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12192000"/>
  <p:embeddedFontLst>
    <p:embeddedFont>
      <p:font typeface="MiSans" pitchFamily="2" charset="-122"/>
      <p:regular r:id="rId36"/>
    </p:embeddedFont>
    <p:embeddedFont>
      <p:font typeface="Noto Sans SC" panose="020B0200000000000000" pitchFamily="34" charset="-128"/>
      <p:regular r:id="rId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20"/>
    <p:restoredTop sz="94610"/>
  </p:normalViewPr>
  <p:slideViewPr>
    <p:cSldViewPr snapToGrid="0" snapToObjects="1">
      <p:cViewPr varScale="1">
        <p:scale>
          <a:sx n="122" d="100"/>
          <a:sy n="122" d="100"/>
        </p:scale>
        <p:origin x="32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305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1676400"/>
            <a:ext cx="2800350" cy="419100"/>
          </a:xfrm>
          <a:custGeom>
            <a:avLst/>
            <a:gdLst/>
            <a:ahLst/>
            <a:cxnLst/>
            <a:rect l="l" t="t" r="r" b="b"/>
            <a:pathLst>
              <a:path w="2800350" h="419100">
                <a:moveTo>
                  <a:pt x="0" y="0"/>
                </a:moveTo>
                <a:lnTo>
                  <a:pt x="2800350" y="0"/>
                </a:lnTo>
                <a:lnTo>
                  <a:pt x="2800350"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1676400"/>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1752600"/>
            <a:ext cx="2562225"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ARCHITECTURE PATTERNS</a:t>
            </a:r>
            <a:endParaRPr lang="en-US" sz="1600" dirty="0"/>
          </a:p>
        </p:txBody>
      </p:sp>
      <p:sp>
        <p:nvSpPr>
          <p:cNvPr id="7" name="Text 4"/>
          <p:cNvSpPr/>
          <p:nvPr/>
        </p:nvSpPr>
        <p:spPr>
          <a:xfrm>
            <a:off x="381000" y="2324100"/>
            <a:ext cx="11772900" cy="1714500"/>
          </a:xfrm>
          <a:prstGeom prst="rect">
            <a:avLst/>
          </a:prstGeom>
          <a:noFill/>
          <a:ln/>
        </p:spPr>
        <p:txBody>
          <a:bodyPr wrap="square" lIns="0" tIns="0" rIns="0" bIns="0" rtlCol="0" anchor="ctr"/>
          <a:lstStyle/>
          <a:p>
            <a:pPr>
              <a:lnSpc>
                <a:spcPct val="100000"/>
              </a:lnSpc>
            </a:pPr>
            <a:r>
              <a:rPr lang="en-US" sz="5400" b="1" dirty="0">
                <a:solidFill>
                  <a:srgbClr val="E0E2E5"/>
                </a:solidFill>
                <a:latin typeface="Noto Sans SC" pitchFamily="34" charset="0"/>
                <a:ea typeface="Noto Sans SC" pitchFamily="34" charset="-122"/>
                <a:cs typeface="Noto Sans SC" pitchFamily="34" charset="-120"/>
              </a:rPr>
              <a:t>AI智能体</a:t>
            </a:r>
            <a:endParaRPr lang="en-US" sz="1600" dirty="0"/>
          </a:p>
          <a:p>
            <a:pPr>
              <a:lnSpc>
                <a:spcPct val="100000"/>
              </a:lnSpc>
            </a:pPr>
            <a:r>
              <a:rPr lang="en-US" sz="5400" b="1" dirty="0">
                <a:solidFill>
                  <a:srgbClr val="E0E2E5"/>
                </a:solidFill>
                <a:latin typeface="Noto Sans SC" pitchFamily="34" charset="0"/>
                <a:ea typeface="Noto Sans SC" pitchFamily="34" charset="-122"/>
                <a:cs typeface="Noto Sans SC" pitchFamily="34" charset="-120"/>
              </a:rPr>
              <a:t>设计模式</a:t>
            </a:r>
            <a:endParaRPr lang="en-US" sz="1600" dirty="0"/>
          </a:p>
        </p:txBody>
      </p:sp>
      <p:sp>
        <p:nvSpPr>
          <p:cNvPr id="8" name="Text 5"/>
          <p:cNvSpPr/>
          <p:nvPr/>
        </p:nvSpPr>
        <p:spPr>
          <a:xfrm>
            <a:off x="381000" y="4267200"/>
            <a:ext cx="11572875" cy="342900"/>
          </a:xfrm>
          <a:prstGeom prst="rect">
            <a:avLst/>
          </a:prstGeom>
          <a:noFill/>
          <a:ln/>
        </p:spPr>
        <p:txBody>
          <a:bodyPr wrap="square" lIns="0" tIns="0" rIns="0" bIns="0" rtlCol="0" anchor="ctr"/>
          <a:lstStyle/>
          <a:p>
            <a:pPr>
              <a:lnSpc>
                <a:spcPct val="100000"/>
              </a:lnSpc>
            </a:pPr>
            <a:r>
              <a:rPr lang="en-US" sz="2250" dirty="0">
                <a:solidFill>
                  <a:srgbClr val="5E7A8B"/>
                </a:solidFill>
                <a:latin typeface="Noto Sans SC" pitchFamily="34" charset="0"/>
                <a:ea typeface="Noto Sans SC" pitchFamily="34" charset="-122"/>
                <a:cs typeface="Noto Sans SC" pitchFamily="34" charset="-120"/>
              </a:rPr>
              <a:t>AI Agent Design Patterns</a:t>
            </a:r>
            <a:endParaRPr lang="en-US" sz="1600" dirty="0"/>
          </a:p>
        </p:txBody>
      </p:sp>
      <p:sp>
        <p:nvSpPr>
          <p:cNvPr id="9" name="Shape 6"/>
          <p:cNvSpPr/>
          <p:nvPr/>
        </p:nvSpPr>
        <p:spPr>
          <a:xfrm>
            <a:off x="381000" y="5029200"/>
            <a:ext cx="609600" cy="38100"/>
          </a:xfrm>
          <a:custGeom>
            <a:avLst/>
            <a:gdLst/>
            <a:ahLst/>
            <a:cxnLst/>
            <a:rect l="l" t="t" r="r" b="b"/>
            <a:pathLst>
              <a:path w="609600" h="38100">
                <a:moveTo>
                  <a:pt x="0" y="0"/>
                </a:moveTo>
                <a:lnTo>
                  <a:pt x="609600" y="0"/>
                </a:lnTo>
                <a:lnTo>
                  <a:pt x="609600" y="38100"/>
                </a:lnTo>
                <a:lnTo>
                  <a:pt x="0" y="38100"/>
                </a:lnTo>
                <a:lnTo>
                  <a:pt x="0" y="0"/>
                </a:lnTo>
                <a:close/>
              </a:path>
            </a:pathLst>
          </a:custGeom>
          <a:solidFill>
            <a:srgbClr val="C5A06D"/>
          </a:solidFill>
          <a:ln/>
        </p:spPr>
        <p:txBody>
          <a:bodyPr/>
          <a:lstStyle/>
          <a:p>
            <a:endParaRPr lang="zh-CN" altLang="en-US"/>
          </a:p>
        </p:txBody>
      </p:sp>
      <p:sp>
        <p:nvSpPr>
          <p:cNvPr id="10" name="Text 7"/>
          <p:cNvSpPr/>
          <p:nvPr/>
        </p:nvSpPr>
        <p:spPr>
          <a:xfrm>
            <a:off x="1143000" y="4914900"/>
            <a:ext cx="2190750" cy="266700"/>
          </a:xfrm>
          <a:prstGeom prst="rect">
            <a:avLst/>
          </a:prstGeom>
          <a:noFill/>
          <a:ln/>
        </p:spPr>
        <p:txBody>
          <a:bodyPr wrap="square" lIns="0" tIns="0" rIns="0" bIns="0" rtlCol="0" anchor="ctr"/>
          <a:lstStyle/>
          <a:p>
            <a:pPr>
              <a:lnSpc>
                <a:spcPct val="120000"/>
              </a:lnSpc>
            </a:pPr>
            <a:r>
              <a:rPr lang="en-US" sz="1500" dirty="0">
                <a:solidFill>
                  <a:srgbClr val="E0E2E5">
                    <a:alpha val="80000"/>
                  </a:srgbClr>
                </a:solidFill>
                <a:latin typeface="Noto Sans SC" pitchFamily="34" charset="0"/>
                <a:ea typeface="Noto Sans SC" pitchFamily="34" charset="-122"/>
                <a:cs typeface="Noto Sans SC" pitchFamily="34" charset="-120"/>
              </a:rPr>
              <a:t>构建智能系统的架构方法</a:t>
            </a:r>
            <a:endParaRPr lang="en-US" sz="1600" dirty="0"/>
          </a:p>
        </p:txBody>
      </p:sp>
      <p:pic>
        <p:nvPicPr>
          <p:cNvPr id="1026" name="Picture 2">
            <a:extLst>
              <a:ext uri="{FF2B5EF4-FFF2-40B4-BE49-F238E27FC236}">
                <a16:creationId xmlns:a16="http://schemas.microsoft.com/office/drawing/2014/main" id="{09832AE6-A89E-01E9-CB68-300B6450C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5182" y="709448"/>
            <a:ext cx="3589557" cy="54391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CONTENTS</a:t>
            </a:r>
            <a:endParaRPr lang="en-US" sz="1600" dirty="0"/>
          </a:p>
        </p:txBody>
      </p:sp>
      <p:sp>
        <p:nvSpPr>
          <p:cNvPr id="3" name="Text 1"/>
          <p:cNvSpPr/>
          <p:nvPr/>
        </p:nvSpPr>
        <p:spPr>
          <a:xfrm>
            <a:off x="381000" y="685800"/>
            <a:ext cx="11658600" cy="457200"/>
          </a:xfrm>
          <a:prstGeom prst="rect">
            <a:avLst/>
          </a:prstGeom>
          <a:noFill/>
          <a:ln/>
        </p:spPr>
        <p:txBody>
          <a:bodyPr wrap="square" lIns="0" tIns="0" rIns="0" bIns="0" rtlCol="0" anchor="ctr"/>
          <a:lstStyle/>
          <a:p>
            <a:pPr>
              <a:lnSpc>
                <a:spcPct val="80000"/>
              </a:lnSpc>
            </a:pPr>
            <a:r>
              <a:rPr lang="en-US" sz="3600" b="1" dirty="0">
                <a:solidFill>
                  <a:srgbClr val="E0E2E5"/>
                </a:solidFill>
                <a:latin typeface="Noto Sans SC" pitchFamily="34" charset="0"/>
                <a:ea typeface="Noto Sans SC" pitchFamily="34" charset="-122"/>
                <a:cs typeface="Noto Sans SC" pitchFamily="34" charset="-120"/>
              </a:rPr>
              <a:t>目录</a:t>
            </a:r>
            <a:endParaRPr lang="en-US" sz="1600" dirty="0"/>
          </a:p>
        </p:txBody>
      </p:sp>
      <p:sp>
        <p:nvSpPr>
          <p:cNvPr id="4" name="Shape 2"/>
          <p:cNvSpPr/>
          <p:nvPr/>
        </p:nvSpPr>
        <p:spPr>
          <a:xfrm>
            <a:off x="400050" y="1447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447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3A5A6E"/>
          </a:solidFill>
          <a:ln/>
        </p:spPr>
        <p:txBody>
          <a:bodyPr/>
          <a:lstStyle/>
          <a:p>
            <a:endParaRPr lang="zh-CN" altLang="en-US"/>
          </a:p>
        </p:txBody>
      </p:sp>
      <p:sp>
        <p:nvSpPr>
          <p:cNvPr id="6" name="Shape 4"/>
          <p:cNvSpPr/>
          <p:nvPr/>
        </p:nvSpPr>
        <p:spPr>
          <a:xfrm>
            <a:off x="609600" y="1638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3A5A6E"/>
          </a:solidFill>
          <a:ln/>
        </p:spPr>
        <p:txBody>
          <a:bodyPr/>
          <a:lstStyle/>
          <a:p>
            <a:endParaRPr lang="zh-CN" altLang="en-US"/>
          </a:p>
        </p:txBody>
      </p:sp>
      <p:sp>
        <p:nvSpPr>
          <p:cNvPr id="7" name="Text 5"/>
          <p:cNvSpPr/>
          <p:nvPr/>
        </p:nvSpPr>
        <p:spPr>
          <a:xfrm>
            <a:off x="552450" y="1638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01</a:t>
            </a:r>
            <a:endParaRPr lang="en-US" sz="1600" dirty="0"/>
          </a:p>
        </p:txBody>
      </p:sp>
      <p:sp>
        <p:nvSpPr>
          <p:cNvPr id="8" name="Text 6"/>
          <p:cNvSpPr/>
          <p:nvPr/>
        </p:nvSpPr>
        <p:spPr>
          <a:xfrm>
            <a:off x="1219200" y="1638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什么是AI智能体设计模式</a:t>
            </a:r>
            <a:endParaRPr lang="en-US" sz="1600" dirty="0"/>
          </a:p>
        </p:txBody>
      </p:sp>
      <p:sp>
        <p:nvSpPr>
          <p:cNvPr id="9" name="Text 7"/>
          <p:cNvSpPr/>
          <p:nvPr/>
        </p:nvSpPr>
        <p:spPr>
          <a:xfrm>
            <a:off x="1219200" y="1943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理解核心概念与设计模式的必要性</a:t>
            </a:r>
            <a:endParaRPr lang="en-US" sz="1600" dirty="0"/>
          </a:p>
        </p:txBody>
      </p:sp>
      <p:sp>
        <p:nvSpPr>
          <p:cNvPr id="10" name="Shape 8"/>
          <p:cNvSpPr/>
          <p:nvPr/>
        </p:nvSpPr>
        <p:spPr>
          <a:xfrm>
            <a:off x="6267450" y="1447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3A5A6E">
              <a:alpha val="10196"/>
            </a:srgbClr>
          </a:solidFill>
          <a:ln/>
        </p:spPr>
        <p:txBody>
          <a:bodyPr/>
          <a:lstStyle/>
          <a:p>
            <a:endParaRPr lang="zh-CN" altLang="en-US"/>
          </a:p>
        </p:txBody>
      </p:sp>
      <p:sp>
        <p:nvSpPr>
          <p:cNvPr id="11" name="Shape 9"/>
          <p:cNvSpPr/>
          <p:nvPr/>
        </p:nvSpPr>
        <p:spPr>
          <a:xfrm>
            <a:off x="6267450" y="1447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3A5A6E"/>
          </a:solidFill>
          <a:ln/>
        </p:spPr>
        <p:txBody>
          <a:bodyPr/>
          <a:lstStyle/>
          <a:p>
            <a:endParaRPr lang="zh-CN" altLang="en-US"/>
          </a:p>
        </p:txBody>
      </p:sp>
      <p:sp>
        <p:nvSpPr>
          <p:cNvPr id="12" name="Shape 10"/>
          <p:cNvSpPr/>
          <p:nvPr/>
        </p:nvSpPr>
        <p:spPr>
          <a:xfrm>
            <a:off x="6477000" y="1638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3A5A6E"/>
          </a:solidFill>
          <a:ln/>
        </p:spPr>
        <p:txBody>
          <a:bodyPr/>
          <a:lstStyle/>
          <a:p>
            <a:endParaRPr lang="zh-CN" altLang="en-US"/>
          </a:p>
        </p:txBody>
      </p:sp>
      <p:sp>
        <p:nvSpPr>
          <p:cNvPr id="13" name="Text 11"/>
          <p:cNvSpPr/>
          <p:nvPr/>
        </p:nvSpPr>
        <p:spPr>
          <a:xfrm>
            <a:off x="6419850" y="1638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02</a:t>
            </a:r>
            <a:endParaRPr lang="en-US" sz="1600" dirty="0"/>
          </a:p>
        </p:txBody>
      </p:sp>
      <p:sp>
        <p:nvSpPr>
          <p:cNvPr id="14" name="Text 12"/>
          <p:cNvSpPr/>
          <p:nvPr/>
        </p:nvSpPr>
        <p:spPr>
          <a:xfrm>
            <a:off x="7086600" y="1638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单智能体系统</a:t>
            </a:r>
            <a:endParaRPr lang="en-US" sz="1600" dirty="0"/>
          </a:p>
        </p:txBody>
      </p:sp>
      <p:sp>
        <p:nvSpPr>
          <p:cNvPr id="15" name="Text 13"/>
          <p:cNvSpPr/>
          <p:nvPr/>
        </p:nvSpPr>
        <p:spPr>
          <a:xfrm>
            <a:off x="7086600" y="1943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最基础的智能体架构模式</a:t>
            </a:r>
            <a:endParaRPr lang="en-US" sz="1600" dirty="0"/>
          </a:p>
        </p:txBody>
      </p:sp>
      <p:sp>
        <p:nvSpPr>
          <p:cNvPr id="16" name="Shape 14"/>
          <p:cNvSpPr/>
          <p:nvPr/>
        </p:nvSpPr>
        <p:spPr>
          <a:xfrm>
            <a:off x="400050" y="2590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5E7A8B">
              <a:alpha val="10196"/>
            </a:srgbClr>
          </a:solidFill>
          <a:ln/>
        </p:spPr>
        <p:txBody>
          <a:bodyPr/>
          <a:lstStyle/>
          <a:p>
            <a:endParaRPr lang="zh-CN" altLang="en-US"/>
          </a:p>
        </p:txBody>
      </p:sp>
      <p:sp>
        <p:nvSpPr>
          <p:cNvPr id="17" name="Shape 15"/>
          <p:cNvSpPr/>
          <p:nvPr/>
        </p:nvSpPr>
        <p:spPr>
          <a:xfrm>
            <a:off x="400050" y="2590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5E7A8B"/>
          </a:solidFill>
          <a:ln/>
        </p:spPr>
        <p:txBody>
          <a:bodyPr/>
          <a:lstStyle/>
          <a:p>
            <a:endParaRPr lang="zh-CN" altLang="en-US"/>
          </a:p>
        </p:txBody>
      </p:sp>
      <p:sp>
        <p:nvSpPr>
          <p:cNvPr id="18" name="Shape 16"/>
          <p:cNvSpPr/>
          <p:nvPr/>
        </p:nvSpPr>
        <p:spPr>
          <a:xfrm>
            <a:off x="609600" y="2781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5E7A8B"/>
          </a:solidFill>
          <a:ln/>
        </p:spPr>
        <p:txBody>
          <a:bodyPr/>
          <a:lstStyle/>
          <a:p>
            <a:endParaRPr lang="zh-CN" altLang="en-US"/>
          </a:p>
        </p:txBody>
      </p:sp>
      <p:sp>
        <p:nvSpPr>
          <p:cNvPr id="19" name="Text 17"/>
          <p:cNvSpPr/>
          <p:nvPr/>
        </p:nvSpPr>
        <p:spPr>
          <a:xfrm>
            <a:off x="552450" y="2781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03</a:t>
            </a:r>
            <a:endParaRPr lang="en-US" sz="1600" dirty="0"/>
          </a:p>
        </p:txBody>
      </p:sp>
      <p:sp>
        <p:nvSpPr>
          <p:cNvPr id="20" name="Text 18"/>
          <p:cNvSpPr/>
          <p:nvPr/>
        </p:nvSpPr>
        <p:spPr>
          <a:xfrm>
            <a:off x="1219200" y="2781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多智能体系统 - 结构化与确定性模式</a:t>
            </a:r>
            <a:endParaRPr lang="en-US" sz="1600" dirty="0"/>
          </a:p>
        </p:txBody>
      </p:sp>
      <p:sp>
        <p:nvSpPr>
          <p:cNvPr id="21" name="Text 19"/>
          <p:cNvSpPr/>
          <p:nvPr/>
        </p:nvSpPr>
        <p:spPr>
          <a:xfrm>
            <a:off x="1219200" y="3086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流程相对固定的智能体协作模式</a:t>
            </a:r>
            <a:endParaRPr lang="en-US" sz="1600" dirty="0"/>
          </a:p>
        </p:txBody>
      </p:sp>
      <p:sp>
        <p:nvSpPr>
          <p:cNvPr id="22" name="Shape 20"/>
          <p:cNvSpPr/>
          <p:nvPr/>
        </p:nvSpPr>
        <p:spPr>
          <a:xfrm>
            <a:off x="6267450" y="2590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5E7A8B">
              <a:alpha val="10196"/>
            </a:srgbClr>
          </a:solidFill>
          <a:ln/>
        </p:spPr>
        <p:txBody>
          <a:bodyPr/>
          <a:lstStyle/>
          <a:p>
            <a:endParaRPr lang="zh-CN" altLang="en-US"/>
          </a:p>
        </p:txBody>
      </p:sp>
      <p:sp>
        <p:nvSpPr>
          <p:cNvPr id="23" name="Shape 21"/>
          <p:cNvSpPr/>
          <p:nvPr/>
        </p:nvSpPr>
        <p:spPr>
          <a:xfrm>
            <a:off x="6267450" y="2590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5E7A8B"/>
          </a:solidFill>
          <a:ln/>
        </p:spPr>
        <p:txBody>
          <a:bodyPr/>
          <a:lstStyle/>
          <a:p>
            <a:endParaRPr lang="zh-CN" altLang="en-US"/>
          </a:p>
        </p:txBody>
      </p:sp>
      <p:sp>
        <p:nvSpPr>
          <p:cNvPr id="24" name="Shape 22"/>
          <p:cNvSpPr/>
          <p:nvPr/>
        </p:nvSpPr>
        <p:spPr>
          <a:xfrm>
            <a:off x="6477000" y="2781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5E7A8B"/>
          </a:solidFill>
          <a:ln/>
        </p:spPr>
        <p:txBody>
          <a:bodyPr/>
          <a:lstStyle/>
          <a:p>
            <a:endParaRPr lang="zh-CN" altLang="en-US"/>
          </a:p>
        </p:txBody>
      </p:sp>
      <p:sp>
        <p:nvSpPr>
          <p:cNvPr id="25" name="Text 23"/>
          <p:cNvSpPr/>
          <p:nvPr/>
        </p:nvSpPr>
        <p:spPr>
          <a:xfrm>
            <a:off x="6419850" y="2781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04</a:t>
            </a:r>
            <a:endParaRPr lang="en-US" sz="1600" dirty="0"/>
          </a:p>
        </p:txBody>
      </p:sp>
      <p:sp>
        <p:nvSpPr>
          <p:cNvPr id="26" name="Text 24"/>
          <p:cNvSpPr/>
          <p:nvPr/>
        </p:nvSpPr>
        <p:spPr>
          <a:xfrm>
            <a:off x="7086600" y="2781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多智能体系统 - 循环与迭代模式</a:t>
            </a:r>
            <a:endParaRPr lang="en-US" sz="1600" dirty="0"/>
          </a:p>
        </p:txBody>
      </p:sp>
      <p:sp>
        <p:nvSpPr>
          <p:cNvPr id="27" name="Text 25"/>
          <p:cNvSpPr/>
          <p:nvPr/>
        </p:nvSpPr>
        <p:spPr>
          <a:xfrm>
            <a:off x="7086600" y="3086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通过重复执行提升输出质量的模式</a:t>
            </a:r>
            <a:endParaRPr lang="en-US" sz="1600" dirty="0"/>
          </a:p>
        </p:txBody>
      </p:sp>
      <p:sp>
        <p:nvSpPr>
          <p:cNvPr id="28" name="Shape 26"/>
          <p:cNvSpPr/>
          <p:nvPr/>
        </p:nvSpPr>
        <p:spPr>
          <a:xfrm>
            <a:off x="400050" y="3733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C5A06D">
              <a:alpha val="10196"/>
            </a:srgbClr>
          </a:solidFill>
          <a:ln/>
        </p:spPr>
        <p:txBody>
          <a:bodyPr/>
          <a:lstStyle/>
          <a:p>
            <a:endParaRPr lang="zh-CN" altLang="en-US"/>
          </a:p>
        </p:txBody>
      </p:sp>
      <p:sp>
        <p:nvSpPr>
          <p:cNvPr id="29" name="Shape 27"/>
          <p:cNvSpPr/>
          <p:nvPr/>
        </p:nvSpPr>
        <p:spPr>
          <a:xfrm>
            <a:off x="400050" y="3733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C5A06D"/>
          </a:solidFill>
          <a:ln/>
        </p:spPr>
        <p:txBody>
          <a:bodyPr/>
          <a:lstStyle/>
          <a:p>
            <a:endParaRPr lang="zh-CN" altLang="en-US"/>
          </a:p>
        </p:txBody>
      </p:sp>
      <p:sp>
        <p:nvSpPr>
          <p:cNvPr id="30" name="Shape 28"/>
          <p:cNvSpPr/>
          <p:nvPr/>
        </p:nvSpPr>
        <p:spPr>
          <a:xfrm>
            <a:off x="609600" y="3924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C5A06D"/>
          </a:solidFill>
          <a:ln/>
        </p:spPr>
        <p:txBody>
          <a:bodyPr/>
          <a:lstStyle/>
          <a:p>
            <a:endParaRPr lang="zh-CN" altLang="en-US"/>
          </a:p>
        </p:txBody>
      </p:sp>
      <p:sp>
        <p:nvSpPr>
          <p:cNvPr id="31" name="Text 29"/>
          <p:cNvSpPr/>
          <p:nvPr/>
        </p:nvSpPr>
        <p:spPr>
          <a:xfrm>
            <a:off x="552450" y="3924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05</a:t>
            </a:r>
            <a:endParaRPr lang="en-US" sz="1600" dirty="0"/>
          </a:p>
        </p:txBody>
      </p:sp>
      <p:sp>
        <p:nvSpPr>
          <p:cNvPr id="32" name="Text 30"/>
          <p:cNvSpPr/>
          <p:nvPr/>
        </p:nvSpPr>
        <p:spPr>
          <a:xfrm>
            <a:off x="1219200" y="3924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多智能体系统 - 动态编排模式</a:t>
            </a:r>
            <a:endParaRPr lang="en-US" sz="1600" dirty="0"/>
          </a:p>
        </p:txBody>
      </p:sp>
      <p:sp>
        <p:nvSpPr>
          <p:cNvPr id="33" name="Text 31"/>
          <p:cNvSpPr/>
          <p:nvPr/>
        </p:nvSpPr>
        <p:spPr>
          <a:xfrm>
            <a:off x="1219200" y="4229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AI模型动态协调智能体工作的模式</a:t>
            </a:r>
            <a:endParaRPr lang="en-US" sz="1600" dirty="0"/>
          </a:p>
        </p:txBody>
      </p:sp>
      <p:sp>
        <p:nvSpPr>
          <p:cNvPr id="34" name="Shape 32"/>
          <p:cNvSpPr/>
          <p:nvPr/>
        </p:nvSpPr>
        <p:spPr>
          <a:xfrm>
            <a:off x="6267450" y="3733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C5A06D">
              <a:alpha val="10196"/>
            </a:srgbClr>
          </a:solidFill>
          <a:ln/>
        </p:spPr>
        <p:txBody>
          <a:bodyPr/>
          <a:lstStyle/>
          <a:p>
            <a:endParaRPr lang="zh-CN" altLang="en-US"/>
          </a:p>
        </p:txBody>
      </p:sp>
      <p:sp>
        <p:nvSpPr>
          <p:cNvPr id="35" name="Shape 33"/>
          <p:cNvSpPr/>
          <p:nvPr/>
        </p:nvSpPr>
        <p:spPr>
          <a:xfrm>
            <a:off x="6267450" y="3733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C5A06D"/>
          </a:solidFill>
          <a:ln/>
        </p:spPr>
        <p:txBody>
          <a:bodyPr/>
          <a:lstStyle/>
          <a:p>
            <a:endParaRPr lang="zh-CN" altLang="en-US"/>
          </a:p>
        </p:txBody>
      </p:sp>
      <p:sp>
        <p:nvSpPr>
          <p:cNvPr id="36" name="Shape 34"/>
          <p:cNvSpPr/>
          <p:nvPr/>
        </p:nvSpPr>
        <p:spPr>
          <a:xfrm>
            <a:off x="6477000" y="3924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C5A06D"/>
          </a:solidFill>
          <a:ln/>
        </p:spPr>
        <p:txBody>
          <a:bodyPr/>
          <a:lstStyle/>
          <a:p>
            <a:endParaRPr lang="zh-CN" altLang="en-US"/>
          </a:p>
        </p:txBody>
      </p:sp>
      <p:sp>
        <p:nvSpPr>
          <p:cNvPr id="37" name="Text 35"/>
          <p:cNvSpPr/>
          <p:nvPr/>
        </p:nvSpPr>
        <p:spPr>
          <a:xfrm>
            <a:off x="6419850" y="3924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06</a:t>
            </a:r>
            <a:endParaRPr lang="en-US" sz="1600" dirty="0"/>
          </a:p>
        </p:txBody>
      </p:sp>
      <p:sp>
        <p:nvSpPr>
          <p:cNvPr id="38" name="Text 36"/>
          <p:cNvSpPr/>
          <p:nvPr/>
        </p:nvSpPr>
        <p:spPr>
          <a:xfrm>
            <a:off x="7086600" y="3924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其他专业模式</a:t>
            </a:r>
            <a:endParaRPr lang="en-US" sz="1600" dirty="0"/>
          </a:p>
        </p:txBody>
      </p:sp>
      <p:sp>
        <p:nvSpPr>
          <p:cNvPr id="39" name="Text 37"/>
          <p:cNvSpPr/>
          <p:nvPr/>
        </p:nvSpPr>
        <p:spPr>
          <a:xfrm>
            <a:off x="7086600" y="4229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针对特定需求的专项设计模式</a:t>
            </a:r>
            <a:endParaRPr lang="en-US" sz="1600" dirty="0"/>
          </a:p>
        </p:txBody>
      </p:sp>
      <p:sp>
        <p:nvSpPr>
          <p:cNvPr id="40" name="Shape 38"/>
          <p:cNvSpPr/>
          <p:nvPr/>
        </p:nvSpPr>
        <p:spPr>
          <a:xfrm>
            <a:off x="400050" y="4876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3A5A6E">
              <a:alpha val="10196"/>
            </a:srgbClr>
          </a:solidFill>
          <a:ln/>
        </p:spPr>
        <p:txBody>
          <a:bodyPr/>
          <a:lstStyle/>
          <a:p>
            <a:endParaRPr lang="zh-CN" altLang="en-US"/>
          </a:p>
        </p:txBody>
      </p:sp>
      <p:sp>
        <p:nvSpPr>
          <p:cNvPr id="41" name="Shape 39"/>
          <p:cNvSpPr/>
          <p:nvPr/>
        </p:nvSpPr>
        <p:spPr>
          <a:xfrm>
            <a:off x="400050" y="4876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3A5A6E"/>
          </a:solidFill>
          <a:ln/>
        </p:spPr>
        <p:txBody>
          <a:bodyPr/>
          <a:lstStyle/>
          <a:p>
            <a:endParaRPr lang="zh-CN" altLang="en-US"/>
          </a:p>
        </p:txBody>
      </p:sp>
      <p:sp>
        <p:nvSpPr>
          <p:cNvPr id="42" name="Shape 40"/>
          <p:cNvSpPr/>
          <p:nvPr/>
        </p:nvSpPr>
        <p:spPr>
          <a:xfrm>
            <a:off x="609600" y="5067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3A5A6E"/>
          </a:solidFill>
          <a:ln/>
        </p:spPr>
        <p:txBody>
          <a:bodyPr/>
          <a:lstStyle/>
          <a:p>
            <a:endParaRPr lang="zh-CN" altLang="en-US"/>
          </a:p>
        </p:txBody>
      </p:sp>
      <p:sp>
        <p:nvSpPr>
          <p:cNvPr id="43" name="Text 41"/>
          <p:cNvSpPr/>
          <p:nvPr/>
        </p:nvSpPr>
        <p:spPr>
          <a:xfrm>
            <a:off x="552450" y="5067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07</a:t>
            </a:r>
            <a:endParaRPr lang="en-US" sz="1600" dirty="0"/>
          </a:p>
        </p:txBody>
      </p:sp>
      <p:sp>
        <p:nvSpPr>
          <p:cNvPr id="44" name="Text 42"/>
          <p:cNvSpPr/>
          <p:nvPr/>
        </p:nvSpPr>
        <p:spPr>
          <a:xfrm>
            <a:off x="1219200" y="5067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设计模式选择指南</a:t>
            </a:r>
            <a:endParaRPr lang="en-US" sz="1600" dirty="0"/>
          </a:p>
        </p:txBody>
      </p:sp>
      <p:sp>
        <p:nvSpPr>
          <p:cNvPr id="45" name="Text 43"/>
          <p:cNvSpPr/>
          <p:nvPr/>
        </p:nvSpPr>
        <p:spPr>
          <a:xfrm>
            <a:off x="1219200" y="5372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如何根据需求特征选择合适的模式</a:t>
            </a:r>
            <a:endParaRPr lang="en-US" sz="1600" dirty="0"/>
          </a:p>
        </p:txBody>
      </p:sp>
      <p:sp>
        <p:nvSpPr>
          <p:cNvPr id="46" name="Shape 44"/>
          <p:cNvSpPr/>
          <p:nvPr/>
        </p:nvSpPr>
        <p:spPr>
          <a:xfrm>
            <a:off x="6267450" y="4876800"/>
            <a:ext cx="5543550" cy="914400"/>
          </a:xfrm>
          <a:custGeom>
            <a:avLst/>
            <a:gdLst/>
            <a:ahLst/>
            <a:cxnLst/>
            <a:rect l="l" t="t" r="r" b="b"/>
            <a:pathLst>
              <a:path w="5543550" h="914400">
                <a:moveTo>
                  <a:pt x="0" y="0"/>
                </a:moveTo>
                <a:lnTo>
                  <a:pt x="5543550" y="0"/>
                </a:lnTo>
                <a:lnTo>
                  <a:pt x="5543550" y="914400"/>
                </a:lnTo>
                <a:lnTo>
                  <a:pt x="0" y="914400"/>
                </a:lnTo>
                <a:lnTo>
                  <a:pt x="0" y="0"/>
                </a:lnTo>
                <a:close/>
              </a:path>
            </a:pathLst>
          </a:custGeom>
          <a:solidFill>
            <a:srgbClr val="3A5A6E">
              <a:alpha val="10196"/>
            </a:srgbClr>
          </a:solidFill>
          <a:ln/>
        </p:spPr>
        <p:txBody>
          <a:bodyPr/>
          <a:lstStyle/>
          <a:p>
            <a:endParaRPr lang="zh-CN" altLang="en-US"/>
          </a:p>
        </p:txBody>
      </p:sp>
      <p:sp>
        <p:nvSpPr>
          <p:cNvPr id="47" name="Shape 45"/>
          <p:cNvSpPr/>
          <p:nvPr/>
        </p:nvSpPr>
        <p:spPr>
          <a:xfrm>
            <a:off x="6267450" y="4876800"/>
            <a:ext cx="38100" cy="914400"/>
          </a:xfrm>
          <a:custGeom>
            <a:avLst/>
            <a:gdLst/>
            <a:ahLst/>
            <a:cxnLst/>
            <a:rect l="l" t="t" r="r" b="b"/>
            <a:pathLst>
              <a:path w="38100" h="914400">
                <a:moveTo>
                  <a:pt x="0" y="0"/>
                </a:moveTo>
                <a:lnTo>
                  <a:pt x="38100" y="0"/>
                </a:lnTo>
                <a:lnTo>
                  <a:pt x="38100" y="914400"/>
                </a:lnTo>
                <a:lnTo>
                  <a:pt x="0" y="914400"/>
                </a:lnTo>
                <a:lnTo>
                  <a:pt x="0" y="0"/>
                </a:lnTo>
                <a:close/>
              </a:path>
            </a:pathLst>
          </a:custGeom>
          <a:solidFill>
            <a:srgbClr val="3A5A6E"/>
          </a:solidFill>
          <a:ln/>
        </p:spPr>
        <p:txBody>
          <a:bodyPr/>
          <a:lstStyle/>
          <a:p>
            <a:endParaRPr lang="zh-CN" altLang="en-US"/>
          </a:p>
        </p:txBody>
      </p:sp>
      <p:sp>
        <p:nvSpPr>
          <p:cNvPr id="48" name="Shape 46"/>
          <p:cNvSpPr/>
          <p:nvPr/>
        </p:nvSpPr>
        <p:spPr>
          <a:xfrm>
            <a:off x="6477000" y="5067300"/>
            <a:ext cx="457200" cy="457200"/>
          </a:xfrm>
          <a:custGeom>
            <a:avLst/>
            <a:gdLst/>
            <a:ahLst/>
            <a:cxnLst/>
            <a:rect l="l" t="t" r="r" b="b"/>
            <a:pathLst>
              <a:path w="457200" h="457200">
                <a:moveTo>
                  <a:pt x="0" y="0"/>
                </a:moveTo>
                <a:lnTo>
                  <a:pt x="457200" y="0"/>
                </a:lnTo>
                <a:lnTo>
                  <a:pt x="457200" y="457200"/>
                </a:lnTo>
                <a:lnTo>
                  <a:pt x="0" y="457200"/>
                </a:lnTo>
                <a:lnTo>
                  <a:pt x="0" y="0"/>
                </a:lnTo>
                <a:close/>
              </a:path>
            </a:pathLst>
          </a:custGeom>
          <a:solidFill>
            <a:srgbClr val="3A5A6E"/>
          </a:solidFill>
          <a:ln/>
        </p:spPr>
        <p:txBody>
          <a:bodyPr/>
          <a:lstStyle/>
          <a:p>
            <a:endParaRPr lang="zh-CN" altLang="en-US"/>
          </a:p>
        </p:txBody>
      </p:sp>
      <p:sp>
        <p:nvSpPr>
          <p:cNvPr id="49" name="Text 47"/>
          <p:cNvSpPr/>
          <p:nvPr/>
        </p:nvSpPr>
        <p:spPr>
          <a:xfrm>
            <a:off x="6419850" y="5067300"/>
            <a:ext cx="571500" cy="457200"/>
          </a:xfrm>
          <a:prstGeom prst="rect">
            <a:avLst/>
          </a:prstGeom>
          <a:noFill/>
          <a:ln/>
        </p:spPr>
        <p:txBody>
          <a:bodyPr wrap="square" lIns="0" tIns="0" rIns="0" bIns="0" rtlCol="0" anchor="ctr"/>
          <a:lstStyle/>
          <a:p>
            <a:pPr algn="ctr">
              <a:lnSpc>
                <a:spcPct val="110000"/>
              </a:lnSpc>
            </a:pPr>
            <a:r>
              <a:rPr lang="en-US" sz="1800" b="1" dirty="0">
                <a:solidFill>
                  <a:srgbClr val="FFFFFF"/>
                </a:solidFill>
                <a:latin typeface="Noto Sans SC" pitchFamily="34" charset="0"/>
                <a:ea typeface="Noto Sans SC" pitchFamily="34" charset="-122"/>
                <a:cs typeface="Noto Sans SC" pitchFamily="34" charset="-120"/>
              </a:rPr>
              <a:t>08</a:t>
            </a:r>
            <a:endParaRPr lang="en-US" sz="1600" dirty="0"/>
          </a:p>
        </p:txBody>
      </p:sp>
      <p:sp>
        <p:nvSpPr>
          <p:cNvPr id="50" name="Text 48"/>
          <p:cNvSpPr/>
          <p:nvPr/>
        </p:nvSpPr>
        <p:spPr>
          <a:xfrm>
            <a:off x="7086600" y="5067300"/>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总结与展望</a:t>
            </a:r>
            <a:endParaRPr lang="en-US" sz="1600" dirty="0"/>
          </a:p>
        </p:txBody>
      </p:sp>
      <p:sp>
        <p:nvSpPr>
          <p:cNvPr id="51" name="Text 49"/>
          <p:cNvSpPr/>
          <p:nvPr/>
        </p:nvSpPr>
        <p:spPr>
          <a:xfrm>
            <a:off x="7086600" y="5372100"/>
            <a:ext cx="4610100" cy="228600"/>
          </a:xfrm>
          <a:prstGeom prst="rect">
            <a:avLst/>
          </a:prstGeom>
          <a:noFill/>
          <a:ln/>
        </p:spPr>
        <p:txBody>
          <a:bodyPr wrap="square" lIns="0" tIns="0" rIns="0" bIns="0" rtlCol="0" anchor="ctr"/>
          <a:lstStyle/>
          <a:p>
            <a:pPr>
              <a:lnSpc>
                <a:spcPct val="130000"/>
              </a:lnSpc>
            </a:pPr>
            <a:r>
              <a:rPr lang="en-US" sz="1200" dirty="0">
                <a:solidFill>
                  <a:srgbClr val="E0E2E5">
                    <a:alpha val="70000"/>
                  </a:srgbClr>
                </a:solidFill>
                <a:latin typeface="Noto Sans SC" pitchFamily="34" charset="0"/>
                <a:ea typeface="Noto Sans SC" pitchFamily="34" charset="-122"/>
                <a:cs typeface="Noto Sans SC" pitchFamily="34" charset="-120"/>
              </a:rPr>
              <a:t>AI智能体设计模式的未来发展方向</a:t>
            </a:r>
            <a:endParaRPr lang="en-US" sz="16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D21"/>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solidFill>
            <a:srgbClr val="3A5A6E">
              <a:alpha val="10196"/>
            </a:srgbClr>
          </a:solidFill>
          <a:ln/>
        </p:spPr>
        <p:txBody>
          <a:bodyPr/>
          <a:lstStyle/>
          <a:p>
            <a:endParaRPr lang="zh-CN" altLang="en-US"/>
          </a:p>
        </p:txBody>
      </p:sp>
      <p:sp>
        <p:nvSpPr>
          <p:cNvPr id="3" name="Shape 1"/>
          <p:cNvSpPr/>
          <p:nvPr/>
        </p:nvSpPr>
        <p:spPr>
          <a:xfrm>
            <a:off x="400050" y="1876425"/>
            <a:ext cx="1457325" cy="419100"/>
          </a:xfrm>
          <a:custGeom>
            <a:avLst/>
            <a:gdLst/>
            <a:ahLst/>
            <a:cxnLst/>
            <a:rect l="l" t="t" r="r" b="b"/>
            <a:pathLst>
              <a:path w="1457325" h="419100">
                <a:moveTo>
                  <a:pt x="0" y="0"/>
                </a:moveTo>
                <a:lnTo>
                  <a:pt x="1457325" y="0"/>
                </a:lnTo>
                <a:lnTo>
                  <a:pt x="1457325" y="419100"/>
                </a:lnTo>
                <a:lnTo>
                  <a:pt x="0" y="419100"/>
                </a:lnTo>
                <a:lnTo>
                  <a:pt x="0" y="0"/>
                </a:lnTo>
                <a:close/>
              </a:path>
            </a:pathLst>
          </a:custGeom>
          <a:solidFill>
            <a:srgbClr val="C5A06D">
              <a:alpha val="20000"/>
            </a:srgbClr>
          </a:solidFill>
          <a:ln/>
        </p:spPr>
        <p:txBody>
          <a:bodyPr/>
          <a:lstStyle/>
          <a:p>
            <a:endParaRPr lang="zh-CN" altLang="en-US"/>
          </a:p>
        </p:txBody>
      </p:sp>
      <p:sp>
        <p:nvSpPr>
          <p:cNvPr id="4" name="Shape 2"/>
          <p:cNvSpPr/>
          <p:nvPr/>
        </p:nvSpPr>
        <p:spPr>
          <a:xfrm>
            <a:off x="400050" y="1876425"/>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5" name="Text 3"/>
          <p:cNvSpPr/>
          <p:nvPr/>
        </p:nvSpPr>
        <p:spPr>
          <a:xfrm>
            <a:off x="571500" y="1952625"/>
            <a:ext cx="1219200"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01</a:t>
            </a:r>
            <a:endParaRPr lang="en-US" sz="1600" dirty="0"/>
          </a:p>
        </p:txBody>
      </p:sp>
      <p:sp>
        <p:nvSpPr>
          <p:cNvPr id="6" name="Text 4"/>
          <p:cNvSpPr/>
          <p:nvPr/>
        </p:nvSpPr>
        <p:spPr>
          <a:xfrm>
            <a:off x="381000" y="2524125"/>
            <a:ext cx="11715750" cy="1428750"/>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什么是AI智能体</a:t>
            </a:r>
            <a:endParaRPr lang="en-US" sz="1600" dirty="0"/>
          </a:p>
          <a:p>
            <a:pPr>
              <a:lnSpc>
                <a:spcPct val="100000"/>
              </a:lnSpc>
            </a:pPr>
            <a:r>
              <a:rPr lang="en-US" sz="4500" b="1" dirty="0">
                <a:solidFill>
                  <a:srgbClr val="E0E2E5"/>
                </a:solidFill>
                <a:latin typeface="Noto Sans SC" pitchFamily="34" charset="0"/>
                <a:ea typeface="Noto Sans SC" pitchFamily="34" charset="-122"/>
                <a:cs typeface="Noto Sans SC" pitchFamily="34" charset="-120"/>
              </a:rPr>
              <a:t>设计模式</a:t>
            </a:r>
            <a:endParaRPr lang="en-US" sz="1600" dirty="0"/>
          </a:p>
        </p:txBody>
      </p:sp>
      <p:sp>
        <p:nvSpPr>
          <p:cNvPr id="7" name="Text 5"/>
          <p:cNvSpPr/>
          <p:nvPr/>
        </p:nvSpPr>
        <p:spPr>
          <a:xfrm>
            <a:off x="381000" y="4181475"/>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理解AI智能体的核心概念与设计模式的必要性</a:t>
            </a:r>
            <a:endParaRPr lang="en-US" sz="1600" dirty="0"/>
          </a:p>
        </p:txBody>
      </p:sp>
      <p:sp>
        <p:nvSpPr>
          <p:cNvPr id="8" name="Shape 6"/>
          <p:cNvSpPr/>
          <p:nvPr/>
        </p:nvSpPr>
        <p:spPr>
          <a:xfrm>
            <a:off x="381000" y="49434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9" name="Shape 7"/>
          <p:cNvSpPr/>
          <p:nvPr/>
        </p:nvSpPr>
        <p:spPr>
          <a:xfrm>
            <a:off x="1447800" y="49434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0" name="Shape 8"/>
          <p:cNvSpPr/>
          <p:nvPr/>
        </p:nvSpPr>
        <p:spPr>
          <a:xfrm>
            <a:off x="2057400" y="4943475"/>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DEFINITION &amp; EVOLUTION</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AI智能体的定义与演进</a:t>
            </a:r>
            <a:endParaRPr lang="en-US" sz="1600" dirty="0"/>
          </a:p>
        </p:txBody>
      </p:sp>
      <p:sp>
        <p:nvSpPr>
          <p:cNvPr id="4" name="Shape 2"/>
          <p:cNvSpPr/>
          <p:nvPr/>
        </p:nvSpPr>
        <p:spPr>
          <a:xfrm>
            <a:off x="381000" y="1333500"/>
            <a:ext cx="285750" cy="228600"/>
          </a:xfrm>
          <a:custGeom>
            <a:avLst/>
            <a:gdLst/>
            <a:ahLst/>
            <a:cxnLst/>
            <a:rect l="l" t="t" r="r" b="b"/>
            <a:pathLst>
              <a:path w="285750" h="228600">
                <a:moveTo>
                  <a:pt x="157163" y="0"/>
                </a:moveTo>
                <a:cubicBezTo>
                  <a:pt x="157163" y="-7903"/>
                  <a:pt x="150778" y="-14287"/>
                  <a:pt x="142875" y="-14287"/>
                </a:cubicBezTo>
                <a:cubicBezTo>
                  <a:pt x="134972" y="-14287"/>
                  <a:pt x="128588" y="-7903"/>
                  <a:pt x="128588" y="0"/>
                </a:cubicBezTo>
                <a:lnTo>
                  <a:pt x="128588" y="28575"/>
                </a:lnTo>
                <a:lnTo>
                  <a:pt x="85725" y="28575"/>
                </a:lnTo>
                <a:cubicBezTo>
                  <a:pt x="62061" y="28575"/>
                  <a:pt x="42863" y="47774"/>
                  <a:pt x="42863" y="71438"/>
                </a:cubicBezTo>
                <a:lnTo>
                  <a:pt x="42863" y="171450"/>
                </a:lnTo>
                <a:cubicBezTo>
                  <a:pt x="42863" y="195114"/>
                  <a:pt x="62061" y="214313"/>
                  <a:pt x="85725" y="214313"/>
                </a:cubicBezTo>
                <a:lnTo>
                  <a:pt x="200025" y="214313"/>
                </a:lnTo>
                <a:cubicBezTo>
                  <a:pt x="223689" y="214313"/>
                  <a:pt x="242888" y="195114"/>
                  <a:pt x="242888" y="171450"/>
                </a:cubicBezTo>
                <a:lnTo>
                  <a:pt x="242888" y="71438"/>
                </a:lnTo>
                <a:cubicBezTo>
                  <a:pt x="242888" y="47774"/>
                  <a:pt x="223689" y="28575"/>
                  <a:pt x="200025" y="28575"/>
                </a:cubicBezTo>
                <a:lnTo>
                  <a:pt x="157163" y="28575"/>
                </a:lnTo>
                <a:lnTo>
                  <a:pt x="157163" y="0"/>
                </a:lnTo>
                <a:close/>
                <a:moveTo>
                  <a:pt x="71438" y="164306"/>
                </a:moveTo>
                <a:cubicBezTo>
                  <a:pt x="71438" y="158368"/>
                  <a:pt x="76215" y="153591"/>
                  <a:pt x="82153" y="153591"/>
                </a:cubicBezTo>
                <a:lnTo>
                  <a:pt x="96441" y="153591"/>
                </a:lnTo>
                <a:cubicBezTo>
                  <a:pt x="102379" y="153591"/>
                  <a:pt x="107156" y="158368"/>
                  <a:pt x="107156" y="164306"/>
                </a:cubicBezTo>
                <a:cubicBezTo>
                  <a:pt x="107156" y="170244"/>
                  <a:pt x="102379" y="175022"/>
                  <a:pt x="96441" y="175022"/>
                </a:cubicBezTo>
                <a:lnTo>
                  <a:pt x="82153" y="175022"/>
                </a:lnTo>
                <a:cubicBezTo>
                  <a:pt x="76215" y="175022"/>
                  <a:pt x="71438" y="170244"/>
                  <a:pt x="71438" y="164306"/>
                </a:cubicBezTo>
                <a:close/>
                <a:moveTo>
                  <a:pt x="125016" y="164306"/>
                </a:moveTo>
                <a:cubicBezTo>
                  <a:pt x="125016" y="158368"/>
                  <a:pt x="129793" y="153591"/>
                  <a:pt x="135731" y="153591"/>
                </a:cubicBezTo>
                <a:lnTo>
                  <a:pt x="150019" y="153591"/>
                </a:lnTo>
                <a:cubicBezTo>
                  <a:pt x="155957" y="153591"/>
                  <a:pt x="160734" y="158368"/>
                  <a:pt x="160734" y="164306"/>
                </a:cubicBezTo>
                <a:cubicBezTo>
                  <a:pt x="160734" y="170244"/>
                  <a:pt x="155957" y="175022"/>
                  <a:pt x="150019" y="175022"/>
                </a:cubicBezTo>
                <a:lnTo>
                  <a:pt x="135731" y="175022"/>
                </a:lnTo>
                <a:cubicBezTo>
                  <a:pt x="129793" y="175022"/>
                  <a:pt x="125016" y="170244"/>
                  <a:pt x="125016" y="164306"/>
                </a:cubicBezTo>
                <a:close/>
                <a:moveTo>
                  <a:pt x="178594" y="164306"/>
                </a:moveTo>
                <a:cubicBezTo>
                  <a:pt x="178594" y="158368"/>
                  <a:pt x="183371" y="153591"/>
                  <a:pt x="189309" y="153591"/>
                </a:cubicBezTo>
                <a:lnTo>
                  <a:pt x="203597" y="153591"/>
                </a:lnTo>
                <a:cubicBezTo>
                  <a:pt x="209535" y="153591"/>
                  <a:pt x="214313" y="158368"/>
                  <a:pt x="214313" y="164306"/>
                </a:cubicBezTo>
                <a:cubicBezTo>
                  <a:pt x="214313" y="170244"/>
                  <a:pt x="209535" y="175022"/>
                  <a:pt x="203597" y="175022"/>
                </a:cubicBezTo>
                <a:lnTo>
                  <a:pt x="189309" y="175022"/>
                </a:lnTo>
                <a:cubicBezTo>
                  <a:pt x="183371" y="175022"/>
                  <a:pt x="178594" y="170244"/>
                  <a:pt x="178594" y="164306"/>
                </a:cubicBezTo>
                <a:close/>
                <a:moveTo>
                  <a:pt x="100013" y="78581"/>
                </a:moveTo>
                <a:cubicBezTo>
                  <a:pt x="111841" y="78581"/>
                  <a:pt x="121444" y="88184"/>
                  <a:pt x="121444" y="100013"/>
                </a:cubicBezTo>
                <a:cubicBezTo>
                  <a:pt x="121444" y="111841"/>
                  <a:pt x="111841" y="121444"/>
                  <a:pt x="100013" y="121444"/>
                </a:cubicBezTo>
                <a:cubicBezTo>
                  <a:pt x="88184" y="121444"/>
                  <a:pt x="78581" y="111841"/>
                  <a:pt x="78581" y="100013"/>
                </a:cubicBezTo>
                <a:cubicBezTo>
                  <a:pt x="78581" y="88184"/>
                  <a:pt x="88184" y="78581"/>
                  <a:pt x="100013" y="78581"/>
                </a:cubicBezTo>
                <a:close/>
                <a:moveTo>
                  <a:pt x="164306" y="100013"/>
                </a:moveTo>
                <a:cubicBezTo>
                  <a:pt x="164306" y="88184"/>
                  <a:pt x="173909" y="78581"/>
                  <a:pt x="185738" y="78581"/>
                </a:cubicBezTo>
                <a:cubicBezTo>
                  <a:pt x="197566" y="78581"/>
                  <a:pt x="207169" y="88184"/>
                  <a:pt x="207169" y="100013"/>
                </a:cubicBezTo>
                <a:cubicBezTo>
                  <a:pt x="207169" y="111841"/>
                  <a:pt x="197566" y="121444"/>
                  <a:pt x="185738" y="121444"/>
                </a:cubicBezTo>
                <a:cubicBezTo>
                  <a:pt x="173909" y="121444"/>
                  <a:pt x="164306" y="111841"/>
                  <a:pt x="164306" y="100013"/>
                </a:cubicBezTo>
                <a:close/>
                <a:moveTo>
                  <a:pt x="28575" y="100013"/>
                </a:moveTo>
                <a:cubicBezTo>
                  <a:pt x="28575" y="92110"/>
                  <a:pt x="22190" y="85725"/>
                  <a:pt x="14288" y="85725"/>
                </a:cubicBezTo>
                <a:cubicBezTo>
                  <a:pt x="6385" y="85725"/>
                  <a:pt x="0" y="92110"/>
                  <a:pt x="0" y="100013"/>
                </a:cubicBezTo>
                <a:lnTo>
                  <a:pt x="0" y="142875"/>
                </a:lnTo>
                <a:cubicBezTo>
                  <a:pt x="0" y="150778"/>
                  <a:pt x="6385" y="157163"/>
                  <a:pt x="14288" y="157163"/>
                </a:cubicBezTo>
                <a:cubicBezTo>
                  <a:pt x="22190" y="157163"/>
                  <a:pt x="28575" y="150778"/>
                  <a:pt x="28575" y="142875"/>
                </a:cubicBezTo>
                <a:lnTo>
                  <a:pt x="28575" y="100013"/>
                </a:lnTo>
                <a:close/>
                <a:moveTo>
                  <a:pt x="271463" y="85725"/>
                </a:moveTo>
                <a:cubicBezTo>
                  <a:pt x="263560" y="85725"/>
                  <a:pt x="257175" y="92110"/>
                  <a:pt x="257175" y="100013"/>
                </a:cubicBezTo>
                <a:lnTo>
                  <a:pt x="257175" y="142875"/>
                </a:lnTo>
                <a:cubicBezTo>
                  <a:pt x="257175" y="150778"/>
                  <a:pt x="263560" y="157163"/>
                  <a:pt x="271463" y="157163"/>
                </a:cubicBezTo>
                <a:cubicBezTo>
                  <a:pt x="279365" y="157163"/>
                  <a:pt x="285750" y="150778"/>
                  <a:pt x="285750" y="142875"/>
                </a:cubicBezTo>
                <a:lnTo>
                  <a:pt x="285750" y="100013"/>
                </a:lnTo>
                <a:cubicBezTo>
                  <a:pt x="285750" y="92110"/>
                  <a:pt x="279365" y="85725"/>
                  <a:pt x="271463" y="85725"/>
                </a:cubicBezTo>
                <a:close/>
              </a:path>
            </a:pathLst>
          </a:custGeom>
          <a:solidFill>
            <a:srgbClr val="C5A06D"/>
          </a:solidFill>
          <a:ln/>
        </p:spPr>
        <p:txBody>
          <a:bodyPr/>
          <a:lstStyle/>
          <a:p>
            <a:endParaRPr lang="zh-CN" altLang="en-US"/>
          </a:p>
        </p:txBody>
      </p:sp>
      <p:sp>
        <p:nvSpPr>
          <p:cNvPr id="5" name="Text 3"/>
          <p:cNvSpPr/>
          <p:nvPr/>
        </p:nvSpPr>
        <p:spPr>
          <a:xfrm>
            <a:off x="666750" y="1295400"/>
            <a:ext cx="6381750" cy="304800"/>
          </a:xfrm>
          <a:prstGeom prst="rect">
            <a:avLst/>
          </a:prstGeom>
          <a:noFill/>
          <a:ln/>
        </p:spPr>
        <p:txBody>
          <a:bodyPr wrap="square" lIns="0" tIns="0" rIns="0" bIns="0" rtlCol="0" anchor="ctr"/>
          <a:lstStyle/>
          <a:p>
            <a:pPr>
              <a:lnSpc>
                <a:spcPct val="110000"/>
              </a:lnSpc>
            </a:pPr>
            <a:r>
              <a:rPr lang="en-US" sz="1800" b="1" dirty="0">
                <a:solidFill>
                  <a:srgbClr val="E0E2E5"/>
                </a:solidFill>
                <a:latin typeface="Noto Sans SC" pitchFamily="34" charset="0"/>
                <a:ea typeface="Noto Sans SC" pitchFamily="34" charset="-122"/>
                <a:cs typeface="Noto Sans SC" pitchFamily="34" charset="-120"/>
              </a:rPr>
              <a:t>什么是AI智能体</a:t>
            </a:r>
            <a:endParaRPr lang="en-US" sz="1600" dirty="0"/>
          </a:p>
        </p:txBody>
      </p:sp>
      <p:sp>
        <p:nvSpPr>
          <p:cNvPr id="6" name="Text 4"/>
          <p:cNvSpPr/>
          <p:nvPr/>
        </p:nvSpPr>
        <p:spPr>
          <a:xfrm>
            <a:off x="381000" y="1714500"/>
            <a:ext cx="66294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AI智能体是</a:t>
            </a:r>
            <a:r>
              <a:rPr lang="en-US" sz="1200" b="1" dirty="0">
                <a:solidFill>
                  <a:srgbClr val="C5A06D"/>
                </a:solidFill>
                <a:latin typeface="Noto Sans SC" pitchFamily="34" charset="0"/>
                <a:ea typeface="Noto Sans SC" pitchFamily="34" charset="-122"/>
                <a:cs typeface="Noto Sans SC" pitchFamily="34" charset="-120"/>
              </a:rPr>
              <a:t>能够感知环境、做出决策并执行行动以实现特定目标的计算实体</a:t>
            </a:r>
            <a:r>
              <a:rPr lang="en-US" sz="1200" dirty="0">
                <a:solidFill>
                  <a:srgbClr val="E0E2E5">
                    <a:alpha val="80000"/>
                  </a:srgbClr>
                </a:solidFill>
                <a:latin typeface="Noto Sans SC" pitchFamily="34" charset="0"/>
                <a:ea typeface="Noto Sans SC" pitchFamily="34" charset="-122"/>
                <a:cs typeface="Noto Sans SC" pitchFamily="34" charset="-120"/>
              </a:rPr>
              <a:t>。与传统软件不同，智能体具有自主性、主动性和反应性，能够在没有持续人工干预的情况下工作。</a:t>
            </a:r>
            <a:endParaRPr lang="en-US" sz="1600" dirty="0"/>
          </a:p>
        </p:txBody>
      </p:sp>
      <p:sp>
        <p:nvSpPr>
          <p:cNvPr id="7" name="Shape 5"/>
          <p:cNvSpPr/>
          <p:nvPr/>
        </p:nvSpPr>
        <p:spPr>
          <a:xfrm>
            <a:off x="400050" y="2324100"/>
            <a:ext cx="6534150" cy="533400"/>
          </a:xfrm>
          <a:custGeom>
            <a:avLst/>
            <a:gdLst/>
            <a:ahLst/>
            <a:cxnLst/>
            <a:rect l="l" t="t" r="r" b="b"/>
            <a:pathLst>
              <a:path w="6534150" h="533400">
                <a:moveTo>
                  <a:pt x="0" y="0"/>
                </a:moveTo>
                <a:lnTo>
                  <a:pt x="6534150" y="0"/>
                </a:lnTo>
                <a:lnTo>
                  <a:pt x="6534150" y="533400"/>
                </a:lnTo>
                <a:lnTo>
                  <a:pt x="0" y="533400"/>
                </a:lnTo>
                <a:lnTo>
                  <a:pt x="0" y="0"/>
                </a:lnTo>
                <a:close/>
              </a:path>
            </a:pathLst>
          </a:custGeom>
          <a:solidFill>
            <a:srgbClr val="3A5A6E">
              <a:alpha val="10196"/>
            </a:srgbClr>
          </a:solidFill>
          <a:ln/>
        </p:spPr>
        <p:txBody>
          <a:bodyPr/>
          <a:lstStyle/>
          <a:p>
            <a:endParaRPr lang="zh-CN" altLang="en-US"/>
          </a:p>
        </p:txBody>
      </p:sp>
      <p:sp>
        <p:nvSpPr>
          <p:cNvPr id="8" name="Shape 6"/>
          <p:cNvSpPr/>
          <p:nvPr/>
        </p:nvSpPr>
        <p:spPr>
          <a:xfrm>
            <a:off x="400050" y="2324100"/>
            <a:ext cx="38100" cy="533400"/>
          </a:xfrm>
          <a:custGeom>
            <a:avLst/>
            <a:gdLst/>
            <a:ahLst/>
            <a:cxnLst/>
            <a:rect l="l" t="t" r="r" b="b"/>
            <a:pathLst>
              <a:path w="38100" h="533400">
                <a:moveTo>
                  <a:pt x="0" y="0"/>
                </a:moveTo>
                <a:lnTo>
                  <a:pt x="38100" y="0"/>
                </a:lnTo>
                <a:lnTo>
                  <a:pt x="38100" y="533400"/>
                </a:lnTo>
                <a:lnTo>
                  <a:pt x="0" y="533400"/>
                </a:lnTo>
                <a:lnTo>
                  <a:pt x="0" y="0"/>
                </a:lnTo>
                <a:close/>
              </a:path>
            </a:pathLst>
          </a:custGeom>
          <a:solidFill>
            <a:srgbClr val="C5A06D"/>
          </a:solidFill>
          <a:ln/>
        </p:spPr>
        <p:txBody>
          <a:bodyPr/>
          <a:lstStyle/>
          <a:p>
            <a:endParaRPr lang="zh-CN" altLang="en-US"/>
          </a:p>
        </p:txBody>
      </p:sp>
      <p:sp>
        <p:nvSpPr>
          <p:cNvPr id="9" name="Text 7"/>
          <p:cNvSpPr/>
          <p:nvPr/>
        </p:nvSpPr>
        <p:spPr>
          <a:xfrm>
            <a:off x="571500" y="2476500"/>
            <a:ext cx="62865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核心特征：</a:t>
            </a:r>
            <a:r>
              <a:rPr lang="en-US" sz="1200" dirty="0">
                <a:solidFill>
                  <a:srgbClr val="E0E2E5">
                    <a:alpha val="80000"/>
                  </a:srgbClr>
                </a:solidFill>
                <a:latin typeface="Noto Sans SC" pitchFamily="34" charset="0"/>
                <a:ea typeface="Noto Sans SC" pitchFamily="34" charset="-122"/>
                <a:cs typeface="Noto Sans SC" pitchFamily="34" charset="-120"/>
              </a:rPr>
              <a:t>自主性、主动性、反应性、目标导向、工具使用能力、记忆能力</a:t>
            </a:r>
            <a:endParaRPr lang="en-US" sz="1600" dirty="0"/>
          </a:p>
        </p:txBody>
      </p:sp>
      <p:sp>
        <p:nvSpPr>
          <p:cNvPr id="10" name="Shape 8"/>
          <p:cNvSpPr/>
          <p:nvPr/>
        </p:nvSpPr>
        <p:spPr>
          <a:xfrm>
            <a:off x="409575" y="3048000"/>
            <a:ext cx="228600" cy="228600"/>
          </a:xfrm>
          <a:custGeom>
            <a:avLst/>
            <a:gdLst/>
            <a:ahLst/>
            <a:cxnLst/>
            <a:rect l="l" t="t" r="r" b="b"/>
            <a:pathLst>
              <a:path w="228600" h="228600">
                <a:moveTo>
                  <a:pt x="28575" y="28575"/>
                </a:moveTo>
                <a:cubicBezTo>
                  <a:pt x="28575" y="20672"/>
                  <a:pt x="22190" y="14288"/>
                  <a:pt x="14288" y="14288"/>
                </a:cubicBezTo>
                <a:cubicBezTo>
                  <a:pt x="6385" y="14288"/>
                  <a:pt x="0" y="20672"/>
                  <a:pt x="0" y="28575"/>
                </a:cubicBezTo>
                <a:lnTo>
                  <a:pt x="0" y="178594"/>
                </a:lnTo>
                <a:cubicBezTo>
                  <a:pt x="0" y="198328"/>
                  <a:pt x="15984" y="214313"/>
                  <a:pt x="35719" y="214313"/>
                </a:cubicBezTo>
                <a:lnTo>
                  <a:pt x="214313" y="214313"/>
                </a:lnTo>
                <a:cubicBezTo>
                  <a:pt x="222215" y="214313"/>
                  <a:pt x="228600" y="207928"/>
                  <a:pt x="228600" y="200025"/>
                </a:cubicBezTo>
                <a:cubicBezTo>
                  <a:pt x="228600" y="192122"/>
                  <a:pt x="222215" y="185738"/>
                  <a:pt x="214313" y="185738"/>
                </a:cubicBezTo>
                <a:lnTo>
                  <a:pt x="35719" y="185738"/>
                </a:lnTo>
                <a:cubicBezTo>
                  <a:pt x="31790" y="185738"/>
                  <a:pt x="28575" y="182523"/>
                  <a:pt x="28575" y="178594"/>
                </a:cubicBezTo>
                <a:lnTo>
                  <a:pt x="28575" y="28575"/>
                </a:lnTo>
                <a:close/>
                <a:moveTo>
                  <a:pt x="210116" y="67241"/>
                </a:moveTo>
                <a:cubicBezTo>
                  <a:pt x="215697" y="61659"/>
                  <a:pt x="215697" y="52596"/>
                  <a:pt x="210116" y="47015"/>
                </a:cubicBezTo>
                <a:cubicBezTo>
                  <a:pt x="204534" y="41434"/>
                  <a:pt x="195471" y="41434"/>
                  <a:pt x="189890" y="47015"/>
                </a:cubicBezTo>
                <a:lnTo>
                  <a:pt x="142875" y="94074"/>
                </a:lnTo>
                <a:lnTo>
                  <a:pt x="117247" y="68491"/>
                </a:lnTo>
                <a:cubicBezTo>
                  <a:pt x="111666" y="62910"/>
                  <a:pt x="102602" y="62910"/>
                  <a:pt x="97021" y="68491"/>
                </a:cubicBezTo>
                <a:lnTo>
                  <a:pt x="54159" y="111353"/>
                </a:lnTo>
                <a:cubicBezTo>
                  <a:pt x="48578" y="116934"/>
                  <a:pt x="48578" y="125998"/>
                  <a:pt x="54159" y="131579"/>
                </a:cubicBezTo>
                <a:cubicBezTo>
                  <a:pt x="59740" y="137160"/>
                  <a:pt x="68803" y="137160"/>
                  <a:pt x="74384" y="131579"/>
                </a:cubicBezTo>
                <a:lnTo>
                  <a:pt x="107156" y="98807"/>
                </a:lnTo>
                <a:lnTo>
                  <a:pt x="132784" y="124435"/>
                </a:lnTo>
                <a:cubicBezTo>
                  <a:pt x="138366" y="130016"/>
                  <a:pt x="147429" y="130016"/>
                  <a:pt x="153010" y="124435"/>
                </a:cubicBezTo>
                <a:lnTo>
                  <a:pt x="210160" y="67285"/>
                </a:lnTo>
                <a:close/>
              </a:path>
            </a:pathLst>
          </a:custGeom>
          <a:solidFill>
            <a:srgbClr val="C5A06D"/>
          </a:solidFill>
          <a:ln/>
        </p:spPr>
        <p:txBody>
          <a:bodyPr/>
          <a:lstStyle/>
          <a:p>
            <a:endParaRPr lang="zh-CN" altLang="en-US"/>
          </a:p>
        </p:txBody>
      </p:sp>
      <p:sp>
        <p:nvSpPr>
          <p:cNvPr id="11" name="Text 9"/>
          <p:cNvSpPr/>
          <p:nvPr/>
        </p:nvSpPr>
        <p:spPr>
          <a:xfrm>
            <a:off x="666750" y="3009900"/>
            <a:ext cx="6381750" cy="304800"/>
          </a:xfrm>
          <a:prstGeom prst="rect">
            <a:avLst/>
          </a:prstGeom>
          <a:noFill/>
          <a:ln/>
        </p:spPr>
        <p:txBody>
          <a:bodyPr wrap="square" lIns="0" tIns="0" rIns="0" bIns="0" rtlCol="0" anchor="ctr"/>
          <a:lstStyle/>
          <a:p>
            <a:pPr>
              <a:lnSpc>
                <a:spcPct val="110000"/>
              </a:lnSpc>
            </a:pPr>
            <a:r>
              <a:rPr lang="en-US" sz="1800" b="1" dirty="0">
                <a:solidFill>
                  <a:srgbClr val="E0E2E5"/>
                </a:solidFill>
                <a:latin typeface="Noto Sans SC" pitchFamily="34" charset="0"/>
                <a:ea typeface="Noto Sans SC" pitchFamily="34" charset="-122"/>
                <a:cs typeface="Noto Sans SC" pitchFamily="34" charset="-120"/>
              </a:rPr>
              <a:t>从LLM到Agentic AI</a:t>
            </a:r>
            <a:endParaRPr lang="en-US" sz="1600" dirty="0"/>
          </a:p>
        </p:txBody>
      </p:sp>
      <p:sp>
        <p:nvSpPr>
          <p:cNvPr id="12" name="Shape 10"/>
          <p:cNvSpPr/>
          <p:nvPr/>
        </p:nvSpPr>
        <p:spPr>
          <a:xfrm>
            <a:off x="381000" y="342900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3A5A6E"/>
          </a:solidFill>
          <a:ln/>
        </p:spPr>
        <p:txBody>
          <a:bodyPr/>
          <a:lstStyle/>
          <a:p>
            <a:endParaRPr lang="zh-CN" altLang="en-US"/>
          </a:p>
        </p:txBody>
      </p:sp>
      <p:sp>
        <p:nvSpPr>
          <p:cNvPr id="13" name="Text 11"/>
          <p:cNvSpPr/>
          <p:nvPr/>
        </p:nvSpPr>
        <p:spPr>
          <a:xfrm>
            <a:off x="347663" y="3429000"/>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1</a:t>
            </a:r>
            <a:endParaRPr lang="en-US" sz="1600" dirty="0"/>
          </a:p>
        </p:txBody>
      </p:sp>
      <p:sp>
        <p:nvSpPr>
          <p:cNvPr id="14" name="Text 12"/>
          <p:cNvSpPr/>
          <p:nvPr/>
        </p:nvSpPr>
        <p:spPr>
          <a:xfrm>
            <a:off x="800100" y="3429000"/>
            <a:ext cx="22098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基础LLM</a:t>
            </a:r>
            <a:endParaRPr lang="en-US" sz="1600" dirty="0"/>
          </a:p>
        </p:txBody>
      </p:sp>
      <p:sp>
        <p:nvSpPr>
          <p:cNvPr id="15" name="Text 13"/>
          <p:cNvSpPr/>
          <p:nvPr/>
        </p:nvSpPr>
        <p:spPr>
          <a:xfrm>
            <a:off x="800100" y="3657600"/>
            <a:ext cx="220027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仅依赖预训练知识，无外部交互能力</a:t>
            </a:r>
            <a:endParaRPr lang="en-US" sz="1600" dirty="0"/>
          </a:p>
        </p:txBody>
      </p:sp>
      <p:sp>
        <p:nvSpPr>
          <p:cNvPr id="16" name="Shape 14"/>
          <p:cNvSpPr/>
          <p:nvPr/>
        </p:nvSpPr>
        <p:spPr>
          <a:xfrm>
            <a:off x="381000" y="392430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5E7A8B"/>
          </a:solidFill>
          <a:ln/>
        </p:spPr>
        <p:txBody>
          <a:bodyPr/>
          <a:lstStyle/>
          <a:p>
            <a:endParaRPr lang="zh-CN" altLang="en-US"/>
          </a:p>
        </p:txBody>
      </p:sp>
      <p:sp>
        <p:nvSpPr>
          <p:cNvPr id="17" name="Text 15"/>
          <p:cNvSpPr/>
          <p:nvPr/>
        </p:nvSpPr>
        <p:spPr>
          <a:xfrm>
            <a:off x="347663" y="3924300"/>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2</a:t>
            </a:r>
            <a:endParaRPr lang="en-US" sz="1600" dirty="0"/>
          </a:p>
        </p:txBody>
      </p:sp>
      <p:sp>
        <p:nvSpPr>
          <p:cNvPr id="18" name="Text 16"/>
          <p:cNvSpPr/>
          <p:nvPr/>
        </p:nvSpPr>
        <p:spPr>
          <a:xfrm>
            <a:off x="800100" y="3924300"/>
            <a:ext cx="23431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RAG增强</a:t>
            </a:r>
            <a:endParaRPr lang="en-US" sz="1600" dirty="0"/>
          </a:p>
        </p:txBody>
      </p:sp>
      <p:sp>
        <p:nvSpPr>
          <p:cNvPr id="19" name="Text 17"/>
          <p:cNvSpPr/>
          <p:nvPr/>
        </p:nvSpPr>
        <p:spPr>
          <a:xfrm>
            <a:off x="800100" y="4152900"/>
            <a:ext cx="233362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引入检索能力，但仍限于单次查询响应</a:t>
            </a:r>
            <a:endParaRPr lang="en-US" sz="1600" dirty="0"/>
          </a:p>
        </p:txBody>
      </p:sp>
      <p:sp>
        <p:nvSpPr>
          <p:cNvPr id="20" name="Shape 18"/>
          <p:cNvSpPr/>
          <p:nvPr/>
        </p:nvSpPr>
        <p:spPr>
          <a:xfrm>
            <a:off x="381000" y="441960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C5A06D"/>
          </a:solidFill>
          <a:ln/>
        </p:spPr>
        <p:txBody>
          <a:bodyPr/>
          <a:lstStyle/>
          <a:p>
            <a:endParaRPr lang="zh-CN" altLang="en-US"/>
          </a:p>
        </p:txBody>
      </p:sp>
      <p:sp>
        <p:nvSpPr>
          <p:cNvPr id="21" name="Text 19"/>
          <p:cNvSpPr/>
          <p:nvPr/>
        </p:nvSpPr>
        <p:spPr>
          <a:xfrm>
            <a:off x="347663" y="4419600"/>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3</a:t>
            </a:r>
            <a:endParaRPr lang="en-US" sz="1600" dirty="0"/>
          </a:p>
        </p:txBody>
      </p:sp>
      <p:sp>
        <p:nvSpPr>
          <p:cNvPr id="22" name="Text 20"/>
          <p:cNvSpPr/>
          <p:nvPr/>
        </p:nvSpPr>
        <p:spPr>
          <a:xfrm>
            <a:off x="800100" y="4419600"/>
            <a:ext cx="18097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单智能体系统</a:t>
            </a:r>
            <a:endParaRPr lang="en-US" sz="1600" dirty="0"/>
          </a:p>
        </p:txBody>
      </p:sp>
      <p:sp>
        <p:nvSpPr>
          <p:cNvPr id="23" name="Text 21"/>
          <p:cNvSpPr/>
          <p:nvPr/>
        </p:nvSpPr>
        <p:spPr>
          <a:xfrm>
            <a:off x="800100" y="4648200"/>
            <a:ext cx="180022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具备工具使用和多步推理能力</a:t>
            </a:r>
            <a:endParaRPr lang="en-US" sz="1600" dirty="0"/>
          </a:p>
        </p:txBody>
      </p:sp>
      <p:sp>
        <p:nvSpPr>
          <p:cNvPr id="24" name="Shape 22"/>
          <p:cNvSpPr/>
          <p:nvPr/>
        </p:nvSpPr>
        <p:spPr>
          <a:xfrm>
            <a:off x="381000" y="491490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C5A06D"/>
          </a:solidFill>
          <a:ln/>
        </p:spPr>
        <p:txBody>
          <a:bodyPr/>
          <a:lstStyle/>
          <a:p>
            <a:endParaRPr lang="zh-CN" altLang="en-US"/>
          </a:p>
        </p:txBody>
      </p:sp>
      <p:sp>
        <p:nvSpPr>
          <p:cNvPr id="25" name="Text 23"/>
          <p:cNvSpPr/>
          <p:nvPr/>
        </p:nvSpPr>
        <p:spPr>
          <a:xfrm>
            <a:off x="347663" y="4914900"/>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4</a:t>
            </a:r>
            <a:endParaRPr lang="en-US" sz="1600" dirty="0"/>
          </a:p>
        </p:txBody>
      </p:sp>
      <p:sp>
        <p:nvSpPr>
          <p:cNvPr id="26" name="Text 24"/>
          <p:cNvSpPr/>
          <p:nvPr/>
        </p:nvSpPr>
        <p:spPr>
          <a:xfrm>
            <a:off x="800100" y="4914900"/>
            <a:ext cx="20764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多智能体协作</a:t>
            </a:r>
            <a:endParaRPr lang="en-US" sz="1600" dirty="0"/>
          </a:p>
        </p:txBody>
      </p:sp>
      <p:sp>
        <p:nvSpPr>
          <p:cNvPr id="27" name="Text 25"/>
          <p:cNvSpPr/>
          <p:nvPr/>
        </p:nvSpPr>
        <p:spPr>
          <a:xfrm>
            <a:off x="800100" y="5143500"/>
            <a:ext cx="206692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多个专业智能体协同完成复杂任务</a:t>
            </a:r>
            <a:endParaRPr lang="en-US" sz="1600" dirty="0"/>
          </a:p>
        </p:txBody>
      </p:sp>
      <p:sp>
        <p:nvSpPr>
          <p:cNvPr id="28" name="Shape 26"/>
          <p:cNvSpPr/>
          <p:nvPr/>
        </p:nvSpPr>
        <p:spPr>
          <a:xfrm>
            <a:off x="7239000" y="1295400"/>
            <a:ext cx="4572000" cy="4762500"/>
          </a:xfrm>
          <a:custGeom>
            <a:avLst/>
            <a:gdLst/>
            <a:ahLst/>
            <a:cxnLst/>
            <a:rect l="l" t="t" r="r" b="b"/>
            <a:pathLst>
              <a:path w="4572000" h="4762500">
                <a:moveTo>
                  <a:pt x="0" y="0"/>
                </a:moveTo>
                <a:lnTo>
                  <a:pt x="4572000" y="0"/>
                </a:lnTo>
                <a:lnTo>
                  <a:pt x="4572000" y="4762500"/>
                </a:lnTo>
                <a:lnTo>
                  <a:pt x="0" y="4762500"/>
                </a:lnTo>
                <a:lnTo>
                  <a:pt x="0" y="0"/>
                </a:lnTo>
                <a:close/>
              </a:path>
            </a:pathLst>
          </a:custGeom>
          <a:solidFill>
            <a:srgbClr val="3A5A6E">
              <a:alpha val="10196"/>
            </a:srgbClr>
          </a:solidFill>
          <a:ln/>
        </p:spPr>
        <p:txBody>
          <a:bodyPr/>
          <a:lstStyle/>
          <a:p>
            <a:endParaRPr lang="zh-CN" altLang="en-US"/>
          </a:p>
        </p:txBody>
      </p:sp>
      <p:sp>
        <p:nvSpPr>
          <p:cNvPr id="29" name="Shape 27"/>
          <p:cNvSpPr/>
          <p:nvPr/>
        </p:nvSpPr>
        <p:spPr>
          <a:xfrm>
            <a:off x="7491413" y="1562100"/>
            <a:ext cx="190500" cy="190500"/>
          </a:xfrm>
          <a:custGeom>
            <a:avLst/>
            <a:gdLst/>
            <a:ahLst/>
            <a:cxnLst/>
            <a:rect l="l" t="t" r="r" b="b"/>
            <a:pathLst>
              <a:path w="190500" h="190500">
                <a:moveTo>
                  <a:pt x="86506" y="1935"/>
                </a:moveTo>
                <a:cubicBezTo>
                  <a:pt x="92050" y="-633"/>
                  <a:pt x="98450" y="-633"/>
                  <a:pt x="103994" y="1935"/>
                </a:cubicBezTo>
                <a:lnTo>
                  <a:pt x="185328" y="39514"/>
                </a:lnTo>
                <a:cubicBezTo>
                  <a:pt x="188491" y="40965"/>
                  <a:pt x="190500" y="44128"/>
                  <a:pt x="190500" y="47625"/>
                </a:cubicBezTo>
                <a:cubicBezTo>
                  <a:pt x="190500" y="51122"/>
                  <a:pt x="188491" y="54285"/>
                  <a:pt x="185328" y="55736"/>
                </a:cubicBezTo>
                <a:lnTo>
                  <a:pt x="103994" y="93315"/>
                </a:lnTo>
                <a:cubicBezTo>
                  <a:pt x="98450" y="95883"/>
                  <a:pt x="92050" y="95883"/>
                  <a:pt x="86506" y="93315"/>
                </a:cubicBezTo>
                <a:lnTo>
                  <a:pt x="5172" y="55736"/>
                </a:lnTo>
                <a:cubicBezTo>
                  <a:pt x="2009" y="54248"/>
                  <a:pt x="0" y="51085"/>
                  <a:pt x="0" y="47625"/>
                </a:cubicBezTo>
                <a:cubicBezTo>
                  <a:pt x="0" y="44165"/>
                  <a:pt x="2009" y="40965"/>
                  <a:pt x="5172" y="39514"/>
                </a:cubicBezTo>
                <a:lnTo>
                  <a:pt x="86506" y="1935"/>
                </a:lnTo>
                <a:close/>
                <a:moveTo>
                  <a:pt x="17897" y="81260"/>
                </a:moveTo>
                <a:lnTo>
                  <a:pt x="79028" y="109500"/>
                </a:lnTo>
                <a:cubicBezTo>
                  <a:pt x="89334" y="114263"/>
                  <a:pt x="101203" y="114263"/>
                  <a:pt x="111509" y="109500"/>
                </a:cubicBezTo>
                <a:lnTo>
                  <a:pt x="172641" y="81260"/>
                </a:lnTo>
                <a:lnTo>
                  <a:pt x="185328" y="87139"/>
                </a:lnTo>
                <a:cubicBezTo>
                  <a:pt x="188491" y="88590"/>
                  <a:pt x="190500" y="91753"/>
                  <a:pt x="190500" y="95250"/>
                </a:cubicBezTo>
                <a:cubicBezTo>
                  <a:pt x="190500" y="98747"/>
                  <a:pt x="188491" y="101910"/>
                  <a:pt x="185328" y="103361"/>
                </a:cubicBezTo>
                <a:lnTo>
                  <a:pt x="103994" y="140940"/>
                </a:lnTo>
                <a:cubicBezTo>
                  <a:pt x="98450" y="143508"/>
                  <a:pt x="92050" y="143508"/>
                  <a:pt x="86506" y="140940"/>
                </a:cubicBezTo>
                <a:lnTo>
                  <a:pt x="5172" y="103361"/>
                </a:lnTo>
                <a:cubicBezTo>
                  <a:pt x="2009" y="101873"/>
                  <a:pt x="0" y="98710"/>
                  <a:pt x="0" y="95250"/>
                </a:cubicBezTo>
                <a:cubicBezTo>
                  <a:pt x="0" y="91790"/>
                  <a:pt x="2009" y="88590"/>
                  <a:pt x="5172" y="87139"/>
                </a:cubicBezTo>
                <a:lnTo>
                  <a:pt x="17859" y="81260"/>
                </a:lnTo>
                <a:close/>
                <a:moveTo>
                  <a:pt x="5172" y="134764"/>
                </a:moveTo>
                <a:lnTo>
                  <a:pt x="17859" y="128885"/>
                </a:lnTo>
                <a:lnTo>
                  <a:pt x="78991" y="157125"/>
                </a:lnTo>
                <a:cubicBezTo>
                  <a:pt x="89297" y="161888"/>
                  <a:pt x="101166" y="161888"/>
                  <a:pt x="111472" y="157125"/>
                </a:cubicBezTo>
                <a:lnTo>
                  <a:pt x="172603" y="128885"/>
                </a:lnTo>
                <a:lnTo>
                  <a:pt x="185291" y="134764"/>
                </a:lnTo>
                <a:cubicBezTo>
                  <a:pt x="188454" y="136215"/>
                  <a:pt x="190463" y="139378"/>
                  <a:pt x="190463" y="142875"/>
                </a:cubicBezTo>
                <a:cubicBezTo>
                  <a:pt x="190463" y="146372"/>
                  <a:pt x="188454" y="149535"/>
                  <a:pt x="185291" y="150986"/>
                </a:cubicBezTo>
                <a:lnTo>
                  <a:pt x="103956" y="188565"/>
                </a:lnTo>
                <a:cubicBezTo>
                  <a:pt x="98413" y="191133"/>
                  <a:pt x="92013" y="191133"/>
                  <a:pt x="86469" y="188565"/>
                </a:cubicBezTo>
                <a:lnTo>
                  <a:pt x="5172" y="150986"/>
                </a:lnTo>
                <a:cubicBezTo>
                  <a:pt x="2009" y="149498"/>
                  <a:pt x="0" y="146335"/>
                  <a:pt x="0" y="142875"/>
                </a:cubicBezTo>
                <a:cubicBezTo>
                  <a:pt x="0" y="139415"/>
                  <a:pt x="2009" y="136215"/>
                  <a:pt x="5172" y="134764"/>
                </a:cubicBezTo>
                <a:close/>
              </a:path>
            </a:pathLst>
          </a:custGeom>
          <a:solidFill>
            <a:srgbClr val="C5A06D"/>
          </a:solidFill>
          <a:ln/>
        </p:spPr>
        <p:txBody>
          <a:bodyPr/>
          <a:lstStyle/>
          <a:p>
            <a:endParaRPr lang="zh-CN" altLang="en-US"/>
          </a:p>
        </p:txBody>
      </p:sp>
      <p:sp>
        <p:nvSpPr>
          <p:cNvPr id="30" name="Text 28"/>
          <p:cNvSpPr/>
          <p:nvPr/>
        </p:nvSpPr>
        <p:spPr>
          <a:xfrm>
            <a:off x="7705725" y="1524000"/>
            <a:ext cx="39719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五级演进模型</a:t>
            </a:r>
            <a:endParaRPr lang="en-US" sz="1600" dirty="0"/>
          </a:p>
        </p:txBody>
      </p:sp>
      <p:sp>
        <p:nvSpPr>
          <p:cNvPr id="31" name="Shape 29"/>
          <p:cNvSpPr/>
          <p:nvPr/>
        </p:nvSpPr>
        <p:spPr>
          <a:xfrm>
            <a:off x="7467600" y="1943100"/>
            <a:ext cx="4114800" cy="685800"/>
          </a:xfrm>
          <a:custGeom>
            <a:avLst/>
            <a:gdLst/>
            <a:ahLst/>
            <a:cxnLst/>
            <a:rect l="l" t="t" r="r" b="b"/>
            <a:pathLst>
              <a:path w="4114800" h="685800">
                <a:moveTo>
                  <a:pt x="0" y="0"/>
                </a:moveTo>
                <a:lnTo>
                  <a:pt x="4114800" y="0"/>
                </a:lnTo>
                <a:lnTo>
                  <a:pt x="4114800" y="685800"/>
                </a:lnTo>
                <a:lnTo>
                  <a:pt x="0" y="685800"/>
                </a:lnTo>
                <a:lnTo>
                  <a:pt x="0" y="0"/>
                </a:lnTo>
                <a:close/>
              </a:path>
            </a:pathLst>
          </a:custGeom>
          <a:solidFill>
            <a:srgbClr val="1A1D21">
              <a:alpha val="50196"/>
            </a:srgbClr>
          </a:solidFill>
          <a:ln/>
        </p:spPr>
        <p:txBody>
          <a:bodyPr/>
          <a:lstStyle/>
          <a:p>
            <a:endParaRPr lang="zh-CN" altLang="en-US"/>
          </a:p>
        </p:txBody>
      </p:sp>
      <p:sp>
        <p:nvSpPr>
          <p:cNvPr id="32" name="Text 30"/>
          <p:cNvSpPr/>
          <p:nvPr/>
        </p:nvSpPr>
        <p:spPr>
          <a:xfrm>
            <a:off x="7581900" y="2076450"/>
            <a:ext cx="5238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Level 0</a:t>
            </a:r>
            <a:endParaRPr lang="en-US" sz="1600" dirty="0"/>
          </a:p>
        </p:txBody>
      </p:sp>
      <p:sp>
        <p:nvSpPr>
          <p:cNvPr id="33" name="Text 31"/>
          <p:cNvSpPr/>
          <p:nvPr/>
        </p:nvSpPr>
        <p:spPr>
          <a:xfrm>
            <a:off x="8114035" y="2057400"/>
            <a:ext cx="9906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核心推理引擎</a:t>
            </a:r>
            <a:endParaRPr lang="en-US" sz="1600" dirty="0"/>
          </a:p>
        </p:txBody>
      </p:sp>
      <p:sp>
        <p:nvSpPr>
          <p:cNvPr id="34" name="Text 32"/>
          <p:cNvSpPr/>
          <p:nvPr/>
        </p:nvSpPr>
        <p:spPr>
          <a:xfrm>
            <a:off x="7581900" y="2324100"/>
            <a:ext cx="395287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LLM作为基础推理核心，无工具、无记忆</a:t>
            </a:r>
            <a:endParaRPr lang="en-US" sz="1600" dirty="0"/>
          </a:p>
        </p:txBody>
      </p:sp>
      <p:sp>
        <p:nvSpPr>
          <p:cNvPr id="35" name="Shape 33"/>
          <p:cNvSpPr/>
          <p:nvPr/>
        </p:nvSpPr>
        <p:spPr>
          <a:xfrm>
            <a:off x="7467600" y="2743200"/>
            <a:ext cx="4114800" cy="685800"/>
          </a:xfrm>
          <a:custGeom>
            <a:avLst/>
            <a:gdLst/>
            <a:ahLst/>
            <a:cxnLst/>
            <a:rect l="l" t="t" r="r" b="b"/>
            <a:pathLst>
              <a:path w="4114800" h="685800">
                <a:moveTo>
                  <a:pt x="0" y="0"/>
                </a:moveTo>
                <a:lnTo>
                  <a:pt x="4114800" y="0"/>
                </a:lnTo>
                <a:lnTo>
                  <a:pt x="4114800" y="685800"/>
                </a:lnTo>
                <a:lnTo>
                  <a:pt x="0" y="685800"/>
                </a:lnTo>
                <a:lnTo>
                  <a:pt x="0" y="0"/>
                </a:lnTo>
                <a:close/>
              </a:path>
            </a:pathLst>
          </a:custGeom>
          <a:solidFill>
            <a:srgbClr val="1A1D21">
              <a:alpha val="50196"/>
            </a:srgbClr>
          </a:solidFill>
          <a:ln/>
        </p:spPr>
        <p:txBody>
          <a:bodyPr/>
          <a:lstStyle/>
          <a:p>
            <a:endParaRPr lang="zh-CN" altLang="en-US"/>
          </a:p>
        </p:txBody>
      </p:sp>
      <p:sp>
        <p:nvSpPr>
          <p:cNvPr id="36" name="Text 34"/>
          <p:cNvSpPr/>
          <p:nvPr/>
        </p:nvSpPr>
        <p:spPr>
          <a:xfrm>
            <a:off x="7581900" y="2876550"/>
            <a:ext cx="495300"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Level 1</a:t>
            </a:r>
            <a:endParaRPr lang="en-US" sz="1600" dirty="0"/>
          </a:p>
        </p:txBody>
      </p:sp>
      <p:sp>
        <p:nvSpPr>
          <p:cNvPr id="37" name="Text 35"/>
          <p:cNvSpPr/>
          <p:nvPr/>
        </p:nvSpPr>
        <p:spPr>
          <a:xfrm>
            <a:off x="8088734" y="2857500"/>
            <a:ext cx="129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连接的问题解决者</a:t>
            </a:r>
            <a:endParaRPr lang="en-US" sz="1600" dirty="0"/>
          </a:p>
        </p:txBody>
      </p:sp>
      <p:sp>
        <p:nvSpPr>
          <p:cNvPr id="38" name="Text 36"/>
          <p:cNvSpPr/>
          <p:nvPr/>
        </p:nvSpPr>
        <p:spPr>
          <a:xfrm>
            <a:off x="7581900" y="3124200"/>
            <a:ext cx="395287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连接外部工具，执行多步行动</a:t>
            </a:r>
            <a:endParaRPr lang="en-US" sz="1600" dirty="0"/>
          </a:p>
        </p:txBody>
      </p:sp>
      <p:sp>
        <p:nvSpPr>
          <p:cNvPr id="39" name="Shape 37"/>
          <p:cNvSpPr/>
          <p:nvPr/>
        </p:nvSpPr>
        <p:spPr>
          <a:xfrm>
            <a:off x="7467600" y="3543300"/>
            <a:ext cx="4114800" cy="685800"/>
          </a:xfrm>
          <a:custGeom>
            <a:avLst/>
            <a:gdLst/>
            <a:ahLst/>
            <a:cxnLst/>
            <a:rect l="l" t="t" r="r" b="b"/>
            <a:pathLst>
              <a:path w="4114800" h="685800">
                <a:moveTo>
                  <a:pt x="0" y="0"/>
                </a:moveTo>
                <a:lnTo>
                  <a:pt x="4114800" y="0"/>
                </a:lnTo>
                <a:lnTo>
                  <a:pt x="4114800" y="685800"/>
                </a:lnTo>
                <a:lnTo>
                  <a:pt x="0" y="685800"/>
                </a:lnTo>
                <a:lnTo>
                  <a:pt x="0" y="0"/>
                </a:lnTo>
                <a:close/>
              </a:path>
            </a:pathLst>
          </a:custGeom>
          <a:solidFill>
            <a:srgbClr val="1A1D21">
              <a:alpha val="50196"/>
            </a:srgbClr>
          </a:solidFill>
          <a:ln/>
        </p:spPr>
        <p:txBody>
          <a:bodyPr/>
          <a:lstStyle/>
          <a:p>
            <a:endParaRPr lang="zh-CN" altLang="en-US"/>
          </a:p>
        </p:txBody>
      </p:sp>
      <p:sp>
        <p:nvSpPr>
          <p:cNvPr id="40" name="Text 38"/>
          <p:cNvSpPr/>
          <p:nvPr/>
        </p:nvSpPr>
        <p:spPr>
          <a:xfrm>
            <a:off x="7581900" y="3676650"/>
            <a:ext cx="5238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Level 2</a:t>
            </a:r>
            <a:endParaRPr lang="en-US" sz="1600" dirty="0"/>
          </a:p>
        </p:txBody>
      </p:sp>
      <p:sp>
        <p:nvSpPr>
          <p:cNvPr id="41" name="Text 39"/>
          <p:cNvSpPr/>
          <p:nvPr/>
        </p:nvSpPr>
        <p:spPr>
          <a:xfrm>
            <a:off x="8114035" y="3657600"/>
            <a:ext cx="11430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战略问题解决者</a:t>
            </a:r>
            <a:endParaRPr lang="en-US" sz="1600" dirty="0"/>
          </a:p>
        </p:txBody>
      </p:sp>
      <p:sp>
        <p:nvSpPr>
          <p:cNvPr id="42" name="Text 40"/>
          <p:cNvSpPr/>
          <p:nvPr/>
        </p:nvSpPr>
        <p:spPr>
          <a:xfrm>
            <a:off x="7581900" y="3924300"/>
            <a:ext cx="395287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战略规划、主动协助、自我改进</a:t>
            </a:r>
            <a:endParaRPr lang="en-US" sz="1600" dirty="0"/>
          </a:p>
        </p:txBody>
      </p:sp>
      <p:sp>
        <p:nvSpPr>
          <p:cNvPr id="43" name="Shape 41"/>
          <p:cNvSpPr/>
          <p:nvPr/>
        </p:nvSpPr>
        <p:spPr>
          <a:xfrm>
            <a:off x="7477125" y="4352925"/>
            <a:ext cx="4095750" cy="704850"/>
          </a:xfrm>
          <a:custGeom>
            <a:avLst/>
            <a:gdLst/>
            <a:ahLst/>
            <a:cxnLst/>
            <a:rect l="l" t="t" r="r" b="b"/>
            <a:pathLst>
              <a:path w="4095750" h="704850">
                <a:moveTo>
                  <a:pt x="0" y="0"/>
                </a:moveTo>
                <a:lnTo>
                  <a:pt x="4095750" y="0"/>
                </a:lnTo>
                <a:lnTo>
                  <a:pt x="4095750" y="704850"/>
                </a:lnTo>
                <a:lnTo>
                  <a:pt x="0" y="704850"/>
                </a:lnTo>
                <a:lnTo>
                  <a:pt x="0" y="0"/>
                </a:lnTo>
                <a:close/>
              </a:path>
            </a:pathLst>
          </a:custGeom>
          <a:solidFill>
            <a:srgbClr val="1A1D21">
              <a:alpha val="50196"/>
            </a:srgbClr>
          </a:solidFill>
          <a:ln w="25400">
            <a:solidFill>
              <a:srgbClr val="C5A06D"/>
            </a:solidFill>
            <a:prstDash val="solid"/>
          </a:ln>
        </p:spPr>
        <p:txBody>
          <a:bodyPr/>
          <a:lstStyle/>
          <a:p>
            <a:endParaRPr lang="zh-CN" altLang="en-US"/>
          </a:p>
        </p:txBody>
      </p:sp>
      <p:sp>
        <p:nvSpPr>
          <p:cNvPr id="44" name="Text 42"/>
          <p:cNvSpPr/>
          <p:nvPr/>
        </p:nvSpPr>
        <p:spPr>
          <a:xfrm>
            <a:off x="7600950" y="4495800"/>
            <a:ext cx="5238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Level 3</a:t>
            </a:r>
            <a:endParaRPr lang="en-US" sz="1600" dirty="0"/>
          </a:p>
        </p:txBody>
      </p:sp>
      <p:sp>
        <p:nvSpPr>
          <p:cNvPr id="45" name="Text 43"/>
          <p:cNvSpPr/>
          <p:nvPr/>
        </p:nvSpPr>
        <p:spPr>
          <a:xfrm>
            <a:off x="8133085" y="4476750"/>
            <a:ext cx="14478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协作式多智能体系统</a:t>
            </a:r>
            <a:endParaRPr lang="en-US" sz="1600" dirty="0"/>
          </a:p>
        </p:txBody>
      </p:sp>
      <p:sp>
        <p:nvSpPr>
          <p:cNvPr id="46" name="Text 44"/>
          <p:cNvSpPr/>
          <p:nvPr/>
        </p:nvSpPr>
        <p:spPr>
          <a:xfrm>
            <a:off x="7600950" y="4743450"/>
            <a:ext cx="391477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团队化专业智能体协作，自动化完整业务流程</a:t>
            </a:r>
            <a:endParaRPr lang="en-US" sz="1600" dirty="0"/>
          </a:p>
        </p:txBody>
      </p:sp>
      <p:sp>
        <p:nvSpPr>
          <p:cNvPr id="47" name="Shape 45"/>
          <p:cNvSpPr/>
          <p:nvPr/>
        </p:nvSpPr>
        <p:spPr>
          <a:xfrm>
            <a:off x="7486650" y="5219700"/>
            <a:ext cx="4095750" cy="609600"/>
          </a:xfrm>
          <a:custGeom>
            <a:avLst/>
            <a:gdLst/>
            <a:ahLst/>
            <a:cxnLst/>
            <a:rect l="l" t="t" r="r" b="b"/>
            <a:pathLst>
              <a:path w="4095750" h="609600">
                <a:moveTo>
                  <a:pt x="0" y="0"/>
                </a:moveTo>
                <a:lnTo>
                  <a:pt x="4095750" y="0"/>
                </a:lnTo>
                <a:lnTo>
                  <a:pt x="4095750" y="609600"/>
                </a:lnTo>
                <a:lnTo>
                  <a:pt x="0" y="609600"/>
                </a:lnTo>
                <a:lnTo>
                  <a:pt x="0" y="0"/>
                </a:lnTo>
                <a:close/>
              </a:path>
            </a:pathLst>
          </a:custGeom>
          <a:solidFill>
            <a:srgbClr val="C5A06D">
              <a:alpha val="10196"/>
            </a:srgbClr>
          </a:solidFill>
          <a:ln/>
        </p:spPr>
        <p:txBody>
          <a:bodyPr/>
          <a:lstStyle/>
          <a:p>
            <a:endParaRPr lang="zh-CN" altLang="en-US"/>
          </a:p>
        </p:txBody>
      </p:sp>
      <p:sp>
        <p:nvSpPr>
          <p:cNvPr id="48" name="Shape 46"/>
          <p:cNvSpPr/>
          <p:nvPr/>
        </p:nvSpPr>
        <p:spPr>
          <a:xfrm>
            <a:off x="7486650" y="5219700"/>
            <a:ext cx="38100" cy="609600"/>
          </a:xfrm>
          <a:custGeom>
            <a:avLst/>
            <a:gdLst/>
            <a:ahLst/>
            <a:cxnLst/>
            <a:rect l="l" t="t" r="r" b="b"/>
            <a:pathLst>
              <a:path w="38100" h="609600">
                <a:moveTo>
                  <a:pt x="0" y="0"/>
                </a:moveTo>
                <a:lnTo>
                  <a:pt x="38100" y="0"/>
                </a:lnTo>
                <a:lnTo>
                  <a:pt x="38100" y="609600"/>
                </a:lnTo>
                <a:lnTo>
                  <a:pt x="0" y="609600"/>
                </a:lnTo>
                <a:lnTo>
                  <a:pt x="0" y="0"/>
                </a:lnTo>
                <a:close/>
              </a:path>
            </a:pathLst>
          </a:custGeom>
          <a:solidFill>
            <a:srgbClr val="C5A06D"/>
          </a:solidFill>
          <a:ln/>
        </p:spPr>
        <p:txBody>
          <a:bodyPr/>
          <a:lstStyle/>
          <a:p>
            <a:endParaRPr lang="zh-CN" altLang="en-US"/>
          </a:p>
        </p:txBody>
      </p:sp>
      <p:sp>
        <p:nvSpPr>
          <p:cNvPr id="49" name="Shape 47"/>
          <p:cNvSpPr/>
          <p:nvPr/>
        </p:nvSpPr>
        <p:spPr>
          <a:xfrm>
            <a:off x="7639050" y="53625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58341" y="41672"/>
                </a:moveTo>
                <a:cubicBezTo>
                  <a:pt x="58341" y="37072"/>
                  <a:pt x="62075" y="33337"/>
                  <a:pt x="66675" y="33337"/>
                </a:cubicBezTo>
                <a:cubicBezTo>
                  <a:pt x="71275" y="33337"/>
                  <a:pt x="75009" y="37072"/>
                  <a:pt x="75009" y="41672"/>
                </a:cubicBezTo>
                <a:cubicBezTo>
                  <a:pt x="75009" y="46272"/>
                  <a:pt x="71275" y="50006"/>
                  <a:pt x="66675" y="50006"/>
                </a:cubicBezTo>
                <a:cubicBezTo>
                  <a:pt x="62075" y="50006"/>
                  <a:pt x="58341" y="46272"/>
                  <a:pt x="58341" y="41672"/>
                </a:cubicBezTo>
                <a:close/>
                <a:moveTo>
                  <a:pt x="56257" y="58341"/>
                </a:moveTo>
                <a:lnTo>
                  <a:pt x="68759" y="58341"/>
                </a:lnTo>
                <a:cubicBezTo>
                  <a:pt x="72223" y="58341"/>
                  <a:pt x="75009" y="61127"/>
                  <a:pt x="75009" y="64591"/>
                </a:cubicBezTo>
                <a:lnTo>
                  <a:pt x="75009" y="87511"/>
                </a:lnTo>
                <a:lnTo>
                  <a:pt x="77093" y="87511"/>
                </a:lnTo>
                <a:cubicBezTo>
                  <a:pt x="80557" y="87511"/>
                  <a:pt x="83344" y="90298"/>
                  <a:pt x="83344" y="93762"/>
                </a:cubicBezTo>
                <a:cubicBezTo>
                  <a:pt x="83344" y="97226"/>
                  <a:pt x="80557" y="100013"/>
                  <a:pt x="77093" y="100013"/>
                </a:cubicBezTo>
                <a:lnTo>
                  <a:pt x="56257" y="100013"/>
                </a:lnTo>
                <a:cubicBezTo>
                  <a:pt x="52793" y="100013"/>
                  <a:pt x="50006" y="97226"/>
                  <a:pt x="50006" y="93762"/>
                </a:cubicBezTo>
                <a:cubicBezTo>
                  <a:pt x="50006" y="90298"/>
                  <a:pt x="52793" y="87511"/>
                  <a:pt x="56257" y="87511"/>
                </a:cubicBezTo>
                <a:lnTo>
                  <a:pt x="62508" y="87511"/>
                </a:lnTo>
                <a:lnTo>
                  <a:pt x="62508" y="70842"/>
                </a:lnTo>
                <a:lnTo>
                  <a:pt x="56257" y="70842"/>
                </a:lnTo>
                <a:cubicBezTo>
                  <a:pt x="52793" y="70842"/>
                  <a:pt x="50006" y="68055"/>
                  <a:pt x="50006" y="64591"/>
                </a:cubicBezTo>
                <a:cubicBezTo>
                  <a:pt x="50006" y="61127"/>
                  <a:pt x="52793" y="58341"/>
                  <a:pt x="56257" y="58341"/>
                </a:cubicBezTo>
                <a:close/>
              </a:path>
            </a:pathLst>
          </a:custGeom>
          <a:solidFill>
            <a:srgbClr val="C5A06D"/>
          </a:solidFill>
          <a:ln/>
        </p:spPr>
        <p:txBody>
          <a:bodyPr/>
          <a:lstStyle/>
          <a:p>
            <a:endParaRPr lang="zh-CN" altLang="en-US"/>
          </a:p>
        </p:txBody>
      </p:sp>
      <p:sp>
        <p:nvSpPr>
          <p:cNvPr id="50" name="Text 48"/>
          <p:cNvSpPr/>
          <p:nvPr/>
        </p:nvSpPr>
        <p:spPr>
          <a:xfrm>
            <a:off x="7848600" y="5334000"/>
            <a:ext cx="3686175" cy="381000"/>
          </a:xfrm>
          <a:prstGeom prst="rect">
            <a:avLst/>
          </a:prstGeom>
          <a:noFill/>
          <a:ln/>
        </p:spPr>
        <p:txBody>
          <a:bodyPr wrap="square" lIns="0" tIns="0" rIns="0" bIns="0" rtlCol="0" anchor="ctr"/>
          <a:lstStyle/>
          <a:p>
            <a:pPr>
              <a:lnSpc>
                <a:spcPct val="120000"/>
              </a:lnSpc>
            </a:pPr>
            <a:r>
              <a:rPr lang="en-US" sz="1050" dirty="0">
                <a:solidFill>
                  <a:srgbClr val="E0E2E5">
                    <a:alpha val="80000"/>
                  </a:srgbClr>
                </a:solidFill>
                <a:latin typeface="Noto Sans SC" pitchFamily="34" charset="0"/>
                <a:ea typeface="Noto Sans SC" pitchFamily="34" charset="-122"/>
                <a:cs typeface="Noto Sans SC" pitchFamily="34" charset="-120"/>
              </a:rPr>
              <a:t>当前市场估值：52亿美元，预计2034年将增长至近2000亿美元</a:t>
            </a:r>
            <a:endParaRPr lang="en-US" sz="1600"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WHY PATTERNS MATTER</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为什么需要设计模式</a:t>
            </a:r>
            <a:endParaRPr lang="en-US" sz="1600" dirty="0"/>
          </a:p>
        </p:txBody>
      </p:sp>
      <p:sp>
        <p:nvSpPr>
          <p:cNvPr id="4" name="Shape 2"/>
          <p:cNvSpPr/>
          <p:nvPr/>
        </p:nvSpPr>
        <p:spPr>
          <a:xfrm>
            <a:off x="400050" y="1257300"/>
            <a:ext cx="5581650" cy="1276350"/>
          </a:xfrm>
          <a:custGeom>
            <a:avLst/>
            <a:gdLst/>
            <a:ahLst/>
            <a:cxnLst/>
            <a:rect l="l" t="t" r="r" b="b"/>
            <a:pathLst>
              <a:path w="5581650" h="1276350">
                <a:moveTo>
                  <a:pt x="0" y="0"/>
                </a:moveTo>
                <a:lnTo>
                  <a:pt x="5581650" y="0"/>
                </a:lnTo>
                <a:lnTo>
                  <a:pt x="5581650" y="1276350"/>
                </a:lnTo>
                <a:lnTo>
                  <a:pt x="0" y="127635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57300"/>
            <a:ext cx="38100" cy="1276350"/>
          </a:xfrm>
          <a:custGeom>
            <a:avLst/>
            <a:gdLst/>
            <a:ahLst/>
            <a:cxnLst/>
            <a:rect l="l" t="t" r="r" b="b"/>
            <a:pathLst>
              <a:path w="38100" h="1276350">
                <a:moveTo>
                  <a:pt x="0" y="0"/>
                </a:moveTo>
                <a:lnTo>
                  <a:pt x="38100" y="0"/>
                </a:lnTo>
                <a:lnTo>
                  <a:pt x="38100" y="1276350"/>
                </a:lnTo>
                <a:lnTo>
                  <a:pt x="0" y="1276350"/>
                </a:lnTo>
                <a:lnTo>
                  <a:pt x="0" y="0"/>
                </a:lnTo>
                <a:close/>
              </a:path>
            </a:pathLst>
          </a:custGeom>
          <a:solidFill>
            <a:srgbClr val="3A5A6E"/>
          </a:solidFill>
          <a:ln/>
        </p:spPr>
        <p:txBody>
          <a:bodyPr/>
          <a:lstStyle/>
          <a:p>
            <a:endParaRPr lang="zh-CN" altLang="en-US"/>
          </a:p>
        </p:txBody>
      </p:sp>
      <p:sp>
        <p:nvSpPr>
          <p:cNvPr id="6" name="Shape 4"/>
          <p:cNvSpPr/>
          <p:nvPr/>
        </p:nvSpPr>
        <p:spPr>
          <a:xfrm>
            <a:off x="647700" y="1447800"/>
            <a:ext cx="285750" cy="285750"/>
          </a:xfrm>
          <a:custGeom>
            <a:avLst/>
            <a:gdLst/>
            <a:ahLst/>
            <a:cxnLst/>
            <a:rect l="l" t="t" r="r" b="b"/>
            <a:pathLst>
              <a:path w="285750" h="285750">
                <a:moveTo>
                  <a:pt x="125016" y="0"/>
                </a:moveTo>
                <a:cubicBezTo>
                  <a:pt x="144717" y="0"/>
                  <a:pt x="160734" y="11999"/>
                  <a:pt x="160734" y="26789"/>
                </a:cubicBezTo>
                <a:cubicBezTo>
                  <a:pt x="160734" y="32593"/>
                  <a:pt x="158279" y="37951"/>
                  <a:pt x="154037" y="42360"/>
                </a:cubicBezTo>
                <a:cubicBezTo>
                  <a:pt x="150354" y="46211"/>
                  <a:pt x="147340" y="50899"/>
                  <a:pt x="147340" y="56257"/>
                </a:cubicBezTo>
                <a:cubicBezTo>
                  <a:pt x="147340" y="64629"/>
                  <a:pt x="154149" y="71438"/>
                  <a:pt x="162520" y="71438"/>
                </a:cubicBezTo>
                <a:lnTo>
                  <a:pt x="187523" y="71438"/>
                </a:lnTo>
                <a:cubicBezTo>
                  <a:pt x="202313" y="71438"/>
                  <a:pt x="214313" y="83437"/>
                  <a:pt x="214313" y="98227"/>
                </a:cubicBezTo>
                <a:lnTo>
                  <a:pt x="214313" y="123230"/>
                </a:lnTo>
                <a:cubicBezTo>
                  <a:pt x="214313" y="131601"/>
                  <a:pt x="221121" y="138410"/>
                  <a:pt x="229493" y="138410"/>
                </a:cubicBezTo>
                <a:cubicBezTo>
                  <a:pt x="234795" y="138410"/>
                  <a:pt x="239539" y="135396"/>
                  <a:pt x="243390" y="131713"/>
                </a:cubicBezTo>
                <a:cubicBezTo>
                  <a:pt x="247799" y="127527"/>
                  <a:pt x="253157" y="125016"/>
                  <a:pt x="258961" y="125016"/>
                </a:cubicBezTo>
                <a:cubicBezTo>
                  <a:pt x="273751" y="125016"/>
                  <a:pt x="285750" y="141033"/>
                  <a:pt x="285750" y="160734"/>
                </a:cubicBezTo>
                <a:cubicBezTo>
                  <a:pt x="285750" y="180435"/>
                  <a:pt x="273751" y="196453"/>
                  <a:pt x="258961" y="196453"/>
                </a:cubicBezTo>
                <a:cubicBezTo>
                  <a:pt x="253157" y="196453"/>
                  <a:pt x="247743" y="193997"/>
                  <a:pt x="243390" y="189756"/>
                </a:cubicBezTo>
                <a:cubicBezTo>
                  <a:pt x="239539" y="186072"/>
                  <a:pt x="234851" y="183059"/>
                  <a:pt x="229493" y="183059"/>
                </a:cubicBezTo>
                <a:cubicBezTo>
                  <a:pt x="221121" y="183059"/>
                  <a:pt x="214313" y="189867"/>
                  <a:pt x="214313" y="198239"/>
                </a:cubicBezTo>
                <a:lnTo>
                  <a:pt x="214313" y="258961"/>
                </a:lnTo>
                <a:cubicBezTo>
                  <a:pt x="214313" y="273751"/>
                  <a:pt x="202313" y="285750"/>
                  <a:pt x="187523" y="285750"/>
                </a:cubicBezTo>
                <a:lnTo>
                  <a:pt x="155823" y="285750"/>
                </a:lnTo>
                <a:cubicBezTo>
                  <a:pt x="148679" y="285750"/>
                  <a:pt x="142875" y="279946"/>
                  <a:pt x="142875" y="272802"/>
                </a:cubicBezTo>
                <a:cubicBezTo>
                  <a:pt x="142875" y="267667"/>
                  <a:pt x="146112" y="263147"/>
                  <a:pt x="150242" y="260077"/>
                </a:cubicBezTo>
                <a:cubicBezTo>
                  <a:pt x="156716" y="255222"/>
                  <a:pt x="160734" y="248524"/>
                  <a:pt x="160734" y="241102"/>
                </a:cubicBezTo>
                <a:cubicBezTo>
                  <a:pt x="160734" y="226312"/>
                  <a:pt x="144717" y="214313"/>
                  <a:pt x="125016" y="214313"/>
                </a:cubicBezTo>
                <a:cubicBezTo>
                  <a:pt x="105315" y="214313"/>
                  <a:pt x="89297" y="226312"/>
                  <a:pt x="89297" y="241102"/>
                </a:cubicBezTo>
                <a:cubicBezTo>
                  <a:pt x="89297" y="248524"/>
                  <a:pt x="93315" y="255222"/>
                  <a:pt x="99789" y="260077"/>
                </a:cubicBezTo>
                <a:cubicBezTo>
                  <a:pt x="103919" y="263147"/>
                  <a:pt x="107156" y="267612"/>
                  <a:pt x="107156" y="272802"/>
                </a:cubicBezTo>
                <a:cubicBezTo>
                  <a:pt x="107156" y="279946"/>
                  <a:pt x="101352" y="285750"/>
                  <a:pt x="94208" y="285750"/>
                </a:cubicBezTo>
                <a:lnTo>
                  <a:pt x="26789" y="285750"/>
                </a:lnTo>
                <a:cubicBezTo>
                  <a:pt x="11999" y="285750"/>
                  <a:pt x="0" y="273751"/>
                  <a:pt x="0" y="258961"/>
                </a:cubicBezTo>
                <a:lnTo>
                  <a:pt x="0" y="191542"/>
                </a:lnTo>
                <a:cubicBezTo>
                  <a:pt x="0" y="184398"/>
                  <a:pt x="5804" y="178594"/>
                  <a:pt x="12948" y="178594"/>
                </a:cubicBezTo>
                <a:cubicBezTo>
                  <a:pt x="18083" y="178594"/>
                  <a:pt x="22603" y="181831"/>
                  <a:pt x="25673" y="185961"/>
                </a:cubicBezTo>
                <a:cubicBezTo>
                  <a:pt x="30528" y="192435"/>
                  <a:pt x="37226" y="196453"/>
                  <a:pt x="44648" y="196453"/>
                </a:cubicBezTo>
                <a:cubicBezTo>
                  <a:pt x="59438" y="196453"/>
                  <a:pt x="71438" y="180435"/>
                  <a:pt x="71438" y="160734"/>
                </a:cubicBezTo>
                <a:cubicBezTo>
                  <a:pt x="71438" y="141033"/>
                  <a:pt x="59438" y="125016"/>
                  <a:pt x="44648" y="125016"/>
                </a:cubicBezTo>
                <a:cubicBezTo>
                  <a:pt x="37226" y="125016"/>
                  <a:pt x="30528" y="129034"/>
                  <a:pt x="25673" y="135508"/>
                </a:cubicBezTo>
                <a:cubicBezTo>
                  <a:pt x="22603" y="139638"/>
                  <a:pt x="18138" y="142875"/>
                  <a:pt x="12948" y="142875"/>
                </a:cubicBezTo>
                <a:cubicBezTo>
                  <a:pt x="5804" y="142875"/>
                  <a:pt x="0" y="137071"/>
                  <a:pt x="0" y="129927"/>
                </a:cubicBezTo>
                <a:lnTo>
                  <a:pt x="0" y="98227"/>
                </a:lnTo>
                <a:cubicBezTo>
                  <a:pt x="0" y="83437"/>
                  <a:pt x="11999" y="71438"/>
                  <a:pt x="26789" y="71438"/>
                </a:cubicBezTo>
                <a:lnTo>
                  <a:pt x="87511" y="71438"/>
                </a:lnTo>
                <a:cubicBezTo>
                  <a:pt x="95883" y="71438"/>
                  <a:pt x="102691" y="64629"/>
                  <a:pt x="102691" y="56257"/>
                </a:cubicBezTo>
                <a:cubicBezTo>
                  <a:pt x="102691" y="50955"/>
                  <a:pt x="99678" y="46211"/>
                  <a:pt x="95994" y="42360"/>
                </a:cubicBezTo>
                <a:cubicBezTo>
                  <a:pt x="91808" y="37951"/>
                  <a:pt x="89297" y="32593"/>
                  <a:pt x="89297" y="26789"/>
                </a:cubicBezTo>
                <a:cubicBezTo>
                  <a:pt x="89297" y="11999"/>
                  <a:pt x="105315" y="0"/>
                  <a:pt x="125016" y="0"/>
                </a:cubicBezTo>
                <a:close/>
              </a:path>
            </a:pathLst>
          </a:custGeom>
          <a:solidFill>
            <a:srgbClr val="C5A06D"/>
          </a:solidFill>
          <a:ln/>
        </p:spPr>
        <p:txBody>
          <a:bodyPr/>
          <a:lstStyle/>
          <a:p>
            <a:endParaRPr lang="zh-CN" altLang="en-US"/>
          </a:p>
        </p:txBody>
      </p:sp>
      <p:sp>
        <p:nvSpPr>
          <p:cNvPr id="7" name="Text 5"/>
          <p:cNvSpPr/>
          <p:nvPr/>
        </p:nvSpPr>
        <p:spPr>
          <a:xfrm>
            <a:off x="1081088" y="1457325"/>
            <a:ext cx="14287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应对复杂性挑战</a:t>
            </a:r>
            <a:endParaRPr lang="en-US" sz="1600" dirty="0"/>
          </a:p>
        </p:txBody>
      </p:sp>
      <p:sp>
        <p:nvSpPr>
          <p:cNvPr id="8" name="Text 6"/>
          <p:cNvSpPr/>
          <p:nvPr/>
        </p:nvSpPr>
        <p:spPr>
          <a:xfrm>
            <a:off x="609600" y="1847850"/>
            <a:ext cx="52578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智能体系统需要管理状态、决策工具使用、处理多步推理和协调多智能体交互。</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设计模式提供经过验证的解决方案 </a:t>
            </a:r>
            <a:r>
              <a:rPr lang="en-US" sz="1200" dirty="0">
                <a:solidFill>
                  <a:srgbClr val="E0E2E5">
                    <a:alpha val="80000"/>
                  </a:srgbClr>
                </a:solidFill>
                <a:latin typeface="Noto Sans SC" pitchFamily="34" charset="0"/>
                <a:ea typeface="Noto Sans SC" pitchFamily="34" charset="-122"/>
                <a:cs typeface="Noto Sans SC" pitchFamily="34" charset="-120"/>
              </a:rPr>
              <a:t>，避免重复发明轮子。</a:t>
            </a:r>
            <a:endParaRPr lang="en-US" sz="1600" dirty="0"/>
          </a:p>
        </p:txBody>
      </p:sp>
      <p:sp>
        <p:nvSpPr>
          <p:cNvPr id="9" name="Shape 7"/>
          <p:cNvSpPr/>
          <p:nvPr/>
        </p:nvSpPr>
        <p:spPr>
          <a:xfrm>
            <a:off x="6229350" y="1257300"/>
            <a:ext cx="5581650" cy="1276350"/>
          </a:xfrm>
          <a:custGeom>
            <a:avLst/>
            <a:gdLst/>
            <a:ahLst/>
            <a:cxnLst/>
            <a:rect l="l" t="t" r="r" b="b"/>
            <a:pathLst>
              <a:path w="5581650" h="1276350">
                <a:moveTo>
                  <a:pt x="0" y="0"/>
                </a:moveTo>
                <a:lnTo>
                  <a:pt x="5581650" y="0"/>
                </a:lnTo>
                <a:lnTo>
                  <a:pt x="5581650" y="1276350"/>
                </a:lnTo>
                <a:lnTo>
                  <a:pt x="0" y="1276350"/>
                </a:lnTo>
                <a:lnTo>
                  <a:pt x="0" y="0"/>
                </a:lnTo>
                <a:close/>
              </a:path>
            </a:pathLst>
          </a:custGeom>
          <a:solidFill>
            <a:srgbClr val="3A5A6E">
              <a:alpha val="10196"/>
            </a:srgbClr>
          </a:solidFill>
          <a:ln/>
        </p:spPr>
        <p:txBody>
          <a:bodyPr/>
          <a:lstStyle/>
          <a:p>
            <a:endParaRPr lang="zh-CN" altLang="en-US"/>
          </a:p>
        </p:txBody>
      </p:sp>
      <p:sp>
        <p:nvSpPr>
          <p:cNvPr id="10" name="Shape 8"/>
          <p:cNvSpPr/>
          <p:nvPr/>
        </p:nvSpPr>
        <p:spPr>
          <a:xfrm>
            <a:off x="6229350" y="1257300"/>
            <a:ext cx="38100" cy="1276350"/>
          </a:xfrm>
          <a:custGeom>
            <a:avLst/>
            <a:gdLst/>
            <a:ahLst/>
            <a:cxnLst/>
            <a:rect l="l" t="t" r="r" b="b"/>
            <a:pathLst>
              <a:path w="38100" h="1276350">
                <a:moveTo>
                  <a:pt x="0" y="0"/>
                </a:moveTo>
                <a:lnTo>
                  <a:pt x="38100" y="0"/>
                </a:lnTo>
                <a:lnTo>
                  <a:pt x="38100" y="1276350"/>
                </a:lnTo>
                <a:lnTo>
                  <a:pt x="0" y="1276350"/>
                </a:lnTo>
                <a:lnTo>
                  <a:pt x="0" y="0"/>
                </a:lnTo>
                <a:close/>
              </a:path>
            </a:pathLst>
          </a:custGeom>
          <a:solidFill>
            <a:srgbClr val="3A5A6E"/>
          </a:solidFill>
          <a:ln/>
        </p:spPr>
        <p:txBody>
          <a:bodyPr/>
          <a:lstStyle/>
          <a:p>
            <a:endParaRPr lang="zh-CN" altLang="en-US"/>
          </a:p>
        </p:txBody>
      </p:sp>
      <p:sp>
        <p:nvSpPr>
          <p:cNvPr id="11" name="Shape 9"/>
          <p:cNvSpPr/>
          <p:nvPr/>
        </p:nvSpPr>
        <p:spPr>
          <a:xfrm>
            <a:off x="6477000" y="1447800"/>
            <a:ext cx="285750" cy="285750"/>
          </a:xfrm>
          <a:custGeom>
            <a:avLst/>
            <a:gdLst/>
            <a:ahLst/>
            <a:cxnLst/>
            <a:rect l="l" t="t" r="r" b="b"/>
            <a:pathLst>
              <a:path w="285750" h="285750">
                <a:moveTo>
                  <a:pt x="142875" y="0"/>
                </a:moveTo>
                <a:cubicBezTo>
                  <a:pt x="145442" y="0"/>
                  <a:pt x="148010" y="558"/>
                  <a:pt x="150354" y="1619"/>
                </a:cubicBezTo>
                <a:lnTo>
                  <a:pt x="255501" y="46211"/>
                </a:lnTo>
                <a:cubicBezTo>
                  <a:pt x="267779" y="51402"/>
                  <a:pt x="276932" y="63512"/>
                  <a:pt x="276876" y="78135"/>
                </a:cubicBezTo>
                <a:cubicBezTo>
                  <a:pt x="276597" y="133499"/>
                  <a:pt x="253826" y="234795"/>
                  <a:pt x="157665" y="280839"/>
                </a:cubicBezTo>
                <a:cubicBezTo>
                  <a:pt x="148344" y="285304"/>
                  <a:pt x="137517" y="285304"/>
                  <a:pt x="128197" y="280839"/>
                </a:cubicBezTo>
                <a:cubicBezTo>
                  <a:pt x="31979" y="234795"/>
                  <a:pt x="9265" y="133499"/>
                  <a:pt x="8985" y="78135"/>
                </a:cubicBezTo>
                <a:cubicBezTo>
                  <a:pt x="8930" y="63512"/>
                  <a:pt x="18083" y="51402"/>
                  <a:pt x="30361" y="46211"/>
                </a:cubicBezTo>
                <a:lnTo>
                  <a:pt x="135452" y="1619"/>
                </a:lnTo>
                <a:cubicBezTo>
                  <a:pt x="137796" y="558"/>
                  <a:pt x="140308" y="0"/>
                  <a:pt x="142875" y="0"/>
                </a:cubicBezTo>
                <a:close/>
                <a:moveTo>
                  <a:pt x="142875" y="37281"/>
                </a:moveTo>
                <a:lnTo>
                  <a:pt x="142875" y="248301"/>
                </a:lnTo>
                <a:cubicBezTo>
                  <a:pt x="219894" y="211020"/>
                  <a:pt x="240599" y="128420"/>
                  <a:pt x="241102" y="78972"/>
                </a:cubicBezTo>
                <a:lnTo>
                  <a:pt x="142875" y="37337"/>
                </a:lnTo>
                <a:lnTo>
                  <a:pt x="142875" y="37337"/>
                </a:lnTo>
                <a:close/>
              </a:path>
            </a:pathLst>
          </a:custGeom>
          <a:solidFill>
            <a:srgbClr val="C5A06D"/>
          </a:solidFill>
          <a:ln/>
        </p:spPr>
        <p:txBody>
          <a:bodyPr/>
          <a:lstStyle/>
          <a:p>
            <a:endParaRPr lang="zh-CN" altLang="en-US"/>
          </a:p>
        </p:txBody>
      </p:sp>
      <p:sp>
        <p:nvSpPr>
          <p:cNvPr id="12" name="Text 10"/>
          <p:cNvSpPr/>
          <p:nvPr/>
        </p:nvSpPr>
        <p:spPr>
          <a:xfrm>
            <a:off x="6910388" y="1457325"/>
            <a:ext cx="14287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增强系统可靠性</a:t>
            </a:r>
            <a:endParaRPr lang="en-US" sz="1600" dirty="0"/>
          </a:p>
        </p:txBody>
      </p:sp>
      <p:sp>
        <p:nvSpPr>
          <p:cNvPr id="13" name="Text 11"/>
          <p:cNvSpPr/>
          <p:nvPr/>
        </p:nvSpPr>
        <p:spPr>
          <a:xfrm>
            <a:off x="6438900" y="1847850"/>
            <a:ext cx="52578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通过应用针对错误处理、状态管理和协调设计的模式，</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直接提升系统的健壮性和可靠性 </a:t>
            </a:r>
            <a:r>
              <a:rPr lang="en-US" sz="1200" dirty="0">
                <a:solidFill>
                  <a:srgbClr val="E0E2E5">
                    <a:alpha val="80000"/>
                  </a:srgbClr>
                </a:solidFill>
                <a:latin typeface="Noto Sans SC" pitchFamily="34" charset="0"/>
                <a:ea typeface="Noto Sans SC" pitchFamily="34" charset="-122"/>
                <a:cs typeface="Noto Sans SC" pitchFamily="34" charset="-120"/>
              </a:rPr>
              <a:t>，降低生产环境故障风险。</a:t>
            </a:r>
            <a:endParaRPr lang="en-US" sz="1600" dirty="0"/>
          </a:p>
        </p:txBody>
      </p:sp>
      <p:sp>
        <p:nvSpPr>
          <p:cNvPr id="14" name="Shape 12"/>
          <p:cNvSpPr/>
          <p:nvPr/>
        </p:nvSpPr>
        <p:spPr>
          <a:xfrm>
            <a:off x="400050" y="2762250"/>
            <a:ext cx="5581650" cy="1276350"/>
          </a:xfrm>
          <a:custGeom>
            <a:avLst/>
            <a:gdLst/>
            <a:ahLst/>
            <a:cxnLst/>
            <a:rect l="l" t="t" r="r" b="b"/>
            <a:pathLst>
              <a:path w="5581650" h="1276350">
                <a:moveTo>
                  <a:pt x="0" y="0"/>
                </a:moveTo>
                <a:lnTo>
                  <a:pt x="5581650" y="0"/>
                </a:lnTo>
                <a:lnTo>
                  <a:pt x="5581650" y="1276350"/>
                </a:lnTo>
                <a:lnTo>
                  <a:pt x="0" y="1276350"/>
                </a:lnTo>
                <a:lnTo>
                  <a:pt x="0" y="0"/>
                </a:lnTo>
                <a:close/>
              </a:path>
            </a:pathLst>
          </a:custGeom>
          <a:solidFill>
            <a:srgbClr val="5E7A8B">
              <a:alpha val="10196"/>
            </a:srgbClr>
          </a:solidFill>
          <a:ln/>
        </p:spPr>
        <p:txBody>
          <a:bodyPr/>
          <a:lstStyle/>
          <a:p>
            <a:endParaRPr lang="zh-CN" altLang="en-US"/>
          </a:p>
        </p:txBody>
      </p:sp>
      <p:sp>
        <p:nvSpPr>
          <p:cNvPr id="15" name="Shape 13"/>
          <p:cNvSpPr/>
          <p:nvPr/>
        </p:nvSpPr>
        <p:spPr>
          <a:xfrm>
            <a:off x="400050" y="2762250"/>
            <a:ext cx="38100" cy="1276350"/>
          </a:xfrm>
          <a:custGeom>
            <a:avLst/>
            <a:gdLst/>
            <a:ahLst/>
            <a:cxnLst/>
            <a:rect l="l" t="t" r="r" b="b"/>
            <a:pathLst>
              <a:path w="38100" h="1276350">
                <a:moveTo>
                  <a:pt x="0" y="0"/>
                </a:moveTo>
                <a:lnTo>
                  <a:pt x="38100" y="0"/>
                </a:lnTo>
                <a:lnTo>
                  <a:pt x="38100" y="1276350"/>
                </a:lnTo>
                <a:lnTo>
                  <a:pt x="0" y="1276350"/>
                </a:lnTo>
                <a:lnTo>
                  <a:pt x="0" y="0"/>
                </a:lnTo>
                <a:close/>
              </a:path>
            </a:pathLst>
          </a:custGeom>
          <a:solidFill>
            <a:srgbClr val="5E7A8B"/>
          </a:solidFill>
          <a:ln/>
        </p:spPr>
        <p:txBody>
          <a:bodyPr/>
          <a:lstStyle/>
          <a:p>
            <a:endParaRPr lang="zh-CN" altLang="en-US"/>
          </a:p>
        </p:txBody>
      </p:sp>
      <p:sp>
        <p:nvSpPr>
          <p:cNvPr id="16" name="Shape 14"/>
          <p:cNvSpPr/>
          <p:nvPr/>
        </p:nvSpPr>
        <p:spPr>
          <a:xfrm>
            <a:off x="647700" y="2952750"/>
            <a:ext cx="285750" cy="285750"/>
          </a:xfrm>
          <a:custGeom>
            <a:avLst/>
            <a:gdLst/>
            <a:ahLst/>
            <a:cxnLst/>
            <a:rect l="l" t="t" r="r" b="b"/>
            <a:pathLst>
              <a:path w="285750" h="285750">
                <a:moveTo>
                  <a:pt x="71438" y="178594"/>
                </a:moveTo>
                <a:lnTo>
                  <a:pt x="13674" y="178594"/>
                </a:lnTo>
                <a:cubicBezTo>
                  <a:pt x="-223" y="178594"/>
                  <a:pt x="-8762" y="163469"/>
                  <a:pt x="-1619" y="151526"/>
                </a:cubicBezTo>
                <a:lnTo>
                  <a:pt x="27905" y="102301"/>
                </a:lnTo>
                <a:cubicBezTo>
                  <a:pt x="32761" y="94208"/>
                  <a:pt x="41467" y="89297"/>
                  <a:pt x="50899" y="89297"/>
                </a:cubicBezTo>
                <a:lnTo>
                  <a:pt x="103919" y="89297"/>
                </a:lnTo>
                <a:cubicBezTo>
                  <a:pt x="146391" y="17357"/>
                  <a:pt x="209736" y="13729"/>
                  <a:pt x="252096" y="19924"/>
                </a:cubicBezTo>
                <a:cubicBezTo>
                  <a:pt x="259240" y="20985"/>
                  <a:pt x="264821" y="26566"/>
                  <a:pt x="265826" y="33654"/>
                </a:cubicBezTo>
                <a:cubicBezTo>
                  <a:pt x="272021" y="76014"/>
                  <a:pt x="268393" y="139359"/>
                  <a:pt x="196453" y="181831"/>
                </a:cubicBezTo>
                <a:lnTo>
                  <a:pt x="196453" y="234851"/>
                </a:lnTo>
                <a:cubicBezTo>
                  <a:pt x="196453" y="244283"/>
                  <a:pt x="191542" y="252989"/>
                  <a:pt x="183449" y="257845"/>
                </a:cubicBezTo>
                <a:lnTo>
                  <a:pt x="134224" y="287369"/>
                </a:lnTo>
                <a:cubicBezTo>
                  <a:pt x="122337" y="294512"/>
                  <a:pt x="107156" y="285917"/>
                  <a:pt x="107156" y="272076"/>
                </a:cubicBezTo>
                <a:lnTo>
                  <a:pt x="107156" y="214313"/>
                </a:lnTo>
                <a:cubicBezTo>
                  <a:pt x="107156" y="194611"/>
                  <a:pt x="91139" y="178594"/>
                  <a:pt x="71438" y="178594"/>
                </a:cubicBezTo>
                <a:lnTo>
                  <a:pt x="71382" y="178594"/>
                </a:lnTo>
                <a:close/>
                <a:moveTo>
                  <a:pt x="223242" y="89297"/>
                </a:moveTo>
                <a:cubicBezTo>
                  <a:pt x="223242" y="74512"/>
                  <a:pt x="211238" y="62508"/>
                  <a:pt x="196453" y="62508"/>
                </a:cubicBezTo>
                <a:cubicBezTo>
                  <a:pt x="181668" y="62508"/>
                  <a:pt x="169664" y="74512"/>
                  <a:pt x="169664" y="89297"/>
                </a:cubicBezTo>
                <a:cubicBezTo>
                  <a:pt x="169664" y="104082"/>
                  <a:pt x="181668" y="116086"/>
                  <a:pt x="196453" y="116086"/>
                </a:cubicBezTo>
                <a:cubicBezTo>
                  <a:pt x="211238" y="116086"/>
                  <a:pt x="223242" y="104082"/>
                  <a:pt x="223242" y="89297"/>
                </a:cubicBezTo>
                <a:close/>
              </a:path>
            </a:pathLst>
          </a:custGeom>
          <a:solidFill>
            <a:srgbClr val="C5A06D"/>
          </a:solidFill>
          <a:ln/>
        </p:spPr>
        <p:txBody>
          <a:bodyPr/>
          <a:lstStyle/>
          <a:p>
            <a:endParaRPr lang="zh-CN" altLang="en-US"/>
          </a:p>
        </p:txBody>
      </p:sp>
      <p:sp>
        <p:nvSpPr>
          <p:cNvPr id="17" name="Text 15"/>
          <p:cNvSpPr/>
          <p:nvPr/>
        </p:nvSpPr>
        <p:spPr>
          <a:xfrm>
            <a:off x="1081088" y="2962275"/>
            <a:ext cx="1238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加速开发过程</a:t>
            </a:r>
            <a:endParaRPr lang="en-US" sz="1600" dirty="0"/>
          </a:p>
        </p:txBody>
      </p:sp>
      <p:sp>
        <p:nvSpPr>
          <p:cNvPr id="18" name="Text 16"/>
          <p:cNvSpPr/>
          <p:nvPr/>
        </p:nvSpPr>
        <p:spPr>
          <a:xfrm>
            <a:off x="609600" y="3352800"/>
            <a:ext cx="52578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利用既定方法</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快速构建原型和生产系统 </a:t>
            </a:r>
            <a:r>
              <a:rPr lang="en-US" sz="1200" dirty="0">
                <a:solidFill>
                  <a:srgbClr val="E0E2E5">
                    <a:alpha val="80000"/>
                  </a:srgbClr>
                </a:solidFill>
                <a:latin typeface="Noto Sans SC" pitchFamily="34" charset="0"/>
                <a:ea typeface="Noto Sans SC" pitchFamily="34" charset="-122"/>
                <a:cs typeface="Noto Sans SC" pitchFamily="34" charset="-120"/>
              </a:rPr>
              <a:t>，将精力集中在业务逻辑而非底层机制。</a:t>
            </a:r>
            <a:endParaRPr lang="en-US" sz="1600" dirty="0"/>
          </a:p>
        </p:txBody>
      </p:sp>
      <p:sp>
        <p:nvSpPr>
          <p:cNvPr id="19" name="Shape 17"/>
          <p:cNvSpPr/>
          <p:nvPr/>
        </p:nvSpPr>
        <p:spPr>
          <a:xfrm>
            <a:off x="6229350" y="2762250"/>
            <a:ext cx="5581650" cy="1276350"/>
          </a:xfrm>
          <a:custGeom>
            <a:avLst/>
            <a:gdLst/>
            <a:ahLst/>
            <a:cxnLst/>
            <a:rect l="l" t="t" r="r" b="b"/>
            <a:pathLst>
              <a:path w="5581650" h="1276350">
                <a:moveTo>
                  <a:pt x="0" y="0"/>
                </a:moveTo>
                <a:lnTo>
                  <a:pt x="5581650" y="0"/>
                </a:lnTo>
                <a:lnTo>
                  <a:pt x="5581650" y="1276350"/>
                </a:lnTo>
                <a:lnTo>
                  <a:pt x="0" y="1276350"/>
                </a:lnTo>
                <a:lnTo>
                  <a:pt x="0" y="0"/>
                </a:lnTo>
                <a:close/>
              </a:path>
            </a:pathLst>
          </a:custGeom>
          <a:solidFill>
            <a:srgbClr val="5E7A8B">
              <a:alpha val="10196"/>
            </a:srgbClr>
          </a:solidFill>
          <a:ln/>
        </p:spPr>
        <p:txBody>
          <a:bodyPr/>
          <a:lstStyle/>
          <a:p>
            <a:endParaRPr lang="zh-CN" altLang="en-US"/>
          </a:p>
        </p:txBody>
      </p:sp>
      <p:sp>
        <p:nvSpPr>
          <p:cNvPr id="20" name="Shape 18"/>
          <p:cNvSpPr/>
          <p:nvPr/>
        </p:nvSpPr>
        <p:spPr>
          <a:xfrm>
            <a:off x="6229350" y="2762250"/>
            <a:ext cx="38100" cy="1276350"/>
          </a:xfrm>
          <a:custGeom>
            <a:avLst/>
            <a:gdLst/>
            <a:ahLst/>
            <a:cxnLst/>
            <a:rect l="l" t="t" r="r" b="b"/>
            <a:pathLst>
              <a:path w="38100" h="1276350">
                <a:moveTo>
                  <a:pt x="0" y="0"/>
                </a:moveTo>
                <a:lnTo>
                  <a:pt x="38100" y="0"/>
                </a:lnTo>
                <a:lnTo>
                  <a:pt x="38100" y="1276350"/>
                </a:lnTo>
                <a:lnTo>
                  <a:pt x="0" y="1276350"/>
                </a:lnTo>
                <a:lnTo>
                  <a:pt x="0" y="0"/>
                </a:lnTo>
                <a:close/>
              </a:path>
            </a:pathLst>
          </a:custGeom>
          <a:solidFill>
            <a:srgbClr val="5E7A8B"/>
          </a:solidFill>
          <a:ln/>
        </p:spPr>
        <p:txBody>
          <a:bodyPr/>
          <a:lstStyle/>
          <a:p>
            <a:endParaRPr lang="zh-CN" altLang="en-US"/>
          </a:p>
        </p:txBody>
      </p:sp>
      <p:sp>
        <p:nvSpPr>
          <p:cNvPr id="21" name="Shape 19"/>
          <p:cNvSpPr/>
          <p:nvPr/>
        </p:nvSpPr>
        <p:spPr>
          <a:xfrm>
            <a:off x="6459141" y="2952750"/>
            <a:ext cx="321469" cy="285750"/>
          </a:xfrm>
          <a:custGeom>
            <a:avLst/>
            <a:gdLst/>
            <a:ahLst/>
            <a:cxnLst/>
            <a:rect l="l" t="t" r="r" b="b"/>
            <a:pathLst>
              <a:path w="321469" h="285750">
                <a:moveTo>
                  <a:pt x="214313" y="80367"/>
                </a:moveTo>
                <a:cubicBezTo>
                  <a:pt x="214313" y="134615"/>
                  <a:pt x="166315" y="178594"/>
                  <a:pt x="107156" y="178594"/>
                </a:cubicBezTo>
                <a:cubicBezTo>
                  <a:pt x="92255" y="178594"/>
                  <a:pt x="78079" y="175803"/>
                  <a:pt x="65187" y="170780"/>
                </a:cubicBezTo>
                <a:lnTo>
                  <a:pt x="19645" y="194890"/>
                </a:lnTo>
                <a:cubicBezTo>
                  <a:pt x="14455" y="197625"/>
                  <a:pt x="8093" y="196676"/>
                  <a:pt x="3907" y="192546"/>
                </a:cubicBezTo>
                <a:cubicBezTo>
                  <a:pt x="-279" y="188416"/>
                  <a:pt x="-1228" y="181998"/>
                  <a:pt x="1563" y="176808"/>
                </a:cubicBezTo>
                <a:lnTo>
                  <a:pt x="21431" y="139303"/>
                </a:lnTo>
                <a:cubicBezTo>
                  <a:pt x="7981" y="122895"/>
                  <a:pt x="0" y="102468"/>
                  <a:pt x="0" y="80367"/>
                </a:cubicBezTo>
                <a:cubicBezTo>
                  <a:pt x="0" y="26119"/>
                  <a:pt x="47997" y="-17859"/>
                  <a:pt x="107156" y="-17859"/>
                </a:cubicBezTo>
                <a:cubicBezTo>
                  <a:pt x="166315" y="-17859"/>
                  <a:pt x="214313" y="26119"/>
                  <a:pt x="214313" y="80367"/>
                </a:cubicBezTo>
                <a:close/>
                <a:moveTo>
                  <a:pt x="214313" y="285750"/>
                </a:moveTo>
                <a:cubicBezTo>
                  <a:pt x="161795" y="285750"/>
                  <a:pt x="118095" y="251092"/>
                  <a:pt x="108942" y="205383"/>
                </a:cubicBezTo>
                <a:cubicBezTo>
                  <a:pt x="175915" y="204546"/>
                  <a:pt x="234125" y="156883"/>
                  <a:pt x="240543" y="92255"/>
                </a:cubicBezTo>
                <a:cubicBezTo>
                  <a:pt x="287034" y="102970"/>
                  <a:pt x="321469" y="141536"/>
                  <a:pt x="321469" y="187523"/>
                </a:cubicBezTo>
                <a:cubicBezTo>
                  <a:pt x="321469" y="209624"/>
                  <a:pt x="313488" y="230051"/>
                  <a:pt x="300038" y="246459"/>
                </a:cubicBezTo>
                <a:lnTo>
                  <a:pt x="319906" y="283964"/>
                </a:lnTo>
                <a:cubicBezTo>
                  <a:pt x="322641" y="289154"/>
                  <a:pt x="321692" y="295517"/>
                  <a:pt x="317562" y="299703"/>
                </a:cubicBezTo>
                <a:cubicBezTo>
                  <a:pt x="313432" y="303888"/>
                  <a:pt x="307014" y="304837"/>
                  <a:pt x="301823" y="302047"/>
                </a:cubicBezTo>
                <a:lnTo>
                  <a:pt x="256282" y="277937"/>
                </a:lnTo>
                <a:cubicBezTo>
                  <a:pt x="243390" y="282959"/>
                  <a:pt x="229214" y="285750"/>
                  <a:pt x="214313" y="285750"/>
                </a:cubicBezTo>
                <a:close/>
              </a:path>
            </a:pathLst>
          </a:custGeom>
          <a:solidFill>
            <a:srgbClr val="C5A06D"/>
          </a:solidFill>
          <a:ln/>
        </p:spPr>
        <p:txBody>
          <a:bodyPr/>
          <a:lstStyle/>
          <a:p>
            <a:endParaRPr lang="zh-CN" altLang="en-US"/>
          </a:p>
        </p:txBody>
      </p:sp>
      <p:sp>
        <p:nvSpPr>
          <p:cNvPr id="22" name="Text 20"/>
          <p:cNvSpPr/>
          <p:nvPr/>
        </p:nvSpPr>
        <p:spPr>
          <a:xfrm>
            <a:off x="6910388" y="2962275"/>
            <a:ext cx="1238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建立通用语言</a:t>
            </a:r>
            <a:endParaRPr lang="en-US" sz="1600" dirty="0"/>
          </a:p>
        </p:txBody>
      </p:sp>
      <p:sp>
        <p:nvSpPr>
          <p:cNvPr id="23" name="Text 21"/>
          <p:cNvSpPr/>
          <p:nvPr/>
        </p:nvSpPr>
        <p:spPr>
          <a:xfrm>
            <a:off x="6438900" y="3352800"/>
            <a:ext cx="5257800" cy="24765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为团队提供</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描述智能体架构的共享词汇 </a:t>
            </a:r>
            <a:r>
              <a:rPr lang="en-US" sz="1200" dirty="0">
                <a:solidFill>
                  <a:srgbClr val="E0E2E5">
                    <a:alpha val="80000"/>
                  </a:srgbClr>
                </a:solidFill>
                <a:latin typeface="Noto Sans SC" pitchFamily="34" charset="0"/>
                <a:ea typeface="Noto Sans SC" pitchFamily="34" charset="-122"/>
                <a:cs typeface="Noto Sans SC" pitchFamily="34" charset="-120"/>
              </a:rPr>
              <a:t>，提升沟通效率，降低协作成本。</a:t>
            </a:r>
            <a:endParaRPr lang="en-US" sz="1600" dirty="0"/>
          </a:p>
        </p:txBody>
      </p:sp>
      <p:sp>
        <p:nvSpPr>
          <p:cNvPr id="24" name="Shape 22"/>
          <p:cNvSpPr/>
          <p:nvPr/>
        </p:nvSpPr>
        <p:spPr>
          <a:xfrm>
            <a:off x="400050" y="4229100"/>
            <a:ext cx="11410950" cy="1409700"/>
          </a:xfrm>
          <a:custGeom>
            <a:avLst/>
            <a:gdLst/>
            <a:ahLst/>
            <a:cxnLst/>
            <a:rect l="l" t="t" r="r" b="b"/>
            <a:pathLst>
              <a:path w="11410950" h="1409700">
                <a:moveTo>
                  <a:pt x="0" y="0"/>
                </a:moveTo>
                <a:lnTo>
                  <a:pt x="11410950" y="0"/>
                </a:lnTo>
                <a:lnTo>
                  <a:pt x="11410950" y="1409700"/>
                </a:lnTo>
                <a:lnTo>
                  <a:pt x="0" y="1409700"/>
                </a:lnTo>
                <a:lnTo>
                  <a:pt x="0" y="0"/>
                </a:lnTo>
                <a:close/>
              </a:path>
            </a:pathLst>
          </a:custGeom>
          <a:solidFill>
            <a:srgbClr val="C5A06D">
              <a:alpha val="10196"/>
            </a:srgbClr>
          </a:solidFill>
          <a:ln/>
        </p:spPr>
        <p:txBody>
          <a:bodyPr/>
          <a:lstStyle/>
          <a:p>
            <a:endParaRPr lang="zh-CN" altLang="en-US"/>
          </a:p>
        </p:txBody>
      </p:sp>
      <p:sp>
        <p:nvSpPr>
          <p:cNvPr id="25" name="Shape 23"/>
          <p:cNvSpPr/>
          <p:nvPr/>
        </p:nvSpPr>
        <p:spPr>
          <a:xfrm>
            <a:off x="400050" y="4229100"/>
            <a:ext cx="38100" cy="1409700"/>
          </a:xfrm>
          <a:custGeom>
            <a:avLst/>
            <a:gdLst/>
            <a:ahLst/>
            <a:cxnLst/>
            <a:rect l="l" t="t" r="r" b="b"/>
            <a:pathLst>
              <a:path w="38100" h="1409700">
                <a:moveTo>
                  <a:pt x="0" y="0"/>
                </a:moveTo>
                <a:lnTo>
                  <a:pt x="38100" y="0"/>
                </a:lnTo>
                <a:lnTo>
                  <a:pt x="38100" y="1409700"/>
                </a:lnTo>
                <a:lnTo>
                  <a:pt x="0" y="1409700"/>
                </a:lnTo>
                <a:lnTo>
                  <a:pt x="0" y="0"/>
                </a:lnTo>
                <a:close/>
              </a:path>
            </a:pathLst>
          </a:custGeom>
          <a:solidFill>
            <a:srgbClr val="C5A06D"/>
          </a:solidFill>
          <a:ln/>
        </p:spPr>
        <p:txBody>
          <a:bodyPr/>
          <a:lstStyle/>
          <a:p>
            <a:endParaRPr lang="zh-CN" altLang="en-US"/>
          </a:p>
        </p:txBody>
      </p:sp>
      <p:sp>
        <p:nvSpPr>
          <p:cNvPr id="26" name="Shape 24"/>
          <p:cNvSpPr/>
          <p:nvPr/>
        </p:nvSpPr>
        <p:spPr>
          <a:xfrm>
            <a:off x="654844" y="4467225"/>
            <a:ext cx="128588" cy="171450"/>
          </a:xfrm>
          <a:custGeom>
            <a:avLst/>
            <a:gdLst/>
            <a:ahLst/>
            <a:cxnLst/>
            <a:rect l="l" t="t" r="r" b="b"/>
            <a:pathLst>
              <a:path w="128588" h="171450">
                <a:moveTo>
                  <a:pt x="98081" y="128588"/>
                </a:moveTo>
                <a:cubicBezTo>
                  <a:pt x="100526" y="121120"/>
                  <a:pt x="105415" y="114356"/>
                  <a:pt x="110940" y="108529"/>
                </a:cubicBezTo>
                <a:cubicBezTo>
                  <a:pt x="121890" y="97010"/>
                  <a:pt x="128587" y="81439"/>
                  <a:pt x="128587" y="64294"/>
                </a:cubicBezTo>
                <a:cubicBezTo>
                  <a:pt x="128587" y="28798"/>
                  <a:pt x="99789" y="0"/>
                  <a:pt x="64294" y="0"/>
                </a:cubicBezTo>
                <a:cubicBezTo>
                  <a:pt x="28798" y="0"/>
                  <a:pt x="0" y="28798"/>
                  <a:pt x="0" y="64294"/>
                </a:cubicBezTo>
                <a:cubicBezTo>
                  <a:pt x="0" y="81439"/>
                  <a:pt x="6697" y="97010"/>
                  <a:pt x="17647" y="108529"/>
                </a:cubicBezTo>
                <a:cubicBezTo>
                  <a:pt x="23173" y="114356"/>
                  <a:pt x="28095" y="121120"/>
                  <a:pt x="30506" y="128588"/>
                </a:cubicBezTo>
                <a:lnTo>
                  <a:pt x="98048" y="128588"/>
                </a:lnTo>
                <a:close/>
                <a:moveTo>
                  <a:pt x="96441" y="144661"/>
                </a:moveTo>
                <a:lnTo>
                  <a:pt x="32147" y="144661"/>
                </a:lnTo>
                <a:lnTo>
                  <a:pt x="32147" y="150019"/>
                </a:lnTo>
                <a:cubicBezTo>
                  <a:pt x="32147" y="164820"/>
                  <a:pt x="44135" y="176808"/>
                  <a:pt x="58936" y="176808"/>
                </a:cubicBezTo>
                <a:lnTo>
                  <a:pt x="69652" y="176808"/>
                </a:lnTo>
                <a:cubicBezTo>
                  <a:pt x="84453" y="176808"/>
                  <a:pt x="96441" y="164820"/>
                  <a:pt x="96441" y="150019"/>
                </a:cubicBezTo>
                <a:lnTo>
                  <a:pt x="96441" y="144661"/>
                </a:lnTo>
                <a:close/>
                <a:moveTo>
                  <a:pt x="61615" y="37505"/>
                </a:moveTo>
                <a:cubicBezTo>
                  <a:pt x="48287" y="37505"/>
                  <a:pt x="37505" y="48287"/>
                  <a:pt x="37505" y="61615"/>
                </a:cubicBezTo>
                <a:cubicBezTo>
                  <a:pt x="37505" y="66069"/>
                  <a:pt x="33922" y="69652"/>
                  <a:pt x="29468" y="69652"/>
                </a:cubicBezTo>
                <a:cubicBezTo>
                  <a:pt x="25014" y="69652"/>
                  <a:pt x="21431" y="66069"/>
                  <a:pt x="21431" y="61615"/>
                </a:cubicBezTo>
                <a:cubicBezTo>
                  <a:pt x="21431" y="39413"/>
                  <a:pt x="39413" y="21431"/>
                  <a:pt x="61615" y="21431"/>
                </a:cubicBezTo>
                <a:cubicBezTo>
                  <a:pt x="66069" y="21431"/>
                  <a:pt x="69652" y="25014"/>
                  <a:pt x="69652" y="29468"/>
                </a:cubicBezTo>
                <a:cubicBezTo>
                  <a:pt x="69652" y="33922"/>
                  <a:pt x="66069" y="37505"/>
                  <a:pt x="61615" y="37505"/>
                </a:cubicBezTo>
                <a:close/>
              </a:path>
            </a:pathLst>
          </a:custGeom>
          <a:solidFill>
            <a:srgbClr val="C5A06D"/>
          </a:solidFill>
          <a:ln/>
        </p:spPr>
        <p:txBody>
          <a:bodyPr/>
          <a:lstStyle/>
          <a:p>
            <a:endParaRPr lang="zh-CN" altLang="en-US"/>
          </a:p>
        </p:txBody>
      </p:sp>
      <p:sp>
        <p:nvSpPr>
          <p:cNvPr id="27" name="Text 25"/>
          <p:cNvSpPr/>
          <p:nvPr/>
        </p:nvSpPr>
        <p:spPr>
          <a:xfrm>
            <a:off x="828675" y="4419600"/>
            <a:ext cx="10877550"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设计模式 vs 传统软件模式</a:t>
            </a:r>
            <a:endParaRPr lang="en-US" sz="1600" dirty="0"/>
          </a:p>
        </p:txBody>
      </p:sp>
      <p:sp>
        <p:nvSpPr>
          <p:cNvPr id="28" name="Text 26"/>
          <p:cNvSpPr/>
          <p:nvPr/>
        </p:nvSpPr>
        <p:spPr>
          <a:xfrm>
            <a:off x="609600" y="4800600"/>
            <a:ext cx="364807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相似性</a:t>
            </a:r>
            <a:endParaRPr lang="en-US" sz="1600" dirty="0"/>
          </a:p>
        </p:txBody>
      </p:sp>
      <p:sp>
        <p:nvSpPr>
          <p:cNvPr id="29" name="Text 27"/>
          <p:cNvSpPr/>
          <p:nvPr/>
        </p:nvSpPr>
        <p:spPr>
          <a:xfrm>
            <a:off x="609600" y="5067300"/>
            <a:ext cx="3638550"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都是可复用的解决方案模板，解决特定上下文中的常见问题</a:t>
            </a:r>
            <a:endParaRPr lang="en-US" sz="1600" dirty="0"/>
          </a:p>
        </p:txBody>
      </p:sp>
      <p:sp>
        <p:nvSpPr>
          <p:cNvPr id="30" name="Text 28"/>
          <p:cNvSpPr/>
          <p:nvPr/>
        </p:nvSpPr>
        <p:spPr>
          <a:xfrm>
            <a:off x="4330675" y="4800600"/>
            <a:ext cx="364807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差异性</a:t>
            </a:r>
            <a:endParaRPr lang="en-US" sz="1600" dirty="0"/>
          </a:p>
        </p:txBody>
      </p:sp>
      <p:sp>
        <p:nvSpPr>
          <p:cNvPr id="31" name="Text 29"/>
          <p:cNvSpPr/>
          <p:nvPr/>
        </p:nvSpPr>
        <p:spPr>
          <a:xfrm>
            <a:off x="4330675" y="5067300"/>
            <a:ext cx="3638550" cy="3810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智能体模式需处理不确定性、动态决策和自主行为，更强调适应性和弹性</a:t>
            </a:r>
            <a:endParaRPr lang="en-US" sz="1600" dirty="0"/>
          </a:p>
        </p:txBody>
      </p:sp>
      <p:sp>
        <p:nvSpPr>
          <p:cNvPr id="32" name="Text 30"/>
          <p:cNvSpPr/>
          <p:nvPr/>
        </p:nvSpPr>
        <p:spPr>
          <a:xfrm>
            <a:off x="8051750" y="4800600"/>
            <a:ext cx="364807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核心价值</a:t>
            </a:r>
            <a:endParaRPr lang="en-US" sz="1600" dirty="0"/>
          </a:p>
        </p:txBody>
      </p:sp>
      <p:sp>
        <p:nvSpPr>
          <p:cNvPr id="33" name="Text 31"/>
          <p:cNvSpPr/>
          <p:nvPr/>
        </p:nvSpPr>
        <p:spPr>
          <a:xfrm>
            <a:off x="8051750" y="5067300"/>
            <a:ext cx="3638550" cy="3810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在灵活性与控制之间找到平衡点，既发挥LLM的创造力，又确保系统可控</a:t>
            </a:r>
            <a:endParaRPr lang="en-US" sz="1600"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KEY UNDERLYING CONCEPTS</a:t>
            </a:r>
            <a:endParaRPr lang="en-US" sz="1600" dirty="0"/>
          </a:p>
        </p:txBody>
      </p:sp>
      <p:sp>
        <p:nvSpPr>
          <p:cNvPr id="3" name="Text 1"/>
          <p:cNvSpPr/>
          <p:nvPr/>
        </p:nvSpPr>
        <p:spPr>
          <a:xfrm>
            <a:off x="381000" y="6477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智能体系统的关键底层概念</a:t>
            </a:r>
            <a:endParaRPr lang="en-US" sz="1600" dirty="0"/>
          </a:p>
        </p:txBody>
      </p:sp>
      <p:sp>
        <p:nvSpPr>
          <p:cNvPr id="4" name="Shape 2"/>
          <p:cNvSpPr/>
          <p:nvPr/>
        </p:nvSpPr>
        <p:spPr>
          <a:xfrm>
            <a:off x="381000" y="1200150"/>
            <a:ext cx="3686175" cy="2838450"/>
          </a:xfrm>
          <a:custGeom>
            <a:avLst/>
            <a:gdLst/>
            <a:ahLst/>
            <a:cxnLst/>
            <a:rect l="l" t="t" r="r" b="b"/>
            <a:pathLst>
              <a:path w="3686175" h="2838450">
                <a:moveTo>
                  <a:pt x="38100" y="0"/>
                </a:moveTo>
                <a:lnTo>
                  <a:pt x="3648075" y="0"/>
                </a:lnTo>
                <a:cubicBezTo>
                  <a:pt x="3669103" y="0"/>
                  <a:pt x="3686175" y="17072"/>
                  <a:pt x="3686175" y="38100"/>
                </a:cubicBezTo>
                <a:lnTo>
                  <a:pt x="3686175" y="2762238"/>
                </a:lnTo>
                <a:cubicBezTo>
                  <a:pt x="3686175" y="2804329"/>
                  <a:pt x="3652054" y="2838450"/>
                  <a:pt x="3609963" y="2838450"/>
                </a:cubicBezTo>
                <a:lnTo>
                  <a:pt x="76212" y="2838450"/>
                </a:lnTo>
                <a:cubicBezTo>
                  <a:pt x="34121" y="2838450"/>
                  <a:pt x="0" y="2804329"/>
                  <a:pt x="0" y="2762238"/>
                </a:cubicBezTo>
                <a:lnTo>
                  <a:pt x="0" y="38100"/>
                </a:lnTo>
                <a:cubicBezTo>
                  <a:pt x="0" y="17072"/>
                  <a:pt x="17072" y="0"/>
                  <a:pt x="38100" y="0"/>
                </a:cubicBezTo>
                <a:close/>
              </a:path>
            </a:pathLst>
          </a:custGeom>
          <a:solidFill>
            <a:srgbClr val="3A5A6E">
              <a:alpha val="10196"/>
            </a:srgbClr>
          </a:solidFill>
          <a:ln/>
        </p:spPr>
        <p:txBody>
          <a:bodyPr/>
          <a:lstStyle/>
          <a:p>
            <a:endParaRPr lang="zh-CN" altLang="en-US"/>
          </a:p>
        </p:txBody>
      </p:sp>
      <p:sp>
        <p:nvSpPr>
          <p:cNvPr id="5" name="Shape 3"/>
          <p:cNvSpPr/>
          <p:nvPr/>
        </p:nvSpPr>
        <p:spPr>
          <a:xfrm>
            <a:off x="381000" y="1200150"/>
            <a:ext cx="3686175" cy="38100"/>
          </a:xfrm>
          <a:custGeom>
            <a:avLst/>
            <a:gdLst/>
            <a:ahLst/>
            <a:cxnLst/>
            <a:rect l="l" t="t" r="r" b="b"/>
            <a:pathLst>
              <a:path w="3686175" h="38100">
                <a:moveTo>
                  <a:pt x="38100" y="0"/>
                </a:moveTo>
                <a:lnTo>
                  <a:pt x="3648075" y="0"/>
                </a:lnTo>
                <a:cubicBezTo>
                  <a:pt x="3669103" y="0"/>
                  <a:pt x="3686175" y="17072"/>
                  <a:pt x="3686175" y="38100"/>
                </a:cubicBezTo>
                <a:lnTo>
                  <a:pt x="3686175" y="38100"/>
                </a:lnTo>
                <a:lnTo>
                  <a:pt x="0" y="38100"/>
                </a:lnTo>
                <a:lnTo>
                  <a:pt x="0" y="38100"/>
                </a:lnTo>
                <a:cubicBezTo>
                  <a:pt x="0" y="17072"/>
                  <a:pt x="17072" y="0"/>
                  <a:pt x="38100" y="0"/>
                </a:cubicBezTo>
                <a:close/>
              </a:path>
            </a:pathLst>
          </a:custGeom>
          <a:solidFill>
            <a:srgbClr val="3A5A6E"/>
          </a:solidFill>
          <a:ln/>
        </p:spPr>
        <p:txBody>
          <a:bodyPr/>
          <a:lstStyle/>
          <a:p>
            <a:endParaRPr lang="zh-CN" altLang="en-US"/>
          </a:p>
        </p:txBody>
      </p:sp>
      <p:sp>
        <p:nvSpPr>
          <p:cNvPr id="6" name="Shape 4"/>
          <p:cNvSpPr/>
          <p:nvPr/>
        </p:nvSpPr>
        <p:spPr>
          <a:xfrm>
            <a:off x="533400" y="13716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A5A6E"/>
          </a:solidFill>
          <a:ln/>
        </p:spPr>
        <p:txBody>
          <a:bodyPr/>
          <a:lstStyle/>
          <a:p>
            <a:endParaRPr lang="zh-CN" altLang="en-US"/>
          </a:p>
        </p:txBody>
      </p:sp>
      <p:sp>
        <p:nvSpPr>
          <p:cNvPr id="7" name="Shape 5"/>
          <p:cNvSpPr/>
          <p:nvPr/>
        </p:nvSpPr>
        <p:spPr>
          <a:xfrm>
            <a:off x="651272" y="1476375"/>
            <a:ext cx="150019" cy="171450"/>
          </a:xfrm>
          <a:custGeom>
            <a:avLst/>
            <a:gdLst/>
            <a:ahLst/>
            <a:cxnLst/>
            <a:rect l="l" t="t" r="r" b="b"/>
            <a:pathLst>
              <a:path w="150019" h="171450">
                <a:moveTo>
                  <a:pt x="150019" y="68915"/>
                </a:moveTo>
                <a:cubicBezTo>
                  <a:pt x="145063" y="72197"/>
                  <a:pt x="139370" y="74842"/>
                  <a:pt x="133443" y="76952"/>
                </a:cubicBezTo>
                <a:cubicBezTo>
                  <a:pt x="117704" y="82577"/>
                  <a:pt x="97043" y="85725"/>
                  <a:pt x="75009" y="85725"/>
                </a:cubicBezTo>
                <a:cubicBezTo>
                  <a:pt x="52975" y="85725"/>
                  <a:pt x="32281" y="82544"/>
                  <a:pt x="16576" y="76952"/>
                </a:cubicBezTo>
                <a:cubicBezTo>
                  <a:pt x="10682" y="74842"/>
                  <a:pt x="4956" y="72197"/>
                  <a:pt x="0" y="68915"/>
                </a:cubicBezTo>
                <a:lnTo>
                  <a:pt x="0" y="96441"/>
                </a:lnTo>
                <a:cubicBezTo>
                  <a:pt x="0" y="111242"/>
                  <a:pt x="33587" y="123230"/>
                  <a:pt x="75009" y="123230"/>
                </a:cubicBezTo>
                <a:cubicBezTo>
                  <a:pt x="116432" y="123230"/>
                  <a:pt x="150019" y="111242"/>
                  <a:pt x="150019" y="96441"/>
                </a:cubicBezTo>
                <a:lnTo>
                  <a:pt x="150019" y="68915"/>
                </a:lnTo>
                <a:close/>
                <a:moveTo>
                  <a:pt x="150019" y="42863"/>
                </a:moveTo>
                <a:lnTo>
                  <a:pt x="150019" y="26789"/>
                </a:lnTo>
                <a:cubicBezTo>
                  <a:pt x="150019" y="11988"/>
                  <a:pt x="116432" y="0"/>
                  <a:pt x="75009" y="0"/>
                </a:cubicBezTo>
                <a:cubicBezTo>
                  <a:pt x="33587" y="0"/>
                  <a:pt x="0" y="11988"/>
                  <a:pt x="0" y="26789"/>
                </a:cubicBezTo>
                <a:lnTo>
                  <a:pt x="0" y="42863"/>
                </a:lnTo>
                <a:cubicBezTo>
                  <a:pt x="0" y="57663"/>
                  <a:pt x="33587" y="69652"/>
                  <a:pt x="75009" y="69652"/>
                </a:cubicBezTo>
                <a:cubicBezTo>
                  <a:pt x="116432" y="69652"/>
                  <a:pt x="150019" y="57663"/>
                  <a:pt x="150019" y="42863"/>
                </a:cubicBezTo>
                <a:close/>
                <a:moveTo>
                  <a:pt x="133443" y="130530"/>
                </a:moveTo>
                <a:cubicBezTo>
                  <a:pt x="117738" y="136122"/>
                  <a:pt x="97077" y="139303"/>
                  <a:pt x="75009" y="139303"/>
                </a:cubicBezTo>
                <a:cubicBezTo>
                  <a:pt x="52942" y="139303"/>
                  <a:pt x="32281" y="136122"/>
                  <a:pt x="16576" y="130530"/>
                </a:cubicBezTo>
                <a:cubicBezTo>
                  <a:pt x="10682" y="128420"/>
                  <a:pt x="4956" y="125775"/>
                  <a:pt x="0" y="122493"/>
                </a:cubicBezTo>
                <a:lnTo>
                  <a:pt x="0" y="144661"/>
                </a:lnTo>
                <a:cubicBezTo>
                  <a:pt x="0" y="159462"/>
                  <a:pt x="33587" y="171450"/>
                  <a:pt x="75009" y="171450"/>
                </a:cubicBezTo>
                <a:cubicBezTo>
                  <a:pt x="116432" y="171450"/>
                  <a:pt x="150019" y="159462"/>
                  <a:pt x="150019" y="144661"/>
                </a:cubicBezTo>
                <a:lnTo>
                  <a:pt x="150019" y="122493"/>
                </a:lnTo>
                <a:cubicBezTo>
                  <a:pt x="145063" y="125775"/>
                  <a:pt x="139370" y="128420"/>
                  <a:pt x="133443" y="130530"/>
                </a:cubicBezTo>
                <a:close/>
              </a:path>
            </a:pathLst>
          </a:custGeom>
          <a:solidFill>
            <a:srgbClr val="FFFFFF"/>
          </a:solidFill>
          <a:ln/>
        </p:spPr>
        <p:txBody>
          <a:bodyPr/>
          <a:lstStyle/>
          <a:p>
            <a:endParaRPr lang="zh-CN" altLang="en-US"/>
          </a:p>
        </p:txBody>
      </p:sp>
      <p:sp>
        <p:nvSpPr>
          <p:cNvPr id="8" name="Text 6"/>
          <p:cNvSpPr/>
          <p:nvPr/>
        </p:nvSpPr>
        <p:spPr>
          <a:xfrm>
            <a:off x="1028700" y="1428750"/>
            <a:ext cx="10477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会话与状态</a:t>
            </a:r>
            <a:endParaRPr lang="en-US" sz="1600" dirty="0"/>
          </a:p>
        </p:txBody>
      </p:sp>
      <p:sp>
        <p:nvSpPr>
          <p:cNvPr id="9" name="Text 7"/>
          <p:cNvSpPr/>
          <p:nvPr/>
        </p:nvSpPr>
        <p:spPr>
          <a:xfrm>
            <a:off x="533400" y="1947863"/>
            <a:ext cx="345757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会话 (Session)</a:t>
            </a:r>
            <a:endParaRPr lang="en-US" sz="1600" dirty="0"/>
          </a:p>
        </p:txBody>
      </p:sp>
      <p:sp>
        <p:nvSpPr>
          <p:cNvPr id="10" name="Text 8"/>
          <p:cNvSpPr/>
          <p:nvPr/>
        </p:nvSpPr>
        <p:spPr>
          <a:xfrm>
            <a:off x="533400" y="2214563"/>
            <a:ext cx="3457575" cy="41910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代表一次连续的对话线程，维护用户与智能体之间的交互上下文，确保多轮对话的连贯性。</a:t>
            </a:r>
            <a:endParaRPr lang="en-US" sz="1600" dirty="0"/>
          </a:p>
        </p:txBody>
      </p:sp>
      <p:sp>
        <p:nvSpPr>
          <p:cNvPr id="11" name="Text 9"/>
          <p:cNvSpPr/>
          <p:nvPr/>
        </p:nvSpPr>
        <p:spPr>
          <a:xfrm>
            <a:off x="533400" y="2909888"/>
            <a:ext cx="345757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状态 (State)</a:t>
            </a:r>
            <a:endParaRPr lang="en-US" sz="1600" dirty="0"/>
          </a:p>
        </p:txBody>
      </p:sp>
      <p:sp>
        <p:nvSpPr>
          <p:cNvPr id="12" name="Text 10"/>
          <p:cNvSpPr/>
          <p:nvPr/>
        </p:nvSpPr>
        <p:spPr>
          <a:xfrm>
            <a:off x="533400" y="3176588"/>
            <a:ext cx="3457575" cy="62865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类似"共享缓存"，用于存储结构化数据（如目的地、订单号），让不同智能体协同工作而无需反复处理完整对话历史。</a:t>
            </a:r>
            <a:endParaRPr lang="en-US" sz="1600" dirty="0"/>
          </a:p>
        </p:txBody>
      </p:sp>
      <p:sp>
        <p:nvSpPr>
          <p:cNvPr id="13" name="Shape 11"/>
          <p:cNvSpPr/>
          <p:nvPr/>
        </p:nvSpPr>
        <p:spPr>
          <a:xfrm>
            <a:off x="4254475" y="1200150"/>
            <a:ext cx="3686175" cy="2838450"/>
          </a:xfrm>
          <a:custGeom>
            <a:avLst/>
            <a:gdLst/>
            <a:ahLst/>
            <a:cxnLst/>
            <a:rect l="l" t="t" r="r" b="b"/>
            <a:pathLst>
              <a:path w="3686175" h="2838450">
                <a:moveTo>
                  <a:pt x="38100" y="0"/>
                </a:moveTo>
                <a:lnTo>
                  <a:pt x="3648075" y="0"/>
                </a:lnTo>
                <a:cubicBezTo>
                  <a:pt x="3669103" y="0"/>
                  <a:pt x="3686175" y="17072"/>
                  <a:pt x="3686175" y="38100"/>
                </a:cubicBezTo>
                <a:lnTo>
                  <a:pt x="3686175" y="2762238"/>
                </a:lnTo>
                <a:cubicBezTo>
                  <a:pt x="3686175" y="2804329"/>
                  <a:pt x="3652054" y="2838450"/>
                  <a:pt x="3609963" y="2838450"/>
                </a:cubicBezTo>
                <a:lnTo>
                  <a:pt x="76212" y="2838450"/>
                </a:lnTo>
                <a:cubicBezTo>
                  <a:pt x="34121" y="2838450"/>
                  <a:pt x="0" y="2804329"/>
                  <a:pt x="0" y="2762238"/>
                </a:cubicBezTo>
                <a:lnTo>
                  <a:pt x="0" y="38100"/>
                </a:lnTo>
                <a:cubicBezTo>
                  <a:pt x="0" y="17072"/>
                  <a:pt x="17072" y="0"/>
                  <a:pt x="38100" y="0"/>
                </a:cubicBezTo>
                <a:close/>
              </a:path>
            </a:pathLst>
          </a:custGeom>
          <a:solidFill>
            <a:srgbClr val="3A5A6E">
              <a:alpha val="10196"/>
            </a:srgbClr>
          </a:solidFill>
          <a:ln/>
        </p:spPr>
        <p:txBody>
          <a:bodyPr/>
          <a:lstStyle/>
          <a:p>
            <a:endParaRPr lang="zh-CN" altLang="en-US"/>
          </a:p>
        </p:txBody>
      </p:sp>
      <p:sp>
        <p:nvSpPr>
          <p:cNvPr id="14" name="Shape 12"/>
          <p:cNvSpPr/>
          <p:nvPr/>
        </p:nvSpPr>
        <p:spPr>
          <a:xfrm>
            <a:off x="4254475" y="1200150"/>
            <a:ext cx="3686175" cy="38100"/>
          </a:xfrm>
          <a:custGeom>
            <a:avLst/>
            <a:gdLst/>
            <a:ahLst/>
            <a:cxnLst/>
            <a:rect l="l" t="t" r="r" b="b"/>
            <a:pathLst>
              <a:path w="3686175" h="38100">
                <a:moveTo>
                  <a:pt x="38100" y="0"/>
                </a:moveTo>
                <a:lnTo>
                  <a:pt x="3648075" y="0"/>
                </a:lnTo>
                <a:cubicBezTo>
                  <a:pt x="3669103" y="0"/>
                  <a:pt x="3686175" y="17072"/>
                  <a:pt x="3686175" y="38100"/>
                </a:cubicBezTo>
                <a:lnTo>
                  <a:pt x="3686175" y="38100"/>
                </a:lnTo>
                <a:lnTo>
                  <a:pt x="0" y="38100"/>
                </a:lnTo>
                <a:lnTo>
                  <a:pt x="0" y="38100"/>
                </a:lnTo>
                <a:cubicBezTo>
                  <a:pt x="0" y="17072"/>
                  <a:pt x="17072" y="0"/>
                  <a:pt x="38100" y="0"/>
                </a:cubicBezTo>
                <a:close/>
              </a:path>
            </a:pathLst>
          </a:custGeom>
          <a:solidFill>
            <a:srgbClr val="3A5A6E"/>
          </a:solidFill>
          <a:ln/>
        </p:spPr>
        <p:txBody>
          <a:bodyPr/>
          <a:lstStyle/>
          <a:p>
            <a:endParaRPr lang="zh-CN" altLang="en-US"/>
          </a:p>
        </p:txBody>
      </p:sp>
      <p:sp>
        <p:nvSpPr>
          <p:cNvPr id="15" name="Shape 13"/>
          <p:cNvSpPr/>
          <p:nvPr/>
        </p:nvSpPr>
        <p:spPr>
          <a:xfrm>
            <a:off x="4406875" y="13716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A5A6E"/>
          </a:solidFill>
          <a:ln/>
        </p:spPr>
        <p:txBody>
          <a:bodyPr/>
          <a:lstStyle/>
          <a:p>
            <a:endParaRPr lang="zh-CN" altLang="en-US"/>
          </a:p>
        </p:txBody>
      </p:sp>
      <p:sp>
        <p:nvSpPr>
          <p:cNvPr id="16" name="Shape 14"/>
          <p:cNvSpPr/>
          <p:nvPr/>
        </p:nvSpPr>
        <p:spPr>
          <a:xfrm>
            <a:off x="4514031" y="1476375"/>
            <a:ext cx="171450" cy="171450"/>
          </a:xfrm>
          <a:custGeom>
            <a:avLst/>
            <a:gdLst/>
            <a:ahLst/>
            <a:cxnLst/>
            <a:rect l="l" t="t" r="r" b="b"/>
            <a:pathLst>
              <a:path w="171450" h="171450">
                <a:moveTo>
                  <a:pt x="0" y="26789"/>
                </a:moveTo>
                <a:cubicBezTo>
                  <a:pt x="0" y="17915"/>
                  <a:pt x="7200" y="10716"/>
                  <a:pt x="16073" y="10716"/>
                </a:cubicBezTo>
                <a:lnTo>
                  <a:pt x="48220" y="10716"/>
                </a:lnTo>
                <a:cubicBezTo>
                  <a:pt x="57094" y="10716"/>
                  <a:pt x="64294" y="17915"/>
                  <a:pt x="64294" y="26789"/>
                </a:cubicBezTo>
                <a:lnTo>
                  <a:pt x="64294" y="32147"/>
                </a:lnTo>
                <a:lnTo>
                  <a:pt x="107156" y="32147"/>
                </a:lnTo>
                <a:lnTo>
                  <a:pt x="107156" y="26789"/>
                </a:lnTo>
                <a:cubicBezTo>
                  <a:pt x="107156" y="17915"/>
                  <a:pt x="114356" y="10716"/>
                  <a:pt x="123230" y="10716"/>
                </a:cubicBezTo>
                <a:lnTo>
                  <a:pt x="155377" y="10716"/>
                </a:lnTo>
                <a:cubicBezTo>
                  <a:pt x="164250" y="10716"/>
                  <a:pt x="171450" y="17915"/>
                  <a:pt x="171450" y="26789"/>
                </a:cubicBezTo>
                <a:lnTo>
                  <a:pt x="171450" y="58936"/>
                </a:lnTo>
                <a:cubicBezTo>
                  <a:pt x="171450" y="67810"/>
                  <a:pt x="164250" y="75009"/>
                  <a:pt x="155377" y="75009"/>
                </a:cubicBezTo>
                <a:lnTo>
                  <a:pt x="123230" y="75009"/>
                </a:lnTo>
                <a:cubicBezTo>
                  <a:pt x="114356" y="75009"/>
                  <a:pt x="107156" y="67810"/>
                  <a:pt x="107156" y="58936"/>
                </a:cubicBezTo>
                <a:lnTo>
                  <a:pt x="107156" y="53578"/>
                </a:lnTo>
                <a:lnTo>
                  <a:pt x="64294" y="53578"/>
                </a:lnTo>
                <a:lnTo>
                  <a:pt x="64294" y="58936"/>
                </a:lnTo>
                <a:cubicBezTo>
                  <a:pt x="64294" y="61380"/>
                  <a:pt x="63724" y="63724"/>
                  <a:pt x="62753" y="65801"/>
                </a:cubicBezTo>
                <a:lnTo>
                  <a:pt x="85725" y="96441"/>
                </a:lnTo>
                <a:lnTo>
                  <a:pt x="112514" y="96441"/>
                </a:lnTo>
                <a:cubicBezTo>
                  <a:pt x="121388" y="96441"/>
                  <a:pt x="128588" y="103640"/>
                  <a:pt x="128588" y="112514"/>
                </a:cubicBezTo>
                <a:lnTo>
                  <a:pt x="128588" y="144661"/>
                </a:lnTo>
                <a:cubicBezTo>
                  <a:pt x="128588" y="153535"/>
                  <a:pt x="121388" y="160734"/>
                  <a:pt x="112514" y="160734"/>
                </a:cubicBezTo>
                <a:lnTo>
                  <a:pt x="80367" y="160734"/>
                </a:lnTo>
                <a:cubicBezTo>
                  <a:pt x="71493" y="160734"/>
                  <a:pt x="64294" y="153535"/>
                  <a:pt x="64294" y="144661"/>
                </a:cubicBezTo>
                <a:lnTo>
                  <a:pt x="64294" y="112514"/>
                </a:lnTo>
                <a:cubicBezTo>
                  <a:pt x="64294" y="110070"/>
                  <a:pt x="64863" y="107726"/>
                  <a:pt x="65834" y="105649"/>
                </a:cubicBezTo>
                <a:lnTo>
                  <a:pt x="42863" y="75009"/>
                </a:lnTo>
                <a:lnTo>
                  <a:pt x="16073" y="75009"/>
                </a:lnTo>
                <a:cubicBezTo>
                  <a:pt x="7200" y="75009"/>
                  <a:pt x="0" y="67810"/>
                  <a:pt x="0" y="58936"/>
                </a:cubicBezTo>
                <a:lnTo>
                  <a:pt x="0" y="26789"/>
                </a:lnTo>
                <a:close/>
              </a:path>
            </a:pathLst>
          </a:custGeom>
          <a:solidFill>
            <a:srgbClr val="FFFFFF"/>
          </a:solidFill>
          <a:ln/>
        </p:spPr>
        <p:txBody>
          <a:bodyPr/>
          <a:lstStyle/>
          <a:p>
            <a:endParaRPr lang="zh-CN" altLang="en-US"/>
          </a:p>
        </p:txBody>
      </p:sp>
      <p:sp>
        <p:nvSpPr>
          <p:cNvPr id="17" name="Text 15"/>
          <p:cNvSpPr/>
          <p:nvPr/>
        </p:nvSpPr>
        <p:spPr>
          <a:xfrm>
            <a:off x="4902175" y="1428750"/>
            <a:ext cx="857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节点与边</a:t>
            </a:r>
            <a:endParaRPr lang="en-US" sz="1600" dirty="0"/>
          </a:p>
        </p:txBody>
      </p:sp>
      <p:sp>
        <p:nvSpPr>
          <p:cNvPr id="18" name="Text 16"/>
          <p:cNvSpPr/>
          <p:nvPr/>
        </p:nvSpPr>
        <p:spPr>
          <a:xfrm>
            <a:off x="4406875" y="1866900"/>
            <a:ext cx="3457575" cy="41910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在有向状态图中，智能体系统通过节点与边构建复杂的执行流程：</a:t>
            </a:r>
            <a:endParaRPr lang="en-US" sz="1600" dirty="0"/>
          </a:p>
        </p:txBody>
      </p:sp>
      <p:sp>
        <p:nvSpPr>
          <p:cNvPr id="19" name="Text 17"/>
          <p:cNvSpPr/>
          <p:nvPr/>
        </p:nvSpPr>
        <p:spPr>
          <a:xfrm>
            <a:off x="4406875" y="2400300"/>
            <a:ext cx="345757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节点 (Nodes)</a:t>
            </a:r>
            <a:endParaRPr lang="en-US" sz="1600" dirty="0"/>
          </a:p>
        </p:txBody>
      </p:sp>
      <p:sp>
        <p:nvSpPr>
          <p:cNvPr id="20" name="Text 18"/>
          <p:cNvSpPr/>
          <p:nvPr/>
        </p:nvSpPr>
        <p:spPr>
          <a:xfrm>
            <a:off x="4406875" y="2667000"/>
            <a:ext cx="3457575" cy="41910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代表执行单元（智能体），负责完成特定任务，如数据处理、逻辑判断或工具调用。</a:t>
            </a:r>
            <a:endParaRPr lang="en-US" sz="1600" dirty="0"/>
          </a:p>
        </p:txBody>
      </p:sp>
      <p:sp>
        <p:nvSpPr>
          <p:cNvPr id="21" name="Text 19"/>
          <p:cNvSpPr/>
          <p:nvPr/>
        </p:nvSpPr>
        <p:spPr>
          <a:xfrm>
            <a:off x="4406875" y="3200400"/>
            <a:ext cx="345757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边 (Edges)</a:t>
            </a:r>
            <a:endParaRPr lang="en-US" sz="1600" dirty="0"/>
          </a:p>
        </p:txBody>
      </p:sp>
      <p:sp>
        <p:nvSpPr>
          <p:cNvPr id="22" name="Text 20"/>
          <p:cNvSpPr/>
          <p:nvPr/>
        </p:nvSpPr>
        <p:spPr>
          <a:xfrm>
            <a:off x="4406875" y="3467100"/>
            <a:ext cx="3457575" cy="41910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定义执行路径，包括固定边、条件边、交接边等，控制流程的流转方向与逻辑。</a:t>
            </a:r>
            <a:endParaRPr lang="en-US" sz="1600" dirty="0"/>
          </a:p>
        </p:txBody>
      </p:sp>
      <p:sp>
        <p:nvSpPr>
          <p:cNvPr id="23" name="Shape 21"/>
          <p:cNvSpPr/>
          <p:nvPr/>
        </p:nvSpPr>
        <p:spPr>
          <a:xfrm>
            <a:off x="8127950" y="1200150"/>
            <a:ext cx="3686175" cy="2838450"/>
          </a:xfrm>
          <a:custGeom>
            <a:avLst/>
            <a:gdLst/>
            <a:ahLst/>
            <a:cxnLst/>
            <a:rect l="l" t="t" r="r" b="b"/>
            <a:pathLst>
              <a:path w="3686175" h="2838450">
                <a:moveTo>
                  <a:pt x="38100" y="0"/>
                </a:moveTo>
                <a:lnTo>
                  <a:pt x="3648075" y="0"/>
                </a:lnTo>
                <a:cubicBezTo>
                  <a:pt x="3669103" y="0"/>
                  <a:pt x="3686175" y="17072"/>
                  <a:pt x="3686175" y="38100"/>
                </a:cubicBezTo>
                <a:lnTo>
                  <a:pt x="3686175" y="2762238"/>
                </a:lnTo>
                <a:cubicBezTo>
                  <a:pt x="3686175" y="2804329"/>
                  <a:pt x="3652054" y="2838450"/>
                  <a:pt x="3609963" y="2838450"/>
                </a:cubicBezTo>
                <a:lnTo>
                  <a:pt x="76212" y="2838450"/>
                </a:lnTo>
                <a:cubicBezTo>
                  <a:pt x="34121" y="2838450"/>
                  <a:pt x="0" y="2804329"/>
                  <a:pt x="0" y="2762238"/>
                </a:cubicBezTo>
                <a:lnTo>
                  <a:pt x="0" y="38100"/>
                </a:lnTo>
                <a:cubicBezTo>
                  <a:pt x="0" y="17072"/>
                  <a:pt x="17072" y="0"/>
                  <a:pt x="38100" y="0"/>
                </a:cubicBezTo>
                <a:close/>
              </a:path>
            </a:pathLst>
          </a:custGeom>
          <a:solidFill>
            <a:srgbClr val="3A5A6E">
              <a:alpha val="10196"/>
            </a:srgbClr>
          </a:solidFill>
          <a:ln/>
        </p:spPr>
        <p:txBody>
          <a:bodyPr/>
          <a:lstStyle/>
          <a:p>
            <a:endParaRPr lang="zh-CN" altLang="en-US"/>
          </a:p>
        </p:txBody>
      </p:sp>
      <p:sp>
        <p:nvSpPr>
          <p:cNvPr id="24" name="Shape 22"/>
          <p:cNvSpPr/>
          <p:nvPr/>
        </p:nvSpPr>
        <p:spPr>
          <a:xfrm>
            <a:off x="8127950" y="1200150"/>
            <a:ext cx="3686175" cy="38100"/>
          </a:xfrm>
          <a:custGeom>
            <a:avLst/>
            <a:gdLst/>
            <a:ahLst/>
            <a:cxnLst/>
            <a:rect l="l" t="t" r="r" b="b"/>
            <a:pathLst>
              <a:path w="3686175" h="38100">
                <a:moveTo>
                  <a:pt x="38100" y="0"/>
                </a:moveTo>
                <a:lnTo>
                  <a:pt x="3648075" y="0"/>
                </a:lnTo>
                <a:cubicBezTo>
                  <a:pt x="3669103" y="0"/>
                  <a:pt x="3686175" y="17072"/>
                  <a:pt x="3686175" y="38100"/>
                </a:cubicBezTo>
                <a:lnTo>
                  <a:pt x="3686175" y="38100"/>
                </a:lnTo>
                <a:lnTo>
                  <a:pt x="0" y="38100"/>
                </a:lnTo>
                <a:lnTo>
                  <a:pt x="0" y="38100"/>
                </a:lnTo>
                <a:cubicBezTo>
                  <a:pt x="0" y="17072"/>
                  <a:pt x="17072" y="0"/>
                  <a:pt x="38100" y="0"/>
                </a:cubicBezTo>
                <a:close/>
              </a:path>
            </a:pathLst>
          </a:custGeom>
          <a:solidFill>
            <a:srgbClr val="3A5A6E"/>
          </a:solidFill>
          <a:ln/>
        </p:spPr>
        <p:txBody>
          <a:bodyPr/>
          <a:lstStyle/>
          <a:p>
            <a:endParaRPr lang="zh-CN" altLang="en-US"/>
          </a:p>
        </p:txBody>
      </p:sp>
      <p:sp>
        <p:nvSpPr>
          <p:cNvPr id="25" name="Shape 23"/>
          <p:cNvSpPr/>
          <p:nvPr/>
        </p:nvSpPr>
        <p:spPr>
          <a:xfrm>
            <a:off x="8280350" y="13716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A5A6E"/>
          </a:solidFill>
          <a:ln/>
        </p:spPr>
        <p:txBody>
          <a:bodyPr/>
          <a:lstStyle/>
          <a:p>
            <a:endParaRPr lang="zh-CN" altLang="en-US"/>
          </a:p>
        </p:txBody>
      </p:sp>
      <p:sp>
        <p:nvSpPr>
          <p:cNvPr id="26" name="Shape 24"/>
          <p:cNvSpPr/>
          <p:nvPr/>
        </p:nvSpPr>
        <p:spPr>
          <a:xfrm>
            <a:off x="8376791" y="1476375"/>
            <a:ext cx="192881" cy="171450"/>
          </a:xfrm>
          <a:custGeom>
            <a:avLst/>
            <a:gdLst/>
            <a:ahLst/>
            <a:cxnLst/>
            <a:rect l="l" t="t" r="r" b="b"/>
            <a:pathLst>
              <a:path w="192881" h="171450">
                <a:moveTo>
                  <a:pt x="75043" y="32515"/>
                </a:moveTo>
                <a:lnTo>
                  <a:pt x="75043" y="49124"/>
                </a:lnTo>
                <a:lnTo>
                  <a:pt x="75210" y="49292"/>
                </a:lnTo>
                <a:cubicBezTo>
                  <a:pt x="77387" y="21699"/>
                  <a:pt x="100459" y="0"/>
                  <a:pt x="128621" y="0"/>
                </a:cubicBezTo>
                <a:cubicBezTo>
                  <a:pt x="135352" y="0"/>
                  <a:pt x="141815" y="1239"/>
                  <a:pt x="147742" y="3516"/>
                </a:cubicBezTo>
                <a:cubicBezTo>
                  <a:pt x="151090" y="4789"/>
                  <a:pt x="151693" y="9041"/>
                  <a:pt x="149182" y="11586"/>
                </a:cubicBezTo>
                <a:lnTo>
                  <a:pt x="119479" y="41289"/>
                </a:lnTo>
                <a:cubicBezTo>
                  <a:pt x="118475" y="42293"/>
                  <a:pt x="117905" y="43666"/>
                  <a:pt x="117905" y="45073"/>
                </a:cubicBezTo>
                <a:lnTo>
                  <a:pt x="117905" y="58936"/>
                </a:lnTo>
                <a:cubicBezTo>
                  <a:pt x="117905" y="61883"/>
                  <a:pt x="120316" y="64294"/>
                  <a:pt x="123263" y="64294"/>
                </a:cubicBezTo>
                <a:lnTo>
                  <a:pt x="137127" y="64294"/>
                </a:lnTo>
                <a:cubicBezTo>
                  <a:pt x="138533" y="64294"/>
                  <a:pt x="139906" y="63724"/>
                  <a:pt x="140910" y="62720"/>
                </a:cubicBezTo>
                <a:lnTo>
                  <a:pt x="170613" y="33018"/>
                </a:lnTo>
                <a:cubicBezTo>
                  <a:pt x="173158" y="30473"/>
                  <a:pt x="177411" y="31109"/>
                  <a:pt x="178683" y="34457"/>
                </a:cubicBezTo>
                <a:cubicBezTo>
                  <a:pt x="180960" y="40385"/>
                  <a:pt x="182199" y="46847"/>
                  <a:pt x="182199" y="53578"/>
                </a:cubicBezTo>
                <a:cubicBezTo>
                  <a:pt x="182199" y="73871"/>
                  <a:pt x="170914" y="91552"/>
                  <a:pt x="154238" y="100626"/>
                </a:cubicBezTo>
                <a:lnTo>
                  <a:pt x="181529" y="127918"/>
                </a:lnTo>
                <a:cubicBezTo>
                  <a:pt x="187791" y="134180"/>
                  <a:pt x="187791" y="144360"/>
                  <a:pt x="181529" y="150655"/>
                </a:cubicBezTo>
                <a:lnTo>
                  <a:pt x="161404" y="170780"/>
                </a:lnTo>
                <a:cubicBezTo>
                  <a:pt x="155142" y="177042"/>
                  <a:pt x="144962" y="177042"/>
                  <a:pt x="138667" y="170780"/>
                </a:cubicBezTo>
                <a:lnTo>
                  <a:pt x="96474" y="128588"/>
                </a:lnTo>
                <a:cubicBezTo>
                  <a:pt x="87299" y="119412"/>
                  <a:pt x="85223" y="105850"/>
                  <a:pt x="90279" y="94666"/>
                </a:cubicBezTo>
                <a:lnTo>
                  <a:pt x="59907" y="64294"/>
                </a:lnTo>
                <a:lnTo>
                  <a:pt x="43298" y="64294"/>
                </a:lnTo>
                <a:cubicBezTo>
                  <a:pt x="39715" y="64294"/>
                  <a:pt x="36366" y="62519"/>
                  <a:pt x="34390" y="59539"/>
                </a:cubicBezTo>
                <a:lnTo>
                  <a:pt x="7836" y="19723"/>
                </a:lnTo>
                <a:cubicBezTo>
                  <a:pt x="6429" y="17614"/>
                  <a:pt x="6697" y="14767"/>
                  <a:pt x="8506" y="12959"/>
                </a:cubicBezTo>
                <a:lnTo>
                  <a:pt x="23708" y="-2244"/>
                </a:lnTo>
                <a:cubicBezTo>
                  <a:pt x="25517" y="-4052"/>
                  <a:pt x="28329" y="-4320"/>
                  <a:pt x="30473" y="-2913"/>
                </a:cubicBezTo>
                <a:lnTo>
                  <a:pt x="70288" y="23608"/>
                </a:lnTo>
                <a:cubicBezTo>
                  <a:pt x="73268" y="25584"/>
                  <a:pt x="75043" y="28932"/>
                  <a:pt x="75043" y="32515"/>
                </a:cubicBezTo>
                <a:close/>
                <a:moveTo>
                  <a:pt x="72197" y="99320"/>
                </a:moveTo>
                <a:cubicBezTo>
                  <a:pt x="70087" y="111710"/>
                  <a:pt x="73000" y="124804"/>
                  <a:pt x="81037" y="135285"/>
                </a:cubicBezTo>
                <a:lnTo>
                  <a:pt x="49225" y="167063"/>
                </a:lnTo>
                <a:cubicBezTo>
                  <a:pt x="39815" y="176473"/>
                  <a:pt x="24545" y="176473"/>
                  <a:pt x="15136" y="167063"/>
                </a:cubicBezTo>
                <a:cubicBezTo>
                  <a:pt x="5726" y="157654"/>
                  <a:pt x="5726" y="142384"/>
                  <a:pt x="15136" y="132974"/>
                </a:cubicBezTo>
                <a:lnTo>
                  <a:pt x="60476" y="87634"/>
                </a:lnTo>
                <a:lnTo>
                  <a:pt x="72197" y="99354"/>
                </a:lnTo>
                <a:close/>
              </a:path>
            </a:pathLst>
          </a:custGeom>
          <a:solidFill>
            <a:srgbClr val="FFFFFF"/>
          </a:solidFill>
          <a:ln/>
        </p:spPr>
        <p:txBody>
          <a:bodyPr/>
          <a:lstStyle/>
          <a:p>
            <a:endParaRPr lang="zh-CN" altLang="en-US"/>
          </a:p>
        </p:txBody>
      </p:sp>
      <p:sp>
        <p:nvSpPr>
          <p:cNvPr id="27" name="Text 25"/>
          <p:cNvSpPr/>
          <p:nvPr/>
        </p:nvSpPr>
        <p:spPr>
          <a:xfrm>
            <a:off x="8775650" y="1428750"/>
            <a:ext cx="857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工具使用</a:t>
            </a:r>
            <a:endParaRPr lang="en-US" sz="1600" dirty="0"/>
          </a:p>
        </p:txBody>
      </p:sp>
      <p:sp>
        <p:nvSpPr>
          <p:cNvPr id="28" name="Text 26"/>
          <p:cNvSpPr/>
          <p:nvPr/>
        </p:nvSpPr>
        <p:spPr>
          <a:xfrm>
            <a:off x="8280350" y="1866900"/>
            <a:ext cx="3457575" cy="41910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工具使用是智能体扩展能力的关键机制，使其能够与外部环境进行有效交互：</a:t>
            </a:r>
            <a:endParaRPr lang="en-US" sz="1600" dirty="0"/>
          </a:p>
        </p:txBody>
      </p:sp>
      <p:sp>
        <p:nvSpPr>
          <p:cNvPr id="29" name="Text 27"/>
          <p:cNvSpPr/>
          <p:nvPr/>
        </p:nvSpPr>
        <p:spPr>
          <a:xfrm>
            <a:off x="8280350" y="2400300"/>
            <a:ext cx="345757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工具定义</a:t>
            </a:r>
            <a:endParaRPr lang="en-US" sz="1600" dirty="0"/>
          </a:p>
        </p:txBody>
      </p:sp>
      <p:sp>
        <p:nvSpPr>
          <p:cNvPr id="30" name="Text 28"/>
          <p:cNvSpPr/>
          <p:nvPr/>
        </p:nvSpPr>
        <p:spPr>
          <a:xfrm>
            <a:off x="8280350" y="2667000"/>
            <a:ext cx="3457575" cy="41910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明确描述工具的功能、输入参数和输出格式，帮助智能体理解何时以及如何使用。</a:t>
            </a:r>
            <a:endParaRPr lang="en-US" sz="1600" dirty="0"/>
          </a:p>
        </p:txBody>
      </p:sp>
      <p:sp>
        <p:nvSpPr>
          <p:cNvPr id="31" name="Text 29"/>
          <p:cNvSpPr/>
          <p:nvPr/>
        </p:nvSpPr>
        <p:spPr>
          <a:xfrm>
            <a:off x="8280350" y="3200400"/>
            <a:ext cx="345757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动态选择</a:t>
            </a:r>
            <a:endParaRPr lang="en-US" sz="1600" dirty="0"/>
          </a:p>
        </p:txBody>
      </p:sp>
      <p:sp>
        <p:nvSpPr>
          <p:cNvPr id="32" name="Text 30"/>
          <p:cNvSpPr/>
          <p:nvPr/>
        </p:nvSpPr>
        <p:spPr>
          <a:xfrm>
            <a:off x="8280350" y="3467100"/>
            <a:ext cx="3457575" cy="41910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智能体基于当前任务目标和上下文，自主决策调用最合适的工具来完成特定子任务。</a:t>
            </a:r>
            <a:endParaRPr lang="en-US" sz="1600" dirty="0"/>
          </a:p>
        </p:txBody>
      </p:sp>
      <p:sp>
        <p:nvSpPr>
          <p:cNvPr id="33" name="Shape 31"/>
          <p:cNvSpPr/>
          <p:nvPr/>
        </p:nvSpPr>
        <p:spPr>
          <a:xfrm>
            <a:off x="400050" y="4191000"/>
            <a:ext cx="5600700" cy="1752600"/>
          </a:xfrm>
          <a:custGeom>
            <a:avLst/>
            <a:gdLst/>
            <a:ahLst/>
            <a:cxnLst/>
            <a:rect l="l" t="t" r="r" b="b"/>
            <a:pathLst>
              <a:path w="5600700" h="1752600">
                <a:moveTo>
                  <a:pt x="38100" y="0"/>
                </a:moveTo>
                <a:lnTo>
                  <a:pt x="5524497" y="0"/>
                </a:lnTo>
                <a:cubicBezTo>
                  <a:pt x="5566583" y="0"/>
                  <a:pt x="5600700" y="34117"/>
                  <a:pt x="5600700" y="76203"/>
                </a:cubicBezTo>
                <a:lnTo>
                  <a:pt x="5600700" y="1676397"/>
                </a:lnTo>
                <a:cubicBezTo>
                  <a:pt x="5600700" y="1718483"/>
                  <a:pt x="5566583" y="1752600"/>
                  <a:pt x="5524497" y="1752600"/>
                </a:cubicBezTo>
                <a:lnTo>
                  <a:pt x="38100" y="1752600"/>
                </a:lnTo>
                <a:cubicBezTo>
                  <a:pt x="17072" y="1752600"/>
                  <a:pt x="0" y="1735528"/>
                  <a:pt x="0" y="1714500"/>
                </a:cubicBezTo>
                <a:lnTo>
                  <a:pt x="0" y="38100"/>
                </a:lnTo>
                <a:cubicBezTo>
                  <a:pt x="0" y="17072"/>
                  <a:pt x="17072" y="0"/>
                  <a:pt x="38100" y="0"/>
                </a:cubicBezTo>
                <a:close/>
              </a:path>
            </a:pathLst>
          </a:custGeom>
          <a:solidFill>
            <a:srgbClr val="5E7A8B">
              <a:alpha val="10196"/>
            </a:srgbClr>
          </a:solidFill>
          <a:ln/>
        </p:spPr>
        <p:txBody>
          <a:bodyPr/>
          <a:lstStyle/>
          <a:p>
            <a:endParaRPr lang="zh-CN" altLang="en-US"/>
          </a:p>
        </p:txBody>
      </p:sp>
      <p:sp>
        <p:nvSpPr>
          <p:cNvPr id="34" name="Shape 32"/>
          <p:cNvSpPr/>
          <p:nvPr/>
        </p:nvSpPr>
        <p:spPr>
          <a:xfrm>
            <a:off x="400050" y="4191000"/>
            <a:ext cx="38100" cy="1752600"/>
          </a:xfrm>
          <a:custGeom>
            <a:avLst/>
            <a:gdLst/>
            <a:ahLst/>
            <a:cxnLst/>
            <a:rect l="l" t="t" r="r" b="b"/>
            <a:pathLst>
              <a:path w="38100" h="1752600">
                <a:moveTo>
                  <a:pt x="38100" y="0"/>
                </a:moveTo>
                <a:lnTo>
                  <a:pt x="38100" y="0"/>
                </a:lnTo>
                <a:lnTo>
                  <a:pt x="38100" y="1752600"/>
                </a:lnTo>
                <a:lnTo>
                  <a:pt x="38100" y="1752600"/>
                </a:lnTo>
                <a:cubicBezTo>
                  <a:pt x="17072" y="1752600"/>
                  <a:pt x="0" y="1735528"/>
                  <a:pt x="0" y="1714500"/>
                </a:cubicBezTo>
                <a:lnTo>
                  <a:pt x="0" y="38100"/>
                </a:lnTo>
                <a:cubicBezTo>
                  <a:pt x="0" y="17072"/>
                  <a:pt x="17072" y="0"/>
                  <a:pt x="38100" y="0"/>
                </a:cubicBezTo>
                <a:close/>
              </a:path>
            </a:pathLst>
          </a:custGeom>
          <a:solidFill>
            <a:srgbClr val="5E7A8B"/>
          </a:solidFill>
          <a:ln/>
        </p:spPr>
        <p:txBody>
          <a:bodyPr/>
          <a:lstStyle/>
          <a:p>
            <a:endParaRPr lang="zh-CN" altLang="en-US"/>
          </a:p>
        </p:txBody>
      </p:sp>
      <p:sp>
        <p:nvSpPr>
          <p:cNvPr id="35" name="Shape 33"/>
          <p:cNvSpPr/>
          <p:nvPr/>
        </p:nvSpPr>
        <p:spPr>
          <a:xfrm>
            <a:off x="638175" y="4448175"/>
            <a:ext cx="228600" cy="228600"/>
          </a:xfrm>
          <a:custGeom>
            <a:avLst/>
            <a:gdLst/>
            <a:ahLst/>
            <a:cxnLst/>
            <a:rect l="l" t="t" r="r" b="b"/>
            <a:pathLst>
              <a:path w="228600" h="228600">
                <a:moveTo>
                  <a:pt x="53578" y="25003"/>
                </a:moveTo>
                <a:cubicBezTo>
                  <a:pt x="53578" y="11207"/>
                  <a:pt x="64785" y="0"/>
                  <a:pt x="78581" y="0"/>
                </a:cubicBezTo>
                <a:lnTo>
                  <a:pt x="89297" y="0"/>
                </a:lnTo>
                <a:cubicBezTo>
                  <a:pt x="97200" y="0"/>
                  <a:pt x="103584" y="6385"/>
                  <a:pt x="103584" y="14288"/>
                </a:cubicBezTo>
                <a:lnTo>
                  <a:pt x="103584" y="214313"/>
                </a:lnTo>
                <a:cubicBezTo>
                  <a:pt x="103584" y="222215"/>
                  <a:pt x="97200" y="228600"/>
                  <a:pt x="89297" y="228600"/>
                </a:cubicBezTo>
                <a:lnTo>
                  <a:pt x="75009" y="228600"/>
                </a:lnTo>
                <a:cubicBezTo>
                  <a:pt x="61704" y="228600"/>
                  <a:pt x="50497" y="219492"/>
                  <a:pt x="47327" y="207169"/>
                </a:cubicBezTo>
                <a:cubicBezTo>
                  <a:pt x="47015" y="207169"/>
                  <a:pt x="46747" y="207169"/>
                  <a:pt x="46434" y="207169"/>
                </a:cubicBezTo>
                <a:cubicBezTo>
                  <a:pt x="26700" y="207169"/>
                  <a:pt x="10716" y="191185"/>
                  <a:pt x="10716" y="171450"/>
                </a:cubicBezTo>
                <a:cubicBezTo>
                  <a:pt x="10716" y="163413"/>
                  <a:pt x="13395" y="156002"/>
                  <a:pt x="17859" y="150019"/>
                </a:cubicBezTo>
                <a:cubicBezTo>
                  <a:pt x="9198" y="143500"/>
                  <a:pt x="3572" y="133142"/>
                  <a:pt x="3572" y="121444"/>
                </a:cubicBezTo>
                <a:cubicBezTo>
                  <a:pt x="3572" y="107647"/>
                  <a:pt x="11430" y="95637"/>
                  <a:pt x="22860" y="89699"/>
                </a:cubicBezTo>
                <a:cubicBezTo>
                  <a:pt x="19690" y="84341"/>
                  <a:pt x="17859" y="78090"/>
                  <a:pt x="17859" y="71438"/>
                </a:cubicBezTo>
                <a:cubicBezTo>
                  <a:pt x="17859" y="51703"/>
                  <a:pt x="33844" y="35719"/>
                  <a:pt x="53578" y="35719"/>
                </a:cubicBezTo>
                <a:lnTo>
                  <a:pt x="53578" y="25003"/>
                </a:lnTo>
                <a:close/>
                <a:moveTo>
                  <a:pt x="175022" y="25003"/>
                </a:moveTo>
                <a:lnTo>
                  <a:pt x="175022" y="35719"/>
                </a:lnTo>
                <a:cubicBezTo>
                  <a:pt x="194756" y="35719"/>
                  <a:pt x="210741" y="51703"/>
                  <a:pt x="210741" y="71438"/>
                </a:cubicBezTo>
                <a:cubicBezTo>
                  <a:pt x="210741" y="78135"/>
                  <a:pt x="208910" y="84386"/>
                  <a:pt x="205740" y="89699"/>
                </a:cubicBezTo>
                <a:cubicBezTo>
                  <a:pt x="217215" y="95637"/>
                  <a:pt x="225028" y="107603"/>
                  <a:pt x="225028" y="121444"/>
                </a:cubicBezTo>
                <a:cubicBezTo>
                  <a:pt x="225028" y="133142"/>
                  <a:pt x="219402" y="143500"/>
                  <a:pt x="210741" y="150019"/>
                </a:cubicBezTo>
                <a:cubicBezTo>
                  <a:pt x="215205" y="156002"/>
                  <a:pt x="217884" y="163413"/>
                  <a:pt x="217884" y="171450"/>
                </a:cubicBezTo>
                <a:cubicBezTo>
                  <a:pt x="217884" y="191185"/>
                  <a:pt x="201900" y="207169"/>
                  <a:pt x="182166" y="207169"/>
                </a:cubicBezTo>
                <a:cubicBezTo>
                  <a:pt x="181853" y="207169"/>
                  <a:pt x="181585" y="207169"/>
                  <a:pt x="181273" y="207169"/>
                </a:cubicBezTo>
                <a:cubicBezTo>
                  <a:pt x="178103" y="219492"/>
                  <a:pt x="166896" y="228600"/>
                  <a:pt x="153591" y="228600"/>
                </a:cubicBezTo>
                <a:lnTo>
                  <a:pt x="139303" y="228600"/>
                </a:lnTo>
                <a:cubicBezTo>
                  <a:pt x="131400" y="228600"/>
                  <a:pt x="125016" y="222215"/>
                  <a:pt x="125016" y="214313"/>
                </a:cubicBezTo>
                <a:lnTo>
                  <a:pt x="125016" y="14288"/>
                </a:lnTo>
                <a:cubicBezTo>
                  <a:pt x="125016" y="6385"/>
                  <a:pt x="131400" y="0"/>
                  <a:pt x="139303" y="0"/>
                </a:cubicBezTo>
                <a:lnTo>
                  <a:pt x="150019" y="0"/>
                </a:lnTo>
                <a:cubicBezTo>
                  <a:pt x="163815" y="0"/>
                  <a:pt x="175022" y="11207"/>
                  <a:pt x="175022" y="25003"/>
                </a:cubicBezTo>
                <a:close/>
              </a:path>
            </a:pathLst>
          </a:custGeom>
          <a:solidFill>
            <a:srgbClr val="C5A06D"/>
          </a:solidFill>
          <a:ln/>
        </p:spPr>
        <p:txBody>
          <a:bodyPr/>
          <a:lstStyle/>
          <a:p>
            <a:endParaRPr lang="zh-CN" altLang="en-US"/>
          </a:p>
        </p:txBody>
      </p:sp>
      <p:sp>
        <p:nvSpPr>
          <p:cNvPr id="36" name="Text 34"/>
          <p:cNvSpPr/>
          <p:nvPr/>
        </p:nvSpPr>
        <p:spPr>
          <a:xfrm>
            <a:off x="1009650" y="4429125"/>
            <a:ext cx="857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记忆机制</a:t>
            </a:r>
            <a:endParaRPr lang="en-US" sz="1600" dirty="0"/>
          </a:p>
        </p:txBody>
      </p:sp>
      <p:sp>
        <p:nvSpPr>
          <p:cNvPr id="37" name="Text 35"/>
          <p:cNvSpPr/>
          <p:nvPr/>
        </p:nvSpPr>
        <p:spPr>
          <a:xfrm>
            <a:off x="609600" y="4810125"/>
            <a:ext cx="260032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短期记忆</a:t>
            </a:r>
            <a:endParaRPr lang="en-US" sz="1600" dirty="0"/>
          </a:p>
        </p:txBody>
      </p:sp>
      <p:sp>
        <p:nvSpPr>
          <p:cNvPr id="38" name="Text 36"/>
          <p:cNvSpPr/>
          <p:nvPr/>
        </p:nvSpPr>
        <p:spPr>
          <a:xfrm>
            <a:off x="609600" y="5076825"/>
            <a:ext cx="2600325" cy="62865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维护当前会话的上下文窗口，存储即时的交互历史，支持多轮对话的连贯性。</a:t>
            </a:r>
            <a:endParaRPr lang="en-US" sz="1600" dirty="0"/>
          </a:p>
        </p:txBody>
      </p:sp>
      <p:sp>
        <p:nvSpPr>
          <p:cNvPr id="39" name="Text 37"/>
          <p:cNvSpPr/>
          <p:nvPr/>
        </p:nvSpPr>
        <p:spPr>
          <a:xfrm>
            <a:off x="3286125" y="4810125"/>
            <a:ext cx="2600325" cy="228600"/>
          </a:xfrm>
          <a:prstGeom prst="rect">
            <a:avLst/>
          </a:prstGeom>
          <a:noFill/>
          <a:ln/>
        </p:spPr>
        <p:txBody>
          <a:bodyPr wrap="square" lIns="0" tIns="0" rIns="0" bIns="0" rtlCol="0" anchor="ctr"/>
          <a:lstStyle/>
          <a:p>
            <a:pPr>
              <a:lnSpc>
                <a:spcPct val="130000"/>
              </a:lnSpc>
            </a:pPr>
            <a:r>
              <a:rPr lang="en-US" sz="1200" b="1" dirty="0">
                <a:solidFill>
                  <a:srgbClr val="C5A06D"/>
                </a:solidFill>
                <a:latin typeface="Noto Sans SC" pitchFamily="34" charset="0"/>
                <a:ea typeface="Noto Sans SC" pitchFamily="34" charset="-122"/>
                <a:cs typeface="Noto Sans SC" pitchFamily="34" charset="-120"/>
              </a:rPr>
              <a:t>长期记忆</a:t>
            </a:r>
            <a:endParaRPr lang="en-US" sz="1600" dirty="0"/>
          </a:p>
        </p:txBody>
      </p:sp>
      <p:sp>
        <p:nvSpPr>
          <p:cNvPr id="40" name="Text 38"/>
          <p:cNvSpPr/>
          <p:nvPr/>
        </p:nvSpPr>
        <p:spPr>
          <a:xfrm>
            <a:off x="3286125" y="5076825"/>
            <a:ext cx="2600325" cy="628650"/>
          </a:xfrm>
          <a:prstGeom prst="rect">
            <a:avLst/>
          </a:prstGeom>
          <a:noFill/>
          <a:ln/>
        </p:spPr>
        <p:txBody>
          <a:bodyPr wrap="square" lIns="0" tIns="0" rIns="0" bIns="0" rtlCol="0" anchor="ctr"/>
          <a:lstStyle/>
          <a:p>
            <a:pPr>
              <a:lnSpc>
                <a:spcPct val="110000"/>
              </a:lnSpc>
            </a:pPr>
            <a:r>
              <a:rPr lang="en-US" sz="1200" dirty="0">
                <a:solidFill>
                  <a:srgbClr val="E0E2E5">
                    <a:alpha val="80000"/>
                  </a:srgbClr>
                </a:solidFill>
                <a:latin typeface="Noto Sans SC" pitchFamily="34" charset="0"/>
                <a:ea typeface="Noto Sans SC" pitchFamily="34" charset="-122"/>
                <a:cs typeface="Noto Sans SC" pitchFamily="34" charset="-120"/>
              </a:rPr>
              <a:t>通过外部向量数据库存储用户偏好和历史信息，实现跨会话的个性化体验与知识积累。</a:t>
            </a:r>
            <a:endParaRPr lang="en-US" sz="1600" dirty="0"/>
          </a:p>
        </p:txBody>
      </p:sp>
      <p:sp>
        <p:nvSpPr>
          <p:cNvPr id="41" name="Shape 39"/>
          <p:cNvSpPr/>
          <p:nvPr/>
        </p:nvSpPr>
        <p:spPr>
          <a:xfrm>
            <a:off x="6210300" y="4191000"/>
            <a:ext cx="5600700" cy="1752600"/>
          </a:xfrm>
          <a:custGeom>
            <a:avLst/>
            <a:gdLst/>
            <a:ahLst/>
            <a:cxnLst/>
            <a:rect l="l" t="t" r="r" b="b"/>
            <a:pathLst>
              <a:path w="5600700" h="1752600">
                <a:moveTo>
                  <a:pt x="38100" y="0"/>
                </a:moveTo>
                <a:lnTo>
                  <a:pt x="5524497" y="0"/>
                </a:lnTo>
                <a:cubicBezTo>
                  <a:pt x="5566583" y="0"/>
                  <a:pt x="5600700" y="34117"/>
                  <a:pt x="5600700" y="76203"/>
                </a:cubicBezTo>
                <a:lnTo>
                  <a:pt x="5600700" y="1676397"/>
                </a:lnTo>
                <a:cubicBezTo>
                  <a:pt x="5600700" y="1718483"/>
                  <a:pt x="5566583" y="1752600"/>
                  <a:pt x="5524497" y="1752600"/>
                </a:cubicBezTo>
                <a:lnTo>
                  <a:pt x="38100" y="1752600"/>
                </a:lnTo>
                <a:cubicBezTo>
                  <a:pt x="17072" y="1752600"/>
                  <a:pt x="0" y="1735528"/>
                  <a:pt x="0" y="1714500"/>
                </a:cubicBezTo>
                <a:lnTo>
                  <a:pt x="0" y="38100"/>
                </a:lnTo>
                <a:cubicBezTo>
                  <a:pt x="0" y="17072"/>
                  <a:pt x="17072" y="0"/>
                  <a:pt x="38100" y="0"/>
                </a:cubicBezTo>
                <a:close/>
              </a:path>
            </a:pathLst>
          </a:custGeom>
          <a:solidFill>
            <a:srgbClr val="C5A06D">
              <a:alpha val="10196"/>
            </a:srgbClr>
          </a:solidFill>
          <a:ln/>
        </p:spPr>
        <p:txBody>
          <a:bodyPr/>
          <a:lstStyle/>
          <a:p>
            <a:endParaRPr lang="zh-CN" altLang="en-US"/>
          </a:p>
        </p:txBody>
      </p:sp>
      <p:sp>
        <p:nvSpPr>
          <p:cNvPr id="42" name="Shape 40"/>
          <p:cNvSpPr/>
          <p:nvPr/>
        </p:nvSpPr>
        <p:spPr>
          <a:xfrm>
            <a:off x="6210300" y="4191000"/>
            <a:ext cx="38100" cy="1752600"/>
          </a:xfrm>
          <a:custGeom>
            <a:avLst/>
            <a:gdLst/>
            <a:ahLst/>
            <a:cxnLst/>
            <a:rect l="l" t="t" r="r" b="b"/>
            <a:pathLst>
              <a:path w="38100" h="1752600">
                <a:moveTo>
                  <a:pt x="38100" y="0"/>
                </a:moveTo>
                <a:lnTo>
                  <a:pt x="38100" y="0"/>
                </a:lnTo>
                <a:lnTo>
                  <a:pt x="38100" y="1752600"/>
                </a:lnTo>
                <a:lnTo>
                  <a:pt x="38100" y="1752600"/>
                </a:lnTo>
                <a:cubicBezTo>
                  <a:pt x="17072" y="1752600"/>
                  <a:pt x="0" y="1735528"/>
                  <a:pt x="0" y="1714500"/>
                </a:cubicBezTo>
                <a:lnTo>
                  <a:pt x="0" y="38100"/>
                </a:lnTo>
                <a:cubicBezTo>
                  <a:pt x="0" y="17072"/>
                  <a:pt x="17072" y="0"/>
                  <a:pt x="38100" y="0"/>
                </a:cubicBezTo>
                <a:close/>
              </a:path>
            </a:pathLst>
          </a:custGeom>
          <a:solidFill>
            <a:srgbClr val="C5A06D"/>
          </a:solidFill>
          <a:ln/>
        </p:spPr>
        <p:txBody>
          <a:bodyPr/>
          <a:lstStyle/>
          <a:p>
            <a:endParaRPr lang="zh-CN" altLang="en-US"/>
          </a:p>
        </p:txBody>
      </p:sp>
      <p:sp>
        <p:nvSpPr>
          <p:cNvPr id="43" name="Shape 41"/>
          <p:cNvSpPr/>
          <p:nvPr/>
        </p:nvSpPr>
        <p:spPr>
          <a:xfrm>
            <a:off x="6419850" y="4400550"/>
            <a:ext cx="285750" cy="228600"/>
          </a:xfrm>
          <a:custGeom>
            <a:avLst/>
            <a:gdLst/>
            <a:ahLst/>
            <a:cxnLst/>
            <a:rect l="l" t="t" r="r" b="b"/>
            <a:pathLst>
              <a:path w="285750" h="228600">
                <a:moveTo>
                  <a:pt x="185693" y="93985"/>
                </a:moveTo>
                <a:cubicBezTo>
                  <a:pt x="191140" y="92512"/>
                  <a:pt x="196855" y="95101"/>
                  <a:pt x="199311" y="100146"/>
                </a:cubicBezTo>
                <a:lnTo>
                  <a:pt x="207615" y="116934"/>
                </a:lnTo>
                <a:cubicBezTo>
                  <a:pt x="212214" y="117559"/>
                  <a:pt x="216724" y="118809"/>
                  <a:pt x="220965" y="120551"/>
                </a:cubicBezTo>
                <a:lnTo>
                  <a:pt x="236592" y="110148"/>
                </a:lnTo>
                <a:cubicBezTo>
                  <a:pt x="241280" y="107022"/>
                  <a:pt x="247486" y="107647"/>
                  <a:pt x="251460" y="111621"/>
                </a:cubicBezTo>
                <a:lnTo>
                  <a:pt x="260033" y="120194"/>
                </a:lnTo>
                <a:cubicBezTo>
                  <a:pt x="264006" y="124167"/>
                  <a:pt x="264631" y="130418"/>
                  <a:pt x="261506" y="135062"/>
                </a:cubicBezTo>
                <a:lnTo>
                  <a:pt x="251103" y="150644"/>
                </a:lnTo>
                <a:cubicBezTo>
                  <a:pt x="251951" y="152742"/>
                  <a:pt x="252710" y="154930"/>
                  <a:pt x="253335" y="157207"/>
                </a:cubicBezTo>
                <a:cubicBezTo>
                  <a:pt x="253960" y="159484"/>
                  <a:pt x="254362" y="161717"/>
                  <a:pt x="254675" y="163994"/>
                </a:cubicBezTo>
                <a:lnTo>
                  <a:pt x="271507" y="172298"/>
                </a:lnTo>
                <a:cubicBezTo>
                  <a:pt x="276552" y="174799"/>
                  <a:pt x="279142" y="180514"/>
                  <a:pt x="277669" y="185916"/>
                </a:cubicBezTo>
                <a:lnTo>
                  <a:pt x="274543" y="197614"/>
                </a:lnTo>
                <a:cubicBezTo>
                  <a:pt x="273070" y="203016"/>
                  <a:pt x="268025" y="206678"/>
                  <a:pt x="262399" y="206320"/>
                </a:cubicBezTo>
                <a:lnTo>
                  <a:pt x="243647" y="205115"/>
                </a:lnTo>
                <a:cubicBezTo>
                  <a:pt x="240834" y="208731"/>
                  <a:pt x="237574" y="212080"/>
                  <a:pt x="233869" y="214938"/>
                </a:cubicBezTo>
                <a:lnTo>
                  <a:pt x="235074" y="233645"/>
                </a:lnTo>
                <a:cubicBezTo>
                  <a:pt x="235431" y="239271"/>
                  <a:pt x="231770" y="244361"/>
                  <a:pt x="226368" y="245790"/>
                </a:cubicBezTo>
                <a:lnTo>
                  <a:pt x="214670" y="248915"/>
                </a:lnTo>
                <a:cubicBezTo>
                  <a:pt x="209223" y="250388"/>
                  <a:pt x="203552" y="247799"/>
                  <a:pt x="201052" y="242754"/>
                </a:cubicBezTo>
                <a:lnTo>
                  <a:pt x="192747" y="225966"/>
                </a:lnTo>
                <a:cubicBezTo>
                  <a:pt x="188149" y="225341"/>
                  <a:pt x="183639" y="224091"/>
                  <a:pt x="179397" y="222349"/>
                </a:cubicBezTo>
                <a:lnTo>
                  <a:pt x="163770" y="232752"/>
                </a:lnTo>
                <a:cubicBezTo>
                  <a:pt x="159082" y="235878"/>
                  <a:pt x="152876" y="235253"/>
                  <a:pt x="148903" y="231279"/>
                </a:cubicBezTo>
                <a:lnTo>
                  <a:pt x="140330" y="222706"/>
                </a:lnTo>
                <a:cubicBezTo>
                  <a:pt x="136356" y="218733"/>
                  <a:pt x="135731" y="212527"/>
                  <a:pt x="138857" y="207838"/>
                </a:cubicBezTo>
                <a:lnTo>
                  <a:pt x="149260" y="192212"/>
                </a:lnTo>
                <a:cubicBezTo>
                  <a:pt x="148411" y="190113"/>
                  <a:pt x="147652" y="187925"/>
                  <a:pt x="147027" y="185648"/>
                </a:cubicBezTo>
                <a:cubicBezTo>
                  <a:pt x="146402" y="183371"/>
                  <a:pt x="146000" y="181094"/>
                  <a:pt x="145688" y="178862"/>
                </a:cubicBezTo>
                <a:lnTo>
                  <a:pt x="128855" y="170557"/>
                </a:lnTo>
                <a:cubicBezTo>
                  <a:pt x="123810" y="168057"/>
                  <a:pt x="121265" y="162342"/>
                  <a:pt x="122694" y="156939"/>
                </a:cubicBezTo>
                <a:lnTo>
                  <a:pt x="125819" y="145241"/>
                </a:lnTo>
                <a:cubicBezTo>
                  <a:pt x="127293" y="139839"/>
                  <a:pt x="132338" y="136178"/>
                  <a:pt x="137964" y="136535"/>
                </a:cubicBezTo>
                <a:lnTo>
                  <a:pt x="156671" y="137740"/>
                </a:lnTo>
                <a:cubicBezTo>
                  <a:pt x="159484" y="134124"/>
                  <a:pt x="162744" y="130775"/>
                  <a:pt x="166449" y="127918"/>
                </a:cubicBezTo>
                <a:lnTo>
                  <a:pt x="165244" y="109255"/>
                </a:lnTo>
                <a:cubicBezTo>
                  <a:pt x="164887" y="103629"/>
                  <a:pt x="168548" y="98539"/>
                  <a:pt x="173950" y="97110"/>
                </a:cubicBezTo>
                <a:lnTo>
                  <a:pt x="185648" y="93985"/>
                </a:lnTo>
                <a:close/>
                <a:moveTo>
                  <a:pt x="200204" y="151805"/>
                </a:moveTo>
                <a:cubicBezTo>
                  <a:pt x="189361" y="151817"/>
                  <a:pt x="180568" y="160630"/>
                  <a:pt x="180581" y="171472"/>
                </a:cubicBezTo>
                <a:cubicBezTo>
                  <a:pt x="180593" y="182315"/>
                  <a:pt x="189406" y="191108"/>
                  <a:pt x="200248" y="191095"/>
                </a:cubicBezTo>
                <a:cubicBezTo>
                  <a:pt x="211091" y="191083"/>
                  <a:pt x="219884" y="182270"/>
                  <a:pt x="219871" y="171428"/>
                </a:cubicBezTo>
                <a:cubicBezTo>
                  <a:pt x="219859" y="160585"/>
                  <a:pt x="211046" y="151792"/>
                  <a:pt x="200204" y="151805"/>
                </a:cubicBezTo>
                <a:close/>
                <a:moveTo>
                  <a:pt x="100414" y="-20315"/>
                </a:moveTo>
                <a:lnTo>
                  <a:pt x="112112" y="-17190"/>
                </a:lnTo>
                <a:cubicBezTo>
                  <a:pt x="117515" y="-15716"/>
                  <a:pt x="121176" y="-10626"/>
                  <a:pt x="120819" y="-5045"/>
                </a:cubicBezTo>
                <a:lnTo>
                  <a:pt x="119613" y="13618"/>
                </a:lnTo>
                <a:cubicBezTo>
                  <a:pt x="123319" y="16475"/>
                  <a:pt x="126578" y="19779"/>
                  <a:pt x="129391" y="23440"/>
                </a:cubicBezTo>
                <a:lnTo>
                  <a:pt x="148144" y="22235"/>
                </a:lnTo>
                <a:cubicBezTo>
                  <a:pt x="153725" y="21878"/>
                  <a:pt x="158814" y="25539"/>
                  <a:pt x="160288" y="30941"/>
                </a:cubicBezTo>
                <a:lnTo>
                  <a:pt x="163413" y="42639"/>
                </a:lnTo>
                <a:cubicBezTo>
                  <a:pt x="164842" y="48042"/>
                  <a:pt x="162297" y="53757"/>
                  <a:pt x="157252" y="56257"/>
                </a:cubicBezTo>
                <a:lnTo>
                  <a:pt x="140419" y="64562"/>
                </a:lnTo>
                <a:cubicBezTo>
                  <a:pt x="140107" y="66839"/>
                  <a:pt x="139660" y="69116"/>
                  <a:pt x="139080" y="71348"/>
                </a:cubicBezTo>
                <a:cubicBezTo>
                  <a:pt x="138499" y="73581"/>
                  <a:pt x="137696" y="75813"/>
                  <a:pt x="136847" y="77912"/>
                </a:cubicBezTo>
                <a:lnTo>
                  <a:pt x="147251" y="93538"/>
                </a:lnTo>
                <a:cubicBezTo>
                  <a:pt x="150376" y="98227"/>
                  <a:pt x="149751" y="104433"/>
                  <a:pt x="145777" y="108406"/>
                </a:cubicBezTo>
                <a:lnTo>
                  <a:pt x="137205" y="116979"/>
                </a:lnTo>
                <a:cubicBezTo>
                  <a:pt x="133231" y="120953"/>
                  <a:pt x="127025" y="121578"/>
                  <a:pt x="122337" y="118452"/>
                </a:cubicBezTo>
                <a:lnTo>
                  <a:pt x="106710" y="108049"/>
                </a:lnTo>
                <a:cubicBezTo>
                  <a:pt x="102468" y="109791"/>
                  <a:pt x="97959" y="111041"/>
                  <a:pt x="93360" y="111666"/>
                </a:cubicBezTo>
                <a:lnTo>
                  <a:pt x="85055" y="128454"/>
                </a:lnTo>
                <a:cubicBezTo>
                  <a:pt x="82555" y="133499"/>
                  <a:pt x="76840" y="136044"/>
                  <a:pt x="71438" y="134615"/>
                </a:cubicBezTo>
                <a:lnTo>
                  <a:pt x="59740" y="131490"/>
                </a:lnTo>
                <a:cubicBezTo>
                  <a:pt x="54293" y="130016"/>
                  <a:pt x="50676" y="124926"/>
                  <a:pt x="51033" y="119345"/>
                </a:cubicBezTo>
                <a:lnTo>
                  <a:pt x="52239" y="100638"/>
                </a:lnTo>
                <a:cubicBezTo>
                  <a:pt x="48533" y="97780"/>
                  <a:pt x="45274" y="94476"/>
                  <a:pt x="42461" y="90815"/>
                </a:cubicBezTo>
                <a:lnTo>
                  <a:pt x="23708" y="92020"/>
                </a:lnTo>
                <a:cubicBezTo>
                  <a:pt x="18127" y="92378"/>
                  <a:pt x="13037" y="88716"/>
                  <a:pt x="11564" y="83314"/>
                </a:cubicBezTo>
                <a:lnTo>
                  <a:pt x="8439" y="71616"/>
                </a:lnTo>
                <a:cubicBezTo>
                  <a:pt x="7010" y="66214"/>
                  <a:pt x="9555" y="60499"/>
                  <a:pt x="14600" y="57998"/>
                </a:cubicBezTo>
                <a:lnTo>
                  <a:pt x="31433" y="49694"/>
                </a:lnTo>
                <a:cubicBezTo>
                  <a:pt x="31745" y="47417"/>
                  <a:pt x="32192" y="45184"/>
                  <a:pt x="32772" y="42907"/>
                </a:cubicBezTo>
                <a:cubicBezTo>
                  <a:pt x="33397" y="40630"/>
                  <a:pt x="34111" y="38442"/>
                  <a:pt x="35004" y="36344"/>
                </a:cubicBezTo>
                <a:lnTo>
                  <a:pt x="24601" y="20762"/>
                </a:lnTo>
                <a:cubicBezTo>
                  <a:pt x="21476" y="16073"/>
                  <a:pt x="22101" y="9867"/>
                  <a:pt x="26075" y="5894"/>
                </a:cubicBezTo>
                <a:lnTo>
                  <a:pt x="34647" y="-2679"/>
                </a:lnTo>
                <a:cubicBezTo>
                  <a:pt x="38621" y="-6653"/>
                  <a:pt x="44827" y="-7278"/>
                  <a:pt x="49515" y="-4152"/>
                </a:cubicBezTo>
                <a:lnTo>
                  <a:pt x="65142" y="6251"/>
                </a:lnTo>
                <a:cubicBezTo>
                  <a:pt x="69384" y="4509"/>
                  <a:pt x="73893" y="3259"/>
                  <a:pt x="78492" y="2634"/>
                </a:cubicBezTo>
                <a:lnTo>
                  <a:pt x="86797" y="-14154"/>
                </a:lnTo>
                <a:cubicBezTo>
                  <a:pt x="89297" y="-19199"/>
                  <a:pt x="94967" y="-21744"/>
                  <a:pt x="100414" y="-20315"/>
                </a:cubicBezTo>
                <a:close/>
                <a:moveTo>
                  <a:pt x="85904" y="37505"/>
                </a:moveTo>
                <a:cubicBezTo>
                  <a:pt x="75061" y="37505"/>
                  <a:pt x="66258" y="46307"/>
                  <a:pt x="66258" y="57150"/>
                </a:cubicBezTo>
                <a:cubicBezTo>
                  <a:pt x="66258" y="67993"/>
                  <a:pt x="75061" y="76795"/>
                  <a:pt x="85904" y="76795"/>
                </a:cubicBezTo>
                <a:cubicBezTo>
                  <a:pt x="96746" y="76795"/>
                  <a:pt x="105549" y="67993"/>
                  <a:pt x="105549" y="57150"/>
                </a:cubicBezTo>
                <a:cubicBezTo>
                  <a:pt x="105549" y="46307"/>
                  <a:pt x="96746" y="37505"/>
                  <a:pt x="85904" y="37505"/>
                </a:cubicBezTo>
                <a:close/>
              </a:path>
            </a:pathLst>
          </a:custGeom>
          <a:solidFill>
            <a:srgbClr val="C5A06D"/>
          </a:solidFill>
          <a:ln/>
        </p:spPr>
        <p:txBody>
          <a:bodyPr/>
          <a:lstStyle/>
          <a:p>
            <a:endParaRPr lang="zh-CN" altLang="en-US"/>
          </a:p>
        </p:txBody>
      </p:sp>
      <p:sp>
        <p:nvSpPr>
          <p:cNvPr id="44" name="Text 42"/>
          <p:cNvSpPr/>
          <p:nvPr/>
        </p:nvSpPr>
        <p:spPr>
          <a:xfrm>
            <a:off x="6819900" y="4381500"/>
            <a:ext cx="10477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上下文工程</a:t>
            </a:r>
            <a:endParaRPr lang="en-US" sz="1600" dirty="0"/>
          </a:p>
        </p:txBody>
      </p:sp>
      <p:sp>
        <p:nvSpPr>
          <p:cNvPr id="45" name="Text 43"/>
          <p:cNvSpPr/>
          <p:nvPr/>
        </p:nvSpPr>
        <p:spPr>
          <a:xfrm>
            <a:off x="6419850" y="4762500"/>
            <a:ext cx="5276850" cy="9906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上下文工程是智能体性能优化的核心策略，它不仅仅是简单的信息传递，更是 </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战略性地选择、打包和管理最相关信息的过程 </a:t>
            </a:r>
            <a:r>
              <a:rPr lang="en-US" sz="1200" dirty="0">
                <a:solidFill>
                  <a:srgbClr val="E0E2E5">
                    <a:alpha val="80000"/>
                  </a:srgbClr>
                </a:solidFill>
                <a:latin typeface="Noto Sans SC" pitchFamily="34" charset="0"/>
                <a:ea typeface="Noto Sans SC" pitchFamily="34" charset="-122"/>
                <a:cs typeface="Noto Sans SC" pitchFamily="34" charset="-120"/>
              </a:rPr>
              <a:t>。通过精准筛选对当前任务至关重要的数据，智能体能够避免无关噪声干扰，防止认知过载，确保在有限的上下文窗口内做出高质量、高效率的决策。</a:t>
            </a:r>
            <a:endParaRPr lang="en-US" sz="1600"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2233613"/>
            <a:ext cx="1485900" cy="419100"/>
          </a:xfrm>
          <a:custGeom>
            <a:avLst/>
            <a:gdLst/>
            <a:ahLst/>
            <a:cxnLst/>
            <a:rect l="l" t="t" r="r" b="b"/>
            <a:pathLst>
              <a:path w="1485900" h="419100">
                <a:moveTo>
                  <a:pt x="0" y="0"/>
                </a:moveTo>
                <a:lnTo>
                  <a:pt x="1485900" y="0"/>
                </a:lnTo>
                <a:lnTo>
                  <a:pt x="1485900"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2233613"/>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2309813"/>
            <a:ext cx="1247775"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02</a:t>
            </a:r>
            <a:endParaRPr lang="en-US" sz="1600" dirty="0"/>
          </a:p>
        </p:txBody>
      </p:sp>
      <p:sp>
        <p:nvSpPr>
          <p:cNvPr id="7" name="Text 4"/>
          <p:cNvSpPr/>
          <p:nvPr/>
        </p:nvSpPr>
        <p:spPr>
          <a:xfrm>
            <a:off x="381000" y="2881313"/>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单智能体系统</a:t>
            </a:r>
            <a:endParaRPr lang="en-US" sz="1600" dirty="0"/>
          </a:p>
        </p:txBody>
      </p:sp>
      <p:sp>
        <p:nvSpPr>
          <p:cNvPr id="8" name="Text 5"/>
          <p:cNvSpPr/>
          <p:nvPr/>
        </p:nvSpPr>
        <p:spPr>
          <a:xfrm>
            <a:off x="381000" y="3824288"/>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最基础的智能体架构模式</a:t>
            </a:r>
            <a:endParaRPr lang="en-US" sz="1600" dirty="0"/>
          </a:p>
        </p:txBody>
      </p:sp>
      <p:sp>
        <p:nvSpPr>
          <p:cNvPr id="9" name="Shape 6"/>
          <p:cNvSpPr/>
          <p:nvPr/>
        </p:nvSpPr>
        <p:spPr>
          <a:xfrm>
            <a:off x="381000" y="4586288"/>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10" name="Shape 7"/>
          <p:cNvSpPr/>
          <p:nvPr/>
        </p:nvSpPr>
        <p:spPr>
          <a:xfrm>
            <a:off x="1447800" y="4586288"/>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1" name="Shape 8"/>
          <p:cNvSpPr/>
          <p:nvPr/>
        </p:nvSpPr>
        <p:spPr>
          <a:xfrm>
            <a:off x="2057400" y="4586288"/>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SINGLE AGENT SYSTEM</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单智能体系统架构</a:t>
            </a:r>
            <a:endParaRPr lang="en-US" sz="1600" dirty="0"/>
          </a:p>
        </p:txBody>
      </p:sp>
      <p:sp>
        <p:nvSpPr>
          <p:cNvPr id="4" name="Shape 2"/>
          <p:cNvSpPr/>
          <p:nvPr/>
        </p:nvSpPr>
        <p:spPr>
          <a:xfrm>
            <a:off x="400050" y="1219200"/>
            <a:ext cx="6143625" cy="2095500"/>
          </a:xfrm>
          <a:custGeom>
            <a:avLst/>
            <a:gdLst/>
            <a:ahLst/>
            <a:cxnLst/>
            <a:rect l="l" t="t" r="r" b="b"/>
            <a:pathLst>
              <a:path w="6143625" h="2095500">
                <a:moveTo>
                  <a:pt x="0" y="0"/>
                </a:moveTo>
                <a:lnTo>
                  <a:pt x="6143625" y="0"/>
                </a:lnTo>
                <a:lnTo>
                  <a:pt x="6143625" y="2095500"/>
                </a:lnTo>
                <a:lnTo>
                  <a:pt x="0" y="20955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19200"/>
            <a:ext cx="38100" cy="2095500"/>
          </a:xfrm>
          <a:custGeom>
            <a:avLst/>
            <a:gdLst/>
            <a:ahLst/>
            <a:cxnLst/>
            <a:rect l="l" t="t" r="r" b="b"/>
            <a:pathLst>
              <a:path w="38100" h="2095500">
                <a:moveTo>
                  <a:pt x="0" y="0"/>
                </a:moveTo>
                <a:lnTo>
                  <a:pt x="38100" y="0"/>
                </a:lnTo>
                <a:lnTo>
                  <a:pt x="38100" y="2095500"/>
                </a:lnTo>
                <a:lnTo>
                  <a:pt x="0" y="2095500"/>
                </a:lnTo>
                <a:lnTo>
                  <a:pt x="0" y="0"/>
                </a:lnTo>
                <a:close/>
              </a:path>
            </a:pathLst>
          </a:custGeom>
          <a:solidFill>
            <a:srgbClr val="3A5A6E"/>
          </a:solidFill>
          <a:ln/>
        </p:spPr>
        <p:txBody>
          <a:bodyPr/>
          <a:lstStyle/>
          <a:p>
            <a:endParaRPr lang="zh-CN" altLang="en-US"/>
          </a:p>
        </p:txBody>
      </p:sp>
      <p:sp>
        <p:nvSpPr>
          <p:cNvPr id="6" name="Shape 4"/>
          <p:cNvSpPr/>
          <p:nvPr/>
        </p:nvSpPr>
        <p:spPr>
          <a:xfrm>
            <a:off x="595313" y="1409700"/>
            <a:ext cx="190500" cy="190500"/>
          </a:xfrm>
          <a:custGeom>
            <a:avLst/>
            <a:gdLst/>
            <a:ahLst/>
            <a:cxnLst/>
            <a:rect l="l" t="t" r="r" b="b"/>
            <a:pathLst>
              <a:path w="190500" h="190500">
                <a:moveTo>
                  <a:pt x="71438" y="23812"/>
                </a:moveTo>
                <a:cubicBezTo>
                  <a:pt x="71438" y="17227"/>
                  <a:pt x="76758" y="11906"/>
                  <a:pt x="83344" y="11906"/>
                </a:cubicBezTo>
                <a:lnTo>
                  <a:pt x="107156" y="11906"/>
                </a:lnTo>
                <a:cubicBezTo>
                  <a:pt x="113742" y="11906"/>
                  <a:pt x="119063" y="17227"/>
                  <a:pt x="119063" y="23812"/>
                </a:cubicBezTo>
                <a:lnTo>
                  <a:pt x="119063" y="47625"/>
                </a:lnTo>
                <a:cubicBezTo>
                  <a:pt x="119063" y="54211"/>
                  <a:pt x="113742" y="59531"/>
                  <a:pt x="107156" y="59531"/>
                </a:cubicBezTo>
                <a:lnTo>
                  <a:pt x="104180" y="59531"/>
                </a:lnTo>
                <a:lnTo>
                  <a:pt x="104180" y="83344"/>
                </a:lnTo>
                <a:lnTo>
                  <a:pt x="148828" y="83344"/>
                </a:lnTo>
                <a:cubicBezTo>
                  <a:pt x="163637" y="83344"/>
                  <a:pt x="175617" y="95324"/>
                  <a:pt x="175617" y="110133"/>
                </a:cubicBezTo>
                <a:lnTo>
                  <a:pt x="175617" y="130969"/>
                </a:lnTo>
                <a:lnTo>
                  <a:pt x="178594" y="130969"/>
                </a:lnTo>
                <a:cubicBezTo>
                  <a:pt x="185179" y="130969"/>
                  <a:pt x="190500" y="136289"/>
                  <a:pt x="190500" y="142875"/>
                </a:cubicBezTo>
                <a:lnTo>
                  <a:pt x="190500" y="166688"/>
                </a:lnTo>
                <a:cubicBezTo>
                  <a:pt x="190500" y="173273"/>
                  <a:pt x="185179" y="178594"/>
                  <a:pt x="178594" y="178594"/>
                </a:cubicBezTo>
                <a:lnTo>
                  <a:pt x="154781" y="178594"/>
                </a:lnTo>
                <a:cubicBezTo>
                  <a:pt x="148196" y="178594"/>
                  <a:pt x="142875" y="173273"/>
                  <a:pt x="142875" y="166688"/>
                </a:cubicBezTo>
                <a:lnTo>
                  <a:pt x="142875" y="142875"/>
                </a:lnTo>
                <a:cubicBezTo>
                  <a:pt x="142875" y="136289"/>
                  <a:pt x="148196" y="130969"/>
                  <a:pt x="154781" y="130969"/>
                </a:cubicBezTo>
                <a:lnTo>
                  <a:pt x="157758" y="130969"/>
                </a:lnTo>
                <a:lnTo>
                  <a:pt x="157758" y="110133"/>
                </a:lnTo>
                <a:cubicBezTo>
                  <a:pt x="157758" y="105184"/>
                  <a:pt x="153777" y="101203"/>
                  <a:pt x="148828" y="101203"/>
                </a:cubicBezTo>
                <a:lnTo>
                  <a:pt x="104180" y="101203"/>
                </a:lnTo>
                <a:lnTo>
                  <a:pt x="104180" y="130969"/>
                </a:lnTo>
                <a:lnTo>
                  <a:pt x="107156" y="130969"/>
                </a:lnTo>
                <a:cubicBezTo>
                  <a:pt x="113742" y="130969"/>
                  <a:pt x="119063" y="136289"/>
                  <a:pt x="119063" y="142875"/>
                </a:cubicBezTo>
                <a:lnTo>
                  <a:pt x="119063" y="166688"/>
                </a:lnTo>
                <a:cubicBezTo>
                  <a:pt x="119063" y="173273"/>
                  <a:pt x="113742" y="178594"/>
                  <a:pt x="107156" y="178594"/>
                </a:cubicBezTo>
                <a:lnTo>
                  <a:pt x="83344" y="178594"/>
                </a:lnTo>
                <a:cubicBezTo>
                  <a:pt x="76758" y="178594"/>
                  <a:pt x="71438" y="173273"/>
                  <a:pt x="71438" y="166688"/>
                </a:cubicBezTo>
                <a:lnTo>
                  <a:pt x="71438" y="142875"/>
                </a:lnTo>
                <a:cubicBezTo>
                  <a:pt x="71438" y="136289"/>
                  <a:pt x="76758" y="130969"/>
                  <a:pt x="83344" y="130969"/>
                </a:cubicBezTo>
                <a:lnTo>
                  <a:pt x="86320" y="130969"/>
                </a:lnTo>
                <a:lnTo>
                  <a:pt x="86320" y="101203"/>
                </a:lnTo>
                <a:lnTo>
                  <a:pt x="41672" y="101203"/>
                </a:lnTo>
                <a:cubicBezTo>
                  <a:pt x="36723" y="101203"/>
                  <a:pt x="32742" y="105184"/>
                  <a:pt x="32742" y="110133"/>
                </a:cubicBezTo>
                <a:lnTo>
                  <a:pt x="32742" y="130969"/>
                </a:lnTo>
                <a:lnTo>
                  <a:pt x="35719" y="130969"/>
                </a:lnTo>
                <a:cubicBezTo>
                  <a:pt x="42304" y="130969"/>
                  <a:pt x="47625" y="136289"/>
                  <a:pt x="47625" y="142875"/>
                </a:cubicBezTo>
                <a:lnTo>
                  <a:pt x="47625" y="166688"/>
                </a:lnTo>
                <a:cubicBezTo>
                  <a:pt x="47625" y="173273"/>
                  <a:pt x="42304" y="178594"/>
                  <a:pt x="35719" y="178594"/>
                </a:cubicBezTo>
                <a:lnTo>
                  <a:pt x="11906" y="178594"/>
                </a:lnTo>
                <a:cubicBezTo>
                  <a:pt x="5321" y="178594"/>
                  <a:pt x="0" y="173273"/>
                  <a:pt x="0" y="166688"/>
                </a:cubicBezTo>
                <a:lnTo>
                  <a:pt x="0" y="142875"/>
                </a:lnTo>
                <a:cubicBezTo>
                  <a:pt x="0" y="136289"/>
                  <a:pt x="5321" y="130969"/>
                  <a:pt x="11906" y="130969"/>
                </a:cubicBezTo>
                <a:lnTo>
                  <a:pt x="14883" y="130969"/>
                </a:lnTo>
                <a:lnTo>
                  <a:pt x="14883" y="110133"/>
                </a:lnTo>
                <a:cubicBezTo>
                  <a:pt x="14883" y="95324"/>
                  <a:pt x="26863" y="83344"/>
                  <a:pt x="41672" y="83344"/>
                </a:cubicBezTo>
                <a:lnTo>
                  <a:pt x="86320" y="83344"/>
                </a:lnTo>
                <a:lnTo>
                  <a:pt x="86320" y="59531"/>
                </a:lnTo>
                <a:lnTo>
                  <a:pt x="83344" y="59531"/>
                </a:lnTo>
                <a:cubicBezTo>
                  <a:pt x="76758" y="59531"/>
                  <a:pt x="71438" y="54211"/>
                  <a:pt x="71438" y="47625"/>
                </a:cubicBezTo>
                <a:lnTo>
                  <a:pt x="71438" y="23812"/>
                </a:lnTo>
                <a:close/>
              </a:path>
            </a:pathLst>
          </a:custGeom>
          <a:solidFill>
            <a:srgbClr val="C5A06D"/>
          </a:solidFill>
          <a:ln/>
        </p:spPr>
        <p:txBody>
          <a:bodyPr/>
          <a:lstStyle/>
          <a:p>
            <a:endParaRPr lang="zh-CN" altLang="en-US"/>
          </a:p>
        </p:txBody>
      </p:sp>
      <p:sp>
        <p:nvSpPr>
          <p:cNvPr id="7" name="Text 5"/>
          <p:cNvSpPr/>
          <p:nvPr/>
        </p:nvSpPr>
        <p:spPr>
          <a:xfrm>
            <a:off x="809625" y="1371600"/>
            <a:ext cx="567690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核心组件</a:t>
            </a:r>
            <a:endParaRPr lang="en-US" sz="1600" dirty="0"/>
          </a:p>
        </p:txBody>
      </p:sp>
      <p:sp>
        <p:nvSpPr>
          <p:cNvPr id="8" name="Shape 6"/>
          <p:cNvSpPr/>
          <p:nvPr/>
        </p:nvSpPr>
        <p:spPr>
          <a:xfrm>
            <a:off x="571500" y="175260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3A5A6E"/>
          </a:solidFill>
          <a:ln/>
        </p:spPr>
        <p:txBody>
          <a:bodyPr/>
          <a:lstStyle/>
          <a:p>
            <a:endParaRPr lang="zh-CN" altLang="en-US"/>
          </a:p>
        </p:txBody>
      </p:sp>
      <p:sp>
        <p:nvSpPr>
          <p:cNvPr id="9" name="Text 7"/>
          <p:cNvSpPr/>
          <p:nvPr/>
        </p:nvSpPr>
        <p:spPr>
          <a:xfrm>
            <a:off x="538163" y="1752600"/>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1</a:t>
            </a:r>
            <a:endParaRPr lang="en-US" sz="1600" dirty="0"/>
          </a:p>
        </p:txBody>
      </p:sp>
      <p:sp>
        <p:nvSpPr>
          <p:cNvPr id="10" name="Text 8"/>
          <p:cNvSpPr/>
          <p:nvPr/>
        </p:nvSpPr>
        <p:spPr>
          <a:xfrm>
            <a:off x="990600" y="1752600"/>
            <a:ext cx="27241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AI模型</a:t>
            </a:r>
            <a:endParaRPr lang="en-US" sz="1600" dirty="0"/>
          </a:p>
        </p:txBody>
      </p:sp>
      <p:sp>
        <p:nvSpPr>
          <p:cNvPr id="11" name="Text 9"/>
          <p:cNvSpPr/>
          <p:nvPr/>
        </p:nvSpPr>
        <p:spPr>
          <a:xfrm>
            <a:off x="990600" y="1981200"/>
            <a:ext cx="271462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作为智能体的"大脑"，负责推理、规划和决策</a:t>
            </a:r>
            <a:endParaRPr lang="en-US" sz="1600" dirty="0"/>
          </a:p>
        </p:txBody>
      </p:sp>
      <p:sp>
        <p:nvSpPr>
          <p:cNvPr id="12" name="Shape 10"/>
          <p:cNvSpPr/>
          <p:nvPr/>
        </p:nvSpPr>
        <p:spPr>
          <a:xfrm>
            <a:off x="571500" y="224790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5E7A8B"/>
          </a:solidFill>
          <a:ln/>
        </p:spPr>
        <p:txBody>
          <a:bodyPr/>
          <a:lstStyle/>
          <a:p>
            <a:endParaRPr lang="zh-CN" altLang="en-US"/>
          </a:p>
        </p:txBody>
      </p:sp>
      <p:sp>
        <p:nvSpPr>
          <p:cNvPr id="13" name="Text 11"/>
          <p:cNvSpPr/>
          <p:nvPr/>
        </p:nvSpPr>
        <p:spPr>
          <a:xfrm>
            <a:off x="538163" y="2247900"/>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2</a:t>
            </a:r>
            <a:endParaRPr lang="en-US" sz="1600" dirty="0"/>
          </a:p>
        </p:txBody>
      </p:sp>
      <p:sp>
        <p:nvSpPr>
          <p:cNvPr id="14" name="Text 12"/>
          <p:cNvSpPr/>
          <p:nvPr/>
        </p:nvSpPr>
        <p:spPr>
          <a:xfrm>
            <a:off x="990600" y="2247900"/>
            <a:ext cx="29527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工具集</a:t>
            </a:r>
            <a:endParaRPr lang="en-US" sz="1600" dirty="0"/>
          </a:p>
        </p:txBody>
      </p:sp>
      <p:sp>
        <p:nvSpPr>
          <p:cNvPr id="15" name="Text 13"/>
          <p:cNvSpPr/>
          <p:nvPr/>
        </p:nvSpPr>
        <p:spPr>
          <a:xfrm>
            <a:off x="990600" y="2476500"/>
            <a:ext cx="294322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外部功能接口，如API调用、数据库查询、计算等</a:t>
            </a:r>
            <a:endParaRPr lang="en-US" sz="1600" dirty="0"/>
          </a:p>
        </p:txBody>
      </p:sp>
      <p:sp>
        <p:nvSpPr>
          <p:cNvPr id="16" name="Shape 14"/>
          <p:cNvSpPr/>
          <p:nvPr/>
        </p:nvSpPr>
        <p:spPr>
          <a:xfrm>
            <a:off x="571500" y="2743200"/>
            <a:ext cx="304800" cy="304800"/>
          </a:xfrm>
          <a:custGeom>
            <a:avLst/>
            <a:gdLst/>
            <a:ahLst/>
            <a:cxnLst/>
            <a:rect l="l" t="t" r="r" b="b"/>
            <a:pathLst>
              <a:path w="304800" h="304800">
                <a:moveTo>
                  <a:pt x="0" y="0"/>
                </a:moveTo>
                <a:lnTo>
                  <a:pt x="304800" y="0"/>
                </a:lnTo>
                <a:lnTo>
                  <a:pt x="304800" y="304800"/>
                </a:lnTo>
                <a:lnTo>
                  <a:pt x="0" y="304800"/>
                </a:lnTo>
                <a:lnTo>
                  <a:pt x="0" y="0"/>
                </a:lnTo>
                <a:close/>
              </a:path>
            </a:pathLst>
          </a:custGeom>
          <a:solidFill>
            <a:srgbClr val="C5A06D"/>
          </a:solidFill>
          <a:ln/>
        </p:spPr>
        <p:txBody>
          <a:bodyPr/>
          <a:lstStyle/>
          <a:p>
            <a:endParaRPr lang="zh-CN" altLang="en-US"/>
          </a:p>
        </p:txBody>
      </p:sp>
      <p:sp>
        <p:nvSpPr>
          <p:cNvPr id="17" name="Text 15"/>
          <p:cNvSpPr/>
          <p:nvPr/>
        </p:nvSpPr>
        <p:spPr>
          <a:xfrm>
            <a:off x="538163" y="2743200"/>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3</a:t>
            </a:r>
            <a:endParaRPr lang="en-US" sz="1600" dirty="0"/>
          </a:p>
        </p:txBody>
      </p:sp>
      <p:sp>
        <p:nvSpPr>
          <p:cNvPr id="18" name="Text 16"/>
          <p:cNvSpPr/>
          <p:nvPr/>
        </p:nvSpPr>
        <p:spPr>
          <a:xfrm>
            <a:off x="990600" y="2743200"/>
            <a:ext cx="31432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系统提示</a:t>
            </a:r>
            <a:endParaRPr lang="en-US" sz="1600" dirty="0"/>
          </a:p>
        </p:txBody>
      </p:sp>
      <p:sp>
        <p:nvSpPr>
          <p:cNvPr id="19" name="Text 17"/>
          <p:cNvSpPr/>
          <p:nvPr/>
        </p:nvSpPr>
        <p:spPr>
          <a:xfrm>
            <a:off x="990600" y="2971800"/>
            <a:ext cx="313372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定义智能体的角色、任务、行为准则和工具使用条件</a:t>
            </a:r>
            <a:endParaRPr lang="en-US" sz="1600" dirty="0"/>
          </a:p>
        </p:txBody>
      </p:sp>
      <p:sp>
        <p:nvSpPr>
          <p:cNvPr id="20" name="Shape 18"/>
          <p:cNvSpPr/>
          <p:nvPr/>
        </p:nvSpPr>
        <p:spPr>
          <a:xfrm>
            <a:off x="400050" y="3429000"/>
            <a:ext cx="6143625" cy="1790700"/>
          </a:xfrm>
          <a:custGeom>
            <a:avLst/>
            <a:gdLst/>
            <a:ahLst/>
            <a:cxnLst/>
            <a:rect l="l" t="t" r="r" b="b"/>
            <a:pathLst>
              <a:path w="6143625" h="1790700">
                <a:moveTo>
                  <a:pt x="0" y="0"/>
                </a:moveTo>
                <a:lnTo>
                  <a:pt x="6143625" y="0"/>
                </a:lnTo>
                <a:lnTo>
                  <a:pt x="6143625" y="1790700"/>
                </a:lnTo>
                <a:lnTo>
                  <a:pt x="0" y="1790700"/>
                </a:lnTo>
                <a:lnTo>
                  <a:pt x="0" y="0"/>
                </a:lnTo>
                <a:close/>
              </a:path>
            </a:pathLst>
          </a:custGeom>
          <a:solidFill>
            <a:srgbClr val="3A5A6E">
              <a:alpha val="10196"/>
            </a:srgbClr>
          </a:solidFill>
          <a:ln/>
        </p:spPr>
        <p:txBody>
          <a:bodyPr/>
          <a:lstStyle/>
          <a:p>
            <a:endParaRPr lang="zh-CN" altLang="en-US"/>
          </a:p>
        </p:txBody>
      </p:sp>
      <p:sp>
        <p:nvSpPr>
          <p:cNvPr id="21" name="Shape 19"/>
          <p:cNvSpPr/>
          <p:nvPr/>
        </p:nvSpPr>
        <p:spPr>
          <a:xfrm>
            <a:off x="400050" y="3429000"/>
            <a:ext cx="38100" cy="1790700"/>
          </a:xfrm>
          <a:custGeom>
            <a:avLst/>
            <a:gdLst/>
            <a:ahLst/>
            <a:cxnLst/>
            <a:rect l="l" t="t" r="r" b="b"/>
            <a:pathLst>
              <a:path w="38100" h="1790700">
                <a:moveTo>
                  <a:pt x="0" y="0"/>
                </a:moveTo>
                <a:lnTo>
                  <a:pt x="38100" y="0"/>
                </a:lnTo>
                <a:lnTo>
                  <a:pt x="38100" y="1790700"/>
                </a:lnTo>
                <a:lnTo>
                  <a:pt x="0" y="1790700"/>
                </a:lnTo>
                <a:lnTo>
                  <a:pt x="0" y="0"/>
                </a:lnTo>
                <a:close/>
              </a:path>
            </a:pathLst>
          </a:custGeom>
          <a:solidFill>
            <a:srgbClr val="C5A06D"/>
          </a:solidFill>
          <a:ln/>
        </p:spPr>
        <p:txBody>
          <a:bodyPr/>
          <a:lstStyle/>
          <a:p>
            <a:endParaRPr lang="zh-CN" altLang="en-US"/>
          </a:p>
        </p:txBody>
      </p:sp>
      <p:sp>
        <p:nvSpPr>
          <p:cNvPr id="22" name="Shape 20"/>
          <p:cNvSpPr/>
          <p:nvPr/>
        </p:nvSpPr>
        <p:spPr>
          <a:xfrm>
            <a:off x="595313" y="3619500"/>
            <a:ext cx="190500" cy="190500"/>
          </a:xfrm>
          <a:custGeom>
            <a:avLst/>
            <a:gdLst/>
            <a:ahLst/>
            <a:cxnLst/>
            <a:rect l="l" t="t" r="r" b="b"/>
            <a:pathLst>
              <a:path w="190500" h="190500">
                <a:moveTo>
                  <a:pt x="72591" y="3535"/>
                </a:moveTo>
                <a:cubicBezTo>
                  <a:pt x="73707" y="-1972"/>
                  <a:pt x="78581" y="-5953"/>
                  <a:pt x="84237" y="-5953"/>
                </a:cubicBezTo>
                <a:lnTo>
                  <a:pt x="106487" y="-5953"/>
                </a:lnTo>
                <a:cubicBezTo>
                  <a:pt x="112142" y="-5953"/>
                  <a:pt x="117016" y="-1972"/>
                  <a:pt x="118132" y="3535"/>
                </a:cubicBezTo>
                <a:lnTo>
                  <a:pt x="123527" y="29580"/>
                </a:lnTo>
                <a:cubicBezTo>
                  <a:pt x="128774" y="31812"/>
                  <a:pt x="133685" y="34677"/>
                  <a:pt x="138150" y="38063"/>
                </a:cubicBezTo>
                <a:lnTo>
                  <a:pt x="163376" y="29691"/>
                </a:lnTo>
                <a:cubicBezTo>
                  <a:pt x="168734" y="27905"/>
                  <a:pt x="174613" y="30138"/>
                  <a:pt x="177440" y="35049"/>
                </a:cubicBezTo>
                <a:lnTo>
                  <a:pt x="188565" y="54322"/>
                </a:lnTo>
                <a:cubicBezTo>
                  <a:pt x="191393" y="59234"/>
                  <a:pt x="190388" y="65410"/>
                  <a:pt x="186147" y="69168"/>
                </a:cubicBezTo>
                <a:lnTo>
                  <a:pt x="166315" y="86804"/>
                </a:lnTo>
                <a:cubicBezTo>
                  <a:pt x="166650" y="89557"/>
                  <a:pt x="166799" y="92385"/>
                  <a:pt x="166799" y="95250"/>
                </a:cubicBezTo>
                <a:cubicBezTo>
                  <a:pt x="166799" y="98115"/>
                  <a:pt x="166613" y="100943"/>
                  <a:pt x="166315" y="103696"/>
                </a:cubicBezTo>
                <a:lnTo>
                  <a:pt x="186184" y="121369"/>
                </a:lnTo>
                <a:cubicBezTo>
                  <a:pt x="190426" y="125127"/>
                  <a:pt x="191393" y="131341"/>
                  <a:pt x="188602" y="136215"/>
                </a:cubicBezTo>
                <a:lnTo>
                  <a:pt x="177478" y="155488"/>
                </a:lnTo>
                <a:cubicBezTo>
                  <a:pt x="174650" y="160362"/>
                  <a:pt x="168771" y="162632"/>
                  <a:pt x="163413" y="160846"/>
                </a:cubicBezTo>
                <a:lnTo>
                  <a:pt x="138187" y="152474"/>
                </a:lnTo>
                <a:cubicBezTo>
                  <a:pt x="133685" y="155860"/>
                  <a:pt x="128774" y="158688"/>
                  <a:pt x="123565" y="160958"/>
                </a:cubicBezTo>
                <a:lnTo>
                  <a:pt x="118207" y="186965"/>
                </a:lnTo>
                <a:cubicBezTo>
                  <a:pt x="117053" y="192509"/>
                  <a:pt x="112179" y="196453"/>
                  <a:pt x="106561" y="196453"/>
                </a:cubicBezTo>
                <a:lnTo>
                  <a:pt x="84311" y="196453"/>
                </a:lnTo>
                <a:cubicBezTo>
                  <a:pt x="78656" y="196453"/>
                  <a:pt x="73782" y="192472"/>
                  <a:pt x="72665" y="186965"/>
                </a:cubicBezTo>
                <a:lnTo>
                  <a:pt x="67308" y="160958"/>
                </a:lnTo>
                <a:cubicBezTo>
                  <a:pt x="62061" y="158725"/>
                  <a:pt x="57187" y="155860"/>
                  <a:pt x="52685" y="152474"/>
                </a:cubicBezTo>
                <a:lnTo>
                  <a:pt x="27347" y="160846"/>
                </a:lnTo>
                <a:cubicBezTo>
                  <a:pt x="21989" y="162632"/>
                  <a:pt x="16111" y="160400"/>
                  <a:pt x="13283" y="155488"/>
                </a:cubicBezTo>
                <a:lnTo>
                  <a:pt x="2158" y="136215"/>
                </a:lnTo>
                <a:cubicBezTo>
                  <a:pt x="-670" y="131304"/>
                  <a:pt x="335" y="125127"/>
                  <a:pt x="4576" y="121369"/>
                </a:cubicBezTo>
                <a:lnTo>
                  <a:pt x="24445" y="103696"/>
                </a:lnTo>
                <a:cubicBezTo>
                  <a:pt x="24110" y="100943"/>
                  <a:pt x="23961" y="98115"/>
                  <a:pt x="23961" y="95250"/>
                </a:cubicBezTo>
                <a:cubicBezTo>
                  <a:pt x="23961" y="92385"/>
                  <a:pt x="24147" y="89557"/>
                  <a:pt x="24445" y="86804"/>
                </a:cubicBezTo>
                <a:lnTo>
                  <a:pt x="4576" y="69131"/>
                </a:lnTo>
                <a:cubicBezTo>
                  <a:pt x="335" y="65373"/>
                  <a:pt x="-633" y="59159"/>
                  <a:pt x="2158" y="54285"/>
                </a:cubicBezTo>
                <a:lnTo>
                  <a:pt x="13283" y="35012"/>
                </a:lnTo>
                <a:cubicBezTo>
                  <a:pt x="16111" y="30100"/>
                  <a:pt x="21989" y="27868"/>
                  <a:pt x="27347" y="29654"/>
                </a:cubicBezTo>
                <a:lnTo>
                  <a:pt x="52574" y="38026"/>
                </a:lnTo>
                <a:cubicBezTo>
                  <a:pt x="57076" y="34640"/>
                  <a:pt x="61987" y="31812"/>
                  <a:pt x="67196" y="29542"/>
                </a:cubicBezTo>
                <a:lnTo>
                  <a:pt x="72591" y="3535"/>
                </a:lnTo>
                <a:close/>
                <a:moveTo>
                  <a:pt x="95362" y="125016"/>
                </a:moveTo>
                <a:cubicBezTo>
                  <a:pt x="105996" y="124976"/>
                  <a:pt x="115801" y="119266"/>
                  <a:pt x="121084" y="110036"/>
                </a:cubicBezTo>
                <a:cubicBezTo>
                  <a:pt x="126366" y="100807"/>
                  <a:pt x="126324" y="89460"/>
                  <a:pt x="120972" y="80271"/>
                </a:cubicBezTo>
                <a:cubicBezTo>
                  <a:pt x="115620" y="71081"/>
                  <a:pt x="105773" y="65444"/>
                  <a:pt x="95138" y="65484"/>
                </a:cubicBezTo>
                <a:cubicBezTo>
                  <a:pt x="84504" y="65524"/>
                  <a:pt x="74699" y="71234"/>
                  <a:pt x="69416" y="80464"/>
                </a:cubicBezTo>
                <a:cubicBezTo>
                  <a:pt x="64134" y="89693"/>
                  <a:pt x="64176" y="101040"/>
                  <a:pt x="69528" y="110229"/>
                </a:cubicBezTo>
                <a:cubicBezTo>
                  <a:pt x="74880" y="119419"/>
                  <a:pt x="84727" y="125056"/>
                  <a:pt x="95362" y="125016"/>
                </a:cubicBezTo>
                <a:close/>
              </a:path>
            </a:pathLst>
          </a:custGeom>
          <a:solidFill>
            <a:srgbClr val="C5A06D"/>
          </a:solidFill>
          <a:ln/>
        </p:spPr>
        <p:txBody>
          <a:bodyPr/>
          <a:lstStyle/>
          <a:p>
            <a:endParaRPr lang="zh-CN" altLang="en-US"/>
          </a:p>
        </p:txBody>
      </p:sp>
      <p:sp>
        <p:nvSpPr>
          <p:cNvPr id="23" name="Text 21"/>
          <p:cNvSpPr/>
          <p:nvPr/>
        </p:nvSpPr>
        <p:spPr>
          <a:xfrm>
            <a:off x="809625" y="3581400"/>
            <a:ext cx="567690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工作机制</a:t>
            </a:r>
            <a:endParaRPr lang="en-US" sz="1600" dirty="0"/>
          </a:p>
        </p:txBody>
      </p:sp>
      <p:sp>
        <p:nvSpPr>
          <p:cNvPr id="24" name="Shape 22"/>
          <p:cNvSpPr/>
          <p:nvPr/>
        </p:nvSpPr>
        <p:spPr>
          <a:xfrm>
            <a:off x="590550" y="4000500"/>
            <a:ext cx="133350" cy="133350"/>
          </a:xfrm>
          <a:custGeom>
            <a:avLst/>
            <a:gdLst/>
            <a:ahLst/>
            <a:cxnLst/>
            <a:rect l="l" t="t" r="r" b="b"/>
            <a:pathLst>
              <a:path w="133350" h="133350">
                <a:moveTo>
                  <a:pt x="130902" y="72561"/>
                </a:moveTo>
                <a:cubicBezTo>
                  <a:pt x="134157" y="69306"/>
                  <a:pt x="134157" y="64018"/>
                  <a:pt x="130902" y="60763"/>
                </a:cubicBezTo>
                <a:lnTo>
                  <a:pt x="89230" y="19091"/>
                </a:lnTo>
                <a:cubicBezTo>
                  <a:pt x="85974" y="15835"/>
                  <a:pt x="80687" y="15835"/>
                  <a:pt x="77432" y="19091"/>
                </a:cubicBezTo>
                <a:cubicBezTo>
                  <a:pt x="74176" y="22347"/>
                  <a:pt x="74176" y="27634"/>
                  <a:pt x="77432" y="30889"/>
                </a:cubicBezTo>
                <a:lnTo>
                  <a:pt x="104883" y="58341"/>
                </a:lnTo>
                <a:lnTo>
                  <a:pt x="8334" y="58341"/>
                </a:lnTo>
                <a:cubicBezTo>
                  <a:pt x="3724" y="58341"/>
                  <a:pt x="0" y="62065"/>
                  <a:pt x="0" y="66675"/>
                </a:cubicBezTo>
                <a:cubicBezTo>
                  <a:pt x="0" y="71285"/>
                  <a:pt x="3724" y="75009"/>
                  <a:pt x="8334" y="75009"/>
                </a:cubicBezTo>
                <a:lnTo>
                  <a:pt x="104883" y="75009"/>
                </a:lnTo>
                <a:lnTo>
                  <a:pt x="77432" y="102461"/>
                </a:lnTo>
                <a:cubicBezTo>
                  <a:pt x="74176" y="105716"/>
                  <a:pt x="74176" y="111003"/>
                  <a:pt x="77432" y="114259"/>
                </a:cubicBezTo>
                <a:cubicBezTo>
                  <a:pt x="80687" y="117515"/>
                  <a:pt x="85974" y="117515"/>
                  <a:pt x="89230" y="114259"/>
                </a:cubicBezTo>
                <a:lnTo>
                  <a:pt x="130902" y="72587"/>
                </a:lnTo>
                <a:close/>
              </a:path>
            </a:pathLst>
          </a:custGeom>
          <a:solidFill>
            <a:srgbClr val="C5A06D"/>
          </a:solidFill>
          <a:ln/>
        </p:spPr>
        <p:txBody>
          <a:bodyPr/>
          <a:lstStyle/>
          <a:p>
            <a:endParaRPr lang="zh-CN" altLang="en-US"/>
          </a:p>
        </p:txBody>
      </p:sp>
      <p:sp>
        <p:nvSpPr>
          <p:cNvPr id="25" name="Text 23"/>
          <p:cNvSpPr/>
          <p:nvPr/>
        </p:nvSpPr>
        <p:spPr>
          <a:xfrm>
            <a:off x="814388" y="3962400"/>
            <a:ext cx="26003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解读请求：</a:t>
            </a:r>
            <a:r>
              <a:rPr lang="en-US" sz="1050" dirty="0">
                <a:solidFill>
                  <a:srgbClr val="E0E2E5">
                    <a:alpha val="80000"/>
                  </a:srgbClr>
                </a:solidFill>
                <a:latin typeface="Noto Sans SC" pitchFamily="34" charset="0"/>
                <a:ea typeface="Noto Sans SC" pitchFamily="34" charset="-122"/>
                <a:cs typeface="Noto Sans SC" pitchFamily="34" charset="-120"/>
              </a:rPr>
              <a:t>分析用户输入，理解意图和目标</a:t>
            </a:r>
            <a:endParaRPr lang="en-US" sz="1600" dirty="0"/>
          </a:p>
        </p:txBody>
      </p:sp>
      <p:sp>
        <p:nvSpPr>
          <p:cNvPr id="26" name="Shape 24"/>
          <p:cNvSpPr/>
          <p:nvPr/>
        </p:nvSpPr>
        <p:spPr>
          <a:xfrm>
            <a:off x="590550" y="4229100"/>
            <a:ext cx="133350" cy="133350"/>
          </a:xfrm>
          <a:custGeom>
            <a:avLst/>
            <a:gdLst/>
            <a:ahLst/>
            <a:cxnLst/>
            <a:rect l="l" t="t" r="r" b="b"/>
            <a:pathLst>
              <a:path w="133350" h="133350">
                <a:moveTo>
                  <a:pt x="130902" y="72561"/>
                </a:moveTo>
                <a:cubicBezTo>
                  <a:pt x="134157" y="69306"/>
                  <a:pt x="134157" y="64018"/>
                  <a:pt x="130902" y="60763"/>
                </a:cubicBezTo>
                <a:lnTo>
                  <a:pt x="89230" y="19091"/>
                </a:lnTo>
                <a:cubicBezTo>
                  <a:pt x="85974" y="15835"/>
                  <a:pt x="80687" y="15835"/>
                  <a:pt x="77432" y="19091"/>
                </a:cubicBezTo>
                <a:cubicBezTo>
                  <a:pt x="74176" y="22347"/>
                  <a:pt x="74176" y="27634"/>
                  <a:pt x="77432" y="30889"/>
                </a:cubicBezTo>
                <a:lnTo>
                  <a:pt x="104883" y="58341"/>
                </a:lnTo>
                <a:lnTo>
                  <a:pt x="8334" y="58341"/>
                </a:lnTo>
                <a:cubicBezTo>
                  <a:pt x="3724" y="58341"/>
                  <a:pt x="0" y="62065"/>
                  <a:pt x="0" y="66675"/>
                </a:cubicBezTo>
                <a:cubicBezTo>
                  <a:pt x="0" y="71285"/>
                  <a:pt x="3724" y="75009"/>
                  <a:pt x="8334" y="75009"/>
                </a:cubicBezTo>
                <a:lnTo>
                  <a:pt x="104883" y="75009"/>
                </a:lnTo>
                <a:lnTo>
                  <a:pt x="77432" y="102461"/>
                </a:lnTo>
                <a:cubicBezTo>
                  <a:pt x="74176" y="105716"/>
                  <a:pt x="74176" y="111003"/>
                  <a:pt x="77432" y="114259"/>
                </a:cubicBezTo>
                <a:cubicBezTo>
                  <a:pt x="80687" y="117515"/>
                  <a:pt x="85974" y="117515"/>
                  <a:pt x="89230" y="114259"/>
                </a:cubicBezTo>
                <a:lnTo>
                  <a:pt x="130902" y="72587"/>
                </a:lnTo>
                <a:close/>
              </a:path>
            </a:pathLst>
          </a:custGeom>
          <a:solidFill>
            <a:srgbClr val="C5A06D"/>
          </a:solidFill>
          <a:ln/>
        </p:spPr>
        <p:txBody>
          <a:bodyPr/>
          <a:lstStyle/>
          <a:p>
            <a:endParaRPr lang="zh-CN" altLang="en-US"/>
          </a:p>
        </p:txBody>
      </p:sp>
      <p:sp>
        <p:nvSpPr>
          <p:cNvPr id="27" name="Text 25"/>
          <p:cNvSpPr/>
          <p:nvPr/>
        </p:nvSpPr>
        <p:spPr>
          <a:xfrm>
            <a:off x="814388" y="4191000"/>
            <a:ext cx="22002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规划步骤：</a:t>
            </a:r>
            <a:r>
              <a:rPr lang="en-US" sz="1050" dirty="0">
                <a:solidFill>
                  <a:srgbClr val="E0E2E5">
                    <a:alpha val="80000"/>
                  </a:srgbClr>
                </a:solidFill>
                <a:latin typeface="Noto Sans SC" pitchFamily="34" charset="0"/>
                <a:ea typeface="Noto Sans SC" pitchFamily="34" charset="-122"/>
                <a:cs typeface="Noto Sans SC" pitchFamily="34" charset="-120"/>
              </a:rPr>
              <a:t>制定完成任务的多步计划</a:t>
            </a:r>
            <a:endParaRPr lang="en-US" sz="1600" dirty="0"/>
          </a:p>
        </p:txBody>
      </p:sp>
      <p:sp>
        <p:nvSpPr>
          <p:cNvPr id="28" name="Shape 26"/>
          <p:cNvSpPr/>
          <p:nvPr/>
        </p:nvSpPr>
        <p:spPr>
          <a:xfrm>
            <a:off x="590550" y="4457700"/>
            <a:ext cx="133350" cy="133350"/>
          </a:xfrm>
          <a:custGeom>
            <a:avLst/>
            <a:gdLst/>
            <a:ahLst/>
            <a:cxnLst/>
            <a:rect l="l" t="t" r="r" b="b"/>
            <a:pathLst>
              <a:path w="133350" h="133350">
                <a:moveTo>
                  <a:pt x="130902" y="72561"/>
                </a:moveTo>
                <a:cubicBezTo>
                  <a:pt x="134157" y="69306"/>
                  <a:pt x="134157" y="64018"/>
                  <a:pt x="130902" y="60763"/>
                </a:cubicBezTo>
                <a:lnTo>
                  <a:pt x="89230" y="19091"/>
                </a:lnTo>
                <a:cubicBezTo>
                  <a:pt x="85974" y="15835"/>
                  <a:pt x="80687" y="15835"/>
                  <a:pt x="77432" y="19091"/>
                </a:cubicBezTo>
                <a:cubicBezTo>
                  <a:pt x="74176" y="22347"/>
                  <a:pt x="74176" y="27634"/>
                  <a:pt x="77432" y="30889"/>
                </a:cubicBezTo>
                <a:lnTo>
                  <a:pt x="104883" y="58341"/>
                </a:lnTo>
                <a:lnTo>
                  <a:pt x="8334" y="58341"/>
                </a:lnTo>
                <a:cubicBezTo>
                  <a:pt x="3724" y="58341"/>
                  <a:pt x="0" y="62065"/>
                  <a:pt x="0" y="66675"/>
                </a:cubicBezTo>
                <a:cubicBezTo>
                  <a:pt x="0" y="71285"/>
                  <a:pt x="3724" y="75009"/>
                  <a:pt x="8334" y="75009"/>
                </a:cubicBezTo>
                <a:lnTo>
                  <a:pt x="104883" y="75009"/>
                </a:lnTo>
                <a:lnTo>
                  <a:pt x="77432" y="102461"/>
                </a:lnTo>
                <a:cubicBezTo>
                  <a:pt x="74176" y="105716"/>
                  <a:pt x="74176" y="111003"/>
                  <a:pt x="77432" y="114259"/>
                </a:cubicBezTo>
                <a:cubicBezTo>
                  <a:pt x="80687" y="117515"/>
                  <a:pt x="85974" y="117515"/>
                  <a:pt x="89230" y="114259"/>
                </a:cubicBezTo>
                <a:lnTo>
                  <a:pt x="130902" y="72587"/>
                </a:lnTo>
                <a:close/>
              </a:path>
            </a:pathLst>
          </a:custGeom>
          <a:solidFill>
            <a:srgbClr val="C5A06D"/>
          </a:solidFill>
          <a:ln/>
        </p:spPr>
        <p:txBody>
          <a:bodyPr/>
          <a:lstStyle/>
          <a:p>
            <a:endParaRPr lang="zh-CN" altLang="en-US"/>
          </a:p>
        </p:txBody>
      </p:sp>
      <p:sp>
        <p:nvSpPr>
          <p:cNvPr id="29" name="Text 27"/>
          <p:cNvSpPr/>
          <p:nvPr/>
        </p:nvSpPr>
        <p:spPr>
          <a:xfrm>
            <a:off x="814388" y="4419600"/>
            <a:ext cx="24669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选择工具：</a:t>
            </a:r>
            <a:r>
              <a:rPr lang="en-US" sz="1050" dirty="0">
                <a:solidFill>
                  <a:srgbClr val="E0E2E5">
                    <a:alpha val="80000"/>
                  </a:srgbClr>
                </a:solidFill>
                <a:latin typeface="Noto Sans SC" pitchFamily="34" charset="0"/>
                <a:ea typeface="Noto Sans SC" pitchFamily="34" charset="-122"/>
                <a:cs typeface="Noto Sans SC" pitchFamily="34" charset="-120"/>
              </a:rPr>
              <a:t>根据需求动态选择合适的工具</a:t>
            </a:r>
            <a:endParaRPr lang="en-US" sz="1600" dirty="0"/>
          </a:p>
        </p:txBody>
      </p:sp>
      <p:sp>
        <p:nvSpPr>
          <p:cNvPr id="30" name="Shape 28"/>
          <p:cNvSpPr/>
          <p:nvPr/>
        </p:nvSpPr>
        <p:spPr>
          <a:xfrm>
            <a:off x="590550" y="4686300"/>
            <a:ext cx="133350" cy="133350"/>
          </a:xfrm>
          <a:custGeom>
            <a:avLst/>
            <a:gdLst/>
            <a:ahLst/>
            <a:cxnLst/>
            <a:rect l="l" t="t" r="r" b="b"/>
            <a:pathLst>
              <a:path w="133350" h="133350">
                <a:moveTo>
                  <a:pt x="130902" y="72561"/>
                </a:moveTo>
                <a:cubicBezTo>
                  <a:pt x="134157" y="69306"/>
                  <a:pt x="134157" y="64018"/>
                  <a:pt x="130902" y="60763"/>
                </a:cubicBezTo>
                <a:lnTo>
                  <a:pt x="89230" y="19091"/>
                </a:lnTo>
                <a:cubicBezTo>
                  <a:pt x="85974" y="15835"/>
                  <a:pt x="80687" y="15835"/>
                  <a:pt x="77432" y="19091"/>
                </a:cubicBezTo>
                <a:cubicBezTo>
                  <a:pt x="74176" y="22347"/>
                  <a:pt x="74176" y="27634"/>
                  <a:pt x="77432" y="30889"/>
                </a:cubicBezTo>
                <a:lnTo>
                  <a:pt x="104883" y="58341"/>
                </a:lnTo>
                <a:lnTo>
                  <a:pt x="8334" y="58341"/>
                </a:lnTo>
                <a:cubicBezTo>
                  <a:pt x="3724" y="58341"/>
                  <a:pt x="0" y="62065"/>
                  <a:pt x="0" y="66675"/>
                </a:cubicBezTo>
                <a:cubicBezTo>
                  <a:pt x="0" y="71285"/>
                  <a:pt x="3724" y="75009"/>
                  <a:pt x="8334" y="75009"/>
                </a:cubicBezTo>
                <a:lnTo>
                  <a:pt x="104883" y="75009"/>
                </a:lnTo>
                <a:lnTo>
                  <a:pt x="77432" y="102461"/>
                </a:lnTo>
                <a:cubicBezTo>
                  <a:pt x="74176" y="105716"/>
                  <a:pt x="74176" y="111003"/>
                  <a:pt x="77432" y="114259"/>
                </a:cubicBezTo>
                <a:cubicBezTo>
                  <a:pt x="80687" y="117515"/>
                  <a:pt x="85974" y="117515"/>
                  <a:pt x="89230" y="114259"/>
                </a:cubicBezTo>
                <a:lnTo>
                  <a:pt x="130902" y="72587"/>
                </a:lnTo>
                <a:close/>
              </a:path>
            </a:pathLst>
          </a:custGeom>
          <a:solidFill>
            <a:srgbClr val="C5A06D"/>
          </a:solidFill>
          <a:ln/>
        </p:spPr>
        <p:txBody>
          <a:bodyPr/>
          <a:lstStyle/>
          <a:p>
            <a:endParaRPr lang="zh-CN" altLang="en-US"/>
          </a:p>
        </p:txBody>
      </p:sp>
      <p:sp>
        <p:nvSpPr>
          <p:cNvPr id="31" name="Text 29"/>
          <p:cNvSpPr/>
          <p:nvPr/>
        </p:nvSpPr>
        <p:spPr>
          <a:xfrm>
            <a:off x="814388" y="4648200"/>
            <a:ext cx="19335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执行行动：</a:t>
            </a:r>
            <a:r>
              <a:rPr lang="en-US" sz="1050" dirty="0">
                <a:solidFill>
                  <a:srgbClr val="E0E2E5">
                    <a:alpha val="80000"/>
                  </a:srgbClr>
                </a:solidFill>
                <a:latin typeface="Noto Sans SC" pitchFamily="34" charset="0"/>
                <a:ea typeface="Noto Sans SC" pitchFamily="34" charset="-122"/>
                <a:cs typeface="Noto Sans SC" pitchFamily="34" charset="-120"/>
              </a:rPr>
              <a:t>调用工具并获取结果</a:t>
            </a:r>
            <a:endParaRPr lang="en-US" sz="1600" dirty="0"/>
          </a:p>
        </p:txBody>
      </p:sp>
      <p:sp>
        <p:nvSpPr>
          <p:cNvPr id="32" name="Shape 30"/>
          <p:cNvSpPr/>
          <p:nvPr/>
        </p:nvSpPr>
        <p:spPr>
          <a:xfrm>
            <a:off x="590550" y="4914900"/>
            <a:ext cx="133350" cy="133350"/>
          </a:xfrm>
          <a:custGeom>
            <a:avLst/>
            <a:gdLst/>
            <a:ahLst/>
            <a:cxnLst/>
            <a:rect l="l" t="t" r="r" b="b"/>
            <a:pathLst>
              <a:path w="133350" h="133350">
                <a:moveTo>
                  <a:pt x="130902" y="72561"/>
                </a:moveTo>
                <a:cubicBezTo>
                  <a:pt x="134157" y="69306"/>
                  <a:pt x="134157" y="64018"/>
                  <a:pt x="130902" y="60763"/>
                </a:cubicBezTo>
                <a:lnTo>
                  <a:pt x="89230" y="19091"/>
                </a:lnTo>
                <a:cubicBezTo>
                  <a:pt x="85974" y="15835"/>
                  <a:pt x="80687" y="15835"/>
                  <a:pt x="77432" y="19091"/>
                </a:cubicBezTo>
                <a:cubicBezTo>
                  <a:pt x="74176" y="22347"/>
                  <a:pt x="74176" y="27634"/>
                  <a:pt x="77432" y="30889"/>
                </a:cubicBezTo>
                <a:lnTo>
                  <a:pt x="104883" y="58341"/>
                </a:lnTo>
                <a:lnTo>
                  <a:pt x="8334" y="58341"/>
                </a:lnTo>
                <a:cubicBezTo>
                  <a:pt x="3724" y="58341"/>
                  <a:pt x="0" y="62065"/>
                  <a:pt x="0" y="66675"/>
                </a:cubicBezTo>
                <a:cubicBezTo>
                  <a:pt x="0" y="71285"/>
                  <a:pt x="3724" y="75009"/>
                  <a:pt x="8334" y="75009"/>
                </a:cubicBezTo>
                <a:lnTo>
                  <a:pt x="104883" y="75009"/>
                </a:lnTo>
                <a:lnTo>
                  <a:pt x="77432" y="102461"/>
                </a:lnTo>
                <a:cubicBezTo>
                  <a:pt x="74176" y="105716"/>
                  <a:pt x="74176" y="111003"/>
                  <a:pt x="77432" y="114259"/>
                </a:cubicBezTo>
                <a:cubicBezTo>
                  <a:pt x="80687" y="117515"/>
                  <a:pt x="85974" y="117515"/>
                  <a:pt x="89230" y="114259"/>
                </a:cubicBezTo>
                <a:lnTo>
                  <a:pt x="130902" y="72587"/>
                </a:lnTo>
                <a:close/>
              </a:path>
            </a:pathLst>
          </a:custGeom>
          <a:solidFill>
            <a:srgbClr val="C5A06D"/>
          </a:solidFill>
          <a:ln/>
        </p:spPr>
        <p:txBody>
          <a:bodyPr/>
          <a:lstStyle/>
          <a:p>
            <a:endParaRPr lang="zh-CN" altLang="en-US"/>
          </a:p>
        </p:txBody>
      </p:sp>
      <p:sp>
        <p:nvSpPr>
          <p:cNvPr id="33" name="Text 31"/>
          <p:cNvSpPr/>
          <p:nvPr/>
        </p:nvSpPr>
        <p:spPr>
          <a:xfrm>
            <a:off x="814388" y="4876800"/>
            <a:ext cx="23336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综合输出：</a:t>
            </a:r>
            <a:r>
              <a:rPr lang="en-US" sz="1050" dirty="0">
                <a:solidFill>
                  <a:srgbClr val="E0E2E5">
                    <a:alpha val="80000"/>
                  </a:srgbClr>
                </a:solidFill>
                <a:latin typeface="Noto Sans SC" pitchFamily="34" charset="0"/>
                <a:ea typeface="Noto Sans SC" pitchFamily="34" charset="-122"/>
                <a:cs typeface="Noto Sans SC" pitchFamily="34" charset="-120"/>
              </a:rPr>
              <a:t>整合所有信息生成最终响应</a:t>
            </a:r>
            <a:endParaRPr lang="en-US" sz="1600" dirty="0"/>
          </a:p>
        </p:txBody>
      </p:sp>
      <p:sp>
        <p:nvSpPr>
          <p:cNvPr id="34" name="Shape 32"/>
          <p:cNvSpPr/>
          <p:nvPr/>
        </p:nvSpPr>
        <p:spPr>
          <a:xfrm>
            <a:off x="6770340" y="1219200"/>
            <a:ext cx="5038725" cy="2895600"/>
          </a:xfrm>
          <a:custGeom>
            <a:avLst/>
            <a:gdLst/>
            <a:ahLst/>
            <a:cxnLst/>
            <a:rect l="l" t="t" r="r" b="b"/>
            <a:pathLst>
              <a:path w="5038725" h="2895600">
                <a:moveTo>
                  <a:pt x="0" y="0"/>
                </a:moveTo>
                <a:lnTo>
                  <a:pt x="5038725" y="0"/>
                </a:lnTo>
                <a:lnTo>
                  <a:pt x="5038725" y="2895600"/>
                </a:lnTo>
                <a:lnTo>
                  <a:pt x="0" y="2895600"/>
                </a:lnTo>
                <a:lnTo>
                  <a:pt x="0" y="0"/>
                </a:lnTo>
                <a:close/>
              </a:path>
            </a:pathLst>
          </a:custGeom>
          <a:solidFill>
            <a:srgbClr val="5E7A8B">
              <a:alpha val="10196"/>
            </a:srgbClr>
          </a:solidFill>
          <a:ln/>
        </p:spPr>
        <p:txBody>
          <a:bodyPr/>
          <a:lstStyle/>
          <a:p>
            <a:endParaRPr lang="zh-CN" altLang="en-US"/>
          </a:p>
        </p:txBody>
      </p:sp>
      <p:sp>
        <p:nvSpPr>
          <p:cNvPr id="35" name="Text 33"/>
          <p:cNvSpPr/>
          <p:nvPr/>
        </p:nvSpPr>
        <p:spPr>
          <a:xfrm>
            <a:off x="6922740" y="1371600"/>
            <a:ext cx="4819650"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典型应用场景</a:t>
            </a:r>
            <a:endParaRPr lang="en-US" sz="1600" dirty="0"/>
          </a:p>
        </p:txBody>
      </p:sp>
      <p:sp>
        <p:nvSpPr>
          <p:cNvPr id="36" name="Shape 34"/>
          <p:cNvSpPr/>
          <p:nvPr/>
        </p:nvSpPr>
        <p:spPr>
          <a:xfrm>
            <a:off x="6922740" y="1752600"/>
            <a:ext cx="4733925" cy="685800"/>
          </a:xfrm>
          <a:custGeom>
            <a:avLst/>
            <a:gdLst/>
            <a:ahLst/>
            <a:cxnLst/>
            <a:rect l="l" t="t" r="r" b="b"/>
            <a:pathLst>
              <a:path w="4733925" h="685800">
                <a:moveTo>
                  <a:pt x="0" y="0"/>
                </a:moveTo>
                <a:lnTo>
                  <a:pt x="4733925" y="0"/>
                </a:lnTo>
                <a:lnTo>
                  <a:pt x="4733925" y="685800"/>
                </a:lnTo>
                <a:lnTo>
                  <a:pt x="0" y="685800"/>
                </a:lnTo>
                <a:lnTo>
                  <a:pt x="0" y="0"/>
                </a:lnTo>
                <a:close/>
              </a:path>
            </a:pathLst>
          </a:custGeom>
          <a:solidFill>
            <a:srgbClr val="1A1D21">
              <a:alpha val="50196"/>
            </a:srgbClr>
          </a:solidFill>
          <a:ln/>
        </p:spPr>
        <p:txBody>
          <a:bodyPr/>
          <a:lstStyle/>
          <a:p>
            <a:endParaRPr lang="zh-CN" altLang="en-US"/>
          </a:p>
        </p:txBody>
      </p:sp>
      <p:sp>
        <p:nvSpPr>
          <p:cNvPr id="37" name="Text 35"/>
          <p:cNvSpPr/>
          <p:nvPr/>
        </p:nvSpPr>
        <p:spPr>
          <a:xfrm>
            <a:off x="7037040" y="1866900"/>
            <a:ext cx="45815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客户支持智能体</a:t>
            </a:r>
            <a:endParaRPr lang="en-US" sz="1600" dirty="0"/>
          </a:p>
        </p:txBody>
      </p:sp>
      <p:sp>
        <p:nvSpPr>
          <p:cNvPr id="38" name="Text 36"/>
          <p:cNvSpPr/>
          <p:nvPr/>
        </p:nvSpPr>
        <p:spPr>
          <a:xfrm>
            <a:off x="7037040" y="2133600"/>
            <a:ext cx="4572000"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查询订单状态、处理退换货请求</a:t>
            </a:r>
            <a:endParaRPr lang="en-US" sz="1600" dirty="0"/>
          </a:p>
        </p:txBody>
      </p:sp>
      <p:sp>
        <p:nvSpPr>
          <p:cNvPr id="39" name="Shape 37"/>
          <p:cNvSpPr/>
          <p:nvPr/>
        </p:nvSpPr>
        <p:spPr>
          <a:xfrm>
            <a:off x="6922740" y="2514600"/>
            <a:ext cx="4733925" cy="685800"/>
          </a:xfrm>
          <a:custGeom>
            <a:avLst/>
            <a:gdLst/>
            <a:ahLst/>
            <a:cxnLst/>
            <a:rect l="l" t="t" r="r" b="b"/>
            <a:pathLst>
              <a:path w="4733925" h="685800">
                <a:moveTo>
                  <a:pt x="0" y="0"/>
                </a:moveTo>
                <a:lnTo>
                  <a:pt x="4733925" y="0"/>
                </a:lnTo>
                <a:lnTo>
                  <a:pt x="4733925" y="685800"/>
                </a:lnTo>
                <a:lnTo>
                  <a:pt x="0" y="685800"/>
                </a:lnTo>
                <a:lnTo>
                  <a:pt x="0" y="0"/>
                </a:lnTo>
                <a:close/>
              </a:path>
            </a:pathLst>
          </a:custGeom>
          <a:solidFill>
            <a:srgbClr val="1A1D21">
              <a:alpha val="50196"/>
            </a:srgbClr>
          </a:solidFill>
          <a:ln/>
        </p:spPr>
        <p:txBody>
          <a:bodyPr/>
          <a:lstStyle/>
          <a:p>
            <a:endParaRPr lang="zh-CN" altLang="en-US"/>
          </a:p>
        </p:txBody>
      </p:sp>
      <p:sp>
        <p:nvSpPr>
          <p:cNvPr id="40" name="Text 38"/>
          <p:cNvSpPr/>
          <p:nvPr/>
        </p:nvSpPr>
        <p:spPr>
          <a:xfrm>
            <a:off x="7037040" y="2628900"/>
            <a:ext cx="45815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研究助理</a:t>
            </a:r>
            <a:endParaRPr lang="en-US" sz="1600" dirty="0"/>
          </a:p>
        </p:txBody>
      </p:sp>
      <p:sp>
        <p:nvSpPr>
          <p:cNvPr id="41" name="Text 39"/>
          <p:cNvSpPr/>
          <p:nvPr/>
        </p:nvSpPr>
        <p:spPr>
          <a:xfrm>
            <a:off x="7037040" y="2895600"/>
            <a:ext cx="4572000"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搜索最新新闻、总结文档内容</a:t>
            </a:r>
            <a:endParaRPr lang="en-US" sz="1600" dirty="0"/>
          </a:p>
        </p:txBody>
      </p:sp>
      <p:sp>
        <p:nvSpPr>
          <p:cNvPr id="42" name="Shape 40"/>
          <p:cNvSpPr/>
          <p:nvPr/>
        </p:nvSpPr>
        <p:spPr>
          <a:xfrm>
            <a:off x="6922740" y="3276600"/>
            <a:ext cx="4733925" cy="685800"/>
          </a:xfrm>
          <a:custGeom>
            <a:avLst/>
            <a:gdLst/>
            <a:ahLst/>
            <a:cxnLst/>
            <a:rect l="l" t="t" r="r" b="b"/>
            <a:pathLst>
              <a:path w="4733925" h="685800">
                <a:moveTo>
                  <a:pt x="0" y="0"/>
                </a:moveTo>
                <a:lnTo>
                  <a:pt x="4733925" y="0"/>
                </a:lnTo>
                <a:lnTo>
                  <a:pt x="4733925" y="685800"/>
                </a:lnTo>
                <a:lnTo>
                  <a:pt x="0" y="685800"/>
                </a:lnTo>
                <a:lnTo>
                  <a:pt x="0" y="0"/>
                </a:lnTo>
                <a:close/>
              </a:path>
            </a:pathLst>
          </a:custGeom>
          <a:solidFill>
            <a:srgbClr val="1A1D21">
              <a:alpha val="50196"/>
            </a:srgbClr>
          </a:solidFill>
          <a:ln/>
        </p:spPr>
        <p:txBody>
          <a:bodyPr/>
          <a:lstStyle/>
          <a:p>
            <a:endParaRPr lang="zh-CN" altLang="en-US"/>
          </a:p>
        </p:txBody>
      </p:sp>
      <p:sp>
        <p:nvSpPr>
          <p:cNvPr id="43" name="Text 41"/>
          <p:cNvSpPr/>
          <p:nvPr/>
        </p:nvSpPr>
        <p:spPr>
          <a:xfrm>
            <a:off x="7037040" y="3390900"/>
            <a:ext cx="45815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代码助手</a:t>
            </a:r>
            <a:endParaRPr lang="en-US" sz="1600" dirty="0"/>
          </a:p>
        </p:txBody>
      </p:sp>
      <p:sp>
        <p:nvSpPr>
          <p:cNvPr id="44" name="Text 42"/>
          <p:cNvSpPr/>
          <p:nvPr/>
        </p:nvSpPr>
        <p:spPr>
          <a:xfrm>
            <a:off x="7037040" y="3657600"/>
            <a:ext cx="4572000"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编写函数、调试代码、生成测试</a:t>
            </a:r>
            <a:endParaRPr lang="en-US" sz="1600" dirty="0"/>
          </a:p>
        </p:txBody>
      </p:sp>
      <p:sp>
        <p:nvSpPr>
          <p:cNvPr id="45" name="Shape 43"/>
          <p:cNvSpPr/>
          <p:nvPr/>
        </p:nvSpPr>
        <p:spPr>
          <a:xfrm>
            <a:off x="6789390" y="4229100"/>
            <a:ext cx="5019675" cy="1676400"/>
          </a:xfrm>
          <a:custGeom>
            <a:avLst/>
            <a:gdLst/>
            <a:ahLst/>
            <a:cxnLst/>
            <a:rect l="l" t="t" r="r" b="b"/>
            <a:pathLst>
              <a:path w="5019675" h="1676400">
                <a:moveTo>
                  <a:pt x="0" y="0"/>
                </a:moveTo>
                <a:lnTo>
                  <a:pt x="5019675" y="0"/>
                </a:lnTo>
                <a:lnTo>
                  <a:pt x="5019675" y="1676400"/>
                </a:lnTo>
                <a:lnTo>
                  <a:pt x="0" y="1676400"/>
                </a:lnTo>
                <a:lnTo>
                  <a:pt x="0" y="0"/>
                </a:lnTo>
                <a:close/>
              </a:path>
            </a:pathLst>
          </a:custGeom>
          <a:solidFill>
            <a:srgbClr val="C5A06D">
              <a:alpha val="10196"/>
            </a:srgbClr>
          </a:solidFill>
          <a:ln/>
        </p:spPr>
        <p:txBody>
          <a:bodyPr/>
          <a:lstStyle/>
          <a:p>
            <a:endParaRPr lang="zh-CN" altLang="en-US"/>
          </a:p>
        </p:txBody>
      </p:sp>
      <p:sp>
        <p:nvSpPr>
          <p:cNvPr id="46" name="Shape 44"/>
          <p:cNvSpPr/>
          <p:nvPr/>
        </p:nvSpPr>
        <p:spPr>
          <a:xfrm>
            <a:off x="6789390" y="4229100"/>
            <a:ext cx="38100" cy="1676400"/>
          </a:xfrm>
          <a:custGeom>
            <a:avLst/>
            <a:gdLst/>
            <a:ahLst/>
            <a:cxnLst/>
            <a:rect l="l" t="t" r="r" b="b"/>
            <a:pathLst>
              <a:path w="38100" h="1676400">
                <a:moveTo>
                  <a:pt x="0" y="0"/>
                </a:moveTo>
                <a:lnTo>
                  <a:pt x="38100" y="0"/>
                </a:lnTo>
                <a:lnTo>
                  <a:pt x="38100" y="1676400"/>
                </a:lnTo>
                <a:lnTo>
                  <a:pt x="0" y="1676400"/>
                </a:lnTo>
                <a:lnTo>
                  <a:pt x="0" y="0"/>
                </a:lnTo>
                <a:close/>
              </a:path>
            </a:pathLst>
          </a:custGeom>
          <a:solidFill>
            <a:srgbClr val="C5A06D"/>
          </a:solidFill>
          <a:ln/>
        </p:spPr>
        <p:txBody>
          <a:bodyPr/>
          <a:lstStyle/>
          <a:p>
            <a:endParaRPr lang="zh-CN" altLang="en-US"/>
          </a:p>
        </p:txBody>
      </p:sp>
      <p:sp>
        <p:nvSpPr>
          <p:cNvPr id="47" name="Text 45"/>
          <p:cNvSpPr/>
          <p:nvPr/>
        </p:nvSpPr>
        <p:spPr>
          <a:xfrm>
            <a:off x="6960840" y="4381500"/>
            <a:ext cx="4781550"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实现建议</a:t>
            </a:r>
            <a:endParaRPr lang="en-US" sz="1600" dirty="0"/>
          </a:p>
        </p:txBody>
      </p:sp>
      <p:sp>
        <p:nvSpPr>
          <p:cNvPr id="48" name="Shape 46"/>
          <p:cNvSpPr/>
          <p:nvPr/>
        </p:nvSpPr>
        <p:spPr>
          <a:xfrm>
            <a:off x="6988225" y="47910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C5A06D"/>
          </a:solidFill>
          <a:ln/>
        </p:spPr>
        <p:txBody>
          <a:bodyPr/>
          <a:lstStyle/>
          <a:p>
            <a:endParaRPr lang="zh-CN" altLang="en-US"/>
          </a:p>
        </p:txBody>
      </p:sp>
      <p:sp>
        <p:nvSpPr>
          <p:cNvPr id="49" name="Text 47"/>
          <p:cNvSpPr/>
          <p:nvPr/>
        </p:nvSpPr>
        <p:spPr>
          <a:xfrm>
            <a:off x="7189440" y="4762500"/>
            <a:ext cx="4533900" cy="190500"/>
          </a:xfrm>
          <a:prstGeom prst="rect">
            <a:avLst/>
          </a:prstGeom>
          <a:noFill/>
          <a:ln/>
        </p:spPr>
        <p:txBody>
          <a:bodyPr wrap="square" lIns="0" tIns="0" rIns="0" bIns="0" rtlCol="0" anchor="ctr"/>
          <a:lstStyle/>
          <a:p>
            <a:pPr>
              <a:lnSpc>
                <a:spcPct val="120000"/>
              </a:lnSpc>
            </a:pPr>
            <a:r>
              <a:rPr lang="en-US" sz="1050" dirty="0">
                <a:solidFill>
                  <a:srgbClr val="E0E2E5">
                    <a:alpha val="80000"/>
                  </a:srgbClr>
                </a:solidFill>
                <a:latin typeface="Noto Sans SC" pitchFamily="34" charset="0"/>
                <a:ea typeface="Noto Sans SC" pitchFamily="34" charset="-122"/>
                <a:cs typeface="Noto Sans SC" pitchFamily="34" charset="-120"/>
              </a:rPr>
              <a:t>从单智能体开始，专注于优化核心逻辑</a:t>
            </a:r>
            <a:endParaRPr lang="en-US" sz="1600" dirty="0"/>
          </a:p>
        </p:txBody>
      </p:sp>
      <p:sp>
        <p:nvSpPr>
          <p:cNvPr id="50" name="Shape 48"/>
          <p:cNvSpPr/>
          <p:nvPr/>
        </p:nvSpPr>
        <p:spPr>
          <a:xfrm>
            <a:off x="6988225" y="50577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C5A06D"/>
          </a:solidFill>
          <a:ln/>
        </p:spPr>
        <p:txBody>
          <a:bodyPr/>
          <a:lstStyle/>
          <a:p>
            <a:endParaRPr lang="zh-CN" altLang="en-US"/>
          </a:p>
        </p:txBody>
      </p:sp>
      <p:sp>
        <p:nvSpPr>
          <p:cNvPr id="51" name="Text 49"/>
          <p:cNvSpPr/>
          <p:nvPr/>
        </p:nvSpPr>
        <p:spPr>
          <a:xfrm>
            <a:off x="7189440" y="5029200"/>
            <a:ext cx="4533900" cy="190500"/>
          </a:xfrm>
          <a:prstGeom prst="rect">
            <a:avLst/>
          </a:prstGeom>
          <a:noFill/>
          <a:ln/>
        </p:spPr>
        <p:txBody>
          <a:bodyPr wrap="square" lIns="0" tIns="0" rIns="0" bIns="0" rtlCol="0" anchor="ctr"/>
          <a:lstStyle/>
          <a:p>
            <a:pPr>
              <a:lnSpc>
                <a:spcPct val="120000"/>
              </a:lnSpc>
            </a:pPr>
            <a:r>
              <a:rPr lang="en-US" sz="1050" dirty="0">
                <a:solidFill>
                  <a:srgbClr val="E0E2E5">
                    <a:alpha val="80000"/>
                  </a:srgbClr>
                </a:solidFill>
                <a:latin typeface="Noto Sans SC" pitchFamily="34" charset="0"/>
                <a:ea typeface="Noto Sans SC" pitchFamily="34" charset="-122"/>
                <a:cs typeface="Noto Sans SC" pitchFamily="34" charset="-120"/>
              </a:rPr>
              <a:t>精心设计系统提示，明确角色和边界</a:t>
            </a:r>
            <a:endParaRPr lang="en-US" sz="1600" dirty="0"/>
          </a:p>
        </p:txBody>
      </p:sp>
      <p:sp>
        <p:nvSpPr>
          <p:cNvPr id="52" name="Shape 50"/>
          <p:cNvSpPr/>
          <p:nvPr/>
        </p:nvSpPr>
        <p:spPr>
          <a:xfrm>
            <a:off x="6988225" y="53244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C5A06D"/>
          </a:solidFill>
          <a:ln/>
        </p:spPr>
        <p:txBody>
          <a:bodyPr/>
          <a:lstStyle/>
          <a:p>
            <a:endParaRPr lang="zh-CN" altLang="en-US"/>
          </a:p>
        </p:txBody>
      </p:sp>
      <p:sp>
        <p:nvSpPr>
          <p:cNvPr id="53" name="Text 51"/>
          <p:cNvSpPr/>
          <p:nvPr/>
        </p:nvSpPr>
        <p:spPr>
          <a:xfrm>
            <a:off x="7189440" y="5295900"/>
            <a:ext cx="4533900" cy="190500"/>
          </a:xfrm>
          <a:prstGeom prst="rect">
            <a:avLst/>
          </a:prstGeom>
          <a:noFill/>
          <a:ln/>
        </p:spPr>
        <p:txBody>
          <a:bodyPr wrap="square" lIns="0" tIns="0" rIns="0" bIns="0" rtlCol="0" anchor="ctr"/>
          <a:lstStyle/>
          <a:p>
            <a:pPr>
              <a:lnSpc>
                <a:spcPct val="120000"/>
              </a:lnSpc>
            </a:pPr>
            <a:r>
              <a:rPr lang="en-US" sz="1050" dirty="0">
                <a:solidFill>
                  <a:srgbClr val="E0E2E5">
                    <a:alpha val="80000"/>
                  </a:srgbClr>
                </a:solidFill>
                <a:latin typeface="Noto Sans SC" pitchFamily="34" charset="0"/>
                <a:ea typeface="Noto Sans SC" pitchFamily="34" charset="-122"/>
                <a:cs typeface="Noto Sans SC" pitchFamily="34" charset="-120"/>
              </a:rPr>
              <a:t>使用ReAct模式增强推理能力</a:t>
            </a:r>
            <a:endParaRPr lang="en-US" sz="1600" dirty="0"/>
          </a:p>
        </p:txBody>
      </p:sp>
      <p:sp>
        <p:nvSpPr>
          <p:cNvPr id="54" name="Shape 52"/>
          <p:cNvSpPr/>
          <p:nvPr/>
        </p:nvSpPr>
        <p:spPr>
          <a:xfrm>
            <a:off x="6988225" y="55911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C5A06D"/>
          </a:solidFill>
          <a:ln/>
        </p:spPr>
        <p:txBody>
          <a:bodyPr/>
          <a:lstStyle/>
          <a:p>
            <a:endParaRPr lang="zh-CN" altLang="en-US"/>
          </a:p>
        </p:txBody>
      </p:sp>
      <p:sp>
        <p:nvSpPr>
          <p:cNvPr id="55" name="Text 53"/>
          <p:cNvSpPr/>
          <p:nvPr/>
        </p:nvSpPr>
        <p:spPr>
          <a:xfrm>
            <a:off x="7189440" y="5562600"/>
            <a:ext cx="4533900" cy="190500"/>
          </a:xfrm>
          <a:prstGeom prst="rect">
            <a:avLst/>
          </a:prstGeom>
          <a:noFill/>
          <a:ln/>
        </p:spPr>
        <p:txBody>
          <a:bodyPr wrap="square" lIns="0" tIns="0" rIns="0" bIns="0" rtlCol="0" anchor="ctr"/>
          <a:lstStyle/>
          <a:p>
            <a:pPr>
              <a:lnSpc>
                <a:spcPct val="120000"/>
              </a:lnSpc>
            </a:pPr>
            <a:r>
              <a:rPr lang="en-US" sz="1050" dirty="0">
                <a:solidFill>
                  <a:srgbClr val="E0E2E5">
                    <a:alpha val="80000"/>
                  </a:srgbClr>
                </a:solidFill>
                <a:latin typeface="Noto Sans SC" pitchFamily="34" charset="0"/>
                <a:ea typeface="Noto Sans SC" pitchFamily="34" charset="-122"/>
                <a:cs typeface="Noto Sans SC" pitchFamily="34" charset="-120"/>
              </a:rPr>
              <a:t>控制工具数量，避免选择困难</a:t>
            </a:r>
            <a:endParaRPr lang="en-US" sz="1600"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ADVANTAGES &amp; LIMITATIONS</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单智能体系统的优势与局限</a:t>
            </a:r>
            <a:endParaRPr lang="en-US" sz="1600" dirty="0"/>
          </a:p>
        </p:txBody>
      </p:sp>
      <p:sp>
        <p:nvSpPr>
          <p:cNvPr id="4" name="Shape 2"/>
          <p:cNvSpPr/>
          <p:nvPr/>
        </p:nvSpPr>
        <p:spPr>
          <a:xfrm>
            <a:off x="381000" y="1276350"/>
            <a:ext cx="5600700" cy="3028950"/>
          </a:xfrm>
          <a:custGeom>
            <a:avLst/>
            <a:gdLst/>
            <a:ahLst/>
            <a:cxnLst/>
            <a:rect l="l" t="t" r="r" b="b"/>
            <a:pathLst>
              <a:path w="5600700" h="3028950">
                <a:moveTo>
                  <a:pt x="0" y="0"/>
                </a:moveTo>
                <a:lnTo>
                  <a:pt x="5600700" y="0"/>
                </a:lnTo>
                <a:lnTo>
                  <a:pt x="5600700" y="3028950"/>
                </a:lnTo>
                <a:lnTo>
                  <a:pt x="0" y="302895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81000" y="1276350"/>
            <a:ext cx="5600700" cy="38100"/>
          </a:xfrm>
          <a:custGeom>
            <a:avLst/>
            <a:gdLst/>
            <a:ahLst/>
            <a:cxnLst/>
            <a:rect l="l" t="t" r="r" b="b"/>
            <a:pathLst>
              <a:path w="5600700" h="38100">
                <a:moveTo>
                  <a:pt x="0" y="0"/>
                </a:moveTo>
                <a:lnTo>
                  <a:pt x="5600700" y="0"/>
                </a:lnTo>
                <a:lnTo>
                  <a:pt x="5600700" y="38100"/>
                </a:lnTo>
                <a:lnTo>
                  <a:pt x="0" y="38100"/>
                </a:lnTo>
                <a:lnTo>
                  <a:pt x="0" y="0"/>
                </a:lnTo>
                <a:close/>
              </a:path>
            </a:pathLst>
          </a:custGeom>
          <a:solidFill>
            <a:srgbClr val="3A5A6E"/>
          </a:solidFill>
          <a:ln/>
        </p:spPr>
        <p:txBody>
          <a:bodyPr/>
          <a:lstStyle/>
          <a:p>
            <a:endParaRPr lang="zh-CN" altLang="en-US"/>
          </a:p>
        </p:txBody>
      </p:sp>
      <p:sp>
        <p:nvSpPr>
          <p:cNvPr id="6" name="Shape 4"/>
          <p:cNvSpPr/>
          <p:nvPr/>
        </p:nvSpPr>
        <p:spPr>
          <a:xfrm>
            <a:off x="609600" y="1495425"/>
            <a:ext cx="285750" cy="285750"/>
          </a:xfrm>
          <a:custGeom>
            <a:avLst/>
            <a:gdLst/>
            <a:ahLst/>
            <a:cxnLst/>
            <a:rect l="l" t="t" r="r" b="b"/>
            <a:pathLst>
              <a:path w="285750" h="285750">
                <a:moveTo>
                  <a:pt x="142875" y="285750"/>
                </a:moveTo>
                <a:cubicBezTo>
                  <a:pt x="221730" y="285750"/>
                  <a:pt x="285750" y="221730"/>
                  <a:pt x="285750" y="142875"/>
                </a:cubicBezTo>
                <a:cubicBezTo>
                  <a:pt x="285750" y="64020"/>
                  <a:pt x="221730" y="0"/>
                  <a:pt x="142875" y="0"/>
                </a:cubicBezTo>
                <a:cubicBezTo>
                  <a:pt x="64020" y="0"/>
                  <a:pt x="0" y="64020"/>
                  <a:pt x="0" y="142875"/>
                </a:cubicBezTo>
                <a:cubicBezTo>
                  <a:pt x="0" y="221730"/>
                  <a:pt x="64020" y="285750"/>
                  <a:pt x="142875" y="285750"/>
                </a:cubicBezTo>
                <a:close/>
                <a:moveTo>
                  <a:pt x="129480" y="191988"/>
                </a:moveTo>
                <a:lnTo>
                  <a:pt x="129480" y="156270"/>
                </a:lnTo>
                <a:lnTo>
                  <a:pt x="93762" y="156270"/>
                </a:lnTo>
                <a:cubicBezTo>
                  <a:pt x="86339" y="156270"/>
                  <a:pt x="80367" y="150298"/>
                  <a:pt x="80367" y="142875"/>
                </a:cubicBezTo>
                <a:cubicBezTo>
                  <a:pt x="80367" y="135452"/>
                  <a:pt x="86339" y="129480"/>
                  <a:pt x="93762" y="129480"/>
                </a:cubicBezTo>
                <a:lnTo>
                  <a:pt x="129480" y="129480"/>
                </a:lnTo>
                <a:lnTo>
                  <a:pt x="129480" y="93762"/>
                </a:lnTo>
                <a:cubicBezTo>
                  <a:pt x="129480" y="86339"/>
                  <a:pt x="135452" y="80367"/>
                  <a:pt x="142875" y="80367"/>
                </a:cubicBezTo>
                <a:cubicBezTo>
                  <a:pt x="150298" y="80367"/>
                  <a:pt x="156270" y="86339"/>
                  <a:pt x="156270" y="93762"/>
                </a:cubicBezTo>
                <a:lnTo>
                  <a:pt x="156270" y="129480"/>
                </a:lnTo>
                <a:lnTo>
                  <a:pt x="191988" y="129480"/>
                </a:lnTo>
                <a:cubicBezTo>
                  <a:pt x="199411" y="129480"/>
                  <a:pt x="205383" y="135452"/>
                  <a:pt x="205383" y="142875"/>
                </a:cubicBezTo>
                <a:cubicBezTo>
                  <a:pt x="205383" y="150298"/>
                  <a:pt x="199411" y="156270"/>
                  <a:pt x="191988" y="156270"/>
                </a:cubicBezTo>
                <a:lnTo>
                  <a:pt x="156270" y="156270"/>
                </a:lnTo>
                <a:lnTo>
                  <a:pt x="156270" y="191988"/>
                </a:lnTo>
                <a:cubicBezTo>
                  <a:pt x="156270" y="199411"/>
                  <a:pt x="150298" y="205383"/>
                  <a:pt x="142875" y="205383"/>
                </a:cubicBezTo>
                <a:cubicBezTo>
                  <a:pt x="135452" y="205383"/>
                  <a:pt x="129480" y="199411"/>
                  <a:pt x="129480" y="191988"/>
                </a:cubicBezTo>
                <a:close/>
              </a:path>
            </a:pathLst>
          </a:custGeom>
          <a:solidFill>
            <a:srgbClr val="C5A06D"/>
          </a:solidFill>
          <a:ln/>
        </p:spPr>
        <p:txBody>
          <a:bodyPr/>
          <a:lstStyle/>
          <a:p>
            <a:endParaRPr lang="zh-CN" altLang="en-US"/>
          </a:p>
        </p:txBody>
      </p:sp>
      <p:sp>
        <p:nvSpPr>
          <p:cNvPr id="7" name="Text 5"/>
          <p:cNvSpPr/>
          <p:nvPr/>
        </p:nvSpPr>
        <p:spPr>
          <a:xfrm>
            <a:off x="1042988" y="1485900"/>
            <a:ext cx="571500" cy="304800"/>
          </a:xfrm>
          <a:prstGeom prst="rect">
            <a:avLst/>
          </a:prstGeom>
          <a:noFill/>
          <a:ln/>
        </p:spPr>
        <p:txBody>
          <a:bodyPr wrap="square" lIns="0" tIns="0" rIns="0" bIns="0" rtlCol="0" anchor="ctr"/>
          <a:lstStyle/>
          <a:p>
            <a:pPr>
              <a:lnSpc>
                <a:spcPct val="110000"/>
              </a:lnSpc>
            </a:pPr>
            <a:r>
              <a:rPr lang="en-US" sz="1800" b="1" dirty="0">
                <a:solidFill>
                  <a:srgbClr val="E0E2E5"/>
                </a:solidFill>
                <a:latin typeface="Noto Sans SC" pitchFamily="34" charset="0"/>
                <a:ea typeface="Noto Sans SC" pitchFamily="34" charset="-122"/>
                <a:cs typeface="Noto Sans SC" pitchFamily="34" charset="-120"/>
              </a:rPr>
              <a:t>优势</a:t>
            </a:r>
            <a:endParaRPr lang="en-US" sz="1600" dirty="0"/>
          </a:p>
        </p:txBody>
      </p:sp>
      <p:sp>
        <p:nvSpPr>
          <p:cNvPr id="8" name="Shape 6"/>
          <p:cNvSpPr/>
          <p:nvPr/>
        </p:nvSpPr>
        <p:spPr>
          <a:xfrm>
            <a:off x="590550" y="19812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C5A06D"/>
          </a:solidFill>
          <a:ln/>
        </p:spPr>
        <p:txBody>
          <a:bodyPr/>
          <a:lstStyle/>
          <a:p>
            <a:endParaRPr lang="zh-CN" altLang="en-US"/>
          </a:p>
        </p:txBody>
      </p:sp>
      <p:sp>
        <p:nvSpPr>
          <p:cNvPr id="9" name="Text 7"/>
          <p:cNvSpPr/>
          <p:nvPr/>
        </p:nvSpPr>
        <p:spPr>
          <a:xfrm>
            <a:off x="762000" y="19431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实现简单</a:t>
            </a:r>
            <a:endParaRPr lang="en-US" sz="1600" dirty="0"/>
          </a:p>
        </p:txBody>
      </p:sp>
      <p:sp>
        <p:nvSpPr>
          <p:cNvPr id="10" name="Text 8"/>
          <p:cNvSpPr/>
          <p:nvPr/>
        </p:nvSpPr>
        <p:spPr>
          <a:xfrm>
            <a:off x="571500" y="22098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架构清晰，开发和部署成本低，适合快速原型设计和概念验证</a:t>
            </a:r>
            <a:endParaRPr lang="en-US" sz="1600" dirty="0"/>
          </a:p>
        </p:txBody>
      </p:sp>
      <p:sp>
        <p:nvSpPr>
          <p:cNvPr id="11" name="Shape 9"/>
          <p:cNvSpPr/>
          <p:nvPr/>
        </p:nvSpPr>
        <p:spPr>
          <a:xfrm>
            <a:off x="590550" y="25527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C5A06D"/>
          </a:solidFill>
          <a:ln/>
        </p:spPr>
        <p:txBody>
          <a:bodyPr/>
          <a:lstStyle/>
          <a:p>
            <a:endParaRPr lang="zh-CN" altLang="en-US"/>
          </a:p>
        </p:txBody>
      </p:sp>
      <p:sp>
        <p:nvSpPr>
          <p:cNvPr id="12" name="Text 10"/>
          <p:cNvSpPr/>
          <p:nvPr/>
        </p:nvSpPr>
        <p:spPr>
          <a:xfrm>
            <a:off x="762000" y="25146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调试容易</a:t>
            </a:r>
            <a:endParaRPr lang="en-US" sz="1600" dirty="0"/>
          </a:p>
        </p:txBody>
      </p:sp>
      <p:sp>
        <p:nvSpPr>
          <p:cNvPr id="13" name="Text 11"/>
          <p:cNvSpPr/>
          <p:nvPr/>
        </p:nvSpPr>
        <p:spPr>
          <a:xfrm>
            <a:off x="571500" y="27813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单一执行路径，问题定位简单，可追踪性强</a:t>
            </a:r>
            <a:endParaRPr lang="en-US" sz="1600" dirty="0"/>
          </a:p>
        </p:txBody>
      </p:sp>
      <p:sp>
        <p:nvSpPr>
          <p:cNvPr id="14" name="Shape 12"/>
          <p:cNvSpPr/>
          <p:nvPr/>
        </p:nvSpPr>
        <p:spPr>
          <a:xfrm>
            <a:off x="590550" y="31242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C5A06D"/>
          </a:solidFill>
          <a:ln/>
        </p:spPr>
        <p:txBody>
          <a:bodyPr/>
          <a:lstStyle/>
          <a:p>
            <a:endParaRPr lang="zh-CN" altLang="en-US"/>
          </a:p>
        </p:txBody>
      </p:sp>
      <p:sp>
        <p:nvSpPr>
          <p:cNvPr id="15" name="Text 13"/>
          <p:cNvSpPr/>
          <p:nvPr/>
        </p:nvSpPr>
        <p:spPr>
          <a:xfrm>
            <a:off x="762000" y="30861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延迟较低</a:t>
            </a:r>
            <a:endParaRPr lang="en-US" sz="1600" dirty="0"/>
          </a:p>
        </p:txBody>
      </p:sp>
      <p:sp>
        <p:nvSpPr>
          <p:cNvPr id="16" name="Text 14"/>
          <p:cNvSpPr/>
          <p:nvPr/>
        </p:nvSpPr>
        <p:spPr>
          <a:xfrm>
            <a:off x="571500" y="33528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无需多智能体协调开销，响应速度快</a:t>
            </a:r>
            <a:endParaRPr lang="en-US" sz="1600" dirty="0"/>
          </a:p>
        </p:txBody>
      </p:sp>
      <p:sp>
        <p:nvSpPr>
          <p:cNvPr id="17" name="Shape 15"/>
          <p:cNvSpPr/>
          <p:nvPr/>
        </p:nvSpPr>
        <p:spPr>
          <a:xfrm>
            <a:off x="590550" y="36957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C5A06D"/>
          </a:solidFill>
          <a:ln/>
        </p:spPr>
        <p:txBody>
          <a:bodyPr/>
          <a:lstStyle/>
          <a:p>
            <a:endParaRPr lang="zh-CN" altLang="en-US"/>
          </a:p>
        </p:txBody>
      </p:sp>
      <p:sp>
        <p:nvSpPr>
          <p:cNvPr id="18" name="Text 16"/>
          <p:cNvSpPr/>
          <p:nvPr/>
        </p:nvSpPr>
        <p:spPr>
          <a:xfrm>
            <a:off x="762000" y="36576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成本可控</a:t>
            </a:r>
            <a:endParaRPr lang="en-US" sz="1600" dirty="0"/>
          </a:p>
        </p:txBody>
      </p:sp>
      <p:sp>
        <p:nvSpPr>
          <p:cNvPr id="19" name="Text 17"/>
          <p:cNvSpPr/>
          <p:nvPr/>
        </p:nvSpPr>
        <p:spPr>
          <a:xfrm>
            <a:off x="571500" y="39243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单次任务只需一个模型实例，运营成本低</a:t>
            </a:r>
            <a:endParaRPr lang="en-US" sz="1600" dirty="0"/>
          </a:p>
        </p:txBody>
      </p:sp>
      <p:sp>
        <p:nvSpPr>
          <p:cNvPr id="20" name="Shape 18"/>
          <p:cNvSpPr/>
          <p:nvPr/>
        </p:nvSpPr>
        <p:spPr>
          <a:xfrm>
            <a:off x="6210300" y="1276350"/>
            <a:ext cx="5600700" cy="3028950"/>
          </a:xfrm>
          <a:custGeom>
            <a:avLst/>
            <a:gdLst/>
            <a:ahLst/>
            <a:cxnLst/>
            <a:rect l="l" t="t" r="r" b="b"/>
            <a:pathLst>
              <a:path w="5600700" h="3028950">
                <a:moveTo>
                  <a:pt x="0" y="0"/>
                </a:moveTo>
                <a:lnTo>
                  <a:pt x="5600700" y="0"/>
                </a:lnTo>
                <a:lnTo>
                  <a:pt x="5600700" y="3028950"/>
                </a:lnTo>
                <a:lnTo>
                  <a:pt x="0" y="3028950"/>
                </a:lnTo>
                <a:lnTo>
                  <a:pt x="0" y="0"/>
                </a:lnTo>
                <a:close/>
              </a:path>
            </a:pathLst>
          </a:custGeom>
          <a:solidFill>
            <a:srgbClr val="5E7A8B">
              <a:alpha val="10196"/>
            </a:srgbClr>
          </a:solidFill>
          <a:ln/>
        </p:spPr>
        <p:txBody>
          <a:bodyPr/>
          <a:lstStyle/>
          <a:p>
            <a:endParaRPr lang="zh-CN" altLang="en-US"/>
          </a:p>
        </p:txBody>
      </p:sp>
      <p:sp>
        <p:nvSpPr>
          <p:cNvPr id="21" name="Shape 19"/>
          <p:cNvSpPr/>
          <p:nvPr/>
        </p:nvSpPr>
        <p:spPr>
          <a:xfrm>
            <a:off x="6210300" y="1276350"/>
            <a:ext cx="5600700" cy="38100"/>
          </a:xfrm>
          <a:custGeom>
            <a:avLst/>
            <a:gdLst/>
            <a:ahLst/>
            <a:cxnLst/>
            <a:rect l="l" t="t" r="r" b="b"/>
            <a:pathLst>
              <a:path w="5600700" h="38100">
                <a:moveTo>
                  <a:pt x="0" y="0"/>
                </a:moveTo>
                <a:lnTo>
                  <a:pt x="5600700" y="0"/>
                </a:lnTo>
                <a:lnTo>
                  <a:pt x="5600700" y="38100"/>
                </a:lnTo>
                <a:lnTo>
                  <a:pt x="0" y="38100"/>
                </a:lnTo>
                <a:lnTo>
                  <a:pt x="0" y="0"/>
                </a:lnTo>
                <a:close/>
              </a:path>
            </a:pathLst>
          </a:custGeom>
          <a:solidFill>
            <a:srgbClr val="5E7A8B"/>
          </a:solidFill>
          <a:ln/>
        </p:spPr>
        <p:txBody>
          <a:bodyPr/>
          <a:lstStyle/>
          <a:p>
            <a:endParaRPr lang="zh-CN" altLang="en-US"/>
          </a:p>
        </p:txBody>
      </p:sp>
      <p:sp>
        <p:nvSpPr>
          <p:cNvPr id="22" name="Shape 20"/>
          <p:cNvSpPr/>
          <p:nvPr/>
        </p:nvSpPr>
        <p:spPr>
          <a:xfrm>
            <a:off x="6438900" y="1495425"/>
            <a:ext cx="285750" cy="285750"/>
          </a:xfrm>
          <a:custGeom>
            <a:avLst/>
            <a:gdLst/>
            <a:ahLst/>
            <a:cxnLst/>
            <a:rect l="l" t="t" r="r" b="b"/>
            <a:pathLst>
              <a:path w="285750" h="285750">
                <a:moveTo>
                  <a:pt x="142875" y="0"/>
                </a:moveTo>
                <a:cubicBezTo>
                  <a:pt x="151079" y="0"/>
                  <a:pt x="158614" y="4521"/>
                  <a:pt x="162520" y="11720"/>
                </a:cubicBezTo>
                <a:lnTo>
                  <a:pt x="283071" y="234962"/>
                </a:lnTo>
                <a:cubicBezTo>
                  <a:pt x="286810" y="241883"/>
                  <a:pt x="286643" y="250254"/>
                  <a:pt x="282625" y="257008"/>
                </a:cubicBezTo>
                <a:cubicBezTo>
                  <a:pt x="278606" y="263761"/>
                  <a:pt x="271295" y="267891"/>
                  <a:pt x="263426" y="267891"/>
                </a:cubicBezTo>
                <a:lnTo>
                  <a:pt x="22324" y="267891"/>
                </a:lnTo>
                <a:cubicBezTo>
                  <a:pt x="14455" y="267891"/>
                  <a:pt x="7200" y="263761"/>
                  <a:pt x="3125" y="257008"/>
                </a:cubicBezTo>
                <a:cubicBezTo>
                  <a:pt x="-949" y="250254"/>
                  <a:pt x="-1060" y="241883"/>
                  <a:pt x="2679" y="234962"/>
                </a:cubicBezTo>
                <a:lnTo>
                  <a:pt x="123230" y="11720"/>
                </a:lnTo>
                <a:cubicBezTo>
                  <a:pt x="127136" y="4521"/>
                  <a:pt x="134671" y="0"/>
                  <a:pt x="142875" y="0"/>
                </a:cubicBezTo>
                <a:close/>
                <a:moveTo>
                  <a:pt x="142875" y="93762"/>
                </a:moveTo>
                <a:cubicBezTo>
                  <a:pt x="135452" y="93762"/>
                  <a:pt x="129480" y="99733"/>
                  <a:pt x="129480" y="107156"/>
                </a:cubicBezTo>
                <a:lnTo>
                  <a:pt x="129480" y="169664"/>
                </a:lnTo>
                <a:cubicBezTo>
                  <a:pt x="129480" y="177087"/>
                  <a:pt x="135452" y="183059"/>
                  <a:pt x="142875" y="183059"/>
                </a:cubicBezTo>
                <a:cubicBezTo>
                  <a:pt x="150298" y="183059"/>
                  <a:pt x="156270" y="177087"/>
                  <a:pt x="156270" y="169664"/>
                </a:cubicBezTo>
                <a:lnTo>
                  <a:pt x="156270" y="107156"/>
                </a:lnTo>
                <a:cubicBezTo>
                  <a:pt x="156270" y="99733"/>
                  <a:pt x="150298" y="93762"/>
                  <a:pt x="142875" y="93762"/>
                </a:cubicBezTo>
                <a:close/>
                <a:moveTo>
                  <a:pt x="157776" y="214313"/>
                </a:moveTo>
                <a:cubicBezTo>
                  <a:pt x="158115" y="208781"/>
                  <a:pt x="155357" y="203519"/>
                  <a:pt x="150615" y="200651"/>
                </a:cubicBezTo>
                <a:cubicBezTo>
                  <a:pt x="145874" y="197783"/>
                  <a:pt x="139932" y="197783"/>
                  <a:pt x="135190" y="200651"/>
                </a:cubicBezTo>
                <a:cubicBezTo>
                  <a:pt x="130449" y="203519"/>
                  <a:pt x="127690" y="208781"/>
                  <a:pt x="128029" y="214312"/>
                </a:cubicBezTo>
                <a:cubicBezTo>
                  <a:pt x="127690" y="219844"/>
                  <a:pt x="130449" y="225106"/>
                  <a:pt x="135190" y="227974"/>
                </a:cubicBezTo>
                <a:cubicBezTo>
                  <a:pt x="139932" y="230842"/>
                  <a:pt x="145874" y="230842"/>
                  <a:pt x="150615" y="227974"/>
                </a:cubicBezTo>
                <a:cubicBezTo>
                  <a:pt x="155357" y="225106"/>
                  <a:pt x="158115" y="219844"/>
                  <a:pt x="157776" y="214313"/>
                </a:cubicBezTo>
                <a:close/>
              </a:path>
            </a:pathLst>
          </a:custGeom>
          <a:solidFill>
            <a:srgbClr val="C5A06D"/>
          </a:solidFill>
          <a:ln/>
        </p:spPr>
        <p:txBody>
          <a:bodyPr/>
          <a:lstStyle/>
          <a:p>
            <a:endParaRPr lang="zh-CN" altLang="en-US"/>
          </a:p>
        </p:txBody>
      </p:sp>
      <p:sp>
        <p:nvSpPr>
          <p:cNvPr id="23" name="Text 21"/>
          <p:cNvSpPr/>
          <p:nvPr/>
        </p:nvSpPr>
        <p:spPr>
          <a:xfrm>
            <a:off x="6872288" y="1485900"/>
            <a:ext cx="800100" cy="304800"/>
          </a:xfrm>
          <a:prstGeom prst="rect">
            <a:avLst/>
          </a:prstGeom>
          <a:noFill/>
          <a:ln/>
        </p:spPr>
        <p:txBody>
          <a:bodyPr wrap="square" lIns="0" tIns="0" rIns="0" bIns="0" rtlCol="0" anchor="ctr"/>
          <a:lstStyle/>
          <a:p>
            <a:pPr>
              <a:lnSpc>
                <a:spcPct val="110000"/>
              </a:lnSpc>
            </a:pPr>
            <a:r>
              <a:rPr lang="en-US" sz="1800" b="1" dirty="0">
                <a:solidFill>
                  <a:srgbClr val="E0E2E5"/>
                </a:solidFill>
                <a:latin typeface="Noto Sans SC" pitchFamily="34" charset="0"/>
                <a:ea typeface="Noto Sans SC" pitchFamily="34" charset="-122"/>
                <a:cs typeface="Noto Sans SC" pitchFamily="34" charset="-120"/>
              </a:rPr>
              <a:t>局限性</a:t>
            </a:r>
            <a:endParaRPr lang="en-US" sz="1600" dirty="0"/>
          </a:p>
        </p:txBody>
      </p:sp>
      <p:sp>
        <p:nvSpPr>
          <p:cNvPr id="24" name="Shape 22"/>
          <p:cNvSpPr/>
          <p:nvPr/>
        </p:nvSpPr>
        <p:spPr>
          <a:xfrm>
            <a:off x="6419850" y="19812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49709" y="49709"/>
                </a:moveTo>
                <a:cubicBezTo>
                  <a:pt x="52507" y="46911"/>
                  <a:pt x="57031" y="46911"/>
                  <a:pt x="59799" y="49709"/>
                </a:cubicBezTo>
                <a:lnTo>
                  <a:pt x="76170" y="66080"/>
                </a:lnTo>
                <a:lnTo>
                  <a:pt x="92541" y="49709"/>
                </a:lnTo>
                <a:cubicBezTo>
                  <a:pt x="95339" y="46911"/>
                  <a:pt x="99864" y="46911"/>
                  <a:pt x="102632" y="49709"/>
                </a:cubicBezTo>
                <a:cubicBezTo>
                  <a:pt x="105400" y="52507"/>
                  <a:pt x="105430" y="57031"/>
                  <a:pt x="102632" y="59799"/>
                </a:cubicBezTo>
                <a:lnTo>
                  <a:pt x="86261" y="76170"/>
                </a:lnTo>
                <a:lnTo>
                  <a:pt x="102632" y="92541"/>
                </a:lnTo>
                <a:cubicBezTo>
                  <a:pt x="105430" y="95339"/>
                  <a:pt x="105430" y="99864"/>
                  <a:pt x="102632" y="102632"/>
                </a:cubicBezTo>
                <a:cubicBezTo>
                  <a:pt x="99834" y="105400"/>
                  <a:pt x="95310" y="105430"/>
                  <a:pt x="92541" y="102632"/>
                </a:cubicBezTo>
                <a:lnTo>
                  <a:pt x="76170" y="86261"/>
                </a:lnTo>
                <a:lnTo>
                  <a:pt x="59799" y="102632"/>
                </a:lnTo>
                <a:cubicBezTo>
                  <a:pt x="57001" y="105430"/>
                  <a:pt x="52477" y="105430"/>
                  <a:pt x="49709" y="102632"/>
                </a:cubicBezTo>
                <a:cubicBezTo>
                  <a:pt x="46940" y="99834"/>
                  <a:pt x="46911" y="95310"/>
                  <a:pt x="49709" y="92541"/>
                </a:cubicBezTo>
                <a:lnTo>
                  <a:pt x="66080" y="76170"/>
                </a:lnTo>
                <a:lnTo>
                  <a:pt x="49709" y="59799"/>
                </a:lnTo>
                <a:cubicBezTo>
                  <a:pt x="46911" y="57001"/>
                  <a:pt x="46911" y="52477"/>
                  <a:pt x="49709" y="49709"/>
                </a:cubicBezTo>
                <a:close/>
              </a:path>
            </a:pathLst>
          </a:custGeom>
          <a:solidFill>
            <a:srgbClr val="C5A06D"/>
          </a:solidFill>
          <a:ln/>
        </p:spPr>
        <p:txBody>
          <a:bodyPr/>
          <a:lstStyle/>
          <a:p>
            <a:endParaRPr lang="zh-CN" altLang="en-US"/>
          </a:p>
        </p:txBody>
      </p:sp>
      <p:sp>
        <p:nvSpPr>
          <p:cNvPr id="25" name="Text 23"/>
          <p:cNvSpPr/>
          <p:nvPr/>
        </p:nvSpPr>
        <p:spPr>
          <a:xfrm>
            <a:off x="6591300" y="19431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工具选择困难</a:t>
            </a:r>
            <a:endParaRPr lang="en-US" sz="1600" dirty="0"/>
          </a:p>
        </p:txBody>
      </p:sp>
      <p:sp>
        <p:nvSpPr>
          <p:cNvPr id="26" name="Text 24"/>
          <p:cNvSpPr/>
          <p:nvPr/>
        </p:nvSpPr>
        <p:spPr>
          <a:xfrm>
            <a:off x="6400800" y="22098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随着工具数量增加，模型可能选择错误工具或使用不当</a:t>
            </a:r>
            <a:endParaRPr lang="en-US" sz="1600" dirty="0"/>
          </a:p>
        </p:txBody>
      </p:sp>
      <p:sp>
        <p:nvSpPr>
          <p:cNvPr id="27" name="Shape 25"/>
          <p:cNvSpPr/>
          <p:nvPr/>
        </p:nvSpPr>
        <p:spPr>
          <a:xfrm>
            <a:off x="6419850" y="25527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49709" y="49709"/>
                </a:moveTo>
                <a:cubicBezTo>
                  <a:pt x="52507" y="46911"/>
                  <a:pt x="57031" y="46911"/>
                  <a:pt x="59799" y="49709"/>
                </a:cubicBezTo>
                <a:lnTo>
                  <a:pt x="76170" y="66080"/>
                </a:lnTo>
                <a:lnTo>
                  <a:pt x="92541" y="49709"/>
                </a:lnTo>
                <a:cubicBezTo>
                  <a:pt x="95339" y="46911"/>
                  <a:pt x="99864" y="46911"/>
                  <a:pt x="102632" y="49709"/>
                </a:cubicBezTo>
                <a:cubicBezTo>
                  <a:pt x="105400" y="52507"/>
                  <a:pt x="105430" y="57031"/>
                  <a:pt x="102632" y="59799"/>
                </a:cubicBezTo>
                <a:lnTo>
                  <a:pt x="86261" y="76170"/>
                </a:lnTo>
                <a:lnTo>
                  <a:pt x="102632" y="92541"/>
                </a:lnTo>
                <a:cubicBezTo>
                  <a:pt x="105430" y="95339"/>
                  <a:pt x="105430" y="99864"/>
                  <a:pt x="102632" y="102632"/>
                </a:cubicBezTo>
                <a:cubicBezTo>
                  <a:pt x="99834" y="105400"/>
                  <a:pt x="95310" y="105430"/>
                  <a:pt x="92541" y="102632"/>
                </a:cubicBezTo>
                <a:lnTo>
                  <a:pt x="76170" y="86261"/>
                </a:lnTo>
                <a:lnTo>
                  <a:pt x="59799" y="102632"/>
                </a:lnTo>
                <a:cubicBezTo>
                  <a:pt x="57001" y="105430"/>
                  <a:pt x="52477" y="105430"/>
                  <a:pt x="49709" y="102632"/>
                </a:cubicBezTo>
                <a:cubicBezTo>
                  <a:pt x="46940" y="99834"/>
                  <a:pt x="46911" y="95310"/>
                  <a:pt x="49709" y="92541"/>
                </a:cubicBezTo>
                <a:lnTo>
                  <a:pt x="66080" y="76170"/>
                </a:lnTo>
                <a:lnTo>
                  <a:pt x="49709" y="59799"/>
                </a:lnTo>
                <a:cubicBezTo>
                  <a:pt x="46911" y="57001"/>
                  <a:pt x="46911" y="52477"/>
                  <a:pt x="49709" y="49709"/>
                </a:cubicBezTo>
                <a:close/>
              </a:path>
            </a:pathLst>
          </a:custGeom>
          <a:solidFill>
            <a:srgbClr val="C5A06D"/>
          </a:solidFill>
          <a:ln/>
        </p:spPr>
        <p:txBody>
          <a:bodyPr/>
          <a:lstStyle/>
          <a:p>
            <a:endParaRPr lang="zh-CN" altLang="en-US"/>
          </a:p>
        </p:txBody>
      </p:sp>
      <p:sp>
        <p:nvSpPr>
          <p:cNvPr id="28" name="Text 26"/>
          <p:cNvSpPr/>
          <p:nvPr/>
        </p:nvSpPr>
        <p:spPr>
          <a:xfrm>
            <a:off x="6591300" y="25146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任务复杂度受限</a:t>
            </a:r>
            <a:endParaRPr lang="en-US" sz="1600" dirty="0"/>
          </a:p>
        </p:txBody>
      </p:sp>
      <p:sp>
        <p:nvSpPr>
          <p:cNvPr id="29" name="Text 27"/>
          <p:cNvSpPr/>
          <p:nvPr/>
        </p:nvSpPr>
        <p:spPr>
          <a:xfrm>
            <a:off x="6400800" y="27813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难以处理需要多领域专业知识的复杂任务</a:t>
            </a:r>
            <a:endParaRPr lang="en-US" sz="1600" dirty="0"/>
          </a:p>
        </p:txBody>
      </p:sp>
      <p:sp>
        <p:nvSpPr>
          <p:cNvPr id="30" name="Shape 28"/>
          <p:cNvSpPr/>
          <p:nvPr/>
        </p:nvSpPr>
        <p:spPr>
          <a:xfrm>
            <a:off x="6419850" y="31242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49709" y="49709"/>
                </a:moveTo>
                <a:cubicBezTo>
                  <a:pt x="52507" y="46911"/>
                  <a:pt x="57031" y="46911"/>
                  <a:pt x="59799" y="49709"/>
                </a:cubicBezTo>
                <a:lnTo>
                  <a:pt x="76170" y="66080"/>
                </a:lnTo>
                <a:lnTo>
                  <a:pt x="92541" y="49709"/>
                </a:lnTo>
                <a:cubicBezTo>
                  <a:pt x="95339" y="46911"/>
                  <a:pt x="99864" y="46911"/>
                  <a:pt x="102632" y="49709"/>
                </a:cubicBezTo>
                <a:cubicBezTo>
                  <a:pt x="105400" y="52507"/>
                  <a:pt x="105430" y="57031"/>
                  <a:pt x="102632" y="59799"/>
                </a:cubicBezTo>
                <a:lnTo>
                  <a:pt x="86261" y="76170"/>
                </a:lnTo>
                <a:lnTo>
                  <a:pt x="102632" y="92541"/>
                </a:lnTo>
                <a:cubicBezTo>
                  <a:pt x="105430" y="95339"/>
                  <a:pt x="105430" y="99864"/>
                  <a:pt x="102632" y="102632"/>
                </a:cubicBezTo>
                <a:cubicBezTo>
                  <a:pt x="99834" y="105400"/>
                  <a:pt x="95310" y="105430"/>
                  <a:pt x="92541" y="102632"/>
                </a:cubicBezTo>
                <a:lnTo>
                  <a:pt x="76170" y="86261"/>
                </a:lnTo>
                <a:lnTo>
                  <a:pt x="59799" y="102632"/>
                </a:lnTo>
                <a:cubicBezTo>
                  <a:pt x="57001" y="105430"/>
                  <a:pt x="52477" y="105430"/>
                  <a:pt x="49709" y="102632"/>
                </a:cubicBezTo>
                <a:cubicBezTo>
                  <a:pt x="46940" y="99834"/>
                  <a:pt x="46911" y="95310"/>
                  <a:pt x="49709" y="92541"/>
                </a:cubicBezTo>
                <a:lnTo>
                  <a:pt x="66080" y="76170"/>
                </a:lnTo>
                <a:lnTo>
                  <a:pt x="49709" y="59799"/>
                </a:lnTo>
                <a:cubicBezTo>
                  <a:pt x="46911" y="57001"/>
                  <a:pt x="46911" y="52477"/>
                  <a:pt x="49709" y="49709"/>
                </a:cubicBezTo>
                <a:close/>
              </a:path>
            </a:pathLst>
          </a:custGeom>
          <a:solidFill>
            <a:srgbClr val="C5A06D"/>
          </a:solidFill>
          <a:ln/>
        </p:spPr>
        <p:txBody>
          <a:bodyPr/>
          <a:lstStyle/>
          <a:p>
            <a:endParaRPr lang="zh-CN" altLang="en-US"/>
          </a:p>
        </p:txBody>
      </p:sp>
      <p:sp>
        <p:nvSpPr>
          <p:cNvPr id="31" name="Text 29"/>
          <p:cNvSpPr/>
          <p:nvPr/>
        </p:nvSpPr>
        <p:spPr>
          <a:xfrm>
            <a:off x="6591300" y="30861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上下文窗口限制</a:t>
            </a:r>
            <a:endParaRPr lang="en-US" sz="1600" dirty="0"/>
          </a:p>
        </p:txBody>
      </p:sp>
      <p:sp>
        <p:nvSpPr>
          <p:cNvPr id="32" name="Text 30"/>
          <p:cNvSpPr/>
          <p:nvPr/>
        </p:nvSpPr>
        <p:spPr>
          <a:xfrm>
            <a:off x="6400800" y="33528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长任务可能超出上下文限制，导致信息丢失</a:t>
            </a:r>
            <a:endParaRPr lang="en-US" sz="1600" dirty="0"/>
          </a:p>
        </p:txBody>
      </p:sp>
      <p:sp>
        <p:nvSpPr>
          <p:cNvPr id="33" name="Shape 31"/>
          <p:cNvSpPr/>
          <p:nvPr/>
        </p:nvSpPr>
        <p:spPr>
          <a:xfrm>
            <a:off x="6419850" y="36957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49709" y="49709"/>
                </a:moveTo>
                <a:cubicBezTo>
                  <a:pt x="52507" y="46911"/>
                  <a:pt x="57031" y="46911"/>
                  <a:pt x="59799" y="49709"/>
                </a:cubicBezTo>
                <a:lnTo>
                  <a:pt x="76170" y="66080"/>
                </a:lnTo>
                <a:lnTo>
                  <a:pt x="92541" y="49709"/>
                </a:lnTo>
                <a:cubicBezTo>
                  <a:pt x="95339" y="46911"/>
                  <a:pt x="99864" y="46911"/>
                  <a:pt x="102632" y="49709"/>
                </a:cubicBezTo>
                <a:cubicBezTo>
                  <a:pt x="105400" y="52507"/>
                  <a:pt x="105430" y="57031"/>
                  <a:pt x="102632" y="59799"/>
                </a:cubicBezTo>
                <a:lnTo>
                  <a:pt x="86261" y="76170"/>
                </a:lnTo>
                <a:lnTo>
                  <a:pt x="102632" y="92541"/>
                </a:lnTo>
                <a:cubicBezTo>
                  <a:pt x="105430" y="95339"/>
                  <a:pt x="105430" y="99864"/>
                  <a:pt x="102632" y="102632"/>
                </a:cubicBezTo>
                <a:cubicBezTo>
                  <a:pt x="99834" y="105400"/>
                  <a:pt x="95310" y="105430"/>
                  <a:pt x="92541" y="102632"/>
                </a:cubicBezTo>
                <a:lnTo>
                  <a:pt x="76170" y="86261"/>
                </a:lnTo>
                <a:lnTo>
                  <a:pt x="59799" y="102632"/>
                </a:lnTo>
                <a:cubicBezTo>
                  <a:pt x="57001" y="105430"/>
                  <a:pt x="52477" y="105430"/>
                  <a:pt x="49709" y="102632"/>
                </a:cubicBezTo>
                <a:cubicBezTo>
                  <a:pt x="46940" y="99834"/>
                  <a:pt x="46911" y="95310"/>
                  <a:pt x="49709" y="92541"/>
                </a:cubicBezTo>
                <a:lnTo>
                  <a:pt x="66080" y="76170"/>
                </a:lnTo>
                <a:lnTo>
                  <a:pt x="49709" y="59799"/>
                </a:lnTo>
                <a:cubicBezTo>
                  <a:pt x="46911" y="57001"/>
                  <a:pt x="46911" y="52477"/>
                  <a:pt x="49709" y="49709"/>
                </a:cubicBezTo>
                <a:close/>
              </a:path>
            </a:pathLst>
          </a:custGeom>
          <a:solidFill>
            <a:srgbClr val="C5A06D"/>
          </a:solidFill>
          <a:ln/>
        </p:spPr>
        <p:txBody>
          <a:bodyPr/>
          <a:lstStyle/>
          <a:p>
            <a:endParaRPr lang="zh-CN" altLang="en-US"/>
          </a:p>
        </p:txBody>
      </p:sp>
      <p:sp>
        <p:nvSpPr>
          <p:cNvPr id="34" name="Text 32"/>
          <p:cNvSpPr/>
          <p:nvPr/>
        </p:nvSpPr>
        <p:spPr>
          <a:xfrm>
            <a:off x="6591300" y="3657600"/>
            <a:ext cx="51054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缺乏专业化</a:t>
            </a:r>
            <a:endParaRPr lang="en-US" sz="1600" dirty="0"/>
          </a:p>
        </p:txBody>
      </p:sp>
      <p:sp>
        <p:nvSpPr>
          <p:cNvPr id="35" name="Text 33"/>
          <p:cNvSpPr/>
          <p:nvPr/>
        </p:nvSpPr>
        <p:spPr>
          <a:xfrm>
            <a:off x="6400800" y="3924300"/>
            <a:ext cx="5286375" cy="190500"/>
          </a:xfrm>
          <a:prstGeom prst="rect">
            <a:avLst/>
          </a:prstGeom>
          <a:noFill/>
          <a:ln/>
        </p:spPr>
        <p:txBody>
          <a:bodyPr wrap="square" lIns="22860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单一模型难以在所有领域都达到专家水平</a:t>
            </a:r>
            <a:endParaRPr lang="en-US" sz="1600" dirty="0"/>
          </a:p>
        </p:txBody>
      </p:sp>
      <p:sp>
        <p:nvSpPr>
          <p:cNvPr id="36" name="Shape 34"/>
          <p:cNvSpPr/>
          <p:nvPr/>
        </p:nvSpPr>
        <p:spPr>
          <a:xfrm>
            <a:off x="400050" y="4457700"/>
            <a:ext cx="11410950" cy="1219200"/>
          </a:xfrm>
          <a:custGeom>
            <a:avLst/>
            <a:gdLst/>
            <a:ahLst/>
            <a:cxnLst/>
            <a:rect l="l" t="t" r="r" b="b"/>
            <a:pathLst>
              <a:path w="11410950" h="1219200">
                <a:moveTo>
                  <a:pt x="0" y="0"/>
                </a:moveTo>
                <a:lnTo>
                  <a:pt x="11410950" y="0"/>
                </a:lnTo>
                <a:lnTo>
                  <a:pt x="11410950" y="1219200"/>
                </a:lnTo>
                <a:lnTo>
                  <a:pt x="0" y="1219200"/>
                </a:lnTo>
                <a:lnTo>
                  <a:pt x="0" y="0"/>
                </a:lnTo>
                <a:close/>
              </a:path>
            </a:pathLst>
          </a:custGeom>
          <a:solidFill>
            <a:srgbClr val="C5A06D">
              <a:alpha val="10196"/>
            </a:srgbClr>
          </a:solidFill>
          <a:ln/>
        </p:spPr>
        <p:txBody>
          <a:bodyPr/>
          <a:lstStyle/>
          <a:p>
            <a:endParaRPr lang="zh-CN" altLang="en-US"/>
          </a:p>
        </p:txBody>
      </p:sp>
      <p:sp>
        <p:nvSpPr>
          <p:cNvPr id="37" name="Shape 35"/>
          <p:cNvSpPr/>
          <p:nvPr/>
        </p:nvSpPr>
        <p:spPr>
          <a:xfrm>
            <a:off x="400050" y="4457700"/>
            <a:ext cx="38100" cy="1219200"/>
          </a:xfrm>
          <a:custGeom>
            <a:avLst/>
            <a:gdLst/>
            <a:ahLst/>
            <a:cxnLst/>
            <a:rect l="l" t="t" r="r" b="b"/>
            <a:pathLst>
              <a:path w="38100" h="1219200">
                <a:moveTo>
                  <a:pt x="0" y="0"/>
                </a:moveTo>
                <a:lnTo>
                  <a:pt x="38100" y="0"/>
                </a:lnTo>
                <a:lnTo>
                  <a:pt x="38100" y="1219200"/>
                </a:lnTo>
                <a:lnTo>
                  <a:pt x="0" y="1219200"/>
                </a:lnTo>
                <a:lnTo>
                  <a:pt x="0" y="0"/>
                </a:lnTo>
                <a:close/>
              </a:path>
            </a:pathLst>
          </a:custGeom>
          <a:solidFill>
            <a:srgbClr val="C5A06D"/>
          </a:solidFill>
          <a:ln/>
        </p:spPr>
        <p:txBody>
          <a:bodyPr/>
          <a:lstStyle/>
          <a:p>
            <a:endParaRPr lang="zh-CN" altLang="en-US"/>
          </a:p>
        </p:txBody>
      </p:sp>
      <p:sp>
        <p:nvSpPr>
          <p:cNvPr id="38" name="Shape 36"/>
          <p:cNvSpPr/>
          <p:nvPr/>
        </p:nvSpPr>
        <p:spPr>
          <a:xfrm>
            <a:off x="683419" y="4648200"/>
            <a:ext cx="214313" cy="285750"/>
          </a:xfrm>
          <a:custGeom>
            <a:avLst/>
            <a:gdLst/>
            <a:ahLst/>
            <a:cxnLst/>
            <a:rect l="l" t="t" r="r" b="b"/>
            <a:pathLst>
              <a:path w="214313" h="285750">
                <a:moveTo>
                  <a:pt x="163469" y="214313"/>
                </a:moveTo>
                <a:cubicBezTo>
                  <a:pt x="167543" y="201867"/>
                  <a:pt x="175692" y="190593"/>
                  <a:pt x="184900" y="180882"/>
                </a:cubicBezTo>
                <a:cubicBezTo>
                  <a:pt x="203150" y="161683"/>
                  <a:pt x="214312" y="135731"/>
                  <a:pt x="214312" y="107156"/>
                </a:cubicBezTo>
                <a:cubicBezTo>
                  <a:pt x="214312" y="47997"/>
                  <a:pt x="166315" y="0"/>
                  <a:pt x="107156" y="0"/>
                </a:cubicBezTo>
                <a:cubicBezTo>
                  <a:pt x="47997" y="0"/>
                  <a:pt x="0" y="47997"/>
                  <a:pt x="0" y="107156"/>
                </a:cubicBezTo>
                <a:cubicBezTo>
                  <a:pt x="0" y="135731"/>
                  <a:pt x="11162" y="161683"/>
                  <a:pt x="29412" y="180882"/>
                </a:cubicBezTo>
                <a:cubicBezTo>
                  <a:pt x="38621" y="190593"/>
                  <a:pt x="46825" y="201867"/>
                  <a:pt x="50843" y="214313"/>
                </a:cubicBezTo>
                <a:lnTo>
                  <a:pt x="163413" y="214313"/>
                </a:lnTo>
                <a:close/>
                <a:moveTo>
                  <a:pt x="160734" y="241102"/>
                </a:moveTo>
                <a:lnTo>
                  <a:pt x="53578" y="241102"/>
                </a:lnTo>
                <a:lnTo>
                  <a:pt x="53578" y="250031"/>
                </a:lnTo>
                <a:cubicBezTo>
                  <a:pt x="53578" y="274700"/>
                  <a:pt x="73558" y="294680"/>
                  <a:pt x="98227" y="294680"/>
                </a:cubicBezTo>
                <a:lnTo>
                  <a:pt x="116086" y="294680"/>
                </a:lnTo>
                <a:cubicBezTo>
                  <a:pt x="140754" y="294680"/>
                  <a:pt x="160734" y="274700"/>
                  <a:pt x="160734" y="250031"/>
                </a:cubicBezTo>
                <a:lnTo>
                  <a:pt x="160734" y="241102"/>
                </a:lnTo>
                <a:close/>
                <a:moveTo>
                  <a:pt x="102691" y="62508"/>
                </a:moveTo>
                <a:cubicBezTo>
                  <a:pt x="80479" y="62508"/>
                  <a:pt x="62508" y="80479"/>
                  <a:pt x="62508" y="102691"/>
                </a:cubicBezTo>
                <a:cubicBezTo>
                  <a:pt x="62508" y="110114"/>
                  <a:pt x="56536" y="116086"/>
                  <a:pt x="49113" y="116086"/>
                </a:cubicBezTo>
                <a:cubicBezTo>
                  <a:pt x="41690" y="116086"/>
                  <a:pt x="35719" y="110114"/>
                  <a:pt x="35719" y="102691"/>
                </a:cubicBezTo>
                <a:cubicBezTo>
                  <a:pt x="35719" y="65689"/>
                  <a:pt x="65689" y="35719"/>
                  <a:pt x="102691" y="35719"/>
                </a:cubicBezTo>
                <a:cubicBezTo>
                  <a:pt x="110114" y="35719"/>
                  <a:pt x="116086" y="41690"/>
                  <a:pt x="116086" y="49113"/>
                </a:cubicBezTo>
                <a:cubicBezTo>
                  <a:pt x="116086" y="56536"/>
                  <a:pt x="110114" y="62508"/>
                  <a:pt x="102691" y="62508"/>
                </a:cubicBezTo>
                <a:close/>
              </a:path>
            </a:pathLst>
          </a:custGeom>
          <a:solidFill>
            <a:srgbClr val="C5A06D"/>
          </a:solidFill>
          <a:ln/>
        </p:spPr>
        <p:txBody>
          <a:bodyPr/>
          <a:lstStyle/>
          <a:p>
            <a:endParaRPr lang="zh-CN" altLang="en-US"/>
          </a:p>
        </p:txBody>
      </p:sp>
      <p:sp>
        <p:nvSpPr>
          <p:cNvPr id="39" name="Text 37"/>
          <p:cNvSpPr/>
          <p:nvPr/>
        </p:nvSpPr>
        <p:spPr>
          <a:xfrm>
            <a:off x="1119188" y="4648200"/>
            <a:ext cx="10591800"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何时考虑转向多智能体系统？</a:t>
            </a:r>
            <a:endParaRPr lang="en-US" sz="1600" dirty="0"/>
          </a:p>
        </p:txBody>
      </p:sp>
      <p:sp>
        <p:nvSpPr>
          <p:cNvPr id="40" name="Text 38"/>
          <p:cNvSpPr/>
          <p:nvPr/>
        </p:nvSpPr>
        <p:spPr>
          <a:xfrm>
            <a:off x="1119188" y="4991100"/>
            <a:ext cx="10582275"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当单智能体出现以下情况时，应考虑升级到多智能体架构：</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工具数量超过10个 </a:t>
            </a:r>
            <a:r>
              <a:rPr lang="en-US" sz="1200" dirty="0">
                <a:solidFill>
                  <a:srgbClr val="E0E2E5">
                    <a:alpha val="80000"/>
                  </a:srgbClr>
                </a:solidFill>
                <a:latin typeface="Noto Sans SC" pitchFamily="34" charset="0"/>
                <a:ea typeface="Noto Sans SC" pitchFamily="34" charset="-122"/>
                <a:cs typeface="Noto Sans SC" pitchFamily="34" charset="-120"/>
              </a:rPr>
              <a:t>、</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任务需要多个专业领域知识 </a:t>
            </a:r>
            <a:r>
              <a:rPr lang="en-US" sz="1200" dirty="0">
                <a:solidFill>
                  <a:srgbClr val="E0E2E5">
                    <a:alpha val="80000"/>
                  </a:srgbClr>
                </a:solidFill>
                <a:latin typeface="Noto Sans SC" pitchFamily="34" charset="0"/>
                <a:ea typeface="Noto Sans SC" pitchFamily="34" charset="-122"/>
                <a:cs typeface="Noto Sans SC" pitchFamily="34" charset="-120"/>
              </a:rPr>
              <a:t>、</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输出质量不稳定 </a:t>
            </a:r>
            <a:r>
              <a:rPr lang="en-US" sz="1200" dirty="0">
                <a:solidFill>
                  <a:srgbClr val="E0E2E5">
                    <a:alpha val="80000"/>
                  </a:srgbClr>
                </a:solidFill>
                <a:latin typeface="Noto Sans SC" pitchFamily="34" charset="0"/>
                <a:ea typeface="Noto Sans SC" pitchFamily="34" charset="-122"/>
                <a:cs typeface="Noto Sans SC" pitchFamily="34" charset="-120"/>
              </a:rPr>
              <a:t>、</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需要并行处理多个子任务 </a:t>
            </a:r>
            <a:r>
              <a:rPr lang="en-US" sz="1200" dirty="0">
                <a:solidFill>
                  <a:srgbClr val="E0E2E5">
                    <a:alpha val="80000"/>
                  </a:srgbClr>
                </a:solidFill>
                <a:latin typeface="Noto Sans SC" pitchFamily="34" charset="0"/>
                <a:ea typeface="Noto Sans SC" pitchFamily="34" charset="-122"/>
                <a:cs typeface="Noto Sans SC" pitchFamily="34" charset="-120"/>
              </a:rPr>
              <a:t>、</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需要迭代优化和审核机制 </a:t>
            </a:r>
            <a:r>
              <a:rPr lang="en-US" sz="1200" dirty="0">
                <a:solidFill>
                  <a:srgbClr val="E0E2E5">
                    <a:alpha val="80000"/>
                  </a:srgbClr>
                </a:solidFill>
                <a:latin typeface="Noto Sans SC" pitchFamily="34" charset="0"/>
                <a:ea typeface="Noto Sans SC" pitchFamily="34" charset="-122"/>
                <a:cs typeface="Noto Sans SC" pitchFamily="34" charset="-120"/>
              </a:rPr>
              <a:t>。</a:t>
            </a:r>
            <a:endParaRPr lang="en-US" sz="1600"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1876425"/>
            <a:ext cx="1485900" cy="419100"/>
          </a:xfrm>
          <a:custGeom>
            <a:avLst/>
            <a:gdLst/>
            <a:ahLst/>
            <a:cxnLst/>
            <a:rect l="l" t="t" r="r" b="b"/>
            <a:pathLst>
              <a:path w="1485900" h="419100">
                <a:moveTo>
                  <a:pt x="0" y="0"/>
                </a:moveTo>
                <a:lnTo>
                  <a:pt x="1485900" y="0"/>
                </a:lnTo>
                <a:lnTo>
                  <a:pt x="1485900"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1876425"/>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1952625"/>
            <a:ext cx="1247775"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03</a:t>
            </a:r>
            <a:endParaRPr lang="en-US" sz="1600" dirty="0"/>
          </a:p>
        </p:txBody>
      </p:sp>
      <p:sp>
        <p:nvSpPr>
          <p:cNvPr id="7" name="Text 4"/>
          <p:cNvSpPr/>
          <p:nvPr/>
        </p:nvSpPr>
        <p:spPr>
          <a:xfrm>
            <a:off x="381000" y="2524125"/>
            <a:ext cx="11715750" cy="1428750"/>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多智能体系统</a:t>
            </a:r>
            <a:endParaRPr lang="en-US" sz="1600" dirty="0"/>
          </a:p>
          <a:p>
            <a:pPr>
              <a:lnSpc>
                <a:spcPct val="100000"/>
              </a:lnSpc>
            </a:pPr>
            <a:r>
              <a:rPr lang="en-US" sz="4500" b="1" dirty="0">
                <a:solidFill>
                  <a:srgbClr val="E0E2E5"/>
                </a:solidFill>
                <a:latin typeface="Noto Sans SC" pitchFamily="34" charset="0"/>
                <a:ea typeface="Noto Sans SC" pitchFamily="34" charset="-122"/>
                <a:cs typeface="Noto Sans SC" pitchFamily="34" charset="-120"/>
              </a:rPr>
              <a:t>结构化与确定性模式</a:t>
            </a:r>
            <a:endParaRPr lang="en-US" sz="1600" dirty="0"/>
          </a:p>
        </p:txBody>
      </p:sp>
      <p:sp>
        <p:nvSpPr>
          <p:cNvPr id="8" name="Text 5"/>
          <p:cNvSpPr/>
          <p:nvPr/>
        </p:nvSpPr>
        <p:spPr>
          <a:xfrm>
            <a:off x="381000" y="4181475"/>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流程相对固定的智能体协作模式</a:t>
            </a:r>
            <a:endParaRPr lang="en-US" sz="1600" dirty="0"/>
          </a:p>
        </p:txBody>
      </p:sp>
      <p:sp>
        <p:nvSpPr>
          <p:cNvPr id="9" name="Shape 6"/>
          <p:cNvSpPr/>
          <p:nvPr/>
        </p:nvSpPr>
        <p:spPr>
          <a:xfrm>
            <a:off x="381000" y="49434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10" name="Shape 7"/>
          <p:cNvSpPr/>
          <p:nvPr/>
        </p:nvSpPr>
        <p:spPr>
          <a:xfrm>
            <a:off x="1447800" y="49434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1" name="Shape 8"/>
          <p:cNvSpPr/>
          <p:nvPr/>
        </p:nvSpPr>
        <p:spPr>
          <a:xfrm>
            <a:off x="2057400" y="4943475"/>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SEQUENTIAL / PIPELINE PATTERN</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顺序模式（Sequential/Pipeline）</a:t>
            </a:r>
            <a:endParaRPr lang="en-US" sz="1600" dirty="0"/>
          </a:p>
        </p:txBody>
      </p:sp>
      <p:sp>
        <p:nvSpPr>
          <p:cNvPr id="4" name="Shape 2"/>
          <p:cNvSpPr/>
          <p:nvPr/>
        </p:nvSpPr>
        <p:spPr>
          <a:xfrm>
            <a:off x="400050" y="1257300"/>
            <a:ext cx="6610350" cy="1790700"/>
          </a:xfrm>
          <a:custGeom>
            <a:avLst/>
            <a:gdLst/>
            <a:ahLst/>
            <a:cxnLst/>
            <a:rect l="l" t="t" r="r" b="b"/>
            <a:pathLst>
              <a:path w="6610350" h="1790700">
                <a:moveTo>
                  <a:pt x="0" y="0"/>
                </a:moveTo>
                <a:lnTo>
                  <a:pt x="6610350" y="0"/>
                </a:lnTo>
                <a:lnTo>
                  <a:pt x="6610350" y="1790700"/>
                </a:lnTo>
                <a:lnTo>
                  <a:pt x="0" y="17907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57300"/>
            <a:ext cx="38100" cy="1790700"/>
          </a:xfrm>
          <a:custGeom>
            <a:avLst/>
            <a:gdLst/>
            <a:ahLst/>
            <a:cxnLst/>
            <a:rect l="l" t="t" r="r" b="b"/>
            <a:pathLst>
              <a:path w="38100" h="1790700">
                <a:moveTo>
                  <a:pt x="0" y="0"/>
                </a:moveTo>
                <a:lnTo>
                  <a:pt x="38100" y="0"/>
                </a:lnTo>
                <a:lnTo>
                  <a:pt x="38100" y="1790700"/>
                </a:lnTo>
                <a:lnTo>
                  <a:pt x="0" y="1790700"/>
                </a:lnTo>
                <a:lnTo>
                  <a:pt x="0" y="0"/>
                </a:lnTo>
                <a:close/>
              </a:path>
            </a:pathLst>
          </a:custGeom>
          <a:solidFill>
            <a:srgbClr val="3A5A6E"/>
          </a:solidFill>
          <a:ln/>
        </p:spPr>
        <p:txBody>
          <a:bodyPr/>
          <a:lstStyle/>
          <a:p>
            <a:endParaRPr lang="zh-CN" altLang="en-US"/>
          </a:p>
        </p:txBody>
      </p:sp>
      <p:sp>
        <p:nvSpPr>
          <p:cNvPr id="6" name="Shape 4"/>
          <p:cNvSpPr/>
          <p:nvPr/>
        </p:nvSpPr>
        <p:spPr>
          <a:xfrm>
            <a:off x="633413" y="1485900"/>
            <a:ext cx="190500" cy="190500"/>
          </a:xfrm>
          <a:custGeom>
            <a:avLst/>
            <a:gdLst/>
            <a:ahLst/>
            <a:cxnLst/>
            <a:rect l="l" t="t" r="r" b="b"/>
            <a:pathLst>
              <a:path w="190500" h="190500">
                <a:moveTo>
                  <a:pt x="0" y="35719"/>
                </a:moveTo>
                <a:cubicBezTo>
                  <a:pt x="0" y="29133"/>
                  <a:pt x="5321" y="23812"/>
                  <a:pt x="11906" y="23812"/>
                </a:cubicBezTo>
                <a:lnTo>
                  <a:pt x="154781" y="23812"/>
                </a:lnTo>
                <a:cubicBezTo>
                  <a:pt x="161367" y="23812"/>
                  <a:pt x="166688" y="29133"/>
                  <a:pt x="166688" y="35719"/>
                </a:cubicBezTo>
                <a:cubicBezTo>
                  <a:pt x="166688" y="42304"/>
                  <a:pt x="161367" y="47625"/>
                  <a:pt x="154781" y="47625"/>
                </a:cubicBezTo>
                <a:lnTo>
                  <a:pt x="11906" y="47625"/>
                </a:lnTo>
                <a:cubicBezTo>
                  <a:pt x="5321" y="47625"/>
                  <a:pt x="0" y="42304"/>
                  <a:pt x="0" y="35719"/>
                </a:cubicBezTo>
                <a:close/>
                <a:moveTo>
                  <a:pt x="23812" y="95250"/>
                </a:moveTo>
                <a:cubicBezTo>
                  <a:pt x="23812" y="88664"/>
                  <a:pt x="29133" y="83344"/>
                  <a:pt x="35719" y="83344"/>
                </a:cubicBezTo>
                <a:lnTo>
                  <a:pt x="178594" y="83344"/>
                </a:lnTo>
                <a:cubicBezTo>
                  <a:pt x="185179" y="83344"/>
                  <a:pt x="190500" y="88664"/>
                  <a:pt x="190500" y="95250"/>
                </a:cubicBezTo>
                <a:cubicBezTo>
                  <a:pt x="190500" y="101836"/>
                  <a:pt x="185179" y="107156"/>
                  <a:pt x="178594" y="107156"/>
                </a:cubicBezTo>
                <a:lnTo>
                  <a:pt x="35719" y="107156"/>
                </a:lnTo>
                <a:cubicBezTo>
                  <a:pt x="29133" y="107156"/>
                  <a:pt x="23812" y="101836"/>
                  <a:pt x="23812" y="95250"/>
                </a:cubicBezTo>
                <a:close/>
                <a:moveTo>
                  <a:pt x="166688" y="154781"/>
                </a:moveTo>
                <a:cubicBezTo>
                  <a:pt x="166688" y="161367"/>
                  <a:pt x="161367" y="166688"/>
                  <a:pt x="154781" y="166688"/>
                </a:cubicBezTo>
                <a:lnTo>
                  <a:pt x="11906" y="166688"/>
                </a:lnTo>
                <a:cubicBezTo>
                  <a:pt x="5321" y="166688"/>
                  <a:pt x="0" y="161367"/>
                  <a:pt x="0" y="154781"/>
                </a:cubicBezTo>
                <a:cubicBezTo>
                  <a:pt x="0" y="148196"/>
                  <a:pt x="5321" y="142875"/>
                  <a:pt x="11906" y="142875"/>
                </a:cubicBezTo>
                <a:lnTo>
                  <a:pt x="154781" y="142875"/>
                </a:lnTo>
                <a:cubicBezTo>
                  <a:pt x="161367" y="142875"/>
                  <a:pt x="166688" y="148196"/>
                  <a:pt x="166688" y="154781"/>
                </a:cubicBezTo>
                <a:close/>
              </a:path>
            </a:pathLst>
          </a:custGeom>
          <a:solidFill>
            <a:srgbClr val="C5A06D"/>
          </a:solidFill>
          <a:ln/>
        </p:spPr>
        <p:txBody>
          <a:bodyPr/>
          <a:lstStyle/>
          <a:p>
            <a:endParaRPr lang="zh-CN" altLang="en-US"/>
          </a:p>
        </p:txBody>
      </p:sp>
      <p:sp>
        <p:nvSpPr>
          <p:cNvPr id="7" name="Text 5"/>
          <p:cNvSpPr/>
          <p:nvPr/>
        </p:nvSpPr>
        <p:spPr>
          <a:xfrm>
            <a:off x="847725" y="14478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609600" y="1828800"/>
            <a:ext cx="62865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任务按</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预定义的线性顺序执行 </a:t>
            </a:r>
            <a:r>
              <a:rPr lang="en-US" sz="1200" dirty="0">
                <a:solidFill>
                  <a:srgbClr val="E0E2E5">
                    <a:alpha val="80000"/>
                  </a:srgbClr>
                </a:solidFill>
                <a:latin typeface="Noto Sans SC" pitchFamily="34" charset="0"/>
                <a:ea typeface="Noto Sans SC" pitchFamily="34" charset="-122"/>
                <a:cs typeface="Noto Sans SC" pitchFamily="34" charset="-120"/>
              </a:rPr>
              <a:t>，一个智能体的输出直接作为下一个智能体的输入。这种模式使用顺序工作流代理，按照预定义逻辑运行，无需AI模型协调子代理。</a:t>
            </a:r>
            <a:endParaRPr lang="en-US" sz="1600" dirty="0"/>
          </a:p>
        </p:txBody>
      </p:sp>
      <p:sp>
        <p:nvSpPr>
          <p:cNvPr id="9" name="Shape 7"/>
          <p:cNvSpPr/>
          <p:nvPr/>
        </p:nvSpPr>
        <p:spPr>
          <a:xfrm>
            <a:off x="609600" y="2438400"/>
            <a:ext cx="6210300" cy="419100"/>
          </a:xfrm>
          <a:custGeom>
            <a:avLst/>
            <a:gdLst/>
            <a:ahLst/>
            <a:cxnLst/>
            <a:rect l="l" t="t" r="r" b="b"/>
            <a:pathLst>
              <a:path w="6210300" h="419100">
                <a:moveTo>
                  <a:pt x="0" y="0"/>
                </a:moveTo>
                <a:lnTo>
                  <a:pt x="6210300" y="0"/>
                </a:lnTo>
                <a:lnTo>
                  <a:pt x="6210300" y="419100"/>
                </a:lnTo>
                <a:lnTo>
                  <a:pt x="0" y="419100"/>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723900" y="2552700"/>
            <a:ext cx="60483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关键特征：</a:t>
            </a:r>
            <a:r>
              <a:rPr lang="en-US" sz="1050" dirty="0">
                <a:solidFill>
                  <a:srgbClr val="E0E2E5">
                    <a:alpha val="70000"/>
                  </a:srgbClr>
                </a:solidFill>
                <a:latin typeface="Noto Sans SC" pitchFamily="34" charset="0"/>
                <a:ea typeface="Noto Sans SC" pitchFamily="34" charset="-122"/>
                <a:cs typeface="Noto Sans SC" pitchFamily="34" charset="-120"/>
              </a:rPr>
              <a:t>固定操作顺序、确定性执行、无动态决策、可预测输出</a:t>
            </a:r>
            <a:endParaRPr lang="en-US" sz="1600" dirty="0"/>
          </a:p>
        </p:txBody>
      </p:sp>
      <p:sp>
        <p:nvSpPr>
          <p:cNvPr id="11" name="Shape 9"/>
          <p:cNvSpPr/>
          <p:nvPr/>
        </p:nvSpPr>
        <p:spPr>
          <a:xfrm>
            <a:off x="400050" y="3200400"/>
            <a:ext cx="6610350" cy="1485900"/>
          </a:xfrm>
          <a:custGeom>
            <a:avLst/>
            <a:gdLst/>
            <a:ahLst/>
            <a:cxnLst/>
            <a:rect l="l" t="t" r="r" b="b"/>
            <a:pathLst>
              <a:path w="6610350" h="1485900">
                <a:moveTo>
                  <a:pt x="0" y="0"/>
                </a:moveTo>
                <a:lnTo>
                  <a:pt x="6610350" y="0"/>
                </a:lnTo>
                <a:lnTo>
                  <a:pt x="6610350" y="1485900"/>
                </a:lnTo>
                <a:lnTo>
                  <a:pt x="0" y="1485900"/>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00050" y="3200400"/>
            <a:ext cx="38100" cy="1485900"/>
          </a:xfrm>
          <a:custGeom>
            <a:avLst/>
            <a:gdLst/>
            <a:ahLst/>
            <a:cxnLst/>
            <a:rect l="l" t="t" r="r" b="b"/>
            <a:pathLst>
              <a:path w="38100" h="1485900">
                <a:moveTo>
                  <a:pt x="0" y="0"/>
                </a:moveTo>
                <a:lnTo>
                  <a:pt x="38100" y="0"/>
                </a:lnTo>
                <a:lnTo>
                  <a:pt x="38100" y="1485900"/>
                </a:lnTo>
                <a:lnTo>
                  <a:pt x="0" y="1485900"/>
                </a:lnTo>
                <a:lnTo>
                  <a:pt x="0" y="0"/>
                </a:lnTo>
                <a:close/>
              </a:path>
            </a:pathLst>
          </a:custGeom>
          <a:solidFill>
            <a:srgbClr val="C5A06D"/>
          </a:solidFill>
          <a:ln/>
        </p:spPr>
        <p:txBody>
          <a:bodyPr/>
          <a:lstStyle/>
          <a:p>
            <a:endParaRPr lang="zh-CN" altLang="en-US"/>
          </a:p>
        </p:txBody>
      </p:sp>
      <p:sp>
        <p:nvSpPr>
          <p:cNvPr id="13" name="Shape 11"/>
          <p:cNvSpPr/>
          <p:nvPr/>
        </p:nvSpPr>
        <p:spPr>
          <a:xfrm>
            <a:off x="633413" y="3429000"/>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126653" y="79139"/>
                </a:moveTo>
                <a:lnTo>
                  <a:pt x="96887" y="126764"/>
                </a:lnTo>
                <a:cubicBezTo>
                  <a:pt x="95324" y="129257"/>
                  <a:pt x="92646" y="130820"/>
                  <a:pt x="89706" y="130969"/>
                </a:cubicBezTo>
                <a:cubicBezTo>
                  <a:pt x="86767" y="131118"/>
                  <a:pt x="83939" y="129778"/>
                  <a:pt x="82190" y="127397"/>
                </a:cubicBezTo>
                <a:lnTo>
                  <a:pt x="64331" y="103584"/>
                </a:lnTo>
                <a:cubicBezTo>
                  <a:pt x="61354" y="99640"/>
                  <a:pt x="62173" y="94059"/>
                  <a:pt x="66117" y="91083"/>
                </a:cubicBezTo>
                <a:cubicBezTo>
                  <a:pt x="70061" y="88106"/>
                  <a:pt x="75642" y="88925"/>
                  <a:pt x="78618" y="92869"/>
                </a:cubicBezTo>
                <a:lnTo>
                  <a:pt x="88664" y="106263"/>
                </a:lnTo>
                <a:lnTo>
                  <a:pt x="111509" y="69689"/>
                </a:lnTo>
                <a:cubicBezTo>
                  <a:pt x="114114" y="65522"/>
                  <a:pt x="119621" y="64219"/>
                  <a:pt x="123825" y="66861"/>
                </a:cubicBezTo>
                <a:cubicBezTo>
                  <a:pt x="128029" y="69503"/>
                  <a:pt x="129294" y="74972"/>
                  <a:pt x="126653" y="79177"/>
                </a:cubicBezTo>
                <a:close/>
              </a:path>
            </a:pathLst>
          </a:custGeom>
          <a:solidFill>
            <a:srgbClr val="C5A06D"/>
          </a:solidFill>
          <a:ln/>
        </p:spPr>
        <p:txBody>
          <a:bodyPr/>
          <a:lstStyle/>
          <a:p>
            <a:endParaRPr lang="zh-CN" altLang="en-US"/>
          </a:p>
        </p:txBody>
      </p:sp>
      <p:sp>
        <p:nvSpPr>
          <p:cNvPr id="14" name="Text 12"/>
          <p:cNvSpPr/>
          <p:nvPr/>
        </p:nvSpPr>
        <p:spPr>
          <a:xfrm>
            <a:off x="847725" y="33909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适用场景</a:t>
            </a:r>
            <a:endParaRPr lang="en-US" sz="1600" dirty="0"/>
          </a:p>
        </p:txBody>
      </p:sp>
      <p:sp>
        <p:nvSpPr>
          <p:cNvPr id="15" name="Shape 13"/>
          <p:cNvSpPr/>
          <p:nvPr/>
        </p:nvSpPr>
        <p:spPr>
          <a:xfrm>
            <a:off x="657225" y="38100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6" name="Text 14"/>
          <p:cNvSpPr/>
          <p:nvPr/>
        </p:nvSpPr>
        <p:spPr>
          <a:xfrm>
            <a:off x="876300" y="3771900"/>
            <a:ext cx="30003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内容生成流：</a:t>
            </a:r>
            <a:r>
              <a:rPr lang="en-US" sz="1050" dirty="0">
                <a:solidFill>
                  <a:srgbClr val="E0E2E5">
                    <a:alpha val="80000"/>
                  </a:srgbClr>
                </a:solidFill>
                <a:latin typeface="Noto Sans SC" pitchFamily="34" charset="0"/>
                <a:ea typeface="Noto Sans SC" pitchFamily="34" charset="-122"/>
                <a:cs typeface="Noto Sans SC" pitchFamily="34" charset="-120"/>
              </a:rPr>
              <a:t>规划→写作→润色→审核的固定流程</a:t>
            </a:r>
            <a:endParaRPr lang="en-US" sz="1600" dirty="0"/>
          </a:p>
        </p:txBody>
      </p:sp>
      <p:sp>
        <p:nvSpPr>
          <p:cNvPr id="17" name="Shape 15"/>
          <p:cNvSpPr/>
          <p:nvPr/>
        </p:nvSpPr>
        <p:spPr>
          <a:xfrm>
            <a:off x="657225" y="40767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8" name="Text 16"/>
          <p:cNvSpPr/>
          <p:nvPr/>
        </p:nvSpPr>
        <p:spPr>
          <a:xfrm>
            <a:off x="876300" y="4038600"/>
            <a:ext cx="33813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数据处理流水线：</a:t>
            </a:r>
            <a:r>
              <a:rPr lang="en-US" sz="1050" dirty="0">
                <a:solidFill>
                  <a:srgbClr val="E0E2E5">
                    <a:alpha val="80000"/>
                  </a:srgbClr>
                </a:solidFill>
                <a:latin typeface="Noto Sans SC" pitchFamily="34" charset="0"/>
                <a:ea typeface="Noto Sans SC" pitchFamily="34" charset="-122"/>
                <a:cs typeface="Noto Sans SC" pitchFamily="34" charset="-120"/>
              </a:rPr>
              <a:t>数据提取→清理→转换→加载（ETL）</a:t>
            </a:r>
            <a:endParaRPr lang="en-US" sz="1600" dirty="0"/>
          </a:p>
        </p:txBody>
      </p:sp>
      <p:sp>
        <p:nvSpPr>
          <p:cNvPr id="19" name="Shape 17"/>
          <p:cNvSpPr/>
          <p:nvPr/>
        </p:nvSpPr>
        <p:spPr>
          <a:xfrm>
            <a:off x="657225" y="43434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20" name="Text 18"/>
          <p:cNvSpPr/>
          <p:nvPr/>
        </p:nvSpPr>
        <p:spPr>
          <a:xfrm>
            <a:off x="876300" y="4305300"/>
            <a:ext cx="23336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文档处理：</a:t>
            </a:r>
            <a:r>
              <a:rPr lang="en-US" sz="1050" dirty="0">
                <a:solidFill>
                  <a:srgbClr val="E0E2E5">
                    <a:alpha val="80000"/>
                  </a:srgbClr>
                </a:solidFill>
                <a:latin typeface="Noto Sans SC" pitchFamily="34" charset="0"/>
                <a:ea typeface="Noto Sans SC" pitchFamily="34" charset="-122"/>
                <a:cs typeface="Noto Sans SC" pitchFamily="34" charset="-120"/>
              </a:rPr>
              <a:t>解析→提取→格式化→验证</a:t>
            </a:r>
            <a:endParaRPr lang="en-US" sz="1600" dirty="0"/>
          </a:p>
        </p:txBody>
      </p:sp>
      <p:sp>
        <p:nvSpPr>
          <p:cNvPr id="21" name="Shape 19"/>
          <p:cNvSpPr/>
          <p:nvPr/>
        </p:nvSpPr>
        <p:spPr>
          <a:xfrm>
            <a:off x="7239000" y="1257300"/>
            <a:ext cx="4572000" cy="1295400"/>
          </a:xfrm>
          <a:custGeom>
            <a:avLst/>
            <a:gdLst/>
            <a:ahLst/>
            <a:cxnLst/>
            <a:rect l="l" t="t" r="r" b="b"/>
            <a:pathLst>
              <a:path w="4572000" h="1295400">
                <a:moveTo>
                  <a:pt x="0" y="0"/>
                </a:moveTo>
                <a:lnTo>
                  <a:pt x="4572000" y="0"/>
                </a:lnTo>
                <a:lnTo>
                  <a:pt x="4572000" y="1295400"/>
                </a:lnTo>
                <a:lnTo>
                  <a:pt x="0" y="1295400"/>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391400" y="14097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工作流程示例</a:t>
            </a:r>
            <a:endParaRPr lang="en-US" sz="1600" dirty="0"/>
          </a:p>
        </p:txBody>
      </p:sp>
      <p:sp>
        <p:nvSpPr>
          <p:cNvPr id="23" name="Shape 21"/>
          <p:cNvSpPr/>
          <p:nvPr/>
        </p:nvSpPr>
        <p:spPr>
          <a:xfrm>
            <a:off x="7391400" y="1790700"/>
            <a:ext cx="609600" cy="381000"/>
          </a:xfrm>
          <a:custGeom>
            <a:avLst/>
            <a:gdLst/>
            <a:ahLst/>
            <a:cxnLst/>
            <a:rect l="l" t="t" r="r" b="b"/>
            <a:pathLst>
              <a:path w="609600" h="381000">
                <a:moveTo>
                  <a:pt x="0" y="0"/>
                </a:moveTo>
                <a:lnTo>
                  <a:pt x="609600" y="0"/>
                </a:lnTo>
                <a:lnTo>
                  <a:pt x="609600" y="381000"/>
                </a:lnTo>
                <a:lnTo>
                  <a:pt x="0" y="381000"/>
                </a:lnTo>
                <a:lnTo>
                  <a:pt x="0" y="0"/>
                </a:lnTo>
                <a:close/>
              </a:path>
            </a:pathLst>
          </a:custGeom>
          <a:solidFill>
            <a:srgbClr val="3A5A6E"/>
          </a:solidFill>
          <a:ln/>
        </p:spPr>
        <p:txBody>
          <a:bodyPr/>
          <a:lstStyle/>
          <a:p>
            <a:endParaRPr lang="zh-CN" altLang="en-US"/>
          </a:p>
        </p:txBody>
      </p:sp>
      <p:sp>
        <p:nvSpPr>
          <p:cNvPr id="24" name="Text 22"/>
          <p:cNvSpPr/>
          <p:nvPr/>
        </p:nvSpPr>
        <p:spPr>
          <a:xfrm>
            <a:off x="7358063" y="1790700"/>
            <a:ext cx="676275" cy="3810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Agent 1</a:t>
            </a:r>
            <a:endParaRPr lang="en-US" sz="1600" dirty="0"/>
          </a:p>
        </p:txBody>
      </p:sp>
      <p:sp>
        <p:nvSpPr>
          <p:cNvPr id="25" name="Shape 23"/>
          <p:cNvSpPr/>
          <p:nvPr/>
        </p:nvSpPr>
        <p:spPr>
          <a:xfrm>
            <a:off x="8096250" y="1905000"/>
            <a:ext cx="152400" cy="152400"/>
          </a:xfrm>
          <a:custGeom>
            <a:avLst/>
            <a:gdLst/>
            <a:ahLst/>
            <a:cxnLst/>
            <a:rect l="l" t="t" r="r" b="b"/>
            <a:pathLst>
              <a:path w="152400" h="152400">
                <a:moveTo>
                  <a:pt x="149602" y="82927"/>
                </a:moveTo>
                <a:cubicBezTo>
                  <a:pt x="153323" y="79206"/>
                  <a:pt x="153323" y="73164"/>
                  <a:pt x="149602" y="69443"/>
                </a:cubicBezTo>
                <a:lnTo>
                  <a:pt x="101977" y="21818"/>
                </a:lnTo>
                <a:cubicBezTo>
                  <a:pt x="98256" y="18098"/>
                  <a:pt x="92214" y="18098"/>
                  <a:pt x="88493" y="21818"/>
                </a:cubicBezTo>
                <a:cubicBezTo>
                  <a:pt x="84773" y="25539"/>
                  <a:pt x="84773" y="31581"/>
                  <a:pt x="88493" y="35302"/>
                </a:cubicBezTo>
                <a:lnTo>
                  <a:pt x="119866" y="66675"/>
                </a:lnTo>
                <a:lnTo>
                  <a:pt x="9525" y="66675"/>
                </a:lnTo>
                <a:cubicBezTo>
                  <a:pt x="4256" y="66675"/>
                  <a:pt x="0" y="70931"/>
                  <a:pt x="0" y="76200"/>
                </a:cubicBezTo>
                <a:cubicBezTo>
                  <a:pt x="0" y="81469"/>
                  <a:pt x="4256" y="85725"/>
                  <a:pt x="9525" y="85725"/>
                </a:cubicBezTo>
                <a:lnTo>
                  <a:pt x="119866" y="85725"/>
                </a:lnTo>
                <a:lnTo>
                  <a:pt x="88493" y="117098"/>
                </a:lnTo>
                <a:cubicBezTo>
                  <a:pt x="84772" y="120819"/>
                  <a:pt x="84772" y="126861"/>
                  <a:pt x="88493" y="130582"/>
                </a:cubicBezTo>
                <a:cubicBezTo>
                  <a:pt x="92214" y="134303"/>
                  <a:pt x="98256" y="134303"/>
                  <a:pt x="101977" y="130582"/>
                </a:cubicBezTo>
                <a:lnTo>
                  <a:pt x="149602" y="82957"/>
                </a:lnTo>
                <a:close/>
              </a:path>
            </a:pathLst>
          </a:custGeom>
          <a:solidFill>
            <a:srgbClr val="C5A06D"/>
          </a:solidFill>
          <a:ln/>
        </p:spPr>
        <p:txBody>
          <a:bodyPr/>
          <a:lstStyle/>
          <a:p>
            <a:endParaRPr lang="zh-CN" altLang="en-US"/>
          </a:p>
        </p:txBody>
      </p:sp>
      <p:sp>
        <p:nvSpPr>
          <p:cNvPr id="26" name="Shape 24"/>
          <p:cNvSpPr/>
          <p:nvPr/>
        </p:nvSpPr>
        <p:spPr>
          <a:xfrm>
            <a:off x="8343900" y="1790700"/>
            <a:ext cx="609600" cy="381000"/>
          </a:xfrm>
          <a:custGeom>
            <a:avLst/>
            <a:gdLst/>
            <a:ahLst/>
            <a:cxnLst/>
            <a:rect l="l" t="t" r="r" b="b"/>
            <a:pathLst>
              <a:path w="609600" h="381000">
                <a:moveTo>
                  <a:pt x="0" y="0"/>
                </a:moveTo>
                <a:lnTo>
                  <a:pt x="609600" y="0"/>
                </a:lnTo>
                <a:lnTo>
                  <a:pt x="609600" y="381000"/>
                </a:lnTo>
                <a:lnTo>
                  <a:pt x="0" y="381000"/>
                </a:lnTo>
                <a:lnTo>
                  <a:pt x="0" y="0"/>
                </a:lnTo>
                <a:close/>
              </a:path>
            </a:pathLst>
          </a:custGeom>
          <a:solidFill>
            <a:srgbClr val="5E7A8B"/>
          </a:solidFill>
          <a:ln/>
        </p:spPr>
        <p:txBody>
          <a:bodyPr/>
          <a:lstStyle/>
          <a:p>
            <a:endParaRPr lang="zh-CN" altLang="en-US"/>
          </a:p>
        </p:txBody>
      </p:sp>
      <p:sp>
        <p:nvSpPr>
          <p:cNvPr id="27" name="Text 25"/>
          <p:cNvSpPr/>
          <p:nvPr/>
        </p:nvSpPr>
        <p:spPr>
          <a:xfrm>
            <a:off x="8310562" y="1790700"/>
            <a:ext cx="676275" cy="3810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Agent 2</a:t>
            </a:r>
            <a:endParaRPr lang="en-US" sz="1600" dirty="0"/>
          </a:p>
        </p:txBody>
      </p:sp>
      <p:sp>
        <p:nvSpPr>
          <p:cNvPr id="28" name="Shape 26"/>
          <p:cNvSpPr/>
          <p:nvPr/>
        </p:nvSpPr>
        <p:spPr>
          <a:xfrm>
            <a:off x="9048750" y="1905000"/>
            <a:ext cx="152400" cy="152400"/>
          </a:xfrm>
          <a:custGeom>
            <a:avLst/>
            <a:gdLst/>
            <a:ahLst/>
            <a:cxnLst/>
            <a:rect l="l" t="t" r="r" b="b"/>
            <a:pathLst>
              <a:path w="152400" h="152400">
                <a:moveTo>
                  <a:pt x="149602" y="82927"/>
                </a:moveTo>
                <a:cubicBezTo>
                  <a:pt x="153323" y="79206"/>
                  <a:pt x="153323" y="73164"/>
                  <a:pt x="149602" y="69443"/>
                </a:cubicBezTo>
                <a:lnTo>
                  <a:pt x="101977" y="21818"/>
                </a:lnTo>
                <a:cubicBezTo>
                  <a:pt x="98256" y="18098"/>
                  <a:pt x="92214" y="18098"/>
                  <a:pt x="88493" y="21818"/>
                </a:cubicBezTo>
                <a:cubicBezTo>
                  <a:pt x="84773" y="25539"/>
                  <a:pt x="84773" y="31581"/>
                  <a:pt x="88493" y="35302"/>
                </a:cubicBezTo>
                <a:lnTo>
                  <a:pt x="119866" y="66675"/>
                </a:lnTo>
                <a:lnTo>
                  <a:pt x="9525" y="66675"/>
                </a:lnTo>
                <a:cubicBezTo>
                  <a:pt x="4256" y="66675"/>
                  <a:pt x="0" y="70931"/>
                  <a:pt x="0" y="76200"/>
                </a:cubicBezTo>
                <a:cubicBezTo>
                  <a:pt x="0" y="81469"/>
                  <a:pt x="4256" y="85725"/>
                  <a:pt x="9525" y="85725"/>
                </a:cubicBezTo>
                <a:lnTo>
                  <a:pt x="119866" y="85725"/>
                </a:lnTo>
                <a:lnTo>
                  <a:pt x="88493" y="117098"/>
                </a:lnTo>
                <a:cubicBezTo>
                  <a:pt x="84772" y="120819"/>
                  <a:pt x="84772" y="126861"/>
                  <a:pt x="88493" y="130582"/>
                </a:cubicBezTo>
                <a:cubicBezTo>
                  <a:pt x="92214" y="134303"/>
                  <a:pt x="98256" y="134303"/>
                  <a:pt x="101977" y="130582"/>
                </a:cubicBezTo>
                <a:lnTo>
                  <a:pt x="149602" y="82957"/>
                </a:lnTo>
                <a:close/>
              </a:path>
            </a:pathLst>
          </a:custGeom>
          <a:solidFill>
            <a:srgbClr val="C5A06D"/>
          </a:solidFill>
          <a:ln/>
        </p:spPr>
        <p:txBody>
          <a:bodyPr/>
          <a:lstStyle/>
          <a:p>
            <a:endParaRPr lang="zh-CN" altLang="en-US"/>
          </a:p>
        </p:txBody>
      </p:sp>
      <p:sp>
        <p:nvSpPr>
          <p:cNvPr id="29" name="Shape 27"/>
          <p:cNvSpPr/>
          <p:nvPr/>
        </p:nvSpPr>
        <p:spPr>
          <a:xfrm>
            <a:off x="9296400" y="1790700"/>
            <a:ext cx="609600" cy="381000"/>
          </a:xfrm>
          <a:custGeom>
            <a:avLst/>
            <a:gdLst/>
            <a:ahLst/>
            <a:cxnLst/>
            <a:rect l="l" t="t" r="r" b="b"/>
            <a:pathLst>
              <a:path w="609600" h="381000">
                <a:moveTo>
                  <a:pt x="0" y="0"/>
                </a:moveTo>
                <a:lnTo>
                  <a:pt x="609600" y="0"/>
                </a:lnTo>
                <a:lnTo>
                  <a:pt x="609600" y="381000"/>
                </a:lnTo>
                <a:lnTo>
                  <a:pt x="0" y="381000"/>
                </a:lnTo>
                <a:lnTo>
                  <a:pt x="0" y="0"/>
                </a:lnTo>
                <a:close/>
              </a:path>
            </a:pathLst>
          </a:custGeom>
          <a:solidFill>
            <a:srgbClr val="C5A06D"/>
          </a:solidFill>
          <a:ln/>
        </p:spPr>
        <p:txBody>
          <a:bodyPr/>
          <a:lstStyle/>
          <a:p>
            <a:endParaRPr lang="zh-CN" altLang="en-US"/>
          </a:p>
        </p:txBody>
      </p:sp>
      <p:sp>
        <p:nvSpPr>
          <p:cNvPr id="30" name="Text 28"/>
          <p:cNvSpPr/>
          <p:nvPr/>
        </p:nvSpPr>
        <p:spPr>
          <a:xfrm>
            <a:off x="9263063" y="1790700"/>
            <a:ext cx="676275" cy="3810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Agent 3</a:t>
            </a:r>
            <a:endParaRPr lang="en-US" sz="1600" dirty="0"/>
          </a:p>
        </p:txBody>
      </p:sp>
      <p:sp>
        <p:nvSpPr>
          <p:cNvPr id="31" name="Text 29"/>
          <p:cNvSpPr/>
          <p:nvPr/>
        </p:nvSpPr>
        <p:spPr>
          <a:xfrm>
            <a:off x="7362825" y="2247900"/>
            <a:ext cx="4324350"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线性执行流程</a:t>
            </a:r>
            <a:endParaRPr lang="en-US" sz="1600" dirty="0"/>
          </a:p>
        </p:txBody>
      </p:sp>
      <p:sp>
        <p:nvSpPr>
          <p:cNvPr id="32" name="Shape 30"/>
          <p:cNvSpPr/>
          <p:nvPr/>
        </p:nvSpPr>
        <p:spPr>
          <a:xfrm>
            <a:off x="7239000" y="2705100"/>
            <a:ext cx="4572000" cy="1828800"/>
          </a:xfrm>
          <a:custGeom>
            <a:avLst/>
            <a:gdLst/>
            <a:ahLst/>
            <a:cxnLst/>
            <a:rect l="l" t="t" r="r" b="b"/>
            <a:pathLst>
              <a:path w="4572000" h="1828800">
                <a:moveTo>
                  <a:pt x="0" y="0"/>
                </a:moveTo>
                <a:lnTo>
                  <a:pt x="4572000" y="0"/>
                </a:lnTo>
                <a:lnTo>
                  <a:pt x="4572000" y="1828800"/>
                </a:lnTo>
                <a:lnTo>
                  <a:pt x="0" y="1828800"/>
                </a:lnTo>
                <a:lnTo>
                  <a:pt x="0" y="0"/>
                </a:lnTo>
                <a:close/>
              </a:path>
            </a:pathLst>
          </a:custGeom>
          <a:solidFill>
            <a:srgbClr val="5E7A8B">
              <a:alpha val="10196"/>
            </a:srgbClr>
          </a:solidFill>
          <a:ln/>
        </p:spPr>
        <p:txBody>
          <a:bodyPr/>
          <a:lstStyle/>
          <a:p>
            <a:endParaRPr lang="zh-CN" altLang="en-US"/>
          </a:p>
        </p:txBody>
      </p:sp>
      <p:sp>
        <p:nvSpPr>
          <p:cNvPr id="33" name="Text 31"/>
          <p:cNvSpPr/>
          <p:nvPr/>
        </p:nvSpPr>
        <p:spPr>
          <a:xfrm>
            <a:off x="7391400" y="28575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4" name="Shape 32"/>
          <p:cNvSpPr/>
          <p:nvPr/>
        </p:nvSpPr>
        <p:spPr>
          <a:xfrm>
            <a:off x="7391400" y="32385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35" name="Text 33"/>
          <p:cNvSpPr/>
          <p:nvPr/>
        </p:nvSpPr>
        <p:spPr>
          <a:xfrm>
            <a:off x="7467600" y="33147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6" name="Text 34"/>
          <p:cNvSpPr/>
          <p:nvPr/>
        </p:nvSpPr>
        <p:spPr>
          <a:xfrm>
            <a:off x="7467600" y="35433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延迟低、成本低 • 执行可预测 • 易于调试和维护</a:t>
            </a:r>
            <a:endParaRPr lang="en-US" sz="1600" dirty="0"/>
          </a:p>
        </p:txBody>
      </p:sp>
      <p:sp>
        <p:nvSpPr>
          <p:cNvPr id="37" name="Shape 35"/>
          <p:cNvSpPr/>
          <p:nvPr/>
        </p:nvSpPr>
        <p:spPr>
          <a:xfrm>
            <a:off x="7391400" y="38481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38" name="Text 36"/>
          <p:cNvSpPr/>
          <p:nvPr/>
        </p:nvSpPr>
        <p:spPr>
          <a:xfrm>
            <a:off x="7467600" y="39243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局限</a:t>
            </a:r>
            <a:endParaRPr lang="en-US" sz="1600" dirty="0"/>
          </a:p>
        </p:txBody>
      </p:sp>
      <p:sp>
        <p:nvSpPr>
          <p:cNvPr id="39" name="Text 37"/>
          <p:cNvSpPr/>
          <p:nvPr/>
        </p:nvSpPr>
        <p:spPr>
          <a:xfrm>
            <a:off x="7467600" y="41529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缺乏灵活性 • 无法跳过不必要步骤 • 难以适应动态条件</a:t>
            </a:r>
            <a:endParaRPr lang="en-US" sz="1600" dirty="0"/>
          </a:p>
        </p:txBody>
      </p:sp>
      <p:sp>
        <p:nvSpPr>
          <p:cNvPr id="40" name="Shape 38"/>
          <p:cNvSpPr/>
          <p:nvPr/>
        </p:nvSpPr>
        <p:spPr>
          <a:xfrm>
            <a:off x="7258050" y="4686300"/>
            <a:ext cx="4552950" cy="685800"/>
          </a:xfrm>
          <a:custGeom>
            <a:avLst/>
            <a:gdLst/>
            <a:ahLst/>
            <a:cxnLst/>
            <a:rect l="l" t="t" r="r" b="b"/>
            <a:pathLst>
              <a:path w="4552950" h="685800">
                <a:moveTo>
                  <a:pt x="0" y="0"/>
                </a:moveTo>
                <a:lnTo>
                  <a:pt x="4552950" y="0"/>
                </a:lnTo>
                <a:lnTo>
                  <a:pt x="4552950" y="685800"/>
                </a:lnTo>
                <a:lnTo>
                  <a:pt x="0" y="685800"/>
                </a:lnTo>
                <a:lnTo>
                  <a:pt x="0" y="0"/>
                </a:lnTo>
                <a:close/>
              </a:path>
            </a:pathLst>
          </a:custGeom>
          <a:solidFill>
            <a:srgbClr val="C5A06D">
              <a:alpha val="10196"/>
            </a:srgbClr>
          </a:solidFill>
          <a:ln/>
        </p:spPr>
        <p:txBody>
          <a:bodyPr/>
          <a:lstStyle/>
          <a:p>
            <a:endParaRPr lang="zh-CN" altLang="en-US"/>
          </a:p>
        </p:txBody>
      </p:sp>
      <p:sp>
        <p:nvSpPr>
          <p:cNvPr id="41" name="Shape 39"/>
          <p:cNvSpPr/>
          <p:nvPr/>
        </p:nvSpPr>
        <p:spPr>
          <a:xfrm>
            <a:off x="7258050" y="4686300"/>
            <a:ext cx="38100" cy="685800"/>
          </a:xfrm>
          <a:custGeom>
            <a:avLst/>
            <a:gdLst/>
            <a:ahLst/>
            <a:cxnLst/>
            <a:rect l="l" t="t" r="r" b="b"/>
            <a:pathLst>
              <a:path w="38100" h="685800">
                <a:moveTo>
                  <a:pt x="0" y="0"/>
                </a:moveTo>
                <a:lnTo>
                  <a:pt x="38100" y="0"/>
                </a:lnTo>
                <a:lnTo>
                  <a:pt x="38100" y="685800"/>
                </a:lnTo>
                <a:lnTo>
                  <a:pt x="0" y="685800"/>
                </a:lnTo>
                <a:lnTo>
                  <a:pt x="0" y="0"/>
                </a:lnTo>
                <a:close/>
              </a:path>
            </a:pathLst>
          </a:custGeom>
          <a:solidFill>
            <a:srgbClr val="C5A06D"/>
          </a:solidFill>
          <a:ln/>
        </p:spPr>
        <p:txBody>
          <a:bodyPr/>
          <a:lstStyle/>
          <a:p>
            <a:endParaRPr lang="zh-CN" altLang="en-US"/>
          </a:p>
        </p:txBody>
      </p:sp>
      <p:sp>
        <p:nvSpPr>
          <p:cNvPr id="42" name="Shape 40"/>
          <p:cNvSpPr/>
          <p:nvPr/>
        </p:nvSpPr>
        <p:spPr>
          <a:xfrm>
            <a:off x="7448550" y="48672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58341" y="41672"/>
                </a:moveTo>
                <a:cubicBezTo>
                  <a:pt x="58341" y="37072"/>
                  <a:pt x="62075" y="33337"/>
                  <a:pt x="66675" y="33337"/>
                </a:cubicBezTo>
                <a:cubicBezTo>
                  <a:pt x="71275" y="33337"/>
                  <a:pt x="75009" y="37072"/>
                  <a:pt x="75009" y="41672"/>
                </a:cubicBezTo>
                <a:cubicBezTo>
                  <a:pt x="75009" y="46272"/>
                  <a:pt x="71275" y="50006"/>
                  <a:pt x="66675" y="50006"/>
                </a:cubicBezTo>
                <a:cubicBezTo>
                  <a:pt x="62075" y="50006"/>
                  <a:pt x="58341" y="46272"/>
                  <a:pt x="58341" y="41672"/>
                </a:cubicBezTo>
                <a:close/>
                <a:moveTo>
                  <a:pt x="56257" y="58341"/>
                </a:moveTo>
                <a:lnTo>
                  <a:pt x="68759" y="58341"/>
                </a:lnTo>
                <a:cubicBezTo>
                  <a:pt x="72223" y="58341"/>
                  <a:pt x="75009" y="61127"/>
                  <a:pt x="75009" y="64591"/>
                </a:cubicBezTo>
                <a:lnTo>
                  <a:pt x="75009" y="87511"/>
                </a:lnTo>
                <a:lnTo>
                  <a:pt x="77093" y="87511"/>
                </a:lnTo>
                <a:cubicBezTo>
                  <a:pt x="80557" y="87511"/>
                  <a:pt x="83344" y="90298"/>
                  <a:pt x="83344" y="93762"/>
                </a:cubicBezTo>
                <a:cubicBezTo>
                  <a:pt x="83344" y="97226"/>
                  <a:pt x="80557" y="100013"/>
                  <a:pt x="77093" y="100013"/>
                </a:cubicBezTo>
                <a:lnTo>
                  <a:pt x="56257" y="100013"/>
                </a:lnTo>
                <a:cubicBezTo>
                  <a:pt x="52793" y="100013"/>
                  <a:pt x="50006" y="97226"/>
                  <a:pt x="50006" y="93762"/>
                </a:cubicBezTo>
                <a:cubicBezTo>
                  <a:pt x="50006" y="90298"/>
                  <a:pt x="52793" y="87511"/>
                  <a:pt x="56257" y="87511"/>
                </a:cubicBezTo>
                <a:lnTo>
                  <a:pt x="62508" y="87511"/>
                </a:lnTo>
                <a:lnTo>
                  <a:pt x="62508" y="70842"/>
                </a:lnTo>
                <a:lnTo>
                  <a:pt x="56257" y="70842"/>
                </a:lnTo>
                <a:cubicBezTo>
                  <a:pt x="52793" y="70842"/>
                  <a:pt x="50006" y="68055"/>
                  <a:pt x="50006" y="64591"/>
                </a:cubicBezTo>
                <a:cubicBezTo>
                  <a:pt x="50006" y="61127"/>
                  <a:pt x="52793" y="58341"/>
                  <a:pt x="56257" y="58341"/>
                </a:cubicBezTo>
                <a:close/>
              </a:path>
            </a:pathLst>
          </a:custGeom>
          <a:solidFill>
            <a:srgbClr val="C5A06D"/>
          </a:solidFill>
          <a:ln/>
        </p:spPr>
        <p:txBody>
          <a:bodyPr/>
          <a:lstStyle/>
          <a:p>
            <a:endParaRPr lang="zh-CN" altLang="en-US"/>
          </a:p>
        </p:txBody>
      </p:sp>
      <p:sp>
        <p:nvSpPr>
          <p:cNvPr id="43" name="Text 41"/>
          <p:cNvSpPr/>
          <p:nvPr/>
        </p:nvSpPr>
        <p:spPr>
          <a:xfrm>
            <a:off x="7658100" y="4838700"/>
            <a:ext cx="4067175" cy="3810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最佳实践：</a:t>
            </a:r>
            <a:r>
              <a:rPr lang="en-US" sz="1050" dirty="0">
                <a:solidFill>
                  <a:srgbClr val="E0E2E5">
                    <a:alpha val="80000"/>
                  </a:srgbClr>
                </a:solidFill>
                <a:latin typeface="Noto Sans SC" pitchFamily="34" charset="0"/>
                <a:ea typeface="Noto Sans SC" pitchFamily="34" charset="-122"/>
                <a:cs typeface="Noto Sans SC" pitchFamily="34" charset="-120"/>
              </a:rPr>
              <a:t>适用于高度结构化且可重复的流程，操作顺序不会改变。如果某个步骤速度较慢，可能导致累积延迟增加。</a:t>
            </a:r>
            <a:endParaRPr lang="en-US" sz="1600"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PARALLEL / AGGREGATE PATTERN</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并行模式（Parallel/Aggregate）</a:t>
            </a:r>
            <a:endParaRPr lang="en-US" sz="1600" dirty="0"/>
          </a:p>
        </p:txBody>
      </p:sp>
      <p:sp>
        <p:nvSpPr>
          <p:cNvPr id="4" name="Shape 2"/>
          <p:cNvSpPr/>
          <p:nvPr/>
        </p:nvSpPr>
        <p:spPr>
          <a:xfrm>
            <a:off x="400050" y="1257300"/>
            <a:ext cx="6610350" cy="1790700"/>
          </a:xfrm>
          <a:custGeom>
            <a:avLst/>
            <a:gdLst/>
            <a:ahLst/>
            <a:cxnLst/>
            <a:rect l="l" t="t" r="r" b="b"/>
            <a:pathLst>
              <a:path w="6610350" h="1790700">
                <a:moveTo>
                  <a:pt x="0" y="0"/>
                </a:moveTo>
                <a:lnTo>
                  <a:pt x="6610350" y="0"/>
                </a:lnTo>
                <a:lnTo>
                  <a:pt x="6610350" y="1790700"/>
                </a:lnTo>
                <a:lnTo>
                  <a:pt x="0" y="17907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57300"/>
            <a:ext cx="38100" cy="1790700"/>
          </a:xfrm>
          <a:custGeom>
            <a:avLst/>
            <a:gdLst/>
            <a:ahLst/>
            <a:cxnLst/>
            <a:rect l="l" t="t" r="r" b="b"/>
            <a:pathLst>
              <a:path w="38100" h="1790700">
                <a:moveTo>
                  <a:pt x="0" y="0"/>
                </a:moveTo>
                <a:lnTo>
                  <a:pt x="38100" y="0"/>
                </a:lnTo>
                <a:lnTo>
                  <a:pt x="38100" y="1790700"/>
                </a:lnTo>
                <a:lnTo>
                  <a:pt x="0" y="1790700"/>
                </a:lnTo>
                <a:lnTo>
                  <a:pt x="0" y="0"/>
                </a:lnTo>
                <a:close/>
              </a:path>
            </a:pathLst>
          </a:custGeom>
          <a:solidFill>
            <a:srgbClr val="3A5A6E"/>
          </a:solidFill>
          <a:ln/>
        </p:spPr>
        <p:txBody>
          <a:bodyPr/>
          <a:lstStyle/>
          <a:p>
            <a:endParaRPr lang="zh-CN" altLang="en-US"/>
          </a:p>
        </p:txBody>
      </p:sp>
      <p:sp>
        <p:nvSpPr>
          <p:cNvPr id="6" name="Shape 4"/>
          <p:cNvSpPr/>
          <p:nvPr/>
        </p:nvSpPr>
        <p:spPr>
          <a:xfrm>
            <a:off x="633413" y="1485900"/>
            <a:ext cx="190500" cy="190500"/>
          </a:xfrm>
          <a:custGeom>
            <a:avLst/>
            <a:gdLst/>
            <a:ahLst/>
            <a:cxnLst/>
            <a:rect l="l" t="t" r="r" b="b"/>
            <a:pathLst>
              <a:path w="190500" h="190500">
                <a:moveTo>
                  <a:pt x="86506" y="1935"/>
                </a:moveTo>
                <a:cubicBezTo>
                  <a:pt x="92050" y="-633"/>
                  <a:pt x="98450" y="-633"/>
                  <a:pt x="103994" y="1935"/>
                </a:cubicBezTo>
                <a:lnTo>
                  <a:pt x="185328" y="39514"/>
                </a:lnTo>
                <a:cubicBezTo>
                  <a:pt x="188491" y="40965"/>
                  <a:pt x="190500" y="44128"/>
                  <a:pt x="190500" y="47625"/>
                </a:cubicBezTo>
                <a:cubicBezTo>
                  <a:pt x="190500" y="51122"/>
                  <a:pt x="188491" y="54285"/>
                  <a:pt x="185328" y="55736"/>
                </a:cubicBezTo>
                <a:lnTo>
                  <a:pt x="103994" y="93315"/>
                </a:lnTo>
                <a:cubicBezTo>
                  <a:pt x="98450" y="95883"/>
                  <a:pt x="92050" y="95883"/>
                  <a:pt x="86506" y="93315"/>
                </a:cubicBezTo>
                <a:lnTo>
                  <a:pt x="5172" y="55736"/>
                </a:lnTo>
                <a:cubicBezTo>
                  <a:pt x="2009" y="54248"/>
                  <a:pt x="0" y="51085"/>
                  <a:pt x="0" y="47625"/>
                </a:cubicBezTo>
                <a:cubicBezTo>
                  <a:pt x="0" y="44165"/>
                  <a:pt x="2009" y="40965"/>
                  <a:pt x="5172" y="39514"/>
                </a:cubicBezTo>
                <a:lnTo>
                  <a:pt x="86506" y="1935"/>
                </a:lnTo>
                <a:close/>
                <a:moveTo>
                  <a:pt x="17897" y="81260"/>
                </a:moveTo>
                <a:lnTo>
                  <a:pt x="79028" y="109500"/>
                </a:lnTo>
                <a:cubicBezTo>
                  <a:pt x="89334" y="114263"/>
                  <a:pt x="101203" y="114263"/>
                  <a:pt x="111509" y="109500"/>
                </a:cubicBezTo>
                <a:lnTo>
                  <a:pt x="172641" y="81260"/>
                </a:lnTo>
                <a:lnTo>
                  <a:pt x="185328" y="87139"/>
                </a:lnTo>
                <a:cubicBezTo>
                  <a:pt x="188491" y="88590"/>
                  <a:pt x="190500" y="91753"/>
                  <a:pt x="190500" y="95250"/>
                </a:cubicBezTo>
                <a:cubicBezTo>
                  <a:pt x="190500" y="98747"/>
                  <a:pt x="188491" y="101910"/>
                  <a:pt x="185328" y="103361"/>
                </a:cubicBezTo>
                <a:lnTo>
                  <a:pt x="103994" y="140940"/>
                </a:lnTo>
                <a:cubicBezTo>
                  <a:pt x="98450" y="143508"/>
                  <a:pt x="92050" y="143508"/>
                  <a:pt x="86506" y="140940"/>
                </a:cubicBezTo>
                <a:lnTo>
                  <a:pt x="5172" y="103361"/>
                </a:lnTo>
                <a:cubicBezTo>
                  <a:pt x="2009" y="101873"/>
                  <a:pt x="0" y="98710"/>
                  <a:pt x="0" y="95250"/>
                </a:cubicBezTo>
                <a:cubicBezTo>
                  <a:pt x="0" y="91790"/>
                  <a:pt x="2009" y="88590"/>
                  <a:pt x="5172" y="87139"/>
                </a:cubicBezTo>
                <a:lnTo>
                  <a:pt x="17859" y="81260"/>
                </a:lnTo>
                <a:close/>
                <a:moveTo>
                  <a:pt x="5172" y="134764"/>
                </a:moveTo>
                <a:lnTo>
                  <a:pt x="17859" y="128885"/>
                </a:lnTo>
                <a:lnTo>
                  <a:pt x="78991" y="157125"/>
                </a:lnTo>
                <a:cubicBezTo>
                  <a:pt x="89297" y="161888"/>
                  <a:pt x="101166" y="161888"/>
                  <a:pt x="111472" y="157125"/>
                </a:cubicBezTo>
                <a:lnTo>
                  <a:pt x="172603" y="128885"/>
                </a:lnTo>
                <a:lnTo>
                  <a:pt x="185291" y="134764"/>
                </a:lnTo>
                <a:cubicBezTo>
                  <a:pt x="188454" y="136215"/>
                  <a:pt x="190463" y="139378"/>
                  <a:pt x="190463" y="142875"/>
                </a:cubicBezTo>
                <a:cubicBezTo>
                  <a:pt x="190463" y="146372"/>
                  <a:pt x="188454" y="149535"/>
                  <a:pt x="185291" y="150986"/>
                </a:cubicBezTo>
                <a:lnTo>
                  <a:pt x="103956" y="188565"/>
                </a:lnTo>
                <a:cubicBezTo>
                  <a:pt x="98413" y="191133"/>
                  <a:pt x="92013" y="191133"/>
                  <a:pt x="86469" y="188565"/>
                </a:cubicBezTo>
                <a:lnTo>
                  <a:pt x="5172" y="150986"/>
                </a:lnTo>
                <a:cubicBezTo>
                  <a:pt x="2009" y="149498"/>
                  <a:pt x="0" y="146335"/>
                  <a:pt x="0" y="142875"/>
                </a:cubicBezTo>
                <a:cubicBezTo>
                  <a:pt x="0" y="139415"/>
                  <a:pt x="2009" y="136215"/>
                  <a:pt x="5172" y="134764"/>
                </a:cubicBezTo>
                <a:close/>
              </a:path>
            </a:pathLst>
          </a:custGeom>
          <a:solidFill>
            <a:srgbClr val="C5A06D"/>
          </a:solidFill>
          <a:ln/>
        </p:spPr>
        <p:txBody>
          <a:bodyPr/>
          <a:lstStyle/>
          <a:p>
            <a:endParaRPr lang="zh-CN" altLang="en-US"/>
          </a:p>
        </p:txBody>
      </p:sp>
      <p:sp>
        <p:nvSpPr>
          <p:cNvPr id="7" name="Text 5"/>
          <p:cNvSpPr/>
          <p:nvPr/>
        </p:nvSpPr>
        <p:spPr>
          <a:xfrm>
            <a:off x="847725" y="14478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609600" y="1828800"/>
            <a:ext cx="62865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多个专业子智能体</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同时独立执行任务 </a:t>
            </a:r>
            <a:r>
              <a:rPr lang="en-US" sz="1200" dirty="0">
                <a:solidFill>
                  <a:srgbClr val="E0E2E5">
                    <a:alpha val="80000"/>
                  </a:srgbClr>
                </a:solidFill>
                <a:latin typeface="Noto Sans SC" pitchFamily="34" charset="0"/>
                <a:ea typeface="Noto Sans SC" pitchFamily="34" charset="-122"/>
                <a:cs typeface="Noto Sans SC" pitchFamily="34" charset="-120"/>
              </a:rPr>
              <a:t>，最后系统对所有子代理的输出进行合成，生成最终的整合回答。使用并行工作流代理管理执行，无需AI模型编排。</a:t>
            </a:r>
            <a:endParaRPr lang="en-US" sz="1600" dirty="0"/>
          </a:p>
        </p:txBody>
      </p:sp>
      <p:sp>
        <p:nvSpPr>
          <p:cNvPr id="9" name="Shape 7"/>
          <p:cNvSpPr/>
          <p:nvPr/>
        </p:nvSpPr>
        <p:spPr>
          <a:xfrm>
            <a:off x="609600" y="2438400"/>
            <a:ext cx="6210300" cy="419100"/>
          </a:xfrm>
          <a:custGeom>
            <a:avLst/>
            <a:gdLst/>
            <a:ahLst/>
            <a:cxnLst/>
            <a:rect l="l" t="t" r="r" b="b"/>
            <a:pathLst>
              <a:path w="6210300" h="419100">
                <a:moveTo>
                  <a:pt x="0" y="0"/>
                </a:moveTo>
                <a:lnTo>
                  <a:pt x="6210300" y="0"/>
                </a:lnTo>
                <a:lnTo>
                  <a:pt x="6210300" y="419100"/>
                </a:lnTo>
                <a:lnTo>
                  <a:pt x="0" y="419100"/>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723900" y="2552700"/>
            <a:ext cx="60483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关键特征：</a:t>
            </a:r>
            <a:r>
              <a:rPr lang="en-US" sz="1050" dirty="0">
                <a:solidFill>
                  <a:srgbClr val="E0E2E5">
                    <a:alpha val="70000"/>
                  </a:srgbClr>
                </a:solidFill>
                <a:latin typeface="Noto Sans SC" pitchFamily="34" charset="0"/>
                <a:ea typeface="Noto Sans SC" pitchFamily="34" charset="-122"/>
                <a:cs typeface="Noto Sans SC" pitchFamily="34" charset="-120"/>
              </a:rPr>
              <a:t>并发执行、独立子任务、结果聚合、显著降低延迟</a:t>
            </a:r>
            <a:endParaRPr lang="en-US" sz="1600" dirty="0"/>
          </a:p>
        </p:txBody>
      </p:sp>
      <p:sp>
        <p:nvSpPr>
          <p:cNvPr id="11" name="Shape 9"/>
          <p:cNvSpPr/>
          <p:nvPr/>
        </p:nvSpPr>
        <p:spPr>
          <a:xfrm>
            <a:off x="400050" y="3200400"/>
            <a:ext cx="6610350" cy="1485900"/>
          </a:xfrm>
          <a:custGeom>
            <a:avLst/>
            <a:gdLst/>
            <a:ahLst/>
            <a:cxnLst/>
            <a:rect l="l" t="t" r="r" b="b"/>
            <a:pathLst>
              <a:path w="6610350" h="1485900">
                <a:moveTo>
                  <a:pt x="0" y="0"/>
                </a:moveTo>
                <a:lnTo>
                  <a:pt x="6610350" y="0"/>
                </a:lnTo>
                <a:lnTo>
                  <a:pt x="6610350" y="1485900"/>
                </a:lnTo>
                <a:lnTo>
                  <a:pt x="0" y="1485900"/>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00050" y="3200400"/>
            <a:ext cx="38100" cy="1485900"/>
          </a:xfrm>
          <a:custGeom>
            <a:avLst/>
            <a:gdLst/>
            <a:ahLst/>
            <a:cxnLst/>
            <a:rect l="l" t="t" r="r" b="b"/>
            <a:pathLst>
              <a:path w="38100" h="1485900">
                <a:moveTo>
                  <a:pt x="0" y="0"/>
                </a:moveTo>
                <a:lnTo>
                  <a:pt x="38100" y="0"/>
                </a:lnTo>
                <a:lnTo>
                  <a:pt x="38100" y="1485900"/>
                </a:lnTo>
                <a:lnTo>
                  <a:pt x="0" y="1485900"/>
                </a:lnTo>
                <a:lnTo>
                  <a:pt x="0" y="0"/>
                </a:lnTo>
                <a:close/>
              </a:path>
            </a:pathLst>
          </a:custGeom>
          <a:solidFill>
            <a:srgbClr val="C5A06D"/>
          </a:solidFill>
          <a:ln/>
        </p:spPr>
        <p:txBody>
          <a:bodyPr/>
          <a:lstStyle/>
          <a:p>
            <a:endParaRPr lang="zh-CN" altLang="en-US"/>
          </a:p>
        </p:txBody>
      </p:sp>
      <p:sp>
        <p:nvSpPr>
          <p:cNvPr id="13" name="Shape 11"/>
          <p:cNvSpPr/>
          <p:nvPr/>
        </p:nvSpPr>
        <p:spPr>
          <a:xfrm>
            <a:off x="633413" y="3429000"/>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126653" y="79139"/>
                </a:moveTo>
                <a:lnTo>
                  <a:pt x="96887" y="126764"/>
                </a:lnTo>
                <a:cubicBezTo>
                  <a:pt x="95324" y="129257"/>
                  <a:pt x="92646" y="130820"/>
                  <a:pt x="89706" y="130969"/>
                </a:cubicBezTo>
                <a:cubicBezTo>
                  <a:pt x="86767" y="131118"/>
                  <a:pt x="83939" y="129778"/>
                  <a:pt x="82190" y="127397"/>
                </a:cubicBezTo>
                <a:lnTo>
                  <a:pt x="64331" y="103584"/>
                </a:lnTo>
                <a:cubicBezTo>
                  <a:pt x="61354" y="99640"/>
                  <a:pt x="62173" y="94059"/>
                  <a:pt x="66117" y="91083"/>
                </a:cubicBezTo>
                <a:cubicBezTo>
                  <a:pt x="70061" y="88106"/>
                  <a:pt x="75642" y="88925"/>
                  <a:pt x="78618" y="92869"/>
                </a:cubicBezTo>
                <a:lnTo>
                  <a:pt x="88664" y="106263"/>
                </a:lnTo>
                <a:lnTo>
                  <a:pt x="111509" y="69689"/>
                </a:lnTo>
                <a:cubicBezTo>
                  <a:pt x="114114" y="65522"/>
                  <a:pt x="119621" y="64219"/>
                  <a:pt x="123825" y="66861"/>
                </a:cubicBezTo>
                <a:cubicBezTo>
                  <a:pt x="128029" y="69503"/>
                  <a:pt x="129294" y="74972"/>
                  <a:pt x="126653" y="79177"/>
                </a:cubicBezTo>
                <a:close/>
              </a:path>
            </a:pathLst>
          </a:custGeom>
          <a:solidFill>
            <a:srgbClr val="C5A06D"/>
          </a:solidFill>
          <a:ln/>
        </p:spPr>
        <p:txBody>
          <a:bodyPr/>
          <a:lstStyle/>
          <a:p>
            <a:endParaRPr lang="zh-CN" altLang="en-US"/>
          </a:p>
        </p:txBody>
      </p:sp>
      <p:sp>
        <p:nvSpPr>
          <p:cNvPr id="14" name="Text 12"/>
          <p:cNvSpPr/>
          <p:nvPr/>
        </p:nvSpPr>
        <p:spPr>
          <a:xfrm>
            <a:off x="847725" y="33909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657225" y="38100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6" name="Text 14"/>
          <p:cNvSpPr/>
          <p:nvPr/>
        </p:nvSpPr>
        <p:spPr>
          <a:xfrm>
            <a:off x="876300" y="3771900"/>
            <a:ext cx="42005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客户反馈分析：</a:t>
            </a:r>
            <a:r>
              <a:rPr lang="en-US" sz="1050" dirty="0">
                <a:solidFill>
                  <a:srgbClr val="E0E2E5">
                    <a:alpha val="80000"/>
                  </a:srgbClr>
                </a:solidFill>
                <a:latin typeface="Noto Sans SC" pitchFamily="34" charset="0"/>
                <a:ea typeface="Noto Sans SC" pitchFamily="34" charset="-122"/>
                <a:cs typeface="Noto Sans SC" pitchFamily="34" charset="-120"/>
              </a:rPr>
              <a:t>同时进行情感分析、关键字提取、分类、紧急程度检测</a:t>
            </a:r>
            <a:endParaRPr lang="en-US" sz="1600" dirty="0"/>
          </a:p>
        </p:txBody>
      </p:sp>
      <p:sp>
        <p:nvSpPr>
          <p:cNvPr id="17" name="Shape 15"/>
          <p:cNvSpPr/>
          <p:nvPr/>
        </p:nvSpPr>
        <p:spPr>
          <a:xfrm>
            <a:off x="657225" y="40767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8" name="Text 16"/>
          <p:cNvSpPr/>
          <p:nvPr/>
        </p:nvSpPr>
        <p:spPr>
          <a:xfrm>
            <a:off x="876300" y="4038600"/>
            <a:ext cx="32670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旅行规划：</a:t>
            </a:r>
            <a:r>
              <a:rPr lang="en-US" sz="1050" dirty="0">
                <a:solidFill>
                  <a:srgbClr val="E0E2E5">
                    <a:alpha val="80000"/>
                  </a:srgbClr>
                </a:solidFill>
                <a:latin typeface="Noto Sans SC" pitchFamily="34" charset="0"/>
                <a:ea typeface="Noto Sans SC" pitchFamily="34" charset="-122"/>
                <a:cs typeface="Noto Sans SC" pitchFamily="34" charset="-120"/>
              </a:rPr>
              <a:t>并行查询航班、酒店、当地活动、餐厅推荐</a:t>
            </a:r>
            <a:endParaRPr lang="en-US" sz="1600" dirty="0"/>
          </a:p>
        </p:txBody>
      </p:sp>
      <p:sp>
        <p:nvSpPr>
          <p:cNvPr id="19" name="Shape 17"/>
          <p:cNvSpPr/>
          <p:nvPr/>
        </p:nvSpPr>
        <p:spPr>
          <a:xfrm>
            <a:off x="657225" y="43434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20" name="Text 18"/>
          <p:cNvSpPr/>
          <p:nvPr/>
        </p:nvSpPr>
        <p:spPr>
          <a:xfrm>
            <a:off x="876300" y="4305300"/>
            <a:ext cx="30765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多源数据查询：</a:t>
            </a:r>
            <a:r>
              <a:rPr lang="en-US" sz="1050" dirty="0">
                <a:solidFill>
                  <a:srgbClr val="E0E2E5">
                    <a:alpha val="80000"/>
                  </a:srgbClr>
                </a:solidFill>
                <a:latin typeface="Noto Sans SC" pitchFamily="34" charset="0"/>
                <a:ea typeface="Noto Sans SC" pitchFamily="34" charset="-122"/>
                <a:cs typeface="Noto Sans SC" pitchFamily="34" charset="-120"/>
              </a:rPr>
              <a:t>同时从数据库、API、文档检索信息</a:t>
            </a:r>
            <a:endParaRPr lang="en-US" sz="1600" dirty="0"/>
          </a:p>
        </p:txBody>
      </p:sp>
      <p:sp>
        <p:nvSpPr>
          <p:cNvPr id="21" name="Shape 19"/>
          <p:cNvSpPr/>
          <p:nvPr/>
        </p:nvSpPr>
        <p:spPr>
          <a:xfrm>
            <a:off x="7239000" y="1257300"/>
            <a:ext cx="4572000" cy="2286000"/>
          </a:xfrm>
          <a:custGeom>
            <a:avLst/>
            <a:gdLst/>
            <a:ahLst/>
            <a:cxnLst/>
            <a:rect l="l" t="t" r="r" b="b"/>
            <a:pathLst>
              <a:path w="4572000" h="2286000">
                <a:moveTo>
                  <a:pt x="0" y="0"/>
                </a:moveTo>
                <a:lnTo>
                  <a:pt x="4572000" y="0"/>
                </a:lnTo>
                <a:lnTo>
                  <a:pt x="4572000" y="2286000"/>
                </a:lnTo>
                <a:lnTo>
                  <a:pt x="0" y="2286000"/>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391400" y="14097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工作流程示例</a:t>
            </a:r>
            <a:endParaRPr lang="en-US" sz="1600" dirty="0"/>
          </a:p>
        </p:txBody>
      </p:sp>
      <p:sp>
        <p:nvSpPr>
          <p:cNvPr id="23" name="Shape 21"/>
          <p:cNvSpPr/>
          <p:nvPr/>
        </p:nvSpPr>
        <p:spPr>
          <a:xfrm>
            <a:off x="8229600" y="1790700"/>
            <a:ext cx="762000" cy="533400"/>
          </a:xfrm>
          <a:custGeom>
            <a:avLst/>
            <a:gdLst/>
            <a:ahLst/>
            <a:cxnLst/>
            <a:rect l="l" t="t" r="r" b="b"/>
            <a:pathLst>
              <a:path w="762000" h="533400">
                <a:moveTo>
                  <a:pt x="0" y="0"/>
                </a:moveTo>
                <a:lnTo>
                  <a:pt x="762000" y="0"/>
                </a:lnTo>
                <a:lnTo>
                  <a:pt x="762000" y="533400"/>
                </a:lnTo>
                <a:lnTo>
                  <a:pt x="0" y="533400"/>
                </a:lnTo>
                <a:lnTo>
                  <a:pt x="0" y="0"/>
                </a:lnTo>
                <a:close/>
              </a:path>
            </a:pathLst>
          </a:custGeom>
          <a:solidFill>
            <a:srgbClr val="3A5A6E"/>
          </a:solidFill>
          <a:ln/>
        </p:spPr>
        <p:txBody>
          <a:bodyPr/>
          <a:lstStyle/>
          <a:p>
            <a:endParaRPr lang="zh-CN" altLang="en-US"/>
          </a:p>
        </p:txBody>
      </p:sp>
      <p:sp>
        <p:nvSpPr>
          <p:cNvPr id="24" name="Text 22"/>
          <p:cNvSpPr/>
          <p:nvPr/>
        </p:nvSpPr>
        <p:spPr>
          <a:xfrm>
            <a:off x="8201025" y="1790700"/>
            <a:ext cx="819150" cy="5334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Agent A</a:t>
            </a:r>
            <a:endParaRPr lang="en-US" sz="1600" dirty="0"/>
          </a:p>
        </p:txBody>
      </p:sp>
      <p:sp>
        <p:nvSpPr>
          <p:cNvPr id="25" name="Shape 23"/>
          <p:cNvSpPr/>
          <p:nvPr/>
        </p:nvSpPr>
        <p:spPr>
          <a:xfrm>
            <a:off x="9144000" y="1790700"/>
            <a:ext cx="762000" cy="533400"/>
          </a:xfrm>
          <a:custGeom>
            <a:avLst/>
            <a:gdLst/>
            <a:ahLst/>
            <a:cxnLst/>
            <a:rect l="l" t="t" r="r" b="b"/>
            <a:pathLst>
              <a:path w="762000" h="533400">
                <a:moveTo>
                  <a:pt x="0" y="0"/>
                </a:moveTo>
                <a:lnTo>
                  <a:pt x="762000" y="0"/>
                </a:lnTo>
                <a:lnTo>
                  <a:pt x="762000" y="533400"/>
                </a:lnTo>
                <a:lnTo>
                  <a:pt x="0" y="533400"/>
                </a:lnTo>
                <a:lnTo>
                  <a:pt x="0" y="0"/>
                </a:lnTo>
                <a:close/>
              </a:path>
            </a:pathLst>
          </a:custGeom>
          <a:solidFill>
            <a:srgbClr val="5E7A8B"/>
          </a:solidFill>
          <a:ln/>
        </p:spPr>
        <p:txBody>
          <a:bodyPr/>
          <a:lstStyle/>
          <a:p>
            <a:endParaRPr lang="zh-CN" altLang="en-US"/>
          </a:p>
        </p:txBody>
      </p:sp>
      <p:sp>
        <p:nvSpPr>
          <p:cNvPr id="26" name="Text 24"/>
          <p:cNvSpPr/>
          <p:nvPr/>
        </p:nvSpPr>
        <p:spPr>
          <a:xfrm>
            <a:off x="9115425" y="1790700"/>
            <a:ext cx="819150" cy="5334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Agent B</a:t>
            </a:r>
            <a:endParaRPr lang="en-US" sz="1600" dirty="0"/>
          </a:p>
        </p:txBody>
      </p:sp>
      <p:sp>
        <p:nvSpPr>
          <p:cNvPr id="27" name="Shape 25"/>
          <p:cNvSpPr/>
          <p:nvPr/>
        </p:nvSpPr>
        <p:spPr>
          <a:xfrm>
            <a:off x="10058400" y="1790700"/>
            <a:ext cx="762000" cy="533400"/>
          </a:xfrm>
          <a:custGeom>
            <a:avLst/>
            <a:gdLst/>
            <a:ahLst/>
            <a:cxnLst/>
            <a:rect l="l" t="t" r="r" b="b"/>
            <a:pathLst>
              <a:path w="762000" h="533400">
                <a:moveTo>
                  <a:pt x="0" y="0"/>
                </a:moveTo>
                <a:lnTo>
                  <a:pt x="762000" y="0"/>
                </a:lnTo>
                <a:lnTo>
                  <a:pt x="762000" y="533400"/>
                </a:lnTo>
                <a:lnTo>
                  <a:pt x="0" y="533400"/>
                </a:lnTo>
                <a:lnTo>
                  <a:pt x="0" y="0"/>
                </a:lnTo>
                <a:close/>
              </a:path>
            </a:pathLst>
          </a:custGeom>
          <a:solidFill>
            <a:srgbClr val="C5A06D"/>
          </a:solidFill>
          <a:ln/>
        </p:spPr>
        <p:txBody>
          <a:bodyPr/>
          <a:lstStyle/>
          <a:p>
            <a:endParaRPr lang="zh-CN" altLang="en-US"/>
          </a:p>
        </p:txBody>
      </p:sp>
      <p:sp>
        <p:nvSpPr>
          <p:cNvPr id="28" name="Text 26"/>
          <p:cNvSpPr/>
          <p:nvPr/>
        </p:nvSpPr>
        <p:spPr>
          <a:xfrm>
            <a:off x="10029825" y="1790700"/>
            <a:ext cx="819150" cy="5334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Agent C</a:t>
            </a:r>
            <a:endParaRPr lang="en-US" sz="1600" dirty="0"/>
          </a:p>
        </p:txBody>
      </p:sp>
      <p:sp>
        <p:nvSpPr>
          <p:cNvPr id="29" name="Shape 27"/>
          <p:cNvSpPr/>
          <p:nvPr/>
        </p:nvSpPr>
        <p:spPr>
          <a:xfrm>
            <a:off x="9439275" y="2400300"/>
            <a:ext cx="171450" cy="228600"/>
          </a:xfrm>
          <a:custGeom>
            <a:avLst/>
            <a:gdLst/>
            <a:ahLst/>
            <a:cxnLst/>
            <a:rect l="l" t="t" r="r" b="b"/>
            <a:pathLst>
              <a:path w="171450" h="228600">
                <a:moveTo>
                  <a:pt x="75634" y="224403"/>
                </a:moveTo>
                <a:cubicBezTo>
                  <a:pt x="81216" y="229984"/>
                  <a:pt x="90279" y="229984"/>
                  <a:pt x="95860" y="224403"/>
                </a:cubicBezTo>
                <a:lnTo>
                  <a:pt x="167298" y="152966"/>
                </a:lnTo>
                <a:cubicBezTo>
                  <a:pt x="172879" y="147384"/>
                  <a:pt x="172879" y="138321"/>
                  <a:pt x="167298" y="132740"/>
                </a:cubicBezTo>
                <a:cubicBezTo>
                  <a:pt x="161717" y="127159"/>
                  <a:pt x="152653" y="127159"/>
                  <a:pt x="147072" y="132740"/>
                </a:cubicBezTo>
                <a:lnTo>
                  <a:pt x="100013" y="179799"/>
                </a:lnTo>
                <a:lnTo>
                  <a:pt x="100013" y="14288"/>
                </a:lnTo>
                <a:cubicBezTo>
                  <a:pt x="100013" y="6385"/>
                  <a:pt x="93628" y="0"/>
                  <a:pt x="85725" y="0"/>
                </a:cubicBezTo>
                <a:cubicBezTo>
                  <a:pt x="77822" y="0"/>
                  <a:pt x="71438" y="6385"/>
                  <a:pt x="71438" y="14288"/>
                </a:cubicBezTo>
                <a:lnTo>
                  <a:pt x="71438" y="179799"/>
                </a:lnTo>
                <a:lnTo>
                  <a:pt x="24378" y="132740"/>
                </a:lnTo>
                <a:cubicBezTo>
                  <a:pt x="18797" y="127159"/>
                  <a:pt x="9733" y="127159"/>
                  <a:pt x="4152" y="132740"/>
                </a:cubicBezTo>
                <a:cubicBezTo>
                  <a:pt x="-1429" y="138321"/>
                  <a:pt x="-1429" y="147384"/>
                  <a:pt x="4152" y="152966"/>
                </a:cubicBezTo>
                <a:lnTo>
                  <a:pt x="75590" y="224403"/>
                </a:lnTo>
                <a:close/>
              </a:path>
            </a:pathLst>
          </a:custGeom>
          <a:solidFill>
            <a:srgbClr val="C5A06D"/>
          </a:solidFill>
          <a:ln/>
        </p:spPr>
        <p:txBody>
          <a:bodyPr/>
          <a:lstStyle/>
          <a:p>
            <a:endParaRPr lang="zh-CN" altLang="en-US"/>
          </a:p>
        </p:txBody>
      </p:sp>
      <p:sp>
        <p:nvSpPr>
          <p:cNvPr id="30" name="Shape 28"/>
          <p:cNvSpPr/>
          <p:nvPr/>
        </p:nvSpPr>
        <p:spPr>
          <a:xfrm>
            <a:off x="8763000" y="2705100"/>
            <a:ext cx="1524000" cy="457200"/>
          </a:xfrm>
          <a:custGeom>
            <a:avLst/>
            <a:gdLst/>
            <a:ahLst/>
            <a:cxnLst/>
            <a:rect l="l" t="t" r="r" b="b"/>
            <a:pathLst>
              <a:path w="1524000" h="457200">
                <a:moveTo>
                  <a:pt x="0" y="0"/>
                </a:moveTo>
                <a:lnTo>
                  <a:pt x="1524000" y="0"/>
                </a:lnTo>
                <a:lnTo>
                  <a:pt x="1524000" y="457200"/>
                </a:lnTo>
                <a:lnTo>
                  <a:pt x="0" y="457200"/>
                </a:lnTo>
                <a:lnTo>
                  <a:pt x="0" y="0"/>
                </a:lnTo>
                <a:close/>
              </a:path>
            </a:pathLst>
          </a:custGeom>
          <a:solidFill>
            <a:srgbClr val="3A5A6E"/>
          </a:solidFill>
          <a:ln/>
        </p:spPr>
        <p:txBody>
          <a:bodyPr/>
          <a:lstStyle/>
          <a:p>
            <a:endParaRPr lang="zh-CN" altLang="en-US"/>
          </a:p>
        </p:txBody>
      </p:sp>
      <p:sp>
        <p:nvSpPr>
          <p:cNvPr id="31" name="Text 29"/>
          <p:cNvSpPr/>
          <p:nvPr/>
        </p:nvSpPr>
        <p:spPr>
          <a:xfrm>
            <a:off x="8729663" y="2705100"/>
            <a:ext cx="1590675" cy="4572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Aggregator Agent</a:t>
            </a:r>
            <a:endParaRPr lang="en-US" sz="1600" dirty="0"/>
          </a:p>
        </p:txBody>
      </p:sp>
      <p:sp>
        <p:nvSpPr>
          <p:cNvPr id="32" name="Text 30"/>
          <p:cNvSpPr/>
          <p:nvPr/>
        </p:nvSpPr>
        <p:spPr>
          <a:xfrm>
            <a:off x="7362825" y="3238500"/>
            <a:ext cx="4324350"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并发执行 + 结果聚合</a:t>
            </a:r>
            <a:endParaRPr lang="en-US" sz="1600" dirty="0"/>
          </a:p>
        </p:txBody>
      </p:sp>
      <p:sp>
        <p:nvSpPr>
          <p:cNvPr id="33" name="Shape 31"/>
          <p:cNvSpPr/>
          <p:nvPr/>
        </p:nvSpPr>
        <p:spPr>
          <a:xfrm>
            <a:off x="7239000" y="3695700"/>
            <a:ext cx="4572000" cy="1828800"/>
          </a:xfrm>
          <a:custGeom>
            <a:avLst/>
            <a:gdLst/>
            <a:ahLst/>
            <a:cxnLst/>
            <a:rect l="l" t="t" r="r" b="b"/>
            <a:pathLst>
              <a:path w="4572000" h="1828800">
                <a:moveTo>
                  <a:pt x="0" y="0"/>
                </a:moveTo>
                <a:lnTo>
                  <a:pt x="4572000" y="0"/>
                </a:lnTo>
                <a:lnTo>
                  <a:pt x="4572000" y="1828800"/>
                </a:lnTo>
                <a:lnTo>
                  <a:pt x="0" y="1828800"/>
                </a:lnTo>
                <a:lnTo>
                  <a:pt x="0" y="0"/>
                </a:lnTo>
                <a:close/>
              </a:path>
            </a:pathLst>
          </a:custGeom>
          <a:solidFill>
            <a:srgbClr val="5E7A8B">
              <a:alpha val="10196"/>
            </a:srgbClr>
          </a:solidFill>
          <a:ln/>
        </p:spPr>
        <p:txBody>
          <a:bodyPr/>
          <a:lstStyle/>
          <a:p>
            <a:endParaRPr lang="zh-CN" altLang="en-US"/>
          </a:p>
        </p:txBody>
      </p:sp>
      <p:sp>
        <p:nvSpPr>
          <p:cNvPr id="34" name="Text 32"/>
          <p:cNvSpPr/>
          <p:nvPr/>
        </p:nvSpPr>
        <p:spPr>
          <a:xfrm>
            <a:off x="7391400" y="38481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5" name="Shape 33"/>
          <p:cNvSpPr/>
          <p:nvPr/>
        </p:nvSpPr>
        <p:spPr>
          <a:xfrm>
            <a:off x="7391400" y="42291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36" name="Text 34"/>
          <p:cNvSpPr/>
          <p:nvPr/>
        </p:nvSpPr>
        <p:spPr>
          <a:xfrm>
            <a:off x="7467600" y="43053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7" name="Text 35"/>
          <p:cNvSpPr/>
          <p:nvPr/>
        </p:nvSpPr>
        <p:spPr>
          <a:xfrm>
            <a:off x="7467600" y="45339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显著降低总体延迟 • 多维度并行分析 • 提高吞吐量</a:t>
            </a:r>
            <a:endParaRPr lang="en-US" sz="1600" dirty="0"/>
          </a:p>
        </p:txBody>
      </p:sp>
      <p:sp>
        <p:nvSpPr>
          <p:cNvPr id="38" name="Shape 36"/>
          <p:cNvSpPr/>
          <p:nvPr/>
        </p:nvSpPr>
        <p:spPr>
          <a:xfrm>
            <a:off x="7391400" y="48387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39" name="Text 37"/>
          <p:cNvSpPr/>
          <p:nvPr/>
        </p:nvSpPr>
        <p:spPr>
          <a:xfrm>
            <a:off x="7467600" y="49149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局限</a:t>
            </a:r>
            <a:endParaRPr lang="en-US" sz="1600" dirty="0"/>
          </a:p>
        </p:txBody>
      </p:sp>
      <p:sp>
        <p:nvSpPr>
          <p:cNvPr id="40" name="Text 38"/>
          <p:cNvSpPr/>
          <p:nvPr/>
        </p:nvSpPr>
        <p:spPr>
          <a:xfrm>
            <a:off x="7467600" y="51435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资源利用率激增 • 成本增加 • 需要复杂的冲突解决逻辑</a:t>
            </a:r>
            <a:endParaRPr lang="en-US" sz="1600" dirty="0"/>
          </a:p>
        </p:txBody>
      </p:sp>
      <p:sp>
        <p:nvSpPr>
          <p:cNvPr id="41" name="Shape 39"/>
          <p:cNvSpPr/>
          <p:nvPr/>
        </p:nvSpPr>
        <p:spPr>
          <a:xfrm>
            <a:off x="7258050" y="5676900"/>
            <a:ext cx="4552950" cy="685800"/>
          </a:xfrm>
          <a:custGeom>
            <a:avLst/>
            <a:gdLst/>
            <a:ahLst/>
            <a:cxnLst/>
            <a:rect l="l" t="t" r="r" b="b"/>
            <a:pathLst>
              <a:path w="4552950" h="685800">
                <a:moveTo>
                  <a:pt x="0" y="0"/>
                </a:moveTo>
                <a:lnTo>
                  <a:pt x="4552950" y="0"/>
                </a:lnTo>
                <a:lnTo>
                  <a:pt x="4552950" y="685800"/>
                </a:lnTo>
                <a:lnTo>
                  <a:pt x="0" y="685800"/>
                </a:lnTo>
                <a:lnTo>
                  <a:pt x="0" y="0"/>
                </a:lnTo>
                <a:close/>
              </a:path>
            </a:pathLst>
          </a:custGeom>
          <a:solidFill>
            <a:srgbClr val="C5A06D">
              <a:alpha val="10196"/>
            </a:srgbClr>
          </a:solidFill>
          <a:ln/>
        </p:spPr>
        <p:txBody>
          <a:bodyPr/>
          <a:lstStyle/>
          <a:p>
            <a:endParaRPr lang="zh-CN" altLang="en-US"/>
          </a:p>
        </p:txBody>
      </p:sp>
      <p:sp>
        <p:nvSpPr>
          <p:cNvPr id="42" name="Shape 40"/>
          <p:cNvSpPr/>
          <p:nvPr/>
        </p:nvSpPr>
        <p:spPr>
          <a:xfrm>
            <a:off x="7258050" y="5676900"/>
            <a:ext cx="38100" cy="685800"/>
          </a:xfrm>
          <a:custGeom>
            <a:avLst/>
            <a:gdLst/>
            <a:ahLst/>
            <a:cxnLst/>
            <a:rect l="l" t="t" r="r" b="b"/>
            <a:pathLst>
              <a:path w="38100" h="685800">
                <a:moveTo>
                  <a:pt x="0" y="0"/>
                </a:moveTo>
                <a:lnTo>
                  <a:pt x="38100" y="0"/>
                </a:lnTo>
                <a:lnTo>
                  <a:pt x="38100" y="685800"/>
                </a:lnTo>
                <a:lnTo>
                  <a:pt x="0" y="685800"/>
                </a:lnTo>
                <a:lnTo>
                  <a:pt x="0" y="0"/>
                </a:lnTo>
                <a:close/>
              </a:path>
            </a:pathLst>
          </a:custGeom>
          <a:solidFill>
            <a:srgbClr val="C5A06D"/>
          </a:solidFill>
          <a:ln/>
        </p:spPr>
        <p:txBody>
          <a:bodyPr/>
          <a:lstStyle/>
          <a:p>
            <a:endParaRPr lang="zh-CN" altLang="en-US"/>
          </a:p>
        </p:txBody>
      </p:sp>
      <p:sp>
        <p:nvSpPr>
          <p:cNvPr id="43" name="Shape 41"/>
          <p:cNvSpPr/>
          <p:nvPr/>
        </p:nvSpPr>
        <p:spPr>
          <a:xfrm>
            <a:off x="7448550" y="58578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58341" y="41672"/>
                </a:moveTo>
                <a:cubicBezTo>
                  <a:pt x="58341" y="37072"/>
                  <a:pt x="62075" y="33337"/>
                  <a:pt x="66675" y="33337"/>
                </a:cubicBezTo>
                <a:cubicBezTo>
                  <a:pt x="71275" y="33337"/>
                  <a:pt x="75009" y="37072"/>
                  <a:pt x="75009" y="41672"/>
                </a:cubicBezTo>
                <a:cubicBezTo>
                  <a:pt x="75009" y="46272"/>
                  <a:pt x="71275" y="50006"/>
                  <a:pt x="66675" y="50006"/>
                </a:cubicBezTo>
                <a:cubicBezTo>
                  <a:pt x="62075" y="50006"/>
                  <a:pt x="58341" y="46272"/>
                  <a:pt x="58341" y="41672"/>
                </a:cubicBezTo>
                <a:close/>
                <a:moveTo>
                  <a:pt x="56257" y="58341"/>
                </a:moveTo>
                <a:lnTo>
                  <a:pt x="68759" y="58341"/>
                </a:lnTo>
                <a:cubicBezTo>
                  <a:pt x="72223" y="58341"/>
                  <a:pt x="75009" y="61127"/>
                  <a:pt x="75009" y="64591"/>
                </a:cubicBezTo>
                <a:lnTo>
                  <a:pt x="75009" y="87511"/>
                </a:lnTo>
                <a:lnTo>
                  <a:pt x="77093" y="87511"/>
                </a:lnTo>
                <a:cubicBezTo>
                  <a:pt x="80557" y="87511"/>
                  <a:pt x="83344" y="90298"/>
                  <a:pt x="83344" y="93762"/>
                </a:cubicBezTo>
                <a:cubicBezTo>
                  <a:pt x="83344" y="97226"/>
                  <a:pt x="80557" y="100013"/>
                  <a:pt x="77093" y="100013"/>
                </a:cubicBezTo>
                <a:lnTo>
                  <a:pt x="56257" y="100013"/>
                </a:lnTo>
                <a:cubicBezTo>
                  <a:pt x="52793" y="100013"/>
                  <a:pt x="50006" y="97226"/>
                  <a:pt x="50006" y="93762"/>
                </a:cubicBezTo>
                <a:cubicBezTo>
                  <a:pt x="50006" y="90298"/>
                  <a:pt x="52793" y="87511"/>
                  <a:pt x="56257" y="87511"/>
                </a:cubicBezTo>
                <a:lnTo>
                  <a:pt x="62508" y="87511"/>
                </a:lnTo>
                <a:lnTo>
                  <a:pt x="62508" y="70842"/>
                </a:lnTo>
                <a:lnTo>
                  <a:pt x="56257" y="70842"/>
                </a:lnTo>
                <a:cubicBezTo>
                  <a:pt x="52793" y="70842"/>
                  <a:pt x="50006" y="68055"/>
                  <a:pt x="50006" y="64591"/>
                </a:cubicBezTo>
                <a:cubicBezTo>
                  <a:pt x="50006" y="61127"/>
                  <a:pt x="52793" y="58341"/>
                  <a:pt x="56257" y="58341"/>
                </a:cubicBezTo>
                <a:close/>
              </a:path>
            </a:pathLst>
          </a:custGeom>
          <a:solidFill>
            <a:srgbClr val="C5A06D"/>
          </a:solidFill>
          <a:ln/>
        </p:spPr>
        <p:txBody>
          <a:bodyPr/>
          <a:lstStyle/>
          <a:p>
            <a:endParaRPr lang="zh-CN" altLang="en-US"/>
          </a:p>
        </p:txBody>
      </p:sp>
      <p:sp>
        <p:nvSpPr>
          <p:cNvPr id="44" name="Text 42"/>
          <p:cNvSpPr/>
          <p:nvPr/>
        </p:nvSpPr>
        <p:spPr>
          <a:xfrm>
            <a:off x="7658100" y="5829300"/>
            <a:ext cx="4067175" cy="3810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关键考量：</a:t>
            </a:r>
            <a:r>
              <a:rPr lang="en-US" sz="1050" dirty="0">
                <a:solidFill>
                  <a:srgbClr val="E0E2E5">
                    <a:alpha val="80000"/>
                  </a:srgbClr>
                </a:solidFill>
                <a:latin typeface="Noto Sans SC" pitchFamily="34" charset="0"/>
                <a:ea typeface="Noto Sans SC" pitchFamily="34" charset="-122"/>
                <a:cs typeface="Noto Sans SC" pitchFamily="34" charset="-120"/>
              </a:rPr>
              <a:t>并行运行多个代理会立即增加资源利用率和令牌消耗，需要在成本和性能之间权衡。</a:t>
            </a:r>
            <a:endParaRPr lang="en-US" sz="1600"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1876425"/>
            <a:ext cx="1485900" cy="419100"/>
          </a:xfrm>
          <a:custGeom>
            <a:avLst/>
            <a:gdLst/>
            <a:ahLst/>
            <a:cxnLst/>
            <a:rect l="l" t="t" r="r" b="b"/>
            <a:pathLst>
              <a:path w="1485900" h="419100">
                <a:moveTo>
                  <a:pt x="0" y="0"/>
                </a:moveTo>
                <a:lnTo>
                  <a:pt x="1485900" y="0"/>
                </a:lnTo>
                <a:lnTo>
                  <a:pt x="1485900"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1876425"/>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1952625"/>
            <a:ext cx="1247775"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04</a:t>
            </a:r>
            <a:endParaRPr lang="en-US" sz="1600" dirty="0"/>
          </a:p>
        </p:txBody>
      </p:sp>
      <p:sp>
        <p:nvSpPr>
          <p:cNvPr id="7" name="Text 4"/>
          <p:cNvSpPr/>
          <p:nvPr/>
        </p:nvSpPr>
        <p:spPr>
          <a:xfrm>
            <a:off x="381000" y="2524125"/>
            <a:ext cx="11715750" cy="1428750"/>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多智能体系统</a:t>
            </a:r>
            <a:endParaRPr lang="en-US" sz="1600" dirty="0"/>
          </a:p>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循环与迭代模式</a:t>
            </a:r>
            <a:endParaRPr lang="en-US" sz="1600" dirty="0"/>
          </a:p>
        </p:txBody>
      </p:sp>
      <p:sp>
        <p:nvSpPr>
          <p:cNvPr id="8" name="Text 5"/>
          <p:cNvSpPr/>
          <p:nvPr/>
        </p:nvSpPr>
        <p:spPr>
          <a:xfrm>
            <a:off x="381000" y="4181475"/>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通过重复执行提升输出质量的模式</a:t>
            </a:r>
            <a:endParaRPr lang="en-US" sz="1600" dirty="0"/>
          </a:p>
        </p:txBody>
      </p:sp>
      <p:sp>
        <p:nvSpPr>
          <p:cNvPr id="9" name="Shape 6"/>
          <p:cNvSpPr/>
          <p:nvPr/>
        </p:nvSpPr>
        <p:spPr>
          <a:xfrm>
            <a:off x="381000" y="49434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10" name="Shape 7"/>
          <p:cNvSpPr/>
          <p:nvPr/>
        </p:nvSpPr>
        <p:spPr>
          <a:xfrm>
            <a:off x="1447800" y="49434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1" name="Shape 8"/>
          <p:cNvSpPr/>
          <p:nvPr/>
        </p:nvSpPr>
        <p:spPr>
          <a:xfrm>
            <a:off x="2057400" y="4943475"/>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LOOP PATTERN</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循环模式（Loop）</a:t>
            </a:r>
            <a:endParaRPr lang="en-US" sz="1600" dirty="0"/>
          </a:p>
        </p:txBody>
      </p:sp>
      <p:sp>
        <p:nvSpPr>
          <p:cNvPr id="4" name="Shape 2"/>
          <p:cNvSpPr/>
          <p:nvPr/>
        </p:nvSpPr>
        <p:spPr>
          <a:xfrm>
            <a:off x="400050" y="1257300"/>
            <a:ext cx="6610350" cy="2038350"/>
          </a:xfrm>
          <a:custGeom>
            <a:avLst/>
            <a:gdLst/>
            <a:ahLst/>
            <a:cxnLst/>
            <a:rect l="l" t="t" r="r" b="b"/>
            <a:pathLst>
              <a:path w="6610350" h="2038350">
                <a:moveTo>
                  <a:pt x="0" y="0"/>
                </a:moveTo>
                <a:lnTo>
                  <a:pt x="6610350" y="0"/>
                </a:lnTo>
                <a:lnTo>
                  <a:pt x="6610350" y="2038350"/>
                </a:lnTo>
                <a:lnTo>
                  <a:pt x="0" y="203835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57300"/>
            <a:ext cx="38100" cy="2038350"/>
          </a:xfrm>
          <a:custGeom>
            <a:avLst/>
            <a:gdLst/>
            <a:ahLst/>
            <a:cxnLst/>
            <a:rect l="l" t="t" r="r" b="b"/>
            <a:pathLst>
              <a:path w="38100" h="2038350">
                <a:moveTo>
                  <a:pt x="0" y="0"/>
                </a:moveTo>
                <a:lnTo>
                  <a:pt x="38100" y="0"/>
                </a:lnTo>
                <a:lnTo>
                  <a:pt x="38100" y="2038350"/>
                </a:lnTo>
                <a:lnTo>
                  <a:pt x="0" y="2038350"/>
                </a:lnTo>
                <a:lnTo>
                  <a:pt x="0" y="0"/>
                </a:lnTo>
                <a:close/>
              </a:path>
            </a:pathLst>
          </a:custGeom>
          <a:solidFill>
            <a:srgbClr val="3A5A6E"/>
          </a:solidFill>
          <a:ln/>
        </p:spPr>
        <p:txBody>
          <a:bodyPr/>
          <a:lstStyle/>
          <a:p>
            <a:endParaRPr lang="zh-CN" altLang="en-US"/>
          </a:p>
        </p:txBody>
      </p:sp>
      <p:sp>
        <p:nvSpPr>
          <p:cNvPr id="6" name="Shape 4"/>
          <p:cNvSpPr/>
          <p:nvPr/>
        </p:nvSpPr>
        <p:spPr>
          <a:xfrm>
            <a:off x="633413" y="1485900"/>
            <a:ext cx="190500" cy="190500"/>
          </a:xfrm>
          <a:custGeom>
            <a:avLst/>
            <a:gdLst/>
            <a:ahLst/>
            <a:cxnLst/>
            <a:rect l="l" t="t" r="r" b="b"/>
            <a:pathLst>
              <a:path w="190500" h="190500">
                <a:moveTo>
                  <a:pt x="178631" y="71438"/>
                </a:moveTo>
                <a:lnTo>
                  <a:pt x="181570" y="71438"/>
                </a:lnTo>
                <a:cubicBezTo>
                  <a:pt x="186519" y="71438"/>
                  <a:pt x="190500" y="67456"/>
                  <a:pt x="190500" y="62508"/>
                </a:cubicBezTo>
                <a:lnTo>
                  <a:pt x="190500" y="8930"/>
                </a:lnTo>
                <a:cubicBezTo>
                  <a:pt x="190500" y="5321"/>
                  <a:pt x="188342" y="2046"/>
                  <a:pt x="184993" y="670"/>
                </a:cubicBezTo>
                <a:cubicBezTo>
                  <a:pt x="181645" y="-707"/>
                  <a:pt x="177812" y="74"/>
                  <a:pt x="175245" y="2604"/>
                </a:cubicBezTo>
                <a:lnTo>
                  <a:pt x="156009" y="21878"/>
                </a:lnTo>
                <a:cubicBezTo>
                  <a:pt x="139526" y="8223"/>
                  <a:pt x="118318" y="0"/>
                  <a:pt x="95250" y="0"/>
                </a:cubicBezTo>
                <a:cubicBezTo>
                  <a:pt x="47253" y="0"/>
                  <a:pt x="7553" y="35496"/>
                  <a:pt x="967" y="81669"/>
                </a:cubicBezTo>
                <a:cubicBezTo>
                  <a:pt x="37" y="88181"/>
                  <a:pt x="4539" y="94208"/>
                  <a:pt x="11050" y="95138"/>
                </a:cubicBezTo>
                <a:cubicBezTo>
                  <a:pt x="17562" y="96069"/>
                  <a:pt x="23589" y="91529"/>
                  <a:pt x="24519" y="85055"/>
                </a:cubicBezTo>
                <a:cubicBezTo>
                  <a:pt x="29468" y="50416"/>
                  <a:pt x="59271" y="23812"/>
                  <a:pt x="95250" y="23812"/>
                </a:cubicBezTo>
                <a:cubicBezTo>
                  <a:pt x="111770" y="23812"/>
                  <a:pt x="126950" y="29394"/>
                  <a:pt x="139043" y="38807"/>
                </a:cubicBezTo>
                <a:lnTo>
                  <a:pt x="121667" y="56183"/>
                </a:lnTo>
                <a:cubicBezTo>
                  <a:pt x="119100" y="58750"/>
                  <a:pt x="118356" y="62582"/>
                  <a:pt x="119732" y="65931"/>
                </a:cubicBezTo>
                <a:cubicBezTo>
                  <a:pt x="121109" y="69279"/>
                  <a:pt x="124383" y="71438"/>
                  <a:pt x="127992" y="71438"/>
                </a:cubicBezTo>
                <a:lnTo>
                  <a:pt x="178631" y="71438"/>
                </a:lnTo>
                <a:close/>
                <a:moveTo>
                  <a:pt x="189570" y="108831"/>
                </a:moveTo>
                <a:cubicBezTo>
                  <a:pt x="190500" y="102319"/>
                  <a:pt x="185961" y="96292"/>
                  <a:pt x="179487" y="95362"/>
                </a:cubicBezTo>
                <a:cubicBezTo>
                  <a:pt x="173013" y="94431"/>
                  <a:pt x="166948" y="98971"/>
                  <a:pt x="166018" y="105445"/>
                </a:cubicBezTo>
                <a:cubicBezTo>
                  <a:pt x="161069" y="140047"/>
                  <a:pt x="131266" y="166650"/>
                  <a:pt x="95287" y="166650"/>
                </a:cubicBezTo>
                <a:cubicBezTo>
                  <a:pt x="78767" y="166650"/>
                  <a:pt x="63587" y="161069"/>
                  <a:pt x="51495" y="151656"/>
                </a:cubicBezTo>
                <a:lnTo>
                  <a:pt x="68833" y="134317"/>
                </a:lnTo>
                <a:cubicBezTo>
                  <a:pt x="71400" y="131750"/>
                  <a:pt x="72144" y="127918"/>
                  <a:pt x="70768" y="124569"/>
                </a:cubicBezTo>
                <a:cubicBezTo>
                  <a:pt x="69391" y="121221"/>
                  <a:pt x="66117" y="119063"/>
                  <a:pt x="62508" y="119063"/>
                </a:cubicBezTo>
                <a:lnTo>
                  <a:pt x="8930" y="119063"/>
                </a:lnTo>
                <a:cubicBezTo>
                  <a:pt x="3981" y="119063"/>
                  <a:pt x="0" y="123044"/>
                  <a:pt x="0" y="127992"/>
                </a:cubicBezTo>
                <a:lnTo>
                  <a:pt x="0" y="181570"/>
                </a:lnTo>
                <a:cubicBezTo>
                  <a:pt x="0" y="185179"/>
                  <a:pt x="2158" y="188454"/>
                  <a:pt x="5507" y="189830"/>
                </a:cubicBezTo>
                <a:cubicBezTo>
                  <a:pt x="8855" y="191207"/>
                  <a:pt x="12688" y="190426"/>
                  <a:pt x="15255" y="187896"/>
                </a:cubicBezTo>
                <a:lnTo>
                  <a:pt x="34528" y="168622"/>
                </a:lnTo>
                <a:cubicBezTo>
                  <a:pt x="50974" y="182277"/>
                  <a:pt x="72182" y="190500"/>
                  <a:pt x="95250" y="190500"/>
                </a:cubicBezTo>
                <a:cubicBezTo>
                  <a:pt x="143247" y="190500"/>
                  <a:pt x="182947" y="155004"/>
                  <a:pt x="189533" y="108831"/>
                </a:cubicBezTo>
                <a:close/>
              </a:path>
            </a:pathLst>
          </a:custGeom>
          <a:solidFill>
            <a:srgbClr val="C5A06D"/>
          </a:solidFill>
          <a:ln/>
        </p:spPr>
        <p:txBody>
          <a:bodyPr/>
          <a:lstStyle/>
          <a:p>
            <a:endParaRPr lang="zh-CN" altLang="en-US"/>
          </a:p>
        </p:txBody>
      </p:sp>
      <p:sp>
        <p:nvSpPr>
          <p:cNvPr id="7" name="Text 5"/>
          <p:cNvSpPr/>
          <p:nvPr/>
        </p:nvSpPr>
        <p:spPr>
          <a:xfrm>
            <a:off x="847725" y="14478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609600" y="1828800"/>
            <a:ext cx="6286500" cy="74295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重复执行一系列专业化的子智能体，直到满足</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特定的终止条件 </a:t>
            </a:r>
            <a:r>
              <a:rPr lang="en-US" sz="1200" dirty="0">
                <a:solidFill>
                  <a:srgbClr val="E0E2E5">
                    <a:alpha val="80000"/>
                  </a:srgbClr>
                </a:solidFill>
                <a:latin typeface="Noto Sans SC" pitchFamily="34" charset="0"/>
                <a:ea typeface="Noto Sans SC" pitchFamily="34" charset="-122"/>
                <a:cs typeface="Noto Sans SC" pitchFamily="34" charset="-120"/>
              </a:rPr>
              <a:t>。使用循环工作流代理，根据预定义逻辑运行，无需AI模型编排。所有子代理完成任务后，循环代理评估是否满足退出条件。</a:t>
            </a:r>
            <a:endParaRPr lang="en-US" sz="1600" dirty="0"/>
          </a:p>
        </p:txBody>
      </p:sp>
      <p:sp>
        <p:nvSpPr>
          <p:cNvPr id="9" name="Shape 7"/>
          <p:cNvSpPr/>
          <p:nvPr/>
        </p:nvSpPr>
        <p:spPr>
          <a:xfrm>
            <a:off x="609600" y="2686050"/>
            <a:ext cx="6210300" cy="419100"/>
          </a:xfrm>
          <a:custGeom>
            <a:avLst/>
            <a:gdLst/>
            <a:ahLst/>
            <a:cxnLst/>
            <a:rect l="l" t="t" r="r" b="b"/>
            <a:pathLst>
              <a:path w="6210300" h="419100">
                <a:moveTo>
                  <a:pt x="0" y="0"/>
                </a:moveTo>
                <a:lnTo>
                  <a:pt x="6210300" y="0"/>
                </a:lnTo>
                <a:lnTo>
                  <a:pt x="6210300" y="419100"/>
                </a:lnTo>
                <a:lnTo>
                  <a:pt x="0" y="419100"/>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723900" y="2800350"/>
            <a:ext cx="60483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退出条件：</a:t>
            </a:r>
            <a:r>
              <a:rPr lang="en-US" sz="1050" dirty="0">
                <a:solidFill>
                  <a:srgbClr val="E0E2E5">
                    <a:alpha val="70000"/>
                  </a:srgbClr>
                </a:solidFill>
                <a:latin typeface="Noto Sans SC" pitchFamily="34" charset="0"/>
                <a:ea typeface="Noto Sans SC" pitchFamily="34" charset="-122"/>
                <a:cs typeface="Noto Sans SC" pitchFamily="34" charset="-120"/>
              </a:rPr>
              <a:t>最大迭代次数、自定义状态达标、质量标准满足</a:t>
            </a:r>
            <a:endParaRPr lang="en-US" sz="1600" dirty="0"/>
          </a:p>
        </p:txBody>
      </p:sp>
      <p:sp>
        <p:nvSpPr>
          <p:cNvPr id="11" name="Shape 9"/>
          <p:cNvSpPr/>
          <p:nvPr/>
        </p:nvSpPr>
        <p:spPr>
          <a:xfrm>
            <a:off x="400050" y="3448050"/>
            <a:ext cx="6610350" cy="1485900"/>
          </a:xfrm>
          <a:custGeom>
            <a:avLst/>
            <a:gdLst/>
            <a:ahLst/>
            <a:cxnLst/>
            <a:rect l="l" t="t" r="r" b="b"/>
            <a:pathLst>
              <a:path w="6610350" h="1485900">
                <a:moveTo>
                  <a:pt x="0" y="0"/>
                </a:moveTo>
                <a:lnTo>
                  <a:pt x="6610350" y="0"/>
                </a:lnTo>
                <a:lnTo>
                  <a:pt x="6610350" y="1485900"/>
                </a:lnTo>
                <a:lnTo>
                  <a:pt x="0" y="1485900"/>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00050" y="3448050"/>
            <a:ext cx="38100" cy="1485900"/>
          </a:xfrm>
          <a:custGeom>
            <a:avLst/>
            <a:gdLst/>
            <a:ahLst/>
            <a:cxnLst/>
            <a:rect l="l" t="t" r="r" b="b"/>
            <a:pathLst>
              <a:path w="38100" h="1485900">
                <a:moveTo>
                  <a:pt x="0" y="0"/>
                </a:moveTo>
                <a:lnTo>
                  <a:pt x="38100" y="0"/>
                </a:lnTo>
                <a:lnTo>
                  <a:pt x="38100" y="1485900"/>
                </a:lnTo>
                <a:lnTo>
                  <a:pt x="0" y="1485900"/>
                </a:lnTo>
                <a:lnTo>
                  <a:pt x="0" y="0"/>
                </a:lnTo>
                <a:close/>
              </a:path>
            </a:pathLst>
          </a:custGeom>
          <a:solidFill>
            <a:srgbClr val="C5A06D"/>
          </a:solidFill>
          <a:ln/>
        </p:spPr>
        <p:txBody>
          <a:bodyPr/>
          <a:lstStyle/>
          <a:p>
            <a:endParaRPr lang="zh-CN" altLang="en-US"/>
          </a:p>
        </p:txBody>
      </p:sp>
      <p:sp>
        <p:nvSpPr>
          <p:cNvPr id="13" name="Shape 11"/>
          <p:cNvSpPr/>
          <p:nvPr/>
        </p:nvSpPr>
        <p:spPr>
          <a:xfrm>
            <a:off x="633413" y="3676650"/>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126653" y="79139"/>
                </a:moveTo>
                <a:lnTo>
                  <a:pt x="96887" y="126764"/>
                </a:lnTo>
                <a:cubicBezTo>
                  <a:pt x="95324" y="129257"/>
                  <a:pt x="92646" y="130820"/>
                  <a:pt x="89706" y="130969"/>
                </a:cubicBezTo>
                <a:cubicBezTo>
                  <a:pt x="86767" y="131118"/>
                  <a:pt x="83939" y="129778"/>
                  <a:pt x="82190" y="127397"/>
                </a:cubicBezTo>
                <a:lnTo>
                  <a:pt x="64331" y="103584"/>
                </a:lnTo>
                <a:cubicBezTo>
                  <a:pt x="61354" y="99640"/>
                  <a:pt x="62173" y="94059"/>
                  <a:pt x="66117" y="91083"/>
                </a:cubicBezTo>
                <a:cubicBezTo>
                  <a:pt x="70061" y="88106"/>
                  <a:pt x="75642" y="88925"/>
                  <a:pt x="78618" y="92869"/>
                </a:cubicBezTo>
                <a:lnTo>
                  <a:pt x="88664" y="106263"/>
                </a:lnTo>
                <a:lnTo>
                  <a:pt x="111509" y="69689"/>
                </a:lnTo>
                <a:cubicBezTo>
                  <a:pt x="114114" y="65522"/>
                  <a:pt x="119621" y="64219"/>
                  <a:pt x="123825" y="66861"/>
                </a:cubicBezTo>
                <a:cubicBezTo>
                  <a:pt x="128029" y="69503"/>
                  <a:pt x="129294" y="74972"/>
                  <a:pt x="126653" y="79177"/>
                </a:cubicBezTo>
                <a:close/>
              </a:path>
            </a:pathLst>
          </a:custGeom>
          <a:solidFill>
            <a:srgbClr val="C5A06D"/>
          </a:solidFill>
          <a:ln/>
        </p:spPr>
        <p:txBody>
          <a:bodyPr/>
          <a:lstStyle/>
          <a:p>
            <a:endParaRPr lang="zh-CN" altLang="en-US"/>
          </a:p>
        </p:txBody>
      </p:sp>
      <p:sp>
        <p:nvSpPr>
          <p:cNvPr id="14" name="Text 12"/>
          <p:cNvSpPr/>
          <p:nvPr/>
        </p:nvSpPr>
        <p:spPr>
          <a:xfrm>
            <a:off x="847725" y="363855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适用场景</a:t>
            </a:r>
            <a:endParaRPr lang="en-US" sz="1600" dirty="0"/>
          </a:p>
        </p:txBody>
      </p:sp>
      <p:sp>
        <p:nvSpPr>
          <p:cNvPr id="15" name="Shape 13"/>
          <p:cNvSpPr/>
          <p:nvPr/>
        </p:nvSpPr>
        <p:spPr>
          <a:xfrm>
            <a:off x="657225" y="405765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6" name="Text 14"/>
          <p:cNvSpPr/>
          <p:nvPr/>
        </p:nvSpPr>
        <p:spPr>
          <a:xfrm>
            <a:off x="876300" y="4019550"/>
            <a:ext cx="34004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监控和轮询任务：</a:t>
            </a:r>
            <a:r>
              <a:rPr lang="en-US" sz="1050" dirty="0">
                <a:solidFill>
                  <a:srgbClr val="E0E2E5">
                    <a:alpha val="80000"/>
                  </a:srgbClr>
                </a:solidFill>
                <a:latin typeface="Noto Sans SC" pitchFamily="34" charset="0"/>
                <a:ea typeface="Noto Sans SC" pitchFamily="34" charset="-122"/>
                <a:cs typeface="Noto Sans SC" pitchFamily="34" charset="-120"/>
              </a:rPr>
              <a:t>重复执行预定义操作直到满足退出条件</a:t>
            </a:r>
            <a:endParaRPr lang="en-US" sz="1600" dirty="0"/>
          </a:p>
        </p:txBody>
      </p:sp>
      <p:sp>
        <p:nvSpPr>
          <p:cNvPr id="17" name="Shape 15"/>
          <p:cNvSpPr/>
          <p:nvPr/>
        </p:nvSpPr>
        <p:spPr>
          <a:xfrm>
            <a:off x="657225" y="432435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8" name="Text 16"/>
          <p:cNvSpPr/>
          <p:nvPr/>
        </p:nvSpPr>
        <p:spPr>
          <a:xfrm>
            <a:off x="876300" y="4286250"/>
            <a:ext cx="35337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迭代优化：</a:t>
            </a:r>
            <a:r>
              <a:rPr lang="en-US" sz="1050" dirty="0">
                <a:solidFill>
                  <a:srgbClr val="E0E2E5">
                    <a:alpha val="80000"/>
                  </a:srgbClr>
                </a:solidFill>
                <a:latin typeface="Noto Sans SC" pitchFamily="34" charset="0"/>
                <a:ea typeface="Noto Sans SC" pitchFamily="34" charset="-122"/>
                <a:cs typeface="Noto Sans SC" pitchFamily="34" charset="-120"/>
              </a:rPr>
              <a:t>生成内容并让评论家代理审核直到达到质量标准</a:t>
            </a:r>
            <a:endParaRPr lang="en-US" sz="1600" dirty="0"/>
          </a:p>
        </p:txBody>
      </p:sp>
      <p:sp>
        <p:nvSpPr>
          <p:cNvPr id="19" name="Shape 17"/>
          <p:cNvSpPr/>
          <p:nvPr/>
        </p:nvSpPr>
        <p:spPr>
          <a:xfrm>
            <a:off x="657225" y="459105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20" name="Text 18"/>
          <p:cNvSpPr/>
          <p:nvPr/>
        </p:nvSpPr>
        <p:spPr>
          <a:xfrm>
            <a:off x="876300" y="4552950"/>
            <a:ext cx="27336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自我修正：</a:t>
            </a:r>
            <a:r>
              <a:rPr lang="en-US" sz="1050" dirty="0">
                <a:solidFill>
                  <a:srgbClr val="E0E2E5">
                    <a:alpha val="80000"/>
                  </a:srgbClr>
                </a:solidFill>
                <a:latin typeface="Noto Sans SC" pitchFamily="34" charset="0"/>
                <a:ea typeface="Noto Sans SC" pitchFamily="34" charset="-122"/>
                <a:cs typeface="Noto Sans SC" pitchFamily="34" charset="-120"/>
              </a:rPr>
              <a:t>自动检测错误并重新执行直到成功</a:t>
            </a:r>
            <a:endParaRPr lang="en-US" sz="1600" dirty="0"/>
          </a:p>
        </p:txBody>
      </p:sp>
      <p:sp>
        <p:nvSpPr>
          <p:cNvPr id="21" name="Shape 19"/>
          <p:cNvSpPr/>
          <p:nvPr/>
        </p:nvSpPr>
        <p:spPr>
          <a:xfrm>
            <a:off x="7239000" y="1257300"/>
            <a:ext cx="4572000" cy="2400300"/>
          </a:xfrm>
          <a:custGeom>
            <a:avLst/>
            <a:gdLst/>
            <a:ahLst/>
            <a:cxnLst/>
            <a:rect l="l" t="t" r="r" b="b"/>
            <a:pathLst>
              <a:path w="4572000" h="2400300">
                <a:moveTo>
                  <a:pt x="0" y="0"/>
                </a:moveTo>
                <a:lnTo>
                  <a:pt x="4572000" y="0"/>
                </a:lnTo>
                <a:lnTo>
                  <a:pt x="4572000" y="2400300"/>
                </a:lnTo>
                <a:lnTo>
                  <a:pt x="0" y="2400300"/>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391400" y="14097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工作流程示例</a:t>
            </a:r>
            <a:endParaRPr lang="en-US" sz="1600" dirty="0"/>
          </a:p>
        </p:txBody>
      </p:sp>
      <p:sp>
        <p:nvSpPr>
          <p:cNvPr id="23" name="Shape 21"/>
          <p:cNvSpPr/>
          <p:nvPr/>
        </p:nvSpPr>
        <p:spPr>
          <a:xfrm>
            <a:off x="8439150" y="1790700"/>
            <a:ext cx="914400" cy="457200"/>
          </a:xfrm>
          <a:custGeom>
            <a:avLst/>
            <a:gdLst/>
            <a:ahLst/>
            <a:cxnLst/>
            <a:rect l="l" t="t" r="r" b="b"/>
            <a:pathLst>
              <a:path w="914400" h="457200">
                <a:moveTo>
                  <a:pt x="0" y="0"/>
                </a:moveTo>
                <a:lnTo>
                  <a:pt x="914400" y="0"/>
                </a:lnTo>
                <a:lnTo>
                  <a:pt x="914400" y="457200"/>
                </a:lnTo>
                <a:lnTo>
                  <a:pt x="0" y="457200"/>
                </a:lnTo>
                <a:lnTo>
                  <a:pt x="0" y="0"/>
                </a:lnTo>
                <a:close/>
              </a:path>
            </a:pathLst>
          </a:custGeom>
          <a:solidFill>
            <a:srgbClr val="3A5A6E"/>
          </a:solidFill>
          <a:ln/>
        </p:spPr>
        <p:txBody>
          <a:bodyPr/>
          <a:lstStyle/>
          <a:p>
            <a:endParaRPr lang="zh-CN" altLang="en-US"/>
          </a:p>
        </p:txBody>
      </p:sp>
      <p:sp>
        <p:nvSpPr>
          <p:cNvPr id="24" name="Text 22"/>
          <p:cNvSpPr/>
          <p:nvPr/>
        </p:nvSpPr>
        <p:spPr>
          <a:xfrm>
            <a:off x="8405813" y="1790700"/>
            <a:ext cx="981075" cy="4572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执行任务</a:t>
            </a:r>
            <a:endParaRPr lang="en-US" sz="1600" dirty="0"/>
          </a:p>
        </p:txBody>
      </p:sp>
      <p:sp>
        <p:nvSpPr>
          <p:cNvPr id="25" name="Shape 23"/>
          <p:cNvSpPr/>
          <p:nvPr/>
        </p:nvSpPr>
        <p:spPr>
          <a:xfrm>
            <a:off x="9448800" y="1943100"/>
            <a:ext cx="152400" cy="152400"/>
          </a:xfrm>
          <a:custGeom>
            <a:avLst/>
            <a:gdLst/>
            <a:ahLst/>
            <a:cxnLst/>
            <a:rect l="l" t="t" r="r" b="b"/>
            <a:pathLst>
              <a:path w="152400" h="152400">
                <a:moveTo>
                  <a:pt x="149602" y="82927"/>
                </a:moveTo>
                <a:cubicBezTo>
                  <a:pt x="153323" y="79206"/>
                  <a:pt x="153323" y="73164"/>
                  <a:pt x="149602" y="69443"/>
                </a:cubicBezTo>
                <a:lnTo>
                  <a:pt x="101977" y="21818"/>
                </a:lnTo>
                <a:cubicBezTo>
                  <a:pt x="98256" y="18098"/>
                  <a:pt x="92214" y="18098"/>
                  <a:pt x="88493" y="21818"/>
                </a:cubicBezTo>
                <a:cubicBezTo>
                  <a:pt x="84773" y="25539"/>
                  <a:pt x="84773" y="31581"/>
                  <a:pt x="88493" y="35302"/>
                </a:cubicBezTo>
                <a:lnTo>
                  <a:pt x="119866" y="66675"/>
                </a:lnTo>
                <a:lnTo>
                  <a:pt x="9525" y="66675"/>
                </a:lnTo>
                <a:cubicBezTo>
                  <a:pt x="4256" y="66675"/>
                  <a:pt x="0" y="70931"/>
                  <a:pt x="0" y="76200"/>
                </a:cubicBezTo>
                <a:cubicBezTo>
                  <a:pt x="0" y="81469"/>
                  <a:pt x="4256" y="85725"/>
                  <a:pt x="9525" y="85725"/>
                </a:cubicBezTo>
                <a:lnTo>
                  <a:pt x="119866" y="85725"/>
                </a:lnTo>
                <a:lnTo>
                  <a:pt x="88493" y="117098"/>
                </a:lnTo>
                <a:cubicBezTo>
                  <a:pt x="84772" y="120819"/>
                  <a:pt x="84772" y="126861"/>
                  <a:pt x="88493" y="130582"/>
                </a:cubicBezTo>
                <a:cubicBezTo>
                  <a:pt x="92214" y="134303"/>
                  <a:pt x="98256" y="134303"/>
                  <a:pt x="101977" y="130582"/>
                </a:cubicBezTo>
                <a:lnTo>
                  <a:pt x="149602" y="82957"/>
                </a:lnTo>
                <a:close/>
              </a:path>
            </a:pathLst>
          </a:custGeom>
          <a:solidFill>
            <a:srgbClr val="C5A06D"/>
          </a:solidFill>
          <a:ln/>
        </p:spPr>
        <p:txBody>
          <a:bodyPr/>
          <a:lstStyle/>
          <a:p>
            <a:endParaRPr lang="zh-CN" altLang="en-US"/>
          </a:p>
        </p:txBody>
      </p:sp>
      <p:sp>
        <p:nvSpPr>
          <p:cNvPr id="26" name="Shape 24"/>
          <p:cNvSpPr/>
          <p:nvPr/>
        </p:nvSpPr>
        <p:spPr>
          <a:xfrm>
            <a:off x="9696450" y="1790700"/>
            <a:ext cx="914400" cy="457200"/>
          </a:xfrm>
          <a:custGeom>
            <a:avLst/>
            <a:gdLst/>
            <a:ahLst/>
            <a:cxnLst/>
            <a:rect l="l" t="t" r="r" b="b"/>
            <a:pathLst>
              <a:path w="914400" h="457200">
                <a:moveTo>
                  <a:pt x="0" y="0"/>
                </a:moveTo>
                <a:lnTo>
                  <a:pt x="914400" y="0"/>
                </a:lnTo>
                <a:lnTo>
                  <a:pt x="914400" y="457200"/>
                </a:lnTo>
                <a:lnTo>
                  <a:pt x="0" y="457200"/>
                </a:lnTo>
                <a:lnTo>
                  <a:pt x="0" y="0"/>
                </a:lnTo>
                <a:close/>
              </a:path>
            </a:pathLst>
          </a:custGeom>
          <a:solidFill>
            <a:srgbClr val="5E7A8B"/>
          </a:solidFill>
          <a:ln/>
        </p:spPr>
        <p:txBody>
          <a:bodyPr/>
          <a:lstStyle/>
          <a:p>
            <a:endParaRPr lang="zh-CN" altLang="en-US"/>
          </a:p>
        </p:txBody>
      </p:sp>
      <p:sp>
        <p:nvSpPr>
          <p:cNvPr id="27" name="Text 25"/>
          <p:cNvSpPr/>
          <p:nvPr/>
        </p:nvSpPr>
        <p:spPr>
          <a:xfrm>
            <a:off x="9663113" y="1790700"/>
            <a:ext cx="981075" cy="4572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检查条件</a:t>
            </a:r>
            <a:endParaRPr lang="en-US" sz="1600" dirty="0"/>
          </a:p>
        </p:txBody>
      </p:sp>
      <p:sp>
        <p:nvSpPr>
          <p:cNvPr id="28" name="Shape 26"/>
          <p:cNvSpPr/>
          <p:nvPr/>
        </p:nvSpPr>
        <p:spPr>
          <a:xfrm>
            <a:off x="9205913" y="2328863"/>
            <a:ext cx="142875" cy="190500"/>
          </a:xfrm>
          <a:custGeom>
            <a:avLst/>
            <a:gdLst/>
            <a:ahLst/>
            <a:cxnLst/>
            <a:rect l="l" t="t" r="r" b="b"/>
            <a:pathLst>
              <a:path w="142875" h="190500">
                <a:moveTo>
                  <a:pt x="63029" y="187003"/>
                </a:moveTo>
                <a:cubicBezTo>
                  <a:pt x="67680" y="191653"/>
                  <a:pt x="75233" y="191653"/>
                  <a:pt x="79883" y="187003"/>
                </a:cubicBezTo>
                <a:lnTo>
                  <a:pt x="139415" y="127471"/>
                </a:lnTo>
                <a:cubicBezTo>
                  <a:pt x="144066" y="122820"/>
                  <a:pt x="144066" y="115267"/>
                  <a:pt x="139415" y="110617"/>
                </a:cubicBezTo>
                <a:cubicBezTo>
                  <a:pt x="134764" y="105966"/>
                  <a:pt x="127211" y="105966"/>
                  <a:pt x="122560" y="110617"/>
                </a:cubicBezTo>
                <a:lnTo>
                  <a:pt x="83344" y="149833"/>
                </a:lnTo>
                <a:lnTo>
                  <a:pt x="83344" y="11906"/>
                </a:lnTo>
                <a:cubicBezTo>
                  <a:pt x="83344" y="5321"/>
                  <a:pt x="78023" y="0"/>
                  <a:pt x="71438" y="0"/>
                </a:cubicBezTo>
                <a:cubicBezTo>
                  <a:pt x="64852" y="0"/>
                  <a:pt x="59531" y="5321"/>
                  <a:pt x="59531" y="11906"/>
                </a:cubicBezTo>
                <a:lnTo>
                  <a:pt x="59531" y="149833"/>
                </a:lnTo>
                <a:lnTo>
                  <a:pt x="20315" y="110617"/>
                </a:lnTo>
                <a:cubicBezTo>
                  <a:pt x="15664" y="105966"/>
                  <a:pt x="8111" y="105966"/>
                  <a:pt x="3460" y="110617"/>
                </a:cubicBezTo>
                <a:cubicBezTo>
                  <a:pt x="-1191" y="115267"/>
                  <a:pt x="-1191" y="122820"/>
                  <a:pt x="3460" y="127471"/>
                </a:cubicBezTo>
                <a:lnTo>
                  <a:pt x="62992" y="187003"/>
                </a:lnTo>
                <a:close/>
              </a:path>
            </a:pathLst>
          </a:custGeom>
          <a:solidFill>
            <a:srgbClr val="C5A06D"/>
          </a:solidFill>
          <a:ln/>
        </p:spPr>
        <p:txBody>
          <a:bodyPr/>
          <a:lstStyle/>
          <a:p>
            <a:endParaRPr lang="zh-CN" altLang="en-US"/>
          </a:p>
        </p:txBody>
      </p:sp>
      <p:sp>
        <p:nvSpPr>
          <p:cNvPr id="29" name="Text 27"/>
          <p:cNvSpPr/>
          <p:nvPr/>
        </p:nvSpPr>
        <p:spPr>
          <a:xfrm>
            <a:off x="9020175" y="2590800"/>
            <a:ext cx="514350"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满足条件</a:t>
            </a:r>
            <a:endParaRPr lang="en-US" sz="1600" dirty="0"/>
          </a:p>
        </p:txBody>
      </p:sp>
      <p:sp>
        <p:nvSpPr>
          <p:cNvPr id="30" name="Shape 28"/>
          <p:cNvSpPr/>
          <p:nvPr/>
        </p:nvSpPr>
        <p:spPr>
          <a:xfrm>
            <a:off x="9758363" y="2328863"/>
            <a:ext cx="142875" cy="190500"/>
          </a:xfrm>
          <a:custGeom>
            <a:avLst/>
            <a:gdLst/>
            <a:ahLst/>
            <a:cxnLst/>
            <a:rect l="l" t="t" r="r" b="b"/>
            <a:pathLst>
              <a:path w="142875" h="190500">
                <a:moveTo>
                  <a:pt x="79846" y="6474"/>
                </a:moveTo>
                <a:cubicBezTo>
                  <a:pt x="75195" y="1823"/>
                  <a:pt x="67642" y="1823"/>
                  <a:pt x="62992" y="6474"/>
                </a:cubicBezTo>
                <a:lnTo>
                  <a:pt x="3460" y="66005"/>
                </a:lnTo>
                <a:cubicBezTo>
                  <a:pt x="-1191" y="70656"/>
                  <a:pt x="-1191" y="78209"/>
                  <a:pt x="3460" y="82860"/>
                </a:cubicBezTo>
                <a:cubicBezTo>
                  <a:pt x="8111" y="87511"/>
                  <a:pt x="15664" y="87511"/>
                  <a:pt x="20315" y="82860"/>
                </a:cubicBezTo>
                <a:lnTo>
                  <a:pt x="59531" y="43644"/>
                </a:lnTo>
                <a:lnTo>
                  <a:pt x="59531" y="181570"/>
                </a:lnTo>
                <a:cubicBezTo>
                  <a:pt x="59531" y="188156"/>
                  <a:pt x="64852" y="193477"/>
                  <a:pt x="71438" y="193477"/>
                </a:cubicBezTo>
                <a:cubicBezTo>
                  <a:pt x="78023" y="193477"/>
                  <a:pt x="83344" y="188156"/>
                  <a:pt x="83344" y="181570"/>
                </a:cubicBezTo>
                <a:lnTo>
                  <a:pt x="83344" y="43644"/>
                </a:lnTo>
                <a:lnTo>
                  <a:pt x="122560" y="82860"/>
                </a:lnTo>
                <a:cubicBezTo>
                  <a:pt x="127211" y="87511"/>
                  <a:pt x="134764" y="87511"/>
                  <a:pt x="139415" y="82860"/>
                </a:cubicBezTo>
                <a:cubicBezTo>
                  <a:pt x="144066" y="78209"/>
                  <a:pt x="144066" y="70656"/>
                  <a:pt x="139415" y="66005"/>
                </a:cubicBezTo>
                <a:lnTo>
                  <a:pt x="79883" y="6474"/>
                </a:lnTo>
                <a:close/>
              </a:path>
            </a:pathLst>
          </a:custGeom>
          <a:solidFill>
            <a:srgbClr val="C5A06D"/>
          </a:solidFill>
          <a:ln/>
        </p:spPr>
        <p:txBody>
          <a:bodyPr/>
          <a:lstStyle/>
          <a:p>
            <a:endParaRPr lang="zh-CN" altLang="en-US"/>
          </a:p>
        </p:txBody>
      </p:sp>
      <p:sp>
        <p:nvSpPr>
          <p:cNvPr id="31" name="Text 29"/>
          <p:cNvSpPr/>
          <p:nvPr/>
        </p:nvSpPr>
        <p:spPr>
          <a:xfrm>
            <a:off x="9629775" y="2590800"/>
            <a:ext cx="400050"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未满足</a:t>
            </a:r>
            <a:endParaRPr lang="en-US" sz="1600" dirty="0"/>
          </a:p>
        </p:txBody>
      </p:sp>
      <p:sp>
        <p:nvSpPr>
          <p:cNvPr id="32" name="Shape 30"/>
          <p:cNvSpPr/>
          <p:nvPr/>
        </p:nvSpPr>
        <p:spPr>
          <a:xfrm>
            <a:off x="8915400" y="2819400"/>
            <a:ext cx="1219200" cy="457200"/>
          </a:xfrm>
          <a:custGeom>
            <a:avLst/>
            <a:gdLst/>
            <a:ahLst/>
            <a:cxnLst/>
            <a:rect l="l" t="t" r="r" b="b"/>
            <a:pathLst>
              <a:path w="1219200" h="457200">
                <a:moveTo>
                  <a:pt x="0" y="0"/>
                </a:moveTo>
                <a:lnTo>
                  <a:pt x="1219200" y="0"/>
                </a:lnTo>
                <a:lnTo>
                  <a:pt x="1219200" y="457200"/>
                </a:lnTo>
                <a:lnTo>
                  <a:pt x="0" y="457200"/>
                </a:lnTo>
                <a:lnTo>
                  <a:pt x="0" y="0"/>
                </a:lnTo>
                <a:close/>
              </a:path>
            </a:pathLst>
          </a:custGeom>
          <a:solidFill>
            <a:srgbClr val="C5A06D"/>
          </a:solidFill>
          <a:ln/>
        </p:spPr>
        <p:txBody>
          <a:bodyPr/>
          <a:lstStyle/>
          <a:p>
            <a:endParaRPr lang="zh-CN" altLang="en-US"/>
          </a:p>
        </p:txBody>
      </p:sp>
      <p:sp>
        <p:nvSpPr>
          <p:cNvPr id="33" name="Text 31"/>
          <p:cNvSpPr/>
          <p:nvPr/>
        </p:nvSpPr>
        <p:spPr>
          <a:xfrm>
            <a:off x="8882063" y="2819400"/>
            <a:ext cx="1285875" cy="4572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退出循环</a:t>
            </a:r>
            <a:endParaRPr lang="en-US" sz="1600" dirty="0"/>
          </a:p>
        </p:txBody>
      </p:sp>
      <p:sp>
        <p:nvSpPr>
          <p:cNvPr id="34" name="Text 32"/>
          <p:cNvSpPr/>
          <p:nvPr/>
        </p:nvSpPr>
        <p:spPr>
          <a:xfrm>
            <a:off x="7362825" y="3352800"/>
            <a:ext cx="4324350"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迭代执行直到满足条件</a:t>
            </a:r>
            <a:endParaRPr lang="en-US" sz="1600" dirty="0"/>
          </a:p>
        </p:txBody>
      </p:sp>
      <p:sp>
        <p:nvSpPr>
          <p:cNvPr id="35" name="Shape 33"/>
          <p:cNvSpPr/>
          <p:nvPr/>
        </p:nvSpPr>
        <p:spPr>
          <a:xfrm>
            <a:off x="7239000" y="3810000"/>
            <a:ext cx="4572000" cy="1828800"/>
          </a:xfrm>
          <a:custGeom>
            <a:avLst/>
            <a:gdLst/>
            <a:ahLst/>
            <a:cxnLst/>
            <a:rect l="l" t="t" r="r" b="b"/>
            <a:pathLst>
              <a:path w="4572000" h="1828800">
                <a:moveTo>
                  <a:pt x="0" y="0"/>
                </a:moveTo>
                <a:lnTo>
                  <a:pt x="4572000" y="0"/>
                </a:lnTo>
                <a:lnTo>
                  <a:pt x="4572000" y="1828800"/>
                </a:lnTo>
                <a:lnTo>
                  <a:pt x="0" y="1828800"/>
                </a:lnTo>
                <a:lnTo>
                  <a:pt x="0" y="0"/>
                </a:lnTo>
                <a:close/>
              </a:path>
            </a:pathLst>
          </a:custGeom>
          <a:solidFill>
            <a:srgbClr val="5E7A8B">
              <a:alpha val="10196"/>
            </a:srgbClr>
          </a:solidFill>
          <a:ln/>
        </p:spPr>
        <p:txBody>
          <a:bodyPr/>
          <a:lstStyle/>
          <a:p>
            <a:endParaRPr lang="zh-CN" altLang="en-US"/>
          </a:p>
        </p:txBody>
      </p:sp>
      <p:sp>
        <p:nvSpPr>
          <p:cNvPr id="36" name="Text 34"/>
          <p:cNvSpPr/>
          <p:nvPr/>
        </p:nvSpPr>
        <p:spPr>
          <a:xfrm>
            <a:off x="7391400" y="39624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7" name="Shape 35"/>
          <p:cNvSpPr/>
          <p:nvPr/>
        </p:nvSpPr>
        <p:spPr>
          <a:xfrm>
            <a:off x="7391400" y="43434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38" name="Text 36"/>
          <p:cNvSpPr/>
          <p:nvPr/>
        </p:nvSpPr>
        <p:spPr>
          <a:xfrm>
            <a:off x="7467600" y="44196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9" name="Text 37"/>
          <p:cNvSpPr/>
          <p:nvPr/>
        </p:nvSpPr>
        <p:spPr>
          <a:xfrm>
            <a:off x="7467600" y="46482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构建复杂迭代工作流 • 支持自我改进 • 确保达到质量标准</a:t>
            </a:r>
            <a:endParaRPr lang="en-US" sz="1600" dirty="0"/>
          </a:p>
        </p:txBody>
      </p:sp>
      <p:sp>
        <p:nvSpPr>
          <p:cNvPr id="40" name="Shape 38"/>
          <p:cNvSpPr/>
          <p:nvPr/>
        </p:nvSpPr>
        <p:spPr>
          <a:xfrm>
            <a:off x="7391400" y="49530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41" name="Text 39"/>
          <p:cNvSpPr/>
          <p:nvPr/>
        </p:nvSpPr>
        <p:spPr>
          <a:xfrm>
            <a:off x="7467600" y="50292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风险</a:t>
            </a:r>
            <a:endParaRPr lang="en-US" sz="1600" dirty="0"/>
          </a:p>
        </p:txBody>
      </p:sp>
      <p:sp>
        <p:nvSpPr>
          <p:cNvPr id="42" name="Text 40"/>
          <p:cNvSpPr/>
          <p:nvPr/>
        </p:nvSpPr>
        <p:spPr>
          <a:xfrm>
            <a:off x="7467600" y="52578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无限循环风险 • 过高运营成本 • 系统挂起可能性</a:t>
            </a:r>
            <a:endParaRPr lang="en-US" sz="1600" dirty="0"/>
          </a:p>
        </p:txBody>
      </p:sp>
      <p:sp>
        <p:nvSpPr>
          <p:cNvPr id="43" name="Shape 41"/>
          <p:cNvSpPr/>
          <p:nvPr/>
        </p:nvSpPr>
        <p:spPr>
          <a:xfrm>
            <a:off x="7258050" y="5791200"/>
            <a:ext cx="4552950" cy="685800"/>
          </a:xfrm>
          <a:custGeom>
            <a:avLst/>
            <a:gdLst/>
            <a:ahLst/>
            <a:cxnLst/>
            <a:rect l="l" t="t" r="r" b="b"/>
            <a:pathLst>
              <a:path w="4552950" h="685800">
                <a:moveTo>
                  <a:pt x="0" y="0"/>
                </a:moveTo>
                <a:lnTo>
                  <a:pt x="4552950" y="0"/>
                </a:lnTo>
                <a:lnTo>
                  <a:pt x="4552950" y="685800"/>
                </a:lnTo>
                <a:lnTo>
                  <a:pt x="0" y="685800"/>
                </a:lnTo>
                <a:lnTo>
                  <a:pt x="0" y="0"/>
                </a:lnTo>
                <a:close/>
              </a:path>
            </a:pathLst>
          </a:custGeom>
          <a:solidFill>
            <a:srgbClr val="C5A06D">
              <a:alpha val="10196"/>
            </a:srgbClr>
          </a:solidFill>
          <a:ln/>
        </p:spPr>
        <p:txBody>
          <a:bodyPr/>
          <a:lstStyle/>
          <a:p>
            <a:endParaRPr lang="zh-CN" altLang="en-US"/>
          </a:p>
        </p:txBody>
      </p:sp>
      <p:sp>
        <p:nvSpPr>
          <p:cNvPr id="44" name="Shape 42"/>
          <p:cNvSpPr/>
          <p:nvPr/>
        </p:nvSpPr>
        <p:spPr>
          <a:xfrm>
            <a:off x="7258050" y="5791200"/>
            <a:ext cx="38100" cy="685800"/>
          </a:xfrm>
          <a:custGeom>
            <a:avLst/>
            <a:gdLst/>
            <a:ahLst/>
            <a:cxnLst/>
            <a:rect l="l" t="t" r="r" b="b"/>
            <a:pathLst>
              <a:path w="38100" h="685800">
                <a:moveTo>
                  <a:pt x="0" y="0"/>
                </a:moveTo>
                <a:lnTo>
                  <a:pt x="38100" y="0"/>
                </a:lnTo>
                <a:lnTo>
                  <a:pt x="38100" y="685800"/>
                </a:lnTo>
                <a:lnTo>
                  <a:pt x="0" y="685800"/>
                </a:lnTo>
                <a:lnTo>
                  <a:pt x="0" y="0"/>
                </a:lnTo>
                <a:close/>
              </a:path>
            </a:pathLst>
          </a:custGeom>
          <a:solidFill>
            <a:srgbClr val="C5A06D"/>
          </a:solidFill>
          <a:ln/>
        </p:spPr>
        <p:txBody>
          <a:bodyPr/>
          <a:lstStyle/>
          <a:p>
            <a:endParaRPr lang="zh-CN" altLang="en-US"/>
          </a:p>
        </p:txBody>
      </p:sp>
      <p:sp>
        <p:nvSpPr>
          <p:cNvPr id="45" name="Shape 43"/>
          <p:cNvSpPr/>
          <p:nvPr/>
        </p:nvSpPr>
        <p:spPr>
          <a:xfrm>
            <a:off x="7448550" y="5972175"/>
            <a:ext cx="133350" cy="133350"/>
          </a:xfrm>
          <a:custGeom>
            <a:avLst/>
            <a:gdLst/>
            <a:ahLst/>
            <a:cxnLst/>
            <a:rect l="l" t="t" r="r" b="b"/>
            <a:pathLst>
              <a:path w="133350" h="133350">
                <a:moveTo>
                  <a:pt x="66675" y="0"/>
                </a:moveTo>
                <a:cubicBezTo>
                  <a:pt x="70504" y="0"/>
                  <a:pt x="74020" y="2110"/>
                  <a:pt x="75843" y="5469"/>
                </a:cubicBezTo>
                <a:lnTo>
                  <a:pt x="132100" y="109649"/>
                </a:lnTo>
                <a:cubicBezTo>
                  <a:pt x="133845" y="112879"/>
                  <a:pt x="133767" y="116785"/>
                  <a:pt x="131891" y="119937"/>
                </a:cubicBezTo>
                <a:cubicBezTo>
                  <a:pt x="130016" y="123088"/>
                  <a:pt x="126604" y="125016"/>
                  <a:pt x="122932" y="125016"/>
                </a:cubicBezTo>
                <a:lnTo>
                  <a:pt x="10418" y="125016"/>
                </a:lnTo>
                <a:cubicBezTo>
                  <a:pt x="6746" y="125016"/>
                  <a:pt x="3360" y="123088"/>
                  <a:pt x="1459" y="119937"/>
                </a:cubicBezTo>
                <a:cubicBezTo>
                  <a:pt x="-443" y="116785"/>
                  <a:pt x="-495" y="112879"/>
                  <a:pt x="1250" y="109649"/>
                </a:cubicBezTo>
                <a:lnTo>
                  <a:pt x="57507" y="5469"/>
                </a:lnTo>
                <a:cubicBezTo>
                  <a:pt x="59330" y="2110"/>
                  <a:pt x="62846" y="0"/>
                  <a:pt x="66675" y="0"/>
                </a:cubicBezTo>
                <a:close/>
                <a:moveTo>
                  <a:pt x="66675" y="43755"/>
                </a:moveTo>
                <a:cubicBezTo>
                  <a:pt x="63211" y="43755"/>
                  <a:pt x="60424" y="46542"/>
                  <a:pt x="60424" y="50006"/>
                </a:cubicBezTo>
                <a:lnTo>
                  <a:pt x="60424" y="79177"/>
                </a:lnTo>
                <a:cubicBezTo>
                  <a:pt x="60424" y="82641"/>
                  <a:pt x="63211" y="85427"/>
                  <a:pt x="66675" y="85427"/>
                </a:cubicBezTo>
                <a:cubicBezTo>
                  <a:pt x="70139" y="85427"/>
                  <a:pt x="72926" y="82641"/>
                  <a:pt x="72926" y="79177"/>
                </a:cubicBezTo>
                <a:lnTo>
                  <a:pt x="72926" y="50006"/>
                </a:lnTo>
                <a:cubicBezTo>
                  <a:pt x="72926" y="46542"/>
                  <a:pt x="70139" y="43755"/>
                  <a:pt x="66675" y="43755"/>
                </a:cubicBezTo>
                <a:close/>
                <a:moveTo>
                  <a:pt x="73629" y="100013"/>
                </a:moveTo>
                <a:cubicBezTo>
                  <a:pt x="73787" y="97431"/>
                  <a:pt x="72500" y="94975"/>
                  <a:pt x="70287" y="93637"/>
                </a:cubicBezTo>
                <a:cubicBezTo>
                  <a:pt x="68074" y="92299"/>
                  <a:pt x="65302" y="92299"/>
                  <a:pt x="63089" y="93637"/>
                </a:cubicBezTo>
                <a:cubicBezTo>
                  <a:pt x="60876" y="94975"/>
                  <a:pt x="59589" y="97431"/>
                  <a:pt x="59747" y="100012"/>
                </a:cubicBezTo>
                <a:cubicBezTo>
                  <a:pt x="59589" y="102594"/>
                  <a:pt x="60876" y="105050"/>
                  <a:pt x="63089" y="106388"/>
                </a:cubicBezTo>
                <a:cubicBezTo>
                  <a:pt x="65302" y="107726"/>
                  <a:pt x="68074" y="107726"/>
                  <a:pt x="70287" y="106388"/>
                </a:cubicBezTo>
                <a:cubicBezTo>
                  <a:pt x="72500" y="105050"/>
                  <a:pt x="73787" y="102594"/>
                  <a:pt x="73629" y="100013"/>
                </a:cubicBezTo>
                <a:close/>
              </a:path>
            </a:pathLst>
          </a:custGeom>
          <a:solidFill>
            <a:srgbClr val="C5A06D"/>
          </a:solidFill>
          <a:ln/>
        </p:spPr>
        <p:txBody>
          <a:bodyPr/>
          <a:lstStyle/>
          <a:p>
            <a:endParaRPr lang="zh-CN" altLang="en-US"/>
          </a:p>
        </p:txBody>
      </p:sp>
      <p:sp>
        <p:nvSpPr>
          <p:cNvPr id="46" name="Text 44"/>
          <p:cNvSpPr/>
          <p:nvPr/>
        </p:nvSpPr>
        <p:spPr>
          <a:xfrm>
            <a:off x="7658100" y="5943600"/>
            <a:ext cx="4067175" cy="3810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重要提醒：</a:t>
            </a:r>
            <a:r>
              <a:rPr lang="en-US" sz="1050" dirty="0">
                <a:solidFill>
                  <a:srgbClr val="E0E2E5">
                    <a:alpha val="80000"/>
                  </a:srgbClr>
                </a:solidFill>
                <a:latin typeface="Noto Sans SC" pitchFamily="34" charset="0"/>
                <a:ea typeface="Noto Sans SC" pitchFamily="34" charset="-122"/>
                <a:cs typeface="Noto Sans SC" pitchFamily="34" charset="-120"/>
              </a:rPr>
              <a:t>必须精心设计退出条件，防止因终止条件未正确定义或子代理未能生成所需状态而导致无限循环。</a:t>
            </a:r>
            <a:endParaRPr lang="en-US" sz="1600"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57275" y="357275"/>
            <a:ext cx="11548905" cy="214365"/>
          </a:xfrm>
          <a:prstGeom prst="rect">
            <a:avLst/>
          </a:prstGeom>
          <a:noFill/>
          <a:ln/>
        </p:spPr>
        <p:txBody>
          <a:bodyPr wrap="square" lIns="0" tIns="0" rIns="0" bIns="0" rtlCol="0" anchor="ctr"/>
          <a:lstStyle/>
          <a:p>
            <a:pPr>
              <a:lnSpc>
                <a:spcPct val="120000"/>
              </a:lnSpc>
            </a:pPr>
            <a:r>
              <a:rPr lang="en-US" sz="1125" b="1" kern="0" spc="56" dirty="0">
                <a:solidFill>
                  <a:srgbClr val="C5A06D"/>
                </a:solidFill>
                <a:latin typeface="Noto Sans SC" pitchFamily="34" charset="0"/>
                <a:ea typeface="Noto Sans SC" pitchFamily="34" charset="-122"/>
                <a:cs typeface="Noto Sans SC" pitchFamily="34" charset="-120"/>
              </a:rPr>
              <a:t>REVIEW AND CRITIQUE PATTERN</a:t>
            </a:r>
            <a:endParaRPr lang="en-US" sz="1600" dirty="0"/>
          </a:p>
        </p:txBody>
      </p:sp>
      <p:sp>
        <p:nvSpPr>
          <p:cNvPr id="3" name="Text 1"/>
          <p:cNvSpPr/>
          <p:nvPr/>
        </p:nvSpPr>
        <p:spPr>
          <a:xfrm>
            <a:off x="357275" y="643095"/>
            <a:ext cx="11638224" cy="357275"/>
          </a:xfrm>
          <a:prstGeom prst="rect">
            <a:avLst/>
          </a:prstGeom>
          <a:noFill/>
          <a:ln/>
        </p:spPr>
        <p:txBody>
          <a:bodyPr wrap="square" lIns="0" tIns="0" rIns="0" bIns="0" rtlCol="0" anchor="ctr"/>
          <a:lstStyle/>
          <a:p>
            <a:pPr>
              <a:lnSpc>
                <a:spcPct val="90000"/>
              </a:lnSpc>
            </a:pPr>
            <a:r>
              <a:rPr lang="en-US" sz="2532" b="1" dirty="0">
                <a:solidFill>
                  <a:srgbClr val="E0E2E5"/>
                </a:solidFill>
                <a:latin typeface="Noto Sans SC" pitchFamily="34" charset="0"/>
                <a:ea typeface="Noto Sans SC" pitchFamily="34" charset="-122"/>
                <a:cs typeface="Noto Sans SC" pitchFamily="34" charset="-120"/>
              </a:rPr>
              <a:t>审核与评判模式（Review and Critique）</a:t>
            </a:r>
            <a:endParaRPr lang="en-US" sz="1600" dirty="0"/>
          </a:p>
        </p:txBody>
      </p:sp>
      <p:sp>
        <p:nvSpPr>
          <p:cNvPr id="4" name="Shape 2"/>
          <p:cNvSpPr/>
          <p:nvPr/>
        </p:nvSpPr>
        <p:spPr>
          <a:xfrm>
            <a:off x="375138" y="1143279"/>
            <a:ext cx="6957925" cy="1607736"/>
          </a:xfrm>
          <a:custGeom>
            <a:avLst/>
            <a:gdLst/>
            <a:ahLst/>
            <a:cxnLst/>
            <a:rect l="l" t="t" r="r" b="b"/>
            <a:pathLst>
              <a:path w="6957925" h="1607736">
                <a:moveTo>
                  <a:pt x="0" y="0"/>
                </a:moveTo>
                <a:lnTo>
                  <a:pt x="6957925" y="0"/>
                </a:lnTo>
                <a:lnTo>
                  <a:pt x="6957925" y="1607736"/>
                </a:lnTo>
                <a:lnTo>
                  <a:pt x="0" y="1607736"/>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75138" y="1143279"/>
            <a:ext cx="35727" cy="1607736"/>
          </a:xfrm>
          <a:custGeom>
            <a:avLst/>
            <a:gdLst/>
            <a:ahLst/>
            <a:cxnLst/>
            <a:rect l="l" t="t" r="r" b="b"/>
            <a:pathLst>
              <a:path w="35727" h="1607736">
                <a:moveTo>
                  <a:pt x="0" y="0"/>
                </a:moveTo>
                <a:lnTo>
                  <a:pt x="35727" y="0"/>
                </a:lnTo>
                <a:lnTo>
                  <a:pt x="35727" y="1607736"/>
                </a:lnTo>
                <a:lnTo>
                  <a:pt x="0" y="1607736"/>
                </a:lnTo>
                <a:lnTo>
                  <a:pt x="0" y="0"/>
                </a:lnTo>
                <a:close/>
              </a:path>
            </a:pathLst>
          </a:custGeom>
          <a:solidFill>
            <a:srgbClr val="3A5A6E"/>
          </a:solidFill>
          <a:ln/>
        </p:spPr>
        <p:txBody>
          <a:bodyPr/>
          <a:lstStyle/>
          <a:p>
            <a:endParaRPr lang="zh-CN" altLang="en-US"/>
          </a:p>
        </p:txBody>
      </p:sp>
      <p:sp>
        <p:nvSpPr>
          <p:cNvPr id="6" name="Shape 4"/>
          <p:cNvSpPr/>
          <p:nvPr/>
        </p:nvSpPr>
        <p:spPr>
          <a:xfrm>
            <a:off x="580571" y="1321916"/>
            <a:ext cx="133978" cy="178637"/>
          </a:xfrm>
          <a:custGeom>
            <a:avLst/>
            <a:gdLst/>
            <a:ahLst/>
            <a:cxnLst/>
            <a:rect l="l" t="t" r="r" b="b"/>
            <a:pathLst>
              <a:path w="133978" h="178637">
                <a:moveTo>
                  <a:pt x="108648" y="11165"/>
                </a:moveTo>
                <a:lnTo>
                  <a:pt x="111648" y="11165"/>
                </a:lnTo>
                <a:cubicBezTo>
                  <a:pt x="123965" y="11165"/>
                  <a:pt x="133978" y="21178"/>
                  <a:pt x="133978" y="33495"/>
                </a:cubicBezTo>
                <a:lnTo>
                  <a:pt x="133978" y="156308"/>
                </a:lnTo>
                <a:cubicBezTo>
                  <a:pt x="133978" y="168624"/>
                  <a:pt x="123965" y="178637"/>
                  <a:pt x="111648" y="178637"/>
                </a:cubicBezTo>
                <a:lnTo>
                  <a:pt x="22330" y="178637"/>
                </a:lnTo>
                <a:cubicBezTo>
                  <a:pt x="10013" y="178637"/>
                  <a:pt x="0" y="168624"/>
                  <a:pt x="0" y="156308"/>
                </a:cubicBezTo>
                <a:lnTo>
                  <a:pt x="0" y="33495"/>
                </a:lnTo>
                <a:cubicBezTo>
                  <a:pt x="0" y="21178"/>
                  <a:pt x="10013" y="11165"/>
                  <a:pt x="22330" y="11165"/>
                </a:cubicBezTo>
                <a:lnTo>
                  <a:pt x="25330" y="11165"/>
                </a:lnTo>
                <a:cubicBezTo>
                  <a:pt x="29168" y="4501"/>
                  <a:pt x="36390" y="0"/>
                  <a:pt x="44659" y="0"/>
                </a:cubicBezTo>
                <a:lnTo>
                  <a:pt x="89319" y="0"/>
                </a:lnTo>
                <a:cubicBezTo>
                  <a:pt x="97588" y="0"/>
                  <a:pt x="104810" y="4501"/>
                  <a:pt x="108648" y="11165"/>
                </a:cubicBezTo>
                <a:close/>
                <a:moveTo>
                  <a:pt x="86527" y="39077"/>
                </a:moveTo>
                <a:cubicBezTo>
                  <a:pt x="91168" y="39077"/>
                  <a:pt x="94901" y="35344"/>
                  <a:pt x="94901" y="30703"/>
                </a:cubicBezTo>
                <a:cubicBezTo>
                  <a:pt x="94901" y="26063"/>
                  <a:pt x="91168" y="22330"/>
                  <a:pt x="86527" y="22330"/>
                </a:cubicBezTo>
                <a:lnTo>
                  <a:pt x="47451" y="22330"/>
                </a:lnTo>
                <a:cubicBezTo>
                  <a:pt x="42810" y="22330"/>
                  <a:pt x="39077" y="26063"/>
                  <a:pt x="39077" y="30703"/>
                </a:cubicBezTo>
                <a:cubicBezTo>
                  <a:pt x="39077" y="35344"/>
                  <a:pt x="42810" y="39077"/>
                  <a:pt x="47451" y="39077"/>
                </a:cubicBezTo>
                <a:lnTo>
                  <a:pt x="86527" y="39077"/>
                </a:lnTo>
                <a:close/>
                <a:moveTo>
                  <a:pt x="96436" y="90959"/>
                </a:moveTo>
                <a:cubicBezTo>
                  <a:pt x="98879" y="87051"/>
                  <a:pt x="97692" y="81887"/>
                  <a:pt x="93785" y="79410"/>
                </a:cubicBezTo>
                <a:cubicBezTo>
                  <a:pt x="89877" y="76933"/>
                  <a:pt x="84713" y="78154"/>
                  <a:pt x="82236" y="82062"/>
                </a:cubicBezTo>
                <a:lnTo>
                  <a:pt x="60813" y="116359"/>
                </a:lnTo>
                <a:lnTo>
                  <a:pt x="51393" y="103798"/>
                </a:lnTo>
                <a:cubicBezTo>
                  <a:pt x="48602" y="100100"/>
                  <a:pt x="43368" y="99332"/>
                  <a:pt x="39670" y="102123"/>
                </a:cubicBezTo>
                <a:cubicBezTo>
                  <a:pt x="35972" y="104915"/>
                  <a:pt x="35204" y="110148"/>
                  <a:pt x="37995" y="113846"/>
                </a:cubicBezTo>
                <a:lnTo>
                  <a:pt x="54743" y="136176"/>
                </a:lnTo>
                <a:cubicBezTo>
                  <a:pt x="56382" y="138374"/>
                  <a:pt x="59034" y="139630"/>
                  <a:pt x="61790" y="139526"/>
                </a:cubicBezTo>
                <a:cubicBezTo>
                  <a:pt x="64547" y="139421"/>
                  <a:pt x="67059" y="137955"/>
                  <a:pt x="68524" y="135583"/>
                </a:cubicBezTo>
                <a:lnTo>
                  <a:pt x="96436" y="90924"/>
                </a:lnTo>
                <a:close/>
              </a:path>
            </a:pathLst>
          </a:custGeom>
          <a:solidFill>
            <a:srgbClr val="C5A06D"/>
          </a:solidFill>
          <a:ln/>
        </p:spPr>
        <p:txBody>
          <a:bodyPr/>
          <a:lstStyle/>
          <a:p>
            <a:endParaRPr lang="zh-CN" altLang="en-US"/>
          </a:p>
        </p:txBody>
      </p:sp>
      <p:sp>
        <p:nvSpPr>
          <p:cNvPr id="7" name="Text 5"/>
          <p:cNvSpPr/>
          <p:nvPr/>
        </p:nvSpPr>
        <p:spPr>
          <a:xfrm>
            <a:off x="759209" y="1286189"/>
            <a:ext cx="6520264" cy="250092"/>
          </a:xfrm>
          <a:prstGeom prst="rect">
            <a:avLst/>
          </a:prstGeom>
          <a:noFill/>
          <a:ln/>
        </p:spPr>
        <p:txBody>
          <a:bodyPr wrap="square" lIns="0" tIns="0" rIns="0" bIns="0" rtlCol="0" anchor="ctr"/>
          <a:lstStyle/>
          <a:p>
            <a:pPr>
              <a:lnSpc>
                <a:spcPct val="120000"/>
              </a:lnSpc>
            </a:pPr>
            <a:r>
              <a:rPr lang="en-US" sz="1407"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535912" y="1643464"/>
            <a:ext cx="6725697" cy="464457"/>
          </a:xfrm>
          <a:prstGeom prst="rect">
            <a:avLst/>
          </a:prstGeom>
          <a:noFill/>
          <a:ln/>
        </p:spPr>
        <p:txBody>
          <a:bodyPr wrap="square" lIns="0" tIns="0" rIns="0" bIns="0" rtlCol="0" anchor="ctr"/>
          <a:lstStyle/>
          <a:p>
            <a:pPr>
              <a:lnSpc>
                <a:spcPct val="140000"/>
              </a:lnSpc>
            </a:pPr>
            <a:r>
              <a:rPr lang="en-US" sz="1125" dirty="0">
                <a:solidFill>
                  <a:srgbClr val="E0E2E5">
                    <a:alpha val="80000"/>
                  </a:srgbClr>
                </a:solidFill>
                <a:latin typeface="Noto Sans SC" pitchFamily="34" charset="0"/>
                <a:ea typeface="Noto Sans SC" pitchFamily="34" charset="-122"/>
                <a:cs typeface="Noto Sans SC" pitchFamily="34" charset="-120"/>
              </a:rPr>
              <a:t>使用两个专门的智能体（生成器和评判器）通过顺序工作流程提高生成内容的质量和可靠性。</a:t>
            </a:r>
            <a:r>
              <a:rPr lang="en-US" sz="1125" dirty="0">
                <a:solidFill>
                  <a:srgbClr val="C5A06D"/>
                </a:solidFill>
                <a:highlight>
                  <a:srgbClr val="C5A06D">
                    <a:alpha val="20000"/>
                  </a:srgbClr>
                </a:highlight>
                <a:latin typeface="Noto Sans SC" pitchFamily="34" charset="0"/>
                <a:ea typeface="Noto Sans SC" pitchFamily="34" charset="-122"/>
                <a:cs typeface="Noto Sans SC" pitchFamily="34" charset="-120"/>
              </a:rPr>
              <a:t> 生成器创建初始输出，评判器根据预定义标准评估 </a:t>
            </a:r>
            <a:r>
              <a:rPr lang="en-US" sz="1125" dirty="0">
                <a:solidFill>
                  <a:srgbClr val="E0E2E5">
                    <a:alpha val="80000"/>
                  </a:srgbClr>
                </a:solidFill>
                <a:latin typeface="Noto Sans SC" pitchFamily="34" charset="0"/>
                <a:ea typeface="Noto Sans SC" pitchFamily="34" charset="-122"/>
                <a:cs typeface="Noto Sans SC" pitchFamily="34" charset="-120"/>
              </a:rPr>
              <a:t>，不合格则退回修改。是循环模式的一种实现。</a:t>
            </a:r>
            <a:endParaRPr lang="en-US" sz="1600" dirty="0"/>
          </a:p>
        </p:txBody>
      </p:sp>
      <p:sp>
        <p:nvSpPr>
          <p:cNvPr id="9" name="Shape 7"/>
          <p:cNvSpPr/>
          <p:nvPr/>
        </p:nvSpPr>
        <p:spPr>
          <a:xfrm>
            <a:off x="535912" y="2215103"/>
            <a:ext cx="6654242" cy="393002"/>
          </a:xfrm>
          <a:custGeom>
            <a:avLst/>
            <a:gdLst/>
            <a:ahLst/>
            <a:cxnLst/>
            <a:rect l="l" t="t" r="r" b="b"/>
            <a:pathLst>
              <a:path w="6654242" h="393002">
                <a:moveTo>
                  <a:pt x="0" y="0"/>
                </a:moveTo>
                <a:lnTo>
                  <a:pt x="6654242" y="0"/>
                </a:lnTo>
                <a:lnTo>
                  <a:pt x="6654242" y="393002"/>
                </a:lnTo>
                <a:lnTo>
                  <a:pt x="0" y="393002"/>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643095" y="2322286"/>
            <a:ext cx="6502400" cy="178637"/>
          </a:xfrm>
          <a:prstGeom prst="rect">
            <a:avLst/>
          </a:prstGeom>
          <a:noFill/>
          <a:ln/>
        </p:spPr>
        <p:txBody>
          <a:bodyPr wrap="square" lIns="0" tIns="0" rIns="0" bIns="0" rtlCol="0" anchor="ctr"/>
          <a:lstStyle/>
          <a:p>
            <a:pPr>
              <a:lnSpc>
                <a:spcPct val="120000"/>
              </a:lnSpc>
            </a:pPr>
            <a:r>
              <a:rPr lang="en-US" sz="985" b="1" dirty="0">
                <a:solidFill>
                  <a:srgbClr val="E0E2E5"/>
                </a:solidFill>
                <a:latin typeface="Noto Sans SC" pitchFamily="34" charset="0"/>
                <a:ea typeface="Noto Sans SC" pitchFamily="34" charset="-122"/>
                <a:cs typeface="Noto Sans SC" pitchFamily="34" charset="-120"/>
              </a:rPr>
              <a:t>评判标准：</a:t>
            </a:r>
            <a:r>
              <a:rPr lang="en-US" sz="985" dirty="0">
                <a:solidFill>
                  <a:srgbClr val="E0E2E5">
                    <a:alpha val="70000"/>
                  </a:srgbClr>
                </a:solidFill>
                <a:latin typeface="Noto Sans SC" pitchFamily="34" charset="0"/>
                <a:ea typeface="Noto Sans SC" pitchFamily="34" charset="-122"/>
                <a:cs typeface="Noto Sans SC" pitchFamily="34" charset="-120"/>
              </a:rPr>
              <a:t>事实准确性、格式规则遵守、安全准则、业务约束</a:t>
            </a:r>
            <a:endParaRPr lang="en-US" sz="1600" dirty="0"/>
          </a:p>
        </p:txBody>
      </p:sp>
      <p:sp>
        <p:nvSpPr>
          <p:cNvPr id="11" name="Shape 9"/>
          <p:cNvSpPr/>
          <p:nvPr/>
        </p:nvSpPr>
        <p:spPr>
          <a:xfrm>
            <a:off x="375138" y="2858198"/>
            <a:ext cx="6957925" cy="1321916"/>
          </a:xfrm>
          <a:custGeom>
            <a:avLst/>
            <a:gdLst/>
            <a:ahLst/>
            <a:cxnLst/>
            <a:rect l="l" t="t" r="r" b="b"/>
            <a:pathLst>
              <a:path w="6957925" h="1321916">
                <a:moveTo>
                  <a:pt x="0" y="0"/>
                </a:moveTo>
                <a:lnTo>
                  <a:pt x="6957925" y="0"/>
                </a:lnTo>
                <a:lnTo>
                  <a:pt x="6957925" y="1321916"/>
                </a:lnTo>
                <a:lnTo>
                  <a:pt x="0" y="1321916"/>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375138" y="2858198"/>
            <a:ext cx="35727" cy="1321916"/>
          </a:xfrm>
          <a:custGeom>
            <a:avLst/>
            <a:gdLst/>
            <a:ahLst/>
            <a:cxnLst/>
            <a:rect l="l" t="t" r="r" b="b"/>
            <a:pathLst>
              <a:path w="35727" h="1321916">
                <a:moveTo>
                  <a:pt x="0" y="0"/>
                </a:moveTo>
                <a:lnTo>
                  <a:pt x="35727" y="0"/>
                </a:lnTo>
                <a:lnTo>
                  <a:pt x="35727" y="1321916"/>
                </a:lnTo>
                <a:lnTo>
                  <a:pt x="0" y="1321916"/>
                </a:lnTo>
                <a:lnTo>
                  <a:pt x="0" y="0"/>
                </a:lnTo>
                <a:close/>
              </a:path>
            </a:pathLst>
          </a:custGeom>
          <a:solidFill>
            <a:srgbClr val="C5A06D"/>
          </a:solidFill>
          <a:ln/>
        </p:spPr>
        <p:txBody>
          <a:bodyPr/>
          <a:lstStyle/>
          <a:p>
            <a:endParaRPr lang="zh-CN" altLang="en-US"/>
          </a:p>
        </p:txBody>
      </p:sp>
      <p:sp>
        <p:nvSpPr>
          <p:cNvPr id="13" name="Shape 11"/>
          <p:cNvSpPr/>
          <p:nvPr/>
        </p:nvSpPr>
        <p:spPr>
          <a:xfrm>
            <a:off x="558242" y="3036835"/>
            <a:ext cx="178637" cy="178637"/>
          </a:xfrm>
          <a:custGeom>
            <a:avLst/>
            <a:gdLst/>
            <a:ahLst/>
            <a:cxnLst/>
            <a:rect l="l" t="t" r="r" b="b"/>
            <a:pathLst>
              <a:path w="178637" h="178637">
                <a:moveTo>
                  <a:pt x="89319" y="178637"/>
                </a:moveTo>
                <a:cubicBezTo>
                  <a:pt x="138615" y="178637"/>
                  <a:pt x="178637" y="138615"/>
                  <a:pt x="178637" y="89319"/>
                </a:cubicBezTo>
                <a:cubicBezTo>
                  <a:pt x="178637" y="40022"/>
                  <a:pt x="138615" y="0"/>
                  <a:pt x="89319" y="0"/>
                </a:cubicBezTo>
                <a:cubicBezTo>
                  <a:pt x="40022" y="0"/>
                  <a:pt x="0" y="40022"/>
                  <a:pt x="0" y="89319"/>
                </a:cubicBezTo>
                <a:cubicBezTo>
                  <a:pt x="0" y="138615"/>
                  <a:pt x="40022" y="178637"/>
                  <a:pt x="89319" y="178637"/>
                </a:cubicBezTo>
                <a:close/>
                <a:moveTo>
                  <a:pt x="118766" y="74211"/>
                </a:moveTo>
                <a:lnTo>
                  <a:pt x="90854" y="118871"/>
                </a:lnTo>
                <a:cubicBezTo>
                  <a:pt x="89388" y="121208"/>
                  <a:pt x="86876" y="122674"/>
                  <a:pt x="84120" y="122813"/>
                </a:cubicBezTo>
                <a:cubicBezTo>
                  <a:pt x="81364" y="122953"/>
                  <a:pt x="78712" y="121697"/>
                  <a:pt x="77072" y="119464"/>
                </a:cubicBezTo>
                <a:lnTo>
                  <a:pt x="60325" y="97134"/>
                </a:lnTo>
                <a:cubicBezTo>
                  <a:pt x="57534" y="93436"/>
                  <a:pt x="58301" y="88202"/>
                  <a:pt x="62000" y="85411"/>
                </a:cubicBezTo>
                <a:cubicBezTo>
                  <a:pt x="65698" y="82620"/>
                  <a:pt x="70932" y="83387"/>
                  <a:pt x="73723" y="87086"/>
                </a:cubicBezTo>
                <a:lnTo>
                  <a:pt x="83143" y="99646"/>
                </a:lnTo>
                <a:lnTo>
                  <a:pt x="104566" y="65349"/>
                </a:lnTo>
                <a:cubicBezTo>
                  <a:pt x="107008" y="61441"/>
                  <a:pt x="112172" y="60220"/>
                  <a:pt x="116114" y="62698"/>
                </a:cubicBezTo>
                <a:cubicBezTo>
                  <a:pt x="120057" y="65175"/>
                  <a:pt x="121243" y="70304"/>
                  <a:pt x="118766" y="74246"/>
                </a:cubicBezTo>
                <a:close/>
              </a:path>
            </a:pathLst>
          </a:custGeom>
          <a:solidFill>
            <a:srgbClr val="C5A06D"/>
          </a:solidFill>
          <a:ln/>
        </p:spPr>
        <p:txBody>
          <a:bodyPr/>
          <a:lstStyle/>
          <a:p>
            <a:endParaRPr lang="zh-CN" altLang="en-US"/>
          </a:p>
        </p:txBody>
      </p:sp>
      <p:sp>
        <p:nvSpPr>
          <p:cNvPr id="14" name="Text 12"/>
          <p:cNvSpPr/>
          <p:nvPr/>
        </p:nvSpPr>
        <p:spPr>
          <a:xfrm>
            <a:off x="759209" y="3001108"/>
            <a:ext cx="6520264" cy="250092"/>
          </a:xfrm>
          <a:prstGeom prst="rect">
            <a:avLst/>
          </a:prstGeom>
          <a:noFill/>
          <a:ln/>
        </p:spPr>
        <p:txBody>
          <a:bodyPr wrap="square" lIns="0" tIns="0" rIns="0" bIns="0" rtlCol="0" anchor="ctr"/>
          <a:lstStyle/>
          <a:p>
            <a:pPr>
              <a:lnSpc>
                <a:spcPct val="120000"/>
              </a:lnSpc>
            </a:pPr>
            <a:r>
              <a:rPr lang="en-US" sz="1407"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580571" y="3394110"/>
            <a:ext cx="89319" cy="142910"/>
          </a:xfrm>
          <a:custGeom>
            <a:avLst/>
            <a:gdLst/>
            <a:ahLst/>
            <a:cxnLst/>
            <a:rect l="l" t="t" r="r" b="b"/>
            <a:pathLst>
              <a:path w="89319" h="142910">
                <a:moveTo>
                  <a:pt x="86835" y="65147"/>
                </a:moveTo>
                <a:cubicBezTo>
                  <a:pt x="90324" y="68636"/>
                  <a:pt x="90324" y="74302"/>
                  <a:pt x="86835" y="77791"/>
                </a:cubicBezTo>
                <a:lnTo>
                  <a:pt x="33243" y="131382"/>
                </a:lnTo>
                <a:cubicBezTo>
                  <a:pt x="29754" y="134871"/>
                  <a:pt x="24088" y="134871"/>
                  <a:pt x="20599" y="131382"/>
                </a:cubicBezTo>
                <a:cubicBezTo>
                  <a:pt x="17110" y="127893"/>
                  <a:pt x="17110" y="122227"/>
                  <a:pt x="20599" y="118738"/>
                </a:cubicBezTo>
                <a:lnTo>
                  <a:pt x="67882" y="71455"/>
                </a:lnTo>
                <a:lnTo>
                  <a:pt x="20627" y="24172"/>
                </a:lnTo>
                <a:cubicBezTo>
                  <a:pt x="17138" y="20683"/>
                  <a:pt x="17138" y="15017"/>
                  <a:pt x="20627" y="11528"/>
                </a:cubicBezTo>
                <a:cubicBezTo>
                  <a:pt x="24116" y="8039"/>
                  <a:pt x="29782" y="8039"/>
                  <a:pt x="33271" y="11528"/>
                </a:cubicBezTo>
                <a:lnTo>
                  <a:pt x="86862" y="65119"/>
                </a:lnTo>
                <a:close/>
              </a:path>
            </a:pathLst>
          </a:custGeom>
          <a:solidFill>
            <a:srgbClr val="C5A06D"/>
          </a:solidFill>
          <a:ln/>
        </p:spPr>
        <p:txBody>
          <a:bodyPr/>
          <a:lstStyle/>
          <a:p>
            <a:endParaRPr lang="zh-CN" altLang="en-US"/>
          </a:p>
        </p:txBody>
      </p:sp>
      <p:sp>
        <p:nvSpPr>
          <p:cNvPr id="16" name="Text 14"/>
          <p:cNvSpPr/>
          <p:nvPr/>
        </p:nvSpPr>
        <p:spPr>
          <a:xfrm>
            <a:off x="786004" y="3358382"/>
            <a:ext cx="3688862" cy="178637"/>
          </a:xfrm>
          <a:prstGeom prst="rect">
            <a:avLst/>
          </a:prstGeom>
          <a:noFill/>
          <a:ln/>
        </p:spPr>
        <p:txBody>
          <a:bodyPr wrap="square" lIns="0" tIns="0" rIns="0" bIns="0" rtlCol="0" anchor="ctr"/>
          <a:lstStyle/>
          <a:p>
            <a:pPr>
              <a:lnSpc>
                <a:spcPct val="120000"/>
              </a:lnSpc>
            </a:pPr>
            <a:r>
              <a:rPr lang="en-US" sz="985" b="1" dirty="0">
                <a:solidFill>
                  <a:srgbClr val="E0E2E5"/>
                </a:solidFill>
                <a:latin typeface="Noto Sans SC" pitchFamily="34" charset="0"/>
                <a:ea typeface="Noto Sans SC" pitchFamily="34" charset="-122"/>
                <a:cs typeface="Noto Sans SC" pitchFamily="34" charset="-120"/>
              </a:rPr>
              <a:t>代码生成：</a:t>
            </a:r>
            <a:r>
              <a:rPr lang="en-US" sz="985" dirty="0">
                <a:solidFill>
                  <a:srgbClr val="E0E2E5">
                    <a:alpha val="80000"/>
                  </a:srgbClr>
                </a:solidFill>
                <a:latin typeface="Noto Sans SC" pitchFamily="34" charset="0"/>
                <a:ea typeface="Noto Sans SC" pitchFamily="34" charset="-122"/>
                <a:cs typeface="Noto Sans SC" pitchFamily="34" charset="-120"/>
              </a:rPr>
              <a:t>生成器编写代码，安全审核员扫描漏洞、验证单元测试</a:t>
            </a:r>
            <a:endParaRPr lang="en-US" sz="1600" dirty="0"/>
          </a:p>
        </p:txBody>
      </p:sp>
      <p:sp>
        <p:nvSpPr>
          <p:cNvPr id="17" name="Shape 15"/>
          <p:cNvSpPr/>
          <p:nvPr/>
        </p:nvSpPr>
        <p:spPr>
          <a:xfrm>
            <a:off x="580571" y="3644202"/>
            <a:ext cx="89319" cy="142910"/>
          </a:xfrm>
          <a:custGeom>
            <a:avLst/>
            <a:gdLst/>
            <a:ahLst/>
            <a:cxnLst/>
            <a:rect l="l" t="t" r="r" b="b"/>
            <a:pathLst>
              <a:path w="89319" h="142910">
                <a:moveTo>
                  <a:pt x="86835" y="65147"/>
                </a:moveTo>
                <a:cubicBezTo>
                  <a:pt x="90324" y="68636"/>
                  <a:pt x="90324" y="74302"/>
                  <a:pt x="86835" y="77791"/>
                </a:cubicBezTo>
                <a:lnTo>
                  <a:pt x="33243" y="131382"/>
                </a:lnTo>
                <a:cubicBezTo>
                  <a:pt x="29754" y="134871"/>
                  <a:pt x="24088" y="134871"/>
                  <a:pt x="20599" y="131382"/>
                </a:cubicBezTo>
                <a:cubicBezTo>
                  <a:pt x="17110" y="127893"/>
                  <a:pt x="17110" y="122227"/>
                  <a:pt x="20599" y="118738"/>
                </a:cubicBezTo>
                <a:lnTo>
                  <a:pt x="67882" y="71455"/>
                </a:lnTo>
                <a:lnTo>
                  <a:pt x="20627" y="24172"/>
                </a:lnTo>
                <a:cubicBezTo>
                  <a:pt x="17138" y="20683"/>
                  <a:pt x="17138" y="15017"/>
                  <a:pt x="20627" y="11528"/>
                </a:cubicBezTo>
                <a:cubicBezTo>
                  <a:pt x="24116" y="8039"/>
                  <a:pt x="29782" y="8039"/>
                  <a:pt x="33271" y="11528"/>
                </a:cubicBezTo>
                <a:lnTo>
                  <a:pt x="86862" y="65119"/>
                </a:lnTo>
                <a:close/>
              </a:path>
            </a:pathLst>
          </a:custGeom>
          <a:solidFill>
            <a:srgbClr val="C5A06D"/>
          </a:solidFill>
          <a:ln/>
        </p:spPr>
        <p:txBody>
          <a:bodyPr/>
          <a:lstStyle/>
          <a:p>
            <a:endParaRPr lang="zh-CN" altLang="en-US"/>
          </a:p>
        </p:txBody>
      </p:sp>
      <p:sp>
        <p:nvSpPr>
          <p:cNvPr id="18" name="Text 16"/>
          <p:cNvSpPr/>
          <p:nvPr/>
        </p:nvSpPr>
        <p:spPr>
          <a:xfrm>
            <a:off x="786004" y="3608475"/>
            <a:ext cx="3438769" cy="178637"/>
          </a:xfrm>
          <a:prstGeom prst="rect">
            <a:avLst/>
          </a:prstGeom>
          <a:noFill/>
          <a:ln/>
        </p:spPr>
        <p:txBody>
          <a:bodyPr wrap="square" lIns="0" tIns="0" rIns="0" bIns="0" rtlCol="0" anchor="ctr"/>
          <a:lstStyle/>
          <a:p>
            <a:pPr>
              <a:lnSpc>
                <a:spcPct val="120000"/>
              </a:lnSpc>
            </a:pPr>
            <a:r>
              <a:rPr lang="en-US" sz="985" b="1" dirty="0">
                <a:solidFill>
                  <a:srgbClr val="E0E2E5"/>
                </a:solidFill>
                <a:latin typeface="Noto Sans SC" pitchFamily="34" charset="0"/>
                <a:ea typeface="Noto Sans SC" pitchFamily="34" charset="-122"/>
                <a:cs typeface="Noto Sans SC" pitchFamily="34" charset="-120"/>
              </a:rPr>
              <a:t>内容审核：</a:t>
            </a:r>
            <a:r>
              <a:rPr lang="en-US" sz="985" dirty="0">
                <a:solidFill>
                  <a:srgbClr val="E0E2E5">
                    <a:alpha val="80000"/>
                  </a:srgbClr>
                </a:solidFill>
                <a:latin typeface="Noto Sans SC" pitchFamily="34" charset="0"/>
                <a:ea typeface="Noto Sans SC" pitchFamily="34" charset="-122"/>
                <a:cs typeface="Noto Sans SC" pitchFamily="34" charset="-120"/>
              </a:rPr>
              <a:t>生成营销文案，合规审核员检查是否符合品牌准则</a:t>
            </a:r>
            <a:endParaRPr lang="en-US" sz="1600" dirty="0"/>
          </a:p>
        </p:txBody>
      </p:sp>
      <p:sp>
        <p:nvSpPr>
          <p:cNvPr id="19" name="Shape 17"/>
          <p:cNvSpPr/>
          <p:nvPr/>
        </p:nvSpPr>
        <p:spPr>
          <a:xfrm>
            <a:off x="580571" y="3894295"/>
            <a:ext cx="89319" cy="142910"/>
          </a:xfrm>
          <a:custGeom>
            <a:avLst/>
            <a:gdLst/>
            <a:ahLst/>
            <a:cxnLst/>
            <a:rect l="l" t="t" r="r" b="b"/>
            <a:pathLst>
              <a:path w="89319" h="142910">
                <a:moveTo>
                  <a:pt x="86835" y="65147"/>
                </a:moveTo>
                <a:cubicBezTo>
                  <a:pt x="90324" y="68636"/>
                  <a:pt x="90324" y="74302"/>
                  <a:pt x="86835" y="77791"/>
                </a:cubicBezTo>
                <a:lnTo>
                  <a:pt x="33243" y="131382"/>
                </a:lnTo>
                <a:cubicBezTo>
                  <a:pt x="29754" y="134871"/>
                  <a:pt x="24088" y="134871"/>
                  <a:pt x="20599" y="131382"/>
                </a:cubicBezTo>
                <a:cubicBezTo>
                  <a:pt x="17110" y="127893"/>
                  <a:pt x="17110" y="122227"/>
                  <a:pt x="20599" y="118738"/>
                </a:cubicBezTo>
                <a:lnTo>
                  <a:pt x="67882" y="71455"/>
                </a:lnTo>
                <a:lnTo>
                  <a:pt x="20627" y="24172"/>
                </a:lnTo>
                <a:cubicBezTo>
                  <a:pt x="17138" y="20683"/>
                  <a:pt x="17138" y="15017"/>
                  <a:pt x="20627" y="11528"/>
                </a:cubicBezTo>
                <a:cubicBezTo>
                  <a:pt x="24116" y="8039"/>
                  <a:pt x="29782" y="8039"/>
                  <a:pt x="33271" y="11528"/>
                </a:cubicBezTo>
                <a:lnTo>
                  <a:pt x="86862" y="65119"/>
                </a:lnTo>
                <a:close/>
              </a:path>
            </a:pathLst>
          </a:custGeom>
          <a:solidFill>
            <a:srgbClr val="C5A06D"/>
          </a:solidFill>
          <a:ln/>
        </p:spPr>
        <p:txBody>
          <a:bodyPr/>
          <a:lstStyle/>
          <a:p>
            <a:endParaRPr lang="zh-CN" altLang="en-US"/>
          </a:p>
        </p:txBody>
      </p:sp>
      <p:sp>
        <p:nvSpPr>
          <p:cNvPr id="20" name="Text 18"/>
          <p:cNvSpPr/>
          <p:nvPr/>
        </p:nvSpPr>
        <p:spPr>
          <a:xfrm>
            <a:off x="786004" y="3858567"/>
            <a:ext cx="2813538" cy="178637"/>
          </a:xfrm>
          <a:prstGeom prst="rect">
            <a:avLst/>
          </a:prstGeom>
          <a:noFill/>
          <a:ln/>
        </p:spPr>
        <p:txBody>
          <a:bodyPr wrap="square" lIns="0" tIns="0" rIns="0" bIns="0" rtlCol="0" anchor="ctr"/>
          <a:lstStyle/>
          <a:p>
            <a:pPr>
              <a:lnSpc>
                <a:spcPct val="120000"/>
              </a:lnSpc>
            </a:pPr>
            <a:r>
              <a:rPr lang="en-US" sz="985" b="1" dirty="0">
                <a:solidFill>
                  <a:srgbClr val="E0E2E5"/>
                </a:solidFill>
                <a:latin typeface="Noto Sans SC" pitchFamily="34" charset="0"/>
                <a:ea typeface="Noto Sans SC" pitchFamily="34" charset="-122"/>
                <a:cs typeface="Noto Sans SC" pitchFamily="34" charset="-120"/>
              </a:rPr>
              <a:t>文档验证：</a:t>
            </a:r>
            <a:r>
              <a:rPr lang="en-US" sz="985" dirty="0">
                <a:solidFill>
                  <a:srgbClr val="E0E2E5">
                    <a:alpha val="80000"/>
                  </a:srgbClr>
                </a:solidFill>
                <a:latin typeface="Noto Sans SC" pitchFamily="34" charset="0"/>
                <a:ea typeface="Noto Sans SC" pitchFamily="34" charset="-122"/>
                <a:cs typeface="Noto Sans SC" pitchFamily="34" charset="-120"/>
              </a:rPr>
              <a:t>生成技术文档，专家审核员验证准确性</a:t>
            </a:r>
            <a:endParaRPr lang="en-US" sz="1600" dirty="0"/>
          </a:p>
        </p:txBody>
      </p:sp>
      <p:sp>
        <p:nvSpPr>
          <p:cNvPr id="21" name="Shape 19"/>
          <p:cNvSpPr/>
          <p:nvPr/>
        </p:nvSpPr>
        <p:spPr>
          <a:xfrm>
            <a:off x="7550359" y="1143279"/>
            <a:ext cx="4287297" cy="2786743"/>
          </a:xfrm>
          <a:custGeom>
            <a:avLst/>
            <a:gdLst/>
            <a:ahLst/>
            <a:cxnLst/>
            <a:rect l="l" t="t" r="r" b="b"/>
            <a:pathLst>
              <a:path w="4287297" h="2786743">
                <a:moveTo>
                  <a:pt x="0" y="0"/>
                </a:moveTo>
                <a:lnTo>
                  <a:pt x="4287297" y="0"/>
                </a:lnTo>
                <a:lnTo>
                  <a:pt x="4287297" y="2786743"/>
                </a:lnTo>
                <a:lnTo>
                  <a:pt x="0" y="2786743"/>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693269" y="1286189"/>
            <a:ext cx="4081864" cy="250092"/>
          </a:xfrm>
          <a:prstGeom prst="rect">
            <a:avLst/>
          </a:prstGeom>
          <a:noFill/>
          <a:ln/>
        </p:spPr>
        <p:txBody>
          <a:bodyPr wrap="square" lIns="0" tIns="0" rIns="0" bIns="0" rtlCol="0" anchor="ctr"/>
          <a:lstStyle/>
          <a:p>
            <a:pPr>
              <a:lnSpc>
                <a:spcPct val="130000"/>
              </a:lnSpc>
            </a:pPr>
            <a:r>
              <a:rPr lang="en-US" sz="1266" b="1" dirty="0">
                <a:solidFill>
                  <a:srgbClr val="E0E2E5"/>
                </a:solidFill>
                <a:latin typeface="MiSans" pitchFamily="34" charset="0"/>
                <a:ea typeface="MiSans" pitchFamily="34" charset="-122"/>
                <a:cs typeface="MiSans" pitchFamily="34" charset="-120"/>
              </a:rPr>
              <a:t>工作流程示例</a:t>
            </a:r>
            <a:endParaRPr lang="en-US" sz="1600" dirty="0"/>
          </a:p>
        </p:txBody>
      </p:sp>
      <p:sp>
        <p:nvSpPr>
          <p:cNvPr id="23" name="Shape 21"/>
          <p:cNvSpPr/>
          <p:nvPr/>
        </p:nvSpPr>
        <p:spPr>
          <a:xfrm>
            <a:off x="9122368" y="1643464"/>
            <a:ext cx="1143279" cy="428730"/>
          </a:xfrm>
          <a:custGeom>
            <a:avLst/>
            <a:gdLst/>
            <a:ahLst/>
            <a:cxnLst/>
            <a:rect l="l" t="t" r="r" b="b"/>
            <a:pathLst>
              <a:path w="1143279" h="428730">
                <a:moveTo>
                  <a:pt x="0" y="0"/>
                </a:moveTo>
                <a:lnTo>
                  <a:pt x="1143279" y="0"/>
                </a:lnTo>
                <a:lnTo>
                  <a:pt x="1143279" y="428730"/>
                </a:lnTo>
                <a:lnTo>
                  <a:pt x="0" y="428730"/>
                </a:lnTo>
                <a:lnTo>
                  <a:pt x="0" y="0"/>
                </a:lnTo>
                <a:close/>
              </a:path>
            </a:pathLst>
          </a:custGeom>
          <a:solidFill>
            <a:srgbClr val="3A5A6E"/>
          </a:solidFill>
          <a:ln/>
        </p:spPr>
        <p:txBody>
          <a:bodyPr/>
          <a:lstStyle/>
          <a:p>
            <a:endParaRPr lang="zh-CN" altLang="en-US"/>
          </a:p>
        </p:txBody>
      </p:sp>
      <p:sp>
        <p:nvSpPr>
          <p:cNvPr id="24" name="Text 22"/>
          <p:cNvSpPr/>
          <p:nvPr/>
        </p:nvSpPr>
        <p:spPr>
          <a:xfrm>
            <a:off x="9091107" y="1643464"/>
            <a:ext cx="1205802" cy="428730"/>
          </a:xfrm>
          <a:prstGeom prst="rect">
            <a:avLst/>
          </a:prstGeom>
          <a:noFill/>
          <a:ln/>
        </p:spPr>
        <p:txBody>
          <a:bodyPr wrap="square" lIns="0" tIns="0" rIns="0" bIns="0" rtlCol="0" anchor="ctr"/>
          <a:lstStyle/>
          <a:p>
            <a:pPr algn="ctr">
              <a:lnSpc>
                <a:spcPct val="120000"/>
              </a:lnSpc>
            </a:pPr>
            <a:r>
              <a:rPr lang="en-US" sz="985" b="1" dirty="0">
                <a:solidFill>
                  <a:srgbClr val="FFFFFF"/>
                </a:solidFill>
                <a:latin typeface="Noto Sans SC" pitchFamily="34" charset="0"/>
                <a:ea typeface="Noto Sans SC" pitchFamily="34" charset="-122"/>
                <a:cs typeface="Noto Sans SC" pitchFamily="34" charset="-120"/>
              </a:rPr>
              <a:t>Generator Agent</a:t>
            </a:r>
            <a:endParaRPr lang="en-US" sz="1600" dirty="0"/>
          </a:p>
        </p:txBody>
      </p:sp>
      <p:sp>
        <p:nvSpPr>
          <p:cNvPr id="25" name="Shape 23"/>
          <p:cNvSpPr/>
          <p:nvPr/>
        </p:nvSpPr>
        <p:spPr>
          <a:xfrm>
            <a:off x="9627019" y="2143648"/>
            <a:ext cx="133978" cy="178637"/>
          </a:xfrm>
          <a:custGeom>
            <a:avLst/>
            <a:gdLst/>
            <a:ahLst/>
            <a:cxnLst/>
            <a:rect l="l" t="t" r="r" b="b"/>
            <a:pathLst>
              <a:path w="133978" h="178637">
                <a:moveTo>
                  <a:pt x="59104" y="175358"/>
                </a:moveTo>
                <a:cubicBezTo>
                  <a:pt x="63465" y="179719"/>
                  <a:pt x="70548" y="179719"/>
                  <a:pt x="74909" y="175358"/>
                </a:cubicBezTo>
                <a:lnTo>
                  <a:pt x="130733" y="119534"/>
                </a:lnTo>
                <a:cubicBezTo>
                  <a:pt x="135095" y="115172"/>
                  <a:pt x="135095" y="108090"/>
                  <a:pt x="130733" y="103728"/>
                </a:cubicBezTo>
                <a:cubicBezTo>
                  <a:pt x="126372" y="99367"/>
                  <a:pt x="119289" y="99367"/>
                  <a:pt x="114928" y="103728"/>
                </a:cubicBezTo>
                <a:lnTo>
                  <a:pt x="78154" y="140502"/>
                </a:lnTo>
                <a:lnTo>
                  <a:pt x="78154" y="11165"/>
                </a:lnTo>
                <a:cubicBezTo>
                  <a:pt x="78154" y="4989"/>
                  <a:pt x="73165" y="0"/>
                  <a:pt x="66989" y="0"/>
                </a:cubicBezTo>
                <a:cubicBezTo>
                  <a:pt x="60813" y="0"/>
                  <a:pt x="55824" y="4989"/>
                  <a:pt x="55824" y="11165"/>
                </a:cubicBezTo>
                <a:lnTo>
                  <a:pt x="55824" y="140502"/>
                </a:lnTo>
                <a:lnTo>
                  <a:pt x="19050" y="103728"/>
                </a:lnTo>
                <a:cubicBezTo>
                  <a:pt x="14689" y="99367"/>
                  <a:pt x="7606" y="99367"/>
                  <a:pt x="3245" y="103728"/>
                </a:cubicBezTo>
                <a:cubicBezTo>
                  <a:pt x="-1116" y="108090"/>
                  <a:pt x="-1116" y="115172"/>
                  <a:pt x="3245" y="119534"/>
                </a:cubicBezTo>
                <a:lnTo>
                  <a:pt x="59069" y="175358"/>
                </a:lnTo>
                <a:close/>
              </a:path>
            </a:pathLst>
          </a:custGeom>
          <a:solidFill>
            <a:srgbClr val="C5A06D"/>
          </a:solidFill>
          <a:ln/>
        </p:spPr>
        <p:txBody>
          <a:bodyPr/>
          <a:lstStyle/>
          <a:p>
            <a:endParaRPr lang="zh-CN" altLang="en-US"/>
          </a:p>
        </p:txBody>
      </p:sp>
      <p:sp>
        <p:nvSpPr>
          <p:cNvPr id="26" name="Shape 24"/>
          <p:cNvSpPr/>
          <p:nvPr/>
        </p:nvSpPr>
        <p:spPr>
          <a:xfrm>
            <a:off x="9122368" y="2393741"/>
            <a:ext cx="1143279" cy="428730"/>
          </a:xfrm>
          <a:custGeom>
            <a:avLst/>
            <a:gdLst/>
            <a:ahLst/>
            <a:cxnLst/>
            <a:rect l="l" t="t" r="r" b="b"/>
            <a:pathLst>
              <a:path w="1143279" h="428730">
                <a:moveTo>
                  <a:pt x="0" y="0"/>
                </a:moveTo>
                <a:lnTo>
                  <a:pt x="1143279" y="0"/>
                </a:lnTo>
                <a:lnTo>
                  <a:pt x="1143279" y="428730"/>
                </a:lnTo>
                <a:lnTo>
                  <a:pt x="0" y="428730"/>
                </a:lnTo>
                <a:lnTo>
                  <a:pt x="0" y="0"/>
                </a:lnTo>
                <a:close/>
              </a:path>
            </a:pathLst>
          </a:custGeom>
          <a:solidFill>
            <a:srgbClr val="5E7A8B"/>
          </a:solidFill>
          <a:ln/>
        </p:spPr>
        <p:txBody>
          <a:bodyPr/>
          <a:lstStyle/>
          <a:p>
            <a:endParaRPr lang="zh-CN" altLang="en-US"/>
          </a:p>
        </p:txBody>
      </p:sp>
      <p:sp>
        <p:nvSpPr>
          <p:cNvPr id="27" name="Text 25"/>
          <p:cNvSpPr/>
          <p:nvPr/>
        </p:nvSpPr>
        <p:spPr>
          <a:xfrm>
            <a:off x="9091107" y="2393741"/>
            <a:ext cx="1205802" cy="428730"/>
          </a:xfrm>
          <a:prstGeom prst="rect">
            <a:avLst/>
          </a:prstGeom>
          <a:noFill/>
          <a:ln/>
        </p:spPr>
        <p:txBody>
          <a:bodyPr wrap="square" lIns="0" tIns="0" rIns="0" bIns="0" rtlCol="0" anchor="ctr"/>
          <a:lstStyle/>
          <a:p>
            <a:pPr algn="ctr">
              <a:lnSpc>
                <a:spcPct val="120000"/>
              </a:lnSpc>
            </a:pPr>
            <a:r>
              <a:rPr lang="en-US" sz="985" b="1" dirty="0">
                <a:solidFill>
                  <a:srgbClr val="FFFFFF"/>
                </a:solidFill>
                <a:latin typeface="Noto Sans SC" pitchFamily="34" charset="0"/>
                <a:ea typeface="Noto Sans SC" pitchFamily="34" charset="-122"/>
                <a:cs typeface="Noto Sans SC" pitchFamily="34" charset="-120"/>
              </a:rPr>
              <a:t>Critic Agent</a:t>
            </a:r>
            <a:endParaRPr lang="en-US" sz="1600" dirty="0"/>
          </a:p>
        </p:txBody>
      </p:sp>
      <p:sp>
        <p:nvSpPr>
          <p:cNvPr id="28" name="Shape 26"/>
          <p:cNvSpPr/>
          <p:nvPr/>
        </p:nvSpPr>
        <p:spPr>
          <a:xfrm>
            <a:off x="9408188" y="2898391"/>
            <a:ext cx="133978" cy="178637"/>
          </a:xfrm>
          <a:custGeom>
            <a:avLst/>
            <a:gdLst/>
            <a:ahLst/>
            <a:cxnLst/>
            <a:rect l="l" t="t" r="r" b="b"/>
            <a:pathLst>
              <a:path w="133978" h="178637">
                <a:moveTo>
                  <a:pt x="74874" y="6071"/>
                </a:moveTo>
                <a:cubicBezTo>
                  <a:pt x="70513" y="1710"/>
                  <a:pt x="63430" y="1710"/>
                  <a:pt x="59069" y="6071"/>
                </a:cubicBezTo>
                <a:lnTo>
                  <a:pt x="3245" y="61895"/>
                </a:lnTo>
                <a:cubicBezTo>
                  <a:pt x="-1116" y="66256"/>
                  <a:pt x="-1116" y="73339"/>
                  <a:pt x="3245" y="77700"/>
                </a:cubicBezTo>
                <a:cubicBezTo>
                  <a:pt x="7606" y="82062"/>
                  <a:pt x="14689" y="82062"/>
                  <a:pt x="19050" y="77700"/>
                </a:cubicBezTo>
                <a:lnTo>
                  <a:pt x="55824" y="40926"/>
                </a:lnTo>
                <a:lnTo>
                  <a:pt x="55824" y="170264"/>
                </a:lnTo>
                <a:cubicBezTo>
                  <a:pt x="55824" y="176439"/>
                  <a:pt x="60813" y="181429"/>
                  <a:pt x="66989" y="181429"/>
                </a:cubicBezTo>
                <a:cubicBezTo>
                  <a:pt x="73165" y="181429"/>
                  <a:pt x="78154" y="176439"/>
                  <a:pt x="78154" y="170264"/>
                </a:cubicBezTo>
                <a:lnTo>
                  <a:pt x="78154" y="40926"/>
                </a:lnTo>
                <a:lnTo>
                  <a:pt x="114928" y="77700"/>
                </a:lnTo>
                <a:cubicBezTo>
                  <a:pt x="119289" y="82062"/>
                  <a:pt x="126372" y="82062"/>
                  <a:pt x="130733" y="77700"/>
                </a:cubicBezTo>
                <a:cubicBezTo>
                  <a:pt x="135095" y="73339"/>
                  <a:pt x="135095" y="66256"/>
                  <a:pt x="130733" y="61895"/>
                </a:cubicBezTo>
                <a:lnTo>
                  <a:pt x="74909" y="6071"/>
                </a:lnTo>
                <a:close/>
              </a:path>
            </a:pathLst>
          </a:custGeom>
          <a:solidFill>
            <a:srgbClr val="C5A06D"/>
          </a:solidFill>
          <a:ln/>
        </p:spPr>
        <p:txBody>
          <a:bodyPr/>
          <a:lstStyle/>
          <a:p>
            <a:endParaRPr lang="zh-CN" altLang="en-US"/>
          </a:p>
        </p:txBody>
      </p:sp>
      <p:sp>
        <p:nvSpPr>
          <p:cNvPr id="29" name="Text 27"/>
          <p:cNvSpPr/>
          <p:nvPr/>
        </p:nvSpPr>
        <p:spPr>
          <a:xfrm>
            <a:off x="9287608" y="3144018"/>
            <a:ext cx="375138" cy="142910"/>
          </a:xfrm>
          <a:prstGeom prst="rect">
            <a:avLst/>
          </a:prstGeom>
          <a:noFill/>
          <a:ln/>
        </p:spPr>
        <p:txBody>
          <a:bodyPr wrap="square" lIns="0" tIns="0" rIns="0" bIns="0" rtlCol="0" anchor="ctr"/>
          <a:lstStyle/>
          <a:p>
            <a:pPr algn="ctr">
              <a:lnSpc>
                <a:spcPct val="110000"/>
              </a:lnSpc>
            </a:pPr>
            <a:r>
              <a:rPr lang="en-US" sz="844" dirty="0">
                <a:solidFill>
                  <a:srgbClr val="E0E2E5">
                    <a:alpha val="60000"/>
                  </a:srgbClr>
                </a:solidFill>
                <a:latin typeface="Noto Sans SC" pitchFamily="34" charset="0"/>
                <a:ea typeface="Noto Sans SC" pitchFamily="34" charset="-122"/>
                <a:cs typeface="Noto Sans SC" pitchFamily="34" charset="-120"/>
              </a:rPr>
              <a:t>不通过</a:t>
            </a:r>
            <a:endParaRPr lang="en-US" sz="1600" dirty="0"/>
          </a:p>
        </p:txBody>
      </p:sp>
      <p:sp>
        <p:nvSpPr>
          <p:cNvPr id="30" name="Shape 28"/>
          <p:cNvSpPr/>
          <p:nvPr/>
        </p:nvSpPr>
        <p:spPr>
          <a:xfrm>
            <a:off x="9894975" y="2898391"/>
            <a:ext cx="133978" cy="178637"/>
          </a:xfrm>
          <a:custGeom>
            <a:avLst/>
            <a:gdLst/>
            <a:ahLst/>
            <a:cxnLst/>
            <a:rect l="l" t="t" r="r" b="b"/>
            <a:pathLst>
              <a:path w="133978" h="178637">
                <a:moveTo>
                  <a:pt x="59104" y="175358"/>
                </a:moveTo>
                <a:cubicBezTo>
                  <a:pt x="63465" y="179719"/>
                  <a:pt x="70548" y="179719"/>
                  <a:pt x="74909" y="175358"/>
                </a:cubicBezTo>
                <a:lnTo>
                  <a:pt x="130733" y="119534"/>
                </a:lnTo>
                <a:cubicBezTo>
                  <a:pt x="135095" y="115172"/>
                  <a:pt x="135095" y="108090"/>
                  <a:pt x="130733" y="103728"/>
                </a:cubicBezTo>
                <a:cubicBezTo>
                  <a:pt x="126372" y="99367"/>
                  <a:pt x="119289" y="99367"/>
                  <a:pt x="114928" y="103728"/>
                </a:cubicBezTo>
                <a:lnTo>
                  <a:pt x="78154" y="140502"/>
                </a:lnTo>
                <a:lnTo>
                  <a:pt x="78154" y="11165"/>
                </a:lnTo>
                <a:cubicBezTo>
                  <a:pt x="78154" y="4989"/>
                  <a:pt x="73165" y="0"/>
                  <a:pt x="66989" y="0"/>
                </a:cubicBezTo>
                <a:cubicBezTo>
                  <a:pt x="60813" y="0"/>
                  <a:pt x="55824" y="4989"/>
                  <a:pt x="55824" y="11165"/>
                </a:cubicBezTo>
                <a:lnTo>
                  <a:pt x="55824" y="140502"/>
                </a:lnTo>
                <a:lnTo>
                  <a:pt x="19050" y="103728"/>
                </a:lnTo>
                <a:cubicBezTo>
                  <a:pt x="14689" y="99367"/>
                  <a:pt x="7606" y="99367"/>
                  <a:pt x="3245" y="103728"/>
                </a:cubicBezTo>
                <a:cubicBezTo>
                  <a:pt x="-1116" y="108090"/>
                  <a:pt x="-1116" y="115172"/>
                  <a:pt x="3245" y="119534"/>
                </a:cubicBezTo>
                <a:lnTo>
                  <a:pt x="59069" y="175358"/>
                </a:lnTo>
                <a:close/>
              </a:path>
            </a:pathLst>
          </a:custGeom>
          <a:solidFill>
            <a:srgbClr val="C5A06D"/>
          </a:solidFill>
          <a:ln/>
        </p:spPr>
        <p:txBody>
          <a:bodyPr/>
          <a:lstStyle/>
          <a:p>
            <a:endParaRPr lang="zh-CN" altLang="en-US"/>
          </a:p>
        </p:txBody>
      </p:sp>
      <p:sp>
        <p:nvSpPr>
          <p:cNvPr id="31" name="Text 29"/>
          <p:cNvSpPr/>
          <p:nvPr/>
        </p:nvSpPr>
        <p:spPr>
          <a:xfrm>
            <a:off x="9823520" y="3144018"/>
            <a:ext cx="276888" cy="142910"/>
          </a:xfrm>
          <a:prstGeom prst="rect">
            <a:avLst/>
          </a:prstGeom>
          <a:noFill/>
          <a:ln/>
        </p:spPr>
        <p:txBody>
          <a:bodyPr wrap="square" lIns="0" tIns="0" rIns="0" bIns="0" rtlCol="0" anchor="ctr"/>
          <a:lstStyle/>
          <a:p>
            <a:pPr algn="ctr">
              <a:lnSpc>
                <a:spcPct val="110000"/>
              </a:lnSpc>
            </a:pPr>
            <a:r>
              <a:rPr lang="en-US" sz="844" dirty="0">
                <a:solidFill>
                  <a:srgbClr val="E0E2E5">
                    <a:alpha val="60000"/>
                  </a:srgbClr>
                </a:solidFill>
                <a:latin typeface="Noto Sans SC" pitchFamily="34" charset="0"/>
                <a:ea typeface="Noto Sans SC" pitchFamily="34" charset="-122"/>
                <a:cs typeface="Noto Sans SC" pitchFamily="34" charset="-120"/>
              </a:rPr>
              <a:t>通过</a:t>
            </a:r>
            <a:endParaRPr lang="en-US" sz="1600" dirty="0"/>
          </a:p>
        </p:txBody>
      </p:sp>
      <p:sp>
        <p:nvSpPr>
          <p:cNvPr id="32" name="Shape 30"/>
          <p:cNvSpPr/>
          <p:nvPr/>
        </p:nvSpPr>
        <p:spPr>
          <a:xfrm>
            <a:off x="9122368" y="3358382"/>
            <a:ext cx="1143279" cy="428730"/>
          </a:xfrm>
          <a:custGeom>
            <a:avLst/>
            <a:gdLst/>
            <a:ahLst/>
            <a:cxnLst/>
            <a:rect l="l" t="t" r="r" b="b"/>
            <a:pathLst>
              <a:path w="1143279" h="428730">
                <a:moveTo>
                  <a:pt x="0" y="0"/>
                </a:moveTo>
                <a:lnTo>
                  <a:pt x="1143279" y="0"/>
                </a:lnTo>
                <a:lnTo>
                  <a:pt x="1143279" y="428730"/>
                </a:lnTo>
                <a:lnTo>
                  <a:pt x="0" y="428730"/>
                </a:lnTo>
                <a:lnTo>
                  <a:pt x="0" y="0"/>
                </a:lnTo>
                <a:close/>
              </a:path>
            </a:pathLst>
          </a:custGeom>
          <a:solidFill>
            <a:srgbClr val="C5A06D"/>
          </a:solidFill>
          <a:ln/>
        </p:spPr>
        <p:txBody>
          <a:bodyPr/>
          <a:lstStyle/>
          <a:p>
            <a:endParaRPr lang="zh-CN" altLang="en-US"/>
          </a:p>
        </p:txBody>
      </p:sp>
      <p:sp>
        <p:nvSpPr>
          <p:cNvPr id="33" name="Text 31"/>
          <p:cNvSpPr/>
          <p:nvPr/>
        </p:nvSpPr>
        <p:spPr>
          <a:xfrm>
            <a:off x="9091107" y="3358382"/>
            <a:ext cx="1205802" cy="428730"/>
          </a:xfrm>
          <a:prstGeom prst="rect">
            <a:avLst/>
          </a:prstGeom>
          <a:noFill/>
          <a:ln/>
        </p:spPr>
        <p:txBody>
          <a:bodyPr wrap="square" lIns="0" tIns="0" rIns="0" bIns="0" rtlCol="0" anchor="ctr"/>
          <a:lstStyle/>
          <a:p>
            <a:pPr algn="ctr">
              <a:lnSpc>
                <a:spcPct val="120000"/>
              </a:lnSpc>
            </a:pPr>
            <a:r>
              <a:rPr lang="en-US" sz="985" b="1" dirty="0">
                <a:solidFill>
                  <a:srgbClr val="FFFFFF"/>
                </a:solidFill>
                <a:latin typeface="Noto Sans SC" pitchFamily="34" charset="0"/>
                <a:ea typeface="Noto Sans SC" pitchFamily="34" charset="-122"/>
                <a:cs typeface="Noto Sans SC" pitchFamily="34" charset="-120"/>
              </a:rPr>
              <a:t>输出结果</a:t>
            </a:r>
            <a:endParaRPr lang="en-US" sz="1600" dirty="0"/>
          </a:p>
        </p:txBody>
      </p:sp>
      <p:sp>
        <p:nvSpPr>
          <p:cNvPr id="34" name="Shape 32"/>
          <p:cNvSpPr/>
          <p:nvPr/>
        </p:nvSpPr>
        <p:spPr>
          <a:xfrm>
            <a:off x="7550359" y="4037204"/>
            <a:ext cx="4287297" cy="1714919"/>
          </a:xfrm>
          <a:custGeom>
            <a:avLst/>
            <a:gdLst/>
            <a:ahLst/>
            <a:cxnLst/>
            <a:rect l="l" t="t" r="r" b="b"/>
            <a:pathLst>
              <a:path w="4287297" h="1714919">
                <a:moveTo>
                  <a:pt x="0" y="0"/>
                </a:moveTo>
                <a:lnTo>
                  <a:pt x="4287297" y="0"/>
                </a:lnTo>
                <a:lnTo>
                  <a:pt x="4287297" y="1714919"/>
                </a:lnTo>
                <a:lnTo>
                  <a:pt x="0" y="1714919"/>
                </a:lnTo>
                <a:lnTo>
                  <a:pt x="0" y="0"/>
                </a:lnTo>
                <a:close/>
              </a:path>
            </a:pathLst>
          </a:custGeom>
          <a:solidFill>
            <a:srgbClr val="5E7A8B">
              <a:alpha val="10196"/>
            </a:srgbClr>
          </a:solidFill>
          <a:ln/>
        </p:spPr>
        <p:txBody>
          <a:bodyPr/>
          <a:lstStyle/>
          <a:p>
            <a:endParaRPr lang="zh-CN" altLang="en-US"/>
          </a:p>
        </p:txBody>
      </p:sp>
      <p:sp>
        <p:nvSpPr>
          <p:cNvPr id="35" name="Text 33"/>
          <p:cNvSpPr/>
          <p:nvPr/>
        </p:nvSpPr>
        <p:spPr>
          <a:xfrm>
            <a:off x="7693269" y="4180114"/>
            <a:ext cx="4081864" cy="250092"/>
          </a:xfrm>
          <a:prstGeom prst="rect">
            <a:avLst/>
          </a:prstGeom>
          <a:noFill/>
          <a:ln/>
        </p:spPr>
        <p:txBody>
          <a:bodyPr wrap="square" lIns="0" tIns="0" rIns="0" bIns="0" rtlCol="0" anchor="ctr"/>
          <a:lstStyle/>
          <a:p>
            <a:pPr>
              <a:lnSpc>
                <a:spcPct val="130000"/>
              </a:lnSpc>
            </a:pPr>
            <a:r>
              <a:rPr lang="en-US" sz="1266"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6" name="Shape 34"/>
          <p:cNvSpPr/>
          <p:nvPr/>
        </p:nvSpPr>
        <p:spPr>
          <a:xfrm>
            <a:off x="7693269" y="4537389"/>
            <a:ext cx="4001477" cy="500185"/>
          </a:xfrm>
          <a:custGeom>
            <a:avLst/>
            <a:gdLst/>
            <a:ahLst/>
            <a:cxnLst/>
            <a:rect l="l" t="t" r="r" b="b"/>
            <a:pathLst>
              <a:path w="4001477" h="500185">
                <a:moveTo>
                  <a:pt x="0" y="0"/>
                </a:moveTo>
                <a:lnTo>
                  <a:pt x="4001477" y="0"/>
                </a:lnTo>
                <a:lnTo>
                  <a:pt x="4001477" y="500185"/>
                </a:lnTo>
                <a:lnTo>
                  <a:pt x="0" y="500185"/>
                </a:lnTo>
                <a:lnTo>
                  <a:pt x="0" y="0"/>
                </a:lnTo>
                <a:close/>
              </a:path>
            </a:pathLst>
          </a:custGeom>
          <a:solidFill>
            <a:srgbClr val="1A1D21">
              <a:alpha val="50196"/>
            </a:srgbClr>
          </a:solidFill>
          <a:ln/>
        </p:spPr>
        <p:txBody>
          <a:bodyPr/>
          <a:lstStyle/>
          <a:p>
            <a:endParaRPr lang="zh-CN" altLang="en-US"/>
          </a:p>
        </p:txBody>
      </p:sp>
      <p:sp>
        <p:nvSpPr>
          <p:cNvPr id="37" name="Text 35"/>
          <p:cNvSpPr/>
          <p:nvPr/>
        </p:nvSpPr>
        <p:spPr>
          <a:xfrm>
            <a:off x="7764724" y="4608844"/>
            <a:ext cx="3921090" cy="178637"/>
          </a:xfrm>
          <a:prstGeom prst="rect">
            <a:avLst/>
          </a:prstGeom>
          <a:noFill/>
          <a:ln/>
        </p:spPr>
        <p:txBody>
          <a:bodyPr wrap="square" lIns="0" tIns="0" rIns="0" bIns="0" rtlCol="0" anchor="ctr"/>
          <a:lstStyle/>
          <a:p>
            <a:pPr>
              <a:lnSpc>
                <a:spcPct val="120000"/>
              </a:lnSpc>
            </a:pPr>
            <a:r>
              <a:rPr lang="en-US" sz="985"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8" name="Text 36"/>
          <p:cNvSpPr/>
          <p:nvPr/>
        </p:nvSpPr>
        <p:spPr>
          <a:xfrm>
            <a:off x="7764724" y="4823209"/>
            <a:ext cx="3912158" cy="142910"/>
          </a:xfrm>
          <a:prstGeom prst="rect">
            <a:avLst/>
          </a:prstGeom>
          <a:noFill/>
          <a:ln/>
        </p:spPr>
        <p:txBody>
          <a:bodyPr wrap="square" lIns="0" tIns="0" rIns="0" bIns="0" rtlCol="0" anchor="ctr"/>
          <a:lstStyle/>
          <a:p>
            <a:pPr>
              <a:lnSpc>
                <a:spcPct val="110000"/>
              </a:lnSpc>
            </a:pPr>
            <a:r>
              <a:rPr lang="en-US" sz="844" dirty="0">
                <a:solidFill>
                  <a:srgbClr val="E0E2E5">
                    <a:alpha val="70000"/>
                  </a:srgbClr>
                </a:solidFill>
                <a:latin typeface="Noto Sans SC" pitchFamily="34" charset="0"/>
                <a:ea typeface="Noto Sans SC" pitchFamily="34" charset="-122"/>
                <a:cs typeface="Noto Sans SC" pitchFamily="34" charset="-120"/>
              </a:rPr>
              <a:t>• 显著提高输出质量 • 确保符合约束条件 • 增强可靠性</a:t>
            </a:r>
            <a:endParaRPr lang="en-US" sz="1600" dirty="0"/>
          </a:p>
        </p:txBody>
      </p:sp>
      <p:sp>
        <p:nvSpPr>
          <p:cNvPr id="39" name="Shape 37"/>
          <p:cNvSpPr/>
          <p:nvPr/>
        </p:nvSpPr>
        <p:spPr>
          <a:xfrm>
            <a:off x="7693269" y="5109029"/>
            <a:ext cx="4001477" cy="500185"/>
          </a:xfrm>
          <a:custGeom>
            <a:avLst/>
            <a:gdLst/>
            <a:ahLst/>
            <a:cxnLst/>
            <a:rect l="l" t="t" r="r" b="b"/>
            <a:pathLst>
              <a:path w="4001477" h="500185">
                <a:moveTo>
                  <a:pt x="0" y="0"/>
                </a:moveTo>
                <a:lnTo>
                  <a:pt x="4001477" y="0"/>
                </a:lnTo>
                <a:lnTo>
                  <a:pt x="4001477" y="500185"/>
                </a:lnTo>
                <a:lnTo>
                  <a:pt x="0" y="500185"/>
                </a:lnTo>
                <a:lnTo>
                  <a:pt x="0" y="0"/>
                </a:lnTo>
                <a:close/>
              </a:path>
            </a:pathLst>
          </a:custGeom>
          <a:solidFill>
            <a:srgbClr val="1A1D21">
              <a:alpha val="50196"/>
            </a:srgbClr>
          </a:solidFill>
          <a:ln/>
        </p:spPr>
        <p:txBody>
          <a:bodyPr/>
          <a:lstStyle/>
          <a:p>
            <a:endParaRPr lang="zh-CN" altLang="en-US"/>
          </a:p>
        </p:txBody>
      </p:sp>
      <p:sp>
        <p:nvSpPr>
          <p:cNvPr id="40" name="Text 38"/>
          <p:cNvSpPr/>
          <p:nvPr/>
        </p:nvSpPr>
        <p:spPr>
          <a:xfrm>
            <a:off x="7764724" y="5180484"/>
            <a:ext cx="3921090" cy="178637"/>
          </a:xfrm>
          <a:prstGeom prst="rect">
            <a:avLst/>
          </a:prstGeom>
          <a:noFill/>
          <a:ln/>
        </p:spPr>
        <p:txBody>
          <a:bodyPr wrap="square" lIns="0" tIns="0" rIns="0" bIns="0" rtlCol="0" anchor="ctr"/>
          <a:lstStyle/>
          <a:p>
            <a:pPr>
              <a:lnSpc>
                <a:spcPct val="120000"/>
              </a:lnSpc>
            </a:pPr>
            <a:r>
              <a:rPr lang="en-US" sz="985" b="1" dirty="0">
                <a:solidFill>
                  <a:srgbClr val="C5A06D"/>
                </a:solidFill>
                <a:latin typeface="Noto Sans SC" pitchFamily="34" charset="0"/>
                <a:ea typeface="Noto Sans SC" pitchFamily="34" charset="-122"/>
                <a:cs typeface="Noto Sans SC" pitchFamily="34" charset="-120"/>
              </a:rPr>
              <a:t>成本</a:t>
            </a:r>
            <a:endParaRPr lang="en-US" sz="1600" dirty="0"/>
          </a:p>
        </p:txBody>
      </p:sp>
      <p:sp>
        <p:nvSpPr>
          <p:cNvPr id="41" name="Text 39"/>
          <p:cNvSpPr/>
          <p:nvPr/>
        </p:nvSpPr>
        <p:spPr>
          <a:xfrm>
            <a:off x="7764724" y="5394848"/>
            <a:ext cx="3912158" cy="142910"/>
          </a:xfrm>
          <a:prstGeom prst="rect">
            <a:avLst/>
          </a:prstGeom>
          <a:noFill/>
          <a:ln/>
        </p:spPr>
        <p:txBody>
          <a:bodyPr wrap="square" lIns="0" tIns="0" rIns="0" bIns="0" rtlCol="0" anchor="ctr"/>
          <a:lstStyle/>
          <a:p>
            <a:pPr>
              <a:lnSpc>
                <a:spcPct val="110000"/>
              </a:lnSpc>
            </a:pPr>
            <a:r>
              <a:rPr lang="en-US" sz="844" dirty="0">
                <a:solidFill>
                  <a:srgbClr val="E0E2E5">
                    <a:alpha val="70000"/>
                  </a:srgbClr>
                </a:solidFill>
                <a:latin typeface="Noto Sans SC" pitchFamily="34" charset="0"/>
                <a:ea typeface="Noto Sans SC" pitchFamily="34" charset="-122"/>
                <a:cs typeface="Noto Sans SC" pitchFamily="34" charset="-120"/>
              </a:rPr>
              <a:t>• 至少一次额外模型调用 • 修订循环累积延迟 • 运营成本增加</a:t>
            </a:r>
            <a:endParaRPr lang="en-US" sz="1600" dirty="0"/>
          </a:p>
        </p:txBody>
      </p:sp>
      <p:sp>
        <p:nvSpPr>
          <p:cNvPr id="42" name="Shape 40"/>
          <p:cNvSpPr/>
          <p:nvPr/>
        </p:nvSpPr>
        <p:spPr>
          <a:xfrm>
            <a:off x="7568223" y="5859305"/>
            <a:ext cx="4269433" cy="643095"/>
          </a:xfrm>
          <a:custGeom>
            <a:avLst/>
            <a:gdLst/>
            <a:ahLst/>
            <a:cxnLst/>
            <a:rect l="l" t="t" r="r" b="b"/>
            <a:pathLst>
              <a:path w="4269433" h="643095">
                <a:moveTo>
                  <a:pt x="0" y="0"/>
                </a:moveTo>
                <a:lnTo>
                  <a:pt x="4269433" y="0"/>
                </a:lnTo>
                <a:lnTo>
                  <a:pt x="4269433" y="643095"/>
                </a:lnTo>
                <a:lnTo>
                  <a:pt x="0" y="643095"/>
                </a:lnTo>
                <a:lnTo>
                  <a:pt x="0" y="0"/>
                </a:lnTo>
                <a:close/>
              </a:path>
            </a:pathLst>
          </a:custGeom>
          <a:solidFill>
            <a:srgbClr val="C5A06D">
              <a:alpha val="10196"/>
            </a:srgbClr>
          </a:solidFill>
          <a:ln/>
        </p:spPr>
        <p:txBody>
          <a:bodyPr/>
          <a:lstStyle/>
          <a:p>
            <a:endParaRPr lang="zh-CN" altLang="en-US"/>
          </a:p>
        </p:txBody>
      </p:sp>
      <p:sp>
        <p:nvSpPr>
          <p:cNvPr id="43" name="Shape 41"/>
          <p:cNvSpPr/>
          <p:nvPr/>
        </p:nvSpPr>
        <p:spPr>
          <a:xfrm>
            <a:off x="7568223" y="5859305"/>
            <a:ext cx="35727" cy="643095"/>
          </a:xfrm>
          <a:custGeom>
            <a:avLst/>
            <a:gdLst/>
            <a:ahLst/>
            <a:cxnLst/>
            <a:rect l="l" t="t" r="r" b="b"/>
            <a:pathLst>
              <a:path w="35727" h="643095">
                <a:moveTo>
                  <a:pt x="0" y="0"/>
                </a:moveTo>
                <a:lnTo>
                  <a:pt x="35727" y="0"/>
                </a:lnTo>
                <a:lnTo>
                  <a:pt x="35727" y="643095"/>
                </a:lnTo>
                <a:lnTo>
                  <a:pt x="0" y="643095"/>
                </a:lnTo>
                <a:lnTo>
                  <a:pt x="0" y="0"/>
                </a:lnTo>
                <a:close/>
              </a:path>
            </a:pathLst>
          </a:custGeom>
          <a:solidFill>
            <a:srgbClr val="C5A06D"/>
          </a:solidFill>
          <a:ln/>
        </p:spPr>
        <p:txBody>
          <a:bodyPr/>
          <a:lstStyle/>
          <a:p>
            <a:endParaRPr lang="zh-CN" altLang="en-US"/>
          </a:p>
        </p:txBody>
      </p:sp>
      <p:sp>
        <p:nvSpPr>
          <p:cNvPr id="44" name="Shape 42"/>
          <p:cNvSpPr/>
          <p:nvPr/>
        </p:nvSpPr>
        <p:spPr>
          <a:xfrm>
            <a:off x="7762491" y="6029011"/>
            <a:ext cx="93785" cy="125046"/>
          </a:xfrm>
          <a:custGeom>
            <a:avLst/>
            <a:gdLst/>
            <a:ahLst/>
            <a:cxnLst/>
            <a:rect l="l" t="t" r="r" b="b"/>
            <a:pathLst>
              <a:path w="93785" h="125046">
                <a:moveTo>
                  <a:pt x="71535" y="93785"/>
                </a:moveTo>
                <a:cubicBezTo>
                  <a:pt x="73318" y="88338"/>
                  <a:pt x="76884" y="83405"/>
                  <a:pt x="80914" y="79155"/>
                </a:cubicBezTo>
                <a:cubicBezTo>
                  <a:pt x="88900" y="70754"/>
                  <a:pt x="93785" y="59397"/>
                  <a:pt x="93785" y="46892"/>
                </a:cubicBezTo>
                <a:cubicBezTo>
                  <a:pt x="93785" y="21004"/>
                  <a:pt x="72781" y="0"/>
                  <a:pt x="46892" y="0"/>
                </a:cubicBezTo>
                <a:cubicBezTo>
                  <a:pt x="21004" y="0"/>
                  <a:pt x="0" y="21004"/>
                  <a:pt x="0" y="46892"/>
                </a:cubicBezTo>
                <a:cubicBezTo>
                  <a:pt x="0" y="59397"/>
                  <a:pt x="4885" y="70754"/>
                  <a:pt x="12871" y="79155"/>
                </a:cubicBezTo>
                <a:cubicBezTo>
                  <a:pt x="16901" y="83405"/>
                  <a:pt x="20491" y="88338"/>
                  <a:pt x="22249" y="93785"/>
                </a:cubicBezTo>
                <a:lnTo>
                  <a:pt x="71511" y="93785"/>
                </a:lnTo>
                <a:close/>
                <a:moveTo>
                  <a:pt x="70338" y="105508"/>
                </a:moveTo>
                <a:lnTo>
                  <a:pt x="23446" y="105508"/>
                </a:lnTo>
                <a:lnTo>
                  <a:pt x="23446" y="109415"/>
                </a:lnTo>
                <a:cubicBezTo>
                  <a:pt x="23446" y="120210"/>
                  <a:pt x="32190" y="128954"/>
                  <a:pt x="42985" y="128954"/>
                </a:cubicBezTo>
                <a:lnTo>
                  <a:pt x="50800" y="128954"/>
                </a:lnTo>
                <a:cubicBezTo>
                  <a:pt x="61595" y="128954"/>
                  <a:pt x="70338" y="120210"/>
                  <a:pt x="70338" y="109415"/>
                </a:cubicBezTo>
                <a:lnTo>
                  <a:pt x="70338" y="105508"/>
                </a:lnTo>
                <a:close/>
                <a:moveTo>
                  <a:pt x="44938" y="27354"/>
                </a:moveTo>
                <a:cubicBezTo>
                  <a:pt x="35218" y="27354"/>
                  <a:pt x="27354" y="35218"/>
                  <a:pt x="27354" y="44938"/>
                </a:cubicBezTo>
                <a:cubicBezTo>
                  <a:pt x="27354" y="48187"/>
                  <a:pt x="24741" y="50800"/>
                  <a:pt x="21492" y="50800"/>
                </a:cubicBezTo>
                <a:cubicBezTo>
                  <a:pt x="18244" y="50800"/>
                  <a:pt x="15631" y="48187"/>
                  <a:pt x="15631" y="44938"/>
                </a:cubicBezTo>
                <a:cubicBezTo>
                  <a:pt x="15631" y="28746"/>
                  <a:pt x="28746" y="15631"/>
                  <a:pt x="44938" y="15631"/>
                </a:cubicBezTo>
                <a:cubicBezTo>
                  <a:pt x="48187" y="15631"/>
                  <a:pt x="50800" y="18244"/>
                  <a:pt x="50800" y="21492"/>
                </a:cubicBezTo>
                <a:cubicBezTo>
                  <a:pt x="50800" y="24741"/>
                  <a:pt x="48187" y="27354"/>
                  <a:pt x="44938" y="27354"/>
                </a:cubicBezTo>
                <a:close/>
              </a:path>
            </a:pathLst>
          </a:custGeom>
          <a:solidFill>
            <a:srgbClr val="C5A06D"/>
          </a:solidFill>
          <a:ln/>
        </p:spPr>
        <p:txBody>
          <a:bodyPr/>
          <a:lstStyle/>
          <a:p>
            <a:endParaRPr lang="zh-CN" altLang="en-US"/>
          </a:p>
        </p:txBody>
      </p:sp>
      <p:sp>
        <p:nvSpPr>
          <p:cNvPr id="45" name="Text 43"/>
          <p:cNvSpPr/>
          <p:nvPr/>
        </p:nvSpPr>
        <p:spPr>
          <a:xfrm>
            <a:off x="7940024" y="6002215"/>
            <a:ext cx="3817245" cy="357275"/>
          </a:xfrm>
          <a:prstGeom prst="rect">
            <a:avLst/>
          </a:prstGeom>
          <a:noFill/>
          <a:ln/>
        </p:spPr>
        <p:txBody>
          <a:bodyPr wrap="square" lIns="0" tIns="0" rIns="0" bIns="0" rtlCol="0" anchor="ctr"/>
          <a:lstStyle/>
          <a:p>
            <a:pPr>
              <a:lnSpc>
                <a:spcPct val="120000"/>
              </a:lnSpc>
            </a:pPr>
            <a:r>
              <a:rPr lang="en-US" sz="985" b="1" dirty="0">
                <a:solidFill>
                  <a:srgbClr val="E0E2E5"/>
                </a:solidFill>
                <a:latin typeface="Noto Sans SC" pitchFamily="34" charset="0"/>
                <a:ea typeface="Noto Sans SC" pitchFamily="34" charset="-122"/>
                <a:cs typeface="Noto Sans SC" pitchFamily="34" charset="-120"/>
              </a:rPr>
              <a:t>最佳实践：</a:t>
            </a:r>
            <a:r>
              <a:rPr lang="en-US" sz="985" dirty="0">
                <a:solidFill>
                  <a:srgbClr val="E0E2E5">
                    <a:alpha val="80000"/>
                  </a:srgbClr>
                </a:solidFill>
                <a:latin typeface="Noto Sans SC" pitchFamily="34" charset="0"/>
                <a:ea typeface="Noto Sans SC" pitchFamily="34" charset="-122"/>
                <a:cs typeface="Noto Sans SC" pitchFamily="34" charset="-120"/>
              </a:rPr>
              <a:t>评判器标准必须明确且可验证，反馈应具体可操作，帮助生成器针对性改进。</a:t>
            </a:r>
            <a:endParaRPr lang="en-US" sz="1600"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ITERATIVE REFINEMENT PATTERN</a:t>
            </a:r>
            <a:endParaRPr lang="en-US" sz="1600" dirty="0"/>
          </a:p>
        </p:txBody>
      </p:sp>
      <p:sp>
        <p:nvSpPr>
          <p:cNvPr id="3" name="Text 1"/>
          <p:cNvSpPr/>
          <p:nvPr/>
        </p:nvSpPr>
        <p:spPr>
          <a:xfrm>
            <a:off x="381000" y="6477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迭代优化模式（Iterative Refinement）</a:t>
            </a:r>
            <a:endParaRPr lang="en-US" sz="1600" dirty="0"/>
          </a:p>
        </p:txBody>
      </p:sp>
      <p:sp>
        <p:nvSpPr>
          <p:cNvPr id="4" name="Shape 2"/>
          <p:cNvSpPr/>
          <p:nvPr/>
        </p:nvSpPr>
        <p:spPr>
          <a:xfrm>
            <a:off x="400050" y="1181100"/>
            <a:ext cx="5581650" cy="2524125"/>
          </a:xfrm>
          <a:custGeom>
            <a:avLst/>
            <a:gdLst/>
            <a:ahLst/>
            <a:cxnLst/>
            <a:rect l="l" t="t" r="r" b="b"/>
            <a:pathLst>
              <a:path w="5581650" h="2524125">
                <a:moveTo>
                  <a:pt x="0" y="0"/>
                </a:moveTo>
                <a:lnTo>
                  <a:pt x="5581650" y="0"/>
                </a:lnTo>
                <a:lnTo>
                  <a:pt x="5581650" y="2524125"/>
                </a:lnTo>
                <a:lnTo>
                  <a:pt x="0" y="2524125"/>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181100"/>
            <a:ext cx="38100" cy="2524125"/>
          </a:xfrm>
          <a:custGeom>
            <a:avLst/>
            <a:gdLst/>
            <a:ahLst/>
            <a:cxnLst/>
            <a:rect l="l" t="t" r="r" b="b"/>
            <a:pathLst>
              <a:path w="38100" h="2524125">
                <a:moveTo>
                  <a:pt x="0" y="0"/>
                </a:moveTo>
                <a:lnTo>
                  <a:pt x="38100" y="0"/>
                </a:lnTo>
                <a:lnTo>
                  <a:pt x="38100" y="2524125"/>
                </a:lnTo>
                <a:lnTo>
                  <a:pt x="0" y="2524125"/>
                </a:lnTo>
                <a:lnTo>
                  <a:pt x="0" y="0"/>
                </a:lnTo>
                <a:close/>
              </a:path>
            </a:pathLst>
          </a:custGeom>
          <a:solidFill>
            <a:srgbClr val="3A5A6E"/>
          </a:solidFill>
          <a:ln/>
        </p:spPr>
        <p:txBody>
          <a:bodyPr/>
          <a:lstStyle/>
          <a:p>
            <a:endParaRPr lang="zh-CN" altLang="en-US"/>
          </a:p>
        </p:txBody>
      </p:sp>
      <p:sp>
        <p:nvSpPr>
          <p:cNvPr id="6" name="Shape 4"/>
          <p:cNvSpPr/>
          <p:nvPr/>
        </p:nvSpPr>
        <p:spPr>
          <a:xfrm>
            <a:off x="633413" y="1633538"/>
            <a:ext cx="190500" cy="190500"/>
          </a:xfrm>
          <a:custGeom>
            <a:avLst/>
            <a:gdLst/>
            <a:ahLst/>
            <a:cxnLst/>
            <a:rect l="l" t="t" r="r" b="b"/>
            <a:pathLst>
              <a:path w="190500" h="190500">
                <a:moveTo>
                  <a:pt x="181570" y="71438"/>
                </a:moveTo>
                <a:lnTo>
                  <a:pt x="127992" y="71438"/>
                </a:lnTo>
                <a:cubicBezTo>
                  <a:pt x="124383" y="71438"/>
                  <a:pt x="121109" y="69279"/>
                  <a:pt x="119732" y="65931"/>
                </a:cubicBezTo>
                <a:cubicBezTo>
                  <a:pt x="118356" y="62582"/>
                  <a:pt x="119100" y="58750"/>
                  <a:pt x="121667" y="56183"/>
                </a:cubicBezTo>
                <a:lnTo>
                  <a:pt x="139043" y="38807"/>
                </a:lnTo>
                <a:cubicBezTo>
                  <a:pt x="111026" y="17004"/>
                  <a:pt x="70470" y="18976"/>
                  <a:pt x="44723" y="44723"/>
                </a:cubicBezTo>
                <a:cubicBezTo>
                  <a:pt x="16818" y="72628"/>
                  <a:pt x="16818" y="117835"/>
                  <a:pt x="44723" y="145740"/>
                </a:cubicBezTo>
                <a:cubicBezTo>
                  <a:pt x="72628" y="173645"/>
                  <a:pt x="117835" y="173645"/>
                  <a:pt x="145740" y="145740"/>
                </a:cubicBezTo>
                <a:cubicBezTo>
                  <a:pt x="148791" y="142689"/>
                  <a:pt x="151507" y="139452"/>
                  <a:pt x="153888" y="136029"/>
                </a:cubicBezTo>
                <a:cubicBezTo>
                  <a:pt x="157646" y="130634"/>
                  <a:pt x="165088" y="129332"/>
                  <a:pt x="170483" y="133090"/>
                </a:cubicBezTo>
                <a:cubicBezTo>
                  <a:pt x="175878" y="136847"/>
                  <a:pt x="177180" y="144289"/>
                  <a:pt x="173422" y="149684"/>
                </a:cubicBezTo>
                <a:cubicBezTo>
                  <a:pt x="170259" y="154223"/>
                  <a:pt x="166650" y="158539"/>
                  <a:pt x="162595" y="162595"/>
                </a:cubicBezTo>
                <a:cubicBezTo>
                  <a:pt x="125388" y="199802"/>
                  <a:pt x="65075" y="199802"/>
                  <a:pt x="27905" y="162595"/>
                </a:cubicBezTo>
                <a:cubicBezTo>
                  <a:pt x="-9265" y="125388"/>
                  <a:pt x="-9302" y="65112"/>
                  <a:pt x="27905" y="27905"/>
                </a:cubicBezTo>
                <a:cubicBezTo>
                  <a:pt x="62992" y="-7181"/>
                  <a:pt x="118579" y="-9153"/>
                  <a:pt x="156009" y="21878"/>
                </a:cubicBezTo>
                <a:lnTo>
                  <a:pt x="175245" y="2604"/>
                </a:lnTo>
                <a:cubicBezTo>
                  <a:pt x="177812" y="37"/>
                  <a:pt x="181645" y="-707"/>
                  <a:pt x="184993" y="670"/>
                </a:cubicBezTo>
                <a:cubicBezTo>
                  <a:pt x="188342" y="2046"/>
                  <a:pt x="190500" y="5321"/>
                  <a:pt x="190500" y="8930"/>
                </a:cubicBezTo>
                <a:lnTo>
                  <a:pt x="190500" y="62508"/>
                </a:lnTo>
                <a:cubicBezTo>
                  <a:pt x="190500" y="67456"/>
                  <a:pt x="186519" y="71438"/>
                  <a:pt x="181570" y="71438"/>
                </a:cubicBezTo>
                <a:close/>
              </a:path>
            </a:pathLst>
          </a:custGeom>
          <a:solidFill>
            <a:srgbClr val="C5A06D"/>
          </a:solidFill>
          <a:ln/>
        </p:spPr>
        <p:txBody>
          <a:bodyPr/>
          <a:lstStyle/>
          <a:p>
            <a:endParaRPr lang="zh-CN" altLang="en-US"/>
          </a:p>
        </p:txBody>
      </p:sp>
      <p:sp>
        <p:nvSpPr>
          <p:cNvPr id="7" name="Text 5"/>
          <p:cNvSpPr/>
          <p:nvPr/>
        </p:nvSpPr>
        <p:spPr>
          <a:xfrm>
            <a:off x="847725" y="1595438"/>
            <a:ext cx="50387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609600" y="1976438"/>
            <a:ext cx="5257800" cy="74295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使用循环机制在多个周期内 </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逐步改进输出 </a:t>
            </a:r>
            <a:r>
              <a:rPr lang="en-US" sz="1200" dirty="0">
                <a:solidFill>
                  <a:srgbClr val="E0E2E5">
                    <a:alpha val="80000"/>
                  </a:srgbClr>
                </a:solidFill>
                <a:latin typeface="Noto Sans SC" pitchFamily="34" charset="0"/>
                <a:ea typeface="Noto Sans SC" pitchFamily="34" charset="-122"/>
                <a:cs typeface="Noto Sans SC" pitchFamily="34" charset="-120"/>
              </a:rPr>
              <a:t>。一个或多个代理在循环中工作，每次迭代期间修改存储在会话状态中的结果。过程持续到输出达到预定质量阈值或最大迭代次数。</a:t>
            </a:r>
            <a:endParaRPr lang="en-US" sz="1600" dirty="0"/>
          </a:p>
        </p:txBody>
      </p:sp>
      <p:sp>
        <p:nvSpPr>
          <p:cNvPr id="9" name="Shape 7"/>
          <p:cNvSpPr/>
          <p:nvPr/>
        </p:nvSpPr>
        <p:spPr>
          <a:xfrm>
            <a:off x="609600" y="2871788"/>
            <a:ext cx="5181600" cy="419100"/>
          </a:xfrm>
          <a:custGeom>
            <a:avLst/>
            <a:gdLst/>
            <a:ahLst/>
            <a:cxnLst/>
            <a:rect l="l" t="t" r="r" b="b"/>
            <a:pathLst>
              <a:path w="5181600" h="419100">
                <a:moveTo>
                  <a:pt x="38100" y="0"/>
                </a:moveTo>
                <a:lnTo>
                  <a:pt x="5143500" y="0"/>
                </a:lnTo>
                <a:cubicBezTo>
                  <a:pt x="5164542" y="0"/>
                  <a:pt x="5181600" y="17058"/>
                  <a:pt x="5181600" y="38100"/>
                </a:cubicBezTo>
                <a:lnTo>
                  <a:pt x="5181600" y="381000"/>
                </a:lnTo>
                <a:cubicBezTo>
                  <a:pt x="5181600" y="402042"/>
                  <a:pt x="5164542" y="419100"/>
                  <a:pt x="5143500" y="419100"/>
                </a:cubicBezTo>
                <a:lnTo>
                  <a:pt x="38100" y="419100"/>
                </a:lnTo>
                <a:cubicBezTo>
                  <a:pt x="17058" y="419100"/>
                  <a:pt x="0" y="402042"/>
                  <a:pt x="0" y="381000"/>
                </a:cubicBezTo>
                <a:lnTo>
                  <a:pt x="0" y="38100"/>
                </a:lnTo>
                <a:cubicBezTo>
                  <a:pt x="0" y="17072"/>
                  <a:pt x="17072" y="0"/>
                  <a:pt x="38100" y="0"/>
                </a:cubicBezTo>
                <a:close/>
              </a:path>
            </a:pathLst>
          </a:custGeom>
          <a:solidFill>
            <a:srgbClr val="1A1D21">
              <a:alpha val="50196"/>
            </a:srgbClr>
          </a:solidFill>
          <a:ln/>
        </p:spPr>
        <p:txBody>
          <a:bodyPr/>
          <a:lstStyle/>
          <a:p>
            <a:endParaRPr lang="zh-CN" altLang="en-US"/>
          </a:p>
        </p:txBody>
      </p:sp>
      <p:sp>
        <p:nvSpPr>
          <p:cNvPr id="10" name="Text 8"/>
          <p:cNvSpPr/>
          <p:nvPr/>
        </p:nvSpPr>
        <p:spPr>
          <a:xfrm>
            <a:off x="723900" y="2986088"/>
            <a:ext cx="50196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关键特征：</a:t>
            </a:r>
            <a:r>
              <a:rPr lang="en-US" sz="1050" dirty="0">
                <a:solidFill>
                  <a:srgbClr val="E0E2E5">
                    <a:alpha val="70000"/>
                  </a:srgbClr>
                </a:solidFill>
                <a:latin typeface="Noto Sans SC" pitchFamily="34" charset="0"/>
                <a:ea typeface="Noto Sans SC" pitchFamily="34" charset="-122"/>
                <a:cs typeface="Noto Sans SC" pitchFamily="34" charset="-120"/>
              </a:rPr>
              <a:t> 渐进式改进、状态持久化、质量驱动、防止无限循环</a:t>
            </a:r>
            <a:endParaRPr lang="en-US" sz="1600" dirty="0"/>
          </a:p>
        </p:txBody>
      </p:sp>
      <p:sp>
        <p:nvSpPr>
          <p:cNvPr id="11" name="Shape 9"/>
          <p:cNvSpPr/>
          <p:nvPr/>
        </p:nvSpPr>
        <p:spPr>
          <a:xfrm>
            <a:off x="400050" y="3857625"/>
            <a:ext cx="5581650" cy="2524125"/>
          </a:xfrm>
          <a:custGeom>
            <a:avLst/>
            <a:gdLst/>
            <a:ahLst/>
            <a:cxnLst/>
            <a:rect l="l" t="t" r="r" b="b"/>
            <a:pathLst>
              <a:path w="5581650" h="2524125">
                <a:moveTo>
                  <a:pt x="0" y="0"/>
                </a:moveTo>
                <a:lnTo>
                  <a:pt x="5581650" y="0"/>
                </a:lnTo>
                <a:lnTo>
                  <a:pt x="5581650" y="2524125"/>
                </a:lnTo>
                <a:lnTo>
                  <a:pt x="0" y="2524125"/>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00050" y="3857625"/>
            <a:ext cx="38100" cy="2524125"/>
          </a:xfrm>
          <a:custGeom>
            <a:avLst/>
            <a:gdLst/>
            <a:ahLst/>
            <a:cxnLst/>
            <a:rect l="l" t="t" r="r" b="b"/>
            <a:pathLst>
              <a:path w="38100" h="2524125">
                <a:moveTo>
                  <a:pt x="0" y="0"/>
                </a:moveTo>
                <a:lnTo>
                  <a:pt x="38100" y="0"/>
                </a:lnTo>
                <a:lnTo>
                  <a:pt x="38100" y="2524125"/>
                </a:lnTo>
                <a:lnTo>
                  <a:pt x="0" y="2524125"/>
                </a:lnTo>
                <a:lnTo>
                  <a:pt x="0" y="0"/>
                </a:lnTo>
                <a:close/>
              </a:path>
            </a:pathLst>
          </a:custGeom>
          <a:solidFill>
            <a:srgbClr val="C5A06D"/>
          </a:solidFill>
          <a:ln/>
        </p:spPr>
        <p:txBody>
          <a:bodyPr/>
          <a:lstStyle/>
          <a:p>
            <a:endParaRPr lang="zh-CN" altLang="en-US"/>
          </a:p>
        </p:txBody>
      </p:sp>
      <p:sp>
        <p:nvSpPr>
          <p:cNvPr id="13" name="Shape 11"/>
          <p:cNvSpPr/>
          <p:nvPr/>
        </p:nvSpPr>
        <p:spPr>
          <a:xfrm>
            <a:off x="633413" y="4529138"/>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126653" y="79139"/>
                </a:moveTo>
                <a:lnTo>
                  <a:pt x="96887" y="126764"/>
                </a:lnTo>
                <a:cubicBezTo>
                  <a:pt x="95324" y="129257"/>
                  <a:pt x="92646" y="130820"/>
                  <a:pt x="89706" y="130969"/>
                </a:cubicBezTo>
                <a:cubicBezTo>
                  <a:pt x="86767" y="131118"/>
                  <a:pt x="83939" y="129778"/>
                  <a:pt x="82190" y="127397"/>
                </a:cubicBezTo>
                <a:lnTo>
                  <a:pt x="64331" y="103584"/>
                </a:lnTo>
                <a:cubicBezTo>
                  <a:pt x="61354" y="99640"/>
                  <a:pt x="62173" y="94059"/>
                  <a:pt x="66117" y="91083"/>
                </a:cubicBezTo>
                <a:cubicBezTo>
                  <a:pt x="70061" y="88106"/>
                  <a:pt x="75642" y="88925"/>
                  <a:pt x="78618" y="92869"/>
                </a:cubicBezTo>
                <a:lnTo>
                  <a:pt x="88664" y="106263"/>
                </a:lnTo>
                <a:lnTo>
                  <a:pt x="111509" y="69689"/>
                </a:lnTo>
                <a:cubicBezTo>
                  <a:pt x="114114" y="65522"/>
                  <a:pt x="119621" y="64219"/>
                  <a:pt x="123825" y="66861"/>
                </a:cubicBezTo>
                <a:cubicBezTo>
                  <a:pt x="128029" y="69503"/>
                  <a:pt x="129294" y="74972"/>
                  <a:pt x="126653" y="79177"/>
                </a:cubicBezTo>
                <a:close/>
              </a:path>
            </a:pathLst>
          </a:custGeom>
          <a:solidFill>
            <a:srgbClr val="C5A06D"/>
          </a:solidFill>
          <a:ln/>
        </p:spPr>
        <p:txBody>
          <a:bodyPr/>
          <a:lstStyle/>
          <a:p>
            <a:endParaRPr lang="zh-CN" altLang="en-US"/>
          </a:p>
        </p:txBody>
      </p:sp>
      <p:sp>
        <p:nvSpPr>
          <p:cNvPr id="14" name="Text 12"/>
          <p:cNvSpPr/>
          <p:nvPr/>
        </p:nvSpPr>
        <p:spPr>
          <a:xfrm>
            <a:off x="847725" y="4491038"/>
            <a:ext cx="50387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适用场景</a:t>
            </a:r>
            <a:endParaRPr lang="en-US" sz="1600" dirty="0"/>
          </a:p>
        </p:txBody>
      </p:sp>
      <p:sp>
        <p:nvSpPr>
          <p:cNvPr id="15" name="Shape 13"/>
          <p:cNvSpPr/>
          <p:nvPr/>
        </p:nvSpPr>
        <p:spPr>
          <a:xfrm>
            <a:off x="657225" y="4910138"/>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6" name="Text 14"/>
          <p:cNvSpPr/>
          <p:nvPr/>
        </p:nvSpPr>
        <p:spPr>
          <a:xfrm>
            <a:off x="876300" y="4872038"/>
            <a:ext cx="4114800"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复杂代码编写：</a:t>
            </a:r>
            <a:r>
              <a:rPr lang="en-US" sz="1050" dirty="0">
                <a:solidFill>
                  <a:srgbClr val="E0E2E5">
                    <a:alpha val="80000"/>
                  </a:srgbClr>
                </a:solidFill>
                <a:latin typeface="Noto Sans SC" pitchFamily="34" charset="0"/>
                <a:ea typeface="Noto Sans SC" pitchFamily="34" charset="-122"/>
                <a:cs typeface="Noto Sans SC" pitchFamily="34" charset="-120"/>
              </a:rPr>
              <a:t> 编写、测试、调试、优化循环直到通过所有测试用例</a:t>
            </a:r>
            <a:endParaRPr lang="en-US" sz="1600" dirty="0"/>
          </a:p>
        </p:txBody>
      </p:sp>
      <p:sp>
        <p:nvSpPr>
          <p:cNvPr id="17" name="Shape 15"/>
          <p:cNvSpPr/>
          <p:nvPr/>
        </p:nvSpPr>
        <p:spPr>
          <a:xfrm>
            <a:off x="657225" y="5253038"/>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8" name="Text 16"/>
          <p:cNvSpPr/>
          <p:nvPr/>
        </p:nvSpPr>
        <p:spPr>
          <a:xfrm>
            <a:off x="876300" y="5214938"/>
            <a:ext cx="3581400"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长篇文档生成：</a:t>
            </a:r>
            <a:r>
              <a:rPr lang="en-US" sz="1050" dirty="0">
                <a:solidFill>
                  <a:srgbClr val="E0E2E5">
                    <a:alpha val="80000"/>
                  </a:srgbClr>
                </a:solidFill>
                <a:latin typeface="Noto Sans SC" pitchFamily="34" charset="0"/>
                <a:ea typeface="Noto Sans SC" pitchFamily="34" charset="-122"/>
                <a:cs typeface="Noto Sans SC" pitchFamily="34" charset="-120"/>
              </a:rPr>
              <a:t> 起草、评审、修改、润色直到达到质量标准</a:t>
            </a:r>
            <a:endParaRPr lang="en-US" sz="1600" dirty="0"/>
          </a:p>
        </p:txBody>
      </p:sp>
      <p:sp>
        <p:nvSpPr>
          <p:cNvPr id="19" name="Shape 17"/>
          <p:cNvSpPr/>
          <p:nvPr/>
        </p:nvSpPr>
        <p:spPr>
          <a:xfrm>
            <a:off x="657225" y="5595938"/>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20" name="Text 18"/>
          <p:cNvSpPr/>
          <p:nvPr/>
        </p:nvSpPr>
        <p:spPr>
          <a:xfrm>
            <a:off x="876300" y="5557838"/>
            <a:ext cx="3714750"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多部分计划制定：</a:t>
            </a:r>
            <a:r>
              <a:rPr lang="en-US" sz="1050" dirty="0">
                <a:solidFill>
                  <a:srgbClr val="E0E2E5">
                    <a:alpha val="80000"/>
                  </a:srgbClr>
                </a:solidFill>
                <a:latin typeface="Noto Sans SC" pitchFamily="34" charset="0"/>
                <a:ea typeface="Noto Sans SC" pitchFamily="34" charset="-122"/>
                <a:cs typeface="Noto Sans SC" pitchFamily="34" charset="-120"/>
              </a:rPr>
              <a:t> 研究、规划、验证、调整直到计划完整可行</a:t>
            </a:r>
            <a:endParaRPr lang="en-US" sz="1600" dirty="0"/>
          </a:p>
        </p:txBody>
      </p:sp>
      <p:sp>
        <p:nvSpPr>
          <p:cNvPr id="21" name="Shape 19"/>
          <p:cNvSpPr/>
          <p:nvPr/>
        </p:nvSpPr>
        <p:spPr>
          <a:xfrm>
            <a:off x="6210300" y="1181100"/>
            <a:ext cx="5600700" cy="2952750"/>
          </a:xfrm>
          <a:custGeom>
            <a:avLst/>
            <a:gdLst/>
            <a:ahLst/>
            <a:cxnLst/>
            <a:rect l="l" t="t" r="r" b="b"/>
            <a:pathLst>
              <a:path w="5600700" h="2952750">
                <a:moveTo>
                  <a:pt x="0" y="0"/>
                </a:moveTo>
                <a:lnTo>
                  <a:pt x="5600700" y="0"/>
                </a:lnTo>
                <a:lnTo>
                  <a:pt x="5600700" y="2952750"/>
                </a:lnTo>
                <a:lnTo>
                  <a:pt x="0" y="2952750"/>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6362700" y="1333500"/>
            <a:ext cx="53816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工作流程示例</a:t>
            </a:r>
            <a:endParaRPr lang="en-US" sz="1600" dirty="0"/>
          </a:p>
        </p:txBody>
      </p:sp>
      <p:sp>
        <p:nvSpPr>
          <p:cNvPr id="23" name="Shape 21"/>
          <p:cNvSpPr/>
          <p:nvPr/>
        </p:nvSpPr>
        <p:spPr>
          <a:xfrm>
            <a:off x="8324850" y="1714500"/>
            <a:ext cx="1371600" cy="457200"/>
          </a:xfrm>
          <a:custGeom>
            <a:avLst/>
            <a:gdLst/>
            <a:ahLst/>
            <a:cxnLst/>
            <a:rect l="l" t="t" r="r" b="b"/>
            <a:pathLst>
              <a:path w="1371600" h="457200">
                <a:moveTo>
                  <a:pt x="38098" y="0"/>
                </a:moveTo>
                <a:lnTo>
                  <a:pt x="1333502" y="0"/>
                </a:lnTo>
                <a:cubicBezTo>
                  <a:pt x="1354543" y="0"/>
                  <a:pt x="1371600" y="17057"/>
                  <a:pt x="1371600" y="38098"/>
                </a:cubicBezTo>
                <a:lnTo>
                  <a:pt x="1371600" y="419102"/>
                </a:lnTo>
                <a:cubicBezTo>
                  <a:pt x="1371600" y="440143"/>
                  <a:pt x="1354543" y="457200"/>
                  <a:pt x="1333502" y="457200"/>
                </a:cubicBezTo>
                <a:lnTo>
                  <a:pt x="38098" y="457200"/>
                </a:lnTo>
                <a:cubicBezTo>
                  <a:pt x="17057" y="457200"/>
                  <a:pt x="0" y="440143"/>
                  <a:pt x="0" y="419102"/>
                </a:cubicBezTo>
                <a:lnTo>
                  <a:pt x="0" y="38098"/>
                </a:lnTo>
                <a:cubicBezTo>
                  <a:pt x="0" y="17071"/>
                  <a:pt x="17071" y="0"/>
                  <a:pt x="38098" y="0"/>
                </a:cubicBezTo>
                <a:close/>
              </a:path>
            </a:pathLst>
          </a:custGeom>
          <a:solidFill>
            <a:srgbClr val="3A5A6E"/>
          </a:solidFill>
          <a:ln/>
        </p:spPr>
        <p:txBody>
          <a:bodyPr/>
          <a:lstStyle/>
          <a:p>
            <a:endParaRPr lang="zh-CN" altLang="en-US"/>
          </a:p>
        </p:txBody>
      </p:sp>
      <p:sp>
        <p:nvSpPr>
          <p:cNvPr id="24" name="Text 22"/>
          <p:cNvSpPr/>
          <p:nvPr/>
        </p:nvSpPr>
        <p:spPr>
          <a:xfrm>
            <a:off x="8286750" y="1714500"/>
            <a:ext cx="1447800" cy="457200"/>
          </a:xfrm>
          <a:prstGeom prst="rect">
            <a:avLst/>
          </a:prstGeom>
          <a:noFill/>
          <a:ln/>
        </p:spPr>
        <p:txBody>
          <a:bodyPr wrap="square" lIns="0" tIns="0" rIns="0" bIns="0" rtlCol="0" anchor="ctr"/>
          <a:lstStyle/>
          <a:p>
            <a:pPr algn="ctr">
              <a:lnSpc>
                <a:spcPct val="130000"/>
              </a:lnSpc>
            </a:pPr>
            <a:r>
              <a:rPr lang="en-US" sz="1200" b="1" dirty="0">
                <a:solidFill>
                  <a:srgbClr val="FFFFFF"/>
                </a:solidFill>
                <a:latin typeface="Noto Sans SC" pitchFamily="34" charset="0"/>
                <a:ea typeface="Noto Sans SC" pitchFamily="34" charset="-122"/>
                <a:cs typeface="Noto Sans SC" pitchFamily="34" charset="-120"/>
              </a:rPr>
              <a:t>生成初始输出</a:t>
            </a:r>
            <a:endParaRPr lang="en-US" sz="1600" dirty="0"/>
          </a:p>
        </p:txBody>
      </p:sp>
      <p:sp>
        <p:nvSpPr>
          <p:cNvPr id="25" name="Shape 23"/>
          <p:cNvSpPr/>
          <p:nvPr/>
        </p:nvSpPr>
        <p:spPr>
          <a:xfrm>
            <a:off x="8948738" y="2247900"/>
            <a:ext cx="128588" cy="171450"/>
          </a:xfrm>
          <a:custGeom>
            <a:avLst/>
            <a:gdLst/>
            <a:ahLst/>
            <a:cxnLst/>
            <a:rect l="l" t="t" r="r" b="b"/>
            <a:pathLst>
              <a:path w="128588" h="171450">
                <a:moveTo>
                  <a:pt x="56726" y="168302"/>
                </a:moveTo>
                <a:cubicBezTo>
                  <a:pt x="60912" y="172488"/>
                  <a:pt x="67709" y="172488"/>
                  <a:pt x="71895" y="168302"/>
                </a:cubicBezTo>
                <a:lnTo>
                  <a:pt x="125473" y="114724"/>
                </a:lnTo>
                <a:cubicBezTo>
                  <a:pt x="129659" y="110538"/>
                  <a:pt x="129659" y="103741"/>
                  <a:pt x="125473" y="99555"/>
                </a:cubicBezTo>
                <a:cubicBezTo>
                  <a:pt x="121287" y="95369"/>
                  <a:pt x="114490" y="95369"/>
                  <a:pt x="110304" y="99555"/>
                </a:cubicBezTo>
                <a:lnTo>
                  <a:pt x="75009" y="134849"/>
                </a:lnTo>
                <a:lnTo>
                  <a:pt x="75009" y="10716"/>
                </a:lnTo>
                <a:cubicBezTo>
                  <a:pt x="75009" y="4789"/>
                  <a:pt x="70221" y="0"/>
                  <a:pt x="64294" y="0"/>
                </a:cubicBezTo>
                <a:cubicBezTo>
                  <a:pt x="58367" y="0"/>
                  <a:pt x="53578" y="4789"/>
                  <a:pt x="53578" y="10716"/>
                </a:cubicBezTo>
                <a:lnTo>
                  <a:pt x="53578" y="134849"/>
                </a:lnTo>
                <a:lnTo>
                  <a:pt x="18284" y="99555"/>
                </a:lnTo>
                <a:cubicBezTo>
                  <a:pt x="14098" y="95369"/>
                  <a:pt x="7300" y="95369"/>
                  <a:pt x="3114" y="99555"/>
                </a:cubicBezTo>
                <a:cubicBezTo>
                  <a:pt x="-1072" y="103741"/>
                  <a:pt x="-1072" y="110538"/>
                  <a:pt x="3114" y="114724"/>
                </a:cubicBezTo>
                <a:lnTo>
                  <a:pt x="56692" y="168302"/>
                </a:lnTo>
                <a:close/>
              </a:path>
            </a:pathLst>
          </a:custGeom>
          <a:solidFill>
            <a:srgbClr val="C5A06D"/>
          </a:solidFill>
          <a:ln/>
        </p:spPr>
        <p:txBody>
          <a:bodyPr/>
          <a:lstStyle/>
          <a:p>
            <a:endParaRPr lang="zh-CN" altLang="en-US"/>
          </a:p>
        </p:txBody>
      </p:sp>
      <p:sp>
        <p:nvSpPr>
          <p:cNvPr id="26" name="Shape 24"/>
          <p:cNvSpPr/>
          <p:nvPr/>
        </p:nvSpPr>
        <p:spPr>
          <a:xfrm>
            <a:off x="8324850" y="2495550"/>
            <a:ext cx="1371600" cy="457200"/>
          </a:xfrm>
          <a:custGeom>
            <a:avLst/>
            <a:gdLst/>
            <a:ahLst/>
            <a:cxnLst/>
            <a:rect l="l" t="t" r="r" b="b"/>
            <a:pathLst>
              <a:path w="1371600" h="457200">
                <a:moveTo>
                  <a:pt x="38098" y="0"/>
                </a:moveTo>
                <a:lnTo>
                  <a:pt x="1333502" y="0"/>
                </a:lnTo>
                <a:cubicBezTo>
                  <a:pt x="1354543" y="0"/>
                  <a:pt x="1371600" y="17057"/>
                  <a:pt x="1371600" y="38098"/>
                </a:cubicBezTo>
                <a:lnTo>
                  <a:pt x="1371600" y="419102"/>
                </a:lnTo>
                <a:cubicBezTo>
                  <a:pt x="1371600" y="440143"/>
                  <a:pt x="1354543" y="457200"/>
                  <a:pt x="1333502" y="457200"/>
                </a:cubicBezTo>
                <a:lnTo>
                  <a:pt x="38098" y="457200"/>
                </a:lnTo>
                <a:cubicBezTo>
                  <a:pt x="17057" y="457200"/>
                  <a:pt x="0" y="440143"/>
                  <a:pt x="0" y="419102"/>
                </a:cubicBezTo>
                <a:lnTo>
                  <a:pt x="0" y="38098"/>
                </a:lnTo>
                <a:cubicBezTo>
                  <a:pt x="0" y="17071"/>
                  <a:pt x="17071" y="0"/>
                  <a:pt x="38098" y="0"/>
                </a:cubicBezTo>
                <a:close/>
              </a:path>
            </a:pathLst>
          </a:custGeom>
          <a:solidFill>
            <a:srgbClr val="5E7A8B"/>
          </a:solidFill>
          <a:ln/>
        </p:spPr>
        <p:txBody>
          <a:bodyPr/>
          <a:lstStyle/>
          <a:p>
            <a:endParaRPr lang="zh-CN" altLang="en-US"/>
          </a:p>
        </p:txBody>
      </p:sp>
      <p:sp>
        <p:nvSpPr>
          <p:cNvPr id="27" name="Text 25"/>
          <p:cNvSpPr/>
          <p:nvPr/>
        </p:nvSpPr>
        <p:spPr>
          <a:xfrm>
            <a:off x="8286750" y="2495550"/>
            <a:ext cx="1447800" cy="457200"/>
          </a:xfrm>
          <a:prstGeom prst="rect">
            <a:avLst/>
          </a:prstGeom>
          <a:noFill/>
          <a:ln/>
        </p:spPr>
        <p:txBody>
          <a:bodyPr wrap="square" lIns="0" tIns="0" rIns="0" bIns="0" rtlCol="0" anchor="ctr"/>
          <a:lstStyle/>
          <a:p>
            <a:pPr algn="ctr">
              <a:lnSpc>
                <a:spcPct val="130000"/>
              </a:lnSpc>
            </a:pPr>
            <a:r>
              <a:rPr lang="en-US" sz="1200" b="1" dirty="0">
                <a:solidFill>
                  <a:srgbClr val="FFFFFF"/>
                </a:solidFill>
                <a:latin typeface="Noto Sans SC" pitchFamily="34" charset="0"/>
                <a:ea typeface="Noto Sans SC" pitchFamily="34" charset="-122"/>
                <a:cs typeface="Noto Sans SC" pitchFamily="34" charset="-120"/>
              </a:rPr>
              <a:t>评估质量</a:t>
            </a:r>
            <a:endParaRPr lang="en-US" sz="1600" dirty="0"/>
          </a:p>
        </p:txBody>
      </p:sp>
      <p:sp>
        <p:nvSpPr>
          <p:cNvPr id="28" name="Shape 26"/>
          <p:cNvSpPr/>
          <p:nvPr/>
        </p:nvSpPr>
        <p:spPr>
          <a:xfrm>
            <a:off x="8720138" y="3048000"/>
            <a:ext cx="128588" cy="171450"/>
          </a:xfrm>
          <a:custGeom>
            <a:avLst/>
            <a:gdLst/>
            <a:ahLst/>
            <a:cxnLst/>
            <a:rect l="l" t="t" r="r" b="b"/>
            <a:pathLst>
              <a:path w="128588" h="171450">
                <a:moveTo>
                  <a:pt x="71862" y="5827"/>
                </a:moveTo>
                <a:cubicBezTo>
                  <a:pt x="67676" y="1641"/>
                  <a:pt x="60878" y="1641"/>
                  <a:pt x="56692" y="5827"/>
                </a:cubicBezTo>
                <a:lnTo>
                  <a:pt x="3114" y="59405"/>
                </a:lnTo>
                <a:cubicBezTo>
                  <a:pt x="-1072" y="63591"/>
                  <a:pt x="-1072" y="70388"/>
                  <a:pt x="3114" y="74574"/>
                </a:cubicBezTo>
                <a:cubicBezTo>
                  <a:pt x="7300" y="78760"/>
                  <a:pt x="14098" y="78760"/>
                  <a:pt x="18284" y="74574"/>
                </a:cubicBezTo>
                <a:lnTo>
                  <a:pt x="53578" y="39279"/>
                </a:lnTo>
                <a:lnTo>
                  <a:pt x="53578" y="163413"/>
                </a:lnTo>
                <a:cubicBezTo>
                  <a:pt x="53578" y="169340"/>
                  <a:pt x="58367" y="174129"/>
                  <a:pt x="64294" y="174129"/>
                </a:cubicBezTo>
                <a:cubicBezTo>
                  <a:pt x="70221" y="174129"/>
                  <a:pt x="75009" y="169340"/>
                  <a:pt x="75009" y="163413"/>
                </a:cubicBezTo>
                <a:lnTo>
                  <a:pt x="75009" y="39279"/>
                </a:lnTo>
                <a:lnTo>
                  <a:pt x="110304" y="74574"/>
                </a:lnTo>
                <a:cubicBezTo>
                  <a:pt x="114490" y="78760"/>
                  <a:pt x="121287" y="78760"/>
                  <a:pt x="125473" y="74574"/>
                </a:cubicBezTo>
                <a:cubicBezTo>
                  <a:pt x="129659" y="70388"/>
                  <a:pt x="129659" y="63591"/>
                  <a:pt x="125473" y="59405"/>
                </a:cubicBezTo>
                <a:lnTo>
                  <a:pt x="71895" y="5827"/>
                </a:lnTo>
                <a:close/>
              </a:path>
            </a:pathLst>
          </a:custGeom>
          <a:solidFill>
            <a:srgbClr val="C5A06D"/>
          </a:solidFill>
          <a:ln/>
        </p:spPr>
        <p:txBody>
          <a:bodyPr/>
          <a:lstStyle/>
          <a:p>
            <a:endParaRPr lang="zh-CN" altLang="en-US"/>
          </a:p>
        </p:txBody>
      </p:sp>
      <p:sp>
        <p:nvSpPr>
          <p:cNvPr id="29" name="Text 27"/>
          <p:cNvSpPr/>
          <p:nvPr/>
        </p:nvSpPr>
        <p:spPr>
          <a:xfrm>
            <a:off x="8582025" y="3295650"/>
            <a:ext cx="400050"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未达标</a:t>
            </a:r>
            <a:endParaRPr lang="en-US" sz="1600" dirty="0"/>
          </a:p>
        </p:txBody>
      </p:sp>
      <p:sp>
        <p:nvSpPr>
          <p:cNvPr id="30" name="Shape 28"/>
          <p:cNvSpPr/>
          <p:nvPr/>
        </p:nvSpPr>
        <p:spPr>
          <a:xfrm>
            <a:off x="9234488" y="3048000"/>
            <a:ext cx="128588" cy="171450"/>
          </a:xfrm>
          <a:custGeom>
            <a:avLst/>
            <a:gdLst/>
            <a:ahLst/>
            <a:cxnLst/>
            <a:rect l="l" t="t" r="r" b="b"/>
            <a:pathLst>
              <a:path w="128588" h="171450">
                <a:moveTo>
                  <a:pt x="56726" y="168302"/>
                </a:moveTo>
                <a:cubicBezTo>
                  <a:pt x="60912" y="172488"/>
                  <a:pt x="67709" y="172488"/>
                  <a:pt x="71895" y="168302"/>
                </a:cubicBezTo>
                <a:lnTo>
                  <a:pt x="125473" y="114724"/>
                </a:lnTo>
                <a:cubicBezTo>
                  <a:pt x="129659" y="110538"/>
                  <a:pt x="129659" y="103741"/>
                  <a:pt x="125473" y="99555"/>
                </a:cubicBezTo>
                <a:cubicBezTo>
                  <a:pt x="121287" y="95369"/>
                  <a:pt x="114490" y="95369"/>
                  <a:pt x="110304" y="99555"/>
                </a:cubicBezTo>
                <a:lnTo>
                  <a:pt x="75009" y="134849"/>
                </a:lnTo>
                <a:lnTo>
                  <a:pt x="75009" y="10716"/>
                </a:lnTo>
                <a:cubicBezTo>
                  <a:pt x="75009" y="4789"/>
                  <a:pt x="70221" y="0"/>
                  <a:pt x="64294" y="0"/>
                </a:cubicBezTo>
                <a:cubicBezTo>
                  <a:pt x="58367" y="0"/>
                  <a:pt x="53578" y="4789"/>
                  <a:pt x="53578" y="10716"/>
                </a:cubicBezTo>
                <a:lnTo>
                  <a:pt x="53578" y="134849"/>
                </a:lnTo>
                <a:lnTo>
                  <a:pt x="18284" y="99555"/>
                </a:lnTo>
                <a:cubicBezTo>
                  <a:pt x="14098" y="95369"/>
                  <a:pt x="7300" y="95369"/>
                  <a:pt x="3114" y="99555"/>
                </a:cubicBezTo>
                <a:cubicBezTo>
                  <a:pt x="-1072" y="103741"/>
                  <a:pt x="-1072" y="110538"/>
                  <a:pt x="3114" y="114724"/>
                </a:cubicBezTo>
                <a:lnTo>
                  <a:pt x="56692" y="168302"/>
                </a:lnTo>
                <a:close/>
              </a:path>
            </a:pathLst>
          </a:custGeom>
          <a:solidFill>
            <a:srgbClr val="C5A06D"/>
          </a:solidFill>
          <a:ln/>
        </p:spPr>
        <p:txBody>
          <a:bodyPr/>
          <a:lstStyle/>
          <a:p>
            <a:endParaRPr lang="zh-CN" altLang="en-US"/>
          </a:p>
        </p:txBody>
      </p:sp>
      <p:sp>
        <p:nvSpPr>
          <p:cNvPr id="31" name="Text 29"/>
          <p:cNvSpPr/>
          <p:nvPr/>
        </p:nvSpPr>
        <p:spPr>
          <a:xfrm>
            <a:off x="9153525" y="3295650"/>
            <a:ext cx="285750"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达标</a:t>
            </a:r>
            <a:endParaRPr lang="en-US" sz="1600" dirty="0"/>
          </a:p>
        </p:txBody>
      </p:sp>
      <p:sp>
        <p:nvSpPr>
          <p:cNvPr id="32" name="Shape 30"/>
          <p:cNvSpPr/>
          <p:nvPr/>
        </p:nvSpPr>
        <p:spPr>
          <a:xfrm>
            <a:off x="8324850" y="3524250"/>
            <a:ext cx="1371600" cy="457200"/>
          </a:xfrm>
          <a:custGeom>
            <a:avLst/>
            <a:gdLst/>
            <a:ahLst/>
            <a:cxnLst/>
            <a:rect l="l" t="t" r="r" b="b"/>
            <a:pathLst>
              <a:path w="1371600" h="457200">
                <a:moveTo>
                  <a:pt x="38098" y="0"/>
                </a:moveTo>
                <a:lnTo>
                  <a:pt x="1333502" y="0"/>
                </a:lnTo>
                <a:cubicBezTo>
                  <a:pt x="1354543" y="0"/>
                  <a:pt x="1371600" y="17057"/>
                  <a:pt x="1371600" y="38098"/>
                </a:cubicBezTo>
                <a:lnTo>
                  <a:pt x="1371600" y="419102"/>
                </a:lnTo>
                <a:cubicBezTo>
                  <a:pt x="1371600" y="440143"/>
                  <a:pt x="1354543" y="457200"/>
                  <a:pt x="1333502" y="457200"/>
                </a:cubicBezTo>
                <a:lnTo>
                  <a:pt x="38098" y="457200"/>
                </a:lnTo>
                <a:cubicBezTo>
                  <a:pt x="17057" y="457200"/>
                  <a:pt x="0" y="440143"/>
                  <a:pt x="0" y="419102"/>
                </a:cubicBezTo>
                <a:lnTo>
                  <a:pt x="0" y="38098"/>
                </a:lnTo>
                <a:cubicBezTo>
                  <a:pt x="0" y="17071"/>
                  <a:pt x="17071" y="0"/>
                  <a:pt x="38098" y="0"/>
                </a:cubicBezTo>
                <a:close/>
              </a:path>
            </a:pathLst>
          </a:custGeom>
          <a:solidFill>
            <a:srgbClr val="C5A06D"/>
          </a:solidFill>
          <a:ln/>
        </p:spPr>
        <p:txBody>
          <a:bodyPr/>
          <a:lstStyle/>
          <a:p>
            <a:endParaRPr lang="zh-CN" altLang="en-US"/>
          </a:p>
        </p:txBody>
      </p:sp>
      <p:sp>
        <p:nvSpPr>
          <p:cNvPr id="33" name="Text 31"/>
          <p:cNvSpPr/>
          <p:nvPr/>
        </p:nvSpPr>
        <p:spPr>
          <a:xfrm>
            <a:off x="8286750" y="3524250"/>
            <a:ext cx="1447800" cy="457200"/>
          </a:xfrm>
          <a:prstGeom prst="rect">
            <a:avLst/>
          </a:prstGeom>
          <a:noFill/>
          <a:ln/>
        </p:spPr>
        <p:txBody>
          <a:bodyPr wrap="square" lIns="0" tIns="0" rIns="0" bIns="0" rtlCol="0" anchor="ctr"/>
          <a:lstStyle/>
          <a:p>
            <a:pPr algn="ctr">
              <a:lnSpc>
                <a:spcPct val="130000"/>
              </a:lnSpc>
            </a:pPr>
            <a:r>
              <a:rPr lang="en-US" sz="1200" b="1" dirty="0">
                <a:solidFill>
                  <a:srgbClr val="FFFFFF"/>
                </a:solidFill>
                <a:latin typeface="Noto Sans SC" pitchFamily="34" charset="0"/>
                <a:ea typeface="Noto Sans SC" pitchFamily="34" charset="-122"/>
                <a:cs typeface="Noto Sans SC" pitchFamily="34" charset="-120"/>
              </a:rPr>
              <a:t>输出最终版本</a:t>
            </a:r>
            <a:endParaRPr lang="en-US" sz="1600" dirty="0"/>
          </a:p>
        </p:txBody>
      </p:sp>
      <p:sp>
        <p:nvSpPr>
          <p:cNvPr id="34" name="Shape 32"/>
          <p:cNvSpPr/>
          <p:nvPr/>
        </p:nvSpPr>
        <p:spPr>
          <a:xfrm>
            <a:off x="6210300" y="4286250"/>
            <a:ext cx="5600700" cy="2095500"/>
          </a:xfrm>
          <a:custGeom>
            <a:avLst/>
            <a:gdLst/>
            <a:ahLst/>
            <a:cxnLst/>
            <a:rect l="l" t="t" r="r" b="b"/>
            <a:pathLst>
              <a:path w="5600700" h="2095500">
                <a:moveTo>
                  <a:pt x="0" y="0"/>
                </a:moveTo>
                <a:lnTo>
                  <a:pt x="5600700" y="0"/>
                </a:lnTo>
                <a:lnTo>
                  <a:pt x="5600700" y="2095500"/>
                </a:lnTo>
                <a:lnTo>
                  <a:pt x="0" y="2095500"/>
                </a:lnTo>
                <a:lnTo>
                  <a:pt x="0" y="0"/>
                </a:lnTo>
                <a:close/>
              </a:path>
            </a:pathLst>
          </a:custGeom>
          <a:solidFill>
            <a:srgbClr val="5E7A8B">
              <a:alpha val="10196"/>
            </a:srgbClr>
          </a:solidFill>
          <a:ln/>
        </p:spPr>
        <p:txBody>
          <a:bodyPr/>
          <a:lstStyle/>
          <a:p>
            <a:endParaRPr lang="zh-CN" altLang="en-US"/>
          </a:p>
        </p:txBody>
      </p:sp>
      <p:sp>
        <p:nvSpPr>
          <p:cNvPr id="35" name="Text 33"/>
          <p:cNvSpPr/>
          <p:nvPr/>
        </p:nvSpPr>
        <p:spPr>
          <a:xfrm>
            <a:off x="6362700" y="4438650"/>
            <a:ext cx="53816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6" name="Shape 34"/>
          <p:cNvSpPr/>
          <p:nvPr/>
        </p:nvSpPr>
        <p:spPr>
          <a:xfrm>
            <a:off x="6362700" y="4819650"/>
            <a:ext cx="5295900" cy="647700"/>
          </a:xfrm>
          <a:custGeom>
            <a:avLst/>
            <a:gdLst/>
            <a:ahLst/>
            <a:cxnLst/>
            <a:rect l="l" t="t" r="r" b="b"/>
            <a:pathLst>
              <a:path w="5295900" h="647700">
                <a:moveTo>
                  <a:pt x="38098" y="0"/>
                </a:moveTo>
                <a:lnTo>
                  <a:pt x="5257802" y="0"/>
                </a:lnTo>
                <a:cubicBezTo>
                  <a:pt x="5278829" y="0"/>
                  <a:pt x="5295900" y="17071"/>
                  <a:pt x="5295900" y="38098"/>
                </a:cubicBezTo>
                <a:lnTo>
                  <a:pt x="5295900" y="609602"/>
                </a:lnTo>
                <a:cubicBezTo>
                  <a:pt x="5295900" y="630643"/>
                  <a:pt x="5278843" y="647700"/>
                  <a:pt x="5257802" y="647700"/>
                </a:cubicBezTo>
                <a:lnTo>
                  <a:pt x="38098" y="647700"/>
                </a:lnTo>
                <a:cubicBezTo>
                  <a:pt x="17071" y="647700"/>
                  <a:pt x="0" y="630629"/>
                  <a:pt x="0" y="609602"/>
                </a:cubicBezTo>
                <a:lnTo>
                  <a:pt x="0" y="38098"/>
                </a:lnTo>
                <a:cubicBezTo>
                  <a:pt x="0" y="17071"/>
                  <a:pt x="17071" y="0"/>
                  <a:pt x="38098" y="0"/>
                </a:cubicBezTo>
                <a:close/>
              </a:path>
            </a:pathLst>
          </a:custGeom>
          <a:solidFill>
            <a:srgbClr val="1A1D21">
              <a:alpha val="50196"/>
            </a:srgbClr>
          </a:solidFill>
          <a:ln/>
        </p:spPr>
        <p:txBody>
          <a:bodyPr/>
          <a:lstStyle/>
          <a:p>
            <a:endParaRPr lang="zh-CN" altLang="en-US"/>
          </a:p>
        </p:txBody>
      </p:sp>
      <p:sp>
        <p:nvSpPr>
          <p:cNvPr id="37" name="Text 35"/>
          <p:cNvSpPr/>
          <p:nvPr/>
        </p:nvSpPr>
        <p:spPr>
          <a:xfrm>
            <a:off x="6477000" y="4933950"/>
            <a:ext cx="51339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8" name="Text 36"/>
          <p:cNvSpPr/>
          <p:nvPr/>
        </p:nvSpPr>
        <p:spPr>
          <a:xfrm>
            <a:off x="6477000" y="5162550"/>
            <a:ext cx="513397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 生成高度复杂或精美的输出 • 单步难以实现的任务 • 质量可控</a:t>
            </a:r>
            <a:endParaRPr lang="en-US" sz="1600" dirty="0"/>
          </a:p>
        </p:txBody>
      </p:sp>
      <p:sp>
        <p:nvSpPr>
          <p:cNvPr id="39" name="Shape 37"/>
          <p:cNvSpPr/>
          <p:nvPr/>
        </p:nvSpPr>
        <p:spPr>
          <a:xfrm>
            <a:off x="6362700" y="5581650"/>
            <a:ext cx="5295900" cy="647700"/>
          </a:xfrm>
          <a:custGeom>
            <a:avLst/>
            <a:gdLst/>
            <a:ahLst/>
            <a:cxnLst/>
            <a:rect l="l" t="t" r="r" b="b"/>
            <a:pathLst>
              <a:path w="5295900" h="647700">
                <a:moveTo>
                  <a:pt x="38098" y="0"/>
                </a:moveTo>
                <a:lnTo>
                  <a:pt x="5257802" y="0"/>
                </a:lnTo>
                <a:cubicBezTo>
                  <a:pt x="5278829" y="0"/>
                  <a:pt x="5295900" y="17071"/>
                  <a:pt x="5295900" y="38098"/>
                </a:cubicBezTo>
                <a:lnTo>
                  <a:pt x="5295900" y="609602"/>
                </a:lnTo>
                <a:cubicBezTo>
                  <a:pt x="5295900" y="630643"/>
                  <a:pt x="5278843" y="647700"/>
                  <a:pt x="5257802" y="647700"/>
                </a:cubicBezTo>
                <a:lnTo>
                  <a:pt x="38098" y="647700"/>
                </a:lnTo>
                <a:cubicBezTo>
                  <a:pt x="17071" y="647700"/>
                  <a:pt x="0" y="630629"/>
                  <a:pt x="0" y="609602"/>
                </a:cubicBezTo>
                <a:lnTo>
                  <a:pt x="0" y="38098"/>
                </a:lnTo>
                <a:cubicBezTo>
                  <a:pt x="0" y="17071"/>
                  <a:pt x="17071" y="0"/>
                  <a:pt x="38098" y="0"/>
                </a:cubicBezTo>
                <a:close/>
              </a:path>
            </a:pathLst>
          </a:custGeom>
          <a:solidFill>
            <a:srgbClr val="1A1D21">
              <a:alpha val="50196"/>
            </a:srgbClr>
          </a:solidFill>
          <a:ln/>
        </p:spPr>
        <p:txBody>
          <a:bodyPr/>
          <a:lstStyle/>
          <a:p>
            <a:endParaRPr lang="zh-CN" altLang="en-US"/>
          </a:p>
        </p:txBody>
      </p:sp>
      <p:sp>
        <p:nvSpPr>
          <p:cNvPr id="40" name="Text 38"/>
          <p:cNvSpPr/>
          <p:nvPr/>
        </p:nvSpPr>
        <p:spPr>
          <a:xfrm>
            <a:off x="6477000" y="5695950"/>
            <a:ext cx="51339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挑战</a:t>
            </a:r>
            <a:endParaRPr lang="en-US" sz="1600" dirty="0"/>
          </a:p>
        </p:txBody>
      </p:sp>
      <p:sp>
        <p:nvSpPr>
          <p:cNvPr id="41" name="Text 39"/>
          <p:cNvSpPr/>
          <p:nvPr/>
        </p:nvSpPr>
        <p:spPr>
          <a:xfrm>
            <a:off x="6477000" y="5924550"/>
            <a:ext cx="5133975" cy="190500"/>
          </a:xfrm>
          <a:prstGeom prst="rect">
            <a:avLst/>
          </a:prstGeom>
          <a:noFill/>
          <a:ln/>
        </p:spPr>
        <p:txBody>
          <a:bodyPr wrap="square" lIns="0" tIns="0" rIns="0" bIns="0" rtlCol="0" anchor="ctr"/>
          <a:lstStyle/>
          <a:p>
            <a:pPr>
              <a:lnSpc>
                <a:spcPct val="120000"/>
              </a:lnSpc>
            </a:pPr>
            <a:r>
              <a:rPr lang="en-US" sz="1050" dirty="0">
                <a:solidFill>
                  <a:srgbClr val="E0E2E5">
                    <a:alpha val="70000"/>
                  </a:srgbClr>
                </a:solidFill>
                <a:latin typeface="Noto Sans SC" pitchFamily="34" charset="0"/>
                <a:ea typeface="Noto Sans SC" pitchFamily="34" charset="-122"/>
                <a:cs typeface="Noto Sans SC" pitchFamily="34" charset="-120"/>
              </a:rPr>
              <a:t>• 每个周期增加延迟和费用 • 需要精心设计的退出条件 • 架构复杂性增加</a:t>
            </a:r>
            <a:endParaRPr lang="en-US" sz="1600" dirty="0"/>
          </a:p>
        </p:txBody>
      </p:sp>
      <p:sp>
        <p:nvSpPr>
          <p:cNvPr id="42" name="Shape 40"/>
          <p:cNvSpPr/>
          <p:nvPr/>
        </p:nvSpPr>
        <p:spPr>
          <a:xfrm>
            <a:off x="400050" y="5798344"/>
            <a:ext cx="11410950" cy="676275"/>
          </a:xfrm>
          <a:custGeom>
            <a:avLst/>
            <a:gdLst/>
            <a:ahLst/>
            <a:cxnLst/>
            <a:rect l="l" t="t" r="r" b="b"/>
            <a:pathLst>
              <a:path w="11410950" h="676275">
                <a:moveTo>
                  <a:pt x="0" y="0"/>
                </a:moveTo>
                <a:lnTo>
                  <a:pt x="11410950" y="0"/>
                </a:lnTo>
                <a:lnTo>
                  <a:pt x="11410950" y="676275"/>
                </a:lnTo>
                <a:lnTo>
                  <a:pt x="0" y="676275"/>
                </a:lnTo>
                <a:lnTo>
                  <a:pt x="0" y="0"/>
                </a:lnTo>
                <a:close/>
              </a:path>
            </a:pathLst>
          </a:custGeom>
          <a:solidFill>
            <a:srgbClr val="C5A06D">
              <a:alpha val="10196"/>
            </a:srgbClr>
          </a:solidFill>
          <a:ln/>
        </p:spPr>
        <p:txBody>
          <a:bodyPr/>
          <a:lstStyle/>
          <a:p>
            <a:endParaRPr lang="zh-CN" altLang="en-US"/>
          </a:p>
        </p:txBody>
      </p:sp>
      <p:sp>
        <p:nvSpPr>
          <p:cNvPr id="43" name="Shape 41"/>
          <p:cNvSpPr/>
          <p:nvPr/>
        </p:nvSpPr>
        <p:spPr>
          <a:xfrm>
            <a:off x="400050" y="5798344"/>
            <a:ext cx="38100" cy="676275"/>
          </a:xfrm>
          <a:custGeom>
            <a:avLst/>
            <a:gdLst/>
            <a:ahLst/>
            <a:cxnLst/>
            <a:rect l="l" t="t" r="r" b="b"/>
            <a:pathLst>
              <a:path w="38100" h="676275">
                <a:moveTo>
                  <a:pt x="0" y="0"/>
                </a:moveTo>
                <a:lnTo>
                  <a:pt x="38100" y="0"/>
                </a:lnTo>
                <a:lnTo>
                  <a:pt x="38100" y="676275"/>
                </a:lnTo>
                <a:lnTo>
                  <a:pt x="0" y="676275"/>
                </a:lnTo>
                <a:lnTo>
                  <a:pt x="0" y="0"/>
                </a:lnTo>
                <a:close/>
              </a:path>
            </a:pathLst>
          </a:custGeom>
          <a:solidFill>
            <a:srgbClr val="C5A06D"/>
          </a:solidFill>
          <a:ln/>
        </p:spPr>
        <p:txBody>
          <a:bodyPr/>
          <a:lstStyle/>
          <a:p>
            <a:endParaRPr lang="zh-CN" altLang="en-US"/>
          </a:p>
        </p:txBody>
      </p:sp>
      <p:sp>
        <p:nvSpPr>
          <p:cNvPr id="44" name="Shape 42"/>
          <p:cNvSpPr/>
          <p:nvPr/>
        </p:nvSpPr>
        <p:spPr>
          <a:xfrm>
            <a:off x="557213" y="5950744"/>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83344" y="59531"/>
                </a:moveTo>
                <a:cubicBezTo>
                  <a:pt x="83344" y="52960"/>
                  <a:pt x="88679" y="47625"/>
                  <a:pt x="95250" y="47625"/>
                </a:cubicBezTo>
                <a:cubicBezTo>
                  <a:pt x="101821" y="47625"/>
                  <a:pt x="107156" y="52960"/>
                  <a:pt x="107156" y="59531"/>
                </a:cubicBezTo>
                <a:cubicBezTo>
                  <a:pt x="107156" y="66102"/>
                  <a:pt x="101821" y="71438"/>
                  <a:pt x="95250" y="71438"/>
                </a:cubicBezTo>
                <a:cubicBezTo>
                  <a:pt x="88679" y="71438"/>
                  <a:pt x="83344" y="66102"/>
                  <a:pt x="83344" y="59531"/>
                </a:cubicBezTo>
                <a:close/>
                <a:moveTo>
                  <a:pt x="80367" y="83344"/>
                </a:moveTo>
                <a:lnTo>
                  <a:pt x="98227" y="83344"/>
                </a:lnTo>
                <a:cubicBezTo>
                  <a:pt x="103175" y="83344"/>
                  <a:pt x="107156" y="87325"/>
                  <a:pt x="107156" y="92273"/>
                </a:cubicBezTo>
                <a:lnTo>
                  <a:pt x="107156" y="125016"/>
                </a:lnTo>
                <a:lnTo>
                  <a:pt x="110133" y="125016"/>
                </a:lnTo>
                <a:cubicBezTo>
                  <a:pt x="115081" y="125016"/>
                  <a:pt x="119063" y="128997"/>
                  <a:pt x="119063" y="133945"/>
                </a:cubicBezTo>
                <a:cubicBezTo>
                  <a:pt x="119063" y="138894"/>
                  <a:pt x="115081" y="142875"/>
                  <a:pt x="110133" y="142875"/>
                </a:cubicBezTo>
                <a:lnTo>
                  <a:pt x="80367" y="142875"/>
                </a:lnTo>
                <a:cubicBezTo>
                  <a:pt x="75419" y="142875"/>
                  <a:pt x="71438" y="138894"/>
                  <a:pt x="71438" y="133945"/>
                </a:cubicBezTo>
                <a:cubicBezTo>
                  <a:pt x="71438" y="128997"/>
                  <a:pt x="75419" y="125016"/>
                  <a:pt x="80367" y="125016"/>
                </a:cubicBezTo>
                <a:lnTo>
                  <a:pt x="89297" y="125016"/>
                </a:lnTo>
                <a:lnTo>
                  <a:pt x="89297" y="101203"/>
                </a:lnTo>
                <a:lnTo>
                  <a:pt x="80367" y="101203"/>
                </a:lnTo>
                <a:cubicBezTo>
                  <a:pt x="75419" y="101203"/>
                  <a:pt x="71438" y="97222"/>
                  <a:pt x="71438" y="92273"/>
                </a:cubicBezTo>
                <a:cubicBezTo>
                  <a:pt x="71438" y="87325"/>
                  <a:pt x="75419" y="83344"/>
                  <a:pt x="80367" y="83344"/>
                </a:cubicBezTo>
                <a:close/>
              </a:path>
            </a:pathLst>
          </a:custGeom>
          <a:solidFill>
            <a:srgbClr val="C5A06D"/>
          </a:solidFill>
          <a:ln/>
        </p:spPr>
        <p:txBody>
          <a:bodyPr/>
          <a:lstStyle/>
          <a:p>
            <a:endParaRPr lang="zh-CN" altLang="en-US"/>
          </a:p>
        </p:txBody>
      </p:sp>
      <p:sp>
        <p:nvSpPr>
          <p:cNvPr id="45" name="Text 43"/>
          <p:cNvSpPr/>
          <p:nvPr/>
        </p:nvSpPr>
        <p:spPr>
          <a:xfrm>
            <a:off x="885825" y="5912644"/>
            <a:ext cx="95440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MiSans" pitchFamily="34" charset="0"/>
                <a:ea typeface="MiSans" pitchFamily="34" charset="-122"/>
                <a:cs typeface="MiSans" pitchFamily="34" charset="-120"/>
              </a:rPr>
              <a:t>与审核评判模式的区别</a:t>
            </a:r>
            <a:endParaRPr lang="en-US" sz="1600" dirty="0"/>
          </a:p>
        </p:txBody>
      </p:sp>
      <p:sp>
        <p:nvSpPr>
          <p:cNvPr id="46" name="Text 44"/>
          <p:cNvSpPr/>
          <p:nvPr/>
        </p:nvSpPr>
        <p:spPr>
          <a:xfrm>
            <a:off x="885825" y="6179344"/>
            <a:ext cx="9534525" cy="180975"/>
          </a:xfrm>
          <a:prstGeom prst="rect">
            <a:avLst/>
          </a:prstGeom>
          <a:noFill/>
          <a:ln/>
        </p:spPr>
        <p:txBody>
          <a:bodyPr wrap="square" lIns="0" tIns="0" rIns="0" bIns="0" rtlCol="0" anchor="ctr"/>
          <a:lstStyle/>
          <a:p>
            <a:pPr>
              <a:lnSpc>
                <a:spcPct val="110000"/>
              </a:lnSpc>
            </a:pPr>
            <a:r>
              <a:rPr lang="en-US" sz="1050" dirty="0">
                <a:solidFill>
                  <a:srgbClr val="E0E2E5">
                    <a:alpha val="80000"/>
                  </a:srgbClr>
                </a:solidFill>
                <a:latin typeface="Noto Sans SC" pitchFamily="34" charset="0"/>
                <a:ea typeface="Noto Sans SC" pitchFamily="34" charset="-122"/>
                <a:cs typeface="Noto Sans SC" pitchFamily="34" charset="-120"/>
              </a:rPr>
              <a:t>审核评判模式强调 </a:t>
            </a:r>
            <a:r>
              <a:rPr lang="en-US" sz="1050" dirty="0">
                <a:solidFill>
                  <a:srgbClr val="C5A06D"/>
                </a:solidFill>
                <a:highlight>
                  <a:srgbClr val="C5A06D">
                    <a:alpha val="20000"/>
                  </a:srgbClr>
                </a:highlight>
                <a:latin typeface="Noto Sans SC" pitchFamily="34" charset="0"/>
                <a:ea typeface="Noto Sans SC" pitchFamily="34" charset="-122"/>
                <a:cs typeface="Noto Sans SC" pitchFamily="34" charset="-120"/>
              </a:rPr>
              <a:t>二元决策（通过/不通过） </a:t>
            </a:r>
            <a:r>
              <a:rPr lang="en-US" sz="1050" dirty="0">
                <a:solidFill>
                  <a:srgbClr val="E0E2E5">
                    <a:alpha val="80000"/>
                  </a:srgbClr>
                </a:solidFill>
                <a:latin typeface="Noto Sans SC" pitchFamily="34" charset="0"/>
                <a:ea typeface="Noto Sans SC" pitchFamily="34" charset="-122"/>
                <a:cs typeface="Noto Sans SC" pitchFamily="34" charset="-120"/>
              </a:rPr>
              <a:t>，而迭代优化模式更注重 </a:t>
            </a:r>
            <a:r>
              <a:rPr lang="en-US" sz="1050" dirty="0">
                <a:solidFill>
                  <a:srgbClr val="C5A06D"/>
                </a:solidFill>
                <a:highlight>
                  <a:srgbClr val="C5A06D">
                    <a:alpha val="20000"/>
                  </a:srgbClr>
                </a:highlight>
                <a:latin typeface="Noto Sans SC" pitchFamily="34" charset="0"/>
                <a:ea typeface="Noto Sans SC" pitchFamily="34" charset="-122"/>
                <a:cs typeface="Noto Sans SC" pitchFamily="34" charset="-120"/>
              </a:rPr>
              <a:t>渐进式改进 </a:t>
            </a:r>
            <a:r>
              <a:rPr lang="en-US" sz="1050" dirty="0">
                <a:solidFill>
                  <a:srgbClr val="E0E2E5">
                    <a:alpha val="80000"/>
                  </a:srgbClr>
                </a:solidFill>
                <a:latin typeface="Noto Sans SC" pitchFamily="34" charset="0"/>
                <a:ea typeface="Noto Sans SC" pitchFamily="34" charset="-122"/>
                <a:cs typeface="Noto Sans SC" pitchFamily="34" charset="-120"/>
              </a:rPr>
              <a:t>。前者适合有明确标准的验证场景，后者适合需要持续打磨的创造性任务。</a:t>
            </a:r>
            <a:endParaRPr lang="en-US" sz="1600"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1876425"/>
            <a:ext cx="1485900" cy="419100"/>
          </a:xfrm>
          <a:custGeom>
            <a:avLst/>
            <a:gdLst/>
            <a:ahLst/>
            <a:cxnLst/>
            <a:rect l="l" t="t" r="r" b="b"/>
            <a:pathLst>
              <a:path w="1485900" h="419100">
                <a:moveTo>
                  <a:pt x="0" y="0"/>
                </a:moveTo>
                <a:lnTo>
                  <a:pt x="1485900" y="0"/>
                </a:lnTo>
                <a:lnTo>
                  <a:pt x="1485900"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1876425"/>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1952625"/>
            <a:ext cx="1247775"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05</a:t>
            </a:r>
            <a:endParaRPr lang="en-US" sz="1600" dirty="0"/>
          </a:p>
        </p:txBody>
      </p:sp>
      <p:sp>
        <p:nvSpPr>
          <p:cNvPr id="7" name="Text 4"/>
          <p:cNvSpPr/>
          <p:nvPr/>
        </p:nvSpPr>
        <p:spPr>
          <a:xfrm>
            <a:off x="381000" y="2524125"/>
            <a:ext cx="11715750" cy="1428750"/>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多智能体系统</a:t>
            </a:r>
            <a:endParaRPr lang="en-US" sz="1600" dirty="0"/>
          </a:p>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动态编排模式</a:t>
            </a:r>
            <a:endParaRPr lang="en-US" sz="1600" dirty="0"/>
          </a:p>
        </p:txBody>
      </p:sp>
      <p:sp>
        <p:nvSpPr>
          <p:cNvPr id="8" name="Text 5"/>
          <p:cNvSpPr/>
          <p:nvPr/>
        </p:nvSpPr>
        <p:spPr>
          <a:xfrm>
            <a:off x="381000" y="4181475"/>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AI模型动态协调智能体工作的模式</a:t>
            </a:r>
            <a:endParaRPr lang="en-US" sz="1600" dirty="0"/>
          </a:p>
        </p:txBody>
      </p:sp>
      <p:sp>
        <p:nvSpPr>
          <p:cNvPr id="9" name="Shape 6"/>
          <p:cNvSpPr/>
          <p:nvPr/>
        </p:nvSpPr>
        <p:spPr>
          <a:xfrm>
            <a:off x="381000" y="49434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10" name="Shape 7"/>
          <p:cNvSpPr/>
          <p:nvPr/>
        </p:nvSpPr>
        <p:spPr>
          <a:xfrm>
            <a:off x="1447800" y="49434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1" name="Shape 8"/>
          <p:cNvSpPr/>
          <p:nvPr/>
        </p:nvSpPr>
        <p:spPr>
          <a:xfrm>
            <a:off x="2057400" y="4943475"/>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COORDINATOR / ROUTER PATTERN</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协调者/路由模式（Coordinator/Router）</a:t>
            </a:r>
            <a:endParaRPr lang="en-US" sz="1600" dirty="0"/>
          </a:p>
        </p:txBody>
      </p:sp>
      <p:sp>
        <p:nvSpPr>
          <p:cNvPr id="4" name="Shape 2"/>
          <p:cNvSpPr/>
          <p:nvPr/>
        </p:nvSpPr>
        <p:spPr>
          <a:xfrm>
            <a:off x="400050" y="1257300"/>
            <a:ext cx="6610350" cy="2038350"/>
          </a:xfrm>
          <a:custGeom>
            <a:avLst/>
            <a:gdLst/>
            <a:ahLst/>
            <a:cxnLst/>
            <a:rect l="l" t="t" r="r" b="b"/>
            <a:pathLst>
              <a:path w="6610350" h="2038350">
                <a:moveTo>
                  <a:pt x="0" y="0"/>
                </a:moveTo>
                <a:lnTo>
                  <a:pt x="6610350" y="0"/>
                </a:lnTo>
                <a:lnTo>
                  <a:pt x="6610350" y="2038350"/>
                </a:lnTo>
                <a:lnTo>
                  <a:pt x="0" y="203835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57300"/>
            <a:ext cx="38100" cy="2038350"/>
          </a:xfrm>
          <a:custGeom>
            <a:avLst/>
            <a:gdLst/>
            <a:ahLst/>
            <a:cxnLst/>
            <a:rect l="l" t="t" r="r" b="b"/>
            <a:pathLst>
              <a:path w="38100" h="2038350">
                <a:moveTo>
                  <a:pt x="0" y="0"/>
                </a:moveTo>
                <a:lnTo>
                  <a:pt x="38100" y="0"/>
                </a:lnTo>
                <a:lnTo>
                  <a:pt x="38100" y="2038350"/>
                </a:lnTo>
                <a:lnTo>
                  <a:pt x="0" y="2038350"/>
                </a:lnTo>
                <a:lnTo>
                  <a:pt x="0" y="0"/>
                </a:lnTo>
                <a:close/>
              </a:path>
            </a:pathLst>
          </a:custGeom>
          <a:solidFill>
            <a:srgbClr val="3A5A6E"/>
          </a:solidFill>
          <a:ln/>
        </p:spPr>
        <p:txBody>
          <a:bodyPr/>
          <a:lstStyle/>
          <a:p>
            <a:endParaRPr lang="zh-CN" altLang="en-US"/>
          </a:p>
        </p:txBody>
      </p:sp>
      <p:sp>
        <p:nvSpPr>
          <p:cNvPr id="6" name="Shape 4"/>
          <p:cNvSpPr/>
          <p:nvPr/>
        </p:nvSpPr>
        <p:spPr>
          <a:xfrm>
            <a:off x="633413" y="1485900"/>
            <a:ext cx="190500" cy="190500"/>
          </a:xfrm>
          <a:custGeom>
            <a:avLst/>
            <a:gdLst/>
            <a:ahLst/>
            <a:cxnLst/>
            <a:rect l="l" t="t" r="r" b="b"/>
            <a:pathLst>
              <a:path w="190500" h="190500">
                <a:moveTo>
                  <a:pt x="190500" y="35719"/>
                </a:moveTo>
                <a:cubicBezTo>
                  <a:pt x="190500" y="54397"/>
                  <a:pt x="168511" y="82265"/>
                  <a:pt x="159023" y="93390"/>
                </a:cubicBezTo>
                <a:cubicBezTo>
                  <a:pt x="157609" y="95027"/>
                  <a:pt x="155525" y="95659"/>
                  <a:pt x="153628" y="95250"/>
                </a:cubicBezTo>
                <a:lnTo>
                  <a:pt x="119063" y="95250"/>
                </a:lnTo>
                <a:cubicBezTo>
                  <a:pt x="112477" y="95250"/>
                  <a:pt x="107156" y="100571"/>
                  <a:pt x="107156" y="107156"/>
                </a:cubicBezTo>
                <a:cubicBezTo>
                  <a:pt x="107156" y="113742"/>
                  <a:pt x="112477" y="119063"/>
                  <a:pt x="119063" y="119063"/>
                </a:cubicBezTo>
                <a:lnTo>
                  <a:pt x="154781" y="119063"/>
                </a:lnTo>
                <a:cubicBezTo>
                  <a:pt x="174501" y="119063"/>
                  <a:pt x="190500" y="135062"/>
                  <a:pt x="190500" y="154781"/>
                </a:cubicBezTo>
                <a:cubicBezTo>
                  <a:pt x="190500" y="174501"/>
                  <a:pt x="174501" y="190500"/>
                  <a:pt x="154781" y="190500"/>
                </a:cubicBezTo>
                <a:lnTo>
                  <a:pt x="51941" y="190500"/>
                </a:lnTo>
                <a:cubicBezTo>
                  <a:pt x="55178" y="186817"/>
                  <a:pt x="59122" y="182091"/>
                  <a:pt x="63103" y="176808"/>
                </a:cubicBezTo>
                <a:cubicBezTo>
                  <a:pt x="65447" y="173682"/>
                  <a:pt x="67866" y="170259"/>
                  <a:pt x="70172" y="166688"/>
                </a:cubicBezTo>
                <a:lnTo>
                  <a:pt x="154781" y="166688"/>
                </a:lnTo>
                <a:cubicBezTo>
                  <a:pt x="161367" y="166688"/>
                  <a:pt x="166688" y="161367"/>
                  <a:pt x="166688" y="154781"/>
                </a:cubicBezTo>
                <a:cubicBezTo>
                  <a:pt x="166688" y="148196"/>
                  <a:pt x="161367" y="142875"/>
                  <a:pt x="154781" y="142875"/>
                </a:cubicBezTo>
                <a:lnTo>
                  <a:pt x="119063" y="142875"/>
                </a:lnTo>
                <a:cubicBezTo>
                  <a:pt x="99343" y="142875"/>
                  <a:pt x="83344" y="126876"/>
                  <a:pt x="83344" y="107156"/>
                </a:cubicBezTo>
                <a:cubicBezTo>
                  <a:pt x="83344" y="87437"/>
                  <a:pt x="99343" y="71438"/>
                  <a:pt x="119063" y="71438"/>
                </a:cubicBezTo>
                <a:lnTo>
                  <a:pt x="133871" y="71438"/>
                </a:lnTo>
                <a:cubicBezTo>
                  <a:pt x="126057" y="59717"/>
                  <a:pt x="119063" y="46248"/>
                  <a:pt x="119063" y="35719"/>
                </a:cubicBezTo>
                <a:cubicBezTo>
                  <a:pt x="119063" y="15999"/>
                  <a:pt x="135062" y="0"/>
                  <a:pt x="154781" y="0"/>
                </a:cubicBezTo>
                <a:cubicBezTo>
                  <a:pt x="174501" y="0"/>
                  <a:pt x="190500" y="15999"/>
                  <a:pt x="190500" y="35719"/>
                </a:cubicBezTo>
                <a:close/>
                <a:moveTo>
                  <a:pt x="43569" y="181980"/>
                </a:moveTo>
                <a:cubicBezTo>
                  <a:pt x="42156" y="183579"/>
                  <a:pt x="40891" y="184993"/>
                  <a:pt x="39812" y="186184"/>
                </a:cubicBezTo>
                <a:lnTo>
                  <a:pt x="39142" y="186928"/>
                </a:lnTo>
                <a:lnTo>
                  <a:pt x="39067" y="186854"/>
                </a:lnTo>
                <a:cubicBezTo>
                  <a:pt x="36835" y="188565"/>
                  <a:pt x="33635" y="188342"/>
                  <a:pt x="31626" y="186184"/>
                </a:cubicBezTo>
                <a:cubicBezTo>
                  <a:pt x="22250" y="175989"/>
                  <a:pt x="0" y="149758"/>
                  <a:pt x="0" y="130969"/>
                </a:cubicBezTo>
                <a:cubicBezTo>
                  <a:pt x="0" y="111249"/>
                  <a:pt x="15999" y="95250"/>
                  <a:pt x="35719" y="95250"/>
                </a:cubicBezTo>
                <a:cubicBezTo>
                  <a:pt x="55438" y="95250"/>
                  <a:pt x="71438" y="111249"/>
                  <a:pt x="71438" y="130969"/>
                </a:cubicBezTo>
                <a:cubicBezTo>
                  <a:pt x="71438" y="142131"/>
                  <a:pt x="63587" y="155897"/>
                  <a:pt x="55252" y="167394"/>
                </a:cubicBezTo>
                <a:cubicBezTo>
                  <a:pt x="51271" y="172864"/>
                  <a:pt x="47179" y="177812"/>
                  <a:pt x="43793" y="181719"/>
                </a:cubicBezTo>
                <a:lnTo>
                  <a:pt x="43569" y="181980"/>
                </a:lnTo>
                <a:close/>
                <a:moveTo>
                  <a:pt x="47625" y="130969"/>
                </a:moveTo>
                <a:cubicBezTo>
                  <a:pt x="47625" y="124398"/>
                  <a:pt x="42290" y="119063"/>
                  <a:pt x="35719" y="119063"/>
                </a:cubicBezTo>
                <a:cubicBezTo>
                  <a:pt x="29148" y="119063"/>
                  <a:pt x="23812" y="124398"/>
                  <a:pt x="23812" y="130969"/>
                </a:cubicBezTo>
                <a:cubicBezTo>
                  <a:pt x="23812" y="137540"/>
                  <a:pt x="29148" y="142875"/>
                  <a:pt x="35719" y="142875"/>
                </a:cubicBezTo>
                <a:cubicBezTo>
                  <a:pt x="42290" y="142875"/>
                  <a:pt x="47625" y="137540"/>
                  <a:pt x="47625" y="130969"/>
                </a:cubicBezTo>
                <a:close/>
                <a:moveTo>
                  <a:pt x="154781" y="47625"/>
                </a:moveTo>
                <a:cubicBezTo>
                  <a:pt x="161352" y="47625"/>
                  <a:pt x="166688" y="42290"/>
                  <a:pt x="166688" y="35719"/>
                </a:cubicBezTo>
                <a:cubicBezTo>
                  <a:pt x="166688" y="29148"/>
                  <a:pt x="161352" y="23812"/>
                  <a:pt x="154781" y="23812"/>
                </a:cubicBezTo>
                <a:cubicBezTo>
                  <a:pt x="148210" y="23812"/>
                  <a:pt x="142875" y="29148"/>
                  <a:pt x="142875" y="35719"/>
                </a:cubicBezTo>
                <a:cubicBezTo>
                  <a:pt x="142875" y="42290"/>
                  <a:pt x="148210" y="47625"/>
                  <a:pt x="154781" y="47625"/>
                </a:cubicBezTo>
                <a:close/>
              </a:path>
            </a:pathLst>
          </a:custGeom>
          <a:solidFill>
            <a:srgbClr val="C5A06D"/>
          </a:solidFill>
          <a:ln/>
        </p:spPr>
        <p:txBody>
          <a:bodyPr/>
          <a:lstStyle/>
          <a:p>
            <a:endParaRPr lang="zh-CN" altLang="en-US"/>
          </a:p>
        </p:txBody>
      </p:sp>
      <p:sp>
        <p:nvSpPr>
          <p:cNvPr id="7" name="Text 5"/>
          <p:cNvSpPr/>
          <p:nvPr/>
        </p:nvSpPr>
        <p:spPr>
          <a:xfrm>
            <a:off x="847725" y="14478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609600" y="1828800"/>
            <a:ext cx="6286500" cy="74295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使用</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中央智能体（协调器）分析用户请求并分解为子任务 </a:t>
            </a:r>
            <a:r>
              <a:rPr lang="en-US" sz="1200" dirty="0">
                <a:solidFill>
                  <a:srgbClr val="E0E2E5">
                    <a:alpha val="80000"/>
                  </a:srgbClr>
                </a:solidFill>
                <a:latin typeface="Noto Sans SC" pitchFamily="34" charset="0"/>
                <a:ea typeface="Noto Sans SC" pitchFamily="34" charset="-122"/>
                <a:cs typeface="Noto Sans SC" pitchFamily="34" charset="-120"/>
              </a:rPr>
              <a:t>，然后将每个子任务分派给专门的代理执行。与预定义工作流不同，协调器使用AI模型动态路由任务，能处理多种类型的输入。</a:t>
            </a:r>
            <a:endParaRPr lang="en-US" sz="1600" dirty="0"/>
          </a:p>
        </p:txBody>
      </p:sp>
      <p:sp>
        <p:nvSpPr>
          <p:cNvPr id="9" name="Shape 7"/>
          <p:cNvSpPr/>
          <p:nvPr/>
        </p:nvSpPr>
        <p:spPr>
          <a:xfrm>
            <a:off x="609600" y="2686050"/>
            <a:ext cx="6210300" cy="419100"/>
          </a:xfrm>
          <a:custGeom>
            <a:avLst/>
            <a:gdLst/>
            <a:ahLst/>
            <a:cxnLst/>
            <a:rect l="l" t="t" r="r" b="b"/>
            <a:pathLst>
              <a:path w="6210300" h="419100">
                <a:moveTo>
                  <a:pt x="0" y="0"/>
                </a:moveTo>
                <a:lnTo>
                  <a:pt x="6210300" y="0"/>
                </a:lnTo>
                <a:lnTo>
                  <a:pt x="6210300" y="419100"/>
                </a:lnTo>
                <a:lnTo>
                  <a:pt x="0" y="419100"/>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723900" y="2800350"/>
            <a:ext cx="60483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关键特征：</a:t>
            </a:r>
            <a:r>
              <a:rPr lang="en-US" sz="1050" dirty="0">
                <a:solidFill>
                  <a:srgbClr val="E0E2E5">
                    <a:alpha val="70000"/>
                  </a:srgbClr>
                </a:solidFill>
                <a:latin typeface="Noto Sans SC" pitchFamily="34" charset="0"/>
                <a:ea typeface="Noto Sans SC" pitchFamily="34" charset="-122"/>
                <a:cs typeface="Noto Sans SC" pitchFamily="34" charset="-120"/>
              </a:rPr>
              <a:t>动态任务分解、自适应路由、多专家协作、模型驱动编排</a:t>
            </a:r>
            <a:endParaRPr lang="en-US" sz="1600" dirty="0"/>
          </a:p>
        </p:txBody>
      </p:sp>
      <p:sp>
        <p:nvSpPr>
          <p:cNvPr id="11" name="Shape 9"/>
          <p:cNvSpPr/>
          <p:nvPr/>
        </p:nvSpPr>
        <p:spPr>
          <a:xfrm>
            <a:off x="400050" y="3448050"/>
            <a:ext cx="6610350" cy="1485900"/>
          </a:xfrm>
          <a:custGeom>
            <a:avLst/>
            <a:gdLst/>
            <a:ahLst/>
            <a:cxnLst/>
            <a:rect l="l" t="t" r="r" b="b"/>
            <a:pathLst>
              <a:path w="6610350" h="1485900">
                <a:moveTo>
                  <a:pt x="0" y="0"/>
                </a:moveTo>
                <a:lnTo>
                  <a:pt x="6610350" y="0"/>
                </a:lnTo>
                <a:lnTo>
                  <a:pt x="6610350" y="1485900"/>
                </a:lnTo>
                <a:lnTo>
                  <a:pt x="0" y="1485900"/>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00050" y="3448050"/>
            <a:ext cx="38100" cy="1485900"/>
          </a:xfrm>
          <a:custGeom>
            <a:avLst/>
            <a:gdLst/>
            <a:ahLst/>
            <a:cxnLst/>
            <a:rect l="l" t="t" r="r" b="b"/>
            <a:pathLst>
              <a:path w="38100" h="1485900">
                <a:moveTo>
                  <a:pt x="0" y="0"/>
                </a:moveTo>
                <a:lnTo>
                  <a:pt x="38100" y="0"/>
                </a:lnTo>
                <a:lnTo>
                  <a:pt x="38100" y="1485900"/>
                </a:lnTo>
                <a:lnTo>
                  <a:pt x="0" y="1485900"/>
                </a:lnTo>
                <a:lnTo>
                  <a:pt x="0" y="0"/>
                </a:lnTo>
                <a:close/>
              </a:path>
            </a:pathLst>
          </a:custGeom>
          <a:solidFill>
            <a:srgbClr val="C5A06D"/>
          </a:solidFill>
          <a:ln/>
        </p:spPr>
        <p:txBody>
          <a:bodyPr/>
          <a:lstStyle/>
          <a:p>
            <a:endParaRPr lang="zh-CN" altLang="en-US"/>
          </a:p>
        </p:txBody>
      </p:sp>
      <p:sp>
        <p:nvSpPr>
          <p:cNvPr id="13" name="Shape 11"/>
          <p:cNvSpPr/>
          <p:nvPr/>
        </p:nvSpPr>
        <p:spPr>
          <a:xfrm>
            <a:off x="633413" y="3676650"/>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126653" y="79139"/>
                </a:moveTo>
                <a:lnTo>
                  <a:pt x="96887" y="126764"/>
                </a:lnTo>
                <a:cubicBezTo>
                  <a:pt x="95324" y="129257"/>
                  <a:pt x="92646" y="130820"/>
                  <a:pt x="89706" y="130969"/>
                </a:cubicBezTo>
                <a:cubicBezTo>
                  <a:pt x="86767" y="131118"/>
                  <a:pt x="83939" y="129778"/>
                  <a:pt x="82190" y="127397"/>
                </a:cubicBezTo>
                <a:lnTo>
                  <a:pt x="64331" y="103584"/>
                </a:lnTo>
                <a:cubicBezTo>
                  <a:pt x="61354" y="99640"/>
                  <a:pt x="62173" y="94059"/>
                  <a:pt x="66117" y="91083"/>
                </a:cubicBezTo>
                <a:cubicBezTo>
                  <a:pt x="70061" y="88106"/>
                  <a:pt x="75642" y="88925"/>
                  <a:pt x="78618" y="92869"/>
                </a:cubicBezTo>
                <a:lnTo>
                  <a:pt x="88664" y="106263"/>
                </a:lnTo>
                <a:lnTo>
                  <a:pt x="111509" y="69689"/>
                </a:lnTo>
                <a:cubicBezTo>
                  <a:pt x="114114" y="65522"/>
                  <a:pt x="119621" y="64219"/>
                  <a:pt x="123825" y="66861"/>
                </a:cubicBezTo>
                <a:cubicBezTo>
                  <a:pt x="128029" y="69503"/>
                  <a:pt x="129294" y="74972"/>
                  <a:pt x="126653" y="79177"/>
                </a:cubicBezTo>
                <a:close/>
              </a:path>
            </a:pathLst>
          </a:custGeom>
          <a:solidFill>
            <a:srgbClr val="C5A06D"/>
          </a:solidFill>
          <a:ln/>
        </p:spPr>
        <p:txBody>
          <a:bodyPr/>
          <a:lstStyle/>
          <a:p>
            <a:endParaRPr lang="zh-CN" altLang="en-US"/>
          </a:p>
        </p:txBody>
      </p:sp>
      <p:sp>
        <p:nvSpPr>
          <p:cNvPr id="14" name="Text 12"/>
          <p:cNvSpPr/>
          <p:nvPr/>
        </p:nvSpPr>
        <p:spPr>
          <a:xfrm>
            <a:off x="847725" y="363855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657225" y="405765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6" name="Text 14"/>
          <p:cNvSpPr/>
          <p:nvPr/>
        </p:nvSpPr>
        <p:spPr>
          <a:xfrm>
            <a:off x="876300" y="4019550"/>
            <a:ext cx="4800600"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客服系统：</a:t>
            </a:r>
            <a:r>
              <a:rPr lang="en-US" sz="1050" dirty="0">
                <a:solidFill>
                  <a:srgbClr val="E0E2E5">
                    <a:alpha val="80000"/>
                  </a:srgbClr>
                </a:solidFill>
                <a:latin typeface="Noto Sans SC" pitchFamily="34" charset="0"/>
                <a:ea typeface="Noto Sans SC" pitchFamily="34" charset="-122"/>
                <a:cs typeface="Noto Sans SC" pitchFamily="34" charset="-120"/>
              </a:rPr>
              <a:t>协调器分析请求类型（订单状态、退货、退款），路由到对应专业代理</a:t>
            </a:r>
            <a:endParaRPr lang="en-US" sz="1600" dirty="0"/>
          </a:p>
        </p:txBody>
      </p:sp>
      <p:sp>
        <p:nvSpPr>
          <p:cNvPr id="17" name="Shape 15"/>
          <p:cNvSpPr/>
          <p:nvPr/>
        </p:nvSpPr>
        <p:spPr>
          <a:xfrm>
            <a:off x="657225" y="432435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8" name="Text 16"/>
          <p:cNvSpPr/>
          <p:nvPr/>
        </p:nvSpPr>
        <p:spPr>
          <a:xfrm>
            <a:off x="876300" y="4286250"/>
            <a:ext cx="39338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智能助手：</a:t>
            </a:r>
            <a:r>
              <a:rPr lang="en-US" sz="1050" dirty="0">
                <a:solidFill>
                  <a:srgbClr val="E0E2E5">
                    <a:alpha val="80000"/>
                  </a:srgbClr>
                </a:solidFill>
                <a:latin typeface="Noto Sans SC" pitchFamily="34" charset="0"/>
                <a:ea typeface="Noto Sans SC" pitchFamily="34" charset="-122"/>
                <a:cs typeface="Noto Sans SC" pitchFamily="34" charset="-120"/>
              </a:rPr>
              <a:t>根据查询意图动态选择信息检索、任务执行或对话代理</a:t>
            </a:r>
            <a:endParaRPr lang="en-US" sz="1600" dirty="0"/>
          </a:p>
        </p:txBody>
      </p:sp>
      <p:sp>
        <p:nvSpPr>
          <p:cNvPr id="19" name="Shape 17"/>
          <p:cNvSpPr/>
          <p:nvPr/>
        </p:nvSpPr>
        <p:spPr>
          <a:xfrm>
            <a:off x="657225" y="459105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20" name="Text 18"/>
          <p:cNvSpPr/>
          <p:nvPr/>
        </p:nvSpPr>
        <p:spPr>
          <a:xfrm>
            <a:off x="876300" y="4552950"/>
            <a:ext cx="28670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业务流程自动化：</a:t>
            </a:r>
            <a:r>
              <a:rPr lang="en-US" sz="1050" dirty="0">
                <a:solidFill>
                  <a:srgbClr val="E0E2E5">
                    <a:alpha val="80000"/>
                  </a:srgbClr>
                </a:solidFill>
                <a:latin typeface="Noto Sans SC" pitchFamily="34" charset="0"/>
                <a:ea typeface="Noto Sans SC" pitchFamily="34" charset="-122"/>
                <a:cs typeface="Noto Sans SC" pitchFamily="34" charset="-120"/>
              </a:rPr>
              <a:t>自适应路由的结构化业务流程</a:t>
            </a:r>
            <a:endParaRPr lang="en-US" sz="1600" dirty="0"/>
          </a:p>
        </p:txBody>
      </p:sp>
      <p:sp>
        <p:nvSpPr>
          <p:cNvPr id="21" name="Shape 19"/>
          <p:cNvSpPr/>
          <p:nvPr/>
        </p:nvSpPr>
        <p:spPr>
          <a:xfrm>
            <a:off x="7239000" y="1257300"/>
            <a:ext cx="4572000" cy="2000250"/>
          </a:xfrm>
          <a:custGeom>
            <a:avLst/>
            <a:gdLst/>
            <a:ahLst/>
            <a:cxnLst/>
            <a:rect l="l" t="t" r="r" b="b"/>
            <a:pathLst>
              <a:path w="4572000" h="2000250">
                <a:moveTo>
                  <a:pt x="0" y="0"/>
                </a:moveTo>
                <a:lnTo>
                  <a:pt x="4572000" y="0"/>
                </a:lnTo>
                <a:lnTo>
                  <a:pt x="4572000" y="2000250"/>
                </a:lnTo>
                <a:lnTo>
                  <a:pt x="0" y="2000250"/>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391400" y="14097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架构示意图</a:t>
            </a:r>
            <a:endParaRPr lang="en-US" sz="1600" dirty="0"/>
          </a:p>
        </p:txBody>
      </p:sp>
      <p:sp>
        <p:nvSpPr>
          <p:cNvPr id="23" name="Shape 21"/>
          <p:cNvSpPr/>
          <p:nvPr/>
        </p:nvSpPr>
        <p:spPr>
          <a:xfrm>
            <a:off x="8763000" y="1790700"/>
            <a:ext cx="1524000" cy="457200"/>
          </a:xfrm>
          <a:custGeom>
            <a:avLst/>
            <a:gdLst/>
            <a:ahLst/>
            <a:cxnLst/>
            <a:rect l="l" t="t" r="r" b="b"/>
            <a:pathLst>
              <a:path w="1524000" h="457200">
                <a:moveTo>
                  <a:pt x="0" y="0"/>
                </a:moveTo>
                <a:lnTo>
                  <a:pt x="1524000" y="0"/>
                </a:lnTo>
                <a:lnTo>
                  <a:pt x="1524000" y="457200"/>
                </a:lnTo>
                <a:lnTo>
                  <a:pt x="0" y="457200"/>
                </a:lnTo>
                <a:lnTo>
                  <a:pt x="0" y="0"/>
                </a:lnTo>
                <a:close/>
              </a:path>
            </a:pathLst>
          </a:custGeom>
          <a:solidFill>
            <a:srgbClr val="C5A06D"/>
          </a:solidFill>
          <a:ln/>
        </p:spPr>
        <p:txBody>
          <a:bodyPr/>
          <a:lstStyle/>
          <a:p>
            <a:endParaRPr lang="zh-CN" altLang="en-US"/>
          </a:p>
        </p:txBody>
      </p:sp>
      <p:sp>
        <p:nvSpPr>
          <p:cNvPr id="24" name="Text 22"/>
          <p:cNvSpPr/>
          <p:nvPr/>
        </p:nvSpPr>
        <p:spPr>
          <a:xfrm>
            <a:off x="8729663" y="1790700"/>
            <a:ext cx="1590675" cy="4572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Coordinator Agent</a:t>
            </a:r>
            <a:endParaRPr lang="en-US" sz="1600" dirty="0"/>
          </a:p>
        </p:txBody>
      </p:sp>
      <p:sp>
        <p:nvSpPr>
          <p:cNvPr id="25" name="Shape 23"/>
          <p:cNvSpPr/>
          <p:nvPr/>
        </p:nvSpPr>
        <p:spPr>
          <a:xfrm>
            <a:off x="9096375" y="2324100"/>
            <a:ext cx="128588" cy="171450"/>
          </a:xfrm>
          <a:custGeom>
            <a:avLst/>
            <a:gdLst/>
            <a:ahLst/>
            <a:cxnLst/>
            <a:rect l="l" t="t" r="r" b="b"/>
            <a:pathLst>
              <a:path w="128588" h="171450">
                <a:moveTo>
                  <a:pt x="56726" y="168302"/>
                </a:moveTo>
                <a:cubicBezTo>
                  <a:pt x="60912" y="172488"/>
                  <a:pt x="67709" y="172488"/>
                  <a:pt x="71895" y="168302"/>
                </a:cubicBezTo>
                <a:lnTo>
                  <a:pt x="125473" y="114724"/>
                </a:lnTo>
                <a:cubicBezTo>
                  <a:pt x="129659" y="110538"/>
                  <a:pt x="129659" y="103741"/>
                  <a:pt x="125473" y="99555"/>
                </a:cubicBezTo>
                <a:cubicBezTo>
                  <a:pt x="121287" y="95369"/>
                  <a:pt x="114490" y="95369"/>
                  <a:pt x="110304" y="99555"/>
                </a:cubicBezTo>
                <a:lnTo>
                  <a:pt x="75009" y="134849"/>
                </a:lnTo>
                <a:lnTo>
                  <a:pt x="75009" y="10716"/>
                </a:lnTo>
                <a:cubicBezTo>
                  <a:pt x="75009" y="4789"/>
                  <a:pt x="70221" y="0"/>
                  <a:pt x="64294" y="0"/>
                </a:cubicBezTo>
                <a:cubicBezTo>
                  <a:pt x="58367" y="0"/>
                  <a:pt x="53578" y="4789"/>
                  <a:pt x="53578" y="10716"/>
                </a:cubicBezTo>
                <a:lnTo>
                  <a:pt x="53578" y="134849"/>
                </a:lnTo>
                <a:lnTo>
                  <a:pt x="18284" y="99555"/>
                </a:lnTo>
                <a:cubicBezTo>
                  <a:pt x="14098" y="95369"/>
                  <a:pt x="7300" y="95369"/>
                  <a:pt x="3114" y="99555"/>
                </a:cubicBezTo>
                <a:cubicBezTo>
                  <a:pt x="-1072" y="103741"/>
                  <a:pt x="-1072" y="110538"/>
                  <a:pt x="3114" y="114724"/>
                </a:cubicBezTo>
                <a:lnTo>
                  <a:pt x="56692" y="168302"/>
                </a:lnTo>
                <a:close/>
              </a:path>
            </a:pathLst>
          </a:custGeom>
          <a:solidFill>
            <a:srgbClr val="C5A06D"/>
          </a:solidFill>
          <a:ln/>
        </p:spPr>
        <p:txBody>
          <a:bodyPr/>
          <a:lstStyle/>
          <a:p>
            <a:endParaRPr lang="zh-CN" altLang="en-US"/>
          </a:p>
        </p:txBody>
      </p:sp>
      <p:sp>
        <p:nvSpPr>
          <p:cNvPr id="26" name="Shape 24"/>
          <p:cNvSpPr/>
          <p:nvPr/>
        </p:nvSpPr>
        <p:spPr>
          <a:xfrm>
            <a:off x="9463088" y="2324100"/>
            <a:ext cx="128588" cy="171450"/>
          </a:xfrm>
          <a:custGeom>
            <a:avLst/>
            <a:gdLst/>
            <a:ahLst/>
            <a:cxnLst/>
            <a:rect l="l" t="t" r="r" b="b"/>
            <a:pathLst>
              <a:path w="128588" h="171450">
                <a:moveTo>
                  <a:pt x="56726" y="168302"/>
                </a:moveTo>
                <a:cubicBezTo>
                  <a:pt x="60912" y="172488"/>
                  <a:pt x="67709" y="172488"/>
                  <a:pt x="71895" y="168302"/>
                </a:cubicBezTo>
                <a:lnTo>
                  <a:pt x="125473" y="114724"/>
                </a:lnTo>
                <a:cubicBezTo>
                  <a:pt x="129659" y="110538"/>
                  <a:pt x="129659" y="103741"/>
                  <a:pt x="125473" y="99555"/>
                </a:cubicBezTo>
                <a:cubicBezTo>
                  <a:pt x="121287" y="95369"/>
                  <a:pt x="114490" y="95369"/>
                  <a:pt x="110304" y="99555"/>
                </a:cubicBezTo>
                <a:lnTo>
                  <a:pt x="75009" y="134849"/>
                </a:lnTo>
                <a:lnTo>
                  <a:pt x="75009" y="10716"/>
                </a:lnTo>
                <a:cubicBezTo>
                  <a:pt x="75009" y="4789"/>
                  <a:pt x="70221" y="0"/>
                  <a:pt x="64294" y="0"/>
                </a:cubicBezTo>
                <a:cubicBezTo>
                  <a:pt x="58367" y="0"/>
                  <a:pt x="53578" y="4789"/>
                  <a:pt x="53578" y="10716"/>
                </a:cubicBezTo>
                <a:lnTo>
                  <a:pt x="53578" y="134849"/>
                </a:lnTo>
                <a:lnTo>
                  <a:pt x="18284" y="99555"/>
                </a:lnTo>
                <a:cubicBezTo>
                  <a:pt x="14098" y="95369"/>
                  <a:pt x="7300" y="95369"/>
                  <a:pt x="3114" y="99555"/>
                </a:cubicBezTo>
                <a:cubicBezTo>
                  <a:pt x="-1072" y="103741"/>
                  <a:pt x="-1072" y="110538"/>
                  <a:pt x="3114" y="114724"/>
                </a:cubicBezTo>
                <a:lnTo>
                  <a:pt x="56692" y="168302"/>
                </a:lnTo>
                <a:close/>
              </a:path>
            </a:pathLst>
          </a:custGeom>
          <a:solidFill>
            <a:srgbClr val="C5A06D"/>
          </a:solidFill>
          <a:ln/>
        </p:spPr>
        <p:txBody>
          <a:bodyPr/>
          <a:lstStyle/>
          <a:p>
            <a:endParaRPr lang="zh-CN" altLang="en-US"/>
          </a:p>
        </p:txBody>
      </p:sp>
      <p:sp>
        <p:nvSpPr>
          <p:cNvPr id="27" name="Shape 25"/>
          <p:cNvSpPr/>
          <p:nvPr/>
        </p:nvSpPr>
        <p:spPr>
          <a:xfrm>
            <a:off x="9829800" y="2324100"/>
            <a:ext cx="128588" cy="171450"/>
          </a:xfrm>
          <a:custGeom>
            <a:avLst/>
            <a:gdLst/>
            <a:ahLst/>
            <a:cxnLst/>
            <a:rect l="l" t="t" r="r" b="b"/>
            <a:pathLst>
              <a:path w="128588" h="171450">
                <a:moveTo>
                  <a:pt x="56726" y="168302"/>
                </a:moveTo>
                <a:cubicBezTo>
                  <a:pt x="60912" y="172488"/>
                  <a:pt x="67709" y="172488"/>
                  <a:pt x="71895" y="168302"/>
                </a:cubicBezTo>
                <a:lnTo>
                  <a:pt x="125473" y="114724"/>
                </a:lnTo>
                <a:cubicBezTo>
                  <a:pt x="129659" y="110538"/>
                  <a:pt x="129659" y="103741"/>
                  <a:pt x="125473" y="99555"/>
                </a:cubicBezTo>
                <a:cubicBezTo>
                  <a:pt x="121287" y="95369"/>
                  <a:pt x="114490" y="95369"/>
                  <a:pt x="110304" y="99555"/>
                </a:cubicBezTo>
                <a:lnTo>
                  <a:pt x="75009" y="134849"/>
                </a:lnTo>
                <a:lnTo>
                  <a:pt x="75009" y="10716"/>
                </a:lnTo>
                <a:cubicBezTo>
                  <a:pt x="75009" y="4789"/>
                  <a:pt x="70221" y="0"/>
                  <a:pt x="64294" y="0"/>
                </a:cubicBezTo>
                <a:cubicBezTo>
                  <a:pt x="58367" y="0"/>
                  <a:pt x="53578" y="4789"/>
                  <a:pt x="53578" y="10716"/>
                </a:cubicBezTo>
                <a:lnTo>
                  <a:pt x="53578" y="134849"/>
                </a:lnTo>
                <a:lnTo>
                  <a:pt x="18284" y="99555"/>
                </a:lnTo>
                <a:cubicBezTo>
                  <a:pt x="14098" y="95369"/>
                  <a:pt x="7300" y="95369"/>
                  <a:pt x="3114" y="99555"/>
                </a:cubicBezTo>
                <a:cubicBezTo>
                  <a:pt x="-1072" y="103741"/>
                  <a:pt x="-1072" y="110538"/>
                  <a:pt x="3114" y="114724"/>
                </a:cubicBezTo>
                <a:lnTo>
                  <a:pt x="56692" y="168302"/>
                </a:lnTo>
                <a:close/>
              </a:path>
            </a:pathLst>
          </a:custGeom>
          <a:solidFill>
            <a:srgbClr val="C5A06D"/>
          </a:solidFill>
          <a:ln/>
        </p:spPr>
        <p:txBody>
          <a:bodyPr/>
          <a:lstStyle/>
          <a:p>
            <a:endParaRPr lang="zh-CN" altLang="en-US"/>
          </a:p>
        </p:txBody>
      </p:sp>
      <p:sp>
        <p:nvSpPr>
          <p:cNvPr id="28" name="Shape 26"/>
          <p:cNvSpPr/>
          <p:nvPr/>
        </p:nvSpPr>
        <p:spPr>
          <a:xfrm>
            <a:off x="8039100" y="2571750"/>
            <a:ext cx="914400" cy="533400"/>
          </a:xfrm>
          <a:custGeom>
            <a:avLst/>
            <a:gdLst/>
            <a:ahLst/>
            <a:cxnLst/>
            <a:rect l="l" t="t" r="r" b="b"/>
            <a:pathLst>
              <a:path w="914400" h="533400">
                <a:moveTo>
                  <a:pt x="0" y="0"/>
                </a:moveTo>
                <a:lnTo>
                  <a:pt x="914400" y="0"/>
                </a:lnTo>
                <a:lnTo>
                  <a:pt x="914400" y="533400"/>
                </a:lnTo>
                <a:lnTo>
                  <a:pt x="0" y="533400"/>
                </a:lnTo>
                <a:lnTo>
                  <a:pt x="0" y="0"/>
                </a:lnTo>
                <a:close/>
              </a:path>
            </a:pathLst>
          </a:custGeom>
          <a:solidFill>
            <a:srgbClr val="3A5A6E"/>
          </a:solidFill>
          <a:ln/>
        </p:spPr>
        <p:txBody>
          <a:bodyPr/>
          <a:lstStyle/>
          <a:p>
            <a:endParaRPr lang="zh-CN" altLang="en-US"/>
          </a:p>
        </p:txBody>
      </p:sp>
      <p:sp>
        <p:nvSpPr>
          <p:cNvPr id="29" name="Text 27"/>
          <p:cNvSpPr/>
          <p:nvPr/>
        </p:nvSpPr>
        <p:spPr>
          <a:xfrm>
            <a:off x="8010525" y="2571750"/>
            <a:ext cx="971550" cy="5334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Specialist</a:t>
            </a:r>
            <a:endParaRPr lang="en-US" sz="1600" dirty="0"/>
          </a:p>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Agent A</a:t>
            </a:r>
            <a:endParaRPr lang="en-US" sz="1600" dirty="0"/>
          </a:p>
        </p:txBody>
      </p:sp>
      <p:sp>
        <p:nvSpPr>
          <p:cNvPr id="30" name="Shape 28"/>
          <p:cNvSpPr/>
          <p:nvPr/>
        </p:nvSpPr>
        <p:spPr>
          <a:xfrm>
            <a:off x="9067800" y="2571750"/>
            <a:ext cx="914400" cy="533400"/>
          </a:xfrm>
          <a:custGeom>
            <a:avLst/>
            <a:gdLst/>
            <a:ahLst/>
            <a:cxnLst/>
            <a:rect l="l" t="t" r="r" b="b"/>
            <a:pathLst>
              <a:path w="914400" h="533400">
                <a:moveTo>
                  <a:pt x="0" y="0"/>
                </a:moveTo>
                <a:lnTo>
                  <a:pt x="914400" y="0"/>
                </a:lnTo>
                <a:lnTo>
                  <a:pt x="914400" y="533400"/>
                </a:lnTo>
                <a:lnTo>
                  <a:pt x="0" y="533400"/>
                </a:lnTo>
                <a:lnTo>
                  <a:pt x="0" y="0"/>
                </a:lnTo>
                <a:close/>
              </a:path>
            </a:pathLst>
          </a:custGeom>
          <a:solidFill>
            <a:srgbClr val="5E7A8B"/>
          </a:solidFill>
          <a:ln/>
        </p:spPr>
        <p:txBody>
          <a:bodyPr/>
          <a:lstStyle/>
          <a:p>
            <a:endParaRPr lang="zh-CN" altLang="en-US"/>
          </a:p>
        </p:txBody>
      </p:sp>
      <p:sp>
        <p:nvSpPr>
          <p:cNvPr id="31" name="Text 29"/>
          <p:cNvSpPr/>
          <p:nvPr/>
        </p:nvSpPr>
        <p:spPr>
          <a:xfrm>
            <a:off x="9039225" y="2571750"/>
            <a:ext cx="971550" cy="5334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Specialist</a:t>
            </a:r>
            <a:endParaRPr lang="en-US" sz="1600" dirty="0"/>
          </a:p>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Agent B</a:t>
            </a:r>
            <a:endParaRPr lang="en-US" sz="1600" dirty="0"/>
          </a:p>
        </p:txBody>
      </p:sp>
      <p:sp>
        <p:nvSpPr>
          <p:cNvPr id="32" name="Shape 30"/>
          <p:cNvSpPr/>
          <p:nvPr/>
        </p:nvSpPr>
        <p:spPr>
          <a:xfrm>
            <a:off x="10096500" y="2571750"/>
            <a:ext cx="914400" cy="533400"/>
          </a:xfrm>
          <a:custGeom>
            <a:avLst/>
            <a:gdLst/>
            <a:ahLst/>
            <a:cxnLst/>
            <a:rect l="l" t="t" r="r" b="b"/>
            <a:pathLst>
              <a:path w="914400" h="533400">
                <a:moveTo>
                  <a:pt x="0" y="0"/>
                </a:moveTo>
                <a:lnTo>
                  <a:pt x="914400" y="0"/>
                </a:lnTo>
                <a:lnTo>
                  <a:pt x="914400" y="533400"/>
                </a:lnTo>
                <a:lnTo>
                  <a:pt x="0" y="533400"/>
                </a:lnTo>
                <a:lnTo>
                  <a:pt x="0" y="0"/>
                </a:lnTo>
                <a:close/>
              </a:path>
            </a:pathLst>
          </a:custGeom>
          <a:solidFill>
            <a:srgbClr val="3A5A6E"/>
          </a:solidFill>
          <a:ln/>
        </p:spPr>
        <p:txBody>
          <a:bodyPr/>
          <a:lstStyle/>
          <a:p>
            <a:endParaRPr lang="zh-CN" altLang="en-US"/>
          </a:p>
        </p:txBody>
      </p:sp>
      <p:sp>
        <p:nvSpPr>
          <p:cNvPr id="33" name="Text 31"/>
          <p:cNvSpPr/>
          <p:nvPr/>
        </p:nvSpPr>
        <p:spPr>
          <a:xfrm>
            <a:off x="10067925" y="2571750"/>
            <a:ext cx="971550" cy="5334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Specialist</a:t>
            </a:r>
            <a:endParaRPr lang="en-US" sz="1600" dirty="0"/>
          </a:p>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Agent C</a:t>
            </a:r>
            <a:endParaRPr lang="en-US" sz="1600" dirty="0"/>
          </a:p>
        </p:txBody>
      </p:sp>
      <p:sp>
        <p:nvSpPr>
          <p:cNvPr id="34" name="Shape 32"/>
          <p:cNvSpPr/>
          <p:nvPr/>
        </p:nvSpPr>
        <p:spPr>
          <a:xfrm>
            <a:off x="7239000" y="3409950"/>
            <a:ext cx="4572000" cy="1828800"/>
          </a:xfrm>
          <a:custGeom>
            <a:avLst/>
            <a:gdLst/>
            <a:ahLst/>
            <a:cxnLst/>
            <a:rect l="l" t="t" r="r" b="b"/>
            <a:pathLst>
              <a:path w="4572000" h="1828800">
                <a:moveTo>
                  <a:pt x="0" y="0"/>
                </a:moveTo>
                <a:lnTo>
                  <a:pt x="4572000" y="0"/>
                </a:lnTo>
                <a:lnTo>
                  <a:pt x="4572000" y="1828800"/>
                </a:lnTo>
                <a:lnTo>
                  <a:pt x="0" y="1828800"/>
                </a:lnTo>
                <a:lnTo>
                  <a:pt x="0" y="0"/>
                </a:lnTo>
                <a:close/>
              </a:path>
            </a:pathLst>
          </a:custGeom>
          <a:solidFill>
            <a:srgbClr val="5E7A8B">
              <a:alpha val="10196"/>
            </a:srgbClr>
          </a:solidFill>
          <a:ln/>
        </p:spPr>
        <p:txBody>
          <a:bodyPr/>
          <a:lstStyle/>
          <a:p>
            <a:endParaRPr lang="zh-CN" altLang="en-US"/>
          </a:p>
        </p:txBody>
      </p:sp>
      <p:sp>
        <p:nvSpPr>
          <p:cNvPr id="35" name="Text 33"/>
          <p:cNvSpPr/>
          <p:nvPr/>
        </p:nvSpPr>
        <p:spPr>
          <a:xfrm>
            <a:off x="7391400" y="356235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6" name="Shape 34"/>
          <p:cNvSpPr/>
          <p:nvPr/>
        </p:nvSpPr>
        <p:spPr>
          <a:xfrm>
            <a:off x="7391400" y="394335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37" name="Text 35"/>
          <p:cNvSpPr/>
          <p:nvPr/>
        </p:nvSpPr>
        <p:spPr>
          <a:xfrm>
            <a:off x="7467600" y="401955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8" name="Text 36"/>
          <p:cNvSpPr/>
          <p:nvPr/>
        </p:nvSpPr>
        <p:spPr>
          <a:xfrm>
            <a:off x="7467600" y="424815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灵活性高 • 能处理多样化输入 • 运行时调整工作流 • 推理质量高</a:t>
            </a:r>
            <a:endParaRPr lang="en-US" sz="1600" dirty="0"/>
          </a:p>
        </p:txBody>
      </p:sp>
      <p:sp>
        <p:nvSpPr>
          <p:cNvPr id="39" name="Shape 37"/>
          <p:cNvSpPr/>
          <p:nvPr/>
        </p:nvSpPr>
        <p:spPr>
          <a:xfrm>
            <a:off x="7391400" y="455295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40" name="Text 38"/>
          <p:cNvSpPr/>
          <p:nvPr/>
        </p:nvSpPr>
        <p:spPr>
          <a:xfrm>
            <a:off x="7467600" y="462915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成本</a:t>
            </a:r>
            <a:endParaRPr lang="en-US" sz="1600" dirty="0"/>
          </a:p>
        </p:txBody>
      </p:sp>
      <p:sp>
        <p:nvSpPr>
          <p:cNvPr id="41" name="Text 39"/>
          <p:cNvSpPr/>
          <p:nvPr/>
        </p:nvSpPr>
        <p:spPr>
          <a:xfrm>
            <a:off x="7467600" y="485775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多次模型调用 • 令牌吞吐量增加 • 运营成本上升 • 总体延迟较长</a:t>
            </a:r>
            <a:endParaRPr lang="en-US" sz="1600" dirty="0"/>
          </a:p>
        </p:txBody>
      </p:sp>
      <p:sp>
        <p:nvSpPr>
          <p:cNvPr id="42" name="Shape 40"/>
          <p:cNvSpPr/>
          <p:nvPr/>
        </p:nvSpPr>
        <p:spPr>
          <a:xfrm>
            <a:off x="7258050" y="5391150"/>
            <a:ext cx="4552950" cy="685800"/>
          </a:xfrm>
          <a:custGeom>
            <a:avLst/>
            <a:gdLst/>
            <a:ahLst/>
            <a:cxnLst/>
            <a:rect l="l" t="t" r="r" b="b"/>
            <a:pathLst>
              <a:path w="4552950" h="685800">
                <a:moveTo>
                  <a:pt x="0" y="0"/>
                </a:moveTo>
                <a:lnTo>
                  <a:pt x="4552950" y="0"/>
                </a:lnTo>
                <a:lnTo>
                  <a:pt x="4552950" y="685800"/>
                </a:lnTo>
                <a:lnTo>
                  <a:pt x="0" y="685800"/>
                </a:lnTo>
                <a:lnTo>
                  <a:pt x="0" y="0"/>
                </a:lnTo>
                <a:close/>
              </a:path>
            </a:pathLst>
          </a:custGeom>
          <a:solidFill>
            <a:srgbClr val="C5A06D">
              <a:alpha val="10196"/>
            </a:srgbClr>
          </a:solidFill>
          <a:ln/>
        </p:spPr>
        <p:txBody>
          <a:bodyPr/>
          <a:lstStyle/>
          <a:p>
            <a:endParaRPr lang="zh-CN" altLang="en-US"/>
          </a:p>
        </p:txBody>
      </p:sp>
      <p:sp>
        <p:nvSpPr>
          <p:cNvPr id="43" name="Shape 41"/>
          <p:cNvSpPr/>
          <p:nvPr/>
        </p:nvSpPr>
        <p:spPr>
          <a:xfrm>
            <a:off x="7258050" y="5391150"/>
            <a:ext cx="38100" cy="685800"/>
          </a:xfrm>
          <a:custGeom>
            <a:avLst/>
            <a:gdLst/>
            <a:ahLst/>
            <a:cxnLst/>
            <a:rect l="l" t="t" r="r" b="b"/>
            <a:pathLst>
              <a:path w="38100" h="685800">
                <a:moveTo>
                  <a:pt x="0" y="0"/>
                </a:moveTo>
                <a:lnTo>
                  <a:pt x="38100" y="0"/>
                </a:lnTo>
                <a:lnTo>
                  <a:pt x="38100" y="685800"/>
                </a:lnTo>
                <a:lnTo>
                  <a:pt x="0" y="685800"/>
                </a:lnTo>
                <a:lnTo>
                  <a:pt x="0" y="0"/>
                </a:lnTo>
                <a:close/>
              </a:path>
            </a:pathLst>
          </a:custGeom>
          <a:solidFill>
            <a:srgbClr val="C5A06D"/>
          </a:solidFill>
          <a:ln/>
        </p:spPr>
        <p:txBody>
          <a:bodyPr/>
          <a:lstStyle/>
          <a:p>
            <a:endParaRPr lang="zh-CN" altLang="en-US"/>
          </a:p>
        </p:txBody>
      </p:sp>
      <p:sp>
        <p:nvSpPr>
          <p:cNvPr id="44" name="Shape 42"/>
          <p:cNvSpPr/>
          <p:nvPr/>
        </p:nvSpPr>
        <p:spPr>
          <a:xfrm>
            <a:off x="7465219" y="5572125"/>
            <a:ext cx="100013" cy="133350"/>
          </a:xfrm>
          <a:custGeom>
            <a:avLst/>
            <a:gdLst/>
            <a:ahLst/>
            <a:cxnLst/>
            <a:rect l="l" t="t" r="r" b="b"/>
            <a:pathLst>
              <a:path w="100013" h="133350">
                <a:moveTo>
                  <a:pt x="76286" y="100013"/>
                </a:moveTo>
                <a:cubicBezTo>
                  <a:pt x="78187" y="94204"/>
                  <a:pt x="81989" y="88943"/>
                  <a:pt x="86287" y="84412"/>
                </a:cubicBezTo>
                <a:cubicBezTo>
                  <a:pt x="94804" y="75452"/>
                  <a:pt x="100012" y="63341"/>
                  <a:pt x="100012" y="50006"/>
                </a:cubicBezTo>
                <a:cubicBezTo>
                  <a:pt x="100012" y="22399"/>
                  <a:pt x="77614" y="0"/>
                  <a:pt x="50006" y="0"/>
                </a:cubicBezTo>
                <a:cubicBezTo>
                  <a:pt x="22399" y="0"/>
                  <a:pt x="0" y="22399"/>
                  <a:pt x="0" y="50006"/>
                </a:cubicBezTo>
                <a:cubicBezTo>
                  <a:pt x="0" y="63341"/>
                  <a:pt x="5209" y="75452"/>
                  <a:pt x="13726" y="84412"/>
                </a:cubicBezTo>
                <a:cubicBezTo>
                  <a:pt x="18023" y="88943"/>
                  <a:pt x="21852" y="94204"/>
                  <a:pt x="23727" y="100013"/>
                </a:cubicBezTo>
                <a:lnTo>
                  <a:pt x="76260" y="100013"/>
                </a:lnTo>
                <a:close/>
                <a:moveTo>
                  <a:pt x="75009" y="112514"/>
                </a:moveTo>
                <a:lnTo>
                  <a:pt x="25003" y="112514"/>
                </a:lnTo>
                <a:lnTo>
                  <a:pt x="25003" y="116681"/>
                </a:lnTo>
                <a:cubicBezTo>
                  <a:pt x="25003" y="128193"/>
                  <a:pt x="34327" y="137517"/>
                  <a:pt x="45839" y="137517"/>
                </a:cubicBezTo>
                <a:lnTo>
                  <a:pt x="54173" y="137517"/>
                </a:lnTo>
                <a:cubicBezTo>
                  <a:pt x="65685" y="137517"/>
                  <a:pt x="75009" y="128193"/>
                  <a:pt x="75009" y="116681"/>
                </a:cubicBezTo>
                <a:lnTo>
                  <a:pt x="75009" y="112514"/>
                </a:lnTo>
                <a:close/>
                <a:moveTo>
                  <a:pt x="47923" y="29170"/>
                </a:moveTo>
                <a:cubicBezTo>
                  <a:pt x="37557" y="29170"/>
                  <a:pt x="29170" y="37557"/>
                  <a:pt x="29170" y="47923"/>
                </a:cubicBezTo>
                <a:cubicBezTo>
                  <a:pt x="29170" y="51387"/>
                  <a:pt x="26384" y="54173"/>
                  <a:pt x="22920" y="54173"/>
                </a:cubicBezTo>
                <a:cubicBezTo>
                  <a:pt x="19456" y="54173"/>
                  <a:pt x="16669" y="51387"/>
                  <a:pt x="16669" y="47923"/>
                </a:cubicBezTo>
                <a:cubicBezTo>
                  <a:pt x="16669" y="30655"/>
                  <a:pt x="30655" y="16669"/>
                  <a:pt x="47923" y="16669"/>
                </a:cubicBezTo>
                <a:cubicBezTo>
                  <a:pt x="51387" y="16669"/>
                  <a:pt x="54173" y="19456"/>
                  <a:pt x="54173" y="22920"/>
                </a:cubicBezTo>
                <a:cubicBezTo>
                  <a:pt x="54173" y="26384"/>
                  <a:pt x="51387" y="29170"/>
                  <a:pt x="47923" y="29170"/>
                </a:cubicBezTo>
                <a:close/>
              </a:path>
            </a:pathLst>
          </a:custGeom>
          <a:solidFill>
            <a:srgbClr val="C5A06D"/>
          </a:solidFill>
          <a:ln/>
        </p:spPr>
        <p:txBody>
          <a:bodyPr/>
          <a:lstStyle/>
          <a:p>
            <a:endParaRPr lang="zh-CN" altLang="en-US"/>
          </a:p>
        </p:txBody>
      </p:sp>
      <p:sp>
        <p:nvSpPr>
          <p:cNvPr id="45" name="Text 43"/>
          <p:cNvSpPr/>
          <p:nvPr/>
        </p:nvSpPr>
        <p:spPr>
          <a:xfrm>
            <a:off x="7658100" y="5543550"/>
            <a:ext cx="4067175" cy="3810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实现建议：</a:t>
            </a:r>
            <a:r>
              <a:rPr lang="en-US" sz="1050" dirty="0">
                <a:solidFill>
                  <a:srgbClr val="E0E2E5">
                    <a:alpha val="80000"/>
                  </a:srgbClr>
                </a:solidFill>
                <a:latin typeface="Noto Sans SC" pitchFamily="34" charset="0"/>
                <a:ea typeface="Noto Sans SC" pitchFamily="34" charset="-122"/>
                <a:cs typeface="Noto Sans SC" pitchFamily="34" charset="-120"/>
              </a:rPr>
              <a:t>协调器应具备强大的意图识别能力，子代理需明确定义其专长边界，避免职责重叠。</a:t>
            </a:r>
            <a:endParaRPr lang="en-US" sz="1600"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HIERARCHICAL TASK DECOMPOSITION</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分层任务分解模式</a:t>
            </a:r>
            <a:endParaRPr lang="en-US" sz="1600" dirty="0"/>
          </a:p>
        </p:txBody>
      </p:sp>
      <p:sp>
        <p:nvSpPr>
          <p:cNvPr id="4" name="Shape 2"/>
          <p:cNvSpPr/>
          <p:nvPr/>
        </p:nvSpPr>
        <p:spPr>
          <a:xfrm>
            <a:off x="400050" y="1219200"/>
            <a:ext cx="6610350" cy="1714500"/>
          </a:xfrm>
          <a:custGeom>
            <a:avLst/>
            <a:gdLst/>
            <a:ahLst/>
            <a:cxnLst/>
            <a:rect l="l" t="t" r="r" b="b"/>
            <a:pathLst>
              <a:path w="6610350" h="1714500">
                <a:moveTo>
                  <a:pt x="0" y="0"/>
                </a:moveTo>
                <a:lnTo>
                  <a:pt x="6610350" y="0"/>
                </a:lnTo>
                <a:lnTo>
                  <a:pt x="6610350" y="1714500"/>
                </a:lnTo>
                <a:lnTo>
                  <a:pt x="0" y="17145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19200"/>
            <a:ext cx="38100" cy="1714500"/>
          </a:xfrm>
          <a:custGeom>
            <a:avLst/>
            <a:gdLst/>
            <a:ahLst/>
            <a:cxnLst/>
            <a:rect l="l" t="t" r="r" b="b"/>
            <a:pathLst>
              <a:path w="38100" h="1714500">
                <a:moveTo>
                  <a:pt x="0" y="0"/>
                </a:moveTo>
                <a:lnTo>
                  <a:pt x="38100" y="0"/>
                </a:lnTo>
                <a:lnTo>
                  <a:pt x="38100" y="1714500"/>
                </a:lnTo>
                <a:lnTo>
                  <a:pt x="0" y="1714500"/>
                </a:lnTo>
                <a:lnTo>
                  <a:pt x="0" y="0"/>
                </a:lnTo>
                <a:close/>
              </a:path>
            </a:pathLst>
          </a:custGeom>
          <a:solidFill>
            <a:srgbClr val="3A5A6E"/>
          </a:solidFill>
          <a:ln/>
        </p:spPr>
        <p:txBody>
          <a:bodyPr/>
          <a:lstStyle/>
          <a:p>
            <a:endParaRPr lang="zh-CN" altLang="en-US"/>
          </a:p>
        </p:txBody>
      </p:sp>
      <p:sp>
        <p:nvSpPr>
          <p:cNvPr id="6" name="Shape 4"/>
          <p:cNvSpPr/>
          <p:nvPr/>
        </p:nvSpPr>
        <p:spPr>
          <a:xfrm>
            <a:off x="595313" y="1409700"/>
            <a:ext cx="190500" cy="190500"/>
          </a:xfrm>
          <a:custGeom>
            <a:avLst/>
            <a:gdLst/>
            <a:ahLst/>
            <a:cxnLst/>
            <a:rect l="l" t="t" r="r" b="b"/>
            <a:pathLst>
              <a:path w="190500" h="190500">
                <a:moveTo>
                  <a:pt x="71438" y="23812"/>
                </a:moveTo>
                <a:cubicBezTo>
                  <a:pt x="71438" y="17227"/>
                  <a:pt x="76758" y="11906"/>
                  <a:pt x="83344" y="11906"/>
                </a:cubicBezTo>
                <a:lnTo>
                  <a:pt x="107156" y="11906"/>
                </a:lnTo>
                <a:cubicBezTo>
                  <a:pt x="113742" y="11906"/>
                  <a:pt x="119063" y="17227"/>
                  <a:pt x="119063" y="23812"/>
                </a:cubicBezTo>
                <a:lnTo>
                  <a:pt x="119063" y="47625"/>
                </a:lnTo>
                <a:cubicBezTo>
                  <a:pt x="119063" y="54211"/>
                  <a:pt x="113742" y="59531"/>
                  <a:pt x="107156" y="59531"/>
                </a:cubicBezTo>
                <a:lnTo>
                  <a:pt x="104180" y="59531"/>
                </a:lnTo>
                <a:lnTo>
                  <a:pt x="104180" y="83344"/>
                </a:lnTo>
                <a:lnTo>
                  <a:pt x="148828" y="83344"/>
                </a:lnTo>
                <a:cubicBezTo>
                  <a:pt x="163637" y="83344"/>
                  <a:pt x="175617" y="95324"/>
                  <a:pt x="175617" y="110133"/>
                </a:cubicBezTo>
                <a:lnTo>
                  <a:pt x="175617" y="130969"/>
                </a:lnTo>
                <a:lnTo>
                  <a:pt x="178594" y="130969"/>
                </a:lnTo>
                <a:cubicBezTo>
                  <a:pt x="185179" y="130969"/>
                  <a:pt x="190500" y="136289"/>
                  <a:pt x="190500" y="142875"/>
                </a:cubicBezTo>
                <a:lnTo>
                  <a:pt x="190500" y="166688"/>
                </a:lnTo>
                <a:cubicBezTo>
                  <a:pt x="190500" y="173273"/>
                  <a:pt x="185179" y="178594"/>
                  <a:pt x="178594" y="178594"/>
                </a:cubicBezTo>
                <a:lnTo>
                  <a:pt x="154781" y="178594"/>
                </a:lnTo>
                <a:cubicBezTo>
                  <a:pt x="148196" y="178594"/>
                  <a:pt x="142875" y="173273"/>
                  <a:pt x="142875" y="166688"/>
                </a:cubicBezTo>
                <a:lnTo>
                  <a:pt x="142875" y="142875"/>
                </a:lnTo>
                <a:cubicBezTo>
                  <a:pt x="142875" y="136289"/>
                  <a:pt x="148196" y="130969"/>
                  <a:pt x="154781" y="130969"/>
                </a:cubicBezTo>
                <a:lnTo>
                  <a:pt x="157758" y="130969"/>
                </a:lnTo>
                <a:lnTo>
                  <a:pt x="157758" y="110133"/>
                </a:lnTo>
                <a:cubicBezTo>
                  <a:pt x="157758" y="105184"/>
                  <a:pt x="153777" y="101203"/>
                  <a:pt x="148828" y="101203"/>
                </a:cubicBezTo>
                <a:lnTo>
                  <a:pt x="104180" y="101203"/>
                </a:lnTo>
                <a:lnTo>
                  <a:pt x="104180" y="130969"/>
                </a:lnTo>
                <a:lnTo>
                  <a:pt x="107156" y="130969"/>
                </a:lnTo>
                <a:cubicBezTo>
                  <a:pt x="113742" y="130969"/>
                  <a:pt x="119063" y="136289"/>
                  <a:pt x="119063" y="142875"/>
                </a:cubicBezTo>
                <a:lnTo>
                  <a:pt x="119063" y="166688"/>
                </a:lnTo>
                <a:cubicBezTo>
                  <a:pt x="119063" y="173273"/>
                  <a:pt x="113742" y="178594"/>
                  <a:pt x="107156" y="178594"/>
                </a:cubicBezTo>
                <a:lnTo>
                  <a:pt x="83344" y="178594"/>
                </a:lnTo>
                <a:cubicBezTo>
                  <a:pt x="76758" y="178594"/>
                  <a:pt x="71438" y="173273"/>
                  <a:pt x="71438" y="166688"/>
                </a:cubicBezTo>
                <a:lnTo>
                  <a:pt x="71438" y="142875"/>
                </a:lnTo>
                <a:cubicBezTo>
                  <a:pt x="71438" y="136289"/>
                  <a:pt x="76758" y="130969"/>
                  <a:pt x="83344" y="130969"/>
                </a:cubicBezTo>
                <a:lnTo>
                  <a:pt x="86320" y="130969"/>
                </a:lnTo>
                <a:lnTo>
                  <a:pt x="86320" y="101203"/>
                </a:lnTo>
                <a:lnTo>
                  <a:pt x="41672" y="101203"/>
                </a:lnTo>
                <a:cubicBezTo>
                  <a:pt x="36723" y="101203"/>
                  <a:pt x="32742" y="105184"/>
                  <a:pt x="32742" y="110133"/>
                </a:cubicBezTo>
                <a:lnTo>
                  <a:pt x="32742" y="130969"/>
                </a:lnTo>
                <a:lnTo>
                  <a:pt x="35719" y="130969"/>
                </a:lnTo>
                <a:cubicBezTo>
                  <a:pt x="42304" y="130969"/>
                  <a:pt x="47625" y="136289"/>
                  <a:pt x="47625" y="142875"/>
                </a:cubicBezTo>
                <a:lnTo>
                  <a:pt x="47625" y="166688"/>
                </a:lnTo>
                <a:cubicBezTo>
                  <a:pt x="47625" y="173273"/>
                  <a:pt x="42304" y="178594"/>
                  <a:pt x="35719" y="178594"/>
                </a:cubicBezTo>
                <a:lnTo>
                  <a:pt x="11906" y="178594"/>
                </a:lnTo>
                <a:cubicBezTo>
                  <a:pt x="5321" y="178594"/>
                  <a:pt x="0" y="173273"/>
                  <a:pt x="0" y="166688"/>
                </a:cubicBezTo>
                <a:lnTo>
                  <a:pt x="0" y="142875"/>
                </a:lnTo>
                <a:cubicBezTo>
                  <a:pt x="0" y="136289"/>
                  <a:pt x="5321" y="130969"/>
                  <a:pt x="11906" y="130969"/>
                </a:cubicBezTo>
                <a:lnTo>
                  <a:pt x="14883" y="130969"/>
                </a:lnTo>
                <a:lnTo>
                  <a:pt x="14883" y="110133"/>
                </a:lnTo>
                <a:cubicBezTo>
                  <a:pt x="14883" y="95324"/>
                  <a:pt x="26863" y="83344"/>
                  <a:pt x="41672" y="83344"/>
                </a:cubicBezTo>
                <a:lnTo>
                  <a:pt x="86320" y="83344"/>
                </a:lnTo>
                <a:lnTo>
                  <a:pt x="86320" y="59531"/>
                </a:lnTo>
                <a:lnTo>
                  <a:pt x="83344" y="59531"/>
                </a:lnTo>
                <a:cubicBezTo>
                  <a:pt x="76758" y="59531"/>
                  <a:pt x="71438" y="54211"/>
                  <a:pt x="71438" y="47625"/>
                </a:cubicBezTo>
                <a:lnTo>
                  <a:pt x="71438" y="23812"/>
                </a:lnTo>
                <a:close/>
              </a:path>
            </a:pathLst>
          </a:custGeom>
          <a:solidFill>
            <a:srgbClr val="C5A06D"/>
          </a:solidFill>
          <a:ln/>
        </p:spPr>
        <p:txBody>
          <a:bodyPr/>
          <a:lstStyle/>
          <a:p>
            <a:endParaRPr lang="zh-CN" altLang="en-US"/>
          </a:p>
        </p:txBody>
      </p:sp>
      <p:sp>
        <p:nvSpPr>
          <p:cNvPr id="7" name="Text 5"/>
          <p:cNvSpPr/>
          <p:nvPr/>
        </p:nvSpPr>
        <p:spPr>
          <a:xfrm>
            <a:off x="809625" y="1371600"/>
            <a:ext cx="61436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571500" y="1752600"/>
            <a:ext cx="63627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将智能体组织成</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多级层次结构 </a:t>
            </a:r>
            <a:r>
              <a:rPr lang="en-US" sz="1200" dirty="0">
                <a:solidFill>
                  <a:srgbClr val="E0E2E5">
                    <a:alpha val="80000"/>
                  </a:srgbClr>
                </a:solidFill>
                <a:latin typeface="Noto Sans SC" pitchFamily="34" charset="0"/>
                <a:ea typeface="Noto Sans SC" pitchFamily="34" charset="-122"/>
                <a:cs typeface="Noto Sans SC" pitchFamily="34" charset="-120"/>
              </a:rPr>
              <a:t>解决需要大量规划的复杂问题。顶级父代理（根代理）将任务分解为更小、更易管理的子任务，委托给较低级别的专业子代理。此过程可在多个层级重复。</a:t>
            </a:r>
            <a:endParaRPr lang="en-US" sz="1600" dirty="0"/>
          </a:p>
        </p:txBody>
      </p:sp>
      <p:sp>
        <p:nvSpPr>
          <p:cNvPr id="9" name="Shape 7"/>
          <p:cNvSpPr/>
          <p:nvPr/>
        </p:nvSpPr>
        <p:spPr>
          <a:xfrm>
            <a:off x="571500" y="2362200"/>
            <a:ext cx="6286500" cy="419100"/>
          </a:xfrm>
          <a:custGeom>
            <a:avLst/>
            <a:gdLst/>
            <a:ahLst/>
            <a:cxnLst/>
            <a:rect l="l" t="t" r="r" b="b"/>
            <a:pathLst>
              <a:path w="6286500" h="419100">
                <a:moveTo>
                  <a:pt x="0" y="0"/>
                </a:moveTo>
                <a:lnTo>
                  <a:pt x="6286500" y="0"/>
                </a:lnTo>
                <a:lnTo>
                  <a:pt x="6286500" y="419100"/>
                </a:lnTo>
                <a:lnTo>
                  <a:pt x="0" y="419100"/>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685800" y="2476500"/>
            <a:ext cx="61245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关键特征：</a:t>
            </a:r>
            <a:r>
              <a:rPr lang="en-US" sz="1050" dirty="0">
                <a:solidFill>
                  <a:srgbClr val="E0E2E5">
                    <a:alpha val="70000"/>
                  </a:srgbClr>
                </a:solidFill>
                <a:latin typeface="Noto Sans SC" pitchFamily="34" charset="0"/>
                <a:ea typeface="Noto Sans SC" pitchFamily="34" charset="-122"/>
                <a:cs typeface="Noto Sans SC" pitchFamily="34" charset="-120"/>
              </a:rPr>
              <a:t>多级分解、逐级委托、层次化组织、递归任务分配</a:t>
            </a:r>
            <a:endParaRPr lang="en-US" sz="1600" dirty="0"/>
          </a:p>
        </p:txBody>
      </p:sp>
      <p:sp>
        <p:nvSpPr>
          <p:cNvPr id="11" name="Shape 9"/>
          <p:cNvSpPr/>
          <p:nvPr/>
        </p:nvSpPr>
        <p:spPr>
          <a:xfrm>
            <a:off x="400050" y="3048000"/>
            <a:ext cx="6610350" cy="1409700"/>
          </a:xfrm>
          <a:custGeom>
            <a:avLst/>
            <a:gdLst/>
            <a:ahLst/>
            <a:cxnLst/>
            <a:rect l="l" t="t" r="r" b="b"/>
            <a:pathLst>
              <a:path w="6610350" h="1409700">
                <a:moveTo>
                  <a:pt x="0" y="0"/>
                </a:moveTo>
                <a:lnTo>
                  <a:pt x="6610350" y="0"/>
                </a:lnTo>
                <a:lnTo>
                  <a:pt x="6610350" y="1409700"/>
                </a:lnTo>
                <a:lnTo>
                  <a:pt x="0" y="1409700"/>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00050" y="3048000"/>
            <a:ext cx="38100" cy="1409700"/>
          </a:xfrm>
          <a:custGeom>
            <a:avLst/>
            <a:gdLst/>
            <a:ahLst/>
            <a:cxnLst/>
            <a:rect l="l" t="t" r="r" b="b"/>
            <a:pathLst>
              <a:path w="38100" h="1409700">
                <a:moveTo>
                  <a:pt x="0" y="0"/>
                </a:moveTo>
                <a:lnTo>
                  <a:pt x="38100" y="0"/>
                </a:lnTo>
                <a:lnTo>
                  <a:pt x="38100" y="1409700"/>
                </a:lnTo>
                <a:lnTo>
                  <a:pt x="0" y="1409700"/>
                </a:lnTo>
                <a:lnTo>
                  <a:pt x="0" y="0"/>
                </a:lnTo>
                <a:close/>
              </a:path>
            </a:pathLst>
          </a:custGeom>
          <a:solidFill>
            <a:srgbClr val="C5A06D"/>
          </a:solidFill>
          <a:ln/>
        </p:spPr>
        <p:txBody>
          <a:bodyPr/>
          <a:lstStyle/>
          <a:p>
            <a:endParaRPr lang="zh-CN" altLang="en-US"/>
          </a:p>
        </p:txBody>
      </p:sp>
      <p:sp>
        <p:nvSpPr>
          <p:cNvPr id="13" name="Shape 11"/>
          <p:cNvSpPr/>
          <p:nvPr/>
        </p:nvSpPr>
        <p:spPr>
          <a:xfrm>
            <a:off x="595313" y="3238500"/>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126653" y="79139"/>
                </a:moveTo>
                <a:lnTo>
                  <a:pt x="96887" y="126764"/>
                </a:lnTo>
                <a:cubicBezTo>
                  <a:pt x="95324" y="129257"/>
                  <a:pt x="92646" y="130820"/>
                  <a:pt x="89706" y="130969"/>
                </a:cubicBezTo>
                <a:cubicBezTo>
                  <a:pt x="86767" y="131118"/>
                  <a:pt x="83939" y="129778"/>
                  <a:pt x="82190" y="127397"/>
                </a:cubicBezTo>
                <a:lnTo>
                  <a:pt x="64331" y="103584"/>
                </a:lnTo>
                <a:cubicBezTo>
                  <a:pt x="61354" y="99640"/>
                  <a:pt x="62173" y="94059"/>
                  <a:pt x="66117" y="91083"/>
                </a:cubicBezTo>
                <a:cubicBezTo>
                  <a:pt x="70061" y="88106"/>
                  <a:pt x="75642" y="88925"/>
                  <a:pt x="78618" y="92869"/>
                </a:cubicBezTo>
                <a:lnTo>
                  <a:pt x="88664" y="106263"/>
                </a:lnTo>
                <a:lnTo>
                  <a:pt x="111509" y="69689"/>
                </a:lnTo>
                <a:cubicBezTo>
                  <a:pt x="114114" y="65522"/>
                  <a:pt x="119621" y="64219"/>
                  <a:pt x="123825" y="66861"/>
                </a:cubicBezTo>
                <a:cubicBezTo>
                  <a:pt x="128029" y="69503"/>
                  <a:pt x="129294" y="74972"/>
                  <a:pt x="126653" y="79177"/>
                </a:cubicBezTo>
                <a:close/>
              </a:path>
            </a:pathLst>
          </a:custGeom>
          <a:solidFill>
            <a:srgbClr val="C5A06D"/>
          </a:solidFill>
          <a:ln/>
        </p:spPr>
        <p:txBody>
          <a:bodyPr/>
          <a:lstStyle/>
          <a:p>
            <a:endParaRPr lang="zh-CN" altLang="en-US"/>
          </a:p>
        </p:txBody>
      </p:sp>
      <p:sp>
        <p:nvSpPr>
          <p:cNvPr id="14" name="Text 12"/>
          <p:cNvSpPr/>
          <p:nvPr/>
        </p:nvSpPr>
        <p:spPr>
          <a:xfrm>
            <a:off x="809625" y="3200400"/>
            <a:ext cx="61436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适用场景</a:t>
            </a:r>
            <a:endParaRPr lang="en-US" sz="1600" dirty="0"/>
          </a:p>
        </p:txBody>
      </p:sp>
      <p:sp>
        <p:nvSpPr>
          <p:cNvPr id="15" name="Shape 13"/>
          <p:cNvSpPr/>
          <p:nvPr/>
        </p:nvSpPr>
        <p:spPr>
          <a:xfrm>
            <a:off x="619125" y="36195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6" name="Text 14"/>
          <p:cNvSpPr/>
          <p:nvPr/>
        </p:nvSpPr>
        <p:spPr>
          <a:xfrm>
            <a:off x="838200" y="3581400"/>
            <a:ext cx="44672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复杂研究项目：</a:t>
            </a:r>
            <a:r>
              <a:rPr lang="en-US" sz="1050" dirty="0">
                <a:solidFill>
                  <a:srgbClr val="E0E2E5">
                    <a:alpha val="80000"/>
                  </a:srgbClr>
                </a:solidFill>
                <a:latin typeface="Noto Sans SC" pitchFamily="34" charset="0"/>
                <a:ea typeface="Noto Sans SC" pitchFamily="34" charset="-122"/>
                <a:cs typeface="Noto Sans SC" pitchFamily="34" charset="-120"/>
              </a:rPr>
              <a:t>协调代理将高级目标分解为收集信息、分析结果、合成报告</a:t>
            </a:r>
            <a:endParaRPr lang="en-US" sz="1600" dirty="0"/>
          </a:p>
        </p:txBody>
      </p:sp>
      <p:sp>
        <p:nvSpPr>
          <p:cNvPr id="17" name="Shape 15"/>
          <p:cNvSpPr/>
          <p:nvPr/>
        </p:nvSpPr>
        <p:spPr>
          <a:xfrm>
            <a:off x="619125" y="38862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8" name="Text 16"/>
          <p:cNvSpPr/>
          <p:nvPr/>
        </p:nvSpPr>
        <p:spPr>
          <a:xfrm>
            <a:off x="838200" y="3848100"/>
            <a:ext cx="40671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软件开发：</a:t>
            </a:r>
            <a:r>
              <a:rPr lang="en-US" sz="1050" dirty="0">
                <a:solidFill>
                  <a:srgbClr val="E0E2E5">
                    <a:alpha val="80000"/>
                  </a:srgbClr>
                </a:solidFill>
                <a:latin typeface="Noto Sans SC" pitchFamily="34" charset="0"/>
                <a:ea typeface="Noto Sans SC" pitchFamily="34" charset="-122"/>
                <a:cs typeface="Noto Sans SC" pitchFamily="34" charset="-120"/>
              </a:rPr>
              <a:t>需求分析→架构设计→模块开发→测试→部署的多级分解</a:t>
            </a:r>
            <a:endParaRPr lang="en-US" sz="1600" dirty="0"/>
          </a:p>
        </p:txBody>
      </p:sp>
      <p:sp>
        <p:nvSpPr>
          <p:cNvPr id="19" name="Shape 17"/>
          <p:cNvSpPr/>
          <p:nvPr/>
        </p:nvSpPr>
        <p:spPr>
          <a:xfrm>
            <a:off x="619125" y="41529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20" name="Text 18"/>
          <p:cNvSpPr/>
          <p:nvPr/>
        </p:nvSpPr>
        <p:spPr>
          <a:xfrm>
            <a:off x="838200" y="4114800"/>
            <a:ext cx="32670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战略咨询：</a:t>
            </a:r>
            <a:r>
              <a:rPr lang="en-US" sz="1050" dirty="0">
                <a:solidFill>
                  <a:srgbClr val="E0E2E5">
                    <a:alpha val="80000"/>
                  </a:srgbClr>
                </a:solidFill>
                <a:latin typeface="Noto Sans SC" pitchFamily="34" charset="0"/>
                <a:ea typeface="Noto Sans SC" pitchFamily="34" charset="-122"/>
                <a:cs typeface="Noto Sans SC" pitchFamily="34" charset="-120"/>
              </a:rPr>
              <a:t>市场研究→竞争分析→战略规划→执行方案</a:t>
            </a:r>
            <a:endParaRPr lang="en-US" sz="1600" dirty="0"/>
          </a:p>
        </p:txBody>
      </p:sp>
      <p:sp>
        <p:nvSpPr>
          <p:cNvPr id="21" name="Shape 19"/>
          <p:cNvSpPr/>
          <p:nvPr/>
        </p:nvSpPr>
        <p:spPr>
          <a:xfrm>
            <a:off x="7239000" y="1219200"/>
            <a:ext cx="4572000" cy="2324100"/>
          </a:xfrm>
          <a:custGeom>
            <a:avLst/>
            <a:gdLst/>
            <a:ahLst/>
            <a:cxnLst/>
            <a:rect l="l" t="t" r="r" b="b"/>
            <a:pathLst>
              <a:path w="4572000" h="2324100">
                <a:moveTo>
                  <a:pt x="0" y="0"/>
                </a:moveTo>
                <a:lnTo>
                  <a:pt x="4572000" y="0"/>
                </a:lnTo>
                <a:lnTo>
                  <a:pt x="4572000" y="2324100"/>
                </a:lnTo>
                <a:lnTo>
                  <a:pt x="0" y="2324100"/>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391400" y="13716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层次结构示例</a:t>
            </a:r>
            <a:endParaRPr lang="en-US" sz="1600" dirty="0"/>
          </a:p>
        </p:txBody>
      </p:sp>
      <p:sp>
        <p:nvSpPr>
          <p:cNvPr id="23" name="Shape 21"/>
          <p:cNvSpPr/>
          <p:nvPr/>
        </p:nvSpPr>
        <p:spPr>
          <a:xfrm>
            <a:off x="8763000" y="1752600"/>
            <a:ext cx="1524000" cy="381000"/>
          </a:xfrm>
          <a:custGeom>
            <a:avLst/>
            <a:gdLst/>
            <a:ahLst/>
            <a:cxnLst/>
            <a:rect l="l" t="t" r="r" b="b"/>
            <a:pathLst>
              <a:path w="1524000" h="381000">
                <a:moveTo>
                  <a:pt x="0" y="0"/>
                </a:moveTo>
                <a:lnTo>
                  <a:pt x="1524000" y="0"/>
                </a:lnTo>
                <a:lnTo>
                  <a:pt x="1524000" y="381000"/>
                </a:lnTo>
                <a:lnTo>
                  <a:pt x="0" y="381000"/>
                </a:lnTo>
                <a:lnTo>
                  <a:pt x="0" y="0"/>
                </a:lnTo>
                <a:close/>
              </a:path>
            </a:pathLst>
          </a:custGeom>
          <a:solidFill>
            <a:srgbClr val="C5A06D"/>
          </a:solidFill>
          <a:ln/>
        </p:spPr>
        <p:txBody>
          <a:bodyPr/>
          <a:lstStyle/>
          <a:p>
            <a:endParaRPr lang="zh-CN" altLang="en-US"/>
          </a:p>
        </p:txBody>
      </p:sp>
      <p:sp>
        <p:nvSpPr>
          <p:cNvPr id="24" name="Text 22"/>
          <p:cNvSpPr/>
          <p:nvPr/>
        </p:nvSpPr>
        <p:spPr>
          <a:xfrm>
            <a:off x="8729663" y="1752600"/>
            <a:ext cx="1590675" cy="3810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Root Agent</a:t>
            </a:r>
            <a:endParaRPr lang="en-US" sz="1600" dirty="0"/>
          </a:p>
        </p:txBody>
      </p:sp>
      <p:sp>
        <p:nvSpPr>
          <p:cNvPr id="25" name="Shape 23"/>
          <p:cNvSpPr/>
          <p:nvPr/>
        </p:nvSpPr>
        <p:spPr>
          <a:xfrm>
            <a:off x="9463088" y="2171700"/>
            <a:ext cx="128588" cy="171450"/>
          </a:xfrm>
          <a:custGeom>
            <a:avLst/>
            <a:gdLst/>
            <a:ahLst/>
            <a:cxnLst/>
            <a:rect l="l" t="t" r="r" b="b"/>
            <a:pathLst>
              <a:path w="128588" h="171450">
                <a:moveTo>
                  <a:pt x="56726" y="168302"/>
                </a:moveTo>
                <a:cubicBezTo>
                  <a:pt x="60912" y="172488"/>
                  <a:pt x="67709" y="172488"/>
                  <a:pt x="71895" y="168302"/>
                </a:cubicBezTo>
                <a:lnTo>
                  <a:pt x="125473" y="114724"/>
                </a:lnTo>
                <a:cubicBezTo>
                  <a:pt x="129659" y="110538"/>
                  <a:pt x="129659" y="103741"/>
                  <a:pt x="125473" y="99555"/>
                </a:cubicBezTo>
                <a:cubicBezTo>
                  <a:pt x="121287" y="95369"/>
                  <a:pt x="114490" y="95369"/>
                  <a:pt x="110304" y="99555"/>
                </a:cubicBezTo>
                <a:lnTo>
                  <a:pt x="75009" y="134849"/>
                </a:lnTo>
                <a:lnTo>
                  <a:pt x="75009" y="10716"/>
                </a:lnTo>
                <a:cubicBezTo>
                  <a:pt x="75009" y="4789"/>
                  <a:pt x="70221" y="0"/>
                  <a:pt x="64294" y="0"/>
                </a:cubicBezTo>
                <a:cubicBezTo>
                  <a:pt x="58367" y="0"/>
                  <a:pt x="53578" y="4789"/>
                  <a:pt x="53578" y="10716"/>
                </a:cubicBezTo>
                <a:lnTo>
                  <a:pt x="53578" y="134849"/>
                </a:lnTo>
                <a:lnTo>
                  <a:pt x="18284" y="99555"/>
                </a:lnTo>
                <a:cubicBezTo>
                  <a:pt x="14098" y="95369"/>
                  <a:pt x="7300" y="95369"/>
                  <a:pt x="3114" y="99555"/>
                </a:cubicBezTo>
                <a:cubicBezTo>
                  <a:pt x="-1072" y="103741"/>
                  <a:pt x="-1072" y="110538"/>
                  <a:pt x="3114" y="114724"/>
                </a:cubicBezTo>
                <a:lnTo>
                  <a:pt x="56692" y="168302"/>
                </a:lnTo>
                <a:close/>
              </a:path>
            </a:pathLst>
          </a:custGeom>
          <a:solidFill>
            <a:srgbClr val="C5A06D"/>
          </a:solidFill>
          <a:ln/>
        </p:spPr>
        <p:txBody>
          <a:bodyPr/>
          <a:lstStyle/>
          <a:p>
            <a:endParaRPr lang="zh-CN" altLang="en-US"/>
          </a:p>
        </p:txBody>
      </p:sp>
      <p:sp>
        <p:nvSpPr>
          <p:cNvPr id="26" name="Shape 24"/>
          <p:cNvSpPr/>
          <p:nvPr/>
        </p:nvSpPr>
        <p:spPr>
          <a:xfrm>
            <a:off x="8382000" y="2381250"/>
            <a:ext cx="1066800" cy="381000"/>
          </a:xfrm>
          <a:custGeom>
            <a:avLst/>
            <a:gdLst/>
            <a:ahLst/>
            <a:cxnLst/>
            <a:rect l="l" t="t" r="r" b="b"/>
            <a:pathLst>
              <a:path w="1066800" h="381000">
                <a:moveTo>
                  <a:pt x="0" y="0"/>
                </a:moveTo>
                <a:lnTo>
                  <a:pt x="1066800" y="0"/>
                </a:lnTo>
                <a:lnTo>
                  <a:pt x="1066800" y="381000"/>
                </a:lnTo>
                <a:lnTo>
                  <a:pt x="0" y="381000"/>
                </a:lnTo>
                <a:lnTo>
                  <a:pt x="0" y="0"/>
                </a:lnTo>
                <a:close/>
              </a:path>
            </a:pathLst>
          </a:custGeom>
          <a:solidFill>
            <a:srgbClr val="3A5A6E"/>
          </a:solidFill>
          <a:ln/>
        </p:spPr>
        <p:txBody>
          <a:bodyPr/>
          <a:lstStyle/>
          <a:p>
            <a:endParaRPr lang="zh-CN" altLang="en-US"/>
          </a:p>
        </p:txBody>
      </p:sp>
      <p:sp>
        <p:nvSpPr>
          <p:cNvPr id="27" name="Text 25"/>
          <p:cNvSpPr/>
          <p:nvPr/>
        </p:nvSpPr>
        <p:spPr>
          <a:xfrm>
            <a:off x="8353425" y="2381250"/>
            <a:ext cx="1123950" cy="3810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Sub-Agent 1</a:t>
            </a:r>
            <a:endParaRPr lang="en-US" sz="1600" dirty="0"/>
          </a:p>
        </p:txBody>
      </p:sp>
      <p:sp>
        <p:nvSpPr>
          <p:cNvPr id="28" name="Shape 26"/>
          <p:cNvSpPr/>
          <p:nvPr/>
        </p:nvSpPr>
        <p:spPr>
          <a:xfrm>
            <a:off x="9601200" y="2381250"/>
            <a:ext cx="1066800" cy="381000"/>
          </a:xfrm>
          <a:custGeom>
            <a:avLst/>
            <a:gdLst/>
            <a:ahLst/>
            <a:cxnLst/>
            <a:rect l="l" t="t" r="r" b="b"/>
            <a:pathLst>
              <a:path w="1066800" h="381000">
                <a:moveTo>
                  <a:pt x="0" y="0"/>
                </a:moveTo>
                <a:lnTo>
                  <a:pt x="1066800" y="0"/>
                </a:lnTo>
                <a:lnTo>
                  <a:pt x="1066800" y="381000"/>
                </a:lnTo>
                <a:lnTo>
                  <a:pt x="0" y="381000"/>
                </a:lnTo>
                <a:lnTo>
                  <a:pt x="0" y="0"/>
                </a:lnTo>
                <a:close/>
              </a:path>
            </a:pathLst>
          </a:custGeom>
          <a:solidFill>
            <a:srgbClr val="3A5A6E"/>
          </a:solidFill>
          <a:ln/>
        </p:spPr>
        <p:txBody>
          <a:bodyPr/>
          <a:lstStyle/>
          <a:p>
            <a:endParaRPr lang="zh-CN" altLang="en-US"/>
          </a:p>
        </p:txBody>
      </p:sp>
      <p:sp>
        <p:nvSpPr>
          <p:cNvPr id="29" name="Text 27"/>
          <p:cNvSpPr/>
          <p:nvPr/>
        </p:nvSpPr>
        <p:spPr>
          <a:xfrm>
            <a:off x="9572625" y="2381250"/>
            <a:ext cx="1123950" cy="3810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Sub-Agent 2</a:t>
            </a:r>
            <a:endParaRPr lang="en-US" sz="1600" dirty="0"/>
          </a:p>
        </p:txBody>
      </p:sp>
      <p:sp>
        <p:nvSpPr>
          <p:cNvPr id="30" name="Shape 28"/>
          <p:cNvSpPr/>
          <p:nvPr/>
        </p:nvSpPr>
        <p:spPr>
          <a:xfrm>
            <a:off x="9463088" y="2800350"/>
            <a:ext cx="128588" cy="171450"/>
          </a:xfrm>
          <a:custGeom>
            <a:avLst/>
            <a:gdLst/>
            <a:ahLst/>
            <a:cxnLst/>
            <a:rect l="l" t="t" r="r" b="b"/>
            <a:pathLst>
              <a:path w="128588" h="171450">
                <a:moveTo>
                  <a:pt x="56726" y="168302"/>
                </a:moveTo>
                <a:cubicBezTo>
                  <a:pt x="60912" y="172488"/>
                  <a:pt x="67709" y="172488"/>
                  <a:pt x="71895" y="168302"/>
                </a:cubicBezTo>
                <a:lnTo>
                  <a:pt x="125473" y="114724"/>
                </a:lnTo>
                <a:cubicBezTo>
                  <a:pt x="129659" y="110538"/>
                  <a:pt x="129659" y="103741"/>
                  <a:pt x="125473" y="99555"/>
                </a:cubicBezTo>
                <a:cubicBezTo>
                  <a:pt x="121287" y="95369"/>
                  <a:pt x="114490" y="95369"/>
                  <a:pt x="110304" y="99555"/>
                </a:cubicBezTo>
                <a:lnTo>
                  <a:pt x="75009" y="134849"/>
                </a:lnTo>
                <a:lnTo>
                  <a:pt x="75009" y="10716"/>
                </a:lnTo>
                <a:cubicBezTo>
                  <a:pt x="75009" y="4789"/>
                  <a:pt x="70221" y="0"/>
                  <a:pt x="64294" y="0"/>
                </a:cubicBezTo>
                <a:cubicBezTo>
                  <a:pt x="58367" y="0"/>
                  <a:pt x="53578" y="4789"/>
                  <a:pt x="53578" y="10716"/>
                </a:cubicBezTo>
                <a:lnTo>
                  <a:pt x="53578" y="134849"/>
                </a:lnTo>
                <a:lnTo>
                  <a:pt x="18284" y="99555"/>
                </a:lnTo>
                <a:cubicBezTo>
                  <a:pt x="14098" y="95369"/>
                  <a:pt x="7300" y="95369"/>
                  <a:pt x="3114" y="99555"/>
                </a:cubicBezTo>
                <a:cubicBezTo>
                  <a:pt x="-1072" y="103741"/>
                  <a:pt x="-1072" y="110538"/>
                  <a:pt x="3114" y="114724"/>
                </a:cubicBezTo>
                <a:lnTo>
                  <a:pt x="56692" y="168302"/>
                </a:lnTo>
                <a:close/>
              </a:path>
            </a:pathLst>
          </a:custGeom>
          <a:solidFill>
            <a:srgbClr val="C5A06D"/>
          </a:solidFill>
          <a:ln/>
        </p:spPr>
        <p:txBody>
          <a:bodyPr/>
          <a:lstStyle/>
          <a:p>
            <a:endParaRPr lang="zh-CN" altLang="en-US"/>
          </a:p>
        </p:txBody>
      </p:sp>
      <p:sp>
        <p:nvSpPr>
          <p:cNvPr id="31" name="Shape 29"/>
          <p:cNvSpPr/>
          <p:nvPr/>
        </p:nvSpPr>
        <p:spPr>
          <a:xfrm>
            <a:off x="8305800" y="3009900"/>
            <a:ext cx="762000" cy="381000"/>
          </a:xfrm>
          <a:custGeom>
            <a:avLst/>
            <a:gdLst/>
            <a:ahLst/>
            <a:cxnLst/>
            <a:rect l="l" t="t" r="r" b="b"/>
            <a:pathLst>
              <a:path w="762000" h="381000">
                <a:moveTo>
                  <a:pt x="0" y="0"/>
                </a:moveTo>
                <a:lnTo>
                  <a:pt x="762000" y="0"/>
                </a:lnTo>
                <a:lnTo>
                  <a:pt x="762000" y="381000"/>
                </a:lnTo>
                <a:lnTo>
                  <a:pt x="0" y="381000"/>
                </a:lnTo>
                <a:lnTo>
                  <a:pt x="0" y="0"/>
                </a:lnTo>
                <a:close/>
              </a:path>
            </a:pathLst>
          </a:custGeom>
          <a:solidFill>
            <a:srgbClr val="5E7A8B"/>
          </a:solidFill>
          <a:ln/>
        </p:spPr>
        <p:txBody>
          <a:bodyPr/>
          <a:lstStyle/>
          <a:p>
            <a:endParaRPr lang="zh-CN" altLang="en-US"/>
          </a:p>
        </p:txBody>
      </p:sp>
      <p:sp>
        <p:nvSpPr>
          <p:cNvPr id="32" name="Text 30"/>
          <p:cNvSpPr/>
          <p:nvPr/>
        </p:nvSpPr>
        <p:spPr>
          <a:xfrm>
            <a:off x="8277225" y="3009900"/>
            <a:ext cx="819150" cy="3810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Worker A</a:t>
            </a:r>
            <a:endParaRPr lang="en-US" sz="1600" dirty="0"/>
          </a:p>
        </p:txBody>
      </p:sp>
      <p:sp>
        <p:nvSpPr>
          <p:cNvPr id="33" name="Shape 31"/>
          <p:cNvSpPr/>
          <p:nvPr/>
        </p:nvSpPr>
        <p:spPr>
          <a:xfrm>
            <a:off x="9144000" y="3009900"/>
            <a:ext cx="762000" cy="381000"/>
          </a:xfrm>
          <a:custGeom>
            <a:avLst/>
            <a:gdLst/>
            <a:ahLst/>
            <a:cxnLst/>
            <a:rect l="l" t="t" r="r" b="b"/>
            <a:pathLst>
              <a:path w="762000" h="381000">
                <a:moveTo>
                  <a:pt x="0" y="0"/>
                </a:moveTo>
                <a:lnTo>
                  <a:pt x="762000" y="0"/>
                </a:lnTo>
                <a:lnTo>
                  <a:pt x="762000" y="381000"/>
                </a:lnTo>
                <a:lnTo>
                  <a:pt x="0" y="381000"/>
                </a:lnTo>
                <a:lnTo>
                  <a:pt x="0" y="0"/>
                </a:lnTo>
                <a:close/>
              </a:path>
            </a:pathLst>
          </a:custGeom>
          <a:solidFill>
            <a:srgbClr val="5E7A8B"/>
          </a:solidFill>
          <a:ln/>
        </p:spPr>
        <p:txBody>
          <a:bodyPr/>
          <a:lstStyle/>
          <a:p>
            <a:endParaRPr lang="zh-CN" altLang="en-US"/>
          </a:p>
        </p:txBody>
      </p:sp>
      <p:sp>
        <p:nvSpPr>
          <p:cNvPr id="34" name="Text 32"/>
          <p:cNvSpPr/>
          <p:nvPr/>
        </p:nvSpPr>
        <p:spPr>
          <a:xfrm>
            <a:off x="9115425" y="3009900"/>
            <a:ext cx="819150" cy="3810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Worker B</a:t>
            </a:r>
            <a:endParaRPr lang="en-US" sz="1600" dirty="0"/>
          </a:p>
        </p:txBody>
      </p:sp>
      <p:sp>
        <p:nvSpPr>
          <p:cNvPr id="35" name="Shape 33"/>
          <p:cNvSpPr/>
          <p:nvPr/>
        </p:nvSpPr>
        <p:spPr>
          <a:xfrm>
            <a:off x="9982200" y="3009900"/>
            <a:ext cx="762000" cy="381000"/>
          </a:xfrm>
          <a:custGeom>
            <a:avLst/>
            <a:gdLst/>
            <a:ahLst/>
            <a:cxnLst/>
            <a:rect l="l" t="t" r="r" b="b"/>
            <a:pathLst>
              <a:path w="762000" h="381000">
                <a:moveTo>
                  <a:pt x="0" y="0"/>
                </a:moveTo>
                <a:lnTo>
                  <a:pt x="762000" y="0"/>
                </a:lnTo>
                <a:lnTo>
                  <a:pt x="762000" y="381000"/>
                </a:lnTo>
                <a:lnTo>
                  <a:pt x="0" y="381000"/>
                </a:lnTo>
                <a:lnTo>
                  <a:pt x="0" y="0"/>
                </a:lnTo>
                <a:close/>
              </a:path>
            </a:pathLst>
          </a:custGeom>
          <a:solidFill>
            <a:srgbClr val="5E7A8B"/>
          </a:solidFill>
          <a:ln/>
        </p:spPr>
        <p:txBody>
          <a:bodyPr/>
          <a:lstStyle/>
          <a:p>
            <a:endParaRPr lang="zh-CN" altLang="en-US"/>
          </a:p>
        </p:txBody>
      </p:sp>
      <p:sp>
        <p:nvSpPr>
          <p:cNvPr id="36" name="Text 34"/>
          <p:cNvSpPr/>
          <p:nvPr/>
        </p:nvSpPr>
        <p:spPr>
          <a:xfrm>
            <a:off x="9953625" y="3009900"/>
            <a:ext cx="819150" cy="381000"/>
          </a:xfrm>
          <a:prstGeom prst="rect">
            <a:avLst/>
          </a:prstGeom>
          <a:noFill/>
          <a:ln/>
        </p:spPr>
        <p:txBody>
          <a:bodyPr wrap="square" lIns="0" tIns="0" rIns="0" bIns="0" rtlCol="0" anchor="ctr"/>
          <a:lstStyle/>
          <a:p>
            <a:pPr algn="ctr">
              <a:lnSpc>
                <a:spcPct val="110000"/>
              </a:lnSpc>
            </a:pPr>
            <a:r>
              <a:rPr lang="en-US" sz="900" b="1" dirty="0">
                <a:solidFill>
                  <a:srgbClr val="FFFFFF"/>
                </a:solidFill>
                <a:latin typeface="Noto Sans SC" pitchFamily="34" charset="0"/>
                <a:ea typeface="Noto Sans SC" pitchFamily="34" charset="-122"/>
                <a:cs typeface="Noto Sans SC" pitchFamily="34" charset="-120"/>
              </a:rPr>
              <a:t>Worker C</a:t>
            </a:r>
            <a:endParaRPr lang="en-US" sz="1600" dirty="0"/>
          </a:p>
        </p:txBody>
      </p:sp>
      <p:sp>
        <p:nvSpPr>
          <p:cNvPr id="37" name="Shape 35"/>
          <p:cNvSpPr/>
          <p:nvPr/>
        </p:nvSpPr>
        <p:spPr>
          <a:xfrm>
            <a:off x="7239000" y="3657600"/>
            <a:ext cx="4572000" cy="1828800"/>
          </a:xfrm>
          <a:custGeom>
            <a:avLst/>
            <a:gdLst/>
            <a:ahLst/>
            <a:cxnLst/>
            <a:rect l="l" t="t" r="r" b="b"/>
            <a:pathLst>
              <a:path w="4572000" h="1828800">
                <a:moveTo>
                  <a:pt x="0" y="0"/>
                </a:moveTo>
                <a:lnTo>
                  <a:pt x="4572000" y="0"/>
                </a:lnTo>
                <a:lnTo>
                  <a:pt x="4572000" y="1828800"/>
                </a:lnTo>
                <a:lnTo>
                  <a:pt x="0" y="1828800"/>
                </a:lnTo>
                <a:lnTo>
                  <a:pt x="0" y="0"/>
                </a:lnTo>
                <a:close/>
              </a:path>
            </a:pathLst>
          </a:custGeom>
          <a:solidFill>
            <a:srgbClr val="5E7A8B">
              <a:alpha val="10196"/>
            </a:srgbClr>
          </a:solidFill>
          <a:ln/>
        </p:spPr>
        <p:txBody>
          <a:bodyPr/>
          <a:lstStyle/>
          <a:p>
            <a:endParaRPr lang="zh-CN" altLang="en-US"/>
          </a:p>
        </p:txBody>
      </p:sp>
      <p:sp>
        <p:nvSpPr>
          <p:cNvPr id="38" name="Text 36"/>
          <p:cNvSpPr/>
          <p:nvPr/>
        </p:nvSpPr>
        <p:spPr>
          <a:xfrm>
            <a:off x="7391400" y="38100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9" name="Shape 37"/>
          <p:cNvSpPr/>
          <p:nvPr/>
        </p:nvSpPr>
        <p:spPr>
          <a:xfrm>
            <a:off x="7391400" y="41910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40" name="Text 38"/>
          <p:cNvSpPr/>
          <p:nvPr/>
        </p:nvSpPr>
        <p:spPr>
          <a:xfrm>
            <a:off x="7467600" y="42672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41" name="Text 39"/>
          <p:cNvSpPr/>
          <p:nvPr/>
        </p:nvSpPr>
        <p:spPr>
          <a:xfrm>
            <a:off x="7467600" y="44958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适合高度复杂模糊的问题 • 生成全面高质量结果 • 系统性地分解歧义</a:t>
            </a:r>
            <a:endParaRPr lang="en-US" sz="1600" dirty="0"/>
          </a:p>
        </p:txBody>
      </p:sp>
      <p:sp>
        <p:nvSpPr>
          <p:cNvPr id="42" name="Shape 40"/>
          <p:cNvSpPr/>
          <p:nvPr/>
        </p:nvSpPr>
        <p:spPr>
          <a:xfrm>
            <a:off x="7391400" y="48006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43" name="Text 41"/>
          <p:cNvSpPr/>
          <p:nvPr/>
        </p:nvSpPr>
        <p:spPr>
          <a:xfrm>
            <a:off x="7467600" y="48768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挑战</a:t>
            </a:r>
            <a:endParaRPr lang="en-US" sz="1600" dirty="0"/>
          </a:p>
        </p:txBody>
      </p:sp>
      <p:sp>
        <p:nvSpPr>
          <p:cNvPr id="44" name="Text 42"/>
          <p:cNvSpPr/>
          <p:nvPr/>
        </p:nvSpPr>
        <p:spPr>
          <a:xfrm>
            <a:off x="7467600" y="51054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架构复杂性显著增加 • 多层委托导致多次模型调用 • 延迟和成本大幅上升</a:t>
            </a:r>
            <a:endParaRPr lang="en-US" sz="1600" dirty="0"/>
          </a:p>
        </p:txBody>
      </p:sp>
      <p:sp>
        <p:nvSpPr>
          <p:cNvPr id="45" name="Shape 43"/>
          <p:cNvSpPr/>
          <p:nvPr/>
        </p:nvSpPr>
        <p:spPr>
          <a:xfrm>
            <a:off x="7258050" y="5600700"/>
            <a:ext cx="4552950" cy="685800"/>
          </a:xfrm>
          <a:custGeom>
            <a:avLst/>
            <a:gdLst/>
            <a:ahLst/>
            <a:cxnLst/>
            <a:rect l="l" t="t" r="r" b="b"/>
            <a:pathLst>
              <a:path w="4552950" h="685800">
                <a:moveTo>
                  <a:pt x="0" y="0"/>
                </a:moveTo>
                <a:lnTo>
                  <a:pt x="4552950" y="0"/>
                </a:lnTo>
                <a:lnTo>
                  <a:pt x="4552950" y="685800"/>
                </a:lnTo>
                <a:lnTo>
                  <a:pt x="0" y="685800"/>
                </a:lnTo>
                <a:lnTo>
                  <a:pt x="0" y="0"/>
                </a:lnTo>
                <a:close/>
              </a:path>
            </a:pathLst>
          </a:custGeom>
          <a:solidFill>
            <a:srgbClr val="C5A06D">
              <a:alpha val="10196"/>
            </a:srgbClr>
          </a:solidFill>
          <a:ln/>
        </p:spPr>
        <p:txBody>
          <a:bodyPr/>
          <a:lstStyle/>
          <a:p>
            <a:endParaRPr lang="zh-CN" altLang="en-US"/>
          </a:p>
        </p:txBody>
      </p:sp>
      <p:sp>
        <p:nvSpPr>
          <p:cNvPr id="46" name="Shape 44"/>
          <p:cNvSpPr/>
          <p:nvPr/>
        </p:nvSpPr>
        <p:spPr>
          <a:xfrm>
            <a:off x="7258050" y="5600700"/>
            <a:ext cx="38100" cy="685800"/>
          </a:xfrm>
          <a:custGeom>
            <a:avLst/>
            <a:gdLst/>
            <a:ahLst/>
            <a:cxnLst/>
            <a:rect l="l" t="t" r="r" b="b"/>
            <a:pathLst>
              <a:path w="38100" h="685800">
                <a:moveTo>
                  <a:pt x="0" y="0"/>
                </a:moveTo>
                <a:lnTo>
                  <a:pt x="38100" y="0"/>
                </a:lnTo>
                <a:lnTo>
                  <a:pt x="38100" y="685800"/>
                </a:lnTo>
                <a:lnTo>
                  <a:pt x="0" y="685800"/>
                </a:lnTo>
                <a:lnTo>
                  <a:pt x="0" y="0"/>
                </a:lnTo>
                <a:close/>
              </a:path>
            </a:pathLst>
          </a:custGeom>
          <a:solidFill>
            <a:srgbClr val="C5A06D"/>
          </a:solidFill>
          <a:ln/>
        </p:spPr>
        <p:txBody>
          <a:bodyPr/>
          <a:lstStyle/>
          <a:p>
            <a:endParaRPr lang="zh-CN" altLang="en-US"/>
          </a:p>
        </p:txBody>
      </p:sp>
      <p:sp>
        <p:nvSpPr>
          <p:cNvPr id="47" name="Shape 45"/>
          <p:cNvSpPr/>
          <p:nvPr/>
        </p:nvSpPr>
        <p:spPr>
          <a:xfrm>
            <a:off x="7448550" y="57816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58341" y="41672"/>
                </a:moveTo>
                <a:cubicBezTo>
                  <a:pt x="58341" y="37072"/>
                  <a:pt x="62075" y="33337"/>
                  <a:pt x="66675" y="33337"/>
                </a:cubicBezTo>
                <a:cubicBezTo>
                  <a:pt x="71275" y="33337"/>
                  <a:pt x="75009" y="37072"/>
                  <a:pt x="75009" y="41672"/>
                </a:cubicBezTo>
                <a:cubicBezTo>
                  <a:pt x="75009" y="46272"/>
                  <a:pt x="71275" y="50006"/>
                  <a:pt x="66675" y="50006"/>
                </a:cubicBezTo>
                <a:cubicBezTo>
                  <a:pt x="62075" y="50006"/>
                  <a:pt x="58341" y="46272"/>
                  <a:pt x="58341" y="41672"/>
                </a:cubicBezTo>
                <a:close/>
                <a:moveTo>
                  <a:pt x="56257" y="58341"/>
                </a:moveTo>
                <a:lnTo>
                  <a:pt x="68759" y="58341"/>
                </a:lnTo>
                <a:cubicBezTo>
                  <a:pt x="72223" y="58341"/>
                  <a:pt x="75009" y="61127"/>
                  <a:pt x="75009" y="64591"/>
                </a:cubicBezTo>
                <a:lnTo>
                  <a:pt x="75009" y="87511"/>
                </a:lnTo>
                <a:lnTo>
                  <a:pt x="77093" y="87511"/>
                </a:lnTo>
                <a:cubicBezTo>
                  <a:pt x="80557" y="87511"/>
                  <a:pt x="83344" y="90298"/>
                  <a:pt x="83344" y="93762"/>
                </a:cubicBezTo>
                <a:cubicBezTo>
                  <a:pt x="83344" y="97226"/>
                  <a:pt x="80557" y="100013"/>
                  <a:pt x="77093" y="100013"/>
                </a:cubicBezTo>
                <a:lnTo>
                  <a:pt x="56257" y="100013"/>
                </a:lnTo>
                <a:cubicBezTo>
                  <a:pt x="52793" y="100013"/>
                  <a:pt x="50006" y="97226"/>
                  <a:pt x="50006" y="93762"/>
                </a:cubicBezTo>
                <a:cubicBezTo>
                  <a:pt x="50006" y="90298"/>
                  <a:pt x="52793" y="87511"/>
                  <a:pt x="56257" y="87511"/>
                </a:cubicBezTo>
                <a:lnTo>
                  <a:pt x="62508" y="87511"/>
                </a:lnTo>
                <a:lnTo>
                  <a:pt x="62508" y="70842"/>
                </a:lnTo>
                <a:lnTo>
                  <a:pt x="56257" y="70842"/>
                </a:lnTo>
                <a:cubicBezTo>
                  <a:pt x="52793" y="70842"/>
                  <a:pt x="50006" y="68055"/>
                  <a:pt x="50006" y="64591"/>
                </a:cubicBezTo>
                <a:cubicBezTo>
                  <a:pt x="50006" y="61127"/>
                  <a:pt x="52793" y="58341"/>
                  <a:pt x="56257" y="58341"/>
                </a:cubicBezTo>
                <a:close/>
              </a:path>
            </a:pathLst>
          </a:custGeom>
          <a:solidFill>
            <a:srgbClr val="C5A06D"/>
          </a:solidFill>
          <a:ln/>
        </p:spPr>
        <p:txBody>
          <a:bodyPr/>
          <a:lstStyle/>
          <a:p>
            <a:endParaRPr lang="zh-CN" altLang="en-US"/>
          </a:p>
        </p:txBody>
      </p:sp>
      <p:sp>
        <p:nvSpPr>
          <p:cNvPr id="48" name="Text 46"/>
          <p:cNvSpPr/>
          <p:nvPr/>
        </p:nvSpPr>
        <p:spPr>
          <a:xfrm>
            <a:off x="7658100" y="5753100"/>
            <a:ext cx="4067175" cy="3810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与协调器模式的关系：</a:t>
            </a:r>
            <a:r>
              <a:rPr lang="en-US" sz="1050" dirty="0">
                <a:solidFill>
                  <a:srgbClr val="E0E2E5">
                    <a:alpha val="80000"/>
                  </a:srgbClr>
                </a:solidFill>
                <a:latin typeface="Noto Sans SC" pitchFamily="34" charset="0"/>
                <a:ea typeface="Noto Sans SC" pitchFamily="34" charset="-122"/>
                <a:cs typeface="Noto Sans SC" pitchFamily="34" charset="-120"/>
              </a:rPr>
              <a:t>分层任务分解是协调器模式的一种实现，强调多级层次结构而非单层分发。</a:t>
            </a:r>
            <a:endParaRPr lang="en-US" sz="1600" dirty="0"/>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59116" y="359116"/>
            <a:ext cx="11545591" cy="215470"/>
          </a:xfrm>
          <a:prstGeom prst="rect">
            <a:avLst/>
          </a:prstGeom>
          <a:noFill/>
          <a:ln/>
        </p:spPr>
        <p:txBody>
          <a:bodyPr wrap="square" lIns="0" tIns="0" rIns="0" bIns="0" rtlCol="0" anchor="ctr"/>
          <a:lstStyle/>
          <a:p>
            <a:pPr>
              <a:lnSpc>
                <a:spcPct val="120000"/>
              </a:lnSpc>
            </a:pPr>
            <a:r>
              <a:rPr lang="en-US" sz="1131" b="1" kern="0" spc="57" dirty="0">
                <a:solidFill>
                  <a:srgbClr val="C5A06D"/>
                </a:solidFill>
                <a:latin typeface="Noto Sans SC" pitchFamily="34" charset="0"/>
                <a:ea typeface="Noto Sans SC" pitchFamily="34" charset="-122"/>
                <a:cs typeface="Noto Sans SC" pitchFamily="34" charset="-120"/>
              </a:rPr>
              <a:t>SWARM / HANDOFF PATTERN</a:t>
            </a:r>
            <a:endParaRPr lang="en-US" sz="1600" dirty="0"/>
          </a:p>
        </p:txBody>
      </p:sp>
      <p:sp>
        <p:nvSpPr>
          <p:cNvPr id="3" name="Text 1"/>
          <p:cNvSpPr/>
          <p:nvPr/>
        </p:nvSpPr>
        <p:spPr>
          <a:xfrm>
            <a:off x="359116" y="646409"/>
            <a:ext cx="11635370" cy="359116"/>
          </a:xfrm>
          <a:prstGeom prst="rect">
            <a:avLst/>
          </a:prstGeom>
          <a:noFill/>
          <a:ln/>
        </p:spPr>
        <p:txBody>
          <a:bodyPr wrap="square" lIns="0" tIns="0" rIns="0" bIns="0" rtlCol="0" anchor="ctr"/>
          <a:lstStyle/>
          <a:p>
            <a:pPr>
              <a:lnSpc>
                <a:spcPct val="90000"/>
              </a:lnSpc>
            </a:pPr>
            <a:r>
              <a:rPr lang="en-US" sz="2545" b="1" dirty="0">
                <a:solidFill>
                  <a:srgbClr val="E0E2E5"/>
                </a:solidFill>
                <a:latin typeface="Noto Sans SC" pitchFamily="34" charset="0"/>
                <a:ea typeface="Noto Sans SC" pitchFamily="34" charset="-122"/>
                <a:cs typeface="Noto Sans SC" pitchFamily="34" charset="-120"/>
              </a:rPr>
              <a:t>群体式/去中心化模式（Swarm/Handoff）</a:t>
            </a:r>
            <a:endParaRPr lang="en-US" sz="1600" dirty="0"/>
          </a:p>
        </p:txBody>
      </p:sp>
      <p:sp>
        <p:nvSpPr>
          <p:cNvPr id="4" name="Shape 2"/>
          <p:cNvSpPr/>
          <p:nvPr/>
        </p:nvSpPr>
        <p:spPr>
          <a:xfrm>
            <a:off x="377072" y="1185084"/>
            <a:ext cx="6930946" cy="1687847"/>
          </a:xfrm>
          <a:custGeom>
            <a:avLst/>
            <a:gdLst/>
            <a:ahLst/>
            <a:cxnLst/>
            <a:rect l="l" t="t" r="r" b="b"/>
            <a:pathLst>
              <a:path w="6930946" h="1687847">
                <a:moveTo>
                  <a:pt x="0" y="0"/>
                </a:moveTo>
                <a:lnTo>
                  <a:pt x="6930946" y="0"/>
                </a:lnTo>
                <a:lnTo>
                  <a:pt x="6930946" y="1687847"/>
                </a:lnTo>
                <a:lnTo>
                  <a:pt x="0" y="1687847"/>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77072" y="1185084"/>
            <a:ext cx="35912" cy="1687847"/>
          </a:xfrm>
          <a:custGeom>
            <a:avLst/>
            <a:gdLst/>
            <a:ahLst/>
            <a:cxnLst/>
            <a:rect l="l" t="t" r="r" b="b"/>
            <a:pathLst>
              <a:path w="35912" h="1687847">
                <a:moveTo>
                  <a:pt x="0" y="0"/>
                </a:moveTo>
                <a:lnTo>
                  <a:pt x="35912" y="0"/>
                </a:lnTo>
                <a:lnTo>
                  <a:pt x="35912" y="1687847"/>
                </a:lnTo>
                <a:lnTo>
                  <a:pt x="0" y="1687847"/>
                </a:lnTo>
                <a:lnTo>
                  <a:pt x="0" y="0"/>
                </a:lnTo>
                <a:close/>
              </a:path>
            </a:pathLst>
          </a:custGeom>
          <a:solidFill>
            <a:srgbClr val="3A5A6E"/>
          </a:solidFill>
          <a:ln/>
        </p:spPr>
        <p:txBody>
          <a:bodyPr/>
          <a:lstStyle/>
          <a:p>
            <a:endParaRPr lang="zh-CN" altLang="en-US"/>
          </a:p>
        </p:txBody>
      </p:sp>
      <p:sp>
        <p:nvSpPr>
          <p:cNvPr id="6" name="Shape 4"/>
          <p:cNvSpPr/>
          <p:nvPr/>
        </p:nvSpPr>
        <p:spPr>
          <a:xfrm>
            <a:off x="585809" y="1400554"/>
            <a:ext cx="202003" cy="179558"/>
          </a:xfrm>
          <a:custGeom>
            <a:avLst/>
            <a:gdLst/>
            <a:ahLst/>
            <a:cxnLst/>
            <a:rect l="l" t="t" r="r" b="b"/>
            <a:pathLst>
              <a:path w="202003" h="179558">
                <a:moveTo>
                  <a:pt x="86973" y="30862"/>
                </a:moveTo>
                <a:lnTo>
                  <a:pt x="115029" y="30862"/>
                </a:lnTo>
                <a:lnTo>
                  <a:pt x="115029" y="47695"/>
                </a:lnTo>
                <a:lnTo>
                  <a:pt x="86973" y="47695"/>
                </a:lnTo>
                <a:lnTo>
                  <a:pt x="86973" y="30862"/>
                </a:lnTo>
                <a:close/>
                <a:moveTo>
                  <a:pt x="84168" y="11222"/>
                </a:moveTo>
                <a:cubicBezTo>
                  <a:pt x="74874" y="11222"/>
                  <a:pt x="67334" y="18762"/>
                  <a:pt x="67334" y="28056"/>
                </a:cubicBezTo>
                <a:lnTo>
                  <a:pt x="67334" y="50501"/>
                </a:lnTo>
                <a:cubicBezTo>
                  <a:pt x="67334" y="59794"/>
                  <a:pt x="74874" y="67334"/>
                  <a:pt x="84168" y="67334"/>
                </a:cubicBezTo>
                <a:lnTo>
                  <a:pt x="89779" y="67334"/>
                </a:lnTo>
                <a:lnTo>
                  <a:pt x="89779" y="78557"/>
                </a:lnTo>
                <a:lnTo>
                  <a:pt x="11222" y="78557"/>
                </a:lnTo>
                <a:cubicBezTo>
                  <a:pt x="5015" y="78557"/>
                  <a:pt x="0" y="83572"/>
                  <a:pt x="0" y="89779"/>
                </a:cubicBezTo>
                <a:cubicBezTo>
                  <a:pt x="0" y="95986"/>
                  <a:pt x="5015" y="101001"/>
                  <a:pt x="11222" y="101001"/>
                </a:cubicBezTo>
                <a:lnTo>
                  <a:pt x="44890" y="101001"/>
                </a:lnTo>
                <a:lnTo>
                  <a:pt x="44890" y="112224"/>
                </a:lnTo>
                <a:lnTo>
                  <a:pt x="39278" y="112224"/>
                </a:lnTo>
                <a:cubicBezTo>
                  <a:pt x="29985" y="112224"/>
                  <a:pt x="22445" y="119764"/>
                  <a:pt x="22445" y="129057"/>
                </a:cubicBezTo>
                <a:lnTo>
                  <a:pt x="22445" y="151502"/>
                </a:lnTo>
                <a:cubicBezTo>
                  <a:pt x="22445" y="160796"/>
                  <a:pt x="29985" y="168336"/>
                  <a:pt x="39278" y="168336"/>
                </a:cubicBezTo>
                <a:lnTo>
                  <a:pt x="72946" y="168336"/>
                </a:lnTo>
                <a:cubicBezTo>
                  <a:pt x="82239" y="168336"/>
                  <a:pt x="89779" y="160796"/>
                  <a:pt x="89779" y="151502"/>
                </a:cubicBezTo>
                <a:lnTo>
                  <a:pt x="89779" y="129057"/>
                </a:lnTo>
                <a:cubicBezTo>
                  <a:pt x="89779" y="119764"/>
                  <a:pt x="82239" y="112224"/>
                  <a:pt x="72946" y="112224"/>
                </a:cubicBezTo>
                <a:lnTo>
                  <a:pt x="67334" y="112224"/>
                </a:lnTo>
                <a:lnTo>
                  <a:pt x="67334" y="101001"/>
                </a:lnTo>
                <a:lnTo>
                  <a:pt x="134669" y="101001"/>
                </a:lnTo>
                <a:lnTo>
                  <a:pt x="134669" y="112224"/>
                </a:lnTo>
                <a:lnTo>
                  <a:pt x="129057" y="112224"/>
                </a:lnTo>
                <a:cubicBezTo>
                  <a:pt x="119764" y="112224"/>
                  <a:pt x="112224" y="119764"/>
                  <a:pt x="112224" y="129057"/>
                </a:cubicBezTo>
                <a:lnTo>
                  <a:pt x="112224" y="151502"/>
                </a:lnTo>
                <a:cubicBezTo>
                  <a:pt x="112224" y="160796"/>
                  <a:pt x="119764" y="168336"/>
                  <a:pt x="129057" y="168336"/>
                </a:cubicBezTo>
                <a:lnTo>
                  <a:pt x="162725" y="168336"/>
                </a:lnTo>
                <a:cubicBezTo>
                  <a:pt x="172018" y="168336"/>
                  <a:pt x="179558" y="160796"/>
                  <a:pt x="179558" y="151502"/>
                </a:cubicBezTo>
                <a:lnTo>
                  <a:pt x="179558" y="129057"/>
                </a:lnTo>
                <a:cubicBezTo>
                  <a:pt x="179558" y="119764"/>
                  <a:pt x="172018" y="112224"/>
                  <a:pt x="162725" y="112224"/>
                </a:cubicBezTo>
                <a:lnTo>
                  <a:pt x="157113" y="112224"/>
                </a:lnTo>
                <a:lnTo>
                  <a:pt x="157113" y="101001"/>
                </a:lnTo>
                <a:lnTo>
                  <a:pt x="190781" y="101001"/>
                </a:lnTo>
                <a:cubicBezTo>
                  <a:pt x="196988" y="101001"/>
                  <a:pt x="202003" y="95986"/>
                  <a:pt x="202003" y="89779"/>
                </a:cubicBezTo>
                <a:cubicBezTo>
                  <a:pt x="202003" y="83572"/>
                  <a:pt x="196988" y="78557"/>
                  <a:pt x="190781" y="78557"/>
                </a:cubicBezTo>
                <a:lnTo>
                  <a:pt x="112224" y="78557"/>
                </a:lnTo>
                <a:lnTo>
                  <a:pt x="112224" y="67334"/>
                </a:lnTo>
                <a:lnTo>
                  <a:pt x="117835" y="67334"/>
                </a:lnTo>
                <a:cubicBezTo>
                  <a:pt x="127129" y="67334"/>
                  <a:pt x="134669" y="59794"/>
                  <a:pt x="134669" y="50501"/>
                </a:cubicBezTo>
                <a:lnTo>
                  <a:pt x="134669" y="28056"/>
                </a:lnTo>
                <a:cubicBezTo>
                  <a:pt x="134669" y="18762"/>
                  <a:pt x="127129" y="11222"/>
                  <a:pt x="117835" y="11222"/>
                </a:cubicBezTo>
                <a:lnTo>
                  <a:pt x="84168" y="11222"/>
                </a:lnTo>
                <a:close/>
                <a:moveTo>
                  <a:pt x="157113" y="131863"/>
                </a:moveTo>
                <a:lnTo>
                  <a:pt x="159919" y="131863"/>
                </a:lnTo>
                <a:lnTo>
                  <a:pt x="159919" y="148697"/>
                </a:lnTo>
                <a:lnTo>
                  <a:pt x="131863" y="148697"/>
                </a:lnTo>
                <a:lnTo>
                  <a:pt x="131863" y="131863"/>
                </a:lnTo>
                <a:lnTo>
                  <a:pt x="157113" y="131863"/>
                </a:lnTo>
                <a:close/>
                <a:moveTo>
                  <a:pt x="67334" y="131863"/>
                </a:moveTo>
                <a:lnTo>
                  <a:pt x="70140" y="131863"/>
                </a:lnTo>
                <a:lnTo>
                  <a:pt x="70140" y="148697"/>
                </a:lnTo>
                <a:lnTo>
                  <a:pt x="42084" y="148697"/>
                </a:lnTo>
                <a:lnTo>
                  <a:pt x="42084" y="131863"/>
                </a:lnTo>
                <a:lnTo>
                  <a:pt x="67334" y="131863"/>
                </a:lnTo>
                <a:close/>
              </a:path>
            </a:pathLst>
          </a:custGeom>
          <a:solidFill>
            <a:srgbClr val="C5A06D"/>
          </a:solidFill>
          <a:ln/>
        </p:spPr>
        <p:txBody>
          <a:bodyPr/>
          <a:lstStyle/>
          <a:p>
            <a:endParaRPr lang="zh-CN" altLang="en-US"/>
          </a:p>
        </p:txBody>
      </p:sp>
      <p:sp>
        <p:nvSpPr>
          <p:cNvPr id="7" name="Text 5"/>
          <p:cNvSpPr/>
          <p:nvPr/>
        </p:nvSpPr>
        <p:spPr>
          <a:xfrm>
            <a:off x="799034" y="1364642"/>
            <a:ext cx="6419205" cy="251381"/>
          </a:xfrm>
          <a:prstGeom prst="rect">
            <a:avLst/>
          </a:prstGeom>
          <a:noFill/>
          <a:ln/>
        </p:spPr>
        <p:txBody>
          <a:bodyPr wrap="square" lIns="0" tIns="0" rIns="0" bIns="0" rtlCol="0" anchor="ctr"/>
          <a:lstStyle/>
          <a:p>
            <a:pPr>
              <a:lnSpc>
                <a:spcPct val="120000"/>
              </a:lnSpc>
            </a:pPr>
            <a:r>
              <a:rPr lang="en-US" sz="1414"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574586" y="1723758"/>
            <a:ext cx="6625697" cy="466851"/>
          </a:xfrm>
          <a:prstGeom prst="rect">
            <a:avLst/>
          </a:prstGeom>
          <a:noFill/>
          <a:ln/>
        </p:spPr>
        <p:txBody>
          <a:bodyPr wrap="square" lIns="0" tIns="0" rIns="0" bIns="0" rtlCol="0" anchor="ctr"/>
          <a:lstStyle/>
          <a:p>
            <a:pPr>
              <a:lnSpc>
                <a:spcPct val="140000"/>
              </a:lnSpc>
            </a:pPr>
            <a:r>
              <a:rPr lang="en-US" sz="1131" dirty="0">
                <a:solidFill>
                  <a:srgbClr val="E0E2E5">
                    <a:alpha val="80000"/>
                  </a:srgbClr>
                </a:solidFill>
                <a:latin typeface="Noto Sans SC" pitchFamily="34" charset="0"/>
                <a:ea typeface="Noto Sans SC" pitchFamily="34" charset="-122"/>
                <a:cs typeface="Noto Sans SC" pitchFamily="34" charset="-120"/>
              </a:rPr>
              <a:t>采用</a:t>
            </a:r>
            <a:r>
              <a:rPr lang="en-US" sz="1131" dirty="0">
                <a:solidFill>
                  <a:srgbClr val="C5A06D"/>
                </a:solidFill>
                <a:highlight>
                  <a:srgbClr val="C5A06D">
                    <a:alpha val="20000"/>
                  </a:srgbClr>
                </a:highlight>
                <a:latin typeface="Noto Sans SC" pitchFamily="34" charset="0"/>
                <a:ea typeface="Noto Sans SC" pitchFamily="34" charset="-122"/>
                <a:cs typeface="Noto Sans SC" pitchFamily="34" charset="-120"/>
              </a:rPr>
              <a:t> 协作式全对全通信方法 </a:t>
            </a:r>
            <a:r>
              <a:rPr lang="en-US" sz="1131" dirty="0">
                <a:solidFill>
                  <a:srgbClr val="E0E2E5">
                    <a:alpha val="80000"/>
                  </a:srgbClr>
                </a:solidFill>
                <a:latin typeface="Noto Sans SC" pitchFamily="34" charset="0"/>
                <a:ea typeface="Noto Sans SC" pitchFamily="34" charset="-122"/>
                <a:cs typeface="Noto Sans SC" pitchFamily="34" charset="-120"/>
              </a:rPr>
              <a:t>，没有中央监督或协调代理。调度代理将用户请求路由到一组协作的专业代理，每个智能体都可与其他智能体通信，分享发现、批评提案、基于彼此工作迭代改进方案。</a:t>
            </a:r>
            <a:endParaRPr lang="en-US" sz="1600" dirty="0"/>
          </a:p>
        </p:txBody>
      </p:sp>
      <p:sp>
        <p:nvSpPr>
          <p:cNvPr id="9" name="Shape 7"/>
          <p:cNvSpPr/>
          <p:nvPr/>
        </p:nvSpPr>
        <p:spPr>
          <a:xfrm>
            <a:off x="574586" y="2298345"/>
            <a:ext cx="6553873" cy="395028"/>
          </a:xfrm>
          <a:custGeom>
            <a:avLst/>
            <a:gdLst/>
            <a:ahLst/>
            <a:cxnLst/>
            <a:rect l="l" t="t" r="r" b="b"/>
            <a:pathLst>
              <a:path w="6553873" h="395028">
                <a:moveTo>
                  <a:pt x="0" y="0"/>
                </a:moveTo>
                <a:lnTo>
                  <a:pt x="6553873" y="0"/>
                </a:lnTo>
                <a:lnTo>
                  <a:pt x="6553873" y="395028"/>
                </a:lnTo>
                <a:lnTo>
                  <a:pt x="0" y="395028"/>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682321" y="2406080"/>
            <a:ext cx="6401249" cy="179558"/>
          </a:xfrm>
          <a:prstGeom prst="rect">
            <a:avLst/>
          </a:prstGeom>
          <a:noFill/>
          <a:ln/>
        </p:spPr>
        <p:txBody>
          <a:bodyPr wrap="square" lIns="0" tIns="0" rIns="0" bIns="0" rtlCol="0" anchor="ctr"/>
          <a:lstStyle/>
          <a:p>
            <a:pPr>
              <a:lnSpc>
                <a:spcPct val="120000"/>
              </a:lnSpc>
            </a:pPr>
            <a:r>
              <a:rPr lang="en-US" sz="990" b="1" dirty="0">
                <a:solidFill>
                  <a:srgbClr val="E0E2E5"/>
                </a:solidFill>
                <a:latin typeface="Noto Sans SC" pitchFamily="34" charset="0"/>
                <a:ea typeface="Noto Sans SC" pitchFamily="34" charset="-122"/>
                <a:cs typeface="Noto Sans SC" pitchFamily="34" charset="-120"/>
              </a:rPr>
              <a:t>关键特征：</a:t>
            </a:r>
            <a:r>
              <a:rPr lang="en-US" sz="990" dirty="0">
                <a:solidFill>
                  <a:srgbClr val="E0E2E5">
                    <a:alpha val="70000"/>
                  </a:srgbClr>
                </a:solidFill>
                <a:latin typeface="Noto Sans SC" pitchFamily="34" charset="0"/>
                <a:ea typeface="Noto Sans SC" pitchFamily="34" charset="-122"/>
                <a:cs typeface="Noto Sans SC" pitchFamily="34" charset="-120"/>
              </a:rPr>
              <a:t>去中心化、自主交接、全对全通信、迭代优化、群体智能</a:t>
            </a:r>
            <a:endParaRPr lang="en-US" sz="1600" dirty="0"/>
          </a:p>
        </p:txBody>
      </p:sp>
      <p:sp>
        <p:nvSpPr>
          <p:cNvPr id="11" name="Shape 9"/>
          <p:cNvSpPr/>
          <p:nvPr/>
        </p:nvSpPr>
        <p:spPr>
          <a:xfrm>
            <a:off x="377072" y="3016577"/>
            <a:ext cx="6930946" cy="1400554"/>
          </a:xfrm>
          <a:custGeom>
            <a:avLst/>
            <a:gdLst/>
            <a:ahLst/>
            <a:cxnLst/>
            <a:rect l="l" t="t" r="r" b="b"/>
            <a:pathLst>
              <a:path w="6930946" h="1400554">
                <a:moveTo>
                  <a:pt x="0" y="0"/>
                </a:moveTo>
                <a:lnTo>
                  <a:pt x="6930946" y="0"/>
                </a:lnTo>
                <a:lnTo>
                  <a:pt x="6930946" y="1400554"/>
                </a:lnTo>
                <a:lnTo>
                  <a:pt x="0" y="1400554"/>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377072" y="3016577"/>
            <a:ext cx="35912" cy="1400554"/>
          </a:xfrm>
          <a:custGeom>
            <a:avLst/>
            <a:gdLst/>
            <a:ahLst/>
            <a:cxnLst/>
            <a:rect l="l" t="t" r="r" b="b"/>
            <a:pathLst>
              <a:path w="35912" h="1400554">
                <a:moveTo>
                  <a:pt x="0" y="0"/>
                </a:moveTo>
                <a:lnTo>
                  <a:pt x="35912" y="0"/>
                </a:lnTo>
                <a:lnTo>
                  <a:pt x="35912" y="1400554"/>
                </a:lnTo>
                <a:lnTo>
                  <a:pt x="0" y="1400554"/>
                </a:lnTo>
                <a:lnTo>
                  <a:pt x="0" y="0"/>
                </a:lnTo>
                <a:close/>
              </a:path>
            </a:pathLst>
          </a:custGeom>
          <a:solidFill>
            <a:srgbClr val="C5A06D"/>
          </a:solidFill>
          <a:ln/>
        </p:spPr>
        <p:txBody>
          <a:bodyPr/>
          <a:lstStyle/>
          <a:p>
            <a:endParaRPr lang="zh-CN" altLang="en-US"/>
          </a:p>
        </p:txBody>
      </p:sp>
      <p:sp>
        <p:nvSpPr>
          <p:cNvPr id="13" name="Shape 11"/>
          <p:cNvSpPr/>
          <p:nvPr/>
        </p:nvSpPr>
        <p:spPr>
          <a:xfrm>
            <a:off x="597031" y="3232047"/>
            <a:ext cx="179558" cy="179558"/>
          </a:xfrm>
          <a:custGeom>
            <a:avLst/>
            <a:gdLst/>
            <a:ahLst/>
            <a:cxnLst/>
            <a:rect l="l" t="t" r="r" b="b"/>
            <a:pathLst>
              <a:path w="179558" h="179558">
                <a:moveTo>
                  <a:pt x="89779" y="179558"/>
                </a:moveTo>
                <a:cubicBezTo>
                  <a:pt x="139330" y="179558"/>
                  <a:pt x="179558" y="139330"/>
                  <a:pt x="179558" y="89779"/>
                </a:cubicBezTo>
                <a:cubicBezTo>
                  <a:pt x="179558" y="40229"/>
                  <a:pt x="139330" y="0"/>
                  <a:pt x="89779" y="0"/>
                </a:cubicBezTo>
                <a:cubicBezTo>
                  <a:pt x="40229" y="0"/>
                  <a:pt x="0" y="40229"/>
                  <a:pt x="0" y="89779"/>
                </a:cubicBezTo>
                <a:cubicBezTo>
                  <a:pt x="0" y="139330"/>
                  <a:pt x="40229" y="179558"/>
                  <a:pt x="89779" y="179558"/>
                </a:cubicBezTo>
                <a:close/>
                <a:moveTo>
                  <a:pt x="119378" y="74594"/>
                </a:moveTo>
                <a:lnTo>
                  <a:pt x="91322" y="119483"/>
                </a:lnTo>
                <a:cubicBezTo>
                  <a:pt x="89849" y="121833"/>
                  <a:pt x="87324" y="123306"/>
                  <a:pt x="84554" y="123446"/>
                </a:cubicBezTo>
                <a:cubicBezTo>
                  <a:pt x="81783" y="123587"/>
                  <a:pt x="79118" y="122324"/>
                  <a:pt x="77470" y="120080"/>
                </a:cubicBezTo>
                <a:lnTo>
                  <a:pt x="60636" y="97635"/>
                </a:lnTo>
                <a:cubicBezTo>
                  <a:pt x="57830" y="93917"/>
                  <a:pt x="58602" y="88657"/>
                  <a:pt x="62319" y="85851"/>
                </a:cubicBezTo>
                <a:cubicBezTo>
                  <a:pt x="66037" y="83046"/>
                  <a:pt x="71297" y="83817"/>
                  <a:pt x="74103" y="87535"/>
                </a:cubicBezTo>
                <a:lnTo>
                  <a:pt x="83572" y="100160"/>
                </a:lnTo>
                <a:lnTo>
                  <a:pt x="105105" y="65686"/>
                </a:lnTo>
                <a:cubicBezTo>
                  <a:pt x="107560" y="61758"/>
                  <a:pt x="112750" y="60531"/>
                  <a:pt x="116713" y="63021"/>
                </a:cubicBezTo>
                <a:cubicBezTo>
                  <a:pt x="120676" y="65511"/>
                  <a:pt x="121868" y="70666"/>
                  <a:pt x="119378" y="74629"/>
                </a:cubicBezTo>
                <a:close/>
              </a:path>
            </a:pathLst>
          </a:custGeom>
          <a:solidFill>
            <a:srgbClr val="C5A06D"/>
          </a:solidFill>
          <a:ln/>
        </p:spPr>
        <p:txBody>
          <a:bodyPr/>
          <a:lstStyle/>
          <a:p>
            <a:endParaRPr lang="zh-CN" altLang="en-US"/>
          </a:p>
        </p:txBody>
      </p:sp>
      <p:sp>
        <p:nvSpPr>
          <p:cNvPr id="14" name="Text 12"/>
          <p:cNvSpPr/>
          <p:nvPr/>
        </p:nvSpPr>
        <p:spPr>
          <a:xfrm>
            <a:off x="799034" y="3196135"/>
            <a:ext cx="6419205" cy="251381"/>
          </a:xfrm>
          <a:prstGeom prst="rect">
            <a:avLst/>
          </a:prstGeom>
          <a:noFill/>
          <a:ln/>
        </p:spPr>
        <p:txBody>
          <a:bodyPr wrap="square" lIns="0" tIns="0" rIns="0" bIns="0" rtlCol="0" anchor="ctr"/>
          <a:lstStyle/>
          <a:p>
            <a:pPr>
              <a:lnSpc>
                <a:spcPct val="120000"/>
              </a:lnSpc>
            </a:pPr>
            <a:r>
              <a:rPr lang="en-US" sz="1414"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619476" y="3591163"/>
            <a:ext cx="89779" cy="143647"/>
          </a:xfrm>
          <a:custGeom>
            <a:avLst/>
            <a:gdLst/>
            <a:ahLst/>
            <a:cxnLst/>
            <a:rect l="l" t="t" r="r" b="b"/>
            <a:pathLst>
              <a:path w="89779" h="143647">
                <a:moveTo>
                  <a:pt x="87282" y="65483"/>
                </a:moveTo>
                <a:cubicBezTo>
                  <a:pt x="90789" y="68990"/>
                  <a:pt x="90789" y="74685"/>
                  <a:pt x="87282" y="78192"/>
                </a:cubicBezTo>
                <a:lnTo>
                  <a:pt x="33415" y="132059"/>
                </a:lnTo>
                <a:cubicBezTo>
                  <a:pt x="29908" y="135566"/>
                  <a:pt x="24212" y="135566"/>
                  <a:pt x="20705" y="132059"/>
                </a:cubicBezTo>
                <a:cubicBezTo>
                  <a:pt x="17198" y="128552"/>
                  <a:pt x="17198" y="122857"/>
                  <a:pt x="20705" y="119350"/>
                </a:cubicBezTo>
                <a:lnTo>
                  <a:pt x="68232" y="71823"/>
                </a:lnTo>
                <a:lnTo>
                  <a:pt x="20733" y="24296"/>
                </a:lnTo>
                <a:cubicBezTo>
                  <a:pt x="17226" y="20789"/>
                  <a:pt x="17226" y="15094"/>
                  <a:pt x="20733" y="11587"/>
                </a:cubicBezTo>
                <a:cubicBezTo>
                  <a:pt x="24240" y="8080"/>
                  <a:pt x="29936" y="8080"/>
                  <a:pt x="33443" y="11587"/>
                </a:cubicBezTo>
                <a:lnTo>
                  <a:pt x="87310" y="65455"/>
                </a:lnTo>
                <a:close/>
              </a:path>
            </a:pathLst>
          </a:custGeom>
          <a:solidFill>
            <a:srgbClr val="C5A06D"/>
          </a:solidFill>
          <a:ln/>
        </p:spPr>
        <p:txBody>
          <a:bodyPr/>
          <a:lstStyle/>
          <a:p>
            <a:endParaRPr lang="zh-CN" altLang="en-US"/>
          </a:p>
        </p:txBody>
      </p:sp>
      <p:sp>
        <p:nvSpPr>
          <p:cNvPr id="16" name="Text 14"/>
          <p:cNvSpPr/>
          <p:nvPr/>
        </p:nvSpPr>
        <p:spPr>
          <a:xfrm>
            <a:off x="825968" y="3555252"/>
            <a:ext cx="3959258" cy="179558"/>
          </a:xfrm>
          <a:prstGeom prst="rect">
            <a:avLst/>
          </a:prstGeom>
          <a:noFill/>
          <a:ln/>
        </p:spPr>
        <p:txBody>
          <a:bodyPr wrap="square" lIns="0" tIns="0" rIns="0" bIns="0" rtlCol="0" anchor="ctr"/>
          <a:lstStyle/>
          <a:p>
            <a:pPr>
              <a:lnSpc>
                <a:spcPct val="120000"/>
              </a:lnSpc>
            </a:pPr>
            <a:r>
              <a:rPr lang="en-US" sz="990" b="1" dirty="0">
                <a:solidFill>
                  <a:srgbClr val="E0E2E5"/>
                </a:solidFill>
                <a:latin typeface="Noto Sans SC" pitchFamily="34" charset="0"/>
                <a:ea typeface="Noto Sans SC" pitchFamily="34" charset="-122"/>
                <a:cs typeface="Noto Sans SC" pitchFamily="34" charset="-120"/>
              </a:rPr>
              <a:t>产品设计：</a:t>
            </a:r>
            <a:r>
              <a:rPr lang="en-US" sz="990" dirty="0">
                <a:solidFill>
                  <a:srgbClr val="E0E2E5">
                    <a:alpha val="80000"/>
                  </a:srgbClr>
                </a:solidFill>
                <a:latin typeface="Noto Sans SC" pitchFamily="34" charset="0"/>
                <a:ea typeface="Noto Sans SC" pitchFamily="34" charset="-122"/>
                <a:cs typeface="Noto Sans SC" pitchFamily="34" charset="-120"/>
              </a:rPr>
              <a:t>市场研究、工程、财务建模代理协作，讨论功能与成本权衡</a:t>
            </a:r>
            <a:endParaRPr lang="en-US" sz="1600" dirty="0"/>
          </a:p>
        </p:txBody>
      </p:sp>
      <p:sp>
        <p:nvSpPr>
          <p:cNvPr id="17" name="Shape 15"/>
          <p:cNvSpPr/>
          <p:nvPr/>
        </p:nvSpPr>
        <p:spPr>
          <a:xfrm>
            <a:off x="619476" y="3842545"/>
            <a:ext cx="89779" cy="143647"/>
          </a:xfrm>
          <a:custGeom>
            <a:avLst/>
            <a:gdLst/>
            <a:ahLst/>
            <a:cxnLst/>
            <a:rect l="l" t="t" r="r" b="b"/>
            <a:pathLst>
              <a:path w="89779" h="143647">
                <a:moveTo>
                  <a:pt x="87282" y="65483"/>
                </a:moveTo>
                <a:cubicBezTo>
                  <a:pt x="90789" y="68990"/>
                  <a:pt x="90789" y="74685"/>
                  <a:pt x="87282" y="78192"/>
                </a:cubicBezTo>
                <a:lnTo>
                  <a:pt x="33415" y="132059"/>
                </a:lnTo>
                <a:cubicBezTo>
                  <a:pt x="29908" y="135566"/>
                  <a:pt x="24212" y="135566"/>
                  <a:pt x="20705" y="132059"/>
                </a:cubicBezTo>
                <a:cubicBezTo>
                  <a:pt x="17198" y="128552"/>
                  <a:pt x="17198" y="122857"/>
                  <a:pt x="20705" y="119350"/>
                </a:cubicBezTo>
                <a:lnTo>
                  <a:pt x="68232" y="71823"/>
                </a:lnTo>
                <a:lnTo>
                  <a:pt x="20733" y="24296"/>
                </a:lnTo>
                <a:cubicBezTo>
                  <a:pt x="17226" y="20789"/>
                  <a:pt x="17226" y="15094"/>
                  <a:pt x="20733" y="11587"/>
                </a:cubicBezTo>
                <a:cubicBezTo>
                  <a:pt x="24240" y="8080"/>
                  <a:pt x="29936" y="8080"/>
                  <a:pt x="33443" y="11587"/>
                </a:cubicBezTo>
                <a:lnTo>
                  <a:pt x="87310" y="65455"/>
                </a:lnTo>
                <a:close/>
              </a:path>
            </a:pathLst>
          </a:custGeom>
          <a:solidFill>
            <a:srgbClr val="C5A06D"/>
          </a:solidFill>
          <a:ln/>
        </p:spPr>
        <p:txBody>
          <a:bodyPr/>
          <a:lstStyle/>
          <a:p>
            <a:endParaRPr lang="zh-CN" altLang="en-US"/>
          </a:p>
        </p:txBody>
      </p:sp>
      <p:sp>
        <p:nvSpPr>
          <p:cNvPr id="18" name="Text 16"/>
          <p:cNvSpPr/>
          <p:nvPr/>
        </p:nvSpPr>
        <p:spPr>
          <a:xfrm>
            <a:off x="825968" y="3806633"/>
            <a:ext cx="3959258" cy="179558"/>
          </a:xfrm>
          <a:prstGeom prst="rect">
            <a:avLst/>
          </a:prstGeom>
          <a:noFill/>
          <a:ln/>
        </p:spPr>
        <p:txBody>
          <a:bodyPr wrap="square" lIns="0" tIns="0" rIns="0" bIns="0" rtlCol="0" anchor="ctr"/>
          <a:lstStyle/>
          <a:p>
            <a:pPr>
              <a:lnSpc>
                <a:spcPct val="120000"/>
              </a:lnSpc>
            </a:pPr>
            <a:r>
              <a:rPr lang="en-US" sz="990" b="1" dirty="0">
                <a:solidFill>
                  <a:srgbClr val="E0E2E5"/>
                </a:solidFill>
                <a:latin typeface="Noto Sans SC" pitchFamily="34" charset="0"/>
                <a:ea typeface="Noto Sans SC" pitchFamily="34" charset="-122"/>
                <a:cs typeface="Noto Sans SC" pitchFamily="34" charset="-120"/>
              </a:rPr>
              <a:t>开放式对话助手：</a:t>
            </a:r>
            <a:r>
              <a:rPr lang="en-US" sz="990" dirty="0">
                <a:solidFill>
                  <a:srgbClr val="E0E2E5">
                    <a:alpha val="80000"/>
                  </a:srgbClr>
                </a:solidFill>
                <a:latin typeface="Noto Sans SC" pitchFamily="34" charset="0"/>
                <a:ea typeface="Noto Sans SC" pitchFamily="34" charset="-122"/>
                <a:cs typeface="Noto Sans SC" pitchFamily="34" charset="-120"/>
              </a:rPr>
              <a:t>灵活度极高的场景，智能体自主决定完成任务或交接</a:t>
            </a:r>
            <a:endParaRPr lang="en-US" sz="1600" dirty="0"/>
          </a:p>
        </p:txBody>
      </p:sp>
      <p:sp>
        <p:nvSpPr>
          <p:cNvPr id="19" name="Shape 17"/>
          <p:cNvSpPr/>
          <p:nvPr/>
        </p:nvSpPr>
        <p:spPr>
          <a:xfrm>
            <a:off x="619476" y="4093926"/>
            <a:ext cx="89779" cy="143647"/>
          </a:xfrm>
          <a:custGeom>
            <a:avLst/>
            <a:gdLst/>
            <a:ahLst/>
            <a:cxnLst/>
            <a:rect l="l" t="t" r="r" b="b"/>
            <a:pathLst>
              <a:path w="89779" h="143647">
                <a:moveTo>
                  <a:pt x="87282" y="65483"/>
                </a:moveTo>
                <a:cubicBezTo>
                  <a:pt x="90789" y="68990"/>
                  <a:pt x="90789" y="74685"/>
                  <a:pt x="87282" y="78192"/>
                </a:cubicBezTo>
                <a:lnTo>
                  <a:pt x="33415" y="132059"/>
                </a:lnTo>
                <a:cubicBezTo>
                  <a:pt x="29908" y="135566"/>
                  <a:pt x="24212" y="135566"/>
                  <a:pt x="20705" y="132059"/>
                </a:cubicBezTo>
                <a:cubicBezTo>
                  <a:pt x="17198" y="128552"/>
                  <a:pt x="17198" y="122857"/>
                  <a:pt x="20705" y="119350"/>
                </a:cubicBezTo>
                <a:lnTo>
                  <a:pt x="68232" y="71823"/>
                </a:lnTo>
                <a:lnTo>
                  <a:pt x="20733" y="24296"/>
                </a:lnTo>
                <a:cubicBezTo>
                  <a:pt x="17226" y="20789"/>
                  <a:pt x="17226" y="15094"/>
                  <a:pt x="20733" y="11587"/>
                </a:cubicBezTo>
                <a:cubicBezTo>
                  <a:pt x="24240" y="8080"/>
                  <a:pt x="29936" y="8080"/>
                  <a:pt x="33443" y="11587"/>
                </a:cubicBezTo>
                <a:lnTo>
                  <a:pt x="87310" y="65455"/>
                </a:lnTo>
                <a:close/>
              </a:path>
            </a:pathLst>
          </a:custGeom>
          <a:solidFill>
            <a:srgbClr val="C5A06D"/>
          </a:solidFill>
          <a:ln/>
        </p:spPr>
        <p:txBody>
          <a:bodyPr/>
          <a:lstStyle/>
          <a:p>
            <a:endParaRPr lang="zh-CN" altLang="en-US"/>
          </a:p>
        </p:txBody>
      </p:sp>
      <p:sp>
        <p:nvSpPr>
          <p:cNvPr id="20" name="Text 18"/>
          <p:cNvSpPr/>
          <p:nvPr/>
        </p:nvSpPr>
        <p:spPr>
          <a:xfrm>
            <a:off x="825968" y="4058015"/>
            <a:ext cx="3205113" cy="179558"/>
          </a:xfrm>
          <a:prstGeom prst="rect">
            <a:avLst/>
          </a:prstGeom>
          <a:noFill/>
          <a:ln/>
        </p:spPr>
        <p:txBody>
          <a:bodyPr wrap="square" lIns="0" tIns="0" rIns="0" bIns="0" rtlCol="0" anchor="ctr"/>
          <a:lstStyle/>
          <a:p>
            <a:pPr>
              <a:lnSpc>
                <a:spcPct val="120000"/>
              </a:lnSpc>
            </a:pPr>
            <a:r>
              <a:rPr lang="en-US" sz="990" b="1" dirty="0">
                <a:solidFill>
                  <a:srgbClr val="E0E2E5"/>
                </a:solidFill>
                <a:latin typeface="Noto Sans SC" pitchFamily="34" charset="0"/>
                <a:ea typeface="Noto Sans SC" pitchFamily="34" charset="-122"/>
                <a:cs typeface="Noto Sans SC" pitchFamily="34" charset="-120"/>
              </a:rPr>
              <a:t>创意头脑风暴：</a:t>
            </a:r>
            <a:r>
              <a:rPr lang="en-US" sz="990" dirty="0">
                <a:solidFill>
                  <a:srgbClr val="E0E2E5">
                    <a:alpha val="80000"/>
                  </a:srgbClr>
                </a:solidFill>
                <a:latin typeface="Noto Sans SC" pitchFamily="34" charset="0"/>
                <a:ea typeface="Noto Sans SC" pitchFamily="34" charset="-122"/>
                <a:cs typeface="Noto Sans SC" pitchFamily="34" charset="-120"/>
              </a:rPr>
              <a:t>多个创意代理相互激发、批评、完善想法</a:t>
            </a:r>
            <a:endParaRPr lang="en-US" sz="1600" dirty="0"/>
          </a:p>
        </p:txBody>
      </p:sp>
      <p:sp>
        <p:nvSpPr>
          <p:cNvPr id="21" name="Shape 19"/>
          <p:cNvSpPr/>
          <p:nvPr/>
        </p:nvSpPr>
        <p:spPr>
          <a:xfrm>
            <a:off x="7525451" y="1185084"/>
            <a:ext cx="4309396" cy="2657461"/>
          </a:xfrm>
          <a:custGeom>
            <a:avLst/>
            <a:gdLst/>
            <a:ahLst/>
            <a:cxnLst/>
            <a:rect l="l" t="t" r="r" b="b"/>
            <a:pathLst>
              <a:path w="4309396" h="2657461">
                <a:moveTo>
                  <a:pt x="0" y="0"/>
                </a:moveTo>
                <a:lnTo>
                  <a:pt x="4309396" y="0"/>
                </a:lnTo>
                <a:lnTo>
                  <a:pt x="4309396" y="2657461"/>
                </a:lnTo>
                <a:lnTo>
                  <a:pt x="0" y="2657461"/>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669098" y="1328730"/>
            <a:ext cx="4102904" cy="251381"/>
          </a:xfrm>
          <a:prstGeom prst="rect">
            <a:avLst/>
          </a:prstGeom>
          <a:noFill/>
          <a:ln/>
        </p:spPr>
        <p:txBody>
          <a:bodyPr wrap="square" lIns="0" tIns="0" rIns="0" bIns="0" rtlCol="0" anchor="ctr"/>
          <a:lstStyle/>
          <a:p>
            <a:pPr>
              <a:lnSpc>
                <a:spcPct val="130000"/>
              </a:lnSpc>
            </a:pPr>
            <a:r>
              <a:rPr lang="en-US" sz="1272" b="1" dirty="0">
                <a:solidFill>
                  <a:srgbClr val="E0E2E5"/>
                </a:solidFill>
                <a:latin typeface="MiSans" pitchFamily="34" charset="0"/>
                <a:ea typeface="MiSans" pitchFamily="34" charset="-122"/>
                <a:cs typeface="MiSans" pitchFamily="34" charset="-120"/>
              </a:rPr>
              <a:t>协作机制</a:t>
            </a:r>
            <a:endParaRPr lang="en-US" sz="1600" dirty="0"/>
          </a:p>
        </p:txBody>
      </p:sp>
      <p:sp>
        <p:nvSpPr>
          <p:cNvPr id="23" name="Shape 21"/>
          <p:cNvSpPr/>
          <p:nvPr/>
        </p:nvSpPr>
        <p:spPr>
          <a:xfrm>
            <a:off x="7669098" y="1687847"/>
            <a:ext cx="4022103" cy="969614"/>
          </a:xfrm>
          <a:custGeom>
            <a:avLst/>
            <a:gdLst/>
            <a:ahLst/>
            <a:cxnLst/>
            <a:rect l="l" t="t" r="r" b="b"/>
            <a:pathLst>
              <a:path w="4022103" h="969614">
                <a:moveTo>
                  <a:pt x="0" y="0"/>
                </a:moveTo>
                <a:lnTo>
                  <a:pt x="4022103" y="0"/>
                </a:lnTo>
                <a:lnTo>
                  <a:pt x="4022103" y="969614"/>
                </a:lnTo>
                <a:lnTo>
                  <a:pt x="0" y="969614"/>
                </a:lnTo>
                <a:lnTo>
                  <a:pt x="0" y="0"/>
                </a:lnTo>
                <a:close/>
              </a:path>
            </a:pathLst>
          </a:custGeom>
          <a:solidFill>
            <a:srgbClr val="1A1D21">
              <a:alpha val="50196"/>
            </a:srgbClr>
          </a:solidFill>
          <a:ln/>
        </p:spPr>
        <p:txBody>
          <a:bodyPr/>
          <a:lstStyle/>
          <a:p>
            <a:endParaRPr lang="zh-CN" altLang="en-US"/>
          </a:p>
        </p:txBody>
      </p:sp>
      <p:sp>
        <p:nvSpPr>
          <p:cNvPr id="24" name="Text 22"/>
          <p:cNvSpPr/>
          <p:nvPr/>
        </p:nvSpPr>
        <p:spPr>
          <a:xfrm>
            <a:off x="7776833" y="1795582"/>
            <a:ext cx="3869479" cy="179558"/>
          </a:xfrm>
          <a:prstGeom prst="rect">
            <a:avLst/>
          </a:prstGeom>
          <a:noFill/>
          <a:ln/>
        </p:spPr>
        <p:txBody>
          <a:bodyPr wrap="square" lIns="0" tIns="0" rIns="0" bIns="0" rtlCol="0" anchor="ctr"/>
          <a:lstStyle/>
          <a:p>
            <a:pPr>
              <a:lnSpc>
                <a:spcPct val="120000"/>
              </a:lnSpc>
            </a:pPr>
            <a:r>
              <a:rPr lang="en-US" sz="990" b="1" dirty="0">
                <a:solidFill>
                  <a:srgbClr val="C5A06D"/>
                </a:solidFill>
                <a:latin typeface="Noto Sans SC" pitchFamily="34" charset="0"/>
                <a:ea typeface="Noto Sans SC" pitchFamily="34" charset="-122"/>
                <a:cs typeface="Noto Sans SC" pitchFamily="34" charset="-120"/>
              </a:rPr>
              <a:t>退出条件（必须定义）</a:t>
            </a:r>
            <a:endParaRPr lang="en-US" sz="1600" dirty="0"/>
          </a:p>
        </p:txBody>
      </p:sp>
      <p:sp>
        <p:nvSpPr>
          <p:cNvPr id="25" name="Text 23"/>
          <p:cNvSpPr/>
          <p:nvPr/>
        </p:nvSpPr>
        <p:spPr>
          <a:xfrm>
            <a:off x="7776833" y="2046963"/>
            <a:ext cx="3860501"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迭代次数上限</a:t>
            </a:r>
            <a:endParaRPr lang="en-US" sz="1600" dirty="0"/>
          </a:p>
        </p:txBody>
      </p:sp>
      <p:sp>
        <p:nvSpPr>
          <p:cNvPr id="26" name="Text 24"/>
          <p:cNvSpPr/>
          <p:nvPr/>
        </p:nvSpPr>
        <p:spPr>
          <a:xfrm>
            <a:off x="7776833" y="2226521"/>
            <a:ext cx="3860501"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时间限制</a:t>
            </a:r>
            <a:endParaRPr lang="en-US" sz="1600" dirty="0"/>
          </a:p>
        </p:txBody>
      </p:sp>
      <p:sp>
        <p:nvSpPr>
          <p:cNvPr id="27" name="Text 25"/>
          <p:cNvSpPr/>
          <p:nvPr/>
        </p:nvSpPr>
        <p:spPr>
          <a:xfrm>
            <a:off x="7776833" y="2406080"/>
            <a:ext cx="3860501"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达成共识或特定目标</a:t>
            </a:r>
            <a:endParaRPr lang="en-US" sz="1600" dirty="0"/>
          </a:p>
        </p:txBody>
      </p:sp>
      <p:sp>
        <p:nvSpPr>
          <p:cNvPr id="28" name="Shape 26"/>
          <p:cNvSpPr/>
          <p:nvPr/>
        </p:nvSpPr>
        <p:spPr>
          <a:xfrm>
            <a:off x="7669098" y="2729284"/>
            <a:ext cx="4022103" cy="969614"/>
          </a:xfrm>
          <a:custGeom>
            <a:avLst/>
            <a:gdLst/>
            <a:ahLst/>
            <a:cxnLst/>
            <a:rect l="l" t="t" r="r" b="b"/>
            <a:pathLst>
              <a:path w="4022103" h="969614">
                <a:moveTo>
                  <a:pt x="0" y="0"/>
                </a:moveTo>
                <a:lnTo>
                  <a:pt x="4022103" y="0"/>
                </a:lnTo>
                <a:lnTo>
                  <a:pt x="4022103" y="969614"/>
                </a:lnTo>
                <a:lnTo>
                  <a:pt x="0" y="969614"/>
                </a:lnTo>
                <a:lnTo>
                  <a:pt x="0" y="0"/>
                </a:lnTo>
                <a:close/>
              </a:path>
            </a:pathLst>
          </a:custGeom>
          <a:solidFill>
            <a:srgbClr val="1A1D21">
              <a:alpha val="50196"/>
            </a:srgbClr>
          </a:solidFill>
          <a:ln/>
        </p:spPr>
        <p:txBody>
          <a:bodyPr/>
          <a:lstStyle/>
          <a:p>
            <a:endParaRPr lang="zh-CN" altLang="en-US"/>
          </a:p>
        </p:txBody>
      </p:sp>
      <p:sp>
        <p:nvSpPr>
          <p:cNvPr id="29" name="Text 27"/>
          <p:cNvSpPr/>
          <p:nvPr/>
        </p:nvSpPr>
        <p:spPr>
          <a:xfrm>
            <a:off x="7776833" y="2837019"/>
            <a:ext cx="3869479" cy="179558"/>
          </a:xfrm>
          <a:prstGeom prst="rect">
            <a:avLst/>
          </a:prstGeom>
          <a:noFill/>
          <a:ln/>
        </p:spPr>
        <p:txBody>
          <a:bodyPr wrap="square" lIns="0" tIns="0" rIns="0" bIns="0" rtlCol="0" anchor="ctr"/>
          <a:lstStyle/>
          <a:p>
            <a:pPr>
              <a:lnSpc>
                <a:spcPct val="120000"/>
              </a:lnSpc>
            </a:pPr>
            <a:r>
              <a:rPr lang="en-US" sz="990" b="1" dirty="0">
                <a:solidFill>
                  <a:srgbClr val="C5A06D"/>
                </a:solidFill>
                <a:latin typeface="Noto Sans SC" pitchFamily="34" charset="0"/>
                <a:ea typeface="Noto Sans SC" pitchFamily="34" charset="-122"/>
                <a:cs typeface="Noto Sans SC" pitchFamily="34" charset="-120"/>
              </a:rPr>
              <a:t>智能体行为</a:t>
            </a:r>
            <a:endParaRPr lang="en-US" sz="1600" dirty="0"/>
          </a:p>
        </p:txBody>
      </p:sp>
      <p:sp>
        <p:nvSpPr>
          <p:cNvPr id="30" name="Text 28"/>
          <p:cNvSpPr/>
          <p:nvPr/>
        </p:nvSpPr>
        <p:spPr>
          <a:xfrm>
            <a:off x="7776833" y="3088401"/>
            <a:ext cx="3860501"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自主判断任务完成度</a:t>
            </a:r>
            <a:endParaRPr lang="en-US" sz="1600" dirty="0"/>
          </a:p>
        </p:txBody>
      </p:sp>
      <p:sp>
        <p:nvSpPr>
          <p:cNvPr id="31" name="Text 29"/>
          <p:cNvSpPr/>
          <p:nvPr/>
        </p:nvSpPr>
        <p:spPr>
          <a:xfrm>
            <a:off x="7776833" y="3267959"/>
            <a:ext cx="3860501"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将任务交接给更合适的代理</a:t>
            </a:r>
            <a:endParaRPr lang="en-US" sz="1600" dirty="0"/>
          </a:p>
        </p:txBody>
      </p:sp>
      <p:sp>
        <p:nvSpPr>
          <p:cNvPr id="32" name="Text 30"/>
          <p:cNvSpPr/>
          <p:nvPr/>
        </p:nvSpPr>
        <p:spPr>
          <a:xfrm>
            <a:off x="7776833" y="3447517"/>
            <a:ext cx="3860501"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通过协调器向用户传达最终响应</a:t>
            </a:r>
            <a:endParaRPr lang="en-US" sz="1600" dirty="0"/>
          </a:p>
        </p:txBody>
      </p:sp>
      <p:sp>
        <p:nvSpPr>
          <p:cNvPr id="33" name="Shape 31"/>
          <p:cNvSpPr/>
          <p:nvPr/>
        </p:nvSpPr>
        <p:spPr>
          <a:xfrm>
            <a:off x="7525451" y="3986191"/>
            <a:ext cx="4309396" cy="1723758"/>
          </a:xfrm>
          <a:custGeom>
            <a:avLst/>
            <a:gdLst/>
            <a:ahLst/>
            <a:cxnLst/>
            <a:rect l="l" t="t" r="r" b="b"/>
            <a:pathLst>
              <a:path w="4309396" h="1723758">
                <a:moveTo>
                  <a:pt x="0" y="0"/>
                </a:moveTo>
                <a:lnTo>
                  <a:pt x="4309396" y="0"/>
                </a:lnTo>
                <a:lnTo>
                  <a:pt x="4309396" y="1723758"/>
                </a:lnTo>
                <a:lnTo>
                  <a:pt x="0" y="1723758"/>
                </a:lnTo>
                <a:lnTo>
                  <a:pt x="0" y="0"/>
                </a:lnTo>
                <a:close/>
              </a:path>
            </a:pathLst>
          </a:custGeom>
          <a:solidFill>
            <a:srgbClr val="5E7A8B">
              <a:alpha val="10196"/>
            </a:srgbClr>
          </a:solidFill>
          <a:ln/>
        </p:spPr>
        <p:txBody>
          <a:bodyPr/>
          <a:lstStyle/>
          <a:p>
            <a:endParaRPr lang="zh-CN" altLang="en-US"/>
          </a:p>
        </p:txBody>
      </p:sp>
      <p:sp>
        <p:nvSpPr>
          <p:cNvPr id="34" name="Text 32"/>
          <p:cNvSpPr/>
          <p:nvPr/>
        </p:nvSpPr>
        <p:spPr>
          <a:xfrm>
            <a:off x="7669098" y="4129838"/>
            <a:ext cx="4102904" cy="251381"/>
          </a:xfrm>
          <a:prstGeom prst="rect">
            <a:avLst/>
          </a:prstGeom>
          <a:noFill/>
          <a:ln/>
        </p:spPr>
        <p:txBody>
          <a:bodyPr wrap="square" lIns="0" tIns="0" rIns="0" bIns="0" rtlCol="0" anchor="ctr"/>
          <a:lstStyle/>
          <a:p>
            <a:pPr>
              <a:lnSpc>
                <a:spcPct val="130000"/>
              </a:lnSpc>
            </a:pPr>
            <a:r>
              <a:rPr lang="en-US" sz="1272"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5" name="Shape 33"/>
          <p:cNvSpPr/>
          <p:nvPr/>
        </p:nvSpPr>
        <p:spPr>
          <a:xfrm>
            <a:off x="7669098" y="4488954"/>
            <a:ext cx="4022103" cy="502763"/>
          </a:xfrm>
          <a:custGeom>
            <a:avLst/>
            <a:gdLst/>
            <a:ahLst/>
            <a:cxnLst/>
            <a:rect l="l" t="t" r="r" b="b"/>
            <a:pathLst>
              <a:path w="4022103" h="502763">
                <a:moveTo>
                  <a:pt x="0" y="0"/>
                </a:moveTo>
                <a:lnTo>
                  <a:pt x="4022103" y="0"/>
                </a:lnTo>
                <a:lnTo>
                  <a:pt x="4022103" y="502763"/>
                </a:lnTo>
                <a:lnTo>
                  <a:pt x="0" y="502763"/>
                </a:lnTo>
                <a:lnTo>
                  <a:pt x="0" y="0"/>
                </a:lnTo>
                <a:close/>
              </a:path>
            </a:pathLst>
          </a:custGeom>
          <a:solidFill>
            <a:srgbClr val="1A1D21">
              <a:alpha val="50196"/>
            </a:srgbClr>
          </a:solidFill>
          <a:ln/>
        </p:spPr>
        <p:txBody>
          <a:bodyPr/>
          <a:lstStyle/>
          <a:p>
            <a:endParaRPr lang="zh-CN" altLang="en-US"/>
          </a:p>
        </p:txBody>
      </p:sp>
      <p:sp>
        <p:nvSpPr>
          <p:cNvPr id="36" name="Text 34"/>
          <p:cNvSpPr/>
          <p:nvPr/>
        </p:nvSpPr>
        <p:spPr>
          <a:xfrm>
            <a:off x="7740921" y="4560778"/>
            <a:ext cx="3941302" cy="179558"/>
          </a:xfrm>
          <a:prstGeom prst="rect">
            <a:avLst/>
          </a:prstGeom>
          <a:noFill/>
          <a:ln/>
        </p:spPr>
        <p:txBody>
          <a:bodyPr wrap="square" lIns="0" tIns="0" rIns="0" bIns="0" rtlCol="0" anchor="ctr"/>
          <a:lstStyle/>
          <a:p>
            <a:pPr>
              <a:lnSpc>
                <a:spcPct val="120000"/>
              </a:lnSpc>
            </a:pPr>
            <a:r>
              <a:rPr lang="en-US" sz="99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7" name="Text 35"/>
          <p:cNvSpPr/>
          <p:nvPr/>
        </p:nvSpPr>
        <p:spPr>
          <a:xfrm>
            <a:off x="7740921" y="4776247"/>
            <a:ext cx="3932324"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生成优质且富有创意的解决方案 • 模拟专家协作团队 • 高度灵活</a:t>
            </a:r>
            <a:endParaRPr lang="en-US" sz="1600" dirty="0"/>
          </a:p>
        </p:txBody>
      </p:sp>
      <p:sp>
        <p:nvSpPr>
          <p:cNvPr id="38" name="Shape 36"/>
          <p:cNvSpPr/>
          <p:nvPr/>
        </p:nvSpPr>
        <p:spPr>
          <a:xfrm>
            <a:off x="7669098" y="5063541"/>
            <a:ext cx="4022103" cy="502763"/>
          </a:xfrm>
          <a:custGeom>
            <a:avLst/>
            <a:gdLst/>
            <a:ahLst/>
            <a:cxnLst/>
            <a:rect l="l" t="t" r="r" b="b"/>
            <a:pathLst>
              <a:path w="4022103" h="502763">
                <a:moveTo>
                  <a:pt x="0" y="0"/>
                </a:moveTo>
                <a:lnTo>
                  <a:pt x="4022103" y="0"/>
                </a:lnTo>
                <a:lnTo>
                  <a:pt x="4022103" y="502763"/>
                </a:lnTo>
                <a:lnTo>
                  <a:pt x="0" y="502763"/>
                </a:lnTo>
                <a:lnTo>
                  <a:pt x="0" y="0"/>
                </a:lnTo>
                <a:close/>
              </a:path>
            </a:pathLst>
          </a:custGeom>
          <a:solidFill>
            <a:srgbClr val="1A1D21">
              <a:alpha val="50196"/>
            </a:srgbClr>
          </a:solidFill>
          <a:ln/>
        </p:spPr>
        <p:txBody>
          <a:bodyPr/>
          <a:lstStyle/>
          <a:p>
            <a:endParaRPr lang="zh-CN" altLang="en-US"/>
          </a:p>
        </p:txBody>
      </p:sp>
      <p:sp>
        <p:nvSpPr>
          <p:cNvPr id="39" name="Text 37"/>
          <p:cNvSpPr/>
          <p:nvPr/>
        </p:nvSpPr>
        <p:spPr>
          <a:xfrm>
            <a:off x="7740921" y="5135364"/>
            <a:ext cx="3941302" cy="179558"/>
          </a:xfrm>
          <a:prstGeom prst="rect">
            <a:avLst/>
          </a:prstGeom>
          <a:noFill/>
          <a:ln/>
        </p:spPr>
        <p:txBody>
          <a:bodyPr wrap="square" lIns="0" tIns="0" rIns="0" bIns="0" rtlCol="0" anchor="ctr"/>
          <a:lstStyle/>
          <a:p>
            <a:pPr>
              <a:lnSpc>
                <a:spcPct val="120000"/>
              </a:lnSpc>
            </a:pPr>
            <a:r>
              <a:rPr lang="en-US" sz="990" b="1" dirty="0">
                <a:solidFill>
                  <a:srgbClr val="C5A06D"/>
                </a:solidFill>
                <a:latin typeface="Noto Sans SC" pitchFamily="34" charset="0"/>
                <a:ea typeface="Noto Sans SC" pitchFamily="34" charset="-122"/>
                <a:cs typeface="Noto Sans SC" pitchFamily="34" charset="-120"/>
              </a:rPr>
              <a:t>挑战</a:t>
            </a:r>
            <a:endParaRPr lang="en-US" sz="1600" dirty="0"/>
          </a:p>
        </p:txBody>
      </p:sp>
      <p:sp>
        <p:nvSpPr>
          <p:cNvPr id="40" name="Text 38"/>
          <p:cNvSpPr/>
          <p:nvPr/>
        </p:nvSpPr>
        <p:spPr>
          <a:xfrm>
            <a:off x="7740921" y="5350834"/>
            <a:ext cx="3932324" cy="143647"/>
          </a:xfrm>
          <a:prstGeom prst="rect">
            <a:avLst/>
          </a:prstGeom>
          <a:noFill/>
          <a:ln/>
        </p:spPr>
        <p:txBody>
          <a:bodyPr wrap="square" lIns="0" tIns="0" rIns="0" bIns="0" rtlCol="0" anchor="ctr"/>
          <a:lstStyle/>
          <a:p>
            <a:pPr>
              <a:lnSpc>
                <a:spcPct val="110000"/>
              </a:lnSpc>
            </a:pPr>
            <a:r>
              <a:rPr lang="en-US" sz="848" dirty="0">
                <a:solidFill>
                  <a:srgbClr val="E0E2E5">
                    <a:alpha val="70000"/>
                  </a:srgbClr>
                </a:solidFill>
                <a:latin typeface="Noto Sans SC" pitchFamily="34" charset="0"/>
                <a:ea typeface="Noto Sans SC" pitchFamily="34" charset="-122"/>
                <a:cs typeface="Noto Sans SC" pitchFamily="34" charset="-120"/>
              </a:rPr>
              <a:t>• 实现最复杂且成本最高 • 无中央编排可能导致低效循环 • 运营成本和延迟极高</a:t>
            </a:r>
            <a:endParaRPr lang="en-US" sz="1600" dirty="0"/>
          </a:p>
        </p:txBody>
      </p:sp>
      <p:sp>
        <p:nvSpPr>
          <p:cNvPr id="41" name="Shape 39"/>
          <p:cNvSpPr/>
          <p:nvPr/>
        </p:nvSpPr>
        <p:spPr>
          <a:xfrm>
            <a:off x="7543407" y="5853596"/>
            <a:ext cx="4291440" cy="646409"/>
          </a:xfrm>
          <a:custGeom>
            <a:avLst/>
            <a:gdLst/>
            <a:ahLst/>
            <a:cxnLst/>
            <a:rect l="l" t="t" r="r" b="b"/>
            <a:pathLst>
              <a:path w="4291440" h="646409">
                <a:moveTo>
                  <a:pt x="0" y="0"/>
                </a:moveTo>
                <a:lnTo>
                  <a:pt x="4291440" y="0"/>
                </a:lnTo>
                <a:lnTo>
                  <a:pt x="4291440" y="646409"/>
                </a:lnTo>
                <a:lnTo>
                  <a:pt x="0" y="646409"/>
                </a:lnTo>
                <a:lnTo>
                  <a:pt x="0" y="0"/>
                </a:lnTo>
                <a:close/>
              </a:path>
            </a:pathLst>
          </a:custGeom>
          <a:solidFill>
            <a:srgbClr val="C5A06D">
              <a:alpha val="10196"/>
            </a:srgbClr>
          </a:solidFill>
          <a:ln/>
        </p:spPr>
        <p:txBody>
          <a:bodyPr/>
          <a:lstStyle/>
          <a:p>
            <a:endParaRPr lang="zh-CN" altLang="en-US"/>
          </a:p>
        </p:txBody>
      </p:sp>
      <p:sp>
        <p:nvSpPr>
          <p:cNvPr id="42" name="Shape 40"/>
          <p:cNvSpPr/>
          <p:nvPr/>
        </p:nvSpPr>
        <p:spPr>
          <a:xfrm>
            <a:off x="7543407" y="5853596"/>
            <a:ext cx="35912" cy="646409"/>
          </a:xfrm>
          <a:custGeom>
            <a:avLst/>
            <a:gdLst/>
            <a:ahLst/>
            <a:cxnLst/>
            <a:rect l="l" t="t" r="r" b="b"/>
            <a:pathLst>
              <a:path w="35912" h="646409">
                <a:moveTo>
                  <a:pt x="0" y="0"/>
                </a:moveTo>
                <a:lnTo>
                  <a:pt x="35912" y="0"/>
                </a:lnTo>
                <a:lnTo>
                  <a:pt x="35912" y="646409"/>
                </a:lnTo>
                <a:lnTo>
                  <a:pt x="0" y="646409"/>
                </a:lnTo>
                <a:lnTo>
                  <a:pt x="0" y="0"/>
                </a:lnTo>
                <a:close/>
              </a:path>
            </a:pathLst>
          </a:custGeom>
          <a:solidFill>
            <a:srgbClr val="C5A06D"/>
          </a:solidFill>
          <a:ln/>
        </p:spPr>
        <p:txBody>
          <a:bodyPr/>
          <a:lstStyle/>
          <a:p>
            <a:endParaRPr lang="zh-CN" altLang="en-US"/>
          </a:p>
        </p:txBody>
      </p:sp>
      <p:sp>
        <p:nvSpPr>
          <p:cNvPr id="43" name="Shape 41"/>
          <p:cNvSpPr/>
          <p:nvPr/>
        </p:nvSpPr>
        <p:spPr>
          <a:xfrm>
            <a:off x="7722965" y="6024177"/>
            <a:ext cx="125691" cy="125691"/>
          </a:xfrm>
          <a:custGeom>
            <a:avLst/>
            <a:gdLst/>
            <a:ahLst/>
            <a:cxnLst/>
            <a:rect l="l" t="t" r="r" b="b"/>
            <a:pathLst>
              <a:path w="125691" h="125691">
                <a:moveTo>
                  <a:pt x="62845" y="0"/>
                </a:moveTo>
                <a:cubicBezTo>
                  <a:pt x="66454" y="0"/>
                  <a:pt x="69768" y="1988"/>
                  <a:pt x="71487" y="5155"/>
                </a:cubicBezTo>
                <a:lnTo>
                  <a:pt x="124512" y="103351"/>
                </a:lnTo>
                <a:cubicBezTo>
                  <a:pt x="126157" y="106395"/>
                  <a:pt x="126084" y="110078"/>
                  <a:pt x="124316" y="113048"/>
                </a:cubicBezTo>
                <a:cubicBezTo>
                  <a:pt x="122548" y="116018"/>
                  <a:pt x="119333" y="117835"/>
                  <a:pt x="115871" y="117835"/>
                </a:cubicBezTo>
                <a:lnTo>
                  <a:pt x="9820" y="117835"/>
                </a:lnTo>
                <a:cubicBezTo>
                  <a:pt x="6358" y="117835"/>
                  <a:pt x="3167" y="116018"/>
                  <a:pt x="1375" y="113048"/>
                </a:cubicBezTo>
                <a:cubicBezTo>
                  <a:pt x="-417" y="110078"/>
                  <a:pt x="-466" y="106395"/>
                  <a:pt x="1178" y="103351"/>
                </a:cubicBezTo>
                <a:lnTo>
                  <a:pt x="54204" y="5155"/>
                </a:lnTo>
                <a:cubicBezTo>
                  <a:pt x="55923" y="1988"/>
                  <a:pt x="59237" y="0"/>
                  <a:pt x="62845" y="0"/>
                </a:cubicBezTo>
                <a:close/>
                <a:moveTo>
                  <a:pt x="62845" y="41242"/>
                </a:moveTo>
                <a:cubicBezTo>
                  <a:pt x="59580" y="41242"/>
                  <a:pt x="56954" y="43869"/>
                  <a:pt x="56954" y="47134"/>
                </a:cubicBezTo>
                <a:lnTo>
                  <a:pt x="56954" y="74629"/>
                </a:lnTo>
                <a:cubicBezTo>
                  <a:pt x="56954" y="77894"/>
                  <a:pt x="59580" y="80521"/>
                  <a:pt x="62845" y="80521"/>
                </a:cubicBezTo>
                <a:cubicBezTo>
                  <a:pt x="66110" y="80521"/>
                  <a:pt x="68737" y="77894"/>
                  <a:pt x="68737" y="74629"/>
                </a:cubicBezTo>
                <a:lnTo>
                  <a:pt x="68737" y="47134"/>
                </a:lnTo>
                <a:cubicBezTo>
                  <a:pt x="68737" y="43869"/>
                  <a:pt x="66110" y="41242"/>
                  <a:pt x="62845" y="41242"/>
                </a:cubicBezTo>
                <a:close/>
                <a:moveTo>
                  <a:pt x="69400" y="94268"/>
                </a:moveTo>
                <a:cubicBezTo>
                  <a:pt x="69549" y="91835"/>
                  <a:pt x="68336" y="89520"/>
                  <a:pt x="66250" y="88259"/>
                </a:cubicBezTo>
                <a:cubicBezTo>
                  <a:pt x="64164" y="86997"/>
                  <a:pt x="61551" y="86997"/>
                  <a:pt x="59465" y="88259"/>
                </a:cubicBezTo>
                <a:cubicBezTo>
                  <a:pt x="57380" y="89520"/>
                  <a:pt x="56166" y="91835"/>
                  <a:pt x="56315" y="94268"/>
                </a:cubicBezTo>
                <a:cubicBezTo>
                  <a:pt x="56166" y="96701"/>
                  <a:pt x="57380" y="99016"/>
                  <a:pt x="59465" y="100277"/>
                </a:cubicBezTo>
                <a:cubicBezTo>
                  <a:pt x="61551" y="101539"/>
                  <a:pt x="64164" y="101539"/>
                  <a:pt x="66250" y="100277"/>
                </a:cubicBezTo>
                <a:cubicBezTo>
                  <a:pt x="68336" y="99016"/>
                  <a:pt x="69549" y="96701"/>
                  <a:pt x="69400" y="94268"/>
                </a:cubicBezTo>
                <a:close/>
              </a:path>
            </a:pathLst>
          </a:custGeom>
          <a:solidFill>
            <a:srgbClr val="C5A06D"/>
          </a:solidFill>
          <a:ln/>
        </p:spPr>
        <p:txBody>
          <a:bodyPr/>
          <a:lstStyle/>
          <a:p>
            <a:endParaRPr lang="zh-CN" altLang="en-US"/>
          </a:p>
        </p:txBody>
      </p:sp>
      <p:sp>
        <p:nvSpPr>
          <p:cNvPr id="44" name="Text 42"/>
          <p:cNvSpPr/>
          <p:nvPr/>
        </p:nvSpPr>
        <p:spPr>
          <a:xfrm>
            <a:off x="7917385" y="5997243"/>
            <a:ext cx="3836661" cy="359116"/>
          </a:xfrm>
          <a:prstGeom prst="rect">
            <a:avLst/>
          </a:prstGeom>
          <a:noFill/>
          <a:ln/>
        </p:spPr>
        <p:txBody>
          <a:bodyPr wrap="square" lIns="0" tIns="0" rIns="0" bIns="0" rtlCol="0" anchor="ctr"/>
          <a:lstStyle/>
          <a:p>
            <a:pPr>
              <a:lnSpc>
                <a:spcPct val="120000"/>
              </a:lnSpc>
            </a:pPr>
            <a:r>
              <a:rPr lang="en-US" sz="990" b="1" dirty="0">
                <a:solidFill>
                  <a:srgbClr val="E0E2E5"/>
                </a:solidFill>
                <a:latin typeface="Noto Sans SC" pitchFamily="34" charset="0"/>
                <a:ea typeface="Noto Sans SC" pitchFamily="34" charset="-122"/>
                <a:cs typeface="Noto Sans SC" pitchFamily="34" charset="-120"/>
              </a:rPr>
              <a:t>关键风险：</a:t>
            </a:r>
            <a:r>
              <a:rPr lang="en-US" sz="990" dirty="0">
                <a:solidFill>
                  <a:srgbClr val="E0E2E5">
                    <a:alpha val="80000"/>
                  </a:srgbClr>
                </a:solidFill>
                <a:latin typeface="Noto Sans SC" pitchFamily="34" charset="0"/>
                <a:ea typeface="Noto Sans SC" pitchFamily="34" charset="-122"/>
                <a:cs typeface="Noto Sans SC" pitchFamily="34" charset="-120"/>
              </a:rPr>
              <a:t>必须设计复杂的逻辑管理智能体间通信、控制迭代工作流，防止无法收敛到解决方案。</a:t>
            </a:r>
            <a:endParaRPr lang="en-US" sz="1600"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2233613"/>
            <a:ext cx="1485900" cy="419100"/>
          </a:xfrm>
          <a:custGeom>
            <a:avLst/>
            <a:gdLst/>
            <a:ahLst/>
            <a:cxnLst/>
            <a:rect l="l" t="t" r="r" b="b"/>
            <a:pathLst>
              <a:path w="1485900" h="419100">
                <a:moveTo>
                  <a:pt x="0" y="0"/>
                </a:moveTo>
                <a:lnTo>
                  <a:pt x="1485900" y="0"/>
                </a:lnTo>
                <a:lnTo>
                  <a:pt x="1485900"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2233613"/>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2309813"/>
            <a:ext cx="1247775"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06</a:t>
            </a:r>
            <a:endParaRPr lang="en-US" sz="1600" dirty="0"/>
          </a:p>
        </p:txBody>
      </p:sp>
      <p:sp>
        <p:nvSpPr>
          <p:cNvPr id="7" name="Text 4"/>
          <p:cNvSpPr/>
          <p:nvPr/>
        </p:nvSpPr>
        <p:spPr>
          <a:xfrm>
            <a:off x="381000" y="2881313"/>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其他专业模式</a:t>
            </a:r>
            <a:endParaRPr lang="en-US" sz="1600" dirty="0"/>
          </a:p>
        </p:txBody>
      </p:sp>
      <p:sp>
        <p:nvSpPr>
          <p:cNvPr id="8" name="Text 5"/>
          <p:cNvSpPr/>
          <p:nvPr/>
        </p:nvSpPr>
        <p:spPr>
          <a:xfrm>
            <a:off x="381000" y="3824288"/>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针对特定需求的专项设计模式</a:t>
            </a:r>
            <a:endParaRPr lang="en-US" sz="1600" dirty="0"/>
          </a:p>
        </p:txBody>
      </p:sp>
      <p:sp>
        <p:nvSpPr>
          <p:cNvPr id="9" name="Shape 6"/>
          <p:cNvSpPr/>
          <p:nvPr/>
        </p:nvSpPr>
        <p:spPr>
          <a:xfrm>
            <a:off x="381000" y="4586288"/>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10" name="Shape 7"/>
          <p:cNvSpPr/>
          <p:nvPr/>
        </p:nvSpPr>
        <p:spPr>
          <a:xfrm>
            <a:off x="1447800" y="4586288"/>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1" name="Shape 8"/>
          <p:cNvSpPr/>
          <p:nvPr/>
        </p:nvSpPr>
        <p:spPr>
          <a:xfrm>
            <a:off x="2057400" y="4586288"/>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41274" y="341274"/>
            <a:ext cx="11577707" cy="204764"/>
          </a:xfrm>
          <a:prstGeom prst="rect">
            <a:avLst/>
          </a:prstGeom>
          <a:noFill/>
          <a:ln/>
        </p:spPr>
        <p:txBody>
          <a:bodyPr wrap="square" lIns="0" tIns="0" rIns="0" bIns="0" rtlCol="0" anchor="ctr"/>
          <a:lstStyle/>
          <a:p>
            <a:pPr>
              <a:lnSpc>
                <a:spcPct val="130000"/>
              </a:lnSpc>
            </a:pPr>
            <a:r>
              <a:rPr lang="en-US" sz="1075" b="1" kern="0" spc="54" dirty="0">
                <a:solidFill>
                  <a:srgbClr val="C5A06D"/>
                </a:solidFill>
                <a:latin typeface="Noto Sans SC" pitchFamily="34" charset="0"/>
                <a:ea typeface="Noto Sans SC" pitchFamily="34" charset="-122"/>
                <a:cs typeface="Noto Sans SC" pitchFamily="34" charset="-120"/>
              </a:rPr>
              <a:t>REACT PATTERN</a:t>
            </a:r>
            <a:endParaRPr lang="en-US" sz="1600" dirty="0"/>
          </a:p>
        </p:txBody>
      </p:sp>
      <p:sp>
        <p:nvSpPr>
          <p:cNvPr id="3" name="Text 1"/>
          <p:cNvSpPr/>
          <p:nvPr/>
        </p:nvSpPr>
        <p:spPr>
          <a:xfrm>
            <a:off x="341274" y="614293"/>
            <a:ext cx="11663026" cy="341274"/>
          </a:xfrm>
          <a:prstGeom prst="rect">
            <a:avLst/>
          </a:prstGeom>
          <a:noFill/>
          <a:ln/>
        </p:spPr>
        <p:txBody>
          <a:bodyPr wrap="square" lIns="0" tIns="0" rIns="0" bIns="0" rtlCol="0" anchor="ctr"/>
          <a:lstStyle/>
          <a:p>
            <a:pPr>
              <a:lnSpc>
                <a:spcPct val="90000"/>
              </a:lnSpc>
            </a:pPr>
            <a:r>
              <a:rPr lang="en-US" sz="2418" b="1" dirty="0">
                <a:solidFill>
                  <a:srgbClr val="E0E2E5"/>
                </a:solidFill>
                <a:latin typeface="Noto Sans SC" pitchFamily="34" charset="0"/>
                <a:ea typeface="Noto Sans SC" pitchFamily="34" charset="-122"/>
                <a:cs typeface="Noto Sans SC" pitchFamily="34" charset="-120"/>
              </a:rPr>
              <a:t>推理与行动模式（ReAct）</a:t>
            </a:r>
            <a:endParaRPr lang="en-US" sz="1600" dirty="0"/>
          </a:p>
        </p:txBody>
      </p:sp>
      <p:sp>
        <p:nvSpPr>
          <p:cNvPr id="4" name="Shape 2"/>
          <p:cNvSpPr/>
          <p:nvPr/>
        </p:nvSpPr>
        <p:spPr>
          <a:xfrm>
            <a:off x="358337" y="1126203"/>
            <a:ext cx="7192341" cy="1603986"/>
          </a:xfrm>
          <a:custGeom>
            <a:avLst/>
            <a:gdLst/>
            <a:ahLst/>
            <a:cxnLst/>
            <a:rect l="l" t="t" r="r" b="b"/>
            <a:pathLst>
              <a:path w="7192341" h="1603986">
                <a:moveTo>
                  <a:pt x="0" y="0"/>
                </a:moveTo>
                <a:lnTo>
                  <a:pt x="7192341" y="0"/>
                </a:lnTo>
                <a:lnTo>
                  <a:pt x="7192341" y="1603986"/>
                </a:lnTo>
                <a:lnTo>
                  <a:pt x="0" y="1603986"/>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58337" y="1126203"/>
            <a:ext cx="34127" cy="1603986"/>
          </a:xfrm>
          <a:custGeom>
            <a:avLst/>
            <a:gdLst/>
            <a:ahLst/>
            <a:cxnLst/>
            <a:rect l="l" t="t" r="r" b="b"/>
            <a:pathLst>
              <a:path w="34127" h="1603986">
                <a:moveTo>
                  <a:pt x="0" y="0"/>
                </a:moveTo>
                <a:lnTo>
                  <a:pt x="34127" y="0"/>
                </a:lnTo>
                <a:lnTo>
                  <a:pt x="34127" y="1603986"/>
                </a:lnTo>
                <a:lnTo>
                  <a:pt x="0" y="1603986"/>
                </a:lnTo>
                <a:lnTo>
                  <a:pt x="0" y="0"/>
                </a:lnTo>
                <a:close/>
              </a:path>
            </a:pathLst>
          </a:custGeom>
          <a:solidFill>
            <a:srgbClr val="3A5A6E"/>
          </a:solidFill>
          <a:ln/>
        </p:spPr>
        <p:txBody>
          <a:bodyPr/>
          <a:lstStyle/>
          <a:p>
            <a:endParaRPr lang="zh-CN" altLang="en-US"/>
          </a:p>
        </p:txBody>
      </p:sp>
      <p:sp>
        <p:nvSpPr>
          <p:cNvPr id="6" name="Shape 4"/>
          <p:cNvSpPr/>
          <p:nvPr/>
        </p:nvSpPr>
        <p:spPr>
          <a:xfrm>
            <a:off x="567367" y="1330967"/>
            <a:ext cx="170637" cy="170637"/>
          </a:xfrm>
          <a:custGeom>
            <a:avLst/>
            <a:gdLst/>
            <a:ahLst/>
            <a:cxnLst/>
            <a:rect l="l" t="t" r="r" b="b"/>
            <a:pathLst>
              <a:path w="170637" h="170637">
                <a:moveTo>
                  <a:pt x="39993" y="18663"/>
                </a:moveTo>
                <a:cubicBezTo>
                  <a:pt x="39993" y="8365"/>
                  <a:pt x="48358" y="0"/>
                  <a:pt x="58656" y="0"/>
                </a:cubicBezTo>
                <a:lnTo>
                  <a:pt x="66655" y="0"/>
                </a:lnTo>
                <a:cubicBezTo>
                  <a:pt x="72554" y="0"/>
                  <a:pt x="77320" y="4766"/>
                  <a:pt x="77320" y="10665"/>
                </a:cubicBezTo>
                <a:lnTo>
                  <a:pt x="77320" y="159972"/>
                </a:lnTo>
                <a:cubicBezTo>
                  <a:pt x="77320" y="165871"/>
                  <a:pt x="72554" y="170637"/>
                  <a:pt x="66655" y="170637"/>
                </a:cubicBezTo>
                <a:lnTo>
                  <a:pt x="55990" y="170637"/>
                </a:lnTo>
                <a:cubicBezTo>
                  <a:pt x="46059" y="170637"/>
                  <a:pt x="37693" y="163838"/>
                  <a:pt x="35327" y="154640"/>
                </a:cubicBezTo>
                <a:cubicBezTo>
                  <a:pt x="35094" y="154640"/>
                  <a:pt x="34894" y="154640"/>
                  <a:pt x="34661" y="154640"/>
                </a:cubicBezTo>
                <a:cubicBezTo>
                  <a:pt x="19930" y="154640"/>
                  <a:pt x="7999" y="142708"/>
                  <a:pt x="7999" y="127978"/>
                </a:cubicBezTo>
                <a:cubicBezTo>
                  <a:pt x="7999" y="121979"/>
                  <a:pt x="9998" y="116446"/>
                  <a:pt x="13331" y="111980"/>
                </a:cubicBezTo>
                <a:cubicBezTo>
                  <a:pt x="6865" y="107115"/>
                  <a:pt x="2666" y="99383"/>
                  <a:pt x="2666" y="90651"/>
                </a:cubicBezTo>
                <a:cubicBezTo>
                  <a:pt x="2666" y="80353"/>
                  <a:pt x="8532" y="71388"/>
                  <a:pt x="17064" y="66955"/>
                </a:cubicBezTo>
                <a:cubicBezTo>
                  <a:pt x="14697" y="62956"/>
                  <a:pt x="13331" y="58290"/>
                  <a:pt x="13331" y="53324"/>
                </a:cubicBezTo>
                <a:cubicBezTo>
                  <a:pt x="13331" y="38593"/>
                  <a:pt x="25262" y="26662"/>
                  <a:pt x="39993" y="26662"/>
                </a:cubicBezTo>
                <a:lnTo>
                  <a:pt x="39993" y="18663"/>
                </a:lnTo>
                <a:close/>
                <a:moveTo>
                  <a:pt x="130644" y="18663"/>
                </a:moveTo>
                <a:lnTo>
                  <a:pt x="130644" y="26662"/>
                </a:lnTo>
                <a:cubicBezTo>
                  <a:pt x="145375" y="26662"/>
                  <a:pt x="157306" y="38593"/>
                  <a:pt x="157306" y="53324"/>
                </a:cubicBezTo>
                <a:cubicBezTo>
                  <a:pt x="157306" y="58323"/>
                  <a:pt x="155939" y="62989"/>
                  <a:pt x="153573" y="66955"/>
                </a:cubicBezTo>
                <a:cubicBezTo>
                  <a:pt x="162138" y="71388"/>
                  <a:pt x="167971" y="80319"/>
                  <a:pt x="167971" y="90651"/>
                </a:cubicBezTo>
                <a:cubicBezTo>
                  <a:pt x="167971" y="99383"/>
                  <a:pt x="163771" y="107115"/>
                  <a:pt x="157306" y="111980"/>
                </a:cubicBezTo>
                <a:cubicBezTo>
                  <a:pt x="160639" y="116446"/>
                  <a:pt x="162638" y="121979"/>
                  <a:pt x="162638" y="127978"/>
                </a:cubicBezTo>
                <a:cubicBezTo>
                  <a:pt x="162638" y="142708"/>
                  <a:pt x="150707" y="154640"/>
                  <a:pt x="135976" y="154640"/>
                </a:cubicBezTo>
                <a:cubicBezTo>
                  <a:pt x="135743" y="154640"/>
                  <a:pt x="135543" y="154640"/>
                  <a:pt x="135310" y="154640"/>
                </a:cubicBezTo>
                <a:cubicBezTo>
                  <a:pt x="132943" y="163838"/>
                  <a:pt x="124578" y="170637"/>
                  <a:pt x="114647" y="170637"/>
                </a:cubicBezTo>
                <a:lnTo>
                  <a:pt x="103982" y="170637"/>
                </a:lnTo>
                <a:cubicBezTo>
                  <a:pt x="98083" y="170637"/>
                  <a:pt x="93317" y="165871"/>
                  <a:pt x="93317" y="159972"/>
                </a:cubicBezTo>
                <a:lnTo>
                  <a:pt x="93317" y="10665"/>
                </a:lnTo>
                <a:cubicBezTo>
                  <a:pt x="93317" y="4766"/>
                  <a:pt x="98083" y="0"/>
                  <a:pt x="103982" y="0"/>
                </a:cubicBezTo>
                <a:lnTo>
                  <a:pt x="111980" y="0"/>
                </a:lnTo>
                <a:cubicBezTo>
                  <a:pt x="122279" y="0"/>
                  <a:pt x="130644" y="8365"/>
                  <a:pt x="130644" y="18663"/>
                </a:cubicBezTo>
                <a:close/>
              </a:path>
            </a:pathLst>
          </a:custGeom>
          <a:solidFill>
            <a:srgbClr val="C5A06D"/>
          </a:solidFill>
          <a:ln/>
        </p:spPr>
        <p:txBody>
          <a:bodyPr/>
          <a:lstStyle/>
          <a:p>
            <a:endParaRPr lang="zh-CN" altLang="en-US"/>
          </a:p>
        </p:txBody>
      </p:sp>
      <p:sp>
        <p:nvSpPr>
          <p:cNvPr id="7" name="Text 5"/>
          <p:cNvSpPr/>
          <p:nvPr/>
        </p:nvSpPr>
        <p:spPr>
          <a:xfrm>
            <a:off x="759334" y="1296840"/>
            <a:ext cx="6706027" cy="238892"/>
          </a:xfrm>
          <a:prstGeom prst="rect">
            <a:avLst/>
          </a:prstGeom>
          <a:noFill/>
          <a:ln/>
        </p:spPr>
        <p:txBody>
          <a:bodyPr wrap="square" lIns="0" tIns="0" rIns="0" bIns="0" rtlCol="0" anchor="ctr"/>
          <a:lstStyle/>
          <a:p>
            <a:pPr>
              <a:lnSpc>
                <a:spcPct val="120000"/>
              </a:lnSpc>
            </a:pPr>
            <a:r>
              <a:rPr lang="en-US" sz="1344"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546038" y="1638113"/>
            <a:ext cx="6902259" cy="443656"/>
          </a:xfrm>
          <a:prstGeom prst="rect">
            <a:avLst/>
          </a:prstGeom>
          <a:noFill/>
          <a:ln/>
        </p:spPr>
        <p:txBody>
          <a:bodyPr wrap="square" lIns="0" tIns="0" rIns="0" bIns="0" rtlCol="0" anchor="ctr"/>
          <a:lstStyle/>
          <a:p>
            <a:pPr>
              <a:lnSpc>
                <a:spcPct val="140000"/>
              </a:lnSpc>
            </a:pPr>
            <a:r>
              <a:rPr lang="en-US" sz="1075" dirty="0">
                <a:solidFill>
                  <a:srgbClr val="E0E2E5">
                    <a:alpha val="80000"/>
                  </a:srgbClr>
                </a:solidFill>
                <a:latin typeface="Noto Sans SC" pitchFamily="34" charset="0"/>
                <a:ea typeface="Noto Sans SC" pitchFamily="34" charset="-122"/>
                <a:cs typeface="Noto Sans SC" pitchFamily="34" charset="-120"/>
              </a:rPr>
              <a:t>使用AI模型将思考过程和行动构建为一系列自然语言互动。智能体在</a:t>
            </a:r>
            <a:r>
              <a:rPr lang="en-US" sz="1075" dirty="0">
                <a:solidFill>
                  <a:srgbClr val="C5A06D"/>
                </a:solidFill>
                <a:highlight>
                  <a:srgbClr val="C5A06D">
                    <a:alpha val="20000"/>
                  </a:srgbClr>
                </a:highlight>
                <a:latin typeface="Noto Sans SC" pitchFamily="34" charset="0"/>
                <a:ea typeface="Noto Sans SC" pitchFamily="34" charset="-122"/>
                <a:cs typeface="Noto Sans SC" pitchFamily="34" charset="-120"/>
              </a:rPr>
              <a:t> 思考、行动、观察的迭代循环 </a:t>
            </a:r>
            <a:r>
              <a:rPr lang="en-US" sz="1075" dirty="0">
                <a:solidFill>
                  <a:srgbClr val="E0E2E5">
                    <a:alpha val="80000"/>
                  </a:srgbClr>
                </a:solidFill>
                <a:latin typeface="Noto Sans SC" pitchFamily="34" charset="0"/>
                <a:ea typeface="Noto Sans SC" pitchFamily="34" charset="-122"/>
                <a:cs typeface="Noto Sans SC" pitchFamily="34" charset="-120"/>
              </a:rPr>
              <a:t>中运行，直到满足退出条件。通过逐步推理动态制定计划、收集证据、调整方法。</a:t>
            </a:r>
            <a:endParaRPr lang="en-US" sz="1600" dirty="0"/>
          </a:p>
        </p:txBody>
      </p:sp>
      <p:sp>
        <p:nvSpPr>
          <p:cNvPr id="9" name="Shape 7"/>
          <p:cNvSpPr/>
          <p:nvPr/>
        </p:nvSpPr>
        <p:spPr>
          <a:xfrm>
            <a:off x="546038" y="2184151"/>
            <a:ext cx="6834004" cy="375401"/>
          </a:xfrm>
          <a:custGeom>
            <a:avLst/>
            <a:gdLst/>
            <a:ahLst/>
            <a:cxnLst/>
            <a:rect l="l" t="t" r="r" b="b"/>
            <a:pathLst>
              <a:path w="6834004" h="375401">
                <a:moveTo>
                  <a:pt x="0" y="0"/>
                </a:moveTo>
                <a:lnTo>
                  <a:pt x="6834004" y="0"/>
                </a:lnTo>
                <a:lnTo>
                  <a:pt x="6834004" y="375401"/>
                </a:lnTo>
                <a:lnTo>
                  <a:pt x="0" y="375401"/>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648420" y="2286533"/>
            <a:ext cx="6688963" cy="170637"/>
          </a:xfrm>
          <a:prstGeom prst="rect">
            <a:avLst/>
          </a:prstGeom>
          <a:noFill/>
          <a:ln/>
        </p:spPr>
        <p:txBody>
          <a:bodyPr wrap="square" lIns="0" tIns="0" rIns="0" bIns="0" rtlCol="0" anchor="ctr"/>
          <a:lstStyle/>
          <a:p>
            <a:pPr>
              <a:lnSpc>
                <a:spcPct val="120000"/>
              </a:lnSpc>
            </a:pPr>
            <a:r>
              <a:rPr lang="en-US" sz="941" b="1" dirty="0">
                <a:solidFill>
                  <a:srgbClr val="E0E2E5"/>
                </a:solidFill>
                <a:latin typeface="Noto Sans SC" pitchFamily="34" charset="0"/>
                <a:ea typeface="Noto Sans SC" pitchFamily="34" charset="-122"/>
                <a:cs typeface="Noto Sans SC" pitchFamily="34" charset="-120"/>
              </a:rPr>
              <a:t>三阶段循环：</a:t>
            </a:r>
            <a:r>
              <a:rPr lang="en-US" sz="941" dirty="0">
                <a:solidFill>
                  <a:srgbClr val="E0E2E5">
                    <a:alpha val="70000"/>
                  </a:srgbClr>
                </a:solidFill>
                <a:latin typeface="Noto Sans SC" pitchFamily="34" charset="0"/>
                <a:ea typeface="Noto Sans SC" pitchFamily="34" charset="-122"/>
                <a:cs typeface="Noto Sans SC" pitchFamily="34" charset="-120"/>
              </a:rPr>
              <a:t>思考（推理下一步）→ 行动（选择工具或输出答案）→ 观察（接收工具输出并保存）</a:t>
            </a:r>
            <a:endParaRPr lang="en-US" sz="1600" dirty="0"/>
          </a:p>
        </p:txBody>
      </p:sp>
      <p:sp>
        <p:nvSpPr>
          <p:cNvPr id="11" name="Shape 9"/>
          <p:cNvSpPr/>
          <p:nvPr/>
        </p:nvSpPr>
        <p:spPr>
          <a:xfrm>
            <a:off x="358337" y="2866698"/>
            <a:ext cx="7192341" cy="1330967"/>
          </a:xfrm>
          <a:custGeom>
            <a:avLst/>
            <a:gdLst/>
            <a:ahLst/>
            <a:cxnLst/>
            <a:rect l="l" t="t" r="r" b="b"/>
            <a:pathLst>
              <a:path w="7192341" h="1330967">
                <a:moveTo>
                  <a:pt x="0" y="0"/>
                </a:moveTo>
                <a:lnTo>
                  <a:pt x="7192341" y="0"/>
                </a:lnTo>
                <a:lnTo>
                  <a:pt x="7192341" y="1330967"/>
                </a:lnTo>
                <a:lnTo>
                  <a:pt x="0" y="1330967"/>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358337" y="2866698"/>
            <a:ext cx="34127" cy="1330967"/>
          </a:xfrm>
          <a:custGeom>
            <a:avLst/>
            <a:gdLst/>
            <a:ahLst/>
            <a:cxnLst/>
            <a:rect l="l" t="t" r="r" b="b"/>
            <a:pathLst>
              <a:path w="34127" h="1330967">
                <a:moveTo>
                  <a:pt x="0" y="0"/>
                </a:moveTo>
                <a:lnTo>
                  <a:pt x="34127" y="0"/>
                </a:lnTo>
                <a:lnTo>
                  <a:pt x="34127" y="1330967"/>
                </a:lnTo>
                <a:lnTo>
                  <a:pt x="0" y="1330967"/>
                </a:lnTo>
                <a:lnTo>
                  <a:pt x="0" y="0"/>
                </a:lnTo>
                <a:close/>
              </a:path>
            </a:pathLst>
          </a:custGeom>
          <a:solidFill>
            <a:srgbClr val="C5A06D"/>
          </a:solidFill>
          <a:ln/>
        </p:spPr>
        <p:txBody>
          <a:bodyPr/>
          <a:lstStyle/>
          <a:p>
            <a:endParaRPr lang="zh-CN" altLang="en-US"/>
          </a:p>
        </p:txBody>
      </p:sp>
      <p:sp>
        <p:nvSpPr>
          <p:cNvPr id="13" name="Shape 11"/>
          <p:cNvSpPr/>
          <p:nvPr/>
        </p:nvSpPr>
        <p:spPr>
          <a:xfrm>
            <a:off x="567367" y="3071463"/>
            <a:ext cx="170637" cy="170637"/>
          </a:xfrm>
          <a:custGeom>
            <a:avLst/>
            <a:gdLst/>
            <a:ahLst/>
            <a:cxnLst/>
            <a:rect l="l" t="t" r="r" b="b"/>
            <a:pathLst>
              <a:path w="170637" h="170637">
                <a:moveTo>
                  <a:pt x="85318" y="170637"/>
                </a:moveTo>
                <a:cubicBezTo>
                  <a:pt x="132407" y="170637"/>
                  <a:pt x="170637" y="132407"/>
                  <a:pt x="170637" y="85318"/>
                </a:cubicBezTo>
                <a:cubicBezTo>
                  <a:pt x="170637" y="38230"/>
                  <a:pt x="132407" y="0"/>
                  <a:pt x="85318" y="0"/>
                </a:cubicBezTo>
                <a:cubicBezTo>
                  <a:pt x="38230" y="0"/>
                  <a:pt x="0" y="38230"/>
                  <a:pt x="0" y="85318"/>
                </a:cubicBezTo>
                <a:cubicBezTo>
                  <a:pt x="0" y="132407"/>
                  <a:pt x="38230" y="170637"/>
                  <a:pt x="85318" y="170637"/>
                </a:cubicBezTo>
                <a:close/>
                <a:moveTo>
                  <a:pt x="113447" y="70888"/>
                </a:moveTo>
                <a:lnTo>
                  <a:pt x="86785" y="113547"/>
                </a:lnTo>
                <a:cubicBezTo>
                  <a:pt x="85385" y="115780"/>
                  <a:pt x="82985" y="117179"/>
                  <a:pt x="80353" y="117313"/>
                </a:cubicBezTo>
                <a:cubicBezTo>
                  <a:pt x="77720" y="117446"/>
                  <a:pt x="75187" y="116246"/>
                  <a:pt x="73620" y="114113"/>
                </a:cubicBezTo>
                <a:lnTo>
                  <a:pt x="57623" y="92784"/>
                </a:lnTo>
                <a:cubicBezTo>
                  <a:pt x="54957" y="89251"/>
                  <a:pt x="55690" y="84252"/>
                  <a:pt x="59223" y="81586"/>
                </a:cubicBezTo>
                <a:cubicBezTo>
                  <a:pt x="62756" y="78920"/>
                  <a:pt x="67755" y="79653"/>
                  <a:pt x="70421" y="83185"/>
                </a:cubicBezTo>
                <a:lnTo>
                  <a:pt x="79419" y="95183"/>
                </a:lnTo>
                <a:lnTo>
                  <a:pt x="99883" y="62422"/>
                </a:lnTo>
                <a:cubicBezTo>
                  <a:pt x="102215" y="58690"/>
                  <a:pt x="107148" y="57523"/>
                  <a:pt x="110914" y="59890"/>
                </a:cubicBezTo>
                <a:cubicBezTo>
                  <a:pt x="114680" y="62256"/>
                  <a:pt x="115813" y="67155"/>
                  <a:pt x="113447" y="70921"/>
                </a:cubicBezTo>
                <a:close/>
              </a:path>
            </a:pathLst>
          </a:custGeom>
          <a:solidFill>
            <a:srgbClr val="C5A06D"/>
          </a:solidFill>
          <a:ln/>
        </p:spPr>
        <p:txBody>
          <a:bodyPr/>
          <a:lstStyle/>
          <a:p>
            <a:endParaRPr lang="zh-CN" altLang="en-US"/>
          </a:p>
        </p:txBody>
      </p:sp>
      <p:sp>
        <p:nvSpPr>
          <p:cNvPr id="14" name="Text 12"/>
          <p:cNvSpPr/>
          <p:nvPr/>
        </p:nvSpPr>
        <p:spPr>
          <a:xfrm>
            <a:off x="759334" y="3037335"/>
            <a:ext cx="6706027" cy="238892"/>
          </a:xfrm>
          <a:prstGeom prst="rect">
            <a:avLst/>
          </a:prstGeom>
          <a:noFill/>
          <a:ln/>
        </p:spPr>
        <p:txBody>
          <a:bodyPr wrap="square" lIns="0" tIns="0" rIns="0" bIns="0" rtlCol="0" anchor="ctr"/>
          <a:lstStyle/>
          <a:p>
            <a:pPr>
              <a:lnSpc>
                <a:spcPct val="120000"/>
              </a:lnSpc>
            </a:pPr>
            <a:r>
              <a:rPr lang="en-US" sz="1344"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588697" y="3412736"/>
            <a:ext cx="85318" cy="136509"/>
          </a:xfrm>
          <a:custGeom>
            <a:avLst/>
            <a:gdLst/>
            <a:ahLst/>
            <a:cxnLst/>
            <a:rect l="l" t="t" r="r" b="b"/>
            <a:pathLst>
              <a:path w="85318" h="136509">
                <a:moveTo>
                  <a:pt x="82945" y="62229"/>
                </a:moveTo>
                <a:cubicBezTo>
                  <a:pt x="86278" y="65562"/>
                  <a:pt x="86278" y="70974"/>
                  <a:pt x="82945" y="74307"/>
                </a:cubicBezTo>
                <a:lnTo>
                  <a:pt x="31754" y="125498"/>
                </a:lnTo>
                <a:cubicBezTo>
                  <a:pt x="28422" y="128831"/>
                  <a:pt x="23009" y="128831"/>
                  <a:pt x="19677" y="125498"/>
                </a:cubicBezTo>
                <a:cubicBezTo>
                  <a:pt x="16344" y="122165"/>
                  <a:pt x="16344" y="116753"/>
                  <a:pt x="19677" y="113420"/>
                </a:cubicBezTo>
                <a:lnTo>
                  <a:pt x="64842" y="68255"/>
                </a:lnTo>
                <a:lnTo>
                  <a:pt x="19703" y="23089"/>
                </a:lnTo>
                <a:cubicBezTo>
                  <a:pt x="16370" y="19757"/>
                  <a:pt x="16370" y="14344"/>
                  <a:pt x="19703" y="11011"/>
                </a:cubicBezTo>
                <a:cubicBezTo>
                  <a:pt x="23036" y="7679"/>
                  <a:pt x="28448" y="7679"/>
                  <a:pt x="31781" y="11011"/>
                </a:cubicBezTo>
                <a:lnTo>
                  <a:pt x="82972" y="62202"/>
                </a:lnTo>
                <a:close/>
              </a:path>
            </a:pathLst>
          </a:custGeom>
          <a:solidFill>
            <a:srgbClr val="C5A06D"/>
          </a:solidFill>
          <a:ln/>
        </p:spPr>
        <p:txBody>
          <a:bodyPr/>
          <a:lstStyle/>
          <a:p>
            <a:endParaRPr lang="zh-CN" altLang="en-US"/>
          </a:p>
        </p:txBody>
      </p:sp>
      <p:sp>
        <p:nvSpPr>
          <p:cNvPr id="16" name="Text 14"/>
          <p:cNvSpPr/>
          <p:nvPr/>
        </p:nvSpPr>
        <p:spPr>
          <a:xfrm>
            <a:off x="784929" y="3378609"/>
            <a:ext cx="3643096" cy="170637"/>
          </a:xfrm>
          <a:prstGeom prst="rect">
            <a:avLst/>
          </a:prstGeom>
          <a:noFill/>
          <a:ln/>
        </p:spPr>
        <p:txBody>
          <a:bodyPr wrap="square" lIns="0" tIns="0" rIns="0" bIns="0" rtlCol="0" anchor="ctr"/>
          <a:lstStyle/>
          <a:p>
            <a:pPr>
              <a:lnSpc>
                <a:spcPct val="120000"/>
              </a:lnSpc>
            </a:pPr>
            <a:r>
              <a:rPr lang="en-US" sz="941" b="1" dirty="0">
                <a:solidFill>
                  <a:srgbClr val="E0E2E5"/>
                </a:solidFill>
                <a:latin typeface="Noto Sans SC" pitchFamily="34" charset="0"/>
                <a:ea typeface="Noto Sans SC" pitchFamily="34" charset="-122"/>
                <a:cs typeface="Noto Sans SC" pitchFamily="34" charset="-120"/>
              </a:rPr>
              <a:t>机器人路径规划：</a:t>
            </a:r>
            <a:r>
              <a:rPr lang="en-US" sz="941" dirty="0">
                <a:solidFill>
                  <a:srgbClr val="E0E2E5">
                    <a:alpha val="80000"/>
                  </a:srgbClr>
                </a:solidFill>
                <a:latin typeface="Noto Sans SC" pitchFamily="34" charset="0"/>
                <a:ea typeface="Noto Sans SC" pitchFamily="34" charset="-122"/>
                <a:cs typeface="Noto Sans SC" pitchFamily="34" charset="-120"/>
              </a:rPr>
              <a:t>思考最佳路径 → 移动 → 观察新状态 → 调整计划</a:t>
            </a:r>
            <a:endParaRPr lang="en-US" sz="1600" dirty="0"/>
          </a:p>
        </p:txBody>
      </p:sp>
      <p:sp>
        <p:nvSpPr>
          <p:cNvPr id="17" name="Shape 15"/>
          <p:cNvSpPr/>
          <p:nvPr/>
        </p:nvSpPr>
        <p:spPr>
          <a:xfrm>
            <a:off x="588697" y="3651628"/>
            <a:ext cx="85318" cy="136509"/>
          </a:xfrm>
          <a:custGeom>
            <a:avLst/>
            <a:gdLst/>
            <a:ahLst/>
            <a:cxnLst/>
            <a:rect l="l" t="t" r="r" b="b"/>
            <a:pathLst>
              <a:path w="85318" h="136509">
                <a:moveTo>
                  <a:pt x="82945" y="62229"/>
                </a:moveTo>
                <a:cubicBezTo>
                  <a:pt x="86278" y="65562"/>
                  <a:pt x="86278" y="70974"/>
                  <a:pt x="82945" y="74307"/>
                </a:cubicBezTo>
                <a:lnTo>
                  <a:pt x="31754" y="125498"/>
                </a:lnTo>
                <a:cubicBezTo>
                  <a:pt x="28422" y="128831"/>
                  <a:pt x="23009" y="128831"/>
                  <a:pt x="19677" y="125498"/>
                </a:cubicBezTo>
                <a:cubicBezTo>
                  <a:pt x="16344" y="122165"/>
                  <a:pt x="16344" y="116753"/>
                  <a:pt x="19677" y="113420"/>
                </a:cubicBezTo>
                <a:lnTo>
                  <a:pt x="64842" y="68255"/>
                </a:lnTo>
                <a:lnTo>
                  <a:pt x="19703" y="23089"/>
                </a:lnTo>
                <a:cubicBezTo>
                  <a:pt x="16370" y="19757"/>
                  <a:pt x="16370" y="14344"/>
                  <a:pt x="19703" y="11011"/>
                </a:cubicBezTo>
                <a:cubicBezTo>
                  <a:pt x="23036" y="7679"/>
                  <a:pt x="28448" y="7679"/>
                  <a:pt x="31781" y="11011"/>
                </a:cubicBezTo>
                <a:lnTo>
                  <a:pt x="82972" y="62202"/>
                </a:lnTo>
                <a:close/>
              </a:path>
            </a:pathLst>
          </a:custGeom>
          <a:solidFill>
            <a:srgbClr val="C5A06D"/>
          </a:solidFill>
          <a:ln/>
        </p:spPr>
        <p:txBody>
          <a:bodyPr/>
          <a:lstStyle/>
          <a:p>
            <a:endParaRPr lang="zh-CN" altLang="en-US"/>
          </a:p>
        </p:txBody>
      </p:sp>
      <p:sp>
        <p:nvSpPr>
          <p:cNvPr id="18" name="Text 16"/>
          <p:cNvSpPr/>
          <p:nvPr/>
        </p:nvSpPr>
        <p:spPr>
          <a:xfrm>
            <a:off x="784929" y="3617500"/>
            <a:ext cx="3404204" cy="170637"/>
          </a:xfrm>
          <a:prstGeom prst="rect">
            <a:avLst/>
          </a:prstGeom>
          <a:noFill/>
          <a:ln/>
        </p:spPr>
        <p:txBody>
          <a:bodyPr wrap="square" lIns="0" tIns="0" rIns="0" bIns="0" rtlCol="0" anchor="ctr"/>
          <a:lstStyle/>
          <a:p>
            <a:pPr>
              <a:lnSpc>
                <a:spcPct val="120000"/>
              </a:lnSpc>
            </a:pPr>
            <a:r>
              <a:rPr lang="en-US" sz="941" b="1" dirty="0">
                <a:solidFill>
                  <a:srgbClr val="E0E2E5"/>
                </a:solidFill>
                <a:latin typeface="Noto Sans SC" pitchFamily="34" charset="0"/>
                <a:ea typeface="Noto Sans SC" pitchFamily="34" charset="-122"/>
                <a:cs typeface="Noto Sans SC" pitchFamily="34" charset="-120"/>
              </a:rPr>
              <a:t>复杂问答：</a:t>
            </a:r>
            <a:r>
              <a:rPr lang="en-US" sz="941" dirty="0">
                <a:solidFill>
                  <a:srgbClr val="E0E2E5">
                    <a:alpha val="80000"/>
                  </a:srgbClr>
                </a:solidFill>
                <a:latin typeface="Noto Sans SC" pitchFamily="34" charset="0"/>
                <a:ea typeface="Noto Sans SC" pitchFamily="34" charset="-122"/>
                <a:cs typeface="Noto Sans SC" pitchFamily="34" charset="-120"/>
              </a:rPr>
              <a:t>推理需要的信息 → 搜索 → 观察结果 → 决定下一步</a:t>
            </a:r>
            <a:endParaRPr lang="en-US" sz="1600" dirty="0"/>
          </a:p>
        </p:txBody>
      </p:sp>
      <p:sp>
        <p:nvSpPr>
          <p:cNvPr id="19" name="Shape 17"/>
          <p:cNvSpPr/>
          <p:nvPr/>
        </p:nvSpPr>
        <p:spPr>
          <a:xfrm>
            <a:off x="588697" y="3890519"/>
            <a:ext cx="85318" cy="136509"/>
          </a:xfrm>
          <a:custGeom>
            <a:avLst/>
            <a:gdLst/>
            <a:ahLst/>
            <a:cxnLst/>
            <a:rect l="l" t="t" r="r" b="b"/>
            <a:pathLst>
              <a:path w="85318" h="136509">
                <a:moveTo>
                  <a:pt x="82945" y="62229"/>
                </a:moveTo>
                <a:cubicBezTo>
                  <a:pt x="86278" y="65562"/>
                  <a:pt x="86278" y="70974"/>
                  <a:pt x="82945" y="74307"/>
                </a:cubicBezTo>
                <a:lnTo>
                  <a:pt x="31754" y="125498"/>
                </a:lnTo>
                <a:cubicBezTo>
                  <a:pt x="28422" y="128831"/>
                  <a:pt x="23009" y="128831"/>
                  <a:pt x="19677" y="125498"/>
                </a:cubicBezTo>
                <a:cubicBezTo>
                  <a:pt x="16344" y="122165"/>
                  <a:pt x="16344" y="116753"/>
                  <a:pt x="19677" y="113420"/>
                </a:cubicBezTo>
                <a:lnTo>
                  <a:pt x="64842" y="68255"/>
                </a:lnTo>
                <a:lnTo>
                  <a:pt x="19703" y="23089"/>
                </a:lnTo>
                <a:cubicBezTo>
                  <a:pt x="16370" y="19757"/>
                  <a:pt x="16370" y="14344"/>
                  <a:pt x="19703" y="11011"/>
                </a:cubicBezTo>
                <a:cubicBezTo>
                  <a:pt x="23036" y="7679"/>
                  <a:pt x="28448" y="7679"/>
                  <a:pt x="31781" y="11011"/>
                </a:cubicBezTo>
                <a:lnTo>
                  <a:pt x="82972" y="62202"/>
                </a:lnTo>
                <a:close/>
              </a:path>
            </a:pathLst>
          </a:custGeom>
          <a:solidFill>
            <a:srgbClr val="C5A06D"/>
          </a:solidFill>
          <a:ln/>
        </p:spPr>
        <p:txBody>
          <a:bodyPr/>
          <a:lstStyle/>
          <a:p>
            <a:endParaRPr lang="zh-CN" altLang="en-US"/>
          </a:p>
        </p:txBody>
      </p:sp>
      <p:sp>
        <p:nvSpPr>
          <p:cNvPr id="20" name="Text 18"/>
          <p:cNvSpPr/>
          <p:nvPr/>
        </p:nvSpPr>
        <p:spPr>
          <a:xfrm>
            <a:off x="784929" y="3856392"/>
            <a:ext cx="2329192" cy="170637"/>
          </a:xfrm>
          <a:prstGeom prst="rect">
            <a:avLst/>
          </a:prstGeom>
          <a:noFill/>
          <a:ln/>
        </p:spPr>
        <p:txBody>
          <a:bodyPr wrap="square" lIns="0" tIns="0" rIns="0" bIns="0" rtlCol="0" anchor="ctr"/>
          <a:lstStyle/>
          <a:p>
            <a:pPr>
              <a:lnSpc>
                <a:spcPct val="120000"/>
              </a:lnSpc>
            </a:pPr>
            <a:r>
              <a:rPr lang="en-US" sz="941" b="1" dirty="0">
                <a:solidFill>
                  <a:srgbClr val="E0E2E5"/>
                </a:solidFill>
                <a:latin typeface="Noto Sans SC" pitchFamily="34" charset="0"/>
                <a:ea typeface="Noto Sans SC" pitchFamily="34" charset="-122"/>
                <a:cs typeface="Noto Sans SC" pitchFamily="34" charset="-120"/>
              </a:rPr>
              <a:t>动态任务执行：</a:t>
            </a:r>
            <a:r>
              <a:rPr lang="en-US" sz="941" dirty="0">
                <a:solidFill>
                  <a:srgbClr val="E0E2E5">
                    <a:alpha val="80000"/>
                  </a:srgbClr>
                </a:solidFill>
                <a:latin typeface="Noto Sans SC" pitchFamily="34" charset="0"/>
                <a:ea typeface="Noto Sans SC" pitchFamily="34" charset="-122"/>
                <a:cs typeface="Noto Sans SC" pitchFamily="34" charset="-120"/>
              </a:rPr>
              <a:t>根据环境变化实时调整策略</a:t>
            </a:r>
            <a:endParaRPr lang="en-US" sz="1600" dirty="0"/>
          </a:p>
        </p:txBody>
      </p:sp>
      <p:sp>
        <p:nvSpPr>
          <p:cNvPr id="21" name="Shape 19"/>
          <p:cNvSpPr/>
          <p:nvPr/>
        </p:nvSpPr>
        <p:spPr>
          <a:xfrm>
            <a:off x="7758242" y="1126203"/>
            <a:ext cx="4095283" cy="2866698"/>
          </a:xfrm>
          <a:custGeom>
            <a:avLst/>
            <a:gdLst/>
            <a:ahLst/>
            <a:cxnLst/>
            <a:rect l="l" t="t" r="r" b="b"/>
            <a:pathLst>
              <a:path w="4095283" h="2866698">
                <a:moveTo>
                  <a:pt x="0" y="0"/>
                </a:moveTo>
                <a:lnTo>
                  <a:pt x="4095283" y="0"/>
                </a:lnTo>
                <a:lnTo>
                  <a:pt x="4095283" y="2866698"/>
                </a:lnTo>
                <a:lnTo>
                  <a:pt x="0" y="2866698"/>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894752" y="1262712"/>
            <a:ext cx="3899051" cy="238892"/>
          </a:xfrm>
          <a:prstGeom prst="rect">
            <a:avLst/>
          </a:prstGeom>
          <a:noFill/>
          <a:ln/>
        </p:spPr>
        <p:txBody>
          <a:bodyPr wrap="square" lIns="0" tIns="0" rIns="0" bIns="0" rtlCol="0" anchor="ctr"/>
          <a:lstStyle/>
          <a:p>
            <a:pPr>
              <a:lnSpc>
                <a:spcPct val="130000"/>
              </a:lnSpc>
            </a:pPr>
            <a:r>
              <a:rPr lang="en-US" sz="1209" b="1" dirty="0">
                <a:solidFill>
                  <a:srgbClr val="E0E2E5"/>
                </a:solidFill>
                <a:latin typeface="MiSans" pitchFamily="34" charset="0"/>
                <a:ea typeface="MiSans" pitchFamily="34" charset="-122"/>
                <a:cs typeface="MiSans" pitchFamily="34" charset="-120"/>
              </a:rPr>
              <a:t>ReAct循环流程</a:t>
            </a:r>
            <a:endParaRPr lang="en-US" sz="1600" dirty="0"/>
          </a:p>
        </p:txBody>
      </p:sp>
      <p:sp>
        <p:nvSpPr>
          <p:cNvPr id="23" name="Shape 21"/>
          <p:cNvSpPr/>
          <p:nvPr/>
        </p:nvSpPr>
        <p:spPr>
          <a:xfrm>
            <a:off x="9259846" y="1603986"/>
            <a:ext cx="1092076" cy="409528"/>
          </a:xfrm>
          <a:custGeom>
            <a:avLst/>
            <a:gdLst/>
            <a:ahLst/>
            <a:cxnLst/>
            <a:rect l="l" t="t" r="r" b="b"/>
            <a:pathLst>
              <a:path w="1092076" h="409528">
                <a:moveTo>
                  <a:pt x="0" y="0"/>
                </a:moveTo>
                <a:lnTo>
                  <a:pt x="1092076" y="0"/>
                </a:lnTo>
                <a:lnTo>
                  <a:pt x="1092076" y="409528"/>
                </a:lnTo>
                <a:lnTo>
                  <a:pt x="0" y="409528"/>
                </a:lnTo>
                <a:lnTo>
                  <a:pt x="0" y="0"/>
                </a:lnTo>
                <a:close/>
              </a:path>
            </a:pathLst>
          </a:custGeom>
          <a:solidFill>
            <a:srgbClr val="3A5A6E"/>
          </a:solidFill>
          <a:ln/>
        </p:spPr>
        <p:txBody>
          <a:bodyPr/>
          <a:lstStyle/>
          <a:p>
            <a:endParaRPr lang="zh-CN" altLang="en-US"/>
          </a:p>
        </p:txBody>
      </p:sp>
      <p:sp>
        <p:nvSpPr>
          <p:cNvPr id="24" name="Text 22"/>
          <p:cNvSpPr/>
          <p:nvPr/>
        </p:nvSpPr>
        <p:spPr>
          <a:xfrm>
            <a:off x="9229985" y="1603986"/>
            <a:ext cx="1151798" cy="409528"/>
          </a:xfrm>
          <a:prstGeom prst="rect">
            <a:avLst/>
          </a:prstGeom>
          <a:noFill/>
          <a:ln/>
        </p:spPr>
        <p:txBody>
          <a:bodyPr wrap="square" lIns="0" tIns="0" rIns="0" bIns="0" rtlCol="0" anchor="ctr"/>
          <a:lstStyle/>
          <a:p>
            <a:pPr algn="ctr">
              <a:lnSpc>
                <a:spcPct val="120000"/>
              </a:lnSpc>
            </a:pPr>
            <a:r>
              <a:rPr lang="en-US" sz="941" b="1" dirty="0">
                <a:solidFill>
                  <a:srgbClr val="FFFFFF"/>
                </a:solidFill>
                <a:latin typeface="Noto Sans SC" pitchFamily="34" charset="0"/>
                <a:ea typeface="Noto Sans SC" pitchFamily="34" charset="-122"/>
                <a:cs typeface="Noto Sans SC" pitchFamily="34" charset="-120"/>
              </a:rPr>
              <a:t>思考 (Think)</a:t>
            </a:r>
            <a:endParaRPr lang="en-US" sz="1600" dirty="0"/>
          </a:p>
        </p:txBody>
      </p:sp>
      <p:sp>
        <p:nvSpPr>
          <p:cNvPr id="25" name="Shape 23"/>
          <p:cNvSpPr/>
          <p:nvPr/>
        </p:nvSpPr>
        <p:spPr>
          <a:xfrm>
            <a:off x="9750427" y="2081769"/>
            <a:ext cx="115180" cy="153573"/>
          </a:xfrm>
          <a:custGeom>
            <a:avLst/>
            <a:gdLst/>
            <a:ahLst/>
            <a:cxnLst/>
            <a:rect l="l" t="t" r="r" b="b"/>
            <a:pathLst>
              <a:path w="115180" h="153573">
                <a:moveTo>
                  <a:pt x="50811" y="150754"/>
                </a:moveTo>
                <a:cubicBezTo>
                  <a:pt x="54560" y="154503"/>
                  <a:pt x="60649" y="154503"/>
                  <a:pt x="64399" y="150754"/>
                </a:cubicBezTo>
                <a:lnTo>
                  <a:pt x="112390" y="102762"/>
                </a:lnTo>
                <a:cubicBezTo>
                  <a:pt x="116140" y="99013"/>
                  <a:pt x="116140" y="92924"/>
                  <a:pt x="112390" y="89174"/>
                </a:cubicBezTo>
                <a:cubicBezTo>
                  <a:pt x="108641" y="85425"/>
                  <a:pt x="102552" y="85425"/>
                  <a:pt x="98803" y="89174"/>
                </a:cubicBezTo>
                <a:lnTo>
                  <a:pt x="67188" y="120789"/>
                </a:lnTo>
                <a:lnTo>
                  <a:pt x="67188" y="9598"/>
                </a:lnTo>
                <a:cubicBezTo>
                  <a:pt x="67188" y="4289"/>
                  <a:pt x="62899" y="0"/>
                  <a:pt x="57590" y="0"/>
                </a:cubicBezTo>
                <a:cubicBezTo>
                  <a:pt x="52281" y="0"/>
                  <a:pt x="47992" y="4289"/>
                  <a:pt x="47992" y="9598"/>
                </a:cubicBezTo>
                <a:lnTo>
                  <a:pt x="47992" y="120789"/>
                </a:lnTo>
                <a:lnTo>
                  <a:pt x="16377" y="89174"/>
                </a:lnTo>
                <a:cubicBezTo>
                  <a:pt x="12628" y="85425"/>
                  <a:pt x="6539" y="85425"/>
                  <a:pt x="2790" y="89174"/>
                </a:cubicBezTo>
                <a:cubicBezTo>
                  <a:pt x="-960" y="92924"/>
                  <a:pt x="-960" y="99013"/>
                  <a:pt x="2790" y="102762"/>
                </a:cubicBezTo>
                <a:lnTo>
                  <a:pt x="50781" y="150754"/>
                </a:lnTo>
                <a:close/>
              </a:path>
            </a:pathLst>
          </a:custGeom>
          <a:solidFill>
            <a:srgbClr val="C5A06D"/>
          </a:solidFill>
          <a:ln/>
        </p:spPr>
        <p:txBody>
          <a:bodyPr/>
          <a:lstStyle/>
          <a:p>
            <a:endParaRPr lang="zh-CN" altLang="en-US"/>
          </a:p>
        </p:txBody>
      </p:sp>
      <p:sp>
        <p:nvSpPr>
          <p:cNvPr id="26" name="Shape 24"/>
          <p:cNvSpPr/>
          <p:nvPr/>
        </p:nvSpPr>
        <p:spPr>
          <a:xfrm>
            <a:off x="9259846" y="2303597"/>
            <a:ext cx="1092076" cy="409528"/>
          </a:xfrm>
          <a:custGeom>
            <a:avLst/>
            <a:gdLst/>
            <a:ahLst/>
            <a:cxnLst/>
            <a:rect l="l" t="t" r="r" b="b"/>
            <a:pathLst>
              <a:path w="1092076" h="409528">
                <a:moveTo>
                  <a:pt x="0" y="0"/>
                </a:moveTo>
                <a:lnTo>
                  <a:pt x="1092076" y="0"/>
                </a:lnTo>
                <a:lnTo>
                  <a:pt x="1092076" y="409528"/>
                </a:lnTo>
                <a:lnTo>
                  <a:pt x="0" y="409528"/>
                </a:lnTo>
                <a:lnTo>
                  <a:pt x="0" y="0"/>
                </a:lnTo>
                <a:close/>
              </a:path>
            </a:pathLst>
          </a:custGeom>
          <a:solidFill>
            <a:srgbClr val="5E7A8B"/>
          </a:solidFill>
          <a:ln/>
        </p:spPr>
        <p:txBody>
          <a:bodyPr/>
          <a:lstStyle/>
          <a:p>
            <a:endParaRPr lang="zh-CN" altLang="en-US"/>
          </a:p>
        </p:txBody>
      </p:sp>
      <p:sp>
        <p:nvSpPr>
          <p:cNvPr id="27" name="Text 25"/>
          <p:cNvSpPr/>
          <p:nvPr/>
        </p:nvSpPr>
        <p:spPr>
          <a:xfrm>
            <a:off x="9229985" y="2303597"/>
            <a:ext cx="1151798" cy="409528"/>
          </a:xfrm>
          <a:prstGeom prst="rect">
            <a:avLst/>
          </a:prstGeom>
          <a:noFill/>
          <a:ln/>
        </p:spPr>
        <p:txBody>
          <a:bodyPr wrap="square" lIns="0" tIns="0" rIns="0" bIns="0" rtlCol="0" anchor="ctr"/>
          <a:lstStyle/>
          <a:p>
            <a:pPr algn="ctr">
              <a:lnSpc>
                <a:spcPct val="120000"/>
              </a:lnSpc>
            </a:pPr>
            <a:r>
              <a:rPr lang="en-US" sz="941" b="1" dirty="0">
                <a:solidFill>
                  <a:srgbClr val="FFFFFF"/>
                </a:solidFill>
                <a:latin typeface="Noto Sans SC" pitchFamily="34" charset="0"/>
                <a:ea typeface="Noto Sans SC" pitchFamily="34" charset="-122"/>
                <a:cs typeface="Noto Sans SC" pitchFamily="34" charset="-120"/>
              </a:rPr>
              <a:t>行动 (Act)</a:t>
            </a:r>
            <a:endParaRPr lang="en-US" sz="1600" dirty="0"/>
          </a:p>
        </p:txBody>
      </p:sp>
      <p:sp>
        <p:nvSpPr>
          <p:cNvPr id="28" name="Shape 26"/>
          <p:cNvSpPr/>
          <p:nvPr/>
        </p:nvSpPr>
        <p:spPr>
          <a:xfrm>
            <a:off x="9750427" y="2781380"/>
            <a:ext cx="115180" cy="153573"/>
          </a:xfrm>
          <a:custGeom>
            <a:avLst/>
            <a:gdLst/>
            <a:ahLst/>
            <a:cxnLst/>
            <a:rect l="l" t="t" r="r" b="b"/>
            <a:pathLst>
              <a:path w="115180" h="153573">
                <a:moveTo>
                  <a:pt x="50811" y="150754"/>
                </a:moveTo>
                <a:cubicBezTo>
                  <a:pt x="54560" y="154503"/>
                  <a:pt x="60649" y="154503"/>
                  <a:pt x="64399" y="150754"/>
                </a:cubicBezTo>
                <a:lnTo>
                  <a:pt x="112390" y="102762"/>
                </a:lnTo>
                <a:cubicBezTo>
                  <a:pt x="116140" y="99013"/>
                  <a:pt x="116140" y="92924"/>
                  <a:pt x="112390" y="89174"/>
                </a:cubicBezTo>
                <a:cubicBezTo>
                  <a:pt x="108641" y="85425"/>
                  <a:pt x="102552" y="85425"/>
                  <a:pt x="98803" y="89174"/>
                </a:cubicBezTo>
                <a:lnTo>
                  <a:pt x="67188" y="120789"/>
                </a:lnTo>
                <a:lnTo>
                  <a:pt x="67188" y="9598"/>
                </a:lnTo>
                <a:cubicBezTo>
                  <a:pt x="67188" y="4289"/>
                  <a:pt x="62899" y="0"/>
                  <a:pt x="57590" y="0"/>
                </a:cubicBezTo>
                <a:cubicBezTo>
                  <a:pt x="52281" y="0"/>
                  <a:pt x="47992" y="4289"/>
                  <a:pt x="47992" y="9598"/>
                </a:cubicBezTo>
                <a:lnTo>
                  <a:pt x="47992" y="120789"/>
                </a:lnTo>
                <a:lnTo>
                  <a:pt x="16377" y="89174"/>
                </a:lnTo>
                <a:cubicBezTo>
                  <a:pt x="12628" y="85425"/>
                  <a:pt x="6539" y="85425"/>
                  <a:pt x="2790" y="89174"/>
                </a:cubicBezTo>
                <a:cubicBezTo>
                  <a:pt x="-960" y="92924"/>
                  <a:pt x="-960" y="99013"/>
                  <a:pt x="2790" y="102762"/>
                </a:cubicBezTo>
                <a:lnTo>
                  <a:pt x="50781" y="150754"/>
                </a:lnTo>
                <a:close/>
              </a:path>
            </a:pathLst>
          </a:custGeom>
          <a:solidFill>
            <a:srgbClr val="C5A06D"/>
          </a:solidFill>
          <a:ln/>
        </p:spPr>
        <p:txBody>
          <a:bodyPr/>
          <a:lstStyle/>
          <a:p>
            <a:endParaRPr lang="zh-CN" altLang="en-US"/>
          </a:p>
        </p:txBody>
      </p:sp>
      <p:sp>
        <p:nvSpPr>
          <p:cNvPr id="29" name="Shape 27"/>
          <p:cNvSpPr/>
          <p:nvPr/>
        </p:nvSpPr>
        <p:spPr>
          <a:xfrm>
            <a:off x="9259846" y="3003208"/>
            <a:ext cx="1092076" cy="409528"/>
          </a:xfrm>
          <a:custGeom>
            <a:avLst/>
            <a:gdLst/>
            <a:ahLst/>
            <a:cxnLst/>
            <a:rect l="l" t="t" r="r" b="b"/>
            <a:pathLst>
              <a:path w="1092076" h="409528">
                <a:moveTo>
                  <a:pt x="0" y="0"/>
                </a:moveTo>
                <a:lnTo>
                  <a:pt x="1092076" y="0"/>
                </a:lnTo>
                <a:lnTo>
                  <a:pt x="1092076" y="409528"/>
                </a:lnTo>
                <a:lnTo>
                  <a:pt x="0" y="409528"/>
                </a:lnTo>
                <a:lnTo>
                  <a:pt x="0" y="0"/>
                </a:lnTo>
                <a:close/>
              </a:path>
            </a:pathLst>
          </a:custGeom>
          <a:solidFill>
            <a:srgbClr val="C5A06D"/>
          </a:solidFill>
          <a:ln/>
        </p:spPr>
        <p:txBody>
          <a:bodyPr/>
          <a:lstStyle/>
          <a:p>
            <a:endParaRPr lang="zh-CN" altLang="en-US"/>
          </a:p>
        </p:txBody>
      </p:sp>
      <p:sp>
        <p:nvSpPr>
          <p:cNvPr id="30" name="Text 28"/>
          <p:cNvSpPr/>
          <p:nvPr/>
        </p:nvSpPr>
        <p:spPr>
          <a:xfrm>
            <a:off x="9229985" y="3003208"/>
            <a:ext cx="1151798" cy="409528"/>
          </a:xfrm>
          <a:prstGeom prst="rect">
            <a:avLst/>
          </a:prstGeom>
          <a:noFill/>
          <a:ln/>
        </p:spPr>
        <p:txBody>
          <a:bodyPr wrap="square" lIns="0" tIns="0" rIns="0" bIns="0" rtlCol="0" anchor="ctr"/>
          <a:lstStyle/>
          <a:p>
            <a:pPr algn="ctr">
              <a:lnSpc>
                <a:spcPct val="120000"/>
              </a:lnSpc>
            </a:pPr>
            <a:r>
              <a:rPr lang="en-US" sz="941" b="1" dirty="0">
                <a:solidFill>
                  <a:srgbClr val="FFFFFF"/>
                </a:solidFill>
                <a:latin typeface="Noto Sans SC" pitchFamily="34" charset="0"/>
                <a:ea typeface="Noto Sans SC" pitchFamily="34" charset="-122"/>
                <a:cs typeface="Noto Sans SC" pitchFamily="34" charset="-120"/>
              </a:rPr>
              <a:t>观察 (Observe)</a:t>
            </a:r>
            <a:endParaRPr lang="en-US" sz="1600" dirty="0"/>
          </a:p>
        </p:txBody>
      </p:sp>
      <p:sp>
        <p:nvSpPr>
          <p:cNvPr id="31" name="Shape 29"/>
          <p:cNvSpPr/>
          <p:nvPr/>
        </p:nvSpPr>
        <p:spPr>
          <a:xfrm>
            <a:off x="9434749" y="3485257"/>
            <a:ext cx="127978" cy="170637"/>
          </a:xfrm>
          <a:custGeom>
            <a:avLst/>
            <a:gdLst/>
            <a:ahLst/>
            <a:cxnLst/>
            <a:rect l="l" t="t" r="r" b="b"/>
            <a:pathLst>
              <a:path w="127978" h="170637">
                <a:moveTo>
                  <a:pt x="71521" y="5799"/>
                </a:moveTo>
                <a:cubicBezTo>
                  <a:pt x="67355" y="1633"/>
                  <a:pt x="60589" y="1633"/>
                  <a:pt x="56423" y="5799"/>
                </a:cubicBezTo>
                <a:lnTo>
                  <a:pt x="3099" y="59123"/>
                </a:lnTo>
                <a:cubicBezTo>
                  <a:pt x="-1066" y="63289"/>
                  <a:pt x="-1066" y="70054"/>
                  <a:pt x="3099" y="74220"/>
                </a:cubicBezTo>
                <a:cubicBezTo>
                  <a:pt x="7265" y="78386"/>
                  <a:pt x="14031" y="78386"/>
                  <a:pt x="18197" y="74220"/>
                </a:cubicBezTo>
                <a:lnTo>
                  <a:pt x="53324" y="39093"/>
                </a:lnTo>
                <a:lnTo>
                  <a:pt x="53324" y="162638"/>
                </a:lnTo>
                <a:cubicBezTo>
                  <a:pt x="53324" y="168537"/>
                  <a:pt x="58090" y="173303"/>
                  <a:pt x="63989" y="173303"/>
                </a:cubicBezTo>
                <a:cubicBezTo>
                  <a:pt x="69888" y="173303"/>
                  <a:pt x="74654" y="168537"/>
                  <a:pt x="74654" y="162638"/>
                </a:cubicBezTo>
                <a:lnTo>
                  <a:pt x="74654" y="39093"/>
                </a:lnTo>
                <a:lnTo>
                  <a:pt x="109781" y="74220"/>
                </a:lnTo>
                <a:cubicBezTo>
                  <a:pt x="113947" y="78386"/>
                  <a:pt x="120712" y="78386"/>
                  <a:pt x="124878" y="74220"/>
                </a:cubicBezTo>
                <a:cubicBezTo>
                  <a:pt x="129044" y="70054"/>
                  <a:pt x="129044" y="63289"/>
                  <a:pt x="124878" y="59123"/>
                </a:cubicBezTo>
                <a:lnTo>
                  <a:pt x="71554" y="5799"/>
                </a:lnTo>
                <a:close/>
              </a:path>
            </a:pathLst>
          </a:custGeom>
          <a:solidFill>
            <a:srgbClr val="C5A06D"/>
          </a:solidFill>
          <a:ln/>
        </p:spPr>
        <p:txBody>
          <a:bodyPr/>
          <a:lstStyle/>
          <a:p>
            <a:endParaRPr lang="zh-CN" altLang="en-US"/>
          </a:p>
        </p:txBody>
      </p:sp>
      <p:sp>
        <p:nvSpPr>
          <p:cNvPr id="32" name="Text 30"/>
          <p:cNvSpPr/>
          <p:nvPr/>
        </p:nvSpPr>
        <p:spPr>
          <a:xfrm>
            <a:off x="9268378" y="3719882"/>
            <a:ext cx="460719" cy="136509"/>
          </a:xfrm>
          <a:prstGeom prst="rect">
            <a:avLst/>
          </a:prstGeom>
          <a:noFill/>
          <a:ln/>
        </p:spPr>
        <p:txBody>
          <a:bodyPr wrap="square" lIns="0" tIns="0" rIns="0" bIns="0" rtlCol="0" anchor="ctr"/>
          <a:lstStyle/>
          <a:p>
            <a:pPr algn="ctr">
              <a:lnSpc>
                <a:spcPct val="110000"/>
              </a:lnSpc>
            </a:pPr>
            <a:r>
              <a:rPr lang="en-US" sz="806" dirty="0">
                <a:solidFill>
                  <a:srgbClr val="E0E2E5">
                    <a:alpha val="60000"/>
                  </a:srgbClr>
                </a:solidFill>
                <a:latin typeface="Noto Sans SC" pitchFamily="34" charset="0"/>
                <a:ea typeface="Noto Sans SC" pitchFamily="34" charset="-122"/>
                <a:cs typeface="Noto Sans SC" pitchFamily="34" charset="-120"/>
              </a:rPr>
              <a:t>继续循环</a:t>
            </a:r>
            <a:endParaRPr lang="en-US" sz="1600" dirty="0"/>
          </a:p>
        </p:txBody>
      </p:sp>
      <p:sp>
        <p:nvSpPr>
          <p:cNvPr id="33" name="Shape 31"/>
          <p:cNvSpPr/>
          <p:nvPr/>
        </p:nvSpPr>
        <p:spPr>
          <a:xfrm>
            <a:off x="10027712" y="3485257"/>
            <a:ext cx="170637" cy="170637"/>
          </a:xfrm>
          <a:custGeom>
            <a:avLst/>
            <a:gdLst/>
            <a:ahLst/>
            <a:cxnLst/>
            <a:rect l="l" t="t" r="r" b="b"/>
            <a:pathLst>
              <a:path w="170637" h="170637">
                <a:moveTo>
                  <a:pt x="167504" y="92850"/>
                </a:moveTo>
                <a:cubicBezTo>
                  <a:pt x="171670" y="88684"/>
                  <a:pt x="171670" y="81919"/>
                  <a:pt x="167504" y="77753"/>
                </a:cubicBezTo>
                <a:lnTo>
                  <a:pt x="114180" y="24429"/>
                </a:lnTo>
                <a:cubicBezTo>
                  <a:pt x="110014" y="20263"/>
                  <a:pt x="103249" y="20263"/>
                  <a:pt x="99083" y="24429"/>
                </a:cubicBezTo>
                <a:cubicBezTo>
                  <a:pt x="94917" y="28595"/>
                  <a:pt x="94917" y="35360"/>
                  <a:pt x="99083" y="39526"/>
                </a:cubicBezTo>
                <a:lnTo>
                  <a:pt x="134210" y="74654"/>
                </a:lnTo>
                <a:lnTo>
                  <a:pt x="10665" y="74654"/>
                </a:lnTo>
                <a:cubicBezTo>
                  <a:pt x="4766" y="74654"/>
                  <a:pt x="0" y="79419"/>
                  <a:pt x="0" y="85318"/>
                </a:cubicBezTo>
                <a:cubicBezTo>
                  <a:pt x="0" y="91217"/>
                  <a:pt x="4766" y="95983"/>
                  <a:pt x="10665" y="95983"/>
                </a:cubicBezTo>
                <a:lnTo>
                  <a:pt x="134210" y="95983"/>
                </a:lnTo>
                <a:lnTo>
                  <a:pt x="99083" y="131110"/>
                </a:lnTo>
                <a:cubicBezTo>
                  <a:pt x="94917" y="135276"/>
                  <a:pt x="94917" y="142042"/>
                  <a:pt x="99083" y="146208"/>
                </a:cubicBezTo>
                <a:cubicBezTo>
                  <a:pt x="103249" y="150374"/>
                  <a:pt x="110014" y="150374"/>
                  <a:pt x="114180" y="146208"/>
                </a:cubicBezTo>
                <a:lnTo>
                  <a:pt x="167504" y="92884"/>
                </a:lnTo>
                <a:close/>
              </a:path>
            </a:pathLst>
          </a:custGeom>
          <a:solidFill>
            <a:srgbClr val="C5A06D"/>
          </a:solidFill>
          <a:ln/>
        </p:spPr>
        <p:txBody>
          <a:bodyPr/>
          <a:lstStyle/>
          <a:p>
            <a:endParaRPr lang="zh-CN" altLang="en-US"/>
          </a:p>
        </p:txBody>
      </p:sp>
      <p:sp>
        <p:nvSpPr>
          <p:cNvPr id="34" name="Text 32"/>
          <p:cNvSpPr/>
          <p:nvPr/>
        </p:nvSpPr>
        <p:spPr>
          <a:xfrm>
            <a:off x="9882671" y="3719882"/>
            <a:ext cx="460719" cy="136509"/>
          </a:xfrm>
          <a:prstGeom prst="rect">
            <a:avLst/>
          </a:prstGeom>
          <a:noFill/>
          <a:ln/>
        </p:spPr>
        <p:txBody>
          <a:bodyPr wrap="square" lIns="0" tIns="0" rIns="0" bIns="0" rtlCol="0" anchor="ctr"/>
          <a:lstStyle/>
          <a:p>
            <a:pPr algn="ctr">
              <a:lnSpc>
                <a:spcPct val="110000"/>
              </a:lnSpc>
            </a:pPr>
            <a:r>
              <a:rPr lang="en-US" sz="806" dirty="0">
                <a:solidFill>
                  <a:srgbClr val="E0E2E5">
                    <a:alpha val="60000"/>
                  </a:srgbClr>
                </a:solidFill>
                <a:latin typeface="Noto Sans SC" pitchFamily="34" charset="0"/>
                <a:ea typeface="Noto Sans SC" pitchFamily="34" charset="-122"/>
                <a:cs typeface="Noto Sans SC" pitchFamily="34" charset="-120"/>
              </a:rPr>
              <a:t>任务完成</a:t>
            </a:r>
            <a:endParaRPr lang="en-US" sz="1600" dirty="0"/>
          </a:p>
        </p:txBody>
      </p:sp>
      <p:sp>
        <p:nvSpPr>
          <p:cNvPr id="35" name="Shape 33"/>
          <p:cNvSpPr/>
          <p:nvPr/>
        </p:nvSpPr>
        <p:spPr>
          <a:xfrm>
            <a:off x="7758242" y="4129411"/>
            <a:ext cx="4095283" cy="1638113"/>
          </a:xfrm>
          <a:custGeom>
            <a:avLst/>
            <a:gdLst/>
            <a:ahLst/>
            <a:cxnLst/>
            <a:rect l="l" t="t" r="r" b="b"/>
            <a:pathLst>
              <a:path w="4095283" h="1638113">
                <a:moveTo>
                  <a:pt x="0" y="0"/>
                </a:moveTo>
                <a:lnTo>
                  <a:pt x="4095283" y="0"/>
                </a:lnTo>
                <a:lnTo>
                  <a:pt x="4095283" y="1638113"/>
                </a:lnTo>
                <a:lnTo>
                  <a:pt x="0" y="1638113"/>
                </a:lnTo>
                <a:lnTo>
                  <a:pt x="0" y="0"/>
                </a:lnTo>
                <a:close/>
              </a:path>
            </a:pathLst>
          </a:custGeom>
          <a:solidFill>
            <a:srgbClr val="5E7A8B">
              <a:alpha val="10196"/>
            </a:srgbClr>
          </a:solidFill>
          <a:ln/>
        </p:spPr>
        <p:txBody>
          <a:bodyPr/>
          <a:lstStyle/>
          <a:p>
            <a:endParaRPr lang="zh-CN" altLang="en-US"/>
          </a:p>
        </p:txBody>
      </p:sp>
      <p:sp>
        <p:nvSpPr>
          <p:cNvPr id="36" name="Text 34"/>
          <p:cNvSpPr/>
          <p:nvPr/>
        </p:nvSpPr>
        <p:spPr>
          <a:xfrm>
            <a:off x="7894752" y="4265920"/>
            <a:ext cx="3899051" cy="238892"/>
          </a:xfrm>
          <a:prstGeom prst="rect">
            <a:avLst/>
          </a:prstGeom>
          <a:noFill/>
          <a:ln/>
        </p:spPr>
        <p:txBody>
          <a:bodyPr wrap="square" lIns="0" tIns="0" rIns="0" bIns="0" rtlCol="0" anchor="ctr"/>
          <a:lstStyle/>
          <a:p>
            <a:pPr>
              <a:lnSpc>
                <a:spcPct val="130000"/>
              </a:lnSpc>
            </a:pPr>
            <a:r>
              <a:rPr lang="en-US" sz="1209"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7" name="Shape 35"/>
          <p:cNvSpPr/>
          <p:nvPr/>
        </p:nvSpPr>
        <p:spPr>
          <a:xfrm>
            <a:off x="7894752" y="4607194"/>
            <a:ext cx="3822265" cy="477783"/>
          </a:xfrm>
          <a:custGeom>
            <a:avLst/>
            <a:gdLst/>
            <a:ahLst/>
            <a:cxnLst/>
            <a:rect l="l" t="t" r="r" b="b"/>
            <a:pathLst>
              <a:path w="3822265" h="477783">
                <a:moveTo>
                  <a:pt x="0" y="0"/>
                </a:moveTo>
                <a:lnTo>
                  <a:pt x="3822265" y="0"/>
                </a:lnTo>
                <a:lnTo>
                  <a:pt x="3822265" y="477783"/>
                </a:lnTo>
                <a:lnTo>
                  <a:pt x="0" y="477783"/>
                </a:lnTo>
                <a:lnTo>
                  <a:pt x="0" y="0"/>
                </a:lnTo>
                <a:close/>
              </a:path>
            </a:pathLst>
          </a:custGeom>
          <a:solidFill>
            <a:srgbClr val="1A1D21">
              <a:alpha val="50196"/>
            </a:srgbClr>
          </a:solidFill>
          <a:ln/>
        </p:spPr>
        <p:txBody>
          <a:bodyPr/>
          <a:lstStyle/>
          <a:p>
            <a:endParaRPr lang="zh-CN" altLang="en-US"/>
          </a:p>
        </p:txBody>
      </p:sp>
      <p:sp>
        <p:nvSpPr>
          <p:cNvPr id="38" name="Text 36"/>
          <p:cNvSpPr/>
          <p:nvPr/>
        </p:nvSpPr>
        <p:spPr>
          <a:xfrm>
            <a:off x="7963007" y="4675449"/>
            <a:ext cx="3745478" cy="170637"/>
          </a:xfrm>
          <a:prstGeom prst="rect">
            <a:avLst/>
          </a:prstGeom>
          <a:noFill/>
          <a:ln/>
        </p:spPr>
        <p:txBody>
          <a:bodyPr wrap="square" lIns="0" tIns="0" rIns="0" bIns="0" rtlCol="0" anchor="ctr"/>
          <a:lstStyle/>
          <a:p>
            <a:pPr>
              <a:lnSpc>
                <a:spcPct val="120000"/>
              </a:lnSpc>
            </a:pPr>
            <a:r>
              <a:rPr lang="en-US" sz="941"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9" name="Text 37"/>
          <p:cNvSpPr/>
          <p:nvPr/>
        </p:nvSpPr>
        <p:spPr>
          <a:xfrm>
            <a:off x="7963007" y="4880213"/>
            <a:ext cx="3736946" cy="136509"/>
          </a:xfrm>
          <a:prstGeom prst="rect">
            <a:avLst/>
          </a:prstGeom>
          <a:noFill/>
          <a:ln/>
        </p:spPr>
        <p:txBody>
          <a:bodyPr wrap="square" lIns="0" tIns="0" rIns="0" bIns="0" rtlCol="0" anchor="ctr"/>
          <a:lstStyle/>
          <a:p>
            <a:pPr>
              <a:lnSpc>
                <a:spcPct val="110000"/>
              </a:lnSpc>
            </a:pPr>
            <a:r>
              <a:rPr lang="en-US" sz="806" dirty="0">
                <a:solidFill>
                  <a:srgbClr val="E0E2E5">
                    <a:alpha val="70000"/>
                  </a:srgbClr>
                </a:solidFill>
                <a:latin typeface="Noto Sans SC" pitchFamily="34" charset="0"/>
                <a:ea typeface="Noto Sans SC" pitchFamily="34" charset="-122"/>
                <a:cs typeface="Noto Sans SC" pitchFamily="34" charset="-120"/>
              </a:rPr>
              <a:t>• 实现简单维护成本低 • 思考过程可追踪便于调试 • 动态适应性强</a:t>
            </a:r>
            <a:endParaRPr lang="en-US" sz="1600" dirty="0"/>
          </a:p>
        </p:txBody>
      </p:sp>
      <p:sp>
        <p:nvSpPr>
          <p:cNvPr id="40" name="Shape 38"/>
          <p:cNvSpPr/>
          <p:nvPr/>
        </p:nvSpPr>
        <p:spPr>
          <a:xfrm>
            <a:off x="7894752" y="5153232"/>
            <a:ext cx="3822265" cy="477783"/>
          </a:xfrm>
          <a:custGeom>
            <a:avLst/>
            <a:gdLst/>
            <a:ahLst/>
            <a:cxnLst/>
            <a:rect l="l" t="t" r="r" b="b"/>
            <a:pathLst>
              <a:path w="3822265" h="477783">
                <a:moveTo>
                  <a:pt x="0" y="0"/>
                </a:moveTo>
                <a:lnTo>
                  <a:pt x="3822265" y="0"/>
                </a:lnTo>
                <a:lnTo>
                  <a:pt x="3822265" y="477783"/>
                </a:lnTo>
                <a:lnTo>
                  <a:pt x="0" y="477783"/>
                </a:lnTo>
                <a:lnTo>
                  <a:pt x="0" y="0"/>
                </a:lnTo>
                <a:close/>
              </a:path>
            </a:pathLst>
          </a:custGeom>
          <a:solidFill>
            <a:srgbClr val="1A1D21">
              <a:alpha val="50196"/>
            </a:srgbClr>
          </a:solidFill>
          <a:ln/>
        </p:spPr>
        <p:txBody>
          <a:bodyPr/>
          <a:lstStyle/>
          <a:p>
            <a:endParaRPr lang="zh-CN" altLang="en-US"/>
          </a:p>
        </p:txBody>
      </p:sp>
      <p:sp>
        <p:nvSpPr>
          <p:cNvPr id="41" name="Text 39"/>
          <p:cNvSpPr/>
          <p:nvPr/>
        </p:nvSpPr>
        <p:spPr>
          <a:xfrm>
            <a:off x="7963007" y="5221486"/>
            <a:ext cx="3745478" cy="170637"/>
          </a:xfrm>
          <a:prstGeom prst="rect">
            <a:avLst/>
          </a:prstGeom>
          <a:noFill/>
          <a:ln/>
        </p:spPr>
        <p:txBody>
          <a:bodyPr wrap="square" lIns="0" tIns="0" rIns="0" bIns="0" rtlCol="0" anchor="ctr"/>
          <a:lstStyle/>
          <a:p>
            <a:pPr>
              <a:lnSpc>
                <a:spcPct val="120000"/>
              </a:lnSpc>
            </a:pPr>
            <a:r>
              <a:rPr lang="en-US" sz="941" b="1" dirty="0">
                <a:solidFill>
                  <a:srgbClr val="C5A06D"/>
                </a:solidFill>
                <a:latin typeface="Noto Sans SC" pitchFamily="34" charset="0"/>
                <a:ea typeface="Noto Sans SC" pitchFamily="34" charset="-122"/>
                <a:cs typeface="Noto Sans SC" pitchFamily="34" charset="-120"/>
              </a:rPr>
              <a:t>局限</a:t>
            </a:r>
            <a:endParaRPr lang="en-US" sz="1600" dirty="0"/>
          </a:p>
        </p:txBody>
      </p:sp>
      <p:sp>
        <p:nvSpPr>
          <p:cNvPr id="42" name="Text 40"/>
          <p:cNvSpPr/>
          <p:nvPr/>
        </p:nvSpPr>
        <p:spPr>
          <a:xfrm>
            <a:off x="7963007" y="5426251"/>
            <a:ext cx="3736946" cy="136509"/>
          </a:xfrm>
          <a:prstGeom prst="rect">
            <a:avLst/>
          </a:prstGeom>
          <a:noFill/>
          <a:ln/>
        </p:spPr>
        <p:txBody>
          <a:bodyPr wrap="square" lIns="0" tIns="0" rIns="0" bIns="0" rtlCol="0" anchor="ctr"/>
          <a:lstStyle/>
          <a:p>
            <a:pPr>
              <a:lnSpc>
                <a:spcPct val="110000"/>
              </a:lnSpc>
            </a:pPr>
            <a:r>
              <a:rPr lang="en-US" sz="806" dirty="0">
                <a:solidFill>
                  <a:srgbClr val="E0E2E5">
                    <a:alpha val="70000"/>
                  </a:srgbClr>
                </a:solidFill>
                <a:latin typeface="Noto Sans SC" pitchFamily="34" charset="0"/>
                <a:ea typeface="Noto Sans SC" pitchFamily="34" charset="-122"/>
                <a:cs typeface="Noto Sans SC" pitchFamily="34" charset="-120"/>
              </a:rPr>
              <a:t>• 迭代多步导致延迟较高 • 依赖模型推理质量 • 工具错误结果可能传播</a:t>
            </a:r>
            <a:endParaRPr lang="en-US" sz="1600" dirty="0"/>
          </a:p>
        </p:txBody>
      </p:sp>
      <p:sp>
        <p:nvSpPr>
          <p:cNvPr id="43" name="Shape 41"/>
          <p:cNvSpPr/>
          <p:nvPr/>
        </p:nvSpPr>
        <p:spPr>
          <a:xfrm>
            <a:off x="7775306" y="5904034"/>
            <a:ext cx="4078220" cy="614293"/>
          </a:xfrm>
          <a:custGeom>
            <a:avLst/>
            <a:gdLst/>
            <a:ahLst/>
            <a:cxnLst/>
            <a:rect l="l" t="t" r="r" b="b"/>
            <a:pathLst>
              <a:path w="4078220" h="614293">
                <a:moveTo>
                  <a:pt x="0" y="0"/>
                </a:moveTo>
                <a:lnTo>
                  <a:pt x="4078220" y="0"/>
                </a:lnTo>
                <a:lnTo>
                  <a:pt x="4078220" y="614293"/>
                </a:lnTo>
                <a:lnTo>
                  <a:pt x="0" y="614293"/>
                </a:lnTo>
                <a:lnTo>
                  <a:pt x="0" y="0"/>
                </a:lnTo>
                <a:close/>
              </a:path>
            </a:pathLst>
          </a:custGeom>
          <a:solidFill>
            <a:srgbClr val="C5A06D">
              <a:alpha val="10196"/>
            </a:srgbClr>
          </a:solidFill>
          <a:ln/>
        </p:spPr>
        <p:txBody>
          <a:bodyPr/>
          <a:lstStyle/>
          <a:p>
            <a:endParaRPr lang="zh-CN" altLang="en-US"/>
          </a:p>
        </p:txBody>
      </p:sp>
      <p:sp>
        <p:nvSpPr>
          <p:cNvPr id="44" name="Shape 42"/>
          <p:cNvSpPr/>
          <p:nvPr/>
        </p:nvSpPr>
        <p:spPr>
          <a:xfrm>
            <a:off x="7775306" y="5904034"/>
            <a:ext cx="34127" cy="614293"/>
          </a:xfrm>
          <a:custGeom>
            <a:avLst/>
            <a:gdLst/>
            <a:ahLst/>
            <a:cxnLst/>
            <a:rect l="l" t="t" r="r" b="b"/>
            <a:pathLst>
              <a:path w="34127" h="614293">
                <a:moveTo>
                  <a:pt x="0" y="0"/>
                </a:moveTo>
                <a:lnTo>
                  <a:pt x="34127" y="0"/>
                </a:lnTo>
                <a:lnTo>
                  <a:pt x="34127" y="614293"/>
                </a:lnTo>
                <a:lnTo>
                  <a:pt x="0" y="614293"/>
                </a:lnTo>
                <a:lnTo>
                  <a:pt x="0" y="0"/>
                </a:lnTo>
                <a:close/>
              </a:path>
            </a:pathLst>
          </a:custGeom>
          <a:solidFill>
            <a:srgbClr val="C5A06D"/>
          </a:solidFill>
          <a:ln/>
        </p:spPr>
        <p:txBody>
          <a:bodyPr/>
          <a:lstStyle/>
          <a:p>
            <a:endParaRPr lang="zh-CN" altLang="en-US"/>
          </a:p>
        </p:txBody>
      </p:sp>
      <p:sp>
        <p:nvSpPr>
          <p:cNvPr id="45" name="Shape 43"/>
          <p:cNvSpPr/>
          <p:nvPr/>
        </p:nvSpPr>
        <p:spPr>
          <a:xfrm>
            <a:off x="7960874" y="6066139"/>
            <a:ext cx="89584" cy="119446"/>
          </a:xfrm>
          <a:custGeom>
            <a:avLst/>
            <a:gdLst/>
            <a:ahLst/>
            <a:cxnLst/>
            <a:rect l="l" t="t" r="r" b="b"/>
            <a:pathLst>
              <a:path w="89584" h="119446">
                <a:moveTo>
                  <a:pt x="68331" y="89584"/>
                </a:moveTo>
                <a:cubicBezTo>
                  <a:pt x="70034" y="84382"/>
                  <a:pt x="73440" y="79669"/>
                  <a:pt x="77290" y="75610"/>
                </a:cubicBezTo>
                <a:cubicBezTo>
                  <a:pt x="84918" y="67585"/>
                  <a:pt x="89584" y="56737"/>
                  <a:pt x="89584" y="44792"/>
                </a:cubicBezTo>
                <a:cubicBezTo>
                  <a:pt x="89584" y="20063"/>
                  <a:pt x="69521" y="0"/>
                  <a:pt x="44792" y="0"/>
                </a:cubicBezTo>
                <a:cubicBezTo>
                  <a:pt x="20063" y="0"/>
                  <a:pt x="0" y="20063"/>
                  <a:pt x="0" y="44792"/>
                </a:cubicBezTo>
                <a:cubicBezTo>
                  <a:pt x="0" y="56737"/>
                  <a:pt x="4666" y="67585"/>
                  <a:pt x="12295" y="75610"/>
                </a:cubicBezTo>
                <a:cubicBezTo>
                  <a:pt x="16144" y="79669"/>
                  <a:pt x="19573" y="84382"/>
                  <a:pt x="21253" y="89584"/>
                </a:cubicBezTo>
                <a:lnTo>
                  <a:pt x="68308" y="89584"/>
                </a:lnTo>
                <a:close/>
                <a:moveTo>
                  <a:pt x="67188" y="100782"/>
                </a:moveTo>
                <a:lnTo>
                  <a:pt x="22396" y="100782"/>
                </a:lnTo>
                <a:lnTo>
                  <a:pt x="22396" y="104515"/>
                </a:lnTo>
                <a:cubicBezTo>
                  <a:pt x="22396" y="114827"/>
                  <a:pt x="30748" y="123178"/>
                  <a:pt x="41059" y="123178"/>
                </a:cubicBezTo>
                <a:lnTo>
                  <a:pt x="48525" y="123178"/>
                </a:lnTo>
                <a:cubicBezTo>
                  <a:pt x="58836" y="123178"/>
                  <a:pt x="67188" y="114827"/>
                  <a:pt x="67188" y="104515"/>
                </a:cubicBezTo>
                <a:lnTo>
                  <a:pt x="67188" y="100782"/>
                </a:lnTo>
                <a:close/>
                <a:moveTo>
                  <a:pt x="42926" y="26129"/>
                </a:moveTo>
                <a:cubicBezTo>
                  <a:pt x="33641" y="26129"/>
                  <a:pt x="26129" y="33641"/>
                  <a:pt x="26129" y="42926"/>
                </a:cubicBezTo>
                <a:cubicBezTo>
                  <a:pt x="26129" y="46029"/>
                  <a:pt x="23633" y="48525"/>
                  <a:pt x="20530" y="48525"/>
                </a:cubicBezTo>
                <a:cubicBezTo>
                  <a:pt x="17427" y="48525"/>
                  <a:pt x="14931" y="46029"/>
                  <a:pt x="14931" y="42926"/>
                </a:cubicBezTo>
                <a:cubicBezTo>
                  <a:pt x="14931" y="27459"/>
                  <a:pt x="27459" y="14931"/>
                  <a:pt x="42926" y="14931"/>
                </a:cubicBezTo>
                <a:cubicBezTo>
                  <a:pt x="46029" y="14931"/>
                  <a:pt x="48525" y="17427"/>
                  <a:pt x="48525" y="20530"/>
                </a:cubicBezTo>
                <a:cubicBezTo>
                  <a:pt x="48525" y="23633"/>
                  <a:pt x="46029" y="26129"/>
                  <a:pt x="42926" y="26129"/>
                </a:cubicBezTo>
                <a:close/>
              </a:path>
            </a:pathLst>
          </a:custGeom>
          <a:solidFill>
            <a:srgbClr val="C5A06D"/>
          </a:solidFill>
          <a:ln/>
        </p:spPr>
        <p:txBody>
          <a:bodyPr/>
          <a:lstStyle/>
          <a:p>
            <a:endParaRPr lang="zh-CN" altLang="en-US"/>
          </a:p>
        </p:txBody>
      </p:sp>
      <p:sp>
        <p:nvSpPr>
          <p:cNvPr id="46" name="Text 44"/>
          <p:cNvSpPr/>
          <p:nvPr/>
        </p:nvSpPr>
        <p:spPr>
          <a:xfrm>
            <a:off x="8128306" y="6040543"/>
            <a:ext cx="3648433" cy="341274"/>
          </a:xfrm>
          <a:prstGeom prst="rect">
            <a:avLst/>
          </a:prstGeom>
          <a:noFill/>
          <a:ln/>
        </p:spPr>
        <p:txBody>
          <a:bodyPr wrap="square" lIns="0" tIns="0" rIns="0" bIns="0" rtlCol="0" anchor="ctr"/>
          <a:lstStyle/>
          <a:p>
            <a:pPr>
              <a:lnSpc>
                <a:spcPct val="120000"/>
              </a:lnSpc>
            </a:pPr>
            <a:r>
              <a:rPr lang="en-US" sz="941" b="1" dirty="0">
                <a:solidFill>
                  <a:srgbClr val="E0E2E5"/>
                </a:solidFill>
                <a:latin typeface="Noto Sans SC" pitchFamily="34" charset="0"/>
                <a:ea typeface="Noto Sans SC" pitchFamily="34" charset="-122"/>
                <a:cs typeface="Noto Sans SC" pitchFamily="34" charset="-120"/>
              </a:rPr>
              <a:t>最佳实践：</a:t>
            </a:r>
            <a:r>
              <a:rPr lang="en-US" sz="941" dirty="0">
                <a:solidFill>
                  <a:srgbClr val="E0E2E5">
                    <a:alpha val="80000"/>
                  </a:srgbClr>
                </a:solidFill>
                <a:latin typeface="Noto Sans SC" pitchFamily="34" charset="0"/>
                <a:ea typeface="Noto Sans SC" pitchFamily="34" charset="-122"/>
                <a:cs typeface="Noto Sans SC" pitchFamily="34" charset="-120"/>
              </a:rPr>
              <a:t>适用于需要持续规划和适应的复杂动态任务，优先考虑准确性而非延迟。</a:t>
            </a:r>
            <a:endParaRPr lang="en-US" sz="1600"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52625" y="352625"/>
            <a:ext cx="11557275" cy="211575"/>
          </a:xfrm>
          <a:prstGeom prst="rect">
            <a:avLst/>
          </a:prstGeom>
          <a:noFill/>
          <a:ln/>
        </p:spPr>
        <p:txBody>
          <a:bodyPr wrap="square" lIns="0" tIns="0" rIns="0" bIns="0" rtlCol="0" anchor="ctr"/>
          <a:lstStyle/>
          <a:p>
            <a:pPr>
              <a:lnSpc>
                <a:spcPct val="130000"/>
              </a:lnSpc>
            </a:pPr>
            <a:r>
              <a:rPr lang="en-US" sz="1111" b="1" kern="0" spc="56" dirty="0">
                <a:solidFill>
                  <a:srgbClr val="C5A06D"/>
                </a:solidFill>
                <a:latin typeface="Noto Sans SC" pitchFamily="34" charset="0"/>
                <a:ea typeface="Noto Sans SC" pitchFamily="34" charset="-122"/>
                <a:cs typeface="Noto Sans SC" pitchFamily="34" charset="-120"/>
              </a:rPr>
              <a:t>HUMAN-IN-THE-LOOP PATTERN</a:t>
            </a:r>
            <a:endParaRPr lang="en-US" sz="1600" dirty="0"/>
          </a:p>
        </p:txBody>
      </p:sp>
      <p:sp>
        <p:nvSpPr>
          <p:cNvPr id="3" name="Text 1"/>
          <p:cNvSpPr/>
          <p:nvPr/>
        </p:nvSpPr>
        <p:spPr>
          <a:xfrm>
            <a:off x="352625" y="634725"/>
            <a:ext cx="11645432" cy="352625"/>
          </a:xfrm>
          <a:prstGeom prst="rect">
            <a:avLst/>
          </a:prstGeom>
          <a:noFill/>
          <a:ln/>
        </p:spPr>
        <p:txBody>
          <a:bodyPr wrap="square" lIns="0" tIns="0" rIns="0" bIns="0" rtlCol="0" anchor="ctr"/>
          <a:lstStyle/>
          <a:p>
            <a:pPr>
              <a:lnSpc>
                <a:spcPct val="90000"/>
              </a:lnSpc>
            </a:pPr>
            <a:r>
              <a:rPr lang="en-US" sz="2499" b="1" dirty="0">
                <a:solidFill>
                  <a:srgbClr val="E0E2E5"/>
                </a:solidFill>
                <a:latin typeface="Noto Sans SC" pitchFamily="34" charset="0"/>
                <a:ea typeface="Noto Sans SC" pitchFamily="34" charset="-122"/>
                <a:cs typeface="Noto Sans SC" pitchFamily="34" charset="-120"/>
              </a:rPr>
              <a:t>人机协同模式（Human-in-the-Loop）</a:t>
            </a:r>
            <a:endParaRPr lang="en-US" sz="1600" dirty="0"/>
          </a:p>
        </p:txBody>
      </p:sp>
      <p:sp>
        <p:nvSpPr>
          <p:cNvPr id="4" name="Shape 2"/>
          <p:cNvSpPr/>
          <p:nvPr/>
        </p:nvSpPr>
        <p:spPr>
          <a:xfrm>
            <a:off x="370256" y="1163662"/>
            <a:ext cx="7026048" cy="1657336"/>
          </a:xfrm>
          <a:custGeom>
            <a:avLst/>
            <a:gdLst/>
            <a:ahLst/>
            <a:cxnLst/>
            <a:rect l="l" t="t" r="r" b="b"/>
            <a:pathLst>
              <a:path w="7026048" h="1657336">
                <a:moveTo>
                  <a:pt x="0" y="0"/>
                </a:moveTo>
                <a:lnTo>
                  <a:pt x="7026048" y="0"/>
                </a:lnTo>
                <a:lnTo>
                  <a:pt x="7026048" y="1657336"/>
                </a:lnTo>
                <a:lnTo>
                  <a:pt x="0" y="1657336"/>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70256" y="1163662"/>
            <a:ext cx="35262" cy="1657336"/>
          </a:xfrm>
          <a:custGeom>
            <a:avLst/>
            <a:gdLst/>
            <a:ahLst/>
            <a:cxnLst/>
            <a:rect l="l" t="t" r="r" b="b"/>
            <a:pathLst>
              <a:path w="35262" h="1657336">
                <a:moveTo>
                  <a:pt x="0" y="0"/>
                </a:moveTo>
                <a:lnTo>
                  <a:pt x="35262" y="0"/>
                </a:lnTo>
                <a:lnTo>
                  <a:pt x="35262" y="1657336"/>
                </a:lnTo>
                <a:lnTo>
                  <a:pt x="0" y="1657336"/>
                </a:lnTo>
                <a:lnTo>
                  <a:pt x="0" y="0"/>
                </a:lnTo>
                <a:close/>
              </a:path>
            </a:pathLst>
          </a:custGeom>
          <a:solidFill>
            <a:srgbClr val="3A5A6E"/>
          </a:solidFill>
          <a:ln/>
        </p:spPr>
        <p:txBody>
          <a:bodyPr/>
          <a:lstStyle/>
          <a:p>
            <a:endParaRPr lang="zh-CN" altLang="en-US"/>
          </a:p>
        </p:txBody>
      </p:sp>
      <p:sp>
        <p:nvSpPr>
          <p:cNvPr id="6" name="Shape 4"/>
          <p:cNvSpPr/>
          <p:nvPr/>
        </p:nvSpPr>
        <p:spPr>
          <a:xfrm>
            <a:off x="564200" y="1375236"/>
            <a:ext cx="220390" cy="176312"/>
          </a:xfrm>
          <a:custGeom>
            <a:avLst/>
            <a:gdLst/>
            <a:ahLst/>
            <a:cxnLst/>
            <a:rect l="l" t="t" r="r" b="b"/>
            <a:pathLst>
              <a:path w="220390" h="176312">
                <a:moveTo>
                  <a:pt x="46833" y="44078"/>
                </a:moveTo>
                <a:cubicBezTo>
                  <a:pt x="46833" y="21271"/>
                  <a:pt x="65349" y="2755"/>
                  <a:pt x="88156" y="2755"/>
                </a:cubicBezTo>
                <a:cubicBezTo>
                  <a:pt x="110963" y="2755"/>
                  <a:pt x="129479" y="21271"/>
                  <a:pt x="129479" y="44078"/>
                </a:cubicBezTo>
                <a:cubicBezTo>
                  <a:pt x="129479" y="66885"/>
                  <a:pt x="110963" y="85401"/>
                  <a:pt x="88156" y="85401"/>
                </a:cubicBezTo>
                <a:cubicBezTo>
                  <a:pt x="65349" y="85401"/>
                  <a:pt x="46833" y="66885"/>
                  <a:pt x="46833" y="44078"/>
                </a:cubicBezTo>
                <a:close/>
                <a:moveTo>
                  <a:pt x="16529" y="166085"/>
                </a:moveTo>
                <a:cubicBezTo>
                  <a:pt x="16529" y="132165"/>
                  <a:pt x="44009" y="104685"/>
                  <a:pt x="77929" y="104685"/>
                </a:cubicBezTo>
                <a:lnTo>
                  <a:pt x="98384" y="104685"/>
                </a:lnTo>
                <a:cubicBezTo>
                  <a:pt x="132303" y="104685"/>
                  <a:pt x="159783" y="132165"/>
                  <a:pt x="159783" y="166085"/>
                </a:cubicBezTo>
                <a:cubicBezTo>
                  <a:pt x="159783" y="171732"/>
                  <a:pt x="155203" y="176312"/>
                  <a:pt x="149556" y="176312"/>
                </a:cubicBezTo>
                <a:lnTo>
                  <a:pt x="26757" y="176312"/>
                </a:lnTo>
                <a:cubicBezTo>
                  <a:pt x="21109" y="176312"/>
                  <a:pt x="16529" y="171732"/>
                  <a:pt x="16529" y="166085"/>
                </a:cubicBezTo>
                <a:close/>
                <a:moveTo>
                  <a:pt x="210886" y="45697"/>
                </a:moveTo>
                <a:lnTo>
                  <a:pt x="183337" y="89775"/>
                </a:lnTo>
                <a:cubicBezTo>
                  <a:pt x="181891" y="92082"/>
                  <a:pt x="179412" y="93528"/>
                  <a:pt x="176691" y="93666"/>
                </a:cubicBezTo>
                <a:cubicBezTo>
                  <a:pt x="173971" y="93804"/>
                  <a:pt x="171354" y="92564"/>
                  <a:pt x="169735" y="90360"/>
                </a:cubicBezTo>
                <a:lnTo>
                  <a:pt x="153206" y="68321"/>
                </a:lnTo>
                <a:cubicBezTo>
                  <a:pt x="150451" y="64671"/>
                  <a:pt x="151209" y="59505"/>
                  <a:pt x="154859" y="56751"/>
                </a:cubicBezTo>
                <a:cubicBezTo>
                  <a:pt x="158509" y="53996"/>
                  <a:pt x="163674" y="54753"/>
                  <a:pt x="166429" y="58403"/>
                </a:cubicBezTo>
                <a:lnTo>
                  <a:pt x="175727" y="70800"/>
                </a:lnTo>
                <a:lnTo>
                  <a:pt x="196871" y="36950"/>
                </a:lnTo>
                <a:cubicBezTo>
                  <a:pt x="199281" y="33093"/>
                  <a:pt x="204378" y="31888"/>
                  <a:pt x="208269" y="34333"/>
                </a:cubicBezTo>
                <a:cubicBezTo>
                  <a:pt x="212160" y="36778"/>
                  <a:pt x="213331" y="41840"/>
                  <a:pt x="210886" y="45731"/>
                </a:cubicBezTo>
                <a:close/>
              </a:path>
            </a:pathLst>
          </a:custGeom>
          <a:solidFill>
            <a:srgbClr val="C5A06D"/>
          </a:solidFill>
          <a:ln/>
        </p:spPr>
        <p:txBody>
          <a:bodyPr/>
          <a:lstStyle/>
          <a:p>
            <a:endParaRPr lang="zh-CN" altLang="en-US"/>
          </a:p>
        </p:txBody>
      </p:sp>
      <p:sp>
        <p:nvSpPr>
          <p:cNvPr id="7" name="Text 5"/>
          <p:cNvSpPr/>
          <p:nvPr/>
        </p:nvSpPr>
        <p:spPr>
          <a:xfrm>
            <a:off x="784590" y="1339974"/>
            <a:ext cx="6523557" cy="246837"/>
          </a:xfrm>
          <a:prstGeom prst="rect">
            <a:avLst/>
          </a:prstGeom>
          <a:noFill/>
          <a:ln/>
        </p:spPr>
        <p:txBody>
          <a:bodyPr wrap="square" lIns="0" tIns="0" rIns="0" bIns="0" rtlCol="0" anchor="ctr"/>
          <a:lstStyle/>
          <a:p>
            <a:pPr>
              <a:lnSpc>
                <a:spcPct val="120000"/>
              </a:lnSpc>
            </a:pPr>
            <a:r>
              <a:rPr lang="en-US" sz="1388"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564200" y="1692599"/>
            <a:ext cx="6726317" cy="458412"/>
          </a:xfrm>
          <a:prstGeom prst="rect">
            <a:avLst/>
          </a:prstGeom>
          <a:noFill/>
          <a:ln/>
        </p:spPr>
        <p:txBody>
          <a:bodyPr wrap="square" lIns="0" tIns="0" rIns="0" bIns="0" rtlCol="0" anchor="ctr"/>
          <a:lstStyle/>
          <a:p>
            <a:pPr>
              <a:lnSpc>
                <a:spcPct val="140000"/>
              </a:lnSpc>
            </a:pPr>
            <a:r>
              <a:rPr lang="en-US" sz="1111" dirty="0">
                <a:solidFill>
                  <a:srgbClr val="E0E2E5">
                    <a:alpha val="80000"/>
                  </a:srgbClr>
                </a:solidFill>
                <a:latin typeface="Noto Sans SC" pitchFamily="34" charset="0"/>
                <a:ea typeface="Noto Sans SC" pitchFamily="34" charset="-122"/>
                <a:cs typeface="Noto Sans SC" pitchFamily="34" charset="-120"/>
              </a:rPr>
              <a:t>将</a:t>
            </a:r>
            <a:r>
              <a:rPr lang="en-US" sz="1111" dirty="0">
                <a:solidFill>
                  <a:srgbClr val="C5A06D"/>
                </a:solidFill>
                <a:highlight>
                  <a:srgbClr val="C5A06D">
                    <a:alpha val="20000"/>
                  </a:srgbClr>
                </a:highlight>
                <a:latin typeface="Noto Sans SC" pitchFamily="34" charset="0"/>
                <a:ea typeface="Noto Sans SC" pitchFamily="34" charset="-122"/>
                <a:cs typeface="Noto Sans SC" pitchFamily="34" charset="-120"/>
              </a:rPr>
              <a:t> 人工干预点直接集成到智能体工作流中 </a:t>
            </a:r>
            <a:r>
              <a:rPr lang="en-US" sz="1111" dirty="0">
                <a:solidFill>
                  <a:srgbClr val="E0E2E5">
                    <a:alpha val="80000"/>
                  </a:srgbClr>
                </a:solidFill>
                <a:latin typeface="Noto Sans SC" pitchFamily="34" charset="0"/>
                <a:ea typeface="Noto Sans SC" pitchFamily="34" charset="-122"/>
                <a:cs typeface="Noto Sans SC" pitchFamily="34" charset="-120"/>
              </a:rPr>
              <a:t>。在预定义检查点，智能体暂停执行并调用外部系统等待人员审核。允许人员在智能体继续之前批准决策、纠正错误或提供必要输入。</a:t>
            </a:r>
            <a:endParaRPr lang="en-US" sz="1600" dirty="0"/>
          </a:p>
        </p:txBody>
      </p:sp>
      <p:sp>
        <p:nvSpPr>
          <p:cNvPr id="9" name="Shape 7"/>
          <p:cNvSpPr/>
          <p:nvPr/>
        </p:nvSpPr>
        <p:spPr>
          <a:xfrm>
            <a:off x="564200" y="2256798"/>
            <a:ext cx="6655792" cy="387887"/>
          </a:xfrm>
          <a:custGeom>
            <a:avLst/>
            <a:gdLst/>
            <a:ahLst/>
            <a:cxnLst/>
            <a:rect l="l" t="t" r="r" b="b"/>
            <a:pathLst>
              <a:path w="6655792" h="387887">
                <a:moveTo>
                  <a:pt x="0" y="0"/>
                </a:moveTo>
                <a:lnTo>
                  <a:pt x="6655792" y="0"/>
                </a:lnTo>
                <a:lnTo>
                  <a:pt x="6655792" y="387887"/>
                </a:lnTo>
                <a:lnTo>
                  <a:pt x="0" y="387887"/>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669987" y="2362586"/>
            <a:ext cx="6505926" cy="176312"/>
          </a:xfrm>
          <a:prstGeom prst="rect">
            <a:avLst/>
          </a:prstGeom>
          <a:noFill/>
          <a:ln/>
        </p:spPr>
        <p:txBody>
          <a:bodyPr wrap="square" lIns="0" tIns="0" rIns="0" bIns="0" rtlCol="0" anchor="ctr"/>
          <a:lstStyle/>
          <a:p>
            <a:pPr>
              <a:lnSpc>
                <a:spcPct val="120000"/>
              </a:lnSpc>
            </a:pPr>
            <a:r>
              <a:rPr lang="en-US" sz="972" b="1" dirty="0">
                <a:solidFill>
                  <a:srgbClr val="E0E2E5"/>
                </a:solidFill>
                <a:latin typeface="Noto Sans SC" pitchFamily="34" charset="0"/>
                <a:ea typeface="Noto Sans SC" pitchFamily="34" charset="-122"/>
                <a:cs typeface="Noto Sans SC" pitchFamily="34" charset="-120"/>
              </a:rPr>
              <a:t>关键特征：</a:t>
            </a:r>
            <a:r>
              <a:rPr lang="en-US" sz="972" dirty="0">
                <a:solidFill>
                  <a:srgbClr val="E0E2E5">
                    <a:alpha val="70000"/>
                  </a:srgbClr>
                </a:solidFill>
                <a:latin typeface="Noto Sans SC" pitchFamily="34" charset="0"/>
                <a:ea typeface="Noto Sans SC" pitchFamily="34" charset="-122"/>
                <a:cs typeface="Noto Sans SC" pitchFamily="34" charset="-120"/>
              </a:rPr>
              <a:t>人工审核点、决策暂停、反馈循环、安全增强</a:t>
            </a:r>
            <a:endParaRPr lang="en-US" sz="1600" dirty="0"/>
          </a:p>
        </p:txBody>
      </p:sp>
      <p:sp>
        <p:nvSpPr>
          <p:cNvPr id="11" name="Shape 9"/>
          <p:cNvSpPr/>
          <p:nvPr/>
        </p:nvSpPr>
        <p:spPr>
          <a:xfrm>
            <a:off x="370256" y="2962048"/>
            <a:ext cx="7026048" cy="1375236"/>
          </a:xfrm>
          <a:custGeom>
            <a:avLst/>
            <a:gdLst/>
            <a:ahLst/>
            <a:cxnLst/>
            <a:rect l="l" t="t" r="r" b="b"/>
            <a:pathLst>
              <a:path w="7026048" h="1375236">
                <a:moveTo>
                  <a:pt x="0" y="0"/>
                </a:moveTo>
                <a:lnTo>
                  <a:pt x="7026048" y="0"/>
                </a:lnTo>
                <a:lnTo>
                  <a:pt x="7026048" y="1375236"/>
                </a:lnTo>
                <a:lnTo>
                  <a:pt x="0" y="1375236"/>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370256" y="2962048"/>
            <a:ext cx="35262" cy="1375236"/>
          </a:xfrm>
          <a:custGeom>
            <a:avLst/>
            <a:gdLst/>
            <a:ahLst/>
            <a:cxnLst/>
            <a:rect l="l" t="t" r="r" b="b"/>
            <a:pathLst>
              <a:path w="35262" h="1375236">
                <a:moveTo>
                  <a:pt x="0" y="0"/>
                </a:moveTo>
                <a:lnTo>
                  <a:pt x="35262" y="0"/>
                </a:lnTo>
                <a:lnTo>
                  <a:pt x="35262" y="1375236"/>
                </a:lnTo>
                <a:lnTo>
                  <a:pt x="0" y="1375236"/>
                </a:lnTo>
                <a:lnTo>
                  <a:pt x="0" y="0"/>
                </a:lnTo>
                <a:close/>
              </a:path>
            </a:pathLst>
          </a:custGeom>
          <a:solidFill>
            <a:srgbClr val="C5A06D"/>
          </a:solidFill>
          <a:ln/>
        </p:spPr>
        <p:txBody>
          <a:bodyPr/>
          <a:lstStyle/>
          <a:p>
            <a:endParaRPr lang="zh-CN" altLang="en-US"/>
          </a:p>
        </p:txBody>
      </p:sp>
      <p:sp>
        <p:nvSpPr>
          <p:cNvPr id="13" name="Shape 11"/>
          <p:cNvSpPr/>
          <p:nvPr/>
        </p:nvSpPr>
        <p:spPr>
          <a:xfrm>
            <a:off x="586239" y="3173623"/>
            <a:ext cx="176312" cy="176312"/>
          </a:xfrm>
          <a:custGeom>
            <a:avLst/>
            <a:gdLst/>
            <a:ahLst/>
            <a:cxnLst/>
            <a:rect l="l" t="t" r="r" b="b"/>
            <a:pathLst>
              <a:path w="176312" h="176312">
                <a:moveTo>
                  <a:pt x="88156" y="176312"/>
                </a:moveTo>
                <a:cubicBezTo>
                  <a:pt x="136811" y="176312"/>
                  <a:pt x="176312" y="136811"/>
                  <a:pt x="176312" y="88156"/>
                </a:cubicBezTo>
                <a:cubicBezTo>
                  <a:pt x="176312" y="39501"/>
                  <a:pt x="136811" y="0"/>
                  <a:pt x="88156" y="0"/>
                </a:cubicBezTo>
                <a:cubicBezTo>
                  <a:pt x="39501" y="0"/>
                  <a:pt x="0" y="39501"/>
                  <a:pt x="0" y="88156"/>
                </a:cubicBezTo>
                <a:cubicBezTo>
                  <a:pt x="0" y="136811"/>
                  <a:pt x="39501" y="176312"/>
                  <a:pt x="88156" y="176312"/>
                </a:cubicBezTo>
                <a:close/>
                <a:moveTo>
                  <a:pt x="117220" y="73245"/>
                </a:moveTo>
                <a:lnTo>
                  <a:pt x="89671" y="117323"/>
                </a:lnTo>
                <a:cubicBezTo>
                  <a:pt x="88225" y="119631"/>
                  <a:pt x="85746" y="121077"/>
                  <a:pt x="83025" y="121215"/>
                </a:cubicBezTo>
                <a:cubicBezTo>
                  <a:pt x="80305" y="121352"/>
                  <a:pt x="77688" y="120113"/>
                  <a:pt x="76069" y="117909"/>
                </a:cubicBezTo>
                <a:lnTo>
                  <a:pt x="59540" y="95870"/>
                </a:lnTo>
                <a:cubicBezTo>
                  <a:pt x="56785" y="92220"/>
                  <a:pt x="57543" y="87054"/>
                  <a:pt x="61193" y="84299"/>
                </a:cubicBezTo>
                <a:cubicBezTo>
                  <a:pt x="64843" y="81544"/>
                  <a:pt x="70008" y="82302"/>
                  <a:pt x="72763" y="85952"/>
                </a:cubicBezTo>
                <a:lnTo>
                  <a:pt x="82061" y="98349"/>
                </a:lnTo>
                <a:lnTo>
                  <a:pt x="103205" y="64499"/>
                </a:lnTo>
                <a:cubicBezTo>
                  <a:pt x="105615" y="60642"/>
                  <a:pt x="110712" y="59437"/>
                  <a:pt x="114603" y="61882"/>
                </a:cubicBezTo>
                <a:cubicBezTo>
                  <a:pt x="118494" y="64326"/>
                  <a:pt x="119665" y="69389"/>
                  <a:pt x="117220" y="73280"/>
                </a:cubicBezTo>
                <a:close/>
              </a:path>
            </a:pathLst>
          </a:custGeom>
          <a:solidFill>
            <a:srgbClr val="C5A06D"/>
          </a:solidFill>
          <a:ln/>
        </p:spPr>
        <p:txBody>
          <a:bodyPr/>
          <a:lstStyle/>
          <a:p>
            <a:endParaRPr lang="zh-CN" altLang="en-US"/>
          </a:p>
        </p:txBody>
      </p:sp>
      <p:sp>
        <p:nvSpPr>
          <p:cNvPr id="14" name="Text 12"/>
          <p:cNvSpPr/>
          <p:nvPr/>
        </p:nvSpPr>
        <p:spPr>
          <a:xfrm>
            <a:off x="784590" y="3138360"/>
            <a:ext cx="6523557" cy="246837"/>
          </a:xfrm>
          <a:prstGeom prst="rect">
            <a:avLst/>
          </a:prstGeom>
          <a:noFill/>
          <a:ln/>
        </p:spPr>
        <p:txBody>
          <a:bodyPr wrap="square" lIns="0" tIns="0" rIns="0" bIns="0" rtlCol="0" anchor="ctr"/>
          <a:lstStyle/>
          <a:p>
            <a:pPr>
              <a:lnSpc>
                <a:spcPct val="120000"/>
              </a:lnSpc>
            </a:pPr>
            <a:r>
              <a:rPr lang="en-US" sz="1388"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608278" y="3526247"/>
            <a:ext cx="88156" cy="141050"/>
          </a:xfrm>
          <a:custGeom>
            <a:avLst/>
            <a:gdLst/>
            <a:ahLst/>
            <a:cxnLst/>
            <a:rect l="l" t="t" r="r" b="b"/>
            <a:pathLst>
              <a:path w="88156" h="141050">
                <a:moveTo>
                  <a:pt x="85704" y="64299"/>
                </a:moveTo>
                <a:cubicBezTo>
                  <a:pt x="89148" y="67743"/>
                  <a:pt x="89148" y="73335"/>
                  <a:pt x="85704" y="76779"/>
                </a:cubicBezTo>
                <a:lnTo>
                  <a:pt x="32811" y="129672"/>
                </a:lnTo>
                <a:cubicBezTo>
                  <a:pt x="29367" y="133116"/>
                  <a:pt x="23775" y="133116"/>
                  <a:pt x="20331" y="129672"/>
                </a:cubicBezTo>
                <a:cubicBezTo>
                  <a:pt x="16887" y="126229"/>
                  <a:pt x="16887" y="120636"/>
                  <a:pt x="20331" y="117193"/>
                </a:cubicBezTo>
                <a:lnTo>
                  <a:pt x="66999" y="70525"/>
                </a:lnTo>
                <a:lnTo>
                  <a:pt x="20359" y="23857"/>
                </a:lnTo>
                <a:cubicBezTo>
                  <a:pt x="16915" y="20414"/>
                  <a:pt x="16915" y="14821"/>
                  <a:pt x="20359" y="11378"/>
                </a:cubicBezTo>
                <a:cubicBezTo>
                  <a:pt x="23802" y="7934"/>
                  <a:pt x="29395" y="7934"/>
                  <a:pt x="32838" y="11378"/>
                </a:cubicBezTo>
                <a:lnTo>
                  <a:pt x="85732" y="64271"/>
                </a:lnTo>
                <a:close/>
              </a:path>
            </a:pathLst>
          </a:custGeom>
          <a:solidFill>
            <a:srgbClr val="C5A06D"/>
          </a:solidFill>
          <a:ln/>
        </p:spPr>
        <p:txBody>
          <a:bodyPr/>
          <a:lstStyle/>
          <a:p>
            <a:endParaRPr lang="zh-CN" altLang="en-US"/>
          </a:p>
        </p:txBody>
      </p:sp>
      <p:sp>
        <p:nvSpPr>
          <p:cNvPr id="16" name="Text 14"/>
          <p:cNvSpPr/>
          <p:nvPr/>
        </p:nvSpPr>
        <p:spPr>
          <a:xfrm>
            <a:off x="811037" y="3490985"/>
            <a:ext cx="2900338" cy="176312"/>
          </a:xfrm>
          <a:prstGeom prst="rect">
            <a:avLst/>
          </a:prstGeom>
          <a:noFill/>
          <a:ln/>
        </p:spPr>
        <p:txBody>
          <a:bodyPr wrap="square" lIns="0" tIns="0" rIns="0" bIns="0" rtlCol="0" anchor="ctr"/>
          <a:lstStyle/>
          <a:p>
            <a:pPr>
              <a:lnSpc>
                <a:spcPct val="120000"/>
              </a:lnSpc>
            </a:pPr>
            <a:r>
              <a:rPr lang="en-US" sz="972" b="1" dirty="0">
                <a:solidFill>
                  <a:srgbClr val="E0E2E5"/>
                </a:solidFill>
                <a:latin typeface="Noto Sans SC" pitchFamily="34" charset="0"/>
                <a:ea typeface="Noto Sans SC" pitchFamily="34" charset="-122"/>
                <a:cs typeface="Noto Sans SC" pitchFamily="34" charset="-120"/>
              </a:rPr>
              <a:t>大额金融交易：</a:t>
            </a:r>
            <a:r>
              <a:rPr lang="en-US" sz="972" dirty="0">
                <a:solidFill>
                  <a:srgbClr val="E0E2E5">
                    <a:alpha val="80000"/>
                  </a:srgbClr>
                </a:solidFill>
                <a:latin typeface="Noto Sans SC" pitchFamily="34" charset="0"/>
                <a:ea typeface="Noto Sans SC" pitchFamily="34" charset="-122"/>
                <a:cs typeface="Noto Sans SC" pitchFamily="34" charset="-120"/>
              </a:rPr>
              <a:t>智能体准备交易，等待人工最终审批</a:t>
            </a:r>
            <a:endParaRPr lang="en-US" sz="1600" dirty="0"/>
          </a:p>
        </p:txBody>
      </p:sp>
      <p:sp>
        <p:nvSpPr>
          <p:cNvPr id="17" name="Shape 15"/>
          <p:cNvSpPr/>
          <p:nvPr/>
        </p:nvSpPr>
        <p:spPr>
          <a:xfrm>
            <a:off x="608278" y="3773085"/>
            <a:ext cx="88156" cy="141050"/>
          </a:xfrm>
          <a:custGeom>
            <a:avLst/>
            <a:gdLst/>
            <a:ahLst/>
            <a:cxnLst/>
            <a:rect l="l" t="t" r="r" b="b"/>
            <a:pathLst>
              <a:path w="88156" h="141050">
                <a:moveTo>
                  <a:pt x="85704" y="64299"/>
                </a:moveTo>
                <a:cubicBezTo>
                  <a:pt x="89148" y="67743"/>
                  <a:pt x="89148" y="73335"/>
                  <a:pt x="85704" y="76779"/>
                </a:cubicBezTo>
                <a:lnTo>
                  <a:pt x="32811" y="129672"/>
                </a:lnTo>
                <a:cubicBezTo>
                  <a:pt x="29367" y="133116"/>
                  <a:pt x="23775" y="133116"/>
                  <a:pt x="20331" y="129672"/>
                </a:cubicBezTo>
                <a:cubicBezTo>
                  <a:pt x="16887" y="126229"/>
                  <a:pt x="16887" y="120636"/>
                  <a:pt x="20331" y="117193"/>
                </a:cubicBezTo>
                <a:lnTo>
                  <a:pt x="66999" y="70525"/>
                </a:lnTo>
                <a:lnTo>
                  <a:pt x="20359" y="23857"/>
                </a:lnTo>
                <a:cubicBezTo>
                  <a:pt x="16915" y="20414"/>
                  <a:pt x="16915" y="14821"/>
                  <a:pt x="20359" y="11378"/>
                </a:cubicBezTo>
                <a:cubicBezTo>
                  <a:pt x="23802" y="7934"/>
                  <a:pt x="29395" y="7934"/>
                  <a:pt x="32838" y="11378"/>
                </a:cubicBezTo>
                <a:lnTo>
                  <a:pt x="85732" y="64271"/>
                </a:lnTo>
                <a:close/>
              </a:path>
            </a:pathLst>
          </a:custGeom>
          <a:solidFill>
            <a:srgbClr val="C5A06D"/>
          </a:solidFill>
          <a:ln/>
        </p:spPr>
        <p:txBody>
          <a:bodyPr/>
          <a:lstStyle/>
          <a:p>
            <a:endParaRPr lang="zh-CN" altLang="en-US"/>
          </a:p>
        </p:txBody>
      </p:sp>
      <p:sp>
        <p:nvSpPr>
          <p:cNvPr id="18" name="Text 16"/>
          <p:cNvSpPr/>
          <p:nvPr/>
        </p:nvSpPr>
        <p:spPr>
          <a:xfrm>
            <a:off x="811037" y="3737822"/>
            <a:ext cx="3764269" cy="176312"/>
          </a:xfrm>
          <a:prstGeom prst="rect">
            <a:avLst/>
          </a:prstGeom>
          <a:noFill/>
          <a:ln/>
        </p:spPr>
        <p:txBody>
          <a:bodyPr wrap="square" lIns="0" tIns="0" rIns="0" bIns="0" rtlCol="0" anchor="ctr"/>
          <a:lstStyle/>
          <a:p>
            <a:pPr>
              <a:lnSpc>
                <a:spcPct val="120000"/>
              </a:lnSpc>
            </a:pPr>
            <a:r>
              <a:rPr lang="en-US" sz="972" b="1" dirty="0">
                <a:solidFill>
                  <a:srgbClr val="E0E2E5"/>
                </a:solidFill>
                <a:latin typeface="Noto Sans SC" pitchFamily="34" charset="0"/>
                <a:ea typeface="Noto Sans SC" pitchFamily="34" charset="-122"/>
                <a:cs typeface="Noto Sans SC" pitchFamily="34" charset="-120"/>
              </a:rPr>
              <a:t>敏感文档处理：</a:t>
            </a:r>
            <a:r>
              <a:rPr lang="en-US" sz="972" dirty="0">
                <a:solidFill>
                  <a:srgbClr val="E0E2E5">
                    <a:alpha val="80000"/>
                  </a:srgbClr>
                </a:solidFill>
                <a:latin typeface="Noto Sans SC" pitchFamily="34" charset="0"/>
                <a:ea typeface="Noto Sans SC" pitchFamily="34" charset="-122"/>
                <a:cs typeface="Noto Sans SC" pitchFamily="34" charset="-120"/>
              </a:rPr>
              <a:t>自动识别并隐去受保护健康信息，合规官员手动验证</a:t>
            </a:r>
            <a:endParaRPr lang="en-US" sz="1600" dirty="0"/>
          </a:p>
        </p:txBody>
      </p:sp>
      <p:sp>
        <p:nvSpPr>
          <p:cNvPr id="19" name="Shape 17"/>
          <p:cNvSpPr/>
          <p:nvPr/>
        </p:nvSpPr>
        <p:spPr>
          <a:xfrm>
            <a:off x="608278" y="4019922"/>
            <a:ext cx="88156" cy="141050"/>
          </a:xfrm>
          <a:custGeom>
            <a:avLst/>
            <a:gdLst/>
            <a:ahLst/>
            <a:cxnLst/>
            <a:rect l="l" t="t" r="r" b="b"/>
            <a:pathLst>
              <a:path w="88156" h="141050">
                <a:moveTo>
                  <a:pt x="85704" y="64299"/>
                </a:moveTo>
                <a:cubicBezTo>
                  <a:pt x="89148" y="67743"/>
                  <a:pt x="89148" y="73335"/>
                  <a:pt x="85704" y="76779"/>
                </a:cubicBezTo>
                <a:lnTo>
                  <a:pt x="32811" y="129672"/>
                </a:lnTo>
                <a:cubicBezTo>
                  <a:pt x="29367" y="133116"/>
                  <a:pt x="23775" y="133116"/>
                  <a:pt x="20331" y="129672"/>
                </a:cubicBezTo>
                <a:cubicBezTo>
                  <a:pt x="16887" y="126229"/>
                  <a:pt x="16887" y="120636"/>
                  <a:pt x="20331" y="117193"/>
                </a:cubicBezTo>
                <a:lnTo>
                  <a:pt x="66999" y="70525"/>
                </a:lnTo>
                <a:lnTo>
                  <a:pt x="20359" y="23857"/>
                </a:lnTo>
                <a:cubicBezTo>
                  <a:pt x="16915" y="20414"/>
                  <a:pt x="16915" y="14821"/>
                  <a:pt x="20359" y="11378"/>
                </a:cubicBezTo>
                <a:cubicBezTo>
                  <a:pt x="23802" y="7934"/>
                  <a:pt x="29395" y="7934"/>
                  <a:pt x="32838" y="11378"/>
                </a:cubicBezTo>
                <a:lnTo>
                  <a:pt x="85732" y="64271"/>
                </a:lnTo>
                <a:close/>
              </a:path>
            </a:pathLst>
          </a:custGeom>
          <a:solidFill>
            <a:srgbClr val="C5A06D"/>
          </a:solidFill>
          <a:ln/>
        </p:spPr>
        <p:txBody>
          <a:bodyPr/>
          <a:lstStyle/>
          <a:p>
            <a:endParaRPr lang="zh-CN" altLang="en-US"/>
          </a:p>
        </p:txBody>
      </p:sp>
      <p:sp>
        <p:nvSpPr>
          <p:cNvPr id="20" name="Text 18"/>
          <p:cNvSpPr/>
          <p:nvPr/>
        </p:nvSpPr>
        <p:spPr>
          <a:xfrm>
            <a:off x="811037" y="3984659"/>
            <a:ext cx="2644685" cy="176312"/>
          </a:xfrm>
          <a:prstGeom prst="rect">
            <a:avLst/>
          </a:prstGeom>
          <a:noFill/>
          <a:ln/>
        </p:spPr>
        <p:txBody>
          <a:bodyPr wrap="square" lIns="0" tIns="0" rIns="0" bIns="0" rtlCol="0" anchor="ctr"/>
          <a:lstStyle/>
          <a:p>
            <a:pPr>
              <a:lnSpc>
                <a:spcPct val="120000"/>
              </a:lnSpc>
            </a:pPr>
            <a:r>
              <a:rPr lang="en-US" sz="972" b="1" dirty="0">
                <a:solidFill>
                  <a:srgbClr val="E0E2E5"/>
                </a:solidFill>
                <a:latin typeface="Noto Sans SC" pitchFamily="34" charset="0"/>
                <a:ea typeface="Noto Sans SC" pitchFamily="34" charset="-122"/>
                <a:cs typeface="Noto Sans SC" pitchFamily="34" charset="-120"/>
              </a:rPr>
              <a:t>医疗诊断：</a:t>
            </a:r>
            <a:r>
              <a:rPr lang="en-US" sz="972" dirty="0">
                <a:solidFill>
                  <a:srgbClr val="E0E2E5">
                    <a:alpha val="80000"/>
                  </a:srgbClr>
                </a:solidFill>
                <a:latin typeface="Noto Sans SC" pitchFamily="34" charset="0"/>
                <a:ea typeface="Noto Sans SC" pitchFamily="34" charset="-122"/>
                <a:cs typeface="Noto Sans SC" pitchFamily="34" charset="-120"/>
              </a:rPr>
              <a:t>AI辅助诊断，医生最终确认治疗方案</a:t>
            </a:r>
            <a:endParaRPr lang="en-US" sz="1600" dirty="0"/>
          </a:p>
        </p:txBody>
      </p:sp>
      <p:sp>
        <p:nvSpPr>
          <p:cNvPr id="21" name="Shape 19"/>
          <p:cNvSpPr/>
          <p:nvPr/>
        </p:nvSpPr>
        <p:spPr>
          <a:xfrm>
            <a:off x="7608843" y="1163662"/>
            <a:ext cx="4231497" cy="2732842"/>
          </a:xfrm>
          <a:custGeom>
            <a:avLst/>
            <a:gdLst/>
            <a:ahLst/>
            <a:cxnLst/>
            <a:rect l="l" t="t" r="r" b="b"/>
            <a:pathLst>
              <a:path w="4231497" h="2732842">
                <a:moveTo>
                  <a:pt x="0" y="0"/>
                </a:moveTo>
                <a:lnTo>
                  <a:pt x="4231497" y="0"/>
                </a:lnTo>
                <a:lnTo>
                  <a:pt x="4231497" y="2732842"/>
                </a:lnTo>
                <a:lnTo>
                  <a:pt x="0" y="2732842"/>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749893" y="1304711"/>
            <a:ext cx="4028738" cy="246837"/>
          </a:xfrm>
          <a:prstGeom prst="rect">
            <a:avLst/>
          </a:prstGeom>
          <a:noFill/>
          <a:ln/>
        </p:spPr>
        <p:txBody>
          <a:bodyPr wrap="square" lIns="0" tIns="0" rIns="0" bIns="0" rtlCol="0" anchor="ctr"/>
          <a:lstStyle/>
          <a:p>
            <a:pPr>
              <a:lnSpc>
                <a:spcPct val="130000"/>
              </a:lnSpc>
            </a:pPr>
            <a:r>
              <a:rPr lang="en-US" sz="1249" b="1" dirty="0">
                <a:solidFill>
                  <a:srgbClr val="E0E2E5"/>
                </a:solidFill>
                <a:latin typeface="MiSans" pitchFamily="34" charset="0"/>
                <a:ea typeface="MiSans" pitchFamily="34" charset="-122"/>
                <a:cs typeface="MiSans" pitchFamily="34" charset="-120"/>
              </a:rPr>
              <a:t>工作流程示例</a:t>
            </a:r>
            <a:endParaRPr lang="en-US" sz="1600" dirty="0"/>
          </a:p>
        </p:txBody>
      </p:sp>
      <p:sp>
        <p:nvSpPr>
          <p:cNvPr id="23" name="Shape 21"/>
          <p:cNvSpPr/>
          <p:nvPr/>
        </p:nvSpPr>
        <p:spPr>
          <a:xfrm>
            <a:off x="9089867" y="1657336"/>
            <a:ext cx="1269449" cy="423150"/>
          </a:xfrm>
          <a:custGeom>
            <a:avLst/>
            <a:gdLst/>
            <a:ahLst/>
            <a:cxnLst/>
            <a:rect l="l" t="t" r="r" b="b"/>
            <a:pathLst>
              <a:path w="1269449" h="423150">
                <a:moveTo>
                  <a:pt x="0" y="0"/>
                </a:moveTo>
                <a:lnTo>
                  <a:pt x="1269449" y="0"/>
                </a:lnTo>
                <a:lnTo>
                  <a:pt x="1269449" y="423150"/>
                </a:lnTo>
                <a:lnTo>
                  <a:pt x="0" y="423150"/>
                </a:lnTo>
                <a:lnTo>
                  <a:pt x="0" y="0"/>
                </a:lnTo>
                <a:close/>
              </a:path>
            </a:pathLst>
          </a:custGeom>
          <a:solidFill>
            <a:srgbClr val="3A5A6E"/>
          </a:solidFill>
          <a:ln/>
        </p:spPr>
        <p:txBody>
          <a:bodyPr/>
          <a:lstStyle/>
          <a:p>
            <a:endParaRPr lang="zh-CN" altLang="en-US"/>
          </a:p>
        </p:txBody>
      </p:sp>
      <p:sp>
        <p:nvSpPr>
          <p:cNvPr id="24" name="Text 22"/>
          <p:cNvSpPr/>
          <p:nvPr/>
        </p:nvSpPr>
        <p:spPr>
          <a:xfrm>
            <a:off x="9059012" y="1657336"/>
            <a:ext cx="1331158" cy="423150"/>
          </a:xfrm>
          <a:prstGeom prst="rect">
            <a:avLst/>
          </a:prstGeom>
          <a:noFill/>
          <a:ln/>
        </p:spPr>
        <p:txBody>
          <a:bodyPr wrap="square" lIns="0" tIns="0" rIns="0" bIns="0" rtlCol="0" anchor="ctr"/>
          <a:lstStyle/>
          <a:p>
            <a:pPr algn="ctr">
              <a:lnSpc>
                <a:spcPct val="120000"/>
              </a:lnSpc>
            </a:pPr>
            <a:r>
              <a:rPr lang="en-US" sz="972" b="1" dirty="0">
                <a:solidFill>
                  <a:srgbClr val="FFFFFF"/>
                </a:solidFill>
                <a:latin typeface="Noto Sans SC" pitchFamily="34" charset="0"/>
                <a:ea typeface="Noto Sans SC" pitchFamily="34" charset="-122"/>
                <a:cs typeface="Noto Sans SC" pitchFamily="34" charset="-120"/>
              </a:rPr>
              <a:t>Agent 执行任务</a:t>
            </a:r>
            <a:endParaRPr lang="en-US" sz="1600" dirty="0"/>
          </a:p>
        </p:txBody>
      </p:sp>
      <p:sp>
        <p:nvSpPr>
          <p:cNvPr id="25" name="Shape 23"/>
          <p:cNvSpPr/>
          <p:nvPr/>
        </p:nvSpPr>
        <p:spPr>
          <a:xfrm>
            <a:off x="9667290" y="2151011"/>
            <a:ext cx="119011" cy="158681"/>
          </a:xfrm>
          <a:custGeom>
            <a:avLst/>
            <a:gdLst/>
            <a:ahLst/>
            <a:cxnLst/>
            <a:rect l="l" t="t" r="r" b="b"/>
            <a:pathLst>
              <a:path w="119011" h="158681">
                <a:moveTo>
                  <a:pt x="52501" y="155768"/>
                </a:moveTo>
                <a:cubicBezTo>
                  <a:pt x="56375" y="159642"/>
                  <a:pt x="62667" y="159642"/>
                  <a:pt x="66541" y="155768"/>
                </a:cubicBezTo>
                <a:lnTo>
                  <a:pt x="116129" y="106180"/>
                </a:lnTo>
                <a:cubicBezTo>
                  <a:pt x="120003" y="102306"/>
                  <a:pt x="120003" y="96014"/>
                  <a:pt x="116129" y="92140"/>
                </a:cubicBezTo>
                <a:cubicBezTo>
                  <a:pt x="112255" y="88266"/>
                  <a:pt x="105963" y="88266"/>
                  <a:pt x="102089" y="92140"/>
                </a:cubicBezTo>
                <a:lnTo>
                  <a:pt x="69423" y="124806"/>
                </a:lnTo>
                <a:lnTo>
                  <a:pt x="69423" y="9918"/>
                </a:lnTo>
                <a:cubicBezTo>
                  <a:pt x="69423" y="4432"/>
                  <a:pt x="64991" y="0"/>
                  <a:pt x="59505" y="0"/>
                </a:cubicBezTo>
                <a:cubicBezTo>
                  <a:pt x="54020" y="0"/>
                  <a:pt x="49588" y="4432"/>
                  <a:pt x="49588" y="9918"/>
                </a:cubicBezTo>
                <a:lnTo>
                  <a:pt x="49588" y="124806"/>
                </a:lnTo>
                <a:lnTo>
                  <a:pt x="16922" y="92140"/>
                </a:lnTo>
                <a:cubicBezTo>
                  <a:pt x="13048" y="88266"/>
                  <a:pt x="6756" y="88266"/>
                  <a:pt x="2882" y="92140"/>
                </a:cubicBezTo>
                <a:cubicBezTo>
                  <a:pt x="-992" y="96014"/>
                  <a:pt x="-992" y="102306"/>
                  <a:pt x="2882" y="106180"/>
                </a:cubicBezTo>
                <a:lnTo>
                  <a:pt x="52470" y="155768"/>
                </a:lnTo>
                <a:close/>
              </a:path>
            </a:pathLst>
          </a:custGeom>
          <a:solidFill>
            <a:srgbClr val="C5A06D"/>
          </a:solidFill>
          <a:ln/>
        </p:spPr>
        <p:txBody>
          <a:bodyPr/>
          <a:lstStyle/>
          <a:p>
            <a:endParaRPr lang="zh-CN" altLang="en-US"/>
          </a:p>
        </p:txBody>
      </p:sp>
      <p:sp>
        <p:nvSpPr>
          <p:cNvPr id="26" name="Shape 24"/>
          <p:cNvSpPr/>
          <p:nvPr/>
        </p:nvSpPr>
        <p:spPr>
          <a:xfrm>
            <a:off x="9098682" y="2389033"/>
            <a:ext cx="1251818" cy="405518"/>
          </a:xfrm>
          <a:custGeom>
            <a:avLst/>
            <a:gdLst/>
            <a:ahLst/>
            <a:cxnLst/>
            <a:rect l="l" t="t" r="r" b="b"/>
            <a:pathLst>
              <a:path w="1251818" h="405518">
                <a:moveTo>
                  <a:pt x="0" y="0"/>
                </a:moveTo>
                <a:lnTo>
                  <a:pt x="1251818" y="0"/>
                </a:lnTo>
                <a:lnTo>
                  <a:pt x="1251818" y="405518"/>
                </a:lnTo>
                <a:lnTo>
                  <a:pt x="0" y="405518"/>
                </a:lnTo>
                <a:lnTo>
                  <a:pt x="0" y="0"/>
                </a:lnTo>
                <a:close/>
              </a:path>
            </a:pathLst>
          </a:custGeom>
          <a:solidFill>
            <a:srgbClr val="C5A06D"/>
          </a:solidFill>
          <a:ln w="25400">
            <a:solidFill>
              <a:srgbClr val="C5A06D"/>
            </a:solidFill>
            <a:prstDash val="solid"/>
          </a:ln>
        </p:spPr>
        <p:txBody>
          <a:bodyPr/>
          <a:lstStyle/>
          <a:p>
            <a:endParaRPr lang="zh-CN" altLang="en-US"/>
          </a:p>
        </p:txBody>
      </p:sp>
      <p:sp>
        <p:nvSpPr>
          <p:cNvPr id="27" name="Text 25"/>
          <p:cNvSpPr/>
          <p:nvPr/>
        </p:nvSpPr>
        <p:spPr>
          <a:xfrm>
            <a:off x="9059012" y="2380217"/>
            <a:ext cx="1295896" cy="387887"/>
          </a:xfrm>
          <a:prstGeom prst="rect">
            <a:avLst/>
          </a:prstGeom>
          <a:noFill/>
          <a:ln/>
        </p:spPr>
        <p:txBody>
          <a:bodyPr wrap="square" lIns="0" tIns="0" rIns="0" bIns="0" rtlCol="0" anchor="ctr"/>
          <a:lstStyle/>
          <a:p>
            <a:pPr algn="ctr">
              <a:lnSpc>
                <a:spcPct val="120000"/>
              </a:lnSpc>
            </a:pPr>
            <a:r>
              <a:rPr lang="en-US" sz="972" b="1" dirty="0">
                <a:solidFill>
                  <a:srgbClr val="FFFFFF"/>
                </a:solidFill>
                <a:latin typeface="Noto Sans SC" pitchFamily="34" charset="0"/>
                <a:ea typeface="Noto Sans SC" pitchFamily="34" charset="-122"/>
                <a:cs typeface="Noto Sans SC" pitchFamily="34" charset="-120"/>
              </a:rPr>
              <a:t>人工审核点</a:t>
            </a:r>
            <a:endParaRPr lang="en-US" sz="1600" dirty="0"/>
          </a:p>
        </p:txBody>
      </p:sp>
      <p:sp>
        <p:nvSpPr>
          <p:cNvPr id="28" name="Shape 26"/>
          <p:cNvSpPr/>
          <p:nvPr/>
        </p:nvSpPr>
        <p:spPr>
          <a:xfrm>
            <a:off x="9442491" y="2878299"/>
            <a:ext cx="132234" cy="176312"/>
          </a:xfrm>
          <a:custGeom>
            <a:avLst/>
            <a:gdLst/>
            <a:ahLst/>
            <a:cxnLst/>
            <a:rect l="l" t="t" r="r" b="b"/>
            <a:pathLst>
              <a:path w="132234" h="176312">
                <a:moveTo>
                  <a:pt x="18974" y="25276"/>
                </a:moveTo>
                <a:cubicBezTo>
                  <a:pt x="14670" y="20972"/>
                  <a:pt x="7679" y="20972"/>
                  <a:pt x="3375" y="25276"/>
                </a:cubicBezTo>
                <a:cubicBezTo>
                  <a:pt x="-930" y="29581"/>
                  <a:pt x="-930" y="36571"/>
                  <a:pt x="3375" y="40876"/>
                </a:cubicBezTo>
                <a:lnTo>
                  <a:pt x="50690" y="88156"/>
                </a:lnTo>
                <a:lnTo>
                  <a:pt x="3409" y="135471"/>
                </a:lnTo>
                <a:cubicBezTo>
                  <a:pt x="-895" y="139776"/>
                  <a:pt x="-895" y="146766"/>
                  <a:pt x="3409" y="151071"/>
                </a:cubicBezTo>
                <a:cubicBezTo>
                  <a:pt x="7714" y="155375"/>
                  <a:pt x="14704" y="155375"/>
                  <a:pt x="19009" y="151071"/>
                </a:cubicBezTo>
                <a:lnTo>
                  <a:pt x="66289" y="103756"/>
                </a:lnTo>
                <a:lnTo>
                  <a:pt x="113604" y="151036"/>
                </a:lnTo>
                <a:cubicBezTo>
                  <a:pt x="117909" y="155341"/>
                  <a:pt x="124899" y="155341"/>
                  <a:pt x="129204" y="151036"/>
                </a:cubicBezTo>
                <a:cubicBezTo>
                  <a:pt x="133508" y="146732"/>
                  <a:pt x="133508" y="139741"/>
                  <a:pt x="129204" y="135437"/>
                </a:cubicBezTo>
                <a:lnTo>
                  <a:pt x="81889" y="88156"/>
                </a:lnTo>
                <a:lnTo>
                  <a:pt x="129169" y="40841"/>
                </a:lnTo>
                <a:cubicBezTo>
                  <a:pt x="133474" y="36537"/>
                  <a:pt x="133474" y="29546"/>
                  <a:pt x="129169" y="25242"/>
                </a:cubicBezTo>
                <a:cubicBezTo>
                  <a:pt x="124865" y="20937"/>
                  <a:pt x="117874" y="20937"/>
                  <a:pt x="113570" y="25242"/>
                </a:cubicBezTo>
                <a:lnTo>
                  <a:pt x="66289" y="72557"/>
                </a:lnTo>
                <a:lnTo>
                  <a:pt x="18974" y="25276"/>
                </a:lnTo>
                <a:close/>
              </a:path>
            </a:pathLst>
          </a:custGeom>
          <a:solidFill>
            <a:srgbClr val="C5A06D"/>
          </a:solidFill>
          <a:ln/>
        </p:spPr>
        <p:txBody>
          <a:bodyPr/>
          <a:lstStyle/>
          <a:p>
            <a:endParaRPr lang="zh-CN" altLang="en-US"/>
          </a:p>
        </p:txBody>
      </p:sp>
      <p:sp>
        <p:nvSpPr>
          <p:cNvPr id="29" name="Text 27"/>
          <p:cNvSpPr/>
          <p:nvPr/>
        </p:nvSpPr>
        <p:spPr>
          <a:xfrm>
            <a:off x="9244140" y="3120729"/>
            <a:ext cx="528937" cy="141050"/>
          </a:xfrm>
          <a:prstGeom prst="rect">
            <a:avLst/>
          </a:prstGeom>
          <a:noFill/>
          <a:ln/>
        </p:spPr>
        <p:txBody>
          <a:bodyPr wrap="square" lIns="0" tIns="0" rIns="0" bIns="0" rtlCol="0" anchor="ctr"/>
          <a:lstStyle/>
          <a:p>
            <a:pPr algn="ctr">
              <a:lnSpc>
                <a:spcPct val="110000"/>
              </a:lnSpc>
            </a:pPr>
            <a:r>
              <a:rPr lang="en-US" sz="833" dirty="0">
                <a:solidFill>
                  <a:srgbClr val="E0E2E5">
                    <a:alpha val="60000"/>
                  </a:srgbClr>
                </a:solidFill>
                <a:latin typeface="Noto Sans SC" pitchFamily="34" charset="0"/>
                <a:ea typeface="Noto Sans SC" pitchFamily="34" charset="-122"/>
                <a:cs typeface="Noto Sans SC" pitchFamily="34" charset="-120"/>
              </a:rPr>
              <a:t>拒绝/修改</a:t>
            </a:r>
            <a:endParaRPr lang="en-US" sz="1600" dirty="0"/>
          </a:p>
        </p:txBody>
      </p:sp>
      <p:sp>
        <p:nvSpPr>
          <p:cNvPr id="30" name="Shape 28"/>
          <p:cNvSpPr/>
          <p:nvPr/>
        </p:nvSpPr>
        <p:spPr>
          <a:xfrm>
            <a:off x="9991264" y="2878299"/>
            <a:ext cx="154273" cy="176312"/>
          </a:xfrm>
          <a:custGeom>
            <a:avLst/>
            <a:gdLst/>
            <a:ahLst/>
            <a:cxnLst/>
            <a:rect l="l" t="t" r="r" b="b"/>
            <a:pathLst>
              <a:path w="154273" h="176312">
                <a:moveTo>
                  <a:pt x="149728" y="24140"/>
                </a:moveTo>
                <a:cubicBezTo>
                  <a:pt x="154652" y="27721"/>
                  <a:pt x="155754" y="34608"/>
                  <a:pt x="152173" y="39533"/>
                </a:cubicBezTo>
                <a:lnTo>
                  <a:pt x="64017" y="160747"/>
                </a:lnTo>
                <a:cubicBezTo>
                  <a:pt x="62123" y="163364"/>
                  <a:pt x="59195" y="164983"/>
                  <a:pt x="55959" y="165258"/>
                </a:cubicBezTo>
                <a:cubicBezTo>
                  <a:pt x="52722" y="165534"/>
                  <a:pt x="49588" y="164329"/>
                  <a:pt x="47315" y="162056"/>
                </a:cubicBezTo>
                <a:lnTo>
                  <a:pt x="3237" y="117978"/>
                </a:lnTo>
                <a:cubicBezTo>
                  <a:pt x="-1068" y="113673"/>
                  <a:pt x="-1068" y="106683"/>
                  <a:pt x="3237" y="102378"/>
                </a:cubicBezTo>
                <a:cubicBezTo>
                  <a:pt x="7541" y="98074"/>
                  <a:pt x="14532" y="98074"/>
                  <a:pt x="18836" y="102378"/>
                </a:cubicBezTo>
                <a:lnTo>
                  <a:pt x="53789" y="137331"/>
                </a:lnTo>
                <a:lnTo>
                  <a:pt x="134369" y="26550"/>
                </a:lnTo>
                <a:cubicBezTo>
                  <a:pt x="137951" y="21626"/>
                  <a:pt x="144838" y="20524"/>
                  <a:pt x="149762" y="24105"/>
                </a:cubicBezTo>
                <a:close/>
              </a:path>
            </a:pathLst>
          </a:custGeom>
          <a:solidFill>
            <a:srgbClr val="C5A06D"/>
          </a:solidFill>
          <a:ln/>
        </p:spPr>
        <p:txBody>
          <a:bodyPr/>
          <a:lstStyle/>
          <a:p>
            <a:endParaRPr lang="zh-CN" altLang="en-US"/>
          </a:p>
        </p:txBody>
      </p:sp>
      <p:sp>
        <p:nvSpPr>
          <p:cNvPr id="31" name="Text 29"/>
          <p:cNvSpPr/>
          <p:nvPr/>
        </p:nvSpPr>
        <p:spPr>
          <a:xfrm>
            <a:off x="9931758" y="3120729"/>
            <a:ext cx="273284" cy="141050"/>
          </a:xfrm>
          <a:prstGeom prst="rect">
            <a:avLst/>
          </a:prstGeom>
          <a:noFill/>
          <a:ln/>
        </p:spPr>
        <p:txBody>
          <a:bodyPr wrap="square" lIns="0" tIns="0" rIns="0" bIns="0" rtlCol="0" anchor="ctr"/>
          <a:lstStyle/>
          <a:p>
            <a:pPr algn="ctr">
              <a:lnSpc>
                <a:spcPct val="110000"/>
              </a:lnSpc>
            </a:pPr>
            <a:r>
              <a:rPr lang="en-US" sz="833" dirty="0">
                <a:solidFill>
                  <a:srgbClr val="E0E2E5">
                    <a:alpha val="60000"/>
                  </a:srgbClr>
                </a:solidFill>
                <a:latin typeface="Noto Sans SC" pitchFamily="34" charset="0"/>
                <a:ea typeface="Noto Sans SC" pitchFamily="34" charset="-122"/>
                <a:cs typeface="Noto Sans SC" pitchFamily="34" charset="-120"/>
              </a:rPr>
              <a:t>批准</a:t>
            </a:r>
            <a:endParaRPr lang="en-US" sz="1600" dirty="0"/>
          </a:p>
        </p:txBody>
      </p:sp>
      <p:sp>
        <p:nvSpPr>
          <p:cNvPr id="32" name="Shape 30"/>
          <p:cNvSpPr/>
          <p:nvPr/>
        </p:nvSpPr>
        <p:spPr>
          <a:xfrm>
            <a:off x="9089867" y="3332304"/>
            <a:ext cx="1269449" cy="423150"/>
          </a:xfrm>
          <a:custGeom>
            <a:avLst/>
            <a:gdLst/>
            <a:ahLst/>
            <a:cxnLst/>
            <a:rect l="l" t="t" r="r" b="b"/>
            <a:pathLst>
              <a:path w="1269449" h="423150">
                <a:moveTo>
                  <a:pt x="0" y="0"/>
                </a:moveTo>
                <a:lnTo>
                  <a:pt x="1269449" y="0"/>
                </a:lnTo>
                <a:lnTo>
                  <a:pt x="1269449" y="423150"/>
                </a:lnTo>
                <a:lnTo>
                  <a:pt x="0" y="423150"/>
                </a:lnTo>
                <a:lnTo>
                  <a:pt x="0" y="0"/>
                </a:lnTo>
                <a:close/>
              </a:path>
            </a:pathLst>
          </a:custGeom>
          <a:solidFill>
            <a:srgbClr val="5E7A8B"/>
          </a:solidFill>
          <a:ln/>
        </p:spPr>
        <p:txBody>
          <a:bodyPr/>
          <a:lstStyle/>
          <a:p>
            <a:endParaRPr lang="zh-CN" altLang="en-US"/>
          </a:p>
        </p:txBody>
      </p:sp>
      <p:sp>
        <p:nvSpPr>
          <p:cNvPr id="33" name="Text 31"/>
          <p:cNvSpPr/>
          <p:nvPr/>
        </p:nvSpPr>
        <p:spPr>
          <a:xfrm>
            <a:off x="9059012" y="3332304"/>
            <a:ext cx="1331158" cy="423150"/>
          </a:xfrm>
          <a:prstGeom prst="rect">
            <a:avLst/>
          </a:prstGeom>
          <a:noFill/>
          <a:ln/>
        </p:spPr>
        <p:txBody>
          <a:bodyPr wrap="square" lIns="0" tIns="0" rIns="0" bIns="0" rtlCol="0" anchor="ctr"/>
          <a:lstStyle/>
          <a:p>
            <a:pPr algn="ctr">
              <a:lnSpc>
                <a:spcPct val="120000"/>
              </a:lnSpc>
            </a:pPr>
            <a:r>
              <a:rPr lang="en-US" sz="972" b="1" dirty="0">
                <a:solidFill>
                  <a:srgbClr val="FFFFFF"/>
                </a:solidFill>
                <a:latin typeface="Noto Sans SC" pitchFamily="34" charset="0"/>
                <a:ea typeface="Noto Sans SC" pitchFamily="34" charset="-122"/>
                <a:cs typeface="Noto Sans SC" pitchFamily="34" charset="-120"/>
              </a:rPr>
              <a:t>继续执行</a:t>
            </a:r>
            <a:endParaRPr lang="en-US" sz="1600" dirty="0"/>
          </a:p>
        </p:txBody>
      </p:sp>
      <p:sp>
        <p:nvSpPr>
          <p:cNvPr id="34" name="Shape 32"/>
          <p:cNvSpPr/>
          <p:nvPr/>
        </p:nvSpPr>
        <p:spPr>
          <a:xfrm>
            <a:off x="7608843" y="4037553"/>
            <a:ext cx="4231497" cy="1692599"/>
          </a:xfrm>
          <a:custGeom>
            <a:avLst/>
            <a:gdLst/>
            <a:ahLst/>
            <a:cxnLst/>
            <a:rect l="l" t="t" r="r" b="b"/>
            <a:pathLst>
              <a:path w="4231497" h="1692599">
                <a:moveTo>
                  <a:pt x="0" y="0"/>
                </a:moveTo>
                <a:lnTo>
                  <a:pt x="4231497" y="0"/>
                </a:lnTo>
                <a:lnTo>
                  <a:pt x="4231497" y="1692599"/>
                </a:lnTo>
                <a:lnTo>
                  <a:pt x="0" y="1692599"/>
                </a:lnTo>
                <a:lnTo>
                  <a:pt x="0" y="0"/>
                </a:lnTo>
                <a:close/>
              </a:path>
            </a:pathLst>
          </a:custGeom>
          <a:solidFill>
            <a:srgbClr val="5E7A8B">
              <a:alpha val="10196"/>
            </a:srgbClr>
          </a:solidFill>
          <a:ln/>
        </p:spPr>
        <p:txBody>
          <a:bodyPr/>
          <a:lstStyle/>
          <a:p>
            <a:endParaRPr lang="zh-CN" altLang="en-US"/>
          </a:p>
        </p:txBody>
      </p:sp>
      <p:sp>
        <p:nvSpPr>
          <p:cNvPr id="35" name="Text 33"/>
          <p:cNvSpPr/>
          <p:nvPr/>
        </p:nvSpPr>
        <p:spPr>
          <a:xfrm>
            <a:off x="7749893" y="4178603"/>
            <a:ext cx="4028738" cy="246837"/>
          </a:xfrm>
          <a:prstGeom prst="rect">
            <a:avLst/>
          </a:prstGeom>
          <a:noFill/>
          <a:ln/>
        </p:spPr>
        <p:txBody>
          <a:bodyPr wrap="square" lIns="0" tIns="0" rIns="0" bIns="0" rtlCol="0" anchor="ctr"/>
          <a:lstStyle/>
          <a:p>
            <a:pPr>
              <a:lnSpc>
                <a:spcPct val="130000"/>
              </a:lnSpc>
            </a:pPr>
            <a:r>
              <a:rPr lang="en-US" sz="1249"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6" name="Shape 34"/>
          <p:cNvSpPr/>
          <p:nvPr/>
        </p:nvSpPr>
        <p:spPr>
          <a:xfrm>
            <a:off x="7749893" y="4531228"/>
            <a:ext cx="3949397" cy="493675"/>
          </a:xfrm>
          <a:custGeom>
            <a:avLst/>
            <a:gdLst/>
            <a:ahLst/>
            <a:cxnLst/>
            <a:rect l="l" t="t" r="r" b="b"/>
            <a:pathLst>
              <a:path w="3949397" h="493675">
                <a:moveTo>
                  <a:pt x="0" y="0"/>
                </a:moveTo>
                <a:lnTo>
                  <a:pt x="3949397" y="0"/>
                </a:lnTo>
                <a:lnTo>
                  <a:pt x="3949397" y="493675"/>
                </a:lnTo>
                <a:lnTo>
                  <a:pt x="0" y="493675"/>
                </a:lnTo>
                <a:lnTo>
                  <a:pt x="0" y="0"/>
                </a:lnTo>
                <a:close/>
              </a:path>
            </a:pathLst>
          </a:custGeom>
          <a:solidFill>
            <a:srgbClr val="1A1D21">
              <a:alpha val="50196"/>
            </a:srgbClr>
          </a:solidFill>
          <a:ln/>
        </p:spPr>
        <p:txBody>
          <a:bodyPr/>
          <a:lstStyle/>
          <a:p>
            <a:endParaRPr lang="zh-CN" altLang="en-US"/>
          </a:p>
        </p:txBody>
      </p:sp>
      <p:sp>
        <p:nvSpPr>
          <p:cNvPr id="37" name="Text 35"/>
          <p:cNvSpPr/>
          <p:nvPr/>
        </p:nvSpPr>
        <p:spPr>
          <a:xfrm>
            <a:off x="7820418" y="4601753"/>
            <a:ext cx="3870056" cy="176312"/>
          </a:xfrm>
          <a:prstGeom prst="rect">
            <a:avLst/>
          </a:prstGeom>
          <a:noFill/>
          <a:ln/>
        </p:spPr>
        <p:txBody>
          <a:bodyPr wrap="square" lIns="0" tIns="0" rIns="0" bIns="0" rtlCol="0" anchor="ctr"/>
          <a:lstStyle/>
          <a:p>
            <a:pPr>
              <a:lnSpc>
                <a:spcPct val="120000"/>
              </a:lnSpc>
            </a:pPr>
            <a:r>
              <a:rPr lang="en-US" sz="972"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8" name="Text 36"/>
          <p:cNvSpPr/>
          <p:nvPr/>
        </p:nvSpPr>
        <p:spPr>
          <a:xfrm>
            <a:off x="7820418" y="4813328"/>
            <a:ext cx="3861241" cy="141050"/>
          </a:xfrm>
          <a:prstGeom prst="rect">
            <a:avLst/>
          </a:prstGeom>
          <a:noFill/>
          <a:ln/>
        </p:spPr>
        <p:txBody>
          <a:bodyPr wrap="square" lIns="0" tIns="0" rIns="0" bIns="0" rtlCol="0" anchor="ctr"/>
          <a:lstStyle/>
          <a:p>
            <a:pPr>
              <a:lnSpc>
                <a:spcPct val="110000"/>
              </a:lnSpc>
            </a:pPr>
            <a:r>
              <a:rPr lang="en-US" sz="833" dirty="0">
                <a:solidFill>
                  <a:srgbClr val="E0E2E5">
                    <a:alpha val="70000"/>
                  </a:srgbClr>
                </a:solidFill>
                <a:latin typeface="Noto Sans SC" pitchFamily="34" charset="0"/>
                <a:ea typeface="Noto Sans SC" pitchFamily="34" charset="-122"/>
                <a:cs typeface="Noto Sans SC" pitchFamily="34" charset="-120"/>
              </a:rPr>
              <a:t>• 提高安全性和可靠性 • 关键决策点插入人工判断 • 降低高风险操作错误</a:t>
            </a:r>
            <a:endParaRPr lang="en-US" sz="1600" dirty="0"/>
          </a:p>
        </p:txBody>
      </p:sp>
      <p:sp>
        <p:nvSpPr>
          <p:cNvPr id="39" name="Shape 37"/>
          <p:cNvSpPr/>
          <p:nvPr/>
        </p:nvSpPr>
        <p:spPr>
          <a:xfrm>
            <a:off x="7749893" y="5095427"/>
            <a:ext cx="3949397" cy="493675"/>
          </a:xfrm>
          <a:custGeom>
            <a:avLst/>
            <a:gdLst/>
            <a:ahLst/>
            <a:cxnLst/>
            <a:rect l="l" t="t" r="r" b="b"/>
            <a:pathLst>
              <a:path w="3949397" h="493675">
                <a:moveTo>
                  <a:pt x="0" y="0"/>
                </a:moveTo>
                <a:lnTo>
                  <a:pt x="3949397" y="0"/>
                </a:lnTo>
                <a:lnTo>
                  <a:pt x="3949397" y="493675"/>
                </a:lnTo>
                <a:lnTo>
                  <a:pt x="0" y="493675"/>
                </a:lnTo>
                <a:lnTo>
                  <a:pt x="0" y="0"/>
                </a:lnTo>
                <a:close/>
              </a:path>
            </a:pathLst>
          </a:custGeom>
          <a:solidFill>
            <a:srgbClr val="1A1D21">
              <a:alpha val="50196"/>
            </a:srgbClr>
          </a:solidFill>
          <a:ln/>
        </p:spPr>
        <p:txBody>
          <a:bodyPr/>
          <a:lstStyle/>
          <a:p>
            <a:endParaRPr lang="zh-CN" altLang="en-US"/>
          </a:p>
        </p:txBody>
      </p:sp>
      <p:sp>
        <p:nvSpPr>
          <p:cNvPr id="40" name="Text 38"/>
          <p:cNvSpPr/>
          <p:nvPr/>
        </p:nvSpPr>
        <p:spPr>
          <a:xfrm>
            <a:off x="7820418" y="5165952"/>
            <a:ext cx="3870056" cy="176312"/>
          </a:xfrm>
          <a:prstGeom prst="rect">
            <a:avLst/>
          </a:prstGeom>
          <a:noFill/>
          <a:ln/>
        </p:spPr>
        <p:txBody>
          <a:bodyPr wrap="square" lIns="0" tIns="0" rIns="0" bIns="0" rtlCol="0" anchor="ctr"/>
          <a:lstStyle/>
          <a:p>
            <a:pPr>
              <a:lnSpc>
                <a:spcPct val="120000"/>
              </a:lnSpc>
            </a:pPr>
            <a:r>
              <a:rPr lang="en-US" sz="972" b="1" dirty="0">
                <a:solidFill>
                  <a:srgbClr val="C5A06D"/>
                </a:solidFill>
                <a:latin typeface="Noto Sans SC" pitchFamily="34" charset="0"/>
                <a:ea typeface="Noto Sans SC" pitchFamily="34" charset="-122"/>
                <a:cs typeface="Noto Sans SC" pitchFamily="34" charset="-120"/>
              </a:rPr>
              <a:t>成本</a:t>
            </a:r>
            <a:endParaRPr lang="en-US" sz="1600" dirty="0"/>
          </a:p>
        </p:txBody>
      </p:sp>
      <p:sp>
        <p:nvSpPr>
          <p:cNvPr id="41" name="Text 39"/>
          <p:cNvSpPr/>
          <p:nvPr/>
        </p:nvSpPr>
        <p:spPr>
          <a:xfrm>
            <a:off x="7820418" y="5377527"/>
            <a:ext cx="3861241" cy="141050"/>
          </a:xfrm>
          <a:prstGeom prst="rect">
            <a:avLst/>
          </a:prstGeom>
          <a:noFill/>
          <a:ln/>
        </p:spPr>
        <p:txBody>
          <a:bodyPr wrap="square" lIns="0" tIns="0" rIns="0" bIns="0" rtlCol="0" anchor="ctr"/>
          <a:lstStyle/>
          <a:p>
            <a:pPr>
              <a:lnSpc>
                <a:spcPct val="110000"/>
              </a:lnSpc>
            </a:pPr>
            <a:r>
              <a:rPr lang="en-US" sz="833" dirty="0">
                <a:solidFill>
                  <a:srgbClr val="E0E2E5">
                    <a:alpha val="70000"/>
                  </a:srgbClr>
                </a:solidFill>
                <a:latin typeface="Noto Sans SC" pitchFamily="34" charset="0"/>
                <a:ea typeface="Noto Sans SC" pitchFamily="34" charset="-122"/>
                <a:cs typeface="Noto Sans SC" pitchFamily="34" charset="-120"/>
              </a:rPr>
              <a:t>• 增加架构复杂性 • 需要构建用户互动系统 • 人工响应时间不可预测</a:t>
            </a:r>
            <a:endParaRPr lang="en-US" sz="1600" dirty="0"/>
          </a:p>
        </p:txBody>
      </p:sp>
      <p:sp>
        <p:nvSpPr>
          <p:cNvPr id="42" name="Shape 40"/>
          <p:cNvSpPr/>
          <p:nvPr/>
        </p:nvSpPr>
        <p:spPr>
          <a:xfrm>
            <a:off x="7626474" y="5871202"/>
            <a:ext cx="4213866" cy="634725"/>
          </a:xfrm>
          <a:custGeom>
            <a:avLst/>
            <a:gdLst/>
            <a:ahLst/>
            <a:cxnLst/>
            <a:rect l="l" t="t" r="r" b="b"/>
            <a:pathLst>
              <a:path w="4213866" h="634725">
                <a:moveTo>
                  <a:pt x="0" y="0"/>
                </a:moveTo>
                <a:lnTo>
                  <a:pt x="4213866" y="0"/>
                </a:lnTo>
                <a:lnTo>
                  <a:pt x="4213866" y="634725"/>
                </a:lnTo>
                <a:lnTo>
                  <a:pt x="0" y="634725"/>
                </a:lnTo>
                <a:lnTo>
                  <a:pt x="0" y="0"/>
                </a:lnTo>
                <a:close/>
              </a:path>
            </a:pathLst>
          </a:custGeom>
          <a:solidFill>
            <a:srgbClr val="C5A06D">
              <a:alpha val="10196"/>
            </a:srgbClr>
          </a:solidFill>
          <a:ln/>
        </p:spPr>
        <p:txBody>
          <a:bodyPr/>
          <a:lstStyle/>
          <a:p>
            <a:endParaRPr lang="zh-CN" altLang="en-US"/>
          </a:p>
        </p:txBody>
      </p:sp>
      <p:sp>
        <p:nvSpPr>
          <p:cNvPr id="43" name="Shape 41"/>
          <p:cNvSpPr/>
          <p:nvPr/>
        </p:nvSpPr>
        <p:spPr>
          <a:xfrm>
            <a:off x="7626474" y="5871202"/>
            <a:ext cx="35262" cy="634725"/>
          </a:xfrm>
          <a:custGeom>
            <a:avLst/>
            <a:gdLst/>
            <a:ahLst/>
            <a:cxnLst/>
            <a:rect l="l" t="t" r="r" b="b"/>
            <a:pathLst>
              <a:path w="35262" h="634725">
                <a:moveTo>
                  <a:pt x="0" y="0"/>
                </a:moveTo>
                <a:lnTo>
                  <a:pt x="35262" y="0"/>
                </a:lnTo>
                <a:lnTo>
                  <a:pt x="35262" y="634725"/>
                </a:lnTo>
                <a:lnTo>
                  <a:pt x="0" y="634725"/>
                </a:lnTo>
                <a:lnTo>
                  <a:pt x="0" y="0"/>
                </a:lnTo>
                <a:close/>
              </a:path>
            </a:pathLst>
          </a:custGeom>
          <a:solidFill>
            <a:srgbClr val="C5A06D"/>
          </a:solidFill>
          <a:ln/>
        </p:spPr>
        <p:txBody>
          <a:bodyPr/>
          <a:lstStyle/>
          <a:p>
            <a:endParaRPr lang="zh-CN" altLang="en-US"/>
          </a:p>
        </p:txBody>
      </p:sp>
      <p:sp>
        <p:nvSpPr>
          <p:cNvPr id="44" name="Shape 42"/>
          <p:cNvSpPr/>
          <p:nvPr/>
        </p:nvSpPr>
        <p:spPr>
          <a:xfrm>
            <a:off x="7818214" y="6038698"/>
            <a:ext cx="92564" cy="123419"/>
          </a:xfrm>
          <a:custGeom>
            <a:avLst/>
            <a:gdLst/>
            <a:ahLst/>
            <a:cxnLst/>
            <a:rect l="l" t="t" r="r" b="b"/>
            <a:pathLst>
              <a:path w="92564" h="123419">
                <a:moveTo>
                  <a:pt x="70604" y="92564"/>
                </a:moveTo>
                <a:cubicBezTo>
                  <a:pt x="72364" y="87189"/>
                  <a:pt x="75883" y="82319"/>
                  <a:pt x="79861" y="78125"/>
                </a:cubicBezTo>
                <a:cubicBezTo>
                  <a:pt x="87743" y="69833"/>
                  <a:pt x="92564" y="58624"/>
                  <a:pt x="92564" y="46282"/>
                </a:cubicBezTo>
                <a:cubicBezTo>
                  <a:pt x="92564" y="20730"/>
                  <a:pt x="71834" y="0"/>
                  <a:pt x="46282" y="0"/>
                </a:cubicBezTo>
                <a:cubicBezTo>
                  <a:pt x="20730" y="0"/>
                  <a:pt x="0" y="20730"/>
                  <a:pt x="0" y="46282"/>
                </a:cubicBezTo>
                <a:cubicBezTo>
                  <a:pt x="0" y="58624"/>
                  <a:pt x="4821" y="69833"/>
                  <a:pt x="12703" y="78125"/>
                </a:cubicBezTo>
                <a:cubicBezTo>
                  <a:pt x="16681" y="82319"/>
                  <a:pt x="20224" y="87189"/>
                  <a:pt x="21960" y="92564"/>
                </a:cubicBezTo>
                <a:lnTo>
                  <a:pt x="70580" y="92564"/>
                </a:lnTo>
                <a:close/>
                <a:moveTo>
                  <a:pt x="69423" y="104134"/>
                </a:moveTo>
                <a:lnTo>
                  <a:pt x="23141" y="104134"/>
                </a:lnTo>
                <a:lnTo>
                  <a:pt x="23141" y="107991"/>
                </a:lnTo>
                <a:cubicBezTo>
                  <a:pt x="23141" y="118646"/>
                  <a:pt x="31771" y="127275"/>
                  <a:pt x="42425" y="127275"/>
                </a:cubicBezTo>
                <a:lnTo>
                  <a:pt x="50139" y="127275"/>
                </a:lnTo>
                <a:cubicBezTo>
                  <a:pt x="60793" y="127275"/>
                  <a:pt x="69423" y="118646"/>
                  <a:pt x="69423" y="107991"/>
                </a:cubicBezTo>
                <a:lnTo>
                  <a:pt x="69423" y="104134"/>
                </a:lnTo>
                <a:close/>
                <a:moveTo>
                  <a:pt x="44354" y="26998"/>
                </a:moveTo>
                <a:cubicBezTo>
                  <a:pt x="34760" y="26998"/>
                  <a:pt x="26998" y="34760"/>
                  <a:pt x="26998" y="44354"/>
                </a:cubicBezTo>
                <a:cubicBezTo>
                  <a:pt x="26998" y="47560"/>
                  <a:pt x="24419" y="50139"/>
                  <a:pt x="21213" y="50139"/>
                </a:cubicBezTo>
                <a:cubicBezTo>
                  <a:pt x="18007" y="50139"/>
                  <a:pt x="15427" y="47560"/>
                  <a:pt x="15427" y="44354"/>
                </a:cubicBezTo>
                <a:cubicBezTo>
                  <a:pt x="15427" y="28372"/>
                  <a:pt x="28372" y="15427"/>
                  <a:pt x="44354" y="15427"/>
                </a:cubicBezTo>
                <a:cubicBezTo>
                  <a:pt x="47560" y="15427"/>
                  <a:pt x="50139" y="18007"/>
                  <a:pt x="50139" y="21213"/>
                </a:cubicBezTo>
                <a:cubicBezTo>
                  <a:pt x="50139" y="24419"/>
                  <a:pt x="47560" y="26998"/>
                  <a:pt x="44354" y="26998"/>
                </a:cubicBezTo>
                <a:close/>
              </a:path>
            </a:pathLst>
          </a:custGeom>
          <a:solidFill>
            <a:srgbClr val="C5A06D"/>
          </a:solidFill>
          <a:ln/>
        </p:spPr>
        <p:txBody>
          <a:bodyPr/>
          <a:lstStyle/>
          <a:p>
            <a:endParaRPr lang="zh-CN" altLang="en-US"/>
          </a:p>
        </p:txBody>
      </p:sp>
      <p:sp>
        <p:nvSpPr>
          <p:cNvPr id="45" name="Text 43"/>
          <p:cNvSpPr/>
          <p:nvPr/>
        </p:nvSpPr>
        <p:spPr>
          <a:xfrm>
            <a:off x="7992791" y="6012252"/>
            <a:ext cx="3768208" cy="352625"/>
          </a:xfrm>
          <a:prstGeom prst="rect">
            <a:avLst/>
          </a:prstGeom>
          <a:noFill/>
          <a:ln/>
        </p:spPr>
        <p:txBody>
          <a:bodyPr wrap="square" lIns="0" tIns="0" rIns="0" bIns="0" rtlCol="0" anchor="ctr"/>
          <a:lstStyle/>
          <a:p>
            <a:pPr>
              <a:lnSpc>
                <a:spcPct val="120000"/>
              </a:lnSpc>
            </a:pPr>
            <a:r>
              <a:rPr lang="en-US" sz="972" b="1" dirty="0">
                <a:solidFill>
                  <a:srgbClr val="E0E2E5"/>
                </a:solidFill>
                <a:latin typeface="Noto Sans SC" pitchFamily="34" charset="0"/>
                <a:ea typeface="Noto Sans SC" pitchFamily="34" charset="-122"/>
                <a:cs typeface="Noto Sans SC" pitchFamily="34" charset="-120"/>
              </a:rPr>
              <a:t>设计建议：</a:t>
            </a:r>
            <a:r>
              <a:rPr lang="en-US" sz="972" dirty="0">
                <a:solidFill>
                  <a:srgbClr val="E0E2E5">
                    <a:alpha val="80000"/>
                  </a:srgbClr>
                </a:solidFill>
                <a:latin typeface="Noto Sans SC" pitchFamily="34" charset="0"/>
                <a:ea typeface="Noto Sans SC" pitchFamily="34" charset="-122"/>
                <a:cs typeface="Noto Sans SC" pitchFamily="34" charset="-120"/>
              </a:rPr>
              <a:t>明确识别人工干预的必要性，设计清晰的用户界面和反馈机制，确保审核人员能快速理解上下文。</a:t>
            </a:r>
            <a:endParaRPr lang="en-US" sz="1600"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58062" y="358062"/>
            <a:ext cx="11547489" cy="214837"/>
          </a:xfrm>
          <a:prstGeom prst="rect">
            <a:avLst/>
          </a:prstGeom>
          <a:noFill/>
          <a:ln/>
        </p:spPr>
        <p:txBody>
          <a:bodyPr wrap="square" lIns="0" tIns="0" rIns="0" bIns="0" rtlCol="0" anchor="ctr"/>
          <a:lstStyle/>
          <a:p>
            <a:pPr>
              <a:lnSpc>
                <a:spcPct val="130000"/>
              </a:lnSpc>
            </a:pPr>
            <a:r>
              <a:rPr lang="en-US" sz="1128" b="1" kern="0" spc="56" dirty="0">
                <a:solidFill>
                  <a:srgbClr val="C5A06D"/>
                </a:solidFill>
                <a:latin typeface="Noto Sans SC" pitchFamily="34" charset="0"/>
                <a:ea typeface="Noto Sans SC" pitchFamily="34" charset="-122"/>
                <a:cs typeface="Noto Sans SC" pitchFamily="34" charset="-120"/>
              </a:rPr>
              <a:t>COMPETITION &amp; ARBITRATION PATTERN</a:t>
            </a:r>
            <a:endParaRPr lang="en-US" sz="1600" dirty="0"/>
          </a:p>
        </p:txBody>
      </p:sp>
      <p:sp>
        <p:nvSpPr>
          <p:cNvPr id="3" name="Text 1"/>
          <p:cNvSpPr/>
          <p:nvPr/>
        </p:nvSpPr>
        <p:spPr>
          <a:xfrm>
            <a:off x="358062" y="644511"/>
            <a:ext cx="11637004" cy="358062"/>
          </a:xfrm>
          <a:prstGeom prst="rect">
            <a:avLst/>
          </a:prstGeom>
          <a:noFill/>
          <a:ln/>
        </p:spPr>
        <p:txBody>
          <a:bodyPr wrap="square" lIns="0" tIns="0" rIns="0" bIns="0" rtlCol="0" anchor="ctr"/>
          <a:lstStyle/>
          <a:p>
            <a:pPr>
              <a:lnSpc>
                <a:spcPct val="90000"/>
              </a:lnSpc>
            </a:pPr>
            <a:r>
              <a:rPr lang="en-US" sz="2537" b="1" dirty="0">
                <a:solidFill>
                  <a:srgbClr val="E0E2E5"/>
                </a:solidFill>
                <a:latin typeface="Noto Sans SC" pitchFamily="34" charset="0"/>
                <a:ea typeface="Noto Sans SC" pitchFamily="34" charset="-122"/>
                <a:cs typeface="Noto Sans SC" pitchFamily="34" charset="-120"/>
              </a:rPr>
              <a:t>竞争与仲裁模式（Competition &amp; Arbitration）</a:t>
            </a:r>
            <a:endParaRPr lang="en-US" sz="1600" dirty="0"/>
          </a:p>
        </p:txBody>
      </p:sp>
      <p:sp>
        <p:nvSpPr>
          <p:cNvPr id="4" name="Shape 2"/>
          <p:cNvSpPr/>
          <p:nvPr/>
        </p:nvSpPr>
        <p:spPr>
          <a:xfrm>
            <a:off x="375965" y="1181604"/>
            <a:ext cx="6946396" cy="1682890"/>
          </a:xfrm>
          <a:custGeom>
            <a:avLst/>
            <a:gdLst/>
            <a:ahLst/>
            <a:cxnLst/>
            <a:rect l="l" t="t" r="r" b="b"/>
            <a:pathLst>
              <a:path w="6946396" h="1682890">
                <a:moveTo>
                  <a:pt x="0" y="0"/>
                </a:moveTo>
                <a:lnTo>
                  <a:pt x="6946396" y="0"/>
                </a:lnTo>
                <a:lnTo>
                  <a:pt x="6946396" y="1682890"/>
                </a:lnTo>
                <a:lnTo>
                  <a:pt x="0" y="168289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75965" y="1181604"/>
            <a:ext cx="35806" cy="1682890"/>
          </a:xfrm>
          <a:custGeom>
            <a:avLst/>
            <a:gdLst/>
            <a:ahLst/>
            <a:cxnLst/>
            <a:rect l="l" t="t" r="r" b="b"/>
            <a:pathLst>
              <a:path w="35806" h="1682890">
                <a:moveTo>
                  <a:pt x="0" y="0"/>
                </a:moveTo>
                <a:lnTo>
                  <a:pt x="35806" y="0"/>
                </a:lnTo>
                <a:lnTo>
                  <a:pt x="35806" y="1682890"/>
                </a:lnTo>
                <a:lnTo>
                  <a:pt x="0" y="1682890"/>
                </a:lnTo>
                <a:lnTo>
                  <a:pt x="0" y="0"/>
                </a:lnTo>
                <a:close/>
              </a:path>
            </a:pathLst>
          </a:custGeom>
          <a:solidFill>
            <a:srgbClr val="3A5A6E"/>
          </a:solidFill>
          <a:ln/>
        </p:spPr>
        <p:txBody>
          <a:bodyPr/>
          <a:lstStyle/>
          <a:p>
            <a:endParaRPr lang="zh-CN" altLang="en-US"/>
          </a:p>
        </p:txBody>
      </p:sp>
      <p:sp>
        <p:nvSpPr>
          <p:cNvPr id="6" name="Shape 4"/>
          <p:cNvSpPr/>
          <p:nvPr/>
        </p:nvSpPr>
        <p:spPr>
          <a:xfrm>
            <a:off x="595278" y="1396441"/>
            <a:ext cx="179031" cy="179031"/>
          </a:xfrm>
          <a:custGeom>
            <a:avLst/>
            <a:gdLst/>
            <a:ahLst/>
            <a:cxnLst/>
            <a:rect l="l" t="t" r="r" b="b"/>
            <a:pathLst>
              <a:path w="179031" h="179031">
                <a:moveTo>
                  <a:pt x="50457" y="0"/>
                </a:moveTo>
                <a:lnTo>
                  <a:pt x="128783" y="0"/>
                </a:lnTo>
                <a:cubicBezTo>
                  <a:pt x="138050" y="0"/>
                  <a:pt x="145602" y="7623"/>
                  <a:pt x="145253" y="16854"/>
                </a:cubicBezTo>
                <a:cubicBezTo>
                  <a:pt x="145183" y="18707"/>
                  <a:pt x="145113" y="20561"/>
                  <a:pt x="145008" y="22379"/>
                </a:cubicBezTo>
                <a:lnTo>
                  <a:pt x="162352" y="22379"/>
                </a:lnTo>
                <a:cubicBezTo>
                  <a:pt x="171478" y="22379"/>
                  <a:pt x="179520" y="29932"/>
                  <a:pt x="178821" y="39792"/>
                </a:cubicBezTo>
                <a:cubicBezTo>
                  <a:pt x="176199" y="76053"/>
                  <a:pt x="157666" y="95984"/>
                  <a:pt x="137560" y="106404"/>
                </a:cubicBezTo>
                <a:cubicBezTo>
                  <a:pt x="132035" y="109272"/>
                  <a:pt x="126406" y="111405"/>
                  <a:pt x="121056" y="112978"/>
                </a:cubicBezTo>
                <a:cubicBezTo>
                  <a:pt x="113992" y="122979"/>
                  <a:pt x="106649" y="128259"/>
                  <a:pt x="100810" y="131091"/>
                </a:cubicBezTo>
                <a:lnTo>
                  <a:pt x="100810" y="156652"/>
                </a:lnTo>
                <a:lnTo>
                  <a:pt x="123189" y="156652"/>
                </a:lnTo>
                <a:cubicBezTo>
                  <a:pt x="129378" y="156652"/>
                  <a:pt x="134378" y="161652"/>
                  <a:pt x="134378" y="167841"/>
                </a:cubicBezTo>
                <a:cubicBezTo>
                  <a:pt x="134378" y="174031"/>
                  <a:pt x="129378" y="179031"/>
                  <a:pt x="123189" y="179031"/>
                </a:cubicBezTo>
                <a:lnTo>
                  <a:pt x="56052" y="179031"/>
                </a:lnTo>
                <a:cubicBezTo>
                  <a:pt x="49863" y="179031"/>
                  <a:pt x="44863" y="174031"/>
                  <a:pt x="44863" y="167841"/>
                </a:cubicBezTo>
                <a:cubicBezTo>
                  <a:pt x="44863" y="161652"/>
                  <a:pt x="49863" y="156652"/>
                  <a:pt x="56052" y="156652"/>
                </a:cubicBezTo>
                <a:lnTo>
                  <a:pt x="78431" y="156652"/>
                </a:lnTo>
                <a:lnTo>
                  <a:pt x="78431" y="131091"/>
                </a:lnTo>
                <a:cubicBezTo>
                  <a:pt x="72836" y="128399"/>
                  <a:pt x="65878" y="123398"/>
                  <a:pt x="59094" y="114202"/>
                </a:cubicBezTo>
                <a:cubicBezTo>
                  <a:pt x="52660" y="112524"/>
                  <a:pt x="45667" y="109971"/>
                  <a:pt x="38848" y="106125"/>
                </a:cubicBezTo>
                <a:cubicBezTo>
                  <a:pt x="19931" y="95530"/>
                  <a:pt x="2867" y="75564"/>
                  <a:pt x="420" y="39722"/>
                </a:cubicBezTo>
                <a:cubicBezTo>
                  <a:pt x="-245" y="29897"/>
                  <a:pt x="7763" y="22344"/>
                  <a:pt x="16889" y="22344"/>
                </a:cubicBezTo>
                <a:lnTo>
                  <a:pt x="34233" y="22344"/>
                </a:lnTo>
                <a:cubicBezTo>
                  <a:pt x="34128" y="20526"/>
                  <a:pt x="34058" y="18707"/>
                  <a:pt x="33988" y="16819"/>
                </a:cubicBezTo>
                <a:cubicBezTo>
                  <a:pt x="33638" y="7553"/>
                  <a:pt x="41191" y="-35"/>
                  <a:pt x="50457" y="-35"/>
                </a:cubicBezTo>
                <a:close/>
                <a:moveTo>
                  <a:pt x="35491" y="39163"/>
                </a:moveTo>
                <a:lnTo>
                  <a:pt x="17169" y="39163"/>
                </a:lnTo>
                <a:cubicBezTo>
                  <a:pt x="19337" y="68780"/>
                  <a:pt x="32939" y="83606"/>
                  <a:pt x="46961" y="91474"/>
                </a:cubicBezTo>
                <a:cubicBezTo>
                  <a:pt x="41925" y="78431"/>
                  <a:pt x="37764" y="61402"/>
                  <a:pt x="35491" y="39163"/>
                </a:cubicBezTo>
                <a:close/>
                <a:moveTo>
                  <a:pt x="132874" y="89795"/>
                </a:moveTo>
                <a:cubicBezTo>
                  <a:pt x="147036" y="81473"/>
                  <a:pt x="159834" y="66682"/>
                  <a:pt x="162002" y="39163"/>
                </a:cubicBezTo>
                <a:lnTo>
                  <a:pt x="143714" y="39163"/>
                </a:lnTo>
                <a:cubicBezTo>
                  <a:pt x="141546" y="60458"/>
                  <a:pt x="137630" y="76997"/>
                  <a:pt x="132874" y="89795"/>
                </a:cubicBezTo>
                <a:close/>
              </a:path>
            </a:pathLst>
          </a:custGeom>
          <a:solidFill>
            <a:srgbClr val="C5A06D"/>
          </a:solidFill>
          <a:ln/>
        </p:spPr>
        <p:txBody>
          <a:bodyPr/>
          <a:lstStyle/>
          <a:p>
            <a:endParaRPr lang="zh-CN" altLang="en-US"/>
          </a:p>
        </p:txBody>
      </p:sp>
      <p:sp>
        <p:nvSpPr>
          <p:cNvPr id="7" name="Text 5"/>
          <p:cNvSpPr/>
          <p:nvPr/>
        </p:nvSpPr>
        <p:spPr>
          <a:xfrm>
            <a:off x="796687" y="1360634"/>
            <a:ext cx="6436159" cy="250643"/>
          </a:xfrm>
          <a:prstGeom prst="rect">
            <a:avLst/>
          </a:prstGeom>
          <a:noFill/>
          <a:ln/>
        </p:spPr>
        <p:txBody>
          <a:bodyPr wrap="square" lIns="0" tIns="0" rIns="0" bIns="0" rtlCol="0" anchor="ctr"/>
          <a:lstStyle/>
          <a:p>
            <a:pPr>
              <a:lnSpc>
                <a:spcPct val="120000"/>
              </a:lnSpc>
            </a:pPr>
            <a:r>
              <a:rPr lang="en-US" sz="141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572899" y="1718696"/>
            <a:ext cx="6642044" cy="465480"/>
          </a:xfrm>
          <a:prstGeom prst="rect">
            <a:avLst/>
          </a:prstGeom>
          <a:noFill/>
          <a:ln/>
        </p:spPr>
        <p:txBody>
          <a:bodyPr wrap="square" lIns="0" tIns="0" rIns="0" bIns="0" rtlCol="0" anchor="ctr"/>
          <a:lstStyle/>
          <a:p>
            <a:pPr>
              <a:lnSpc>
                <a:spcPct val="140000"/>
              </a:lnSpc>
            </a:pPr>
            <a:r>
              <a:rPr lang="en-US" sz="1128" dirty="0">
                <a:solidFill>
                  <a:srgbClr val="C5A06D"/>
                </a:solidFill>
                <a:highlight>
                  <a:srgbClr val="C5A06D">
                    <a:alpha val="20000"/>
                  </a:srgbClr>
                </a:highlight>
                <a:latin typeface="Noto Sans SC" pitchFamily="34" charset="0"/>
                <a:ea typeface="Noto Sans SC" pitchFamily="34" charset="-122"/>
                <a:cs typeface="Noto Sans SC" pitchFamily="34" charset="-120"/>
              </a:rPr>
              <a:t>多个智能体并行处理同一任务 </a:t>
            </a:r>
            <a:r>
              <a:rPr lang="en-US" sz="1128" dirty="0">
                <a:solidFill>
                  <a:srgbClr val="E0E2E5">
                    <a:alpha val="80000"/>
                  </a:srgbClr>
                </a:solidFill>
                <a:latin typeface="Noto Sans SC" pitchFamily="34" charset="0"/>
                <a:ea typeface="Noto Sans SC" pitchFamily="34" charset="-122"/>
                <a:cs typeface="Noto Sans SC" pitchFamily="34" charset="-120"/>
              </a:rPr>
              <a:t>，由仲裁者根据质量、准确性或特定标准择优选择，或通过投票机制决定最终输出。追求高可靠性和质量保障。</a:t>
            </a:r>
            <a:endParaRPr lang="en-US" sz="1600" dirty="0"/>
          </a:p>
        </p:txBody>
      </p:sp>
      <p:sp>
        <p:nvSpPr>
          <p:cNvPr id="9" name="Shape 7"/>
          <p:cNvSpPr/>
          <p:nvPr/>
        </p:nvSpPr>
        <p:spPr>
          <a:xfrm>
            <a:off x="572899" y="2291595"/>
            <a:ext cx="6570432" cy="393868"/>
          </a:xfrm>
          <a:custGeom>
            <a:avLst/>
            <a:gdLst/>
            <a:ahLst/>
            <a:cxnLst/>
            <a:rect l="l" t="t" r="r" b="b"/>
            <a:pathLst>
              <a:path w="6570432" h="393868">
                <a:moveTo>
                  <a:pt x="0" y="0"/>
                </a:moveTo>
                <a:lnTo>
                  <a:pt x="6570432" y="0"/>
                </a:lnTo>
                <a:lnTo>
                  <a:pt x="6570432" y="393868"/>
                </a:lnTo>
                <a:lnTo>
                  <a:pt x="0" y="393868"/>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680317" y="2399013"/>
            <a:ext cx="6418256" cy="179031"/>
          </a:xfrm>
          <a:prstGeom prst="rect">
            <a:avLst/>
          </a:prstGeom>
          <a:noFill/>
          <a:ln/>
        </p:spPr>
        <p:txBody>
          <a:bodyPr wrap="square" lIns="0" tIns="0" rIns="0" bIns="0" rtlCol="0" anchor="ctr"/>
          <a:lstStyle/>
          <a:p>
            <a:pPr>
              <a:lnSpc>
                <a:spcPct val="120000"/>
              </a:lnSpc>
            </a:pPr>
            <a:r>
              <a:rPr lang="en-US" sz="987" b="1" dirty="0">
                <a:solidFill>
                  <a:srgbClr val="E0E2E5"/>
                </a:solidFill>
                <a:latin typeface="Noto Sans SC" pitchFamily="34" charset="0"/>
                <a:ea typeface="Noto Sans SC" pitchFamily="34" charset="-122"/>
                <a:cs typeface="Noto Sans SC" pitchFamily="34" charset="-120"/>
              </a:rPr>
              <a:t>关键特征：</a:t>
            </a:r>
            <a:r>
              <a:rPr lang="en-US" sz="987" dirty="0">
                <a:solidFill>
                  <a:srgbClr val="E0E2E5">
                    <a:alpha val="70000"/>
                  </a:srgbClr>
                </a:solidFill>
                <a:latin typeface="Noto Sans SC" pitchFamily="34" charset="0"/>
                <a:ea typeface="Noto Sans SC" pitchFamily="34" charset="-122"/>
                <a:cs typeface="Noto Sans SC" pitchFamily="34" charset="-120"/>
              </a:rPr>
              <a:t>多智能体竞争、仲裁决策、质量择优、冗余保障</a:t>
            </a:r>
            <a:endParaRPr lang="en-US" sz="1600" dirty="0"/>
          </a:p>
        </p:txBody>
      </p:sp>
      <p:sp>
        <p:nvSpPr>
          <p:cNvPr id="11" name="Shape 9"/>
          <p:cNvSpPr/>
          <p:nvPr/>
        </p:nvSpPr>
        <p:spPr>
          <a:xfrm>
            <a:off x="375965" y="3007718"/>
            <a:ext cx="6946396" cy="1396441"/>
          </a:xfrm>
          <a:custGeom>
            <a:avLst/>
            <a:gdLst/>
            <a:ahLst/>
            <a:cxnLst/>
            <a:rect l="l" t="t" r="r" b="b"/>
            <a:pathLst>
              <a:path w="6946396" h="1396441">
                <a:moveTo>
                  <a:pt x="0" y="0"/>
                </a:moveTo>
                <a:lnTo>
                  <a:pt x="6946396" y="0"/>
                </a:lnTo>
                <a:lnTo>
                  <a:pt x="6946396" y="1396441"/>
                </a:lnTo>
                <a:lnTo>
                  <a:pt x="0" y="1396441"/>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375965" y="3007718"/>
            <a:ext cx="35806" cy="1396441"/>
          </a:xfrm>
          <a:custGeom>
            <a:avLst/>
            <a:gdLst/>
            <a:ahLst/>
            <a:cxnLst/>
            <a:rect l="l" t="t" r="r" b="b"/>
            <a:pathLst>
              <a:path w="35806" h="1396441">
                <a:moveTo>
                  <a:pt x="0" y="0"/>
                </a:moveTo>
                <a:lnTo>
                  <a:pt x="35806" y="0"/>
                </a:lnTo>
                <a:lnTo>
                  <a:pt x="35806" y="1396441"/>
                </a:lnTo>
                <a:lnTo>
                  <a:pt x="0" y="1396441"/>
                </a:lnTo>
                <a:lnTo>
                  <a:pt x="0" y="0"/>
                </a:lnTo>
                <a:close/>
              </a:path>
            </a:pathLst>
          </a:custGeom>
          <a:solidFill>
            <a:srgbClr val="C5A06D"/>
          </a:solidFill>
          <a:ln/>
        </p:spPr>
        <p:txBody>
          <a:bodyPr/>
          <a:lstStyle/>
          <a:p>
            <a:endParaRPr lang="zh-CN" altLang="en-US"/>
          </a:p>
        </p:txBody>
      </p:sp>
      <p:sp>
        <p:nvSpPr>
          <p:cNvPr id="13" name="Shape 11"/>
          <p:cNvSpPr/>
          <p:nvPr/>
        </p:nvSpPr>
        <p:spPr>
          <a:xfrm>
            <a:off x="595278" y="3222555"/>
            <a:ext cx="179031" cy="179031"/>
          </a:xfrm>
          <a:custGeom>
            <a:avLst/>
            <a:gdLst/>
            <a:ahLst/>
            <a:cxnLst/>
            <a:rect l="l" t="t" r="r" b="b"/>
            <a:pathLst>
              <a:path w="179031" h="179031">
                <a:moveTo>
                  <a:pt x="89515" y="179031"/>
                </a:moveTo>
                <a:cubicBezTo>
                  <a:pt x="138920" y="179031"/>
                  <a:pt x="179031" y="138920"/>
                  <a:pt x="179031" y="89515"/>
                </a:cubicBezTo>
                <a:cubicBezTo>
                  <a:pt x="179031" y="40111"/>
                  <a:pt x="138920" y="0"/>
                  <a:pt x="89515" y="0"/>
                </a:cubicBezTo>
                <a:cubicBezTo>
                  <a:pt x="40111" y="0"/>
                  <a:pt x="0" y="40111"/>
                  <a:pt x="0" y="89515"/>
                </a:cubicBezTo>
                <a:cubicBezTo>
                  <a:pt x="0" y="138920"/>
                  <a:pt x="40111" y="179031"/>
                  <a:pt x="89515" y="179031"/>
                </a:cubicBezTo>
                <a:close/>
                <a:moveTo>
                  <a:pt x="119028" y="74375"/>
                </a:moveTo>
                <a:lnTo>
                  <a:pt x="91054" y="119132"/>
                </a:lnTo>
                <a:cubicBezTo>
                  <a:pt x="89585" y="121475"/>
                  <a:pt x="87068" y="122944"/>
                  <a:pt x="84305" y="123084"/>
                </a:cubicBezTo>
                <a:cubicBezTo>
                  <a:pt x="81543" y="123224"/>
                  <a:pt x="78885" y="121965"/>
                  <a:pt x="77242" y="119727"/>
                </a:cubicBezTo>
                <a:lnTo>
                  <a:pt x="60458" y="97348"/>
                </a:lnTo>
                <a:cubicBezTo>
                  <a:pt x="57661" y="93642"/>
                  <a:pt x="58430" y="88396"/>
                  <a:pt x="62136" y="85599"/>
                </a:cubicBezTo>
                <a:cubicBezTo>
                  <a:pt x="65843" y="82802"/>
                  <a:pt x="71088" y="83571"/>
                  <a:pt x="73885" y="87278"/>
                </a:cubicBezTo>
                <a:lnTo>
                  <a:pt x="83326" y="99866"/>
                </a:lnTo>
                <a:lnTo>
                  <a:pt x="104796" y="65493"/>
                </a:lnTo>
                <a:cubicBezTo>
                  <a:pt x="107244" y="61577"/>
                  <a:pt x="112419" y="60353"/>
                  <a:pt x="116370" y="62836"/>
                </a:cubicBezTo>
                <a:cubicBezTo>
                  <a:pt x="120321" y="65318"/>
                  <a:pt x="121510" y="70458"/>
                  <a:pt x="119028" y="74410"/>
                </a:cubicBezTo>
                <a:close/>
              </a:path>
            </a:pathLst>
          </a:custGeom>
          <a:solidFill>
            <a:srgbClr val="C5A06D"/>
          </a:solidFill>
          <a:ln/>
        </p:spPr>
        <p:txBody>
          <a:bodyPr/>
          <a:lstStyle/>
          <a:p>
            <a:endParaRPr lang="zh-CN" altLang="en-US"/>
          </a:p>
        </p:txBody>
      </p:sp>
      <p:sp>
        <p:nvSpPr>
          <p:cNvPr id="14" name="Text 12"/>
          <p:cNvSpPr/>
          <p:nvPr/>
        </p:nvSpPr>
        <p:spPr>
          <a:xfrm>
            <a:off x="796687" y="3186749"/>
            <a:ext cx="6436159" cy="250643"/>
          </a:xfrm>
          <a:prstGeom prst="rect">
            <a:avLst/>
          </a:prstGeom>
          <a:noFill/>
          <a:ln/>
        </p:spPr>
        <p:txBody>
          <a:bodyPr wrap="square" lIns="0" tIns="0" rIns="0" bIns="0" rtlCol="0" anchor="ctr"/>
          <a:lstStyle/>
          <a:p>
            <a:pPr>
              <a:lnSpc>
                <a:spcPct val="120000"/>
              </a:lnSpc>
            </a:pPr>
            <a:r>
              <a:rPr lang="en-US" sz="1410"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617656" y="3580617"/>
            <a:ext cx="89515" cy="143225"/>
          </a:xfrm>
          <a:custGeom>
            <a:avLst/>
            <a:gdLst/>
            <a:ahLst/>
            <a:cxnLst/>
            <a:rect l="l" t="t" r="r" b="b"/>
            <a:pathLst>
              <a:path w="89515" h="143225">
                <a:moveTo>
                  <a:pt x="87026" y="65290"/>
                </a:moveTo>
                <a:cubicBezTo>
                  <a:pt x="90522" y="68787"/>
                  <a:pt x="90522" y="74466"/>
                  <a:pt x="87026" y="77962"/>
                </a:cubicBezTo>
                <a:lnTo>
                  <a:pt x="33317" y="131672"/>
                </a:lnTo>
                <a:cubicBezTo>
                  <a:pt x="29820" y="135168"/>
                  <a:pt x="24141" y="135168"/>
                  <a:pt x="20644" y="131672"/>
                </a:cubicBezTo>
                <a:cubicBezTo>
                  <a:pt x="17148" y="128175"/>
                  <a:pt x="17148" y="122496"/>
                  <a:pt x="20644" y="119000"/>
                </a:cubicBezTo>
                <a:lnTo>
                  <a:pt x="68032" y="71612"/>
                </a:lnTo>
                <a:lnTo>
                  <a:pt x="20672" y="24225"/>
                </a:lnTo>
                <a:cubicBezTo>
                  <a:pt x="17176" y="20728"/>
                  <a:pt x="17176" y="15050"/>
                  <a:pt x="20672" y="11553"/>
                </a:cubicBezTo>
                <a:cubicBezTo>
                  <a:pt x="24169" y="8056"/>
                  <a:pt x="29848" y="8056"/>
                  <a:pt x="33344" y="11553"/>
                </a:cubicBezTo>
                <a:lnTo>
                  <a:pt x="87054" y="65262"/>
                </a:lnTo>
                <a:close/>
              </a:path>
            </a:pathLst>
          </a:custGeom>
          <a:solidFill>
            <a:srgbClr val="C5A06D"/>
          </a:solidFill>
          <a:ln/>
        </p:spPr>
        <p:txBody>
          <a:bodyPr/>
          <a:lstStyle/>
          <a:p>
            <a:endParaRPr lang="zh-CN" altLang="en-US"/>
          </a:p>
        </p:txBody>
      </p:sp>
      <p:sp>
        <p:nvSpPr>
          <p:cNvPr id="16" name="Text 14"/>
          <p:cNvSpPr/>
          <p:nvPr/>
        </p:nvSpPr>
        <p:spPr>
          <a:xfrm>
            <a:off x="823542" y="3544811"/>
            <a:ext cx="3562714" cy="179031"/>
          </a:xfrm>
          <a:prstGeom prst="rect">
            <a:avLst/>
          </a:prstGeom>
          <a:noFill/>
          <a:ln/>
        </p:spPr>
        <p:txBody>
          <a:bodyPr wrap="square" lIns="0" tIns="0" rIns="0" bIns="0" rtlCol="0" anchor="ctr"/>
          <a:lstStyle/>
          <a:p>
            <a:pPr>
              <a:lnSpc>
                <a:spcPct val="120000"/>
              </a:lnSpc>
            </a:pPr>
            <a:r>
              <a:rPr lang="en-US" sz="987" b="1" dirty="0">
                <a:solidFill>
                  <a:srgbClr val="E0E2E5"/>
                </a:solidFill>
                <a:latin typeface="Noto Sans SC" pitchFamily="34" charset="0"/>
                <a:ea typeface="Noto Sans SC" pitchFamily="34" charset="-122"/>
                <a:cs typeface="Noto Sans SC" pitchFamily="34" charset="-120"/>
              </a:rPr>
              <a:t>法律文书审核：</a:t>
            </a:r>
            <a:r>
              <a:rPr lang="en-US" sz="987" dirty="0">
                <a:solidFill>
                  <a:srgbClr val="E0E2E5">
                    <a:alpha val="80000"/>
                  </a:srgbClr>
                </a:solidFill>
                <a:latin typeface="Noto Sans SC" pitchFamily="34" charset="0"/>
                <a:ea typeface="Noto Sans SC" pitchFamily="34" charset="-122"/>
                <a:cs typeface="Noto Sans SC" pitchFamily="34" charset="-120"/>
              </a:rPr>
              <a:t>多个法律AI并行审核，仲裁者选择最准确的分析</a:t>
            </a:r>
            <a:endParaRPr lang="en-US" sz="1600" dirty="0"/>
          </a:p>
        </p:txBody>
      </p:sp>
      <p:sp>
        <p:nvSpPr>
          <p:cNvPr id="17" name="Shape 15"/>
          <p:cNvSpPr/>
          <p:nvPr/>
        </p:nvSpPr>
        <p:spPr>
          <a:xfrm>
            <a:off x="617656" y="3831260"/>
            <a:ext cx="89515" cy="143225"/>
          </a:xfrm>
          <a:custGeom>
            <a:avLst/>
            <a:gdLst/>
            <a:ahLst/>
            <a:cxnLst/>
            <a:rect l="l" t="t" r="r" b="b"/>
            <a:pathLst>
              <a:path w="89515" h="143225">
                <a:moveTo>
                  <a:pt x="87026" y="65290"/>
                </a:moveTo>
                <a:cubicBezTo>
                  <a:pt x="90522" y="68787"/>
                  <a:pt x="90522" y="74466"/>
                  <a:pt x="87026" y="77962"/>
                </a:cubicBezTo>
                <a:lnTo>
                  <a:pt x="33317" y="131672"/>
                </a:lnTo>
                <a:cubicBezTo>
                  <a:pt x="29820" y="135168"/>
                  <a:pt x="24141" y="135168"/>
                  <a:pt x="20644" y="131672"/>
                </a:cubicBezTo>
                <a:cubicBezTo>
                  <a:pt x="17148" y="128175"/>
                  <a:pt x="17148" y="122496"/>
                  <a:pt x="20644" y="119000"/>
                </a:cubicBezTo>
                <a:lnTo>
                  <a:pt x="68032" y="71612"/>
                </a:lnTo>
                <a:lnTo>
                  <a:pt x="20672" y="24225"/>
                </a:lnTo>
                <a:cubicBezTo>
                  <a:pt x="17176" y="20728"/>
                  <a:pt x="17176" y="15050"/>
                  <a:pt x="20672" y="11553"/>
                </a:cubicBezTo>
                <a:cubicBezTo>
                  <a:pt x="24169" y="8056"/>
                  <a:pt x="29848" y="8056"/>
                  <a:pt x="33344" y="11553"/>
                </a:cubicBezTo>
                <a:lnTo>
                  <a:pt x="87054" y="65262"/>
                </a:lnTo>
                <a:close/>
              </a:path>
            </a:pathLst>
          </a:custGeom>
          <a:solidFill>
            <a:srgbClr val="C5A06D"/>
          </a:solidFill>
          <a:ln/>
        </p:spPr>
        <p:txBody>
          <a:bodyPr/>
          <a:lstStyle/>
          <a:p>
            <a:endParaRPr lang="zh-CN" altLang="en-US"/>
          </a:p>
        </p:txBody>
      </p:sp>
      <p:sp>
        <p:nvSpPr>
          <p:cNvPr id="18" name="Text 16"/>
          <p:cNvSpPr/>
          <p:nvPr/>
        </p:nvSpPr>
        <p:spPr>
          <a:xfrm>
            <a:off x="823542" y="3795454"/>
            <a:ext cx="3195700" cy="179031"/>
          </a:xfrm>
          <a:prstGeom prst="rect">
            <a:avLst/>
          </a:prstGeom>
          <a:noFill/>
          <a:ln/>
        </p:spPr>
        <p:txBody>
          <a:bodyPr wrap="square" lIns="0" tIns="0" rIns="0" bIns="0" rtlCol="0" anchor="ctr"/>
          <a:lstStyle/>
          <a:p>
            <a:pPr>
              <a:lnSpc>
                <a:spcPct val="120000"/>
              </a:lnSpc>
            </a:pPr>
            <a:r>
              <a:rPr lang="en-US" sz="987" b="1" dirty="0">
                <a:solidFill>
                  <a:srgbClr val="E0E2E5"/>
                </a:solidFill>
                <a:latin typeface="Noto Sans SC" pitchFamily="34" charset="0"/>
                <a:ea typeface="Noto Sans SC" pitchFamily="34" charset="-122"/>
                <a:cs typeface="Noto Sans SC" pitchFamily="34" charset="-120"/>
              </a:rPr>
              <a:t>医疗诊断：</a:t>
            </a:r>
            <a:r>
              <a:rPr lang="en-US" sz="987" dirty="0">
                <a:solidFill>
                  <a:srgbClr val="E0E2E5">
                    <a:alpha val="80000"/>
                  </a:srgbClr>
                </a:solidFill>
                <a:latin typeface="Noto Sans SC" pitchFamily="34" charset="0"/>
                <a:ea typeface="Noto Sans SC" pitchFamily="34" charset="-122"/>
                <a:cs typeface="Noto Sans SC" pitchFamily="34" charset="-120"/>
              </a:rPr>
              <a:t>多个诊断模型并行分析，综合判断提高准确性</a:t>
            </a:r>
            <a:endParaRPr lang="en-US" sz="1600" dirty="0"/>
          </a:p>
        </p:txBody>
      </p:sp>
      <p:sp>
        <p:nvSpPr>
          <p:cNvPr id="19" name="Shape 17"/>
          <p:cNvSpPr/>
          <p:nvPr/>
        </p:nvSpPr>
        <p:spPr>
          <a:xfrm>
            <a:off x="617656" y="4081903"/>
            <a:ext cx="89515" cy="143225"/>
          </a:xfrm>
          <a:custGeom>
            <a:avLst/>
            <a:gdLst/>
            <a:ahLst/>
            <a:cxnLst/>
            <a:rect l="l" t="t" r="r" b="b"/>
            <a:pathLst>
              <a:path w="89515" h="143225">
                <a:moveTo>
                  <a:pt x="87026" y="65290"/>
                </a:moveTo>
                <a:cubicBezTo>
                  <a:pt x="90522" y="68787"/>
                  <a:pt x="90522" y="74466"/>
                  <a:pt x="87026" y="77962"/>
                </a:cubicBezTo>
                <a:lnTo>
                  <a:pt x="33317" y="131672"/>
                </a:lnTo>
                <a:cubicBezTo>
                  <a:pt x="29820" y="135168"/>
                  <a:pt x="24141" y="135168"/>
                  <a:pt x="20644" y="131672"/>
                </a:cubicBezTo>
                <a:cubicBezTo>
                  <a:pt x="17148" y="128175"/>
                  <a:pt x="17148" y="122496"/>
                  <a:pt x="20644" y="119000"/>
                </a:cubicBezTo>
                <a:lnTo>
                  <a:pt x="68032" y="71612"/>
                </a:lnTo>
                <a:lnTo>
                  <a:pt x="20672" y="24225"/>
                </a:lnTo>
                <a:cubicBezTo>
                  <a:pt x="17176" y="20728"/>
                  <a:pt x="17176" y="15050"/>
                  <a:pt x="20672" y="11553"/>
                </a:cubicBezTo>
                <a:cubicBezTo>
                  <a:pt x="24169" y="8056"/>
                  <a:pt x="29848" y="8056"/>
                  <a:pt x="33344" y="11553"/>
                </a:cubicBezTo>
                <a:lnTo>
                  <a:pt x="87054" y="65262"/>
                </a:lnTo>
                <a:close/>
              </a:path>
            </a:pathLst>
          </a:custGeom>
          <a:solidFill>
            <a:srgbClr val="C5A06D"/>
          </a:solidFill>
          <a:ln/>
        </p:spPr>
        <p:txBody>
          <a:bodyPr/>
          <a:lstStyle/>
          <a:p>
            <a:endParaRPr lang="zh-CN" altLang="en-US"/>
          </a:p>
        </p:txBody>
      </p:sp>
      <p:sp>
        <p:nvSpPr>
          <p:cNvPr id="20" name="Text 18"/>
          <p:cNvSpPr/>
          <p:nvPr/>
        </p:nvSpPr>
        <p:spPr>
          <a:xfrm>
            <a:off x="823542" y="4046097"/>
            <a:ext cx="2945057" cy="179031"/>
          </a:xfrm>
          <a:prstGeom prst="rect">
            <a:avLst/>
          </a:prstGeom>
          <a:noFill/>
          <a:ln/>
        </p:spPr>
        <p:txBody>
          <a:bodyPr wrap="square" lIns="0" tIns="0" rIns="0" bIns="0" rtlCol="0" anchor="ctr"/>
          <a:lstStyle/>
          <a:p>
            <a:pPr>
              <a:lnSpc>
                <a:spcPct val="120000"/>
              </a:lnSpc>
            </a:pPr>
            <a:r>
              <a:rPr lang="en-US" sz="987" b="1" dirty="0">
                <a:solidFill>
                  <a:srgbClr val="E0E2E5"/>
                </a:solidFill>
                <a:latin typeface="Noto Sans SC" pitchFamily="34" charset="0"/>
                <a:ea typeface="Noto Sans SC" pitchFamily="34" charset="-122"/>
                <a:cs typeface="Noto Sans SC" pitchFamily="34" charset="-120"/>
              </a:rPr>
              <a:t>关键决策：</a:t>
            </a:r>
            <a:r>
              <a:rPr lang="en-US" sz="987" dirty="0">
                <a:solidFill>
                  <a:srgbClr val="E0E2E5">
                    <a:alpha val="80000"/>
                  </a:srgbClr>
                </a:solidFill>
                <a:latin typeface="Noto Sans SC" pitchFamily="34" charset="0"/>
                <a:ea typeface="Noto Sans SC" pitchFamily="34" charset="-122"/>
                <a:cs typeface="Noto Sans SC" pitchFamily="34" charset="-120"/>
              </a:rPr>
              <a:t>高可靠性要求的场景，通过冗余确保质量</a:t>
            </a:r>
            <a:endParaRPr lang="en-US" sz="1600" dirty="0"/>
          </a:p>
        </p:txBody>
      </p:sp>
      <p:sp>
        <p:nvSpPr>
          <p:cNvPr id="21" name="Shape 19"/>
          <p:cNvSpPr/>
          <p:nvPr/>
        </p:nvSpPr>
        <p:spPr>
          <a:xfrm>
            <a:off x="7535170" y="1181604"/>
            <a:ext cx="4296740" cy="2667559"/>
          </a:xfrm>
          <a:custGeom>
            <a:avLst/>
            <a:gdLst/>
            <a:ahLst/>
            <a:cxnLst/>
            <a:rect l="l" t="t" r="r" b="b"/>
            <a:pathLst>
              <a:path w="4296740" h="2667559">
                <a:moveTo>
                  <a:pt x="0" y="0"/>
                </a:moveTo>
                <a:lnTo>
                  <a:pt x="4296740" y="0"/>
                </a:lnTo>
                <a:lnTo>
                  <a:pt x="4296740" y="2667559"/>
                </a:lnTo>
                <a:lnTo>
                  <a:pt x="0" y="2667559"/>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678395" y="1324828"/>
            <a:ext cx="4090855" cy="250643"/>
          </a:xfrm>
          <a:prstGeom prst="rect">
            <a:avLst/>
          </a:prstGeom>
          <a:noFill/>
          <a:ln/>
        </p:spPr>
        <p:txBody>
          <a:bodyPr wrap="square" lIns="0" tIns="0" rIns="0" bIns="0" rtlCol="0" anchor="ctr"/>
          <a:lstStyle/>
          <a:p>
            <a:pPr>
              <a:lnSpc>
                <a:spcPct val="130000"/>
              </a:lnSpc>
            </a:pPr>
            <a:r>
              <a:rPr lang="en-US" sz="1269" b="1" dirty="0">
                <a:solidFill>
                  <a:srgbClr val="E0E2E5"/>
                </a:solidFill>
                <a:latin typeface="MiSans" pitchFamily="34" charset="0"/>
                <a:ea typeface="MiSans" pitchFamily="34" charset="-122"/>
                <a:cs typeface="MiSans" pitchFamily="34" charset="-120"/>
              </a:rPr>
              <a:t>工作流程示例</a:t>
            </a:r>
            <a:endParaRPr lang="en-US" sz="1600" dirty="0"/>
          </a:p>
        </p:txBody>
      </p:sp>
      <p:sp>
        <p:nvSpPr>
          <p:cNvPr id="23" name="Shape 21"/>
          <p:cNvSpPr/>
          <p:nvPr/>
        </p:nvSpPr>
        <p:spPr>
          <a:xfrm>
            <a:off x="8287100" y="1682890"/>
            <a:ext cx="859348" cy="501286"/>
          </a:xfrm>
          <a:custGeom>
            <a:avLst/>
            <a:gdLst/>
            <a:ahLst/>
            <a:cxnLst/>
            <a:rect l="l" t="t" r="r" b="b"/>
            <a:pathLst>
              <a:path w="859348" h="501286">
                <a:moveTo>
                  <a:pt x="0" y="0"/>
                </a:moveTo>
                <a:lnTo>
                  <a:pt x="859348" y="0"/>
                </a:lnTo>
                <a:lnTo>
                  <a:pt x="859348" y="501286"/>
                </a:lnTo>
                <a:lnTo>
                  <a:pt x="0" y="501286"/>
                </a:lnTo>
                <a:lnTo>
                  <a:pt x="0" y="0"/>
                </a:lnTo>
                <a:close/>
              </a:path>
            </a:pathLst>
          </a:custGeom>
          <a:solidFill>
            <a:srgbClr val="3A5A6E"/>
          </a:solidFill>
          <a:ln/>
        </p:spPr>
        <p:txBody>
          <a:bodyPr/>
          <a:lstStyle/>
          <a:p>
            <a:endParaRPr lang="zh-CN" altLang="en-US"/>
          </a:p>
        </p:txBody>
      </p:sp>
      <p:sp>
        <p:nvSpPr>
          <p:cNvPr id="24" name="Text 22"/>
          <p:cNvSpPr/>
          <p:nvPr/>
        </p:nvSpPr>
        <p:spPr>
          <a:xfrm>
            <a:off x="8260245" y="1682890"/>
            <a:ext cx="913057" cy="501286"/>
          </a:xfrm>
          <a:prstGeom prst="rect">
            <a:avLst/>
          </a:prstGeom>
          <a:noFill/>
          <a:ln/>
        </p:spPr>
        <p:txBody>
          <a:bodyPr wrap="square" lIns="0" tIns="0" rIns="0" bIns="0" rtlCol="0" anchor="ctr"/>
          <a:lstStyle/>
          <a:p>
            <a:pPr algn="ctr">
              <a:lnSpc>
                <a:spcPct val="110000"/>
              </a:lnSpc>
            </a:pPr>
            <a:r>
              <a:rPr lang="en-US" sz="846" b="1" dirty="0">
                <a:solidFill>
                  <a:srgbClr val="FFFFFF"/>
                </a:solidFill>
                <a:latin typeface="Noto Sans SC" pitchFamily="34" charset="0"/>
                <a:ea typeface="Noto Sans SC" pitchFamily="34" charset="-122"/>
                <a:cs typeface="Noto Sans SC" pitchFamily="34" charset="-120"/>
              </a:rPr>
              <a:t>Agent A</a:t>
            </a:r>
            <a:endParaRPr lang="en-US" sz="1600" dirty="0"/>
          </a:p>
        </p:txBody>
      </p:sp>
      <p:sp>
        <p:nvSpPr>
          <p:cNvPr id="25" name="Shape 23"/>
          <p:cNvSpPr/>
          <p:nvPr/>
        </p:nvSpPr>
        <p:spPr>
          <a:xfrm>
            <a:off x="9253866" y="1682890"/>
            <a:ext cx="859348" cy="501286"/>
          </a:xfrm>
          <a:custGeom>
            <a:avLst/>
            <a:gdLst/>
            <a:ahLst/>
            <a:cxnLst/>
            <a:rect l="l" t="t" r="r" b="b"/>
            <a:pathLst>
              <a:path w="859348" h="501286">
                <a:moveTo>
                  <a:pt x="0" y="0"/>
                </a:moveTo>
                <a:lnTo>
                  <a:pt x="859348" y="0"/>
                </a:lnTo>
                <a:lnTo>
                  <a:pt x="859348" y="501286"/>
                </a:lnTo>
                <a:lnTo>
                  <a:pt x="0" y="501286"/>
                </a:lnTo>
                <a:lnTo>
                  <a:pt x="0" y="0"/>
                </a:lnTo>
                <a:close/>
              </a:path>
            </a:pathLst>
          </a:custGeom>
          <a:solidFill>
            <a:srgbClr val="5E7A8B"/>
          </a:solidFill>
          <a:ln/>
        </p:spPr>
        <p:txBody>
          <a:bodyPr/>
          <a:lstStyle/>
          <a:p>
            <a:endParaRPr lang="zh-CN" altLang="en-US"/>
          </a:p>
        </p:txBody>
      </p:sp>
      <p:sp>
        <p:nvSpPr>
          <p:cNvPr id="26" name="Text 24"/>
          <p:cNvSpPr/>
          <p:nvPr/>
        </p:nvSpPr>
        <p:spPr>
          <a:xfrm>
            <a:off x="9227012" y="1682890"/>
            <a:ext cx="913057" cy="501286"/>
          </a:xfrm>
          <a:prstGeom prst="rect">
            <a:avLst/>
          </a:prstGeom>
          <a:noFill/>
          <a:ln/>
        </p:spPr>
        <p:txBody>
          <a:bodyPr wrap="square" lIns="0" tIns="0" rIns="0" bIns="0" rtlCol="0" anchor="ctr"/>
          <a:lstStyle/>
          <a:p>
            <a:pPr algn="ctr">
              <a:lnSpc>
                <a:spcPct val="110000"/>
              </a:lnSpc>
            </a:pPr>
            <a:r>
              <a:rPr lang="en-US" sz="846" b="1" dirty="0">
                <a:solidFill>
                  <a:srgbClr val="FFFFFF"/>
                </a:solidFill>
                <a:latin typeface="Noto Sans SC" pitchFamily="34" charset="0"/>
                <a:ea typeface="Noto Sans SC" pitchFamily="34" charset="-122"/>
                <a:cs typeface="Noto Sans SC" pitchFamily="34" charset="-120"/>
              </a:rPr>
              <a:t>Agent B</a:t>
            </a:r>
            <a:endParaRPr lang="en-US" sz="1600" dirty="0"/>
          </a:p>
        </p:txBody>
      </p:sp>
      <p:sp>
        <p:nvSpPr>
          <p:cNvPr id="27" name="Shape 25"/>
          <p:cNvSpPr/>
          <p:nvPr/>
        </p:nvSpPr>
        <p:spPr>
          <a:xfrm>
            <a:off x="10220633" y="1682890"/>
            <a:ext cx="859348" cy="501286"/>
          </a:xfrm>
          <a:custGeom>
            <a:avLst/>
            <a:gdLst/>
            <a:ahLst/>
            <a:cxnLst/>
            <a:rect l="l" t="t" r="r" b="b"/>
            <a:pathLst>
              <a:path w="859348" h="501286">
                <a:moveTo>
                  <a:pt x="0" y="0"/>
                </a:moveTo>
                <a:lnTo>
                  <a:pt x="859348" y="0"/>
                </a:lnTo>
                <a:lnTo>
                  <a:pt x="859348" y="501286"/>
                </a:lnTo>
                <a:lnTo>
                  <a:pt x="0" y="501286"/>
                </a:lnTo>
                <a:lnTo>
                  <a:pt x="0" y="0"/>
                </a:lnTo>
                <a:close/>
              </a:path>
            </a:pathLst>
          </a:custGeom>
          <a:solidFill>
            <a:srgbClr val="3A5A6E"/>
          </a:solidFill>
          <a:ln/>
        </p:spPr>
        <p:txBody>
          <a:bodyPr/>
          <a:lstStyle/>
          <a:p>
            <a:endParaRPr lang="zh-CN" altLang="en-US"/>
          </a:p>
        </p:txBody>
      </p:sp>
      <p:sp>
        <p:nvSpPr>
          <p:cNvPr id="28" name="Text 26"/>
          <p:cNvSpPr/>
          <p:nvPr/>
        </p:nvSpPr>
        <p:spPr>
          <a:xfrm>
            <a:off x="10193778" y="1682890"/>
            <a:ext cx="913057" cy="501286"/>
          </a:xfrm>
          <a:prstGeom prst="rect">
            <a:avLst/>
          </a:prstGeom>
          <a:noFill/>
          <a:ln/>
        </p:spPr>
        <p:txBody>
          <a:bodyPr wrap="square" lIns="0" tIns="0" rIns="0" bIns="0" rtlCol="0" anchor="ctr"/>
          <a:lstStyle/>
          <a:p>
            <a:pPr algn="ctr">
              <a:lnSpc>
                <a:spcPct val="110000"/>
              </a:lnSpc>
            </a:pPr>
            <a:r>
              <a:rPr lang="en-US" sz="846" b="1" dirty="0">
                <a:solidFill>
                  <a:srgbClr val="FFFFFF"/>
                </a:solidFill>
                <a:latin typeface="Noto Sans SC" pitchFamily="34" charset="0"/>
                <a:ea typeface="Noto Sans SC" pitchFamily="34" charset="-122"/>
                <a:cs typeface="Noto Sans SC" pitchFamily="34" charset="-120"/>
              </a:rPr>
              <a:t>Agent C</a:t>
            </a:r>
            <a:endParaRPr lang="en-US" sz="1600" dirty="0"/>
          </a:p>
        </p:txBody>
      </p:sp>
      <p:sp>
        <p:nvSpPr>
          <p:cNvPr id="29" name="Shape 27"/>
          <p:cNvSpPr/>
          <p:nvPr/>
        </p:nvSpPr>
        <p:spPr>
          <a:xfrm>
            <a:off x="9602976" y="2255789"/>
            <a:ext cx="161128" cy="214837"/>
          </a:xfrm>
          <a:custGeom>
            <a:avLst/>
            <a:gdLst/>
            <a:ahLst/>
            <a:cxnLst/>
            <a:rect l="l" t="t" r="r" b="b"/>
            <a:pathLst>
              <a:path w="161128" h="214837">
                <a:moveTo>
                  <a:pt x="71081" y="210893"/>
                </a:moveTo>
                <a:cubicBezTo>
                  <a:pt x="76326" y="216138"/>
                  <a:pt x="84844" y="216138"/>
                  <a:pt x="90089" y="210893"/>
                </a:cubicBezTo>
                <a:lnTo>
                  <a:pt x="157225" y="143756"/>
                </a:lnTo>
                <a:cubicBezTo>
                  <a:pt x="162470" y="138511"/>
                  <a:pt x="162470" y="129993"/>
                  <a:pt x="157225" y="124748"/>
                </a:cubicBezTo>
                <a:cubicBezTo>
                  <a:pt x="151980" y="119503"/>
                  <a:pt x="143462" y="119503"/>
                  <a:pt x="138217" y="124748"/>
                </a:cubicBezTo>
                <a:lnTo>
                  <a:pt x="93991" y="168974"/>
                </a:lnTo>
                <a:lnTo>
                  <a:pt x="93991" y="13427"/>
                </a:lnTo>
                <a:cubicBezTo>
                  <a:pt x="93991" y="6000"/>
                  <a:pt x="87991" y="0"/>
                  <a:pt x="80564" y="0"/>
                </a:cubicBezTo>
                <a:cubicBezTo>
                  <a:pt x="73137" y="0"/>
                  <a:pt x="67137" y="6000"/>
                  <a:pt x="67137" y="13427"/>
                </a:cubicBezTo>
                <a:lnTo>
                  <a:pt x="67137" y="168974"/>
                </a:lnTo>
                <a:lnTo>
                  <a:pt x="22910" y="124748"/>
                </a:lnTo>
                <a:cubicBezTo>
                  <a:pt x="17665" y="119503"/>
                  <a:pt x="9147" y="119503"/>
                  <a:pt x="3902" y="124748"/>
                </a:cubicBezTo>
                <a:cubicBezTo>
                  <a:pt x="-1343" y="129993"/>
                  <a:pt x="-1343" y="138511"/>
                  <a:pt x="3902" y="143756"/>
                </a:cubicBezTo>
                <a:lnTo>
                  <a:pt x="71039" y="210893"/>
                </a:lnTo>
                <a:close/>
              </a:path>
            </a:pathLst>
          </a:custGeom>
          <a:solidFill>
            <a:srgbClr val="C5A06D"/>
          </a:solidFill>
          <a:ln/>
        </p:spPr>
        <p:txBody>
          <a:bodyPr/>
          <a:lstStyle/>
          <a:p>
            <a:endParaRPr lang="zh-CN" altLang="en-US"/>
          </a:p>
        </p:txBody>
      </p:sp>
      <p:sp>
        <p:nvSpPr>
          <p:cNvPr id="30" name="Shape 28"/>
          <p:cNvSpPr/>
          <p:nvPr/>
        </p:nvSpPr>
        <p:spPr>
          <a:xfrm>
            <a:off x="8967417" y="2542238"/>
            <a:ext cx="1432247" cy="429674"/>
          </a:xfrm>
          <a:custGeom>
            <a:avLst/>
            <a:gdLst/>
            <a:ahLst/>
            <a:cxnLst/>
            <a:rect l="l" t="t" r="r" b="b"/>
            <a:pathLst>
              <a:path w="1432247" h="429674">
                <a:moveTo>
                  <a:pt x="0" y="0"/>
                </a:moveTo>
                <a:lnTo>
                  <a:pt x="1432247" y="0"/>
                </a:lnTo>
                <a:lnTo>
                  <a:pt x="1432247" y="429674"/>
                </a:lnTo>
                <a:lnTo>
                  <a:pt x="0" y="429674"/>
                </a:lnTo>
                <a:lnTo>
                  <a:pt x="0" y="0"/>
                </a:lnTo>
                <a:close/>
              </a:path>
            </a:pathLst>
          </a:custGeom>
          <a:solidFill>
            <a:srgbClr val="C5A06D"/>
          </a:solidFill>
          <a:ln/>
        </p:spPr>
        <p:txBody>
          <a:bodyPr/>
          <a:lstStyle/>
          <a:p>
            <a:endParaRPr lang="zh-CN" altLang="en-US"/>
          </a:p>
        </p:txBody>
      </p:sp>
      <p:sp>
        <p:nvSpPr>
          <p:cNvPr id="31" name="Text 29"/>
          <p:cNvSpPr/>
          <p:nvPr/>
        </p:nvSpPr>
        <p:spPr>
          <a:xfrm>
            <a:off x="8936086" y="2542238"/>
            <a:ext cx="1494907" cy="429674"/>
          </a:xfrm>
          <a:prstGeom prst="rect">
            <a:avLst/>
          </a:prstGeom>
          <a:noFill/>
          <a:ln/>
        </p:spPr>
        <p:txBody>
          <a:bodyPr wrap="square" lIns="0" tIns="0" rIns="0" bIns="0" rtlCol="0" anchor="ctr"/>
          <a:lstStyle/>
          <a:p>
            <a:pPr algn="ctr">
              <a:lnSpc>
                <a:spcPct val="120000"/>
              </a:lnSpc>
            </a:pPr>
            <a:r>
              <a:rPr lang="en-US" sz="987" b="1" dirty="0">
                <a:solidFill>
                  <a:srgbClr val="FFFFFF"/>
                </a:solidFill>
                <a:latin typeface="Noto Sans SC" pitchFamily="34" charset="0"/>
                <a:ea typeface="Noto Sans SC" pitchFamily="34" charset="-122"/>
                <a:cs typeface="Noto Sans SC" pitchFamily="34" charset="-120"/>
              </a:rPr>
              <a:t>Arbitrator Agent</a:t>
            </a:r>
            <a:endParaRPr lang="en-US" sz="1600" dirty="0"/>
          </a:p>
        </p:txBody>
      </p:sp>
      <p:sp>
        <p:nvSpPr>
          <p:cNvPr id="32" name="Shape 30"/>
          <p:cNvSpPr/>
          <p:nvPr/>
        </p:nvSpPr>
        <p:spPr>
          <a:xfrm>
            <a:off x="9625355" y="3043524"/>
            <a:ext cx="120846" cy="161128"/>
          </a:xfrm>
          <a:custGeom>
            <a:avLst/>
            <a:gdLst/>
            <a:ahLst/>
            <a:cxnLst/>
            <a:rect l="l" t="t" r="r" b="b"/>
            <a:pathLst>
              <a:path w="120846" h="161128">
                <a:moveTo>
                  <a:pt x="53311" y="158170"/>
                </a:moveTo>
                <a:cubicBezTo>
                  <a:pt x="57244" y="162103"/>
                  <a:pt x="63633" y="162103"/>
                  <a:pt x="67567" y="158170"/>
                </a:cubicBezTo>
                <a:lnTo>
                  <a:pt x="117919" y="107817"/>
                </a:lnTo>
                <a:cubicBezTo>
                  <a:pt x="121853" y="103883"/>
                  <a:pt x="121853" y="97495"/>
                  <a:pt x="117919" y="93561"/>
                </a:cubicBezTo>
                <a:cubicBezTo>
                  <a:pt x="113985" y="89627"/>
                  <a:pt x="107597" y="89627"/>
                  <a:pt x="103663" y="93561"/>
                </a:cubicBezTo>
                <a:lnTo>
                  <a:pt x="70493" y="126731"/>
                </a:lnTo>
                <a:lnTo>
                  <a:pt x="70493" y="10070"/>
                </a:lnTo>
                <a:cubicBezTo>
                  <a:pt x="70493" y="4500"/>
                  <a:pt x="65993" y="0"/>
                  <a:pt x="60423" y="0"/>
                </a:cubicBezTo>
                <a:cubicBezTo>
                  <a:pt x="54853" y="0"/>
                  <a:pt x="50352" y="4500"/>
                  <a:pt x="50352" y="10070"/>
                </a:cubicBezTo>
                <a:lnTo>
                  <a:pt x="50352" y="126731"/>
                </a:lnTo>
                <a:lnTo>
                  <a:pt x="17183" y="93561"/>
                </a:lnTo>
                <a:cubicBezTo>
                  <a:pt x="13249" y="89627"/>
                  <a:pt x="6861" y="89627"/>
                  <a:pt x="2927" y="93561"/>
                </a:cubicBezTo>
                <a:cubicBezTo>
                  <a:pt x="-1007" y="97495"/>
                  <a:pt x="-1007" y="103883"/>
                  <a:pt x="2927" y="107817"/>
                </a:cubicBezTo>
                <a:lnTo>
                  <a:pt x="53279" y="158170"/>
                </a:lnTo>
                <a:close/>
              </a:path>
            </a:pathLst>
          </a:custGeom>
          <a:solidFill>
            <a:srgbClr val="C5A06D"/>
          </a:solidFill>
          <a:ln/>
        </p:spPr>
        <p:txBody>
          <a:bodyPr/>
          <a:lstStyle/>
          <a:p>
            <a:endParaRPr lang="zh-CN" altLang="en-US"/>
          </a:p>
        </p:txBody>
      </p:sp>
      <p:sp>
        <p:nvSpPr>
          <p:cNvPr id="33" name="Shape 31"/>
          <p:cNvSpPr/>
          <p:nvPr/>
        </p:nvSpPr>
        <p:spPr>
          <a:xfrm>
            <a:off x="9110642" y="3276264"/>
            <a:ext cx="1145797" cy="429674"/>
          </a:xfrm>
          <a:custGeom>
            <a:avLst/>
            <a:gdLst/>
            <a:ahLst/>
            <a:cxnLst/>
            <a:rect l="l" t="t" r="r" b="b"/>
            <a:pathLst>
              <a:path w="1145797" h="429674">
                <a:moveTo>
                  <a:pt x="0" y="0"/>
                </a:moveTo>
                <a:lnTo>
                  <a:pt x="1145797" y="0"/>
                </a:lnTo>
                <a:lnTo>
                  <a:pt x="1145797" y="429674"/>
                </a:lnTo>
                <a:lnTo>
                  <a:pt x="0" y="429674"/>
                </a:lnTo>
                <a:lnTo>
                  <a:pt x="0" y="0"/>
                </a:lnTo>
                <a:close/>
              </a:path>
            </a:pathLst>
          </a:custGeom>
          <a:solidFill>
            <a:srgbClr val="5E7A8B"/>
          </a:solidFill>
          <a:ln/>
        </p:spPr>
        <p:txBody>
          <a:bodyPr/>
          <a:lstStyle/>
          <a:p>
            <a:endParaRPr lang="zh-CN" altLang="en-US"/>
          </a:p>
        </p:txBody>
      </p:sp>
      <p:sp>
        <p:nvSpPr>
          <p:cNvPr id="34" name="Text 32"/>
          <p:cNvSpPr/>
          <p:nvPr/>
        </p:nvSpPr>
        <p:spPr>
          <a:xfrm>
            <a:off x="9079311" y="3276264"/>
            <a:ext cx="1208458" cy="429674"/>
          </a:xfrm>
          <a:prstGeom prst="rect">
            <a:avLst/>
          </a:prstGeom>
          <a:noFill/>
          <a:ln/>
        </p:spPr>
        <p:txBody>
          <a:bodyPr wrap="square" lIns="0" tIns="0" rIns="0" bIns="0" rtlCol="0" anchor="ctr"/>
          <a:lstStyle/>
          <a:p>
            <a:pPr algn="ctr">
              <a:lnSpc>
                <a:spcPct val="120000"/>
              </a:lnSpc>
            </a:pPr>
            <a:r>
              <a:rPr lang="en-US" sz="987" b="1" dirty="0">
                <a:solidFill>
                  <a:srgbClr val="FFFFFF"/>
                </a:solidFill>
                <a:latin typeface="Noto Sans SC" pitchFamily="34" charset="0"/>
                <a:ea typeface="Noto Sans SC" pitchFamily="34" charset="-122"/>
                <a:cs typeface="Noto Sans SC" pitchFamily="34" charset="-120"/>
              </a:rPr>
              <a:t>最佳输出</a:t>
            </a:r>
            <a:endParaRPr lang="en-US" sz="1600" dirty="0"/>
          </a:p>
        </p:txBody>
      </p:sp>
      <p:sp>
        <p:nvSpPr>
          <p:cNvPr id="35" name="Shape 33"/>
          <p:cNvSpPr/>
          <p:nvPr/>
        </p:nvSpPr>
        <p:spPr>
          <a:xfrm>
            <a:off x="7535170" y="3992388"/>
            <a:ext cx="4296740" cy="1718696"/>
          </a:xfrm>
          <a:custGeom>
            <a:avLst/>
            <a:gdLst/>
            <a:ahLst/>
            <a:cxnLst/>
            <a:rect l="l" t="t" r="r" b="b"/>
            <a:pathLst>
              <a:path w="4296740" h="1718696">
                <a:moveTo>
                  <a:pt x="0" y="0"/>
                </a:moveTo>
                <a:lnTo>
                  <a:pt x="4296740" y="0"/>
                </a:lnTo>
                <a:lnTo>
                  <a:pt x="4296740" y="1718696"/>
                </a:lnTo>
                <a:lnTo>
                  <a:pt x="0" y="1718696"/>
                </a:lnTo>
                <a:lnTo>
                  <a:pt x="0" y="0"/>
                </a:lnTo>
                <a:close/>
              </a:path>
            </a:pathLst>
          </a:custGeom>
          <a:solidFill>
            <a:srgbClr val="5E7A8B">
              <a:alpha val="10196"/>
            </a:srgbClr>
          </a:solidFill>
          <a:ln/>
        </p:spPr>
        <p:txBody>
          <a:bodyPr/>
          <a:lstStyle/>
          <a:p>
            <a:endParaRPr lang="zh-CN" altLang="en-US"/>
          </a:p>
        </p:txBody>
      </p:sp>
      <p:sp>
        <p:nvSpPr>
          <p:cNvPr id="36" name="Text 34"/>
          <p:cNvSpPr/>
          <p:nvPr/>
        </p:nvSpPr>
        <p:spPr>
          <a:xfrm>
            <a:off x="7678395" y="4135612"/>
            <a:ext cx="4090855" cy="250643"/>
          </a:xfrm>
          <a:prstGeom prst="rect">
            <a:avLst/>
          </a:prstGeom>
          <a:noFill/>
          <a:ln/>
        </p:spPr>
        <p:txBody>
          <a:bodyPr wrap="square" lIns="0" tIns="0" rIns="0" bIns="0" rtlCol="0" anchor="ctr"/>
          <a:lstStyle/>
          <a:p>
            <a:pPr>
              <a:lnSpc>
                <a:spcPct val="130000"/>
              </a:lnSpc>
            </a:pPr>
            <a:r>
              <a:rPr lang="en-US" sz="1269"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37" name="Shape 35"/>
          <p:cNvSpPr/>
          <p:nvPr/>
        </p:nvSpPr>
        <p:spPr>
          <a:xfrm>
            <a:off x="7678395" y="4493674"/>
            <a:ext cx="4010291" cy="501286"/>
          </a:xfrm>
          <a:custGeom>
            <a:avLst/>
            <a:gdLst/>
            <a:ahLst/>
            <a:cxnLst/>
            <a:rect l="l" t="t" r="r" b="b"/>
            <a:pathLst>
              <a:path w="4010291" h="501286">
                <a:moveTo>
                  <a:pt x="0" y="0"/>
                </a:moveTo>
                <a:lnTo>
                  <a:pt x="4010291" y="0"/>
                </a:lnTo>
                <a:lnTo>
                  <a:pt x="4010291" y="501286"/>
                </a:lnTo>
                <a:lnTo>
                  <a:pt x="0" y="501286"/>
                </a:lnTo>
                <a:lnTo>
                  <a:pt x="0" y="0"/>
                </a:lnTo>
                <a:close/>
              </a:path>
            </a:pathLst>
          </a:custGeom>
          <a:solidFill>
            <a:srgbClr val="1A1D21">
              <a:alpha val="50196"/>
            </a:srgbClr>
          </a:solidFill>
          <a:ln/>
        </p:spPr>
        <p:txBody>
          <a:bodyPr/>
          <a:lstStyle/>
          <a:p>
            <a:endParaRPr lang="zh-CN" altLang="en-US"/>
          </a:p>
        </p:txBody>
      </p:sp>
      <p:sp>
        <p:nvSpPr>
          <p:cNvPr id="38" name="Text 36"/>
          <p:cNvSpPr/>
          <p:nvPr/>
        </p:nvSpPr>
        <p:spPr>
          <a:xfrm>
            <a:off x="7750007" y="4565286"/>
            <a:ext cx="3929727" cy="179031"/>
          </a:xfrm>
          <a:prstGeom prst="rect">
            <a:avLst/>
          </a:prstGeom>
          <a:noFill/>
          <a:ln/>
        </p:spPr>
        <p:txBody>
          <a:bodyPr wrap="square" lIns="0" tIns="0" rIns="0" bIns="0" rtlCol="0" anchor="ctr"/>
          <a:lstStyle/>
          <a:p>
            <a:pPr>
              <a:lnSpc>
                <a:spcPct val="120000"/>
              </a:lnSpc>
            </a:pPr>
            <a:r>
              <a:rPr lang="en-US" sz="987"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39" name="Text 37"/>
          <p:cNvSpPr/>
          <p:nvPr/>
        </p:nvSpPr>
        <p:spPr>
          <a:xfrm>
            <a:off x="7750007" y="4780123"/>
            <a:ext cx="3920775" cy="143225"/>
          </a:xfrm>
          <a:prstGeom prst="rect">
            <a:avLst/>
          </a:prstGeom>
          <a:noFill/>
          <a:ln/>
        </p:spPr>
        <p:txBody>
          <a:bodyPr wrap="square" lIns="0" tIns="0" rIns="0" bIns="0" rtlCol="0" anchor="ctr"/>
          <a:lstStyle/>
          <a:p>
            <a:pPr>
              <a:lnSpc>
                <a:spcPct val="110000"/>
              </a:lnSpc>
            </a:pPr>
            <a:r>
              <a:rPr lang="en-US" sz="846" dirty="0">
                <a:solidFill>
                  <a:srgbClr val="E0E2E5">
                    <a:alpha val="70000"/>
                  </a:srgbClr>
                </a:solidFill>
                <a:latin typeface="Noto Sans SC" pitchFamily="34" charset="0"/>
                <a:ea typeface="Noto Sans SC" pitchFamily="34" charset="-122"/>
                <a:cs typeface="Noto Sans SC" pitchFamily="34" charset="-120"/>
              </a:rPr>
              <a:t>• 显著提高可靠性 • 减少单点故障 • 质量有保障 • 适合关键任务</a:t>
            </a:r>
            <a:endParaRPr lang="en-US" sz="1600" dirty="0"/>
          </a:p>
        </p:txBody>
      </p:sp>
      <p:sp>
        <p:nvSpPr>
          <p:cNvPr id="40" name="Shape 38"/>
          <p:cNvSpPr/>
          <p:nvPr/>
        </p:nvSpPr>
        <p:spPr>
          <a:xfrm>
            <a:off x="7678395" y="5066573"/>
            <a:ext cx="4010291" cy="501286"/>
          </a:xfrm>
          <a:custGeom>
            <a:avLst/>
            <a:gdLst/>
            <a:ahLst/>
            <a:cxnLst/>
            <a:rect l="l" t="t" r="r" b="b"/>
            <a:pathLst>
              <a:path w="4010291" h="501286">
                <a:moveTo>
                  <a:pt x="0" y="0"/>
                </a:moveTo>
                <a:lnTo>
                  <a:pt x="4010291" y="0"/>
                </a:lnTo>
                <a:lnTo>
                  <a:pt x="4010291" y="501286"/>
                </a:lnTo>
                <a:lnTo>
                  <a:pt x="0" y="501286"/>
                </a:lnTo>
                <a:lnTo>
                  <a:pt x="0" y="0"/>
                </a:lnTo>
                <a:close/>
              </a:path>
            </a:pathLst>
          </a:custGeom>
          <a:solidFill>
            <a:srgbClr val="1A1D21">
              <a:alpha val="50196"/>
            </a:srgbClr>
          </a:solidFill>
          <a:ln/>
        </p:spPr>
        <p:txBody>
          <a:bodyPr/>
          <a:lstStyle/>
          <a:p>
            <a:endParaRPr lang="zh-CN" altLang="en-US"/>
          </a:p>
        </p:txBody>
      </p:sp>
      <p:sp>
        <p:nvSpPr>
          <p:cNvPr id="41" name="Text 39"/>
          <p:cNvSpPr/>
          <p:nvPr/>
        </p:nvSpPr>
        <p:spPr>
          <a:xfrm>
            <a:off x="7750007" y="5138185"/>
            <a:ext cx="3929727" cy="179031"/>
          </a:xfrm>
          <a:prstGeom prst="rect">
            <a:avLst/>
          </a:prstGeom>
          <a:noFill/>
          <a:ln/>
        </p:spPr>
        <p:txBody>
          <a:bodyPr wrap="square" lIns="0" tIns="0" rIns="0" bIns="0" rtlCol="0" anchor="ctr"/>
          <a:lstStyle/>
          <a:p>
            <a:pPr>
              <a:lnSpc>
                <a:spcPct val="120000"/>
              </a:lnSpc>
            </a:pPr>
            <a:r>
              <a:rPr lang="en-US" sz="987" b="1" dirty="0">
                <a:solidFill>
                  <a:srgbClr val="C5A06D"/>
                </a:solidFill>
                <a:latin typeface="Noto Sans SC" pitchFamily="34" charset="0"/>
                <a:ea typeface="Noto Sans SC" pitchFamily="34" charset="-122"/>
                <a:cs typeface="Noto Sans SC" pitchFamily="34" charset="-120"/>
              </a:rPr>
              <a:t>成本</a:t>
            </a:r>
            <a:endParaRPr lang="en-US" sz="1600" dirty="0"/>
          </a:p>
        </p:txBody>
      </p:sp>
      <p:sp>
        <p:nvSpPr>
          <p:cNvPr id="42" name="Text 40"/>
          <p:cNvSpPr/>
          <p:nvPr/>
        </p:nvSpPr>
        <p:spPr>
          <a:xfrm>
            <a:off x="7750007" y="5353022"/>
            <a:ext cx="3920775" cy="143225"/>
          </a:xfrm>
          <a:prstGeom prst="rect">
            <a:avLst/>
          </a:prstGeom>
          <a:noFill/>
          <a:ln/>
        </p:spPr>
        <p:txBody>
          <a:bodyPr wrap="square" lIns="0" tIns="0" rIns="0" bIns="0" rtlCol="0" anchor="ctr"/>
          <a:lstStyle/>
          <a:p>
            <a:pPr>
              <a:lnSpc>
                <a:spcPct val="110000"/>
              </a:lnSpc>
            </a:pPr>
            <a:r>
              <a:rPr lang="en-US" sz="846" dirty="0">
                <a:solidFill>
                  <a:srgbClr val="E0E2E5">
                    <a:alpha val="70000"/>
                  </a:srgbClr>
                </a:solidFill>
                <a:latin typeface="Noto Sans SC" pitchFamily="34" charset="0"/>
                <a:ea typeface="Noto Sans SC" pitchFamily="34" charset="-122"/>
                <a:cs typeface="Noto Sans SC" pitchFamily="34" charset="-120"/>
              </a:rPr>
              <a:t>• 多倍计算资源 • 成本显著增加 • 需要复杂的仲裁逻辑</a:t>
            </a:r>
            <a:endParaRPr lang="en-US" sz="1600" dirty="0"/>
          </a:p>
        </p:txBody>
      </p:sp>
      <p:sp>
        <p:nvSpPr>
          <p:cNvPr id="43" name="Shape 41"/>
          <p:cNvSpPr/>
          <p:nvPr/>
        </p:nvSpPr>
        <p:spPr>
          <a:xfrm>
            <a:off x="7553073" y="5854308"/>
            <a:ext cx="4278837" cy="644511"/>
          </a:xfrm>
          <a:custGeom>
            <a:avLst/>
            <a:gdLst/>
            <a:ahLst/>
            <a:cxnLst/>
            <a:rect l="l" t="t" r="r" b="b"/>
            <a:pathLst>
              <a:path w="4278837" h="644511">
                <a:moveTo>
                  <a:pt x="0" y="0"/>
                </a:moveTo>
                <a:lnTo>
                  <a:pt x="4278837" y="0"/>
                </a:lnTo>
                <a:lnTo>
                  <a:pt x="4278837" y="644511"/>
                </a:lnTo>
                <a:lnTo>
                  <a:pt x="0" y="644511"/>
                </a:lnTo>
                <a:lnTo>
                  <a:pt x="0" y="0"/>
                </a:lnTo>
                <a:close/>
              </a:path>
            </a:pathLst>
          </a:custGeom>
          <a:solidFill>
            <a:srgbClr val="C5A06D">
              <a:alpha val="10196"/>
            </a:srgbClr>
          </a:solidFill>
          <a:ln/>
        </p:spPr>
        <p:txBody>
          <a:bodyPr/>
          <a:lstStyle/>
          <a:p>
            <a:endParaRPr lang="zh-CN" altLang="en-US"/>
          </a:p>
        </p:txBody>
      </p:sp>
      <p:sp>
        <p:nvSpPr>
          <p:cNvPr id="44" name="Shape 42"/>
          <p:cNvSpPr/>
          <p:nvPr/>
        </p:nvSpPr>
        <p:spPr>
          <a:xfrm>
            <a:off x="7553073" y="5854308"/>
            <a:ext cx="35806" cy="644511"/>
          </a:xfrm>
          <a:custGeom>
            <a:avLst/>
            <a:gdLst/>
            <a:ahLst/>
            <a:cxnLst/>
            <a:rect l="l" t="t" r="r" b="b"/>
            <a:pathLst>
              <a:path w="35806" h="644511">
                <a:moveTo>
                  <a:pt x="0" y="0"/>
                </a:moveTo>
                <a:lnTo>
                  <a:pt x="35806" y="0"/>
                </a:lnTo>
                <a:lnTo>
                  <a:pt x="35806" y="644511"/>
                </a:lnTo>
                <a:lnTo>
                  <a:pt x="0" y="644511"/>
                </a:lnTo>
                <a:lnTo>
                  <a:pt x="0" y="0"/>
                </a:lnTo>
                <a:close/>
              </a:path>
            </a:pathLst>
          </a:custGeom>
          <a:solidFill>
            <a:srgbClr val="C5A06D"/>
          </a:solidFill>
          <a:ln/>
        </p:spPr>
        <p:txBody>
          <a:bodyPr/>
          <a:lstStyle/>
          <a:p>
            <a:endParaRPr lang="zh-CN" altLang="en-US"/>
          </a:p>
        </p:txBody>
      </p:sp>
      <p:sp>
        <p:nvSpPr>
          <p:cNvPr id="45" name="Shape 43"/>
          <p:cNvSpPr/>
          <p:nvPr/>
        </p:nvSpPr>
        <p:spPr>
          <a:xfrm>
            <a:off x="7747769" y="6024388"/>
            <a:ext cx="93991" cy="125322"/>
          </a:xfrm>
          <a:custGeom>
            <a:avLst/>
            <a:gdLst/>
            <a:ahLst/>
            <a:cxnLst/>
            <a:rect l="l" t="t" r="r" b="b"/>
            <a:pathLst>
              <a:path w="93991" h="125322">
                <a:moveTo>
                  <a:pt x="71693" y="93991"/>
                </a:moveTo>
                <a:cubicBezTo>
                  <a:pt x="73480" y="88533"/>
                  <a:pt x="77053" y="83589"/>
                  <a:pt x="81092" y="79330"/>
                </a:cubicBezTo>
                <a:cubicBezTo>
                  <a:pt x="89096" y="70909"/>
                  <a:pt x="93991" y="59528"/>
                  <a:pt x="93991" y="46996"/>
                </a:cubicBezTo>
                <a:cubicBezTo>
                  <a:pt x="93991" y="21050"/>
                  <a:pt x="72941" y="0"/>
                  <a:pt x="46996" y="0"/>
                </a:cubicBezTo>
                <a:cubicBezTo>
                  <a:pt x="21050" y="0"/>
                  <a:pt x="0" y="21050"/>
                  <a:pt x="0" y="46996"/>
                </a:cubicBezTo>
                <a:cubicBezTo>
                  <a:pt x="0" y="59528"/>
                  <a:pt x="4895" y="70909"/>
                  <a:pt x="12899" y="79330"/>
                </a:cubicBezTo>
                <a:cubicBezTo>
                  <a:pt x="16938" y="83589"/>
                  <a:pt x="20536" y="88533"/>
                  <a:pt x="22298" y="93991"/>
                </a:cubicBezTo>
                <a:lnTo>
                  <a:pt x="71668" y="93991"/>
                </a:lnTo>
                <a:close/>
                <a:moveTo>
                  <a:pt x="70493" y="105740"/>
                </a:moveTo>
                <a:lnTo>
                  <a:pt x="23498" y="105740"/>
                </a:lnTo>
                <a:lnTo>
                  <a:pt x="23498" y="109656"/>
                </a:lnTo>
                <a:cubicBezTo>
                  <a:pt x="23498" y="120475"/>
                  <a:pt x="32261" y="129238"/>
                  <a:pt x="43079" y="129238"/>
                </a:cubicBezTo>
                <a:lnTo>
                  <a:pt x="50912" y="129238"/>
                </a:lnTo>
                <a:cubicBezTo>
                  <a:pt x="61731" y="129238"/>
                  <a:pt x="70493" y="120475"/>
                  <a:pt x="70493" y="109656"/>
                </a:cubicBezTo>
                <a:lnTo>
                  <a:pt x="70493" y="105740"/>
                </a:lnTo>
                <a:close/>
                <a:moveTo>
                  <a:pt x="45037" y="27414"/>
                </a:moveTo>
                <a:cubicBezTo>
                  <a:pt x="35296" y="27414"/>
                  <a:pt x="27414" y="35296"/>
                  <a:pt x="27414" y="45037"/>
                </a:cubicBezTo>
                <a:cubicBezTo>
                  <a:pt x="27414" y="48293"/>
                  <a:pt x="24795" y="50912"/>
                  <a:pt x="21540" y="50912"/>
                </a:cubicBezTo>
                <a:cubicBezTo>
                  <a:pt x="18284" y="50912"/>
                  <a:pt x="15665" y="48293"/>
                  <a:pt x="15665" y="45037"/>
                </a:cubicBezTo>
                <a:cubicBezTo>
                  <a:pt x="15665" y="28809"/>
                  <a:pt x="28809" y="15665"/>
                  <a:pt x="45037" y="15665"/>
                </a:cubicBezTo>
                <a:cubicBezTo>
                  <a:pt x="48293" y="15665"/>
                  <a:pt x="50912" y="18284"/>
                  <a:pt x="50912" y="21540"/>
                </a:cubicBezTo>
                <a:cubicBezTo>
                  <a:pt x="50912" y="24795"/>
                  <a:pt x="48293" y="27414"/>
                  <a:pt x="45037" y="27414"/>
                </a:cubicBezTo>
                <a:close/>
              </a:path>
            </a:pathLst>
          </a:custGeom>
          <a:solidFill>
            <a:srgbClr val="C5A06D"/>
          </a:solidFill>
          <a:ln/>
        </p:spPr>
        <p:txBody>
          <a:bodyPr/>
          <a:lstStyle/>
          <a:p>
            <a:endParaRPr lang="zh-CN" altLang="en-US"/>
          </a:p>
        </p:txBody>
      </p:sp>
      <p:sp>
        <p:nvSpPr>
          <p:cNvPr id="46" name="Text 44"/>
          <p:cNvSpPr/>
          <p:nvPr/>
        </p:nvSpPr>
        <p:spPr>
          <a:xfrm>
            <a:off x="7925804" y="5997533"/>
            <a:ext cx="3825542" cy="358062"/>
          </a:xfrm>
          <a:prstGeom prst="rect">
            <a:avLst/>
          </a:prstGeom>
          <a:noFill/>
          <a:ln/>
        </p:spPr>
        <p:txBody>
          <a:bodyPr wrap="square" lIns="0" tIns="0" rIns="0" bIns="0" rtlCol="0" anchor="ctr"/>
          <a:lstStyle/>
          <a:p>
            <a:pPr>
              <a:lnSpc>
                <a:spcPct val="120000"/>
              </a:lnSpc>
            </a:pPr>
            <a:r>
              <a:rPr lang="en-US" sz="987" b="1" dirty="0">
                <a:solidFill>
                  <a:srgbClr val="E0E2E5"/>
                </a:solidFill>
                <a:latin typeface="Noto Sans SC" pitchFamily="34" charset="0"/>
                <a:ea typeface="Noto Sans SC" pitchFamily="34" charset="-122"/>
                <a:cs typeface="Noto Sans SC" pitchFamily="34" charset="-120"/>
              </a:rPr>
              <a:t>仲裁策略：</a:t>
            </a:r>
            <a:r>
              <a:rPr lang="en-US" sz="987" dirty="0">
                <a:solidFill>
                  <a:srgbClr val="E0E2E5">
                    <a:alpha val="80000"/>
                  </a:srgbClr>
                </a:solidFill>
                <a:latin typeface="Noto Sans SC" pitchFamily="34" charset="0"/>
                <a:ea typeface="Noto Sans SC" pitchFamily="34" charset="-122"/>
                <a:cs typeface="Noto Sans SC" pitchFamily="34" charset="-120"/>
              </a:rPr>
              <a:t>可基于置信度评分、一致性检查、专家评审或预设规则进行选择。</a:t>
            </a:r>
            <a:endParaRPr lang="en-US" sz="1600"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CUSTOM LOGIC PATTERN</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自定义逻辑模式（Custom Logic）</a:t>
            </a:r>
            <a:endParaRPr lang="en-US" sz="1600" dirty="0"/>
          </a:p>
        </p:txBody>
      </p:sp>
      <p:sp>
        <p:nvSpPr>
          <p:cNvPr id="4" name="Shape 2"/>
          <p:cNvSpPr/>
          <p:nvPr/>
        </p:nvSpPr>
        <p:spPr>
          <a:xfrm>
            <a:off x="400050" y="1257300"/>
            <a:ext cx="6610350" cy="1790700"/>
          </a:xfrm>
          <a:custGeom>
            <a:avLst/>
            <a:gdLst/>
            <a:ahLst/>
            <a:cxnLst/>
            <a:rect l="l" t="t" r="r" b="b"/>
            <a:pathLst>
              <a:path w="6610350" h="1790700">
                <a:moveTo>
                  <a:pt x="0" y="0"/>
                </a:moveTo>
                <a:lnTo>
                  <a:pt x="6610350" y="0"/>
                </a:lnTo>
                <a:lnTo>
                  <a:pt x="6610350" y="1790700"/>
                </a:lnTo>
                <a:lnTo>
                  <a:pt x="0" y="17907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400050" y="1257300"/>
            <a:ext cx="38100" cy="1790700"/>
          </a:xfrm>
          <a:custGeom>
            <a:avLst/>
            <a:gdLst/>
            <a:ahLst/>
            <a:cxnLst/>
            <a:rect l="l" t="t" r="r" b="b"/>
            <a:pathLst>
              <a:path w="38100" h="1790700">
                <a:moveTo>
                  <a:pt x="0" y="0"/>
                </a:moveTo>
                <a:lnTo>
                  <a:pt x="38100" y="0"/>
                </a:lnTo>
                <a:lnTo>
                  <a:pt x="38100" y="1790700"/>
                </a:lnTo>
                <a:lnTo>
                  <a:pt x="0" y="1790700"/>
                </a:lnTo>
                <a:lnTo>
                  <a:pt x="0" y="0"/>
                </a:lnTo>
                <a:close/>
              </a:path>
            </a:pathLst>
          </a:custGeom>
          <a:solidFill>
            <a:srgbClr val="3A5A6E"/>
          </a:solidFill>
          <a:ln/>
        </p:spPr>
        <p:txBody>
          <a:bodyPr/>
          <a:lstStyle/>
          <a:p>
            <a:endParaRPr lang="zh-CN" altLang="en-US"/>
          </a:p>
        </p:txBody>
      </p:sp>
      <p:sp>
        <p:nvSpPr>
          <p:cNvPr id="6" name="Shape 4"/>
          <p:cNvSpPr/>
          <p:nvPr/>
        </p:nvSpPr>
        <p:spPr>
          <a:xfrm>
            <a:off x="621506" y="1485900"/>
            <a:ext cx="214313" cy="190500"/>
          </a:xfrm>
          <a:custGeom>
            <a:avLst/>
            <a:gdLst/>
            <a:ahLst/>
            <a:cxnLst/>
            <a:rect l="l" t="t" r="r" b="b"/>
            <a:pathLst>
              <a:path w="214313" h="190500">
                <a:moveTo>
                  <a:pt x="134243" y="446"/>
                </a:moveTo>
                <a:cubicBezTo>
                  <a:pt x="127918" y="-1377"/>
                  <a:pt x="121332" y="2307"/>
                  <a:pt x="119509" y="8632"/>
                </a:cubicBezTo>
                <a:lnTo>
                  <a:pt x="71884" y="175320"/>
                </a:lnTo>
                <a:cubicBezTo>
                  <a:pt x="70061" y="181645"/>
                  <a:pt x="73744" y="188230"/>
                  <a:pt x="80070" y="190054"/>
                </a:cubicBezTo>
                <a:cubicBezTo>
                  <a:pt x="86395" y="191877"/>
                  <a:pt x="92980" y="188193"/>
                  <a:pt x="94804" y="181868"/>
                </a:cubicBezTo>
                <a:lnTo>
                  <a:pt x="142429" y="15180"/>
                </a:lnTo>
                <a:cubicBezTo>
                  <a:pt x="144252" y="8855"/>
                  <a:pt x="140568" y="2270"/>
                  <a:pt x="134243" y="446"/>
                </a:cubicBezTo>
                <a:close/>
                <a:moveTo>
                  <a:pt x="158279" y="51085"/>
                </a:moveTo>
                <a:cubicBezTo>
                  <a:pt x="153628" y="55736"/>
                  <a:pt x="153628" y="63289"/>
                  <a:pt x="158279" y="67940"/>
                </a:cubicBezTo>
                <a:lnTo>
                  <a:pt x="185589" y="95250"/>
                </a:lnTo>
                <a:lnTo>
                  <a:pt x="158279" y="122560"/>
                </a:lnTo>
                <a:cubicBezTo>
                  <a:pt x="153628" y="127211"/>
                  <a:pt x="153628" y="134764"/>
                  <a:pt x="158279" y="139415"/>
                </a:cubicBezTo>
                <a:cubicBezTo>
                  <a:pt x="162930" y="144066"/>
                  <a:pt x="170483" y="144066"/>
                  <a:pt x="175133" y="139415"/>
                </a:cubicBezTo>
                <a:lnTo>
                  <a:pt x="210852" y="103696"/>
                </a:lnTo>
                <a:cubicBezTo>
                  <a:pt x="215503" y="99045"/>
                  <a:pt x="215503" y="91492"/>
                  <a:pt x="210852" y="86841"/>
                </a:cubicBezTo>
                <a:lnTo>
                  <a:pt x="175133" y="51122"/>
                </a:lnTo>
                <a:cubicBezTo>
                  <a:pt x="170483" y="46472"/>
                  <a:pt x="162930" y="46472"/>
                  <a:pt x="158279" y="51122"/>
                </a:cubicBezTo>
                <a:close/>
                <a:moveTo>
                  <a:pt x="56071" y="51085"/>
                </a:moveTo>
                <a:cubicBezTo>
                  <a:pt x="51420" y="46434"/>
                  <a:pt x="43867" y="46434"/>
                  <a:pt x="39216" y="51085"/>
                </a:cubicBezTo>
                <a:lnTo>
                  <a:pt x="3497" y="86804"/>
                </a:lnTo>
                <a:cubicBezTo>
                  <a:pt x="-1153" y="91455"/>
                  <a:pt x="-1153" y="99008"/>
                  <a:pt x="3497" y="103659"/>
                </a:cubicBezTo>
                <a:lnTo>
                  <a:pt x="39216" y="139378"/>
                </a:lnTo>
                <a:cubicBezTo>
                  <a:pt x="43867" y="144028"/>
                  <a:pt x="51420" y="144028"/>
                  <a:pt x="56071" y="139378"/>
                </a:cubicBezTo>
                <a:cubicBezTo>
                  <a:pt x="60722" y="134727"/>
                  <a:pt x="60722" y="127174"/>
                  <a:pt x="56071" y="122523"/>
                </a:cubicBezTo>
                <a:lnTo>
                  <a:pt x="28761" y="95250"/>
                </a:lnTo>
                <a:lnTo>
                  <a:pt x="56034" y="67940"/>
                </a:lnTo>
                <a:cubicBezTo>
                  <a:pt x="60685" y="63289"/>
                  <a:pt x="60685" y="55736"/>
                  <a:pt x="56034" y="51085"/>
                </a:cubicBezTo>
                <a:close/>
              </a:path>
            </a:pathLst>
          </a:custGeom>
          <a:solidFill>
            <a:srgbClr val="C5A06D"/>
          </a:solidFill>
          <a:ln/>
        </p:spPr>
        <p:txBody>
          <a:bodyPr/>
          <a:lstStyle/>
          <a:p>
            <a:endParaRPr lang="zh-CN" altLang="en-US"/>
          </a:p>
        </p:txBody>
      </p:sp>
      <p:sp>
        <p:nvSpPr>
          <p:cNvPr id="7" name="Text 5"/>
          <p:cNvSpPr/>
          <p:nvPr/>
        </p:nvSpPr>
        <p:spPr>
          <a:xfrm>
            <a:off x="847725" y="14478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核心原理</a:t>
            </a:r>
            <a:endParaRPr lang="en-US" sz="1600" dirty="0"/>
          </a:p>
        </p:txBody>
      </p:sp>
      <p:sp>
        <p:nvSpPr>
          <p:cNvPr id="8" name="Text 6"/>
          <p:cNvSpPr/>
          <p:nvPr/>
        </p:nvSpPr>
        <p:spPr>
          <a:xfrm>
            <a:off x="609600" y="1828800"/>
            <a:ext cx="6286500" cy="49530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在工作流设计方面获得</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最大灵活性 </a:t>
            </a:r>
            <a:r>
              <a:rPr lang="en-US" sz="1200" dirty="0">
                <a:solidFill>
                  <a:srgbClr val="E0E2E5">
                    <a:alpha val="80000"/>
                  </a:srgbClr>
                </a:solidFill>
                <a:latin typeface="Noto Sans SC" pitchFamily="34" charset="0"/>
                <a:ea typeface="Noto Sans SC" pitchFamily="34" charset="-122"/>
                <a:cs typeface="Noto Sans SC" pitchFamily="34" charset="-120"/>
              </a:rPr>
              <a:t>。使用代码（如条件语句）实现特定编排逻辑，创建具有多个分支路径的复杂工作流。可混合多种模式，实现独特的业务逻辑。</a:t>
            </a:r>
            <a:endParaRPr lang="en-US" sz="1600" dirty="0"/>
          </a:p>
        </p:txBody>
      </p:sp>
      <p:sp>
        <p:nvSpPr>
          <p:cNvPr id="9" name="Shape 7"/>
          <p:cNvSpPr/>
          <p:nvPr/>
        </p:nvSpPr>
        <p:spPr>
          <a:xfrm>
            <a:off x="609600" y="2438400"/>
            <a:ext cx="6210300" cy="419100"/>
          </a:xfrm>
          <a:custGeom>
            <a:avLst/>
            <a:gdLst/>
            <a:ahLst/>
            <a:cxnLst/>
            <a:rect l="l" t="t" r="r" b="b"/>
            <a:pathLst>
              <a:path w="6210300" h="419100">
                <a:moveTo>
                  <a:pt x="0" y="0"/>
                </a:moveTo>
                <a:lnTo>
                  <a:pt x="6210300" y="0"/>
                </a:lnTo>
                <a:lnTo>
                  <a:pt x="6210300" y="419100"/>
                </a:lnTo>
                <a:lnTo>
                  <a:pt x="0" y="419100"/>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723900" y="2552700"/>
            <a:ext cx="60483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关键特征：</a:t>
            </a:r>
            <a:r>
              <a:rPr lang="en-US" sz="1050" dirty="0">
                <a:solidFill>
                  <a:srgbClr val="E0E2E5">
                    <a:alpha val="70000"/>
                  </a:srgbClr>
                </a:solidFill>
                <a:latin typeface="Noto Sans SC" pitchFamily="34" charset="0"/>
                <a:ea typeface="Noto Sans SC" pitchFamily="34" charset="-122"/>
                <a:cs typeface="Noto Sans SC" pitchFamily="34" charset="-120"/>
              </a:rPr>
              <a:t>硬编码逻辑、条件分支、最大灵活性、混合模式支持</a:t>
            </a:r>
            <a:endParaRPr lang="en-US" sz="1600" dirty="0"/>
          </a:p>
        </p:txBody>
      </p:sp>
      <p:sp>
        <p:nvSpPr>
          <p:cNvPr id="11" name="Shape 9"/>
          <p:cNvSpPr/>
          <p:nvPr/>
        </p:nvSpPr>
        <p:spPr>
          <a:xfrm>
            <a:off x="400050" y="3200400"/>
            <a:ext cx="6610350" cy="1485900"/>
          </a:xfrm>
          <a:custGeom>
            <a:avLst/>
            <a:gdLst/>
            <a:ahLst/>
            <a:cxnLst/>
            <a:rect l="l" t="t" r="r" b="b"/>
            <a:pathLst>
              <a:path w="6610350" h="1485900">
                <a:moveTo>
                  <a:pt x="0" y="0"/>
                </a:moveTo>
                <a:lnTo>
                  <a:pt x="6610350" y="0"/>
                </a:lnTo>
                <a:lnTo>
                  <a:pt x="6610350" y="1485900"/>
                </a:lnTo>
                <a:lnTo>
                  <a:pt x="0" y="1485900"/>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00050" y="3200400"/>
            <a:ext cx="38100" cy="1485900"/>
          </a:xfrm>
          <a:custGeom>
            <a:avLst/>
            <a:gdLst/>
            <a:ahLst/>
            <a:cxnLst/>
            <a:rect l="l" t="t" r="r" b="b"/>
            <a:pathLst>
              <a:path w="38100" h="1485900">
                <a:moveTo>
                  <a:pt x="0" y="0"/>
                </a:moveTo>
                <a:lnTo>
                  <a:pt x="38100" y="0"/>
                </a:lnTo>
                <a:lnTo>
                  <a:pt x="38100" y="1485900"/>
                </a:lnTo>
                <a:lnTo>
                  <a:pt x="0" y="1485900"/>
                </a:lnTo>
                <a:lnTo>
                  <a:pt x="0" y="0"/>
                </a:lnTo>
                <a:close/>
              </a:path>
            </a:pathLst>
          </a:custGeom>
          <a:solidFill>
            <a:srgbClr val="C5A06D"/>
          </a:solidFill>
          <a:ln/>
        </p:spPr>
        <p:txBody>
          <a:bodyPr/>
          <a:lstStyle/>
          <a:p>
            <a:endParaRPr lang="zh-CN" altLang="en-US"/>
          </a:p>
        </p:txBody>
      </p:sp>
      <p:sp>
        <p:nvSpPr>
          <p:cNvPr id="13" name="Shape 11"/>
          <p:cNvSpPr/>
          <p:nvPr/>
        </p:nvSpPr>
        <p:spPr>
          <a:xfrm>
            <a:off x="633413" y="3429000"/>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126653" y="79139"/>
                </a:moveTo>
                <a:lnTo>
                  <a:pt x="96887" y="126764"/>
                </a:lnTo>
                <a:cubicBezTo>
                  <a:pt x="95324" y="129257"/>
                  <a:pt x="92646" y="130820"/>
                  <a:pt x="89706" y="130969"/>
                </a:cubicBezTo>
                <a:cubicBezTo>
                  <a:pt x="86767" y="131118"/>
                  <a:pt x="83939" y="129778"/>
                  <a:pt x="82190" y="127397"/>
                </a:cubicBezTo>
                <a:lnTo>
                  <a:pt x="64331" y="103584"/>
                </a:lnTo>
                <a:cubicBezTo>
                  <a:pt x="61354" y="99640"/>
                  <a:pt x="62173" y="94059"/>
                  <a:pt x="66117" y="91083"/>
                </a:cubicBezTo>
                <a:cubicBezTo>
                  <a:pt x="70061" y="88106"/>
                  <a:pt x="75642" y="88925"/>
                  <a:pt x="78618" y="92869"/>
                </a:cubicBezTo>
                <a:lnTo>
                  <a:pt x="88664" y="106263"/>
                </a:lnTo>
                <a:lnTo>
                  <a:pt x="111509" y="69689"/>
                </a:lnTo>
                <a:cubicBezTo>
                  <a:pt x="114114" y="65522"/>
                  <a:pt x="119621" y="64219"/>
                  <a:pt x="123825" y="66861"/>
                </a:cubicBezTo>
                <a:cubicBezTo>
                  <a:pt x="128029" y="69503"/>
                  <a:pt x="129294" y="74972"/>
                  <a:pt x="126653" y="79177"/>
                </a:cubicBezTo>
                <a:close/>
              </a:path>
            </a:pathLst>
          </a:custGeom>
          <a:solidFill>
            <a:srgbClr val="C5A06D"/>
          </a:solidFill>
          <a:ln/>
        </p:spPr>
        <p:txBody>
          <a:bodyPr/>
          <a:lstStyle/>
          <a:p>
            <a:endParaRPr lang="zh-CN" altLang="en-US"/>
          </a:p>
        </p:txBody>
      </p:sp>
      <p:sp>
        <p:nvSpPr>
          <p:cNvPr id="14" name="Text 12"/>
          <p:cNvSpPr/>
          <p:nvPr/>
        </p:nvSpPr>
        <p:spPr>
          <a:xfrm>
            <a:off x="847725" y="3390900"/>
            <a:ext cx="60674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典型应用场景</a:t>
            </a:r>
            <a:endParaRPr lang="en-US" sz="1600" dirty="0"/>
          </a:p>
        </p:txBody>
      </p:sp>
      <p:sp>
        <p:nvSpPr>
          <p:cNvPr id="15" name="Shape 13"/>
          <p:cNvSpPr/>
          <p:nvPr/>
        </p:nvSpPr>
        <p:spPr>
          <a:xfrm>
            <a:off x="657225" y="38100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6" name="Text 14"/>
          <p:cNvSpPr/>
          <p:nvPr/>
        </p:nvSpPr>
        <p:spPr>
          <a:xfrm>
            <a:off x="876300" y="3771900"/>
            <a:ext cx="34004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客户退款流程：</a:t>
            </a:r>
            <a:r>
              <a:rPr lang="en-US" sz="1050" dirty="0">
                <a:solidFill>
                  <a:srgbClr val="E0E2E5">
                    <a:alpha val="80000"/>
                  </a:srgbClr>
                </a:solidFill>
                <a:latin typeface="Noto Sans SC" pitchFamily="34" charset="0"/>
                <a:ea typeface="Noto Sans SC" pitchFamily="34" charset="-122"/>
                <a:cs typeface="Noto Sans SC" pitchFamily="34" charset="-120"/>
              </a:rPr>
              <a:t>并行验证后根据条件路由到不同处理路径</a:t>
            </a:r>
            <a:endParaRPr lang="en-US" sz="1600" dirty="0"/>
          </a:p>
        </p:txBody>
      </p:sp>
      <p:sp>
        <p:nvSpPr>
          <p:cNvPr id="17" name="Shape 15"/>
          <p:cNvSpPr/>
          <p:nvPr/>
        </p:nvSpPr>
        <p:spPr>
          <a:xfrm>
            <a:off x="657225" y="40767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18" name="Text 16"/>
          <p:cNvSpPr/>
          <p:nvPr/>
        </p:nvSpPr>
        <p:spPr>
          <a:xfrm>
            <a:off x="876300" y="4038600"/>
            <a:ext cx="353377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复杂审批工作流：</a:t>
            </a:r>
            <a:r>
              <a:rPr lang="en-US" sz="1050" dirty="0">
                <a:solidFill>
                  <a:srgbClr val="E0E2E5">
                    <a:alpha val="80000"/>
                  </a:srgbClr>
                </a:solidFill>
                <a:latin typeface="Noto Sans SC" pitchFamily="34" charset="0"/>
                <a:ea typeface="Noto Sans SC" pitchFamily="34" charset="-122"/>
                <a:cs typeface="Noto Sans SC" pitchFamily="34" charset="-120"/>
              </a:rPr>
              <a:t>根据金额、部门、类型等多维度条件路由</a:t>
            </a:r>
            <a:endParaRPr lang="en-US" sz="1600" dirty="0"/>
          </a:p>
        </p:txBody>
      </p:sp>
      <p:sp>
        <p:nvSpPr>
          <p:cNvPr id="19" name="Shape 17"/>
          <p:cNvSpPr/>
          <p:nvPr/>
        </p:nvSpPr>
        <p:spPr>
          <a:xfrm>
            <a:off x="657225" y="4343400"/>
            <a:ext cx="95250" cy="152400"/>
          </a:xfrm>
          <a:custGeom>
            <a:avLst/>
            <a:gdLst/>
            <a:ahLst/>
            <a:cxnLst/>
            <a:rect l="l" t="t" r="r" b="b"/>
            <a:pathLst>
              <a:path w="95250" h="152400">
                <a:moveTo>
                  <a:pt x="92601" y="69473"/>
                </a:moveTo>
                <a:cubicBezTo>
                  <a:pt x="96322" y="73194"/>
                  <a:pt x="96322" y="79236"/>
                  <a:pt x="92601" y="82957"/>
                </a:cubicBezTo>
                <a:lnTo>
                  <a:pt x="35451" y="140107"/>
                </a:lnTo>
                <a:cubicBezTo>
                  <a:pt x="31730" y="143828"/>
                  <a:pt x="25688" y="143828"/>
                  <a:pt x="21967" y="140107"/>
                </a:cubicBezTo>
                <a:cubicBezTo>
                  <a:pt x="18246" y="136386"/>
                  <a:pt x="18246" y="130344"/>
                  <a:pt x="21967" y="126623"/>
                </a:cubicBezTo>
                <a:lnTo>
                  <a:pt x="72390" y="76200"/>
                </a:lnTo>
                <a:lnTo>
                  <a:pt x="21997" y="25777"/>
                </a:lnTo>
                <a:cubicBezTo>
                  <a:pt x="18276" y="22056"/>
                  <a:pt x="18276" y="16014"/>
                  <a:pt x="21997" y="12293"/>
                </a:cubicBezTo>
                <a:cubicBezTo>
                  <a:pt x="25718" y="8573"/>
                  <a:pt x="31760" y="8573"/>
                  <a:pt x="35481" y="12293"/>
                </a:cubicBezTo>
                <a:lnTo>
                  <a:pt x="92631" y="69443"/>
                </a:lnTo>
                <a:close/>
              </a:path>
            </a:pathLst>
          </a:custGeom>
          <a:solidFill>
            <a:srgbClr val="C5A06D"/>
          </a:solidFill>
          <a:ln/>
        </p:spPr>
        <p:txBody>
          <a:bodyPr/>
          <a:lstStyle/>
          <a:p>
            <a:endParaRPr lang="zh-CN" altLang="en-US"/>
          </a:p>
        </p:txBody>
      </p:sp>
      <p:sp>
        <p:nvSpPr>
          <p:cNvPr id="20" name="Text 18"/>
          <p:cNvSpPr/>
          <p:nvPr/>
        </p:nvSpPr>
        <p:spPr>
          <a:xfrm>
            <a:off x="876300" y="4305300"/>
            <a:ext cx="3400425" cy="190500"/>
          </a:xfrm>
          <a:prstGeom prst="rect">
            <a:avLst/>
          </a:prstGeom>
          <a:noFill/>
          <a:ln/>
        </p:spPr>
        <p:txBody>
          <a:bodyPr wrap="square" lIns="0" tIns="0" rIns="0" bIns="0" rtlCol="0" anchor="ctr"/>
          <a:lstStyle/>
          <a:p>
            <a:pPr>
              <a:lnSpc>
                <a:spcPct val="120000"/>
              </a:lnSpc>
            </a:pPr>
            <a:r>
              <a:rPr lang="en-US" sz="1050" b="1" dirty="0">
                <a:solidFill>
                  <a:srgbClr val="E0E2E5"/>
                </a:solidFill>
                <a:latin typeface="Noto Sans SC" pitchFamily="34" charset="0"/>
                <a:ea typeface="Noto Sans SC" pitchFamily="34" charset="-122"/>
                <a:cs typeface="Noto Sans SC" pitchFamily="34" charset="-120"/>
              </a:rPr>
              <a:t>非标准业务流程：</a:t>
            </a:r>
            <a:r>
              <a:rPr lang="en-US" sz="1050" dirty="0">
                <a:solidFill>
                  <a:srgbClr val="E0E2E5">
                    <a:alpha val="80000"/>
                  </a:srgbClr>
                </a:solidFill>
                <a:latin typeface="Noto Sans SC" pitchFamily="34" charset="0"/>
                <a:ea typeface="Noto Sans SC" pitchFamily="34" charset="-122"/>
                <a:cs typeface="Noto Sans SC" pitchFamily="34" charset="-120"/>
              </a:rPr>
              <a:t>不适合任何预定义模式的独特业务需求</a:t>
            </a:r>
            <a:endParaRPr lang="en-US" sz="1600" dirty="0"/>
          </a:p>
        </p:txBody>
      </p:sp>
      <p:sp>
        <p:nvSpPr>
          <p:cNvPr id="21" name="Shape 19"/>
          <p:cNvSpPr/>
          <p:nvPr/>
        </p:nvSpPr>
        <p:spPr>
          <a:xfrm>
            <a:off x="7239000" y="1257300"/>
            <a:ext cx="4572000" cy="2667000"/>
          </a:xfrm>
          <a:custGeom>
            <a:avLst/>
            <a:gdLst/>
            <a:ahLst/>
            <a:cxnLst/>
            <a:rect l="l" t="t" r="r" b="b"/>
            <a:pathLst>
              <a:path w="4572000" h="2667000">
                <a:moveTo>
                  <a:pt x="0" y="0"/>
                </a:moveTo>
                <a:lnTo>
                  <a:pt x="4572000" y="0"/>
                </a:lnTo>
                <a:lnTo>
                  <a:pt x="4572000" y="2667000"/>
                </a:lnTo>
                <a:lnTo>
                  <a:pt x="0" y="2667000"/>
                </a:lnTo>
                <a:lnTo>
                  <a:pt x="0" y="0"/>
                </a:lnTo>
                <a:close/>
              </a:path>
            </a:pathLst>
          </a:custGeom>
          <a:solidFill>
            <a:srgbClr val="5E7A8B">
              <a:alpha val="10196"/>
            </a:srgbClr>
          </a:solidFill>
          <a:ln/>
        </p:spPr>
        <p:txBody>
          <a:bodyPr/>
          <a:lstStyle/>
          <a:p>
            <a:endParaRPr lang="zh-CN" altLang="en-US"/>
          </a:p>
        </p:txBody>
      </p:sp>
      <p:sp>
        <p:nvSpPr>
          <p:cNvPr id="22" name="Text 20"/>
          <p:cNvSpPr/>
          <p:nvPr/>
        </p:nvSpPr>
        <p:spPr>
          <a:xfrm>
            <a:off x="7391400" y="14097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客户退款示例</a:t>
            </a:r>
            <a:endParaRPr lang="en-US" sz="1600" dirty="0"/>
          </a:p>
        </p:txBody>
      </p:sp>
      <p:sp>
        <p:nvSpPr>
          <p:cNvPr id="23" name="Shape 21"/>
          <p:cNvSpPr/>
          <p:nvPr/>
        </p:nvSpPr>
        <p:spPr>
          <a:xfrm>
            <a:off x="7391400" y="1790700"/>
            <a:ext cx="4267200" cy="304800"/>
          </a:xfrm>
          <a:custGeom>
            <a:avLst/>
            <a:gdLst/>
            <a:ahLst/>
            <a:cxnLst/>
            <a:rect l="l" t="t" r="r" b="b"/>
            <a:pathLst>
              <a:path w="4267200" h="304800">
                <a:moveTo>
                  <a:pt x="0" y="0"/>
                </a:moveTo>
                <a:lnTo>
                  <a:pt x="4267200" y="0"/>
                </a:lnTo>
                <a:lnTo>
                  <a:pt x="4267200" y="304800"/>
                </a:lnTo>
                <a:lnTo>
                  <a:pt x="0" y="304800"/>
                </a:lnTo>
                <a:lnTo>
                  <a:pt x="0" y="0"/>
                </a:lnTo>
                <a:close/>
              </a:path>
            </a:pathLst>
          </a:custGeom>
          <a:solidFill>
            <a:srgbClr val="3A5A6E">
              <a:alpha val="30196"/>
            </a:srgbClr>
          </a:solidFill>
          <a:ln/>
        </p:spPr>
        <p:txBody>
          <a:bodyPr/>
          <a:lstStyle/>
          <a:p>
            <a:endParaRPr lang="zh-CN" altLang="en-US"/>
          </a:p>
        </p:txBody>
      </p:sp>
      <p:sp>
        <p:nvSpPr>
          <p:cNvPr id="24" name="Text 22"/>
          <p:cNvSpPr/>
          <p:nvPr/>
        </p:nvSpPr>
        <p:spPr>
          <a:xfrm>
            <a:off x="7467600" y="1866900"/>
            <a:ext cx="4171950" cy="152400"/>
          </a:xfrm>
          <a:prstGeom prst="rect">
            <a:avLst/>
          </a:prstGeom>
          <a:noFill/>
          <a:ln/>
        </p:spPr>
        <p:txBody>
          <a:bodyPr wrap="square" lIns="0" tIns="0" rIns="0" bIns="0" rtlCol="0" anchor="ctr"/>
          <a:lstStyle/>
          <a:p>
            <a:pPr>
              <a:lnSpc>
                <a:spcPct val="110000"/>
              </a:lnSpc>
            </a:pPr>
            <a:r>
              <a:rPr lang="en-US" sz="900" dirty="0">
                <a:solidFill>
                  <a:srgbClr val="E0E2E5"/>
                </a:solidFill>
                <a:latin typeface="Noto Sans SC" pitchFamily="34" charset="0"/>
                <a:ea typeface="Noto Sans SC" pitchFamily="34" charset="-122"/>
                <a:cs typeface="Noto Sans SC" pitchFamily="34" charset="-120"/>
              </a:rPr>
              <a:t>1. 用户提交退款请求</a:t>
            </a:r>
            <a:endParaRPr lang="en-US" sz="1600" dirty="0"/>
          </a:p>
        </p:txBody>
      </p:sp>
      <p:sp>
        <p:nvSpPr>
          <p:cNvPr id="25" name="Shape 23"/>
          <p:cNvSpPr/>
          <p:nvPr/>
        </p:nvSpPr>
        <p:spPr>
          <a:xfrm>
            <a:off x="9482138" y="2133600"/>
            <a:ext cx="85725" cy="114300"/>
          </a:xfrm>
          <a:custGeom>
            <a:avLst/>
            <a:gdLst/>
            <a:ahLst/>
            <a:cxnLst/>
            <a:rect l="l" t="t" r="r" b="b"/>
            <a:pathLst>
              <a:path w="85725" h="114300">
                <a:moveTo>
                  <a:pt x="37817" y="112202"/>
                </a:moveTo>
                <a:cubicBezTo>
                  <a:pt x="40608" y="114992"/>
                  <a:pt x="45140" y="114992"/>
                  <a:pt x="47930" y="112202"/>
                </a:cubicBezTo>
                <a:lnTo>
                  <a:pt x="83649" y="76483"/>
                </a:lnTo>
                <a:cubicBezTo>
                  <a:pt x="86439" y="73692"/>
                  <a:pt x="86439" y="69160"/>
                  <a:pt x="83649" y="66370"/>
                </a:cubicBezTo>
                <a:cubicBezTo>
                  <a:pt x="80858" y="63579"/>
                  <a:pt x="76327" y="63579"/>
                  <a:pt x="73536" y="66370"/>
                </a:cubicBezTo>
                <a:lnTo>
                  <a:pt x="50006" y="89900"/>
                </a:lnTo>
                <a:lnTo>
                  <a:pt x="50006" y="7144"/>
                </a:lnTo>
                <a:cubicBezTo>
                  <a:pt x="50006" y="3192"/>
                  <a:pt x="46814" y="0"/>
                  <a:pt x="42863" y="0"/>
                </a:cubicBezTo>
                <a:cubicBezTo>
                  <a:pt x="38911" y="0"/>
                  <a:pt x="35719" y="3192"/>
                  <a:pt x="35719" y="7144"/>
                </a:cubicBezTo>
                <a:lnTo>
                  <a:pt x="35719" y="89900"/>
                </a:lnTo>
                <a:lnTo>
                  <a:pt x="12189" y="66370"/>
                </a:lnTo>
                <a:cubicBezTo>
                  <a:pt x="9398" y="63579"/>
                  <a:pt x="4867" y="63579"/>
                  <a:pt x="2076" y="66370"/>
                </a:cubicBezTo>
                <a:cubicBezTo>
                  <a:pt x="-714" y="69160"/>
                  <a:pt x="-714" y="73692"/>
                  <a:pt x="2076" y="76483"/>
                </a:cubicBezTo>
                <a:lnTo>
                  <a:pt x="37795" y="112202"/>
                </a:lnTo>
                <a:close/>
              </a:path>
            </a:pathLst>
          </a:custGeom>
          <a:solidFill>
            <a:srgbClr val="C5A06D"/>
          </a:solidFill>
          <a:ln/>
        </p:spPr>
        <p:txBody>
          <a:bodyPr/>
          <a:lstStyle/>
          <a:p>
            <a:endParaRPr lang="zh-CN" altLang="en-US"/>
          </a:p>
        </p:txBody>
      </p:sp>
      <p:sp>
        <p:nvSpPr>
          <p:cNvPr id="26" name="Shape 24"/>
          <p:cNvSpPr/>
          <p:nvPr/>
        </p:nvSpPr>
        <p:spPr>
          <a:xfrm>
            <a:off x="7391400" y="2286000"/>
            <a:ext cx="4267200" cy="304800"/>
          </a:xfrm>
          <a:custGeom>
            <a:avLst/>
            <a:gdLst/>
            <a:ahLst/>
            <a:cxnLst/>
            <a:rect l="l" t="t" r="r" b="b"/>
            <a:pathLst>
              <a:path w="4267200" h="304800">
                <a:moveTo>
                  <a:pt x="0" y="0"/>
                </a:moveTo>
                <a:lnTo>
                  <a:pt x="4267200" y="0"/>
                </a:lnTo>
                <a:lnTo>
                  <a:pt x="4267200" y="304800"/>
                </a:lnTo>
                <a:lnTo>
                  <a:pt x="0" y="304800"/>
                </a:lnTo>
                <a:lnTo>
                  <a:pt x="0" y="0"/>
                </a:lnTo>
                <a:close/>
              </a:path>
            </a:pathLst>
          </a:custGeom>
          <a:solidFill>
            <a:srgbClr val="5E7A8B">
              <a:alpha val="30196"/>
            </a:srgbClr>
          </a:solidFill>
          <a:ln/>
        </p:spPr>
        <p:txBody>
          <a:bodyPr/>
          <a:lstStyle/>
          <a:p>
            <a:endParaRPr lang="zh-CN" altLang="en-US"/>
          </a:p>
        </p:txBody>
      </p:sp>
      <p:sp>
        <p:nvSpPr>
          <p:cNvPr id="27" name="Text 25"/>
          <p:cNvSpPr/>
          <p:nvPr/>
        </p:nvSpPr>
        <p:spPr>
          <a:xfrm>
            <a:off x="7467600" y="2362200"/>
            <a:ext cx="4171950" cy="152400"/>
          </a:xfrm>
          <a:prstGeom prst="rect">
            <a:avLst/>
          </a:prstGeom>
          <a:noFill/>
          <a:ln/>
        </p:spPr>
        <p:txBody>
          <a:bodyPr wrap="square" lIns="0" tIns="0" rIns="0" bIns="0" rtlCol="0" anchor="ctr"/>
          <a:lstStyle/>
          <a:p>
            <a:pPr>
              <a:lnSpc>
                <a:spcPct val="110000"/>
              </a:lnSpc>
            </a:pPr>
            <a:r>
              <a:rPr lang="en-US" sz="900" dirty="0">
                <a:solidFill>
                  <a:srgbClr val="E0E2E5"/>
                </a:solidFill>
                <a:latin typeface="Noto Sans SC" pitchFamily="34" charset="0"/>
                <a:ea typeface="Noto Sans SC" pitchFamily="34" charset="-122"/>
                <a:cs typeface="Noto Sans SC" pitchFamily="34" charset="-120"/>
              </a:rPr>
              <a:t>2. 并行验证：购买者验证 + 退款资格</a:t>
            </a:r>
            <a:endParaRPr lang="en-US" sz="1600" dirty="0"/>
          </a:p>
        </p:txBody>
      </p:sp>
      <p:sp>
        <p:nvSpPr>
          <p:cNvPr id="28" name="Shape 26"/>
          <p:cNvSpPr/>
          <p:nvPr/>
        </p:nvSpPr>
        <p:spPr>
          <a:xfrm>
            <a:off x="9482138" y="2628900"/>
            <a:ext cx="85725" cy="114300"/>
          </a:xfrm>
          <a:custGeom>
            <a:avLst/>
            <a:gdLst/>
            <a:ahLst/>
            <a:cxnLst/>
            <a:rect l="l" t="t" r="r" b="b"/>
            <a:pathLst>
              <a:path w="85725" h="114300">
                <a:moveTo>
                  <a:pt x="37817" y="112202"/>
                </a:moveTo>
                <a:cubicBezTo>
                  <a:pt x="40608" y="114992"/>
                  <a:pt x="45140" y="114992"/>
                  <a:pt x="47930" y="112202"/>
                </a:cubicBezTo>
                <a:lnTo>
                  <a:pt x="83649" y="76483"/>
                </a:lnTo>
                <a:cubicBezTo>
                  <a:pt x="86439" y="73692"/>
                  <a:pt x="86439" y="69160"/>
                  <a:pt x="83649" y="66370"/>
                </a:cubicBezTo>
                <a:cubicBezTo>
                  <a:pt x="80858" y="63579"/>
                  <a:pt x="76327" y="63579"/>
                  <a:pt x="73536" y="66370"/>
                </a:cubicBezTo>
                <a:lnTo>
                  <a:pt x="50006" y="89900"/>
                </a:lnTo>
                <a:lnTo>
                  <a:pt x="50006" y="7144"/>
                </a:lnTo>
                <a:cubicBezTo>
                  <a:pt x="50006" y="3192"/>
                  <a:pt x="46814" y="0"/>
                  <a:pt x="42863" y="0"/>
                </a:cubicBezTo>
                <a:cubicBezTo>
                  <a:pt x="38911" y="0"/>
                  <a:pt x="35719" y="3192"/>
                  <a:pt x="35719" y="7144"/>
                </a:cubicBezTo>
                <a:lnTo>
                  <a:pt x="35719" y="89900"/>
                </a:lnTo>
                <a:lnTo>
                  <a:pt x="12189" y="66370"/>
                </a:lnTo>
                <a:cubicBezTo>
                  <a:pt x="9398" y="63579"/>
                  <a:pt x="4867" y="63579"/>
                  <a:pt x="2076" y="66370"/>
                </a:cubicBezTo>
                <a:cubicBezTo>
                  <a:pt x="-714" y="69160"/>
                  <a:pt x="-714" y="73692"/>
                  <a:pt x="2076" y="76483"/>
                </a:cubicBezTo>
                <a:lnTo>
                  <a:pt x="37795" y="112202"/>
                </a:lnTo>
                <a:close/>
              </a:path>
            </a:pathLst>
          </a:custGeom>
          <a:solidFill>
            <a:srgbClr val="C5A06D"/>
          </a:solidFill>
          <a:ln/>
        </p:spPr>
        <p:txBody>
          <a:bodyPr/>
          <a:lstStyle/>
          <a:p>
            <a:endParaRPr lang="zh-CN" altLang="en-US"/>
          </a:p>
        </p:txBody>
      </p:sp>
      <p:sp>
        <p:nvSpPr>
          <p:cNvPr id="29" name="Shape 27"/>
          <p:cNvSpPr/>
          <p:nvPr/>
        </p:nvSpPr>
        <p:spPr>
          <a:xfrm>
            <a:off x="7391400" y="2781300"/>
            <a:ext cx="4267200" cy="304800"/>
          </a:xfrm>
          <a:custGeom>
            <a:avLst/>
            <a:gdLst/>
            <a:ahLst/>
            <a:cxnLst/>
            <a:rect l="l" t="t" r="r" b="b"/>
            <a:pathLst>
              <a:path w="4267200" h="304800">
                <a:moveTo>
                  <a:pt x="0" y="0"/>
                </a:moveTo>
                <a:lnTo>
                  <a:pt x="4267200" y="0"/>
                </a:lnTo>
                <a:lnTo>
                  <a:pt x="4267200" y="304800"/>
                </a:lnTo>
                <a:lnTo>
                  <a:pt x="0" y="304800"/>
                </a:lnTo>
                <a:lnTo>
                  <a:pt x="0" y="0"/>
                </a:lnTo>
                <a:close/>
              </a:path>
            </a:pathLst>
          </a:custGeom>
          <a:solidFill>
            <a:srgbClr val="C5A06D">
              <a:alpha val="30196"/>
            </a:srgbClr>
          </a:solidFill>
          <a:ln/>
        </p:spPr>
        <p:txBody>
          <a:bodyPr/>
          <a:lstStyle/>
          <a:p>
            <a:endParaRPr lang="zh-CN" altLang="en-US"/>
          </a:p>
        </p:txBody>
      </p:sp>
      <p:sp>
        <p:nvSpPr>
          <p:cNvPr id="30" name="Text 28"/>
          <p:cNvSpPr/>
          <p:nvPr/>
        </p:nvSpPr>
        <p:spPr>
          <a:xfrm>
            <a:off x="7467600" y="2857500"/>
            <a:ext cx="4171950" cy="152400"/>
          </a:xfrm>
          <a:prstGeom prst="rect">
            <a:avLst/>
          </a:prstGeom>
          <a:noFill/>
          <a:ln/>
        </p:spPr>
        <p:txBody>
          <a:bodyPr wrap="square" lIns="0" tIns="0" rIns="0" bIns="0" rtlCol="0" anchor="ctr"/>
          <a:lstStyle/>
          <a:p>
            <a:pPr>
              <a:lnSpc>
                <a:spcPct val="110000"/>
              </a:lnSpc>
            </a:pPr>
            <a:r>
              <a:rPr lang="en-US" sz="900" dirty="0">
                <a:solidFill>
                  <a:srgbClr val="E0E2E5"/>
                </a:solidFill>
                <a:latin typeface="Noto Sans SC" pitchFamily="34" charset="0"/>
                <a:ea typeface="Noto Sans SC" pitchFamily="34" charset="-122"/>
                <a:cs typeface="Noto Sans SC" pitchFamily="34" charset="-120"/>
              </a:rPr>
              <a:t>3. 条件判断：符合条件？</a:t>
            </a:r>
            <a:endParaRPr lang="en-US" sz="1600" dirty="0"/>
          </a:p>
        </p:txBody>
      </p:sp>
      <p:sp>
        <p:nvSpPr>
          <p:cNvPr id="31" name="Shape 29"/>
          <p:cNvSpPr/>
          <p:nvPr/>
        </p:nvSpPr>
        <p:spPr>
          <a:xfrm>
            <a:off x="9258300" y="3143250"/>
            <a:ext cx="85725" cy="114300"/>
          </a:xfrm>
          <a:custGeom>
            <a:avLst/>
            <a:gdLst/>
            <a:ahLst/>
            <a:cxnLst/>
            <a:rect l="l" t="t" r="r" b="b"/>
            <a:pathLst>
              <a:path w="85725" h="114300">
                <a:moveTo>
                  <a:pt x="37817" y="112202"/>
                </a:moveTo>
                <a:cubicBezTo>
                  <a:pt x="40608" y="114992"/>
                  <a:pt x="45140" y="114992"/>
                  <a:pt x="47930" y="112202"/>
                </a:cubicBezTo>
                <a:lnTo>
                  <a:pt x="83649" y="76483"/>
                </a:lnTo>
                <a:cubicBezTo>
                  <a:pt x="86439" y="73692"/>
                  <a:pt x="86439" y="69160"/>
                  <a:pt x="83649" y="66370"/>
                </a:cubicBezTo>
                <a:cubicBezTo>
                  <a:pt x="80858" y="63579"/>
                  <a:pt x="76327" y="63579"/>
                  <a:pt x="73536" y="66370"/>
                </a:cubicBezTo>
                <a:lnTo>
                  <a:pt x="50006" y="89900"/>
                </a:lnTo>
                <a:lnTo>
                  <a:pt x="50006" y="7144"/>
                </a:lnTo>
                <a:cubicBezTo>
                  <a:pt x="50006" y="3192"/>
                  <a:pt x="46814" y="0"/>
                  <a:pt x="42863" y="0"/>
                </a:cubicBezTo>
                <a:cubicBezTo>
                  <a:pt x="38911" y="0"/>
                  <a:pt x="35719" y="3192"/>
                  <a:pt x="35719" y="7144"/>
                </a:cubicBezTo>
                <a:lnTo>
                  <a:pt x="35719" y="89900"/>
                </a:lnTo>
                <a:lnTo>
                  <a:pt x="12189" y="66370"/>
                </a:lnTo>
                <a:cubicBezTo>
                  <a:pt x="9398" y="63579"/>
                  <a:pt x="4867" y="63579"/>
                  <a:pt x="2076" y="66370"/>
                </a:cubicBezTo>
                <a:cubicBezTo>
                  <a:pt x="-714" y="69160"/>
                  <a:pt x="-714" y="73692"/>
                  <a:pt x="2076" y="76483"/>
                </a:cubicBezTo>
                <a:lnTo>
                  <a:pt x="37795" y="112202"/>
                </a:lnTo>
                <a:close/>
              </a:path>
            </a:pathLst>
          </a:custGeom>
          <a:solidFill>
            <a:srgbClr val="C5A06D"/>
          </a:solidFill>
          <a:ln/>
        </p:spPr>
        <p:txBody>
          <a:bodyPr/>
          <a:lstStyle/>
          <a:p>
            <a:endParaRPr lang="zh-CN" altLang="en-US"/>
          </a:p>
        </p:txBody>
      </p:sp>
      <p:sp>
        <p:nvSpPr>
          <p:cNvPr id="32" name="Text 30"/>
          <p:cNvSpPr/>
          <p:nvPr/>
        </p:nvSpPr>
        <p:spPr>
          <a:xfrm>
            <a:off x="9201150" y="3276600"/>
            <a:ext cx="200025"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是</a:t>
            </a:r>
            <a:endParaRPr lang="en-US" sz="1600" dirty="0"/>
          </a:p>
        </p:txBody>
      </p:sp>
      <p:sp>
        <p:nvSpPr>
          <p:cNvPr id="33" name="Shape 31"/>
          <p:cNvSpPr/>
          <p:nvPr/>
        </p:nvSpPr>
        <p:spPr>
          <a:xfrm>
            <a:off x="9705975" y="3143250"/>
            <a:ext cx="85725" cy="114300"/>
          </a:xfrm>
          <a:custGeom>
            <a:avLst/>
            <a:gdLst/>
            <a:ahLst/>
            <a:cxnLst/>
            <a:rect l="l" t="t" r="r" b="b"/>
            <a:pathLst>
              <a:path w="85725" h="114300">
                <a:moveTo>
                  <a:pt x="37817" y="112202"/>
                </a:moveTo>
                <a:cubicBezTo>
                  <a:pt x="40608" y="114992"/>
                  <a:pt x="45140" y="114992"/>
                  <a:pt x="47930" y="112202"/>
                </a:cubicBezTo>
                <a:lnTo>
                  <a:pt x="83649" y="76483"/>
                </a:lnTo>
                <a:cubicBezTo>
                  <a:pt x="86439" y="73692"/>
                  <a:pt x="86439" y="69160"/>
                  <a:pt x="83649" y="66370"/>
                </a:cubicBezTo>
                <a:cubicBezTo>
                  <a:pt x="80858" y="63579"/>
                  <a:pt x="76327" y="63579"/>
                  <a:pt x="73536" y="66370"/>
                </a:cubicBezTo>
                <a:lnTo>
                  <a:pt x="50006" y="89900"/>
                </a:lnTo>
                <a:lnTo>
                  <a:pt x="50006" y="7144"/>
                </a:lnTo>
                <a:cubicBezTo>
                  <a:pt x="50006" y="3192"/>
                  <a:pt x="46814" y="0"/>
                  <a:pt x="42863" y="0"/>
                </a:cubicBezTo>
                <a:cubicBezTo>
                  <a:pt x="38911" y="0"/>
                  <a:pt x="35719" y="3192"/>
                  <a:pt x="35719" y="7144"/>
                </a:cubicBezTo>
                <a:lnTo>
                  <a:pt x="35719" y="89900"/>
                </a:lnTo>
                <a:lnTo>
                  <a:pt x="12189" y="66370"/>
                </a:lnTo>
                <a:cubicBezTo>
                  <a:pt x="9398" y="63579"/>
                  <a:pt x="4867" y="63579"/>
                  <a:pt x="2076" y="66370"/>
                </a:cubicBezTo>
                <a:cubicBezTo>
                  <a:pt x="-714" y="69160"/>
                  <a:pt x="-714" y="73692"/>
                  <a:pt x="2076" y="76483"/>
                </a:cubicBezTo>
                <a:lnTo>
                  <a:pt x="37795" y="112202"/>
                </a:lnTo>
                <a:close/>
              </a:path>
            </a:pathLst>
          </a:custGeom>
          <a:solidFill>
            <a:srgbClr val="C5A06D"/>
          </a:solidFill>
          <a:ln/>
        </p:spPr>
        <p:txBody>
          <a:bodyPr/>
          <a:lstStyle/>
          <a:p>
            <a:endParaRPr lang="zh-CN" altLang="en-US"/>
          </a:p>
        </p:txBody>
      </p:sp>
      <p:sp>
        <p:nvSpPr>
          <p:cNvPr id="34" name="Text 32"/>
          <p:cNvSpPr/>
          <p:nvPr/>
        </p:nvSpPr>
        <p:spPr>
          <a:xfrm>
            <a:off x="9648825" y="3276600"/>
            <a:ext cx="200025" cy="152400"/>
          </a:xfrm>
          <a:prstGeom prst="rect">
            <a:avLst/>
          </a:prstGeom>
          <a:noFill/>
          <a:ln/>
        </p:spPr>
        <p:txBody>
          <a:bodyPr wrap="square" lIns="0" tIns="0" rIns="0" bIns="0" rtlCol="0" anchor="ctr"/>
          <a:lstStyle/>
          <a:p>
            <a:pPr algn="ctr">
              <a:lnSpc>
                <a:spcPct val="110000"/>
              </a:lnSpc>
            </a:pPr>
            <a:r>
              <a:rPr lang="en-US" sz="900" dirty="0">
                <a:solidFill>
                  <a:srgbClr val="E0E2E5">
                    <a:alpha val="60000"/>
                  </a:srgbClr>
                </a:solidFill>
                <a:latin typeface="Noto Sans SC" pitchFamily="34" charset="0"/>
                <a:ea typeface="Noto Sans SC" pitchFamily="34" charset="-122"/>
                <a:cs typeface="Noto Sans SC" pitchFamily="34" charset="-120"/>
              </a:rPr>
              <a:t>否</a:t>
            </a:r>
            <a:endParaRPr lang="en-US" sz="1600" dirty="0"/>
          </a:p>
        </p:txBody>
      </p:sp>
      <p:sp>
        <p:nvSpPr>
          <p:cNvPr id="35" name="Shape 33"/>
          <p:cNvSpPr/>
          <p:nvPr/>
        </p:nvSpPr>
        <p:spPr>
          <a:xfrm>
            <a:off x="8229600" y="3467100"/>
            <a:ext cx="1219200" cy="304800"/>
          </a:xfrm>
          <a:custGeom>
            <a:avLst/>
            <a:gdLst/>
            <a:ahLst/>
            <a:cxnLst/>
            <a:rect l="l" t="t" r="r" b="b"/>
            <a:pathLst>
              <a:path w="1219200" h="304800">
                <a:moveTo>
                  <a:pt x="0" y="0"/>
                </a:moveTo>
                <a:lnTo>
                  <a:pt x="1219200" y="0"/>
                </a:lnTo>
                <a:lnTo>
                  <a:pt x="1219200" y="304800"/>
                </a:lnTo>
                <a:lnTo>
                  <a:pt x="0" y="304800"/>
                </a:lnTo>
                <a:lnTo>
                  <a:pt x="0" y="0"/>
                </a:lnTo>
                <a:close/>
              </a:path>
            </a:pathLst>
          </a:custGeom>
          <a:solidFill>
            <a:srgbClr val="3A5A6E">
              <a:alpha val="50196"/>
            </a:srgbClr>
          </a:solidFill>
          <a:ln/>
        </p:spPr>
        <p:txBody>
          <a:bodyPr/>
          <a:lstStyle/>
          <a:p>
            <a:endParaRPr lang="zh-CN" altLang="en-US"/>
          </a:p>
        </p:txBody>
      </p:sp>
      <p:sp>
        <p:nvSpPr>
          <p:cNvPr id="36" name="Text 34"/>
          <p:cNvSpPr/>
          <p:nvPr/>
        </p:nvSpPr>
        <p:spPr>
          <a:xfrm>
            <a:off x="8201025" y="3467100"/>
            <a:ext cx="1276350" cy="304800"/>
          </a:xfrm>
          <a:prstGeom prst="rect">
            <a:avLst/>
          </a:prstGeom>
          <a:noFill/>
          <a:ln/>
        </p:spPr>
        <p:txBody>
          <a:bodyPr wrap="square" lIns="76200" tIns="76200" rIns="76200" bIns="76200" rtlCol="0" anchor="ctr"/>
          <a:lstStyle/>
          <a:p>
            <a:pPr algn="ctr">
              <a:lnSpc>
                <a:spcPct val="110000"/>
              </a:lnSpc>
            </a:pPr>
            <a:r>
              <a:rPr lang="en-US" sz="900" dirty="0">
                <a:solidFill>
                  <a:srgbClr val="E0E2E5"/>
                </a:solidFill>
                <a:latin typeface="Noto Sans SC" pitchFamily="34" charset="0"/>
                <a:ea typeface="Noto Sans SC" pitchFamily="34" charset="-122"/>
                <a:cs typeface="Noto Sans SC" pitchFamily="34" charset="-120"/>
              </a:rPr>
              <a:t>退款处理代理</a:t>
            </a:r>
            <a:endParaRPr lang="en-US" sz="1600" dirty="0"/>
          </a:p>
        </p:txBody>
      </p:sp>
      <p:sp>
        <p:nvSpPr>
          <p:cNvPr id="37" name="Shape 35"/>
          <p:cNvSpPr/>
          <p:nvPr/>
        </p:nvSpPr>
        <p:spPr>
          <a:xfrm>
            <a:off x="9601200" y="3467100"/>
            <a:ext cx="1219200" cy="304800"/>
          </a:xfrm>
          <a:custGeom>
            <a:avLst/>
            <a:gdLst/>
            <a:ahLst/>
            <a:cxnLst/>
            <a:rect l="l" t="t" r="r" b="b"/>
            <a:pathLst>
              <a:path w="1219200" h="304800">
                <a:moveTo>
                  <a:pt x="0" y="0"/>
                </a:moveTo>
                <a:lnTo>
                  <a:pt x="1219200" y="0"/>
                </a:lnTo>
                <a:lnTo>
                  <a:pt x="1219200" y="304800"/>
                </a:lnTo>
                <a:lnTo>
                  <a:pt x="0" y="304800"/>
                </a:lnTo>
                <a:lnTo>
                  <a:pt x="0" y="0"/>
                </a:lnTo>
                <a:close/>
              </a:path>
            </a:pathLst>
          </a:custGeom>
          <a:solidFill>
            <a:srgbClr val="5E7A8B">
              <a:alpha val="50196"/>
            </a:srgbClr>
          </a:solidFill>
          <a:ln/>
        </p:spPr>
        <p:txBody>
          <a:bodyPr/>
          <a:lstStyle/>
          <a:p>
            <a:endParaRPr lang="zh-CN" altLang="en-US"/>
          </a:p>
        </p:txBody>
      </p:sp>
      <p:sp>
        <p:nvSpPr>
          <p:cNvPr id="38" name="Text 36"/>
          <p:cNvSpPr/>
          <p:nvPr/>
        </p:nvSpPr>
        <p:spPr>
          <a:xfrm>
            <a:off x="9572625" y="3467100"/>
            <a:ext cx="1276350" cy="304800"/>
          </a:xfrm>
          <a:prstGeom prst="rect">
            <a:avLst/>
          </a:prstGeom>
          <a:noFill/>
          <a:ln/>
        </p:spPr>
        <p:txBody>
          <a:bodyPr wrap="square" lIns="76200" tIns="76200" rIns="76200" bIns="76200" rtlCol="0" anchor="ctr"/>
          <a:lstStyle/>
          <a:p>
            <a:pPr algn="ctr">
              <a:lnSpc>
                <a:spcPct val="110000"/>
              </a:lnSpc>
            </a:pPr>
            <a:r>
              <a:rPr lang="en-US" sz="900" dirty="0">
                <a:solidFill>
                  <a:srgbClr val="E0E2E5"/>
                </a:solidFill>
                <a:latin typeface="Noto Sans SC" pitchFamily="34" charset="0"/>
                <a:ea typeface="Noto Sans SC" pitchFamily="34" charset="-122"/>
                <a:cs typeface="Noto Sans SC" pitchFamily="34" charset="-120"/>
              </a:rPr>
              <a:t>积分处理流程</a:t>
            </a:r>
            <a:endParaRPr lang="en-US" sz="1600" dirty="0"/>
          </a:p>
        </p:txBody>
      </p:sp>
      <p:sp>
        <p:nvSpPr>
          <p:cNvPr id="39" name="Shape 37"/>
          <p:cNvSpPr/>
          <p:nvPr/>
        </p:nvSpPr>
        <p:spPr>
          <a:xfrm>
            <a:off x="7239000" y="4076700"/>
            <a:ext cx="4572000" cy="1828800"/>
          </a:xfrm>
          <a:custGeom>
            <a:avLst/>
            <a:gdLst/>
            <a:ahLst/>
            <a:cxnLst/>
            <a:rect l="l" t="t" r="r" b="b"/>
            <a:pathLst>
              <a:path w="4572000" h="1828800">
                <a:moveTo>
                  <a:pt x="0" y="0"/>
                </a:moveTo>
                <a:lnTo>
                  <a:pt x="4572000" y="0"/>
                </a:lnTo>
                <a:lnTo>
                  <a:pt x="4572000" y="1828800"/>
                </a:lnTo>
                <a:lnTo>
                  <a:pt x="0" y="1828800"/>
                </a:lnTo>
                <a:lnTo>
                  <a:pt x="0" y="0"/>
                </a:lnTo>
                <a:close/>
              </a:path>
            </a:pathLst>
          </a:custGeom>
          <a:solidFill>
            <a:srgbClr val="5E7A8B">
              <a:alpha val="10196"/>
            </a:srgbClr>
          </a:solidFill>
          <a:ln/>
        </p:spPr>
        <p:txBody>
          <a:bodyPr/>
          <a:lstStyle/>
          <a:p>
            <a:endParaRPr lang="zh-CN" altLang="en-US"/>
          </a:p>
        </p:txBody>
      </p:sp>
      <p:sp>
        <p:nvSpPr>
          <p:cNvPr id="40" name="Text 38"/>
          <p:cNvSpPr/>
          <p:nvPr/>
        </p:nvSpPr>
        <p:spPr>
          <a:xfrm>
            <a:off x="7391400" y="4229100"/>
            <a:ext cx="43529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权衡分析</a:t>
            </a:r>
            <a:endParaRPr lang="en-US" sz="1600" dirty="0"/>
          </a:p>
        </p:txBody>
      </p:sp>
      <p:sp>
        <p:nvSpPr>
          <p:cNvPr id="41" name="Shape 39"/>
          <p:cNvSpPr/>
          <p:nvPr/>
        </p:nvSpPr>
        <p:spPr>
          <a:xfrm>
            <a:off x="7391400" y="46101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42" name="Text 40"/>
          <p:cNvSpPr/>
          <p:nvPr/>
        </p:nvSpPr>
        <p:spPr>
          <a:xfrm>
            <a:off x="7467600" y="46863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优势</a:t>
            </a:r>
            <a:endParaRPr lang="en-US" sz="1600" dirty="0"/>
          </a:p>
        </p:txBody>
      </p:sp>
      <p:sp>
        <p:nvSpPr>
          <p:cNvPr id="43" name="Text 41"/>
          <p:cNvSpPr/>
          <p:nvPr/>
        </p:nvSpPr>
        <p:spPr>
          <a:xfrm>
            <a:off x="7467600" y="49149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最大灵活性 • 精细控制 • 可混合多种模式 • 适应独特需求</a:t>
            </a:r>
            <a:endParaRPr lang="en-US" sz="1600" dirty="0"/>
          </a:p>
        </p:txBody>
      </p:sp>
      <p:sp>
        <p:nvSpPr>
          <p:cNvPr id="44" name="Shape 42"/>
          <p:cNvSpPr/>
          <p:nvPr/>
        </p:nvSpPr>
        <p:spPr>
          <a:xfrm>
            <a:off x="7391400" y="5219700"/>
            <a:ext cx="4267200" cy="533400"/>
          </a:xfrm>
          <a:custGeom>
            <a:avLst/>
            <a:gdLst/>
            <a:ahLst/>
            <a:cxnLst/>
            <a:rect l="l" t="t" r="r" b="b"/>
            <a:pathLst>
              <a:path w="4267200" h="533400">
                <a:moveTo>
                  <a:pt x="0" y="0"/>
                </a:moveTo>
                <a:lnTo>
                  <a:pt x="4267200" y="0"/>
                </a:lnTo>
                <a:lnTo>
                  <a:pt x="4267200" y="533400"/>
                </a:lnTo>
                <a:lnTo>
                  <a:pt x="0" y="533400"/>
                </a:lnTo>
                <a:lnTo>
                  <a:pt x="0" y="0"/>
                </a:lnTo>
                <a:close/>
              </a:path>
            </a:pathLst>
          </a:custGeom>
          <a:solidFill>
            <a:srgbClr val="1A1D21">
              <a:alpha val="50196"/>
            </a:srgbClr>
          </a:solidFill>
          <a:ln/>
        </p:spPr>
        <p:txBody>
          <a:bodyPr/>
          <a:lstStyle/>
          <a:p>
            <a:endParaRPr lang="zh-CN" altLang="en-US"/>
          </a:p>
        </p:txBody>
      </p:sp>
      <p:sp>
        <p:nvSpPr>
          <p:cNvPr id="45" name="Text 43"/>
          <p:cNvSpPr/>
          <p:nvPr/>
        </p:nvSpPr>
        <p:spPr>
          <a:xfrm>
            <a:off x="7467600" y="5295900"/>
            <a:ext cx="4181475" cy="190500"/>
          </a:xfrm>
          <a:prstGeom prst="rect">
            <a:avLst/>
          </a:prstGeom>
          <a:noFill/>
          <a:ln/>
        </p:spPr>
        <p:txBody>
          <a:bodyPr wrap="square" lIns="0" tIns="0" rIns="0" bIns="0" rtlCol="0" anchor="ctr"/>
          <a:lstStyle/>
          <a:p>
            <a:pPr>
              <a:lnSpc>
                <a:spcPct val="120000"/>
              </a:lnSpc>
            </a:pPr>
            <a:r>
              <a:rPr lang="en-US" sz="1050" b="1" dirty="0">
                <a:solidFill>
                  <a:srgbClr val="C5A06D"/>
                </a:solidFill>
                <a:latin typeface="Noto Sans SC" pitchFamily="34" charset="0"/>
                <a:ea typeface="Noto Sans SC" pitchFamily="34" charset="-122"/>
                <a:cs typeface="Noto Sans SC" pitchFamily="34" charset="-120"/>
              </a:rPr>
              <a:t>挑战</a:t>
            </a:r>
            <a:endParaRPr lang="en-US" sz="1600" dirty="0"/>
          </a:p>
        </p:txBody>
      </p:sp>
      <p:sp>
        <p:nvSpPr>
          <p:cNvPr id="46" name="Text 44"/>
          <p:cNvSpPr/>
          <p:nvPr/>
        </p:nvSpPr>
        <p:spPr>
          <a:xfrm>
            <a:off x="7467600" y="5524500"/>
            <a:ext cx="4171950" cy="1524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 增加开发和维护复杂性 • 需负责设计调试整个流程 • 更容易出错</a:t>
            </a:r>
            <a:endParaRPr lang="en-US" sz="1600"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2233613"/>
            <a:ext cx="1476375" cy="419100"/>
          </a:xfrm>
          <a:custGeom>
            <a:avLst/>
            <a:gdLst/>
            <a:ahLst/>
            <a:cxnLst/>
            <a:rect l="l" t="t" r="r" b="b"/>
            <a:pathLst>
              <a:path w="1476375" h="419100">
                <a:moveTo>
                  <a:pt x="0" y="0"/>
                </a:moveTo>
                <a:lnTo>
                  <a:pt x="1476375" y="0"/>
                </a:lnTo>
                <a:lnTo>
                  <a:pt x="1476375"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2233613"/>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2309813"/>
            <a:ext cx="1238250"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07</a:t>
            </a:r>
            <a:endParaRPr lang="en-US" sz="1600" dirty="0"/>
          </a:p>
        </p:txBody>
      </p:sp>
      <p:sp>
        <p:nvSpPr>
          <p:cNvPr id="7" name="Text 4"/>
          <p:cNvSpPr/>
          <p:nvPr/>
        </p:nvSpPr>
        <p:spPr>
          <a:xfrm>
            <a:off x="381000" y="2881313"/>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设计模式选择指南</a:t>
            </a:r>
            <a:endParaRPr lang="en-US" sz="1600" dirty="0"/>
          </a:p>
        </p:txBody>
      </p:sp>
      <p:sp>
        <p:nvSpPr>
          <p:cNvPr id="8" name="Text 5"/>
          <p:cNvSpPr/>
          <p:nvPr/>
        </p:nvSpPr>
        <p:spPr>
          <a:xfrm>
            <a:off x="381000" y="3824288"/>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如何根据需求特征选择合适的模式</a:t>
            </a:r>
            <a:endParaRPr lang="en-US" sz="1600" dirty="0"/>
          </a:p>
        </p:txBody>
      </p:sp>
      <p:sp>
        <p:nvSpPr>
          <p:cNvPr id="9" name="Shape 6"/>
          <p:cNvSpPr/>
          <p:nvPr/>
        </p:nvSpPr>
        <p:spPr>
          <a:xfrm>
            <a:off x="381000" y="4586288"/>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10" name="Shape 7"/>
          <p:cNvSpPr/>
          <p:nvPr/>
        </p:nvSpPr>
        <p:spPr>
          <a:xfrm>
            <a:off x="1447800" y="4586288"/>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1" name="Shape 8"/>
          <p:cNvSpPr/>
          <p:nvPr/>
        </p:nvSpPr>
        <p:spPr>
          <a:xfrm>
            <a:off x="2057400" y="4586288"/>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TRADE-OFF FACTORS</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模式选择的权衡因素</a:t>
            </a:r>
            <a:endParaRPr lang="en-US" sz="1600" dirty="0"/>
          </a:p>
        </p:txBody>
      </p:sp>
      <p:sp>
        <p:nvSpPr>
          <p:cNvPr id="4" name="Shape 2"/>
          <p:cNvSpPr/>
          <p:nvPr/>
        </p:nvSpPr>
        <p:spPr>
          <a:xfrm>
            <a:off x="381000" y="1276350"/>
            <a:ext cx="3705225" cy="1828800"/>
          </a:xfrm>
          <a:custGeom>
            <a:avLst/>
            <a:gdLst/>
            <a:ahLst/>
            <a:cxnLst/>
            <a:rect l="l" t="t" r="r" b="b"/>
            <a:pathLst>
              <a:path w="3705225" h="1828800">
                <a:moveTo>
                  <a:pt x="0" y="0"/>
                </a:moveTo>
                <a:lnTo>
                  <a:pt x="3705225" y="0"/>
                </a:lnTo>
                <a:lnTo>
                  <a:pt x="3705225" y="1828800"/>
                </a:lnTo>
                <a:lnTo>
                  <a:pt x="0" y="18288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81000" y="1276350"/>
            <a:ext cx="3705225" cy="38100"/>
          </a:xfrm>
          <a:custGeom>
            <a:avLst/>
            <a:gdLst/>
            <a:ahLst/>
            <a:cxnLst/>
            <a:rect l="l" t="t" r="r" b="b"/>
            <a:pathLst>
              <a:path w="3705225" h="38100">
                <a:moveTo>
                  <a:pt x="0" y="0"/>
                </a:moveTo>
                <a:lnTo>
                  <a:pt x="3705225" y="0"/>
                </a:lnTo>
                <a:lnTo>
                  <a:pt x="3705225" y="38100"/>
                </a:lnTo>
                <a:lnTo>
                  <a:pt x="0" y="38100"/>
                </a:lnTo>
                <a:lnTo>
                  <a:pt x="0" y="0"/>
                </a:lnTo>
                <a:close/>
              </a:path>
            </a:pathLst>
          </a:custGeom>
          <a:solidFill>
            <a:srgbClr val="3A5A6E"/>
          </a:solidFill>
          <a:ln/>
        </p:spPr>
        <p:txBody>
          <a:bodyPr/>
          <a:lstStyle/>
          <a:p>
            <a:endParaRPr lang="zh-CN" altLang="en-US"/>
          </a:p>
        </p:txBody>
      </p:sp>
      <p:sp>
        <p:nvSpPr>
          <p:cNvPr id="6" name="Shape 4"/>
          <p:cNvSpPr/>
          <p:nvPr/>
        </p:nvSpPr>
        <p:spPr>
          <a:xfrm>
            <a:off x="561975" y="1466850"/>
            <a:ext cx="228600" cy="228600"/>
          </a:xfrm>
          <a:custGeom>
            <a:avLst/>
            <a:gdLst/>
            <a:ahLst/>
            <a:cxnLst/>
            <a:rect l="l" t="t" r="r" b="b"/>
            <a:pathLst>
              <a:path w="228600" h="228600">
                <a:moveTo>
                  <a:pt x="14288" y="28575"/>
                </a:moveTo>
                <a:cubicBezTo>
                  <a:pt x="6385" y="28575"/>
                  <a:pt x="0" y="34960"/>
                  <a:pt x="0" y="42863"/>
                </a:cubicBezTo>
                <a:cubicBezTo>
                  <a:pt x="0" y="50765"/>
                  <a:pt x="6385" y="57150"/>
                  <a:pt x="14288" y="57150"/>
                </a:cubicBezTo>
                <a:lnTo>
                  <a:pt x="52998" y="57150"/>
                </a:lnTo>
                <a:cubicBezTo>
                  <a:pt x="58489" y="69786"/>
                  <a:pt x="71080" y="78581"/>
                  <a:pt x="85725" y="78581"/>
                </a:cubicBezTo>
                <a:cubicBezTo>
                  <a:pt x="100370" y="78581"/>
                  <a:pt x="112961" y="69786"/>
                  <a:pt x="118452" y="57150"/>
                </a:cubicBezTo>
                <a:lnTo>
                  <a:pt x="214313" y="57150"/>
                </a:lnTo>
                <a:cubicBezTo>
                  <a:pt x="222215" y="57150"/>
                  <a:pt x="228600" y="50765"/>
                  <a:pt x="228600" y="42863"/>
                </a:cubicBezTo>
                <a:cubicBezTo>
                  <a:pt x="228600" y="34960"/>
                  <a:pt x="222215" y="28575"/>
                  <a:pt x="214313" y="28575"/>
                </a:cubicBezTo>
                <a:lnTo>
                  <a:pt x="118452" y="28575"/>
                </a:lnTo>
                <a:cubicBezTo>
                  <a:pt x="112961" y="15939"/>
                  <a:pt x="100370" y="7144"/>
                  <a:pt x="85725" y="7144"/>
                </a:cubicBezTo>
                <a:cubicBezTo>
                  <a:pt x="71080" y="7144"/>
                  <a:pt x="58489" y="15939"/>
                  <a:pt x="52998" y="28575"/>
                </a:cubicBezTo>
                <a:lnTo>
                  <a:pt x="14288" y="28575"/>
                </a:lnTo>
                <a:close/>
                <a:moveTo>
                  <a:pt x="14288" y="100013"/>
                </a:moveTo>
                <a:cubicBezTo>
                  <a:pt x="6385" y="100013"/>
                  <a:pt x="0" y="106397"/>
                  <a:pt x="0" y="114300"/>
                </a:cubicBezTo>
                <a:cubicBezTo>
                  <a:pt x="0" y="122203"/>
                  <a:pt x="6385" y="128588"/>
                  <a:pt x="14288" y="128588"/>
                </a:cubicBezTo>
                <a:lnTo>
                  <a:pt x="124435" y="128588"/>
                </a:lnTo>
                <a:cubicBezTo>
                  <a:pt x="129927" y="141223"/>
                  <a:pt x="142518" y="150019"/>
                  <a:pt x="157163" y="150019"/>
                </a:cubicBezTo>
                <a:cubicBezTo>
                  <a:pt x="171807" y="150019"/>
                  <a:pt x="184398" y="141223"/>
                  <a:pt x="189890" y="128588"/>
                </a:cubicBezTo>
                <a:lnTo>
                  <a:pt x="214313" y="128588"/>
                </a:lnTo>
                <a:cubicBezTo>
                  <a:pt x="222215" y="128588"/>
                  <a:pt x="228600" y="122203"/>
                  <a:pt x="228600" y="114300"/>
                </a:cubicBezTo>
                <a:cubicBezTo>
                  <a:pt x="228600" y="106397"/>
                  <a:pt x="222215" y="100013"/>
                  <a:pt x="214313" y="100013"/>
                </a:cubicBezTo>
                <a:lnTo>
                  <a:pt x="189890" y="100013"/>
                </a:lnTo>
                <a:cubicBezTo>
                  <a:pt x="184398" y="87377"/>
                  <a:pt x="171807" y="78581"/>
                  <a:pt x="157163" y="78581"/>
                </a:cubicBezTo>
                <a:cubicBezTo>
                  <a:pt x="142518" y="78581"/>
                  <a:pt x="129927" y="87377"/>
                  <a:pt x="124435" y="100013"/>
                </a:cubicBezTo>
                <a:lnTo>
                  <a:pt x="14288" y="100013"/>
                </a:lnTo>
                <a:close/>
                <a:moveTo>
                  <a:pt x="14288" y="171450"/>
                </a:moveTo>
                <a:cubicBezTo>
                  <a:pt x="6385" y="171450"/>
                  <a:pt x="0" y="177835"/>
                  <a:pt x="0" y="185738"/>
                </a:cubicBezTo>
                <a:cubicBezTo>
                  <a:pt x="0" y="193640"/>
                  <a:pt x="6385" y="200025"/>
                  <a:pt x="14288" y="200025"/>
                </a:cubicBezTo>
                <a:lnTo>
                  <a:pt x="38710" y="200025"/>
                </a:lnTo>
                <a:cubicBezTo>
                  <a:pt x="44202" y="212661"/>
                  <a:pt x="56793" y="221456"/>
                  <a:pt x="71438" y="221456"/>
                </a:cubicBezTo>
                <a:cubicBezTo>
                  <a:pt x="86082" y="221456"/>
                  <a:pt x="98673" y="212661"/>
                  <a:pt x="104165" y="200025"/>
                </a:cubicBezTo>
                <a:lnTo>
                  <a:pt x="214313" y="200025"/>
                </a:lnTo>
                <a:cubicBezTo>
                  <a:pt x="222215" y="200025"/>
                  <a:pt x="228600" y="193640"/>
                  <a:pt x="228600" y="185738"/>
                </a:cubicBezTo>
                <a:cubicBezTo>
                  <a:pt x="228600" y="177835"/>
                  <a:pt x="222215" y="171450"/>
                  <a:pt x="214313" y="171450"/>
                </a:cubicBezTo>
                <a:lnTo>
                  <a:pt x="104165" y="171450"/>
                </a:lnTo>
                <a:cubicBezTo>
                  <a:pt x="98673" y="158814"/>
                  <a:pt x="86082" y="150019"/>
                  <a:pt x="71438" y="150019"/>
                </a:cubicBezTo>
                <a:cubicBezTo>
                  <a:pt x="56793" y="150019"/>
                  <a:pt x="44202" y="158814"/>
                  <a:pt x="38710" y="171450"/>
                </a:cubicBezTo>
                <a:lnTo>
                  <a:pt x="14288" y="171450"/>
                </a:lnTo>
                <a:close/>
              </a:path>
            </a:pathLst>
          </a:custGeom>
          <a:solidFill>
            <a:srgbClr val="C5A06D"/>
          </a:solidFill>
          <a:ln/>
        </p:spPr>
        <p:txBody>
          <a:bodyPr/>
          <a:lstStyle/>
          <a:p>
            <a:endParaRPr lang="zh-CN" altLang="en-US"/>
          </a:p>
        </p:txBody>
      </p:sp>
      <p:sp>
        <p:nvSpPr>
          <p:cNvPr id="7" name="Text 5"/>
          <p:cNvSpPr/>
          <p:nvPr/>
        </p:nvSpPr>
        <p:spPr>
          <a:xfrm>
            <a:off x="933450" y="1447800"/>
            <a:ext cx="6000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控制力</a:t>
            </a:r>
            <a:endParaRPr lang="en-US" sz="1600" dirty="0"/>
          </a:p>
        </p:txBody>
      </p:sp>
      <p:sp>
        <p:nvSpPr>
          <p:cNvPr id="8" name="Text 6"/>
          <p:cNvSpPr/>
          <p:nvPr/>
        </p:nvSpPr>
        <p:spPr>
          <a:xfrm>
            <a:off x="533400" y="1828800"/>
            <a:ext cx="3467100" cy="438150"/>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确定性模式提供完全控制，动态模式牺牲部分控制换取灵活性</a:t>
            </a:r>
            <a:endParaRPr lang="en-US" sz="1600" dirty="0"/>
          </a:p>
        </p:txBody>
      </p:sp>
      <p:sp>
        <p:nvSpPr>
          <p:cNvPr id="9" name="Shape 7"/>
          <p:cNvSpPr/>
          <p:nvPr/>
        </p:nvSpPr>
        <p:spPr>
          <a:xfrm>
            <a:off x="533400" y="2338388"/>
            <a:ext cx="3400425" cy="609600"/>
          </a:xfrm>
          <a:custGeom>
            <a:avLst/>
            <a:gdLst/>
            <a:ahLst/>
            <a:cxnLst/>
            <a:rect l="l" t="t" r="r" b="b"/>
            <a:pathLst>
              <a:path w="3400425" h="609600">
                <a:moveTo>
                  <a:pt x="0" y="0"/>
                </a:moveTo>
                <a:lnTo>
                  <a:pt x="3400425" y="0"/>
                </a:lnTo>
                <a:lnTo>
                  <a:pt x="3400425" y="609600"/>
                </a:lnTo>
                <a:lnTo>
                  <a:pt x="0" y="609600"/>
                </a:lnTo>
                <a:lnTo>
                  <a:pt x="0" y="0"/>
                </a:lnTo>
                <a:close/>
              </a:path>
            </a:pathLst>
          </a:custGeom>
          <a:solidFill>
            <a:srgbClr val="1A1D21">
              <a:alpha val="50196"/>
            </a:srgbClr>
          </a:solidFill>
          <a:ln/>
        </p:spPr>
        <p:txBody>
          <a:bodyPr/>
          <a:lstStyle/>
          <a:p>
            <a:endParaRPr lang="zh-CN" altLang="en-US"/>
          </a:p>
        </p:txBody>
      </p:sp>
      <p:sp>
        <p:nvSpPr>
          <p:cNvPr id="10" name="Text 8"/>
          <p:cNvSpPr/>
          <p:nvPr/>
        </p:nvSpPr>
        <p:spPr>
          <a:xfrm>
            <a:off x="609600" y="2414588"/>
            <a:ext cx="3305175" cy="4572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高控制：顺序、并行、循环</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中等控制：协调器、ReAct</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低控制：群体模式</a:t>
            </a:r>
            <a:endParaRPr lang="en-US" sz="1600" dirty="0"/>
          </a:p>
        </p:txBody>
      </p:sp>
      <p:sp>
        <p:nvSpPr>
          <p:cNvPr id="11" name="Shape 9"/>
          <p:cNvSpPr/>
          <p:nvPr/>
        </p:nvSpPr>
        <p:spPr>
          <a:xfrm>
            <a:off x="4241750" y="1276350"/>
            <a:ext cx="3705225" cy="1828800"/>
          </a:xfrm>
          <a:custGeom>
            <a:avLst/>
            <a:gdLst/>
            <a:ahLst/>
            <a:cxnLst/>
            <a:rect l="l" t="t" r="r" b="b"/>
            <a:pathLst>
              <a:path w="3705225" h="1828800">
                <a:moveTo>
                  <a:pt x="0" y="0"/>
                </a:moveTo>
                <a:lnTo>
                  <a:pt x="3705225" y="0"/>
                </a:lnTo>
                <a:lnTo>
                  <a:pt x="3705225" y="1828800"/>
                </a:lnTo>
                <a:lnTo>
                  <a:pt x="0" y="1828800"/>
                </a:lnTo>
                <a:lnTo>
                  <a:pt x="0" y="0"/>
                </a:lnTo>
                <a:close/>
              </a:path>
            </a:pathLst>
          </a:custGeom>
          <a:solidFill>
            <a:srgbClr val="3A5A6E">
              <a:alpha val="10196"/>
            </a:srgbClr>
          </a:solidFill>
          <a:ln/>
        </p:spPr>
        <p:txBody>
          <a:bodyPr/>
          <a:lstStyle/>
          <a:p>
            <a:endParaRPr lang="zh-CN" altLang="en-US"/>
          </a:p>
        </p:txBody>
      </p:sp>
      <p:sp>
        <p:nvSpPr>
          <p:cNvPr id="12" name="Shape 10"/>
          <p:cNvSpPr/>
          <p:nvPr/>
        </p:nvSpPr>
        <p:spPr>
          <a:xfrm>
            <a:off x="4241750" y="1276350"/>
            <a:ext cx="3705225" cy="38100"/>
          </a:xfrm>
          <a:custGeom>
            <a:avLst/>
            <a:gdLst/>
            <a:ahLst/>
            <a:cxnLst/>
            <a:rect l="l" t="t" r="r" b="b"/>
            <a:pathLst>
              <a:path w="3705225" h="38100">
                <a:moveTo>
                  <a:pt x="0" y="0"/>
                </a:moveTo>
                <a:lnTo>
                  <a:pt x="3705225" y="0"/>
                </a:lnTo>
                <a:lnTo>
                  <a:pt x="3705225" y="38100"/>
                </a:lnTo>
                <a:lnTo>
                  <a:pt x="0" y="38100"/>
                </a:lnTo>
                <a:lnTo>
                  <a:pt x="0" y="0"/>
                </a:lnTo>
                <a:close/>
              </a:path>
            </a:pathLst>
          </a:custGeom>
          <a:solidFill>
            <a:srgbClr val="3A5A6E"/>
          </a:solidFill>
          <a:ln/>
        </p:spPr>
        <p:txBody>
          <a:bodyPr/>
          <a:lstStyle/>
          <a:p>
            <a:endParaRPr lang="zh-CN" altLang="en-US"/>
          </a:p>
        </p:txBody>
      </p:sp>
      <p:sp>
        <p:nvSpPr>
          <p:cNvPr id="13" name="Shape 11"/>
          <p:cNvSpPr/>
          <p:nvPr/>
        </p:nvSpPr>
        <p:spPr>
          <a:xfrm>
            <a:off x="4422725" y="1466850"/>
            <a:ext cx="228600" cy="228600"/>
          </a:xfrm>
          <a:custGeom>
            <a:avLst/>
            <a:gdLst/>
            <a:ahLst/>
            <a:cxnLst/>
            <a:rect l="l" t="t" r="r" b="b"/>
            <a:pathLst>
              <a:path w="228600" h="228600">
                <a:moveTo>
                  <a:pt x="180290" y="15359"/>
                </a:moveTo>
                <a:cubicBezTo>
                  <a:pt x="185648" y="13127"/>
                  <a:pt x="191765" y="14377"/>
                  <a:pt x="195873" y="18440"/>
                </a:cubicBezTo>
                <a:lnTo>
                  <a:pt x="224448" y="47015"/>
                </a:lnTo>
                <a:cubicBezTo>
                  <a:pt x="227127" y="49694"/>
                  <a:pt x="228645" y="53310"/>
                  <a:pt x="228645" y="57105"/>
                </a:cubicBezTo>
                <a:cubicBezTo>
                  <a:pt x="228645" y="60900"/>
                  <a:pt x="227127" y="64517"/>
                  <a:pt x="224448" y="67196"/>
                </a:cubicBezTo>
                <a:lnTo>
                  <a:pt x="195873" y="95771"/>
                </a:lnTo>
                <a:cubicBezTo>
                  <a:pt x="191765" y="99879"/>
                  <a:pt x="185648" y="101084"/>
                  <a:pt x="180290" y="98852"/>
                </a:cubicBezTo>
                <a:cubicBezTo>
                  <a:pt x="174933" y="96619"/>
                  <a:pt x="171450" y="91485"/>
                  <a:pt x="171450" y="85725"/>
                </a:cubicBezTo>
                <a:lnTo>
                  <a:pt x="171450" y="71438"/>
                </a:lnTo>
                <a:lnTo>
                  <a:pt x="157163" y="71438"/>
                </a:lnTo>
                <a:cubicBezTo>
                  <a:pt x="152653" y="71438"/>
                  <a:pt x="148411" y="73536"/>
                  <a:pt x="145733" y="77153"/>
                </a:cubicBezTo>
                <a:lnTo>
                  <a:pt x="131266" y="96441"/>
                </a:lnTo>
                <a:lnTo>
                  <a:pt x="113407" y="72643"/>
                </a:lnTo>
                <a:lnTo>
                  <a:pt x="122873" y="60007"/>
                </a:lnTo>
                <a:cubicBezTo>
                  <a:pt x="130954" y="49203"/>
                  <a:pt x="143679" y="42863"/>
                  <a:pt x="157163" y="42863"/>
                </a:cubicBezTo>
                <a:lnTo>
                  <a:pt x="171450" y="42863"/>
                </a:lnTo>
                <a:lnTo>
                  <a:pt x="171450" y="28575"/>
                </a:lnTo>
                <a:cubicBezTo>
                  <a:pt x="171450" y="22815"/>
                  <a:pt x="174933" y="17591"/>
                  <a:pt x="180290" y="15359"/>
                </a:cubicBezTo>
                <a:close/>
                <a:moveTo>
                  <a:pt x="68759" y="132159"/>
                </a:moveTo>
                <a:lnTo>
                  <a:pt x="86618" y="155957"/>
                </a:lnTo>
                <a:lnTo>
                  <a:pt x="77153" y="168593"/>
                </a:lnTo>
                <a:cubicBezTo>
                  <a:pt x="69071" y="179397"/>
                  <a:pt x="56346" y="185738"/>
                  <a:pt x="42863" y="185738"/>
                </a:cubicBezTo>
                <a:lnTo>
                  <a:pt x="14288" y="185738"/>
                </a:lnTo>
                <a:cubicBezTo>
                  <a:pt x="6385" y="185738"/>
                  <a:pt x="0" y="179353"/>
                  <a:pt x="0" y="171450"/>
                </a:cubicBezTo>
                <a:cubicBezTo>
                  <a:pt x="0" y="163547"/>
                  <a:pt x="6385" y="157163"/>
                  <a:pt x="14288" y="157163"/>
                </a:cubicBezTo>
                <a:lnTo>
                  <a:pt x="42863" y="157163"/>
                </a:lnTo>
                <a:cubicBezTo>
                  <a:pt x="47372" y="157163"/>
                  <a:pt x="51614" y="155064"/>
                  <a:pt x="54293" y="151448"/>
                </a:cubicBezTo>
                <a:lnTo>
                  <a:pt x="68759" y="132159"/>
                </a:lnTo>
                <a:close/>
                <a:moveTo>
                  <a:pt x="195828" y="210116"/>
                </a:moveTo>
                <a:cubicBezTo>
                  <a:pt x="191720" y="214223"/>
                  <a:pt x="185604" y="215429"/>
                  <a:pt x="180246" y="213196"/>
                </a:cubicBezTo>
                <a:cubicBezTo>
                  <a:pt x="174888" y="210964"/>
                  <a:pt x="171450" y="205785"/>
                  <a:pt x="171450" y="200025"/>
                </a:cubicBezTo>
                <a:lnTo>
                  <a:pt x="171450" y="185738"/>
                </a:lnTo>
                <a:lnTo>
                  <a:pt x="157163" y="185738"/>
                </a:lnTo>
                <a:cubicBezTo>
                  <a:pt x="143679" y="185738"/>
                  <a:pt x="130954" y="179397"/>
                  <a:pt x="122873" y="168593"/>
                </a:cubicBezTo>
                <a:lnTo>
                  <a:pt x="54293" y="77153"/>
                </a:lnTo>
                <a:cubicBezTo>
                  <a:pt x="51614" y="73536"/>
                  <a:pt x="47372" y="71438"/>
                  <a:pt x="42863" y="71438"/>
                </a:cubicBezTo>
                <a:lnTo>
                  <a:pt x="14288" y="71438"/>
                </a:lnTo>
                <a:cubicBezTo>
                  <a:pt x="6385" y="71438"/>
                  <a:pt x="0" y="65053"/>
                  <a:pt x="0" y="57150"/>
                </a:cubicBezTo>
                <a:cubicBezTo>
                  <a:pt x="0" y="49247"/>
                  <a:pt x="6385" y="42863"/>
                  <a:pt x="14288" y="42863"/>
                </a:cubicBezTo>
                <a:lnTo>
                  <a:pt x="42863" y="42863"/>
                </a:lnTo>
                <a:cubicBezTo>
                  <a:pt x="56346" y="42863"/>
                  <a:pt x="69071" y="49203"/>
                  <a:pt x="77153" y="60008"/>
                </a:cubicBezTo>
                <a:lnTo>
                  <a:pt x="145733" y="151448"/>
                </a:lnTo>
                <a:cubicBezTo>
                  <a:pt x="148411" y="155064"/>
                  <a:pt x="152653" y="157163"/>
                  <a:pt x="157163" y="157163"/>
                </a:cubicBezTo>
                <a:lnTo>
                  <a:pt x="171450" y="157163"/>
                </a:lnTo>
                <a:lnTo>
                  <a:pt x="171450" y="142875"/>
                </a:lnTo>
                <a:cubicBezTo>
                  <a:pt x="171450" y="137115"/>
                  <a:pt x="174933" y="131891"/>
                  <a:pt x="180290" y="129659"/>
                </a:cubicBezTo>
                <a:cubicBezTo>
                  <a:pt x="185648" y="127427"/>
                  <a:pt x="191765" y="128677"/>
                  <a:pt x="195873" y="132740"/>
                </a:cubicBezTo>
                <a:lnTo>
                  <a:pt x="224448" y="161315"/>
                </a:lnTo>
                <a:cubicBezTo>
                  <a:pt x="227127" y="163994"/>
                  <a:pt x="228645" y="167610"/>
                  <a:pt x="228645" y="171405"/>
                </a:cubicBezTo>
                <a:cubicBezTo>
                  <a:pt x="228645" y="175200"/>
                  <a:pt x="227127" y="178817"/>
                  <a:pt x="224448" y="181496"/>
                </a:cubicBezTo>
                <a:lnTo>
                  <a:pt x="195873" y="210071"/>
                </a:lnTo>
                <a:close/>
              </a:path>
            </a:pathLst>
          </a:custGeom>
          <a:solidFill>
            <a:srgbClr val="C5A06D"/>
          </a:solidFill>
          <a:ln/>
        </p:spPr>
        <p:txBody>
          <a:bodyPr/>
          <a:lstStyle/>
          <a:p>
            <a:endParaRPr lang="zh-CN" altLang="en-US"/>
          </a:p>
        </p:txBody>
      </p:sp>
      <p:sp>
        <p:nvSpPr>
          <p:cNvPr id="14" name="Text 12"/>
          <p:cNvSpPr/>
          <p:nvPr/>
        </p:nvSpPr>
        <p:spPr>
          <a:xfrm>
            <a:off x="4794200" y="1447800"/>
            <a:ext cx="6000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灵活性</a:t>
            </a:r>
            <a:endParaRPr lang="en-US" sz="1600" dirty="0"/>
          </a:p>
        </p:txBody>
      </p:sp>
      <p:sp>
        <p:nvSpPr>
          <p:cNvPr id="15" name="Text 13"/>
          <p:cNvSpPr/>
          <p:nvPr/>
        </p:nvSpPr>
        <p:spPr>
          <a:xfrm>
            <a:off x="4394150" y="1828800"/>
            <a:ext cx="3467100" cy="219075"/>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动态编排模式适应多样化输入，确定性模式适合固定流程</a:t>
            </a:r>
            <a:endParaRPr lang="en-US" sz="1600" dirty="0"/>
          </a:p>
        </p:txBody>
      </p:sp>
      <p:sp>
        <p:nvSpPr>
          <p:cNvPr id="16" name="Shape 14"/>
          <p:cNvSpPr/>
          <p:nvPr/>
        </p:nvSpPr>
        <p:spPr>
          <a:xfrm>
            <a:off x="4394150" y="2121694"/>
            <a:ext cx="3400425" cy="609600"/>
          </a:xfrm>
          <a:custGeom>
            <a:avLst/>
            <a:gdLst/>
            <a:ahLst/>
            <a:cxnLst/>
            <a:rect l="l" t="t" r="r" b="b"/>
            <a:pathLst>
              <a:path w="3400425" h="609600">
                <a:moveTo>
                  <a:pt x="0" y="0"/>
                </a:moveTo>
                <a:lnTo>
                  <a:pt x="3400425" y="0"/>
                </a:lnTo>
                <a:lnTo>
                  <a:pt x="3400425" y="609600"/>
                </a:lnTo>
                <a:lnTo>
                  <a:pt x="0" y="609600"/>
                </a:lnTo>
                <a:lnTo>
                  <a:pt x="0" y="0"/>
                </a:lnTo>
                <a:close/>
              </a:path>
            </a:pathLst>
          </a:custGeom>
          <a:solidFill>
            <a:srgbClr val="1A1D21">
              <a:alpha val="50196"/>
            </a:srgbClr>
          </a:solidFill>
          <a:ln/>
        </p:spPr>
        <p:txBody>
          <a:bodyPr/>
          <a:lstStyle/>
          <a:p>
            <a:endParaRPr lang="zh-CN" altLang="en-US"/>
          </a:p>
        </p:txBody>
      </p:sp>
      <p:sp>
        <p:nvSpPr>
          <p:cNvPr id="17" name="Text 15"/>
          <p:cNvSpPr/>
          <p:nvPr/>
        </p:nvSpPr>
        <p:spPr>
          <a:xfrm>
            <a:off x="4470350" y="2197894"/>
            <a:ext cx="3305175" cy="4572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高灵活：群体、分层分解</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中等灵活：协调器、ReAct</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低灵活：顺序、并行</a:t>
            </a:r>
            <a:endParaRPr lang="en-US" sz="1600" dirty="0"/>
          </a:p>
        </p:txBody>
      </p:sp>
      <p:sp>
        <p:nvSpPr>
          <p:cNvPr id="18" name="Shape 16"/>
          <p:cNvSpPr/>
          <p:nvPr/>
        </p:nvSpPr>
        <p:spPr>
          <a:xfrm>
            <a:off x="8102575" y="1276350"/>
            <a:ext cx="3705225" cy="1828800"/>
          </a:xfrm>
          <a:custGeom>
            <a:avLst/>
            <a:gdLst/>
            <a:ahLst/>
            <a:cxnLst/>
            <a:rect l="l" t="t" r="r" b="b"/>
            <a:pathLst>
              <a:path w="3705225" h="1828800">
                <a:moveTo>
                  <a:pt x="0" y="0"/>
                </a:moveTo>
                <a:lnTo>
                  <a:pt x="3705225" y="0"/>
                </a:lnTo>
                <a:lnTo>
                  <a:pt x="3705225" y="1828800"/>
                </a:lnTo>
                <a:lnTo>
                  <a:pt x="0" y="1828800"/>
                </a:lnTo>
                <a:lnTo>
                  <a:pt x="0" y="0"/>
                </a:lnTo>
                <a:close/>
              </a:path>
            </a:pathLst>
          </a:custGeom>
          <a:solidFill>
            <a:srgbClr val="3A5A6E">
              <a:alpha val="10196"/>
            </a:srgbClr>
          </a:solidFill>
          <a:ln/>
        </p:spPr>
        <p:txBody>
          <a:bodyPr/>
          <a:lstStyle/>
          <a:p>
            <a:endParaRPr lang="zh-CN" altLang="en-US"/>
          </a:p>
        </p:txBody>
      </p:sp>
      <p:sp>
        <p:nvSpPr>
          <p:cNvPr id="19" name="Shape 17"/>
          <p:cNvSpPr/>
          <p:nvPr/>
        </p:nvSpPr>
        <p:spPr>
          <a:xfrm>
            <a:off x="8102575" y="1276350"/>
            <a:ext cx="3705225" cy="38100"/>
          </a:xfrm>
          <a:custGeom>
            <a:avLst/>
            <a:gdLst/>
            <a:ahLst/>
            <a:cxnLst/>
            <a:rect l="l" t="t" r="r" b="b"/>
            <a:pathLst>
              <a:path w="3705225" h="38100">
                <a:moveTo>
                  <a:pt x="0" y="0"/>
                </a:moveTo>
                <a:lnTo>
                  <a:pt x="3705225" y="0"/>
                </a:lnTo>
                <a:lnTo>
                  <a:pt x="3705225" y="38100"/>
                </a:lnTo>
                <a:lnTo>
                  <a:pt x="0" y="38100"/>
                </a:lnTo>
                <a:lnTo>
                  <a:pt x="0" y="0"/>
                </a:lnTo>
                <a:close/>
              </a:path>
            </a:pathLst>
          </a:custGeom>
          <a:solidFill>
            <a:srgbClr val="3A5A6E"/>
          </a:solidFill>
          <a:ln/>
        </p:spPr>
        <p:txBody>
          <a:bodyPr/>
          <a:lstStyle/>
          <a:p>
            <a:endParaRPr lang="zh-CN" altLang="en-US"/>
          </a:p>
        </p:txBody>
      </p:sp>
      <p:sp>
        <p:nvSpPr>
          <p:cNvPr id="20" name="Shape 18"/>
          <p:cNvSpPr/>
          <p:nvPr/>
        </p:nvSpPr>
        <p:spPr>
          <a:xfrm>
            <a:off x="8326413" y="1466850"/>
            <a:ext cx="142875" cy="228600"/>
          </a:xfrm>
          <a:custGeom>
            <a:avLst/>
            <a:gdLst/>
            <a:ahLst/>
            <a:cxnLst/>
            <a:rect l="l" t="t" r="r" b="b"/>
            <a:pathLst>
              <a:path w="142875" h="228600">
                <a:moveTo>
                  <a:pt x="60722" y="10716"/>
                </a:moveTo>
                <a:cubicBezTo>
                  <a:pt x="60722" y="4777"/>
                  <a:pt x="65499" y="0"/>
                  <a:pt x="71438" y="0"/>
                </a:cubicBezTo>
                <a:cubicBezTo>
                  <a:pt x="77376" y="0"/>
                  <a:pt x="82153" y="4777"/>
                  <a:pt x="82153" y="10716"/>
                </a:cubicBezTo>
                <a:lnTo>
                  <a:pt x="82153" y="28575"/>
                </a:lnTo>
                <a:lnTo>
                  <a:pt x="107156" y="28575"/>
                </a:lnTo>
                <a:cubicBezTo>
                  <a:pt x="115059" y="28575"/>
                  <a:pt x="121444" y="34960"/>
                  <a:pt x="121444" y="42863"/>
                </a:cubicBezTo>
                <a:cubicBezTo>
                  <a:pt x="121444" y="50765"/>
                  <a:pt x="115059" y="57150"/>
                  <a:pt x="107156" y="57150"/>
                </a:cubicBezTo>
                <a:lnTo>
                  <a:pt x="55855" y="57150"/>
                </a:lnTo>
                <a:cubicBezTo>
                  <a:pt x="44738" y="57150"/>
                  <a:pt x="35719" y="66169"/>
                  <a:pt x="35719" y="77286"/>
                </a:cubicBezTo>
                <a:cubicBezTo>
                  <a:pt x="35719" y="87332"/>
                  <a:pt x="43086" y="95816"/>
                  <a:pt x="52998" y="97244"/>
                </a:cubicBezTo>
                <a:lnTo>
                  <a:pt x="93896" y="103093"/>
                </a:lnTo>
                <a:cubicBezTo>
                  <a:pt x="117917" y="106531"/>
                  <a:pt x="135731" y="127069"/>
                  <a:pt x="135731" y="151314"/>
                </a:cubicBezTo>
                <a:cubicBezTo>
                  <a:pt x="135731" y="178237"/>
                  <a:pt x="113898" y="200025"/>
                  <a:pt x="87020" y="200025"/>
                </a:cubicBezTo>
                <a:lnTo>
                  <a:pt x="82153" y="200025"/>
                </a:lnTo>
                <a:lnTo>
                  <a:pt x="82153" y="217884"/>
                </a:lnTo>
                <a:cubicBezTo>
                  <a:pt x="82153" y="223823"/>
                  <a:pt x="77376" y="228600"/>
                  <a:pt x="71438" y="228600"/>
                </a:cubicBezTo>
                <a:cubicBezTo>
                  <a:pt x="65499" y="228600"/>
                  <a:pt x="60722" y="223823"/>
                  <a:pt x="60722" y="217884"/>
                </a:cubicBezTo>
                <a:lnTo>
                  <a:pt x="60722" y="200025"/>
                </a:lnTo>
                <a:lnTo>
                  <a:pt x="28575" y="200025"/>
                </a:lnTo>
                <a:cubicBezTo>
                  <a:pt x="20672" y="200025"/>
                  <a:pt x="14288" y="193640"/>
                  <a:pt x="14288" y="185738"/>
                </a:cubicBezTo>
                <a:cubicBezTo>
                  <a:pt x="14288" y="177835"/>
                  <a:pt x="20672" y="171450"/>
                  <a:pt x="28575" y="171450"/>
                </a:cubicBezTo>
                <a:lnTo>
                  <a:pt x="87020" y="171450"/>
                </a:lnTo>
                <a:cubicBezTo>
                  <a:pt x="98137" y="171450"/>
                  <a:pt x="107156" y="162431"/>
                  <a:pt x="107156" y="151314"/>
                </a:cubicBezTo>
                <a:cubicBezTo>
                  <a:pt x="107156" y="141268"/>
                  <a:pt x="99789" y="132784"/>
                  <a:pt x="89877" y="131356"/>
                </a:cubicBezTo>
                <a:lnTo>
                  <a:pt x="48979" y="125507"/>
                </a:lnTo>
                <a:cubicBezTo>
                  <a:pt x="24958" y="122113"/>
                  <a:pt x="7144" y="101531"/>
                  <a:pt x="7144" y="77286"/>
                </a:cubicBezTo>
                <a:cubicBezTo>
                  <a:pt x="7144" y="50408"/>
                  <a:pt x="28977" y="28575"/>
                  <a:pt x="55855" y="28575"/>
                </a:cubicBezTo>
                <a:lnTo>
                  <a:pt x="60722" y="28575"/>
                </a:lnTo>
                <a:lnTo>
                  <a:pt x="60722" y="10716"/>
                </a:lnTo>
                <a:close/>
              </a:path>
            </a:pathLst>
          </a:custGeom>
          <a:solidFill>
            <a:srgbClr val="C5A06D"/>
          </a:solidFill>
          <a:ln/>
        </p:spPr>
        <p:txBody>
          <a:bodyPr/>
          <a:lstStyle/>
          <a:p>
            <a:endParaRPr lang="zh-CN" altLang="en-US"/>
          </a:p>
        </p:txBody>
      </p:sp>
      <p:sp>
        <p:nvSpPr>
          <p:cNvPr id="21" name="Text 19"/>
          <p:cNvSpPr/>
          <p:nvPr/>
        </p:nvSpPr>
        <p:spPr>
          <a:xfrm>
            <a:off x="8655025" y="1447800"/>
            <a:ext cx="4286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成本</a:t>
            </a:r>
            <a:endParaRPr lang="en-US" sz="1600" dirty="0"/>
          </a:p>
        </p:txBody>
      </p:sp>
      <p:sp>
        <p:nvSpPr>
          <p:cNvPr id="22" name="Text 20"/>
          <p:cNvSpPr/>
          <p:nvPr/>
        </p:nvSpPr>
        <p:spPr>
          <a:xfrm>
            <a:off x="8254975" y="1828800"/>
            <a:ext cx="3467100" cy="219075"/>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模型调用次数、令牌消耗、计算资源直接影响运营成本</a:t>
            </a:r>
            <a:endParaRPr lang="en-US" sz="1600" dirty="0"/>
          </a:p>
        </p:txBody>
      </p:sp>
      <p:sp>
        <p:nvSpPr>
          <p:cNvPr id="23" name="Shape 21"/>
          <p:cNvSpPr/>
          <p:nvPr/>
        </p:nvSpPr>
        <p:spPr>
          <a:xfrm>
            <a:off x="8254975" y="2121694"/>
            <a:ext cx="3400425" cy="609600"/>
          </a:xfrm>
          <a:custGeom>
            <a:avLst/>
            <a:gdLst/>
            <a:ahLst/>
            <a:cxnLst/>
            <a:rect l="l" t="t" r="r" b="b"/>
            <a:pathLst>
              <a:path w="3400425" h="609600">
                <a:moveTo>
                  <a:pt x="0" y="0"/>
                </a:moveTo>
                <a:lnTo>
                  <a:pt x="3400425" y="0"/>
                </a:lnTo>
                <a:lnTo>
                  <a:pt x="3400425" y="609600"/>
                </a:lnTo>
                <a:lnTo>
                  <a:pt x="0" y="609600"/>
                </a:lnTo>
                <a:lnTo>
                  <a:pt x="0" y="0"/>
                </a:lnTo>
                <a:close/>
              </a:path>
            </a:pathLst>
          </a:custGeom>
          <a:solidFill>
            <a:srgbClr val="1A1D21">
              <a:alpha val="50196"/>
            </a:srgbClr>
          </a:solidFill>
          <a:ln/>
        </p:spPr>
        <p:txBody>
          <a:bodyPr/>
          <a:lstStyle/>
          <a:p>
            <a:endParaRPr lang="zh-CN" altLang="en-US"/>
          </a:p>
        </p:txBody>
      </p:sp>
      <p:sp>
        <p:nvSpPr>
          <p:cNvPr id="24" name="Text 22"/>
          <p:cNvSpPr/>
          <p:nvPr/>
        </p:nvSpPr>
        <p:spPr>
          <a:xfrm>
            <a:off x="8331175" y="2197894"/>
            <a:ext cx="3305175" cy="4572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低成本：单智能体、顺序</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中等成本：协调器、ReAct</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高成本：群体、竞争仲裁</a:t>
            </a:r>
            <a:endParaRPr lang="en-US" sz="1600" dirty="0"/>
          </a:p>
        </p:txBody>
      </p:sp>
      <p:sp>
        <p:nvSpPr>
          <p:cNvPr id="25" name="Shape 23"/>
          <p:cNvSpPr/>
          <p:nvPr/>
        </p:nvSpPr>
        <p:spPr>
          <a:xfrm>
            <a:off x="381000" y="3271838"/>
            <a:ext cx="3705225" cy="1609725"/>
          </a:xfrm>
          <a:custGeom>
            <a:avLst/>
            <a:gdLst/>
            <a:ahLst/>
            <a:cxnLst/>
            <a:rect l="l" t="t" r="r" b="b"/>
            <a:pathLst>
              <a:path w="3705225" h="1609725">
                <a:moveTo>
                  <a:pt x="0" y="0"/>
                </a:moveTo>
                <a:lnTo>
                  <a:pt x="3705225" y="0"/>
                </a:lnTo>
                <a:lnTo>
                  <a:pt x="3705225" y="1609725"/>
                </a:lnTo>
                <a:lnTo>
                  <a:pt x="0" y="1609725"/>
                </a:lnTo>
                <a:lnTo>
                  <a:pt x="0" y="0"/>
                </a:lnTo>
                <a:close/>
              </a:path>
            </a:pathLst>
          </a:custGeom>
          <a:solidFill>
            <a:srgbClr val="5E7A8B">
              <a:alpha val="10196"/>
            </a:srgbClr>
          </a:solidFill>
          <a:ln/>
        </p:spPr>
        <p:txBody>
          <a:bodyPr/>
          <a:lstStyle/>
          <a:p>
            <a:endParaRPr lang="zh-CN" altLang="en-US"/>
          </a:p>
        </p:txBody>
      </p:sp>
      <p:sp>
        <p:nvSpPr>
          <p:cNvPr id="26" name="Shape 24"/>
          <p:cNvSpPr/>
          <p:nvPr/>
        </p:nvSpPr>
        <p:spPr>
          <a:xfrm>
            <a:off x="381000" y="3271838"/>
            <a:ext cx="3705225" cy="38100"/>
          </a:xfrm>
          <a:custGeom>
            <a:avLst/>
            <a:gdLst/>
            <a:ahLst/>
            <a:cxnLst/>
            <a:rect l="l" t="t" r="r" b="b"/>
            <a:pathLst>
              <a:path w="3705225" h="38100">
                <a:moveTo>
                  <a:pt x="0" y="0"/>
                </a:moveTo>
                <a:lnTo>
                  <a:pt x="3705225" y="0"/>
                </a:lnTo>
                <a:lnTo>
                  <a:pt x="3705225" y="38100"/>
                </a:lnTo>
                <a:lnTo>
                  <a:pt x="0" y="38100"/>
                </a:lnTo>
                <a:lnTo>
                  <a:pt x="0" y="0"/>
                </a:lnTo>
                <a:close/>
              </a:path>
            </a:pathLst>
          </a:custGeom>
          <a:solidFill>
            <a:srgbClr val="5E7A8B"/>
          </a:solidFill>
          <a:ln/>
        </p:spPr>
        <p:txBody>
          <a:bodyPr/>
          <a:lstStyle/>
          <a:p>
            <a:endParaRPr lang="zh-CN" altLang="en-US"/>
          </a:p>
        </p:txBody>
      </p:sp>
      <p:sp>
        <p:nvSpPr>
          <p:cNvPr id="27" name="Shape 25"/>
          <p:cNvSpPr/>
          <p:nvPr/>
        </p:nvSpPr>
        <p:spPr>
          <a:xfrm>
            <a:off x="561975" y="3462338"/>
            <a:ext cx="228600" cy="228600"/>
          </a:xfrm>
          <a:custGeom>
            <a:avLst/>
            <a:gdLst/>
            <a:ahLst/>
            <a:cxnLst/>
            <a:rect l="l" t="t" r="r" b="b"/>
            <a:pathLst>
              <a:path w="228600" h="228600">
                <a:moveTo>
                  <a:pt x="100013" y="0"/>
                </a:moveTo>
                <a:cubicBezTo>
                  <a:pt x="115773" y="0"/>
                  <a:pt x="128588" y="9599"/>
                  <a:pt x="128588" y="21431"/>
                </a:cubicBezTo>
                <a:cubicBezTo>
                  <a:pt x="128588" y="26075"/>
                  <a:pt x="126623" y="30361"/>
                  <a:pt x="123230" y="33888"/>
                </a:cubicBezTo>
                <a:cubicBezTo>
                  <a:pt x="120283" y="36969"/>
                  <a:pt x="117872" y="40719"/>
                  <a:pt x="117872" y="45006"/>
                </a:cubicBezTo>
                <a:cubicBezTo>
                  <a:pt x="117872" y="51703"/>
                  <a:pt x="123319" y="57150"/>
                  <a:pt x="130016" y="57150"/>
                </a:cubicBezTo>
                <a:lnTo>
                  <a:pt x="150019" y="57150"/>
                </a:lnTo>
                <a:cubicBezTo>
                  <a:pt x="161851" y="57150"/>
                  <a:pt x="171450" y="66749"/>
                  <a:pt x="171450" y="78581"/>
                </a:cubicBezTo>
                <a:lnTo>
                  <a:pt x="171450" y="98584"/>
                </a:lnTo>
                <a:cubicBezTo>
                  <a:pt x="171450" y="105281"/>
                  <a:pt x="176897" y="110728"/>
                  <a:pt x="183594" y="110728"/>
                </a:cubicBezTo>
                <a:cubicBezTo>
                  <a:pt x="187836" y="110728"/>
                  <a:pt x="191631" y="108317"/>
                  <a:pt x="194712" y="105370"/>
                </a:cubicBezTo>
                <a:cubicBezTo>
                  <a:pt x="198239" y="102022"/>
                  <a:pt x="202525" y="100013"/>
                  <a:pt x="207169" y="100013"/>
                </a:cubicBezTo>
                <a:cubicBezTo>
                  <a:pt x="219001" y="100013"/>
                  <a:pt x="228600" y="112827"/>
                  <a:pt x="228600" y="128588"/>
                </a:cubicBezTo>
                <a:cubicBezTo>
                  <a:pt x="228600" y="144348"/>
                  <a:pt x="219001" y="157163"/>
                  <a:pt x="207169" y="157163"/>
                </a:cubicBezTo>
                <a:cubicBezTo>
                  <a:pt x="202525" y="157163"/>
                  <a:pt x="198194" y="155198"/>
                  <a:pt x="194712" y="151805"/>
                </a:cubicBezTo>
                <a:cubicBezTo>
                  <a:pt x="191631" y="148858"/>
                  <a:pt x="187881" y="146447"/>
                  <a:pt x="183594" y="146447"/>
                </a:cubicBezTo>
                <a:cubicBezTo>
                  <a:pt x="176897" y="146447"/>
                  <a:pt x="171450" y="151894"/>
                  <a:pt x="171450" y="158591"/>
                </a:cubicBezTo>
                <a:lnTo>
                  <a:pt x="171450" y="207169"/>
                </a:lnTo>
                <a:cubicBezTo>
                  <a:pt x="171450" y="219001"/>
                  <a:pt x="161851" y="228600"/>
                  <a:pt x="150019" y="228600"/>
                </a:cubicBezTo>
                <a:lnTo>
                  <a:pt x="124658" y="228600"/>
                </a:lnTo>
                <a:cubicBezTo>
                  <a:pt x="118943" y="228600"/>
                  <a:pt x="114300" y="223957"/>
                  <a:pt x="114300" y="218242"/>
                </a:cubicBezTo>
                <a:cubicBezTo>
                  <a:pt x="114300" y="214134"/>
                  <a:pt x="116890" y="210517"/>
                  <a:pt x="120194" y="208062"/>
                </a:cubicBezTo>
                <a:cubicBezTo>
                  <a:pt x="125373" y="204177"/>
                  <a:pt x="128588" y="198819"/>
                  <a:pt x="128588" y="192881"/>
                </a:cubicBezTo>
                <a:cubicBezTo>
                  <a:pt x="128588" y="181049"/>
                  <a:pt x="115773" y="171450"/>
                  <a:pt x="100013" y="171450"/>
                </a:cubicBezTo>
                <a:cubicBezTo>
                  <a:pt x="84252" y="171450"/>
                  <a:pt x="71438" y="181049"/>
                  <a:pt x="71438" y="192881"/>
                </a:cubicBezTo>
                <a:cubicBezTo>
                  <a:pt x="71438" y="198819"/>
                  <a:pt x="74652" y="204177"/>
                  <a:pt x="79831" y="208062"/>
                </a:cubicBezTo>
                <a:cubicBezTo>
                  <a:pt x="83135" y="210517"/>
                  <a:pt x="85725" y="214089"/>
                  <a:pt x="85725" y="218242"/>
                </a:cubicBezTo>
                <a:cubicBezTo>
                  <a:pt x="85725" y="223957"/>
                  <a:pt x="81082" y="228600"/>
                  <a:pt x="75367" y="228600"/>
                </a:cubicBezTo>
                <a:lnTo>
                  <a:pt x="21431" y="228600"/>
                </a:lnTo>
                <a:cubicBezTo>
                  <a:pt x="9599" y="228600"/>
                  <a:pt x="0" y="219001"/>
                  <a:pt x="0" y="207169"/>
                </a:cubicBezTo>
                <a:lnTo>
                  <a:pt x="0" y="153233"/>
                </a:lnTo>
                <a:cubicBezTo>
                  <a:pt x="0" y="147518"/>
                  <a:pt x="4643" y="142875"/>
                  <a:pt x="10358" y="142875"/>
                </a:cubicBezTo>
                <a:cubicBezTo>
                  <a:pt x="14466" y="142875"/>
                  <a:pt x="18083" y="145465"/>
                  <a:pt x="20538" y="148769"/>
                </a:cubicBezTo>
                <a:cubicBezTo>
                  <a:pt x="24423" y="153948"/>
                  <a:pt x="29781" y="157163"/>
                  <a:pt x="35719" y="157163"/>
                </a:cubicBezTo>
                <a:cubicBezTo>
                  <a:pt x="47551" y="157163"/>
                  <a:pt x="57150" y="144348"/>
                  <a:pt x="57150" y="128588"/>
                </a:cubicBezTo>
                <a:cubicBezTo>
                  <a:pt x="57150" y="112827"/>
                  <a:pt x="47551" y="100013"/>
                  <a:pt x="35719" y="100013"/>
                </a:cubicBezTo>
                <a:cubicBezTo>
                  <a:pt x="29781" y="100013"/>
                  <a:pt x="24423" y="103227"/>
                  <a:pt x="20538" y="108406"/>
                </a:cubicBezTo>
                <a:cubicBezTo>
                  <a:pt x="18083" y="111710"/>
                  <a:pt x="14511" y="114300"/>
                  <a:pt x="10358" y="114300"/>
                </a:cubicBezTo>
                <a:cubicBezTo>
                  <a:pt x="4643" y="114300"/>
                  <a:pt x="0" y="109657"/>
                  <a:pt x="0" y="103942"/>
                </a:cubicBezTo>
                <a:lnTo>
                  <a:pt x="0" y="78581"/>
                </a:lnTo>
                <a:cubicBezTo>
                  <a:pt x="0" y="66749"/>
                  <a:pt x="9599" y="57150"/>
                  <a:pt x="21431" y="57150"/>
                </a:cubicBezTo>
                <a:lnTo>
                  <a:pt x="70009" y="57150"/>
                </a:lnTo>
                <a:cubicBezTo>
                  <a:pt x="76706" y="57150"/>
                  <a:pt x="82153" y="51703"/>
                  <a:pt x="82153" y="45006"/>
                </a:cubicBezTo>
                <a:cubicBezTo>
                  <a:pt x="82153" y="40764"/>
                  <a:pt x="79742" y="36969"/>
                  <a:pt x="76795" y="33888"/>
                </a:cubicBezTo>
                <a:cubicBezTo>
                  <a:pt x="73447" y="30361"/>
                  <a:pt x="71438" y="26075"/>
                  <a:pt x="71438" y="21431"/>
                </a:cubicBezTo>
                <a:cubicBezTo>
                  <a:pt x="71438" y="9599"/>
                  <a:pt x="84252" y="0"/>
                  <a:pt x="100013" y="0"/>
                </a:cubicBezTo>
                <a:close/>
              </a:path>
            </a:pathLst>
          </a:custGeom>
          <a:solidFill>
            <a:srgbClr val="C5A06D"/>
          </a:solidFill>
          <a:ln/>
        </p:spPr>
        <p:txBody>
          <a:bodyPr/>
          <a:lstStyle/>
          <a:p>
            <a:endParaRPr lang="zh-CN" altLang="en-US"/>
          </a:p>
        </p:txBody>
      </p:sp>
      <p:sp>
        <p:nvSpPr>
          <p:cNvPr id="28" name="Text 26"/>
          <p:cNvSpPr/>
          <p:nvPr/>
        </p:nvSpPr>
        <p:spPr>
          <a:xfrm>
            <a:off x="933450" y="3443288"/>
            <a:ext cx="6000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复杂度</a:t>
            </a:r>
            <a:endParaRPr lang="en-US" sz="1600" dirty="0"/>
          </a:p>
        </p:txBody>
      </p:sp>
      <p:sp>
        <p:nvSpPr>
          <p:cNvPr id="29" name="Text 27"/>
          <p:cNvSpPr/>
          <p:nvPr/>
        </p:nvSpPr>
        <p:spPr>
          <a:xfrm>
            <a:off x="533400" y="3824288"/>
            <a:ext cx="3467100" cy="219075"/>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架构设计、开发维护、调试难度随模式复杂度增加</a:t>
            </a:r>
            <a:endParaRPr lang="en-US" sz="1600" dirty="0"/>
          </a:p>
        </p:txBody>
      </p:sp>
      <p:sp>
        <p:nvSpPr>
          <p:cNvPr id="30" name="Shape 28"/>
          <p:cNvSpPr/>
          <p:nvPr/>
        </p:nvSpPr>
        <p:spPr>
          <a:xfrm>
            <a:off x="533400" y="4117181"/>
            <a:ext cx="3400425" cy="609600"/>
          </a:xfrm>
          <a:custGeom>
            <a:avLst/>
            <a:gdLst/>
            <a:ahLst/>
            <a:cxnLst/>
            <a:rect l="l" t="t" r="r" b="b"/>
            <a:pathLst>
              <a:path w="3400425" h="609600">
                <a:moveTo>
                  <a:pt x="0" y="0"/>
                </a:moveTo>
                <a:lnTo>
                  <a:pt x="3400425" y="0"/>
                </a:lnTo>
                <a:lnTo>
                  <a:pt x="3400425" y="609600"/>
                </a:lnTo>
                <a:lnTo>
                  <a:pt x="0" y="609600"/>
                </a:lnTo>
                <a:lnTo>
                  <a:pt x="0" y="0"/>
                </a:lnTo>
                <a:close/>
              </a:path>
            </a:pathLst>
          </a:custGeom>
          <a:solidFill>
            <a:srgbClr val="1A1D21">
              <a:alpha val="50196"/>
            </a:srgbClr>
          </a:solidFill>
          <a:ln/>
        </p:spPr>
        <p:txBody>
          <a:bodyPr/>
          <a:lstStyle/>
          <a:p>
            <a:endParaRPr lang="zh-CN" altLang="en-US"/>
          </a:p>
        </p:txBody>
      </p:sp>
      <p:sp>
        <p:nvSpPr>
          <p:cNvPr id="31" name="Text 29"/>
          <p:cNvSpPr/>
          <p:nvPr/>
        </p:nvSpPr>
        <p:spPr>
          <a:xfrm>
            <a:off x="609600" y="4193381"/>
            <a:ext cx="3305175" cy="4572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低复杂度：单智能体、顺序</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中等复杂度：协调器、ReAct</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高复杂度：群体、自定义逻辑</a:t>
            </a:r>
            <a:endParaRPr lang="en-US" sz="1600" dirty="0"/>
          </a:p>
        </p:txBody>
      </p:sp>
      <p:sp>
        <p:nvSpPr>
          <p:cNvPr id="32" name="Shape 30"/>
          <p:cNvSpPr/>
          <p:nvPr/>
        </p:nvSpPr>
        <p:spPr>
          <a:xfrm>
            <a:off x="4241750" y="3271838"/>
            <a:ext cx="3705225" cy="1609725"/>
          </a:xfrm>
          <a:custGeom>
            <a:avLst/>
            <a:gdLst/>
            <a:ahLst/>
            <a:cxnLst/>
            <a:rect l="l" t="t" r="r" b="b"/>
            <a:pathLst>
              <a:path w="3705225" h="1609725">
                <a:moveTo>
                  <a:pt x="0" y="0"/>
                </a:moveTo>
                <a:lnTo>
                  <a:pt x="3705225" y="0"/>
                </a:lnTo>
                <a:lnTo>
                  <a:pt x="3705225" y="1609725"/>
                </a:lnTo>
                <a:lnTo>
                  <a:pt x="0" y="1609725"/>
                </a:lnTo>
                <a:lnTo>
                  <a:pt x="0" y="0"/>
                </a:lnTo>
                <a:close/>
              </a:path>
            </a:pathLst>
          </a:custGeom>
          <a:solidFill>
            <a:srgbClr val="5E7A8B">
              <a:alpha val="10196"/>
            </a:srgbClr>
          </a:solidFill>
          <a:ln/>
        </p:spPr>
        <p:txBody>
          <a:bodyPr/>
          <a:lstStyle/>
          <a:p>
            <a:endParaRPr lang="zh-CN" altLang="en-US"/>
          </a:p>
        </p:txBody>
      </p:sp>
      <p:sp>
        <p:nvSpPr>
          <p:cNvPr id="33" name="Shape 31"/>
          <p:cNvSpPr/>
          <p:nvPr/>
        </p:nvSpPr>
        <p:spPr>
          <a:xfrm>
            <a:off x="4241750" y="3271838"/>
            <a:ext cx="3705225" cy="38100"/>
          </a:xfrm>
          <a:custGeom>
            <a:avLst/>
            <a:gdLst/>
            <a:ahLst/>
            <a:cxnLst/>
            <a:rect l="l" t="t" r="r" b="b"/>
            <a:pathLst>
              <a:path w="3705225" h="38100">
                <a:moveTo>
                  <a:pt x="0" y="0"/>
                </a:moveTo>
                <a:lnTo>
                  <a:pt x="3705225" y="0"/>
                </a:lnTo>
                <a:lnTo>
                  <a:pt x="3705225" y="38100"/>
                </a:lnTo>
                <a:lnTo>
                  <a:pt x="0" y="38100"/>
                </a:lnTo>
                <a:lnTo>
                  <a:pt x="0" y="0"/>
                </a:lnTo>
                <a:close/>
              </a:path>
            </a:pathLst>
          </a:custGeom>
          <a:solidFill>
            <a:srgbClr val="5E7A8B"/>
          </a:solidFill>
          <a:ln/>
        </p:spPr>
        <p:txBody>
          <a:bodyPr/>
          <a:lstStyle/>
          <a:p>
            <a:endParaRPr lang="zh-CN" altLang="en-US"/>
          </a:p>
        </p:txBody>
      </p:sp>
      <p:sp>
        <p:nvSpPr>
          <p:cNvPr id="34" name="Shape 32"/>
          <p:cNvSpPr/>
          <p:nvPr/>
        </p:nvSpPr>
        <p:spPr>
          <a:xfrm>
            <a:off x="4422725" y="3462338"/>
            <a:ext cx="228600" cy="228600"/>
          </a:xfrm>
          <a:custGeom>
            <a:avLst/>
            <a:gdLst/>
            <a:ahLst/>
            <a:cxnLst/>
            <a:rect l="l" t="t" r="r" b="b"/>
            <a:pathLst>
              <a:path w="228600" h="228600">
                <a:moveTo>
                  <a:pt x="114300" y="0"/>
                </a:moveTo>
                <a:cubicBezTo>
                  <a:pt x="177384" y="0"/>
                  <a:pt x="228600" y="51216"/>
                  <a:pt x="228600" y="114300"/>
                </a:cubicBezTo>
                <a:cubicBezTo>
                  <a:pt x="228600" y="177384"/>
                  <a:pt x="177384" y="228600"/>
                  <a:pt x="114300" y="228600"/>
                </a:cubicBezTo>
                <a:cubicBezTo>
                  <a:pt x="51216" y="228600"/>
                  <a:pt x="0" y="177384"/>
                  <a:pt x="0" y="114300"/>
                </a:cubicBezTo>
                <a:cubicBezTo>
                  <a:pt x="0" y="51216"/>
                  <a:pt x="51216" y="0"/>
                  <a:pt x="114300" y="0"/>
                </a:cubicBezTo>
                <a:close/>
                <a:moveTo>
                  <a:pt x="103584" y="53578"/>
                </a:moveTo>
                <a:lnTo>
                  <a:pt x="103584" y="114300"/>
                </a:lnTo>
                <a:cubicBezTo>
                  <a:pt x="103584" y="117872"/>
                  <a:pt x="105370" y="121221"/>
                  <a:pt x="108362" y="123230"/>
                </a:cubicBezTo>
                <a:lnTo>
                  <a:pt x="151224" y="151805"/>
                </a:lnTo>
                <a:cubicBezTo>
                  <a:pt x="156136" y="155109"/>
                  <a:pt x="162788" y="153769"/>
                  <a:pt x="166092" y="148813"/>
                </a:cubicBezTo>
                <a:cubicBezTo>
                  <a:pt x="169396" y="143857"/>
                  <a:pt x="168057" y="137249"/>
                  <a:pt x="163101" y="133945"/>
                </a:cubicBezTo>
                <a:lnTo>
                  <a:pt x="125016" y="108585"/>
                </a:lnTo>
                <a:lnTo>
                  <a:pt x="125016" y="53578"/>
                </a:lnTo>
                <a:cubicBezTo>
                  <a:pt x="125016" y="47640"/>
                  <a:pt x="120238" y="42863"/>
                  <a:pt x="114300" y="42863"/>
                </a:cubicBezTo>
                <a:cubicBezTo>
                  <a:pt x="108362" y="42863"/>
                  <a:pt x="103584" y="47640"/>
                  <a:pt x="103584" y="53578"/>
                </a:cubicBezTo>
                <a:close/>
              </a:path>
            </a:pathLst>
          </a:custGeom>
          <a:solidFill>
            <a:srgbClr val="C5A06D"/>
          </a:solidFill>
          <a:ln/>
        </p:spPr>
        <p:txBody>
          <a:bodyPr/>
          <a:lstStyle/>
          <a:p>
            <a:endParaRPr lang="zh-CN" altLang="en-US"/>
          </a:p>
        </p:txBody>
      </p:sp>
      <p:sp>
        <p:nvSpPr>
          <p:cNvPr id="35" name="Text 33"/>
          <p:cNvSpPr/>
          <p:nvPr/>
        </p:nvSpPr>
        <p:spPr>
          <a:xfrm>
            <a:off x="4794200" y="3443288"/>
            <a:ext cx="4286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延迟</a:t>
            </a:r>
            <a:endParaRPr lang="en-US" sz="1600" dirty="0"/>
          </a:p>
        </p:txBody>
      </p:sp>
      <p:sp>
        <p:nvSpPr>
          <p:cNvPr id="36" name="Text 34"/>
          <p:cNvSpPr/>
          <p:nvPr/>
        </p:nvSpPr>
        <p:spPr>
          <a:xfrm>
            <a:off x="4394150" y="3824288"/>
            <a:ext cx="3467100" cy="219075"/>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模型调用次数、并行度、迭代次数影响端到端响应时间</a:t>
            </a:r>
            <a:endParaRPr lang="en-US" sz="1600" dirty="0"/>
          </a:p>
        </p:txBody>
      </p:sp>
      <p:sp>
        <p:nvSpPr>
          <p:cNvPr id="37" name="Shape 35"/>
          <p:cNvSpPr/>
          <p:nvPr/>
        </p:nvSpPr>
        <p:spPr>
          <a:xfrm>
            <a:off x="4394150" y="4117181"/>
            <a:ext cx="3400425" cy="609600"/>
          </a:xfrm>
          <a:custGeom>
            <a:avLst/>
            <a:gdLst/>
            <a:ahLst/>
            <a:cxnLst/>
            <a:rect l="l" t="t" r="r" b="b"/>
            <a:pathLst>
              <a:path w="3400425" h="609600">
                <a:moveTo>
                  <a:pt x="0" y="0"/>
                </a:moveTo>
                <a:lnTo>
                  <a:pt x="3400425" y="0"/>
                </a:lnTo>
                <a:lnTo>
                  <a:pt x="3400425" y="609600"/>
                </a:lnTo>
                <a:lnTo>
                  <a:pt x="0" y="609600"/>
                </a:lnTo>
                <a:lnTo>
                  <a:pt x="0" y="0"/>
                </a:lnTo>
                <a:close/>
              </a:path>
            </a:pathLst>
          </a:custGeom>
          <a:solidFill>
            <a:srgbClr val="1A1D21">
              <a:alpha val="50196"/>
            </a:srgbClr>
          </a:solidFill>
          <a:ln/>
        </p:spPr>
        <p:txBody>
          <a:bodyPr/>
          <a:lstStyle/>
          <a:p>
            <a:endParaRPr lang="zh-CN" altLang="en-US"/>
          </a:p>
        </p:txBody>
      </p:sp>
      <p:sp>
        <p:nvSpPr>
          <p:cNvPr id="38" name="Text 36"/>
          <p:cNvSpPr/>
          <p:nvPr/>
        </p:nvSpPr>
        <p:spPr>
          <a:xfrm>
            <a:off x="4470350" y="4193381"/>
            <a:ext cx="3305175" cy="4572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低延迟：单智能体、并行</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中等延迟：协调器、ReAct</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高延迟：迭代优化、群体</a:t>
            </a:r>
            <a:endParaRPr lang="en-US" sz="1600" dirty="0"/>
          </a:p>
        </p:txBody>
      </p:sp>
      <p:sp>
        <p:nvSpPr>
          <p:cNvPr id="39" name="Shape 37"/>
          <p:cNvSpPr/>
          <p:nvPr/>
        </p:nvSpPr>
        <p:spPr>
          <a:xfrm>
            <a:off x="8102575" y="3271838"/>
            <a:ext cx="3705225" cy="1609725"/>
          </a:xfrm>
          <a:custGeom>
            <a:avLst/>
            <a:gdLst/>
            <a:ahLst/>
            <a:cxnLst/>
            <a:rect l="l" t="t" r="r" b="b"/>
            <a:pathLst>
              <a:path w="3705225" h="1609725">
                <a:moveTo>
                  <a:pt x="0" y="0"/>
                </a:moveTo>
                <a:lnTo>
                  <a:pt x="3705225" y="0"/>
                </a:lnTo>
                <a:lnTo>
                  <a:pt x="3705225" y="1609725"/>
                </a:lnTo>
                <a:lnTo>
                  <a:pt x="0" y="1609725"/>
                </a:lnTo>
                <a:lnTo>
                  <a:pt x="0" y="0"/>
                </a:lnTo>
                <a:close/>
              </a:path>
            </a:pathLst>
          </a:custGeom>
          <a:solidFill>
            <a:srgbClr val="5E7A8B">
              <a:alpha val="10196"/>
            </a:srgbClr>
          </a:solidFill>
          <a:ln/>
        </p:spPr>
        <p:txBody>
          <a:bodyPr/>
          <a:lstStyle/>
          <a:p>
            <a:endParaRPr lang="zh-CN" altLang="en-US"/>
          </a:p>
        </p:txBody>
      </p:sp>
      <p:sp>
        <p:nvSpPr>
          <p:cNvPr id="40" name="Shape 38"/>
          <p:cNvSpPr/>
          <p:nvPr/>
        </p:nvSpPr>
        <p:spPr>
          <a:xfrm>
            <a:off x="8102575" y="3271838"/>
            <a:ext cx="3705225" cy="38100"/>
          </a:xfrm>
          <a:custGeom>
            <a:avLst/>
            <a:gdLst/>
            <a:ahLst/>
            <a:cxnLst/>
            <a:rect l="l" t="t" r="r" b="b"/>
            <a:pathLst>
              <a:path w="3705225" h="38100">
                <a:moveTo>
                  <a:pt x="0" y="0"/>
                </a:moveTo>
                <a:lnTo>
                  <a:pt x="3705225" y="0"/>
                </a:lnTo>
                <a:lnTo>
                  <a:pt x="3705225" y="38100"/>
                </a:lnTo>
                <a:lnTo>
                  <a:pt x="0" y="38100"/>
                </a:lnTo>
                <a:lnTo>
                  <a:pt x="0" y="0"/>
                </a:lnTo>
                <a:close/>
              </a:path>
            </a:pathLst>
          </a:custGeom>
          <a:solidFill>
            <a:srgbClr val="5E7A8B"/>
          </a:solidFill>
          <a:ln/>
        </p:spPr>
        <p:txBody>
          <a:bodyPr/>
          <a:lstStyle/>
          <a:p>
            <a:endParaRPr lang="zh-CN" altLang="en-US"/>
          </a:p>
        </p:txBody>
      </p:sp>
      <p:sp>
        <p:nvSpPr>
          <p:cNvPr id="41" name="Shape 39"/>
          <p:cNvSpPr/>
          <p:nvPr/>
        </p:nvSpPr>
        <p:spPr>
          <a:xfrm>
            <a:off x="8283550" y="3462338"/>
            <a:ext cx="228600" cy="228600"/>
          </a:xfrm>
          <a:custGeom>
            <a:avLst/>
            <a:gdLst/>
            <a:ahLst/>
            <a:cxnLst/>
            <a:rect l="l" t="t" r="r" b="b"/>
            <a:pathLst>
              <a:path w="228600" h="228600">
                <a:moveTo>
                  <a:pt x="114300" y="0"/>
                </a:moveTo>
                <a:cubicBezTo>
                  <a:pt x="116354" y="0"/>
                  <a:pt x="118408" y="446"/>
                  <a:pt x="120283" y="1295"/>
                </a:cubicBezTo>
                <a:lnTo>
                  <a:pt x="204401" y="36969"/>
                </a:lnTo>
                <a:cubicBezTo>
                  <a:pt x="214223" y="41121"/>
                  <a:pt x="221546" y="50810"/>
                  <a:pt x="221501" y="62508"/>
                </a:cubicBezTo>
                <a:cubicBezTo>
                  <a:pt x="221278" y="106799"/>
                  <a:pt x="203061" y="187836"/>
                  <a:pt x="126132" y="224671"/>
                </a:cubicBezTo>
                <a:cubicBezTo>
                  <a:pt x="118676" y="228243"/>
                  <a:pt x="110014" y="228243"/>
                  <a:pt x="102557" y="224671"/>
                </a:cubicBezTo>
                <a:cubicBezTo>
                  <a:pt x="25584" y="187836"/>
                  <a:pt x="7412" y="106799"/>
                  <a:pt x="7188" y="62508"/>
                </a:cubicBezTo>
                <a:cubicBezTo>
                  <a:pt x="7144" y="50810"/>
                  <a:pt x="14466" y="41121"/>
                  <a:pt x="24289" y="36969"/>
                </a:cubicBezTo>
                <a:lnTo>
                  <a:pt x="108362" y="1295"/>
                </a:lnTo>
                <a:cubicBezTo>
                  <a:pt x="110237" y="446"/>
                  <a:pt x="112246" y="0"/>
                  <a:pt x="114300" y="0"/>
                </a:cubicBezTo>
                <a:close/>
                <a:moveTo>
                  <a:pt x="114300" y="29825"/>
                </a:moveTo>
                <a:lnTo>
                  <a:pt x="114300" y="198641"/>
                </a:lnTo>
                <a:cubicBezTo>
                  <a:pt x="175915" y="168816"/>
                  <a:pt x="192479" y="102736"/>
                  <a:pt x="192881" y="63178"/>
                </a:cubicBezTo>
                <a:lnTo>
                  <a:pt x="114300" y="29870"/>
                </a:lnTo>
                <a:lnTo>
                  <a:pt x="114300" y="29870"/>
                </a:lnTo>
                <a:close/>
              </a:path>
            </a:pathLst>
          </a:custGeom>
          <a:solidFill>
            <a:srgbClr val="C5A06D"/>
          </a:solidFill>
          <a:ln/>
        </p:spPr>
        <p:txBody>
          <a:bodyPr/>
          <a:lstStyle/>
          <a:p>
            <a:endParaRPr lang="zh-CN" altLang="en-US"/>
          </a:p>
        </p:txBody>
      </p:sp>
      <p:sp>
        <p:nvSpPr>
          <p:cNvPr id="42" name="Text 40"/>
          <p:cNvSpPr/>
          <p:nvPr/>
        </p:nvSpPr>
        <p:spPr>
          <a:xfrm>
            <a:off x="8655025" y="3443288"/>
            <a:ext cx="6000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可靠性</a:t>
            </a:r>
            <a:endParaRPr lang="en-US" sz="1600" dirty="0"/>
          </a:p>
        </p:txBody>
      </p:sp>
      <p:sp>
        <p:nvSpPr>
          <p:cNvPr id="43" name="Text 41"/>
          <p:cNvSpPr/>
          <p:nvPr/>
        </p:nvSpPr>
        <p:spPr>
          <a:xfrm>
            <a:off x="8254975" y="3824288"/>
            <a:ext cx="3467100" cy="219075"/>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输出质量、错误恢复、一致性保障能力</a:t>
            </a:r>
            <a:endParaRPr lang="en-US" sz="1600" dirty="0"/>
          </a:p>
        </p:txBody>
      </p:sp>
      <p:sp>
        <p:nvSpPr>
          <p:cNvPr id="44" name="Shape 42"/>
          <p:cNvSpPr/>
          <p:nvPr/>
        </p:nvSpPr>
        <p:spPr>
          <a:xfrm>
            <a:off x="8254975" y="4117181"/>
            <a:ext cx="3400425" cy="609600"/>
          </a:xfrm>
          <a:custGeom>
            <a:avLst/>
            <a:gdLst/>
            <a:ahLst/>
            <a:cxnLst/>
            <a:rect l="l" t="t" r="r" b="b"/>
            <a:pathLst>
              <a:path w="3400425" h="609600">
                <a:moveTo>
                  <a:pt x="0" y="0"/>
                </a:moveTo>
                <a:lnTo>
                  <a:pt x="3400425" y="0"/>
                </a:lnTo>
                <a:lnTo>
                  <a:pt x="3400425" y="609600"/>
                </a:lnTo>
                <a:lnTo>
                  <a:pt x="0" y="609600"/>
                </a:lnTo>
                <a:lnTo>
                  <a:pt x="0" y="0"/>
                </a:lnTo>
                <a:close/>
              </a:path>
            </a:pathLst>
          </a:custGeom>
          <a:solidFill>
            <a:srgbClr val="1A1D21">
              <a:alpha val="50196"/>
            </a:srgbClr>
          </a:solidFill>
          <a:ln/>
        </p:spPr>
        <p:txBody>
          <a:bodyPr/>
          <a:lstStyle/>
          <a:p>
            <a:endParaRPr lang="zh-CN" altLang="en-US"/>
          </a:p>
        </p:txBody>
      </p:sp>
      <p:sp>
        <p:nvSpPr>
          <p:cNvPr id="45" name="Text 43"/>
          <p:cNvSpPr/>
          <p:nvPr/>
        </p:nvSpPr>
        <p:spPr>
          <a:xfrm>
            <a:off x="8331175" y="4193381"/>
            <a:ext cx="3305175" cy="457200"/>
          </a:xfrm>
          <a:prstGeom prst="rect">
            <a:avLst/>
          </a:prstGeom>
          <a:noFill/>
          <a:ln/>
        </p:spPr>
        <p:txBody>
          <a:bodyPr wrap="square" lIns="0" tIns="0" rIns="0" bIns="0" rtlCol="0" anchor="ctr"/>
          <a:lstStyle/>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高可靠：审核评判、竞争仲裁</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中等可靠：协调器、迭代优化</a:t>
            </a:r>
            <a:endParaRPr lang="en-US" sz="1600" dirty="0"/>
          </a:p>
          <a:p>
            <a:pPr>
              <a:lnSpc>
                <a:spcPct val="110000"/>
              </a:lnSpc>
            </a:pPr>
            <a:r>
              <a:rPr lang="en-US" sz="900" dirty="0">
                <a:solidFill>
                  <a:srgbClr val="E0E2E5">
                    <a:alpha val="70000"/>
                  </a:srgbClr>
                </a:solidFill>
                <a:latin typeface="Noto Sans SC" pitchFamily="34" charset="0"/>
                <a:ea typeface="Noto Sans SC" pitchFamily="34" charset="-122"/>
                <a:cs typeface="Noto Sans SC" pitchFamily="34" charset="-120"/>
              </a:rPr>
              <a:t>标准可靠：单智能体、顺序</a:t>
            </a:r>
            <a:endParaRPr lang="en-US" sz="1600" dirty="0"/>
          </a:p>
        </p:txBody>
      </p:sp>
      <p:sp>
        <p:nvSpPr>
          <p:cNvPr id="46" name="Shape 44"/>
          <p:cNvSpPr/>
          <p:nvPr/>
        </p:nvSpPr>
        <p:spPr>
          <a:xfrm>
            <a:off x="400050" y="5031581"/>
            <a:ext cx="11410950" cy="895350"/>
          </a:xfrm>
          <a:custGeom>
            <a:avLst/>
            <a:gdLst/>
            <a:ahLst/>
            <a:cxnLst/>
            <a:rect l="l" t="t" r="r" b="b"/>
            <a:pathLst>
              <a:path w="11410950" h="895350">
                <a:moveTo>
                  <a:pt x="0" y="0"/>
                </a:moveTo>
                <a:lnTo>
                  <a:pt x="11410950" y="0"/>
                </a:lnTo>
                <a:lnTo>
                  <a:pt x="11410950" y="895350"/>
                </a:lnTo>
                <a:lnTo>
                  <a:pt x="0" y="895350"/>
                </a:lnTo>
                <a:lnTo>
                  <a:pt x="0" y="0"/>
                </a:lnTo>
                <a:close/>
              </a:path>
            </a:pathLst>
          </a:custGeom>
          <a:solidFill>
            <a:srgbClr val="C5A06D">
              <a:alpha val="10196"/>
            </a:srgbClr>
          </a:solidFill>
          <a:ln/>
        </p:spPr>
        <p:txBody>
          <a:bodyPr/>
          <a:lstStyle/>
          <a:p>
            <a:endParaRPr lang="zh-CN" altLang="en-US"/>
          </a:p>
        </p:txBody>
      </p:sp>
      <p:sp>
        <p:nvSpPr>
          <p:cNvPr id="47" name="Shape 45"/>
          <p:cNvSpPr/>
          <p:nvPr/>
        </p:nvSpPr>
        <p:spPr>
          <a:xfrm>
            <a:off x="400050" y="5031581"/>
            <a:ext cx="38100" cy="895350"/>
          </a:xfrm>
          <a:custGeom>
            <a:avLst/>
            <a:gdLst/>
            <a:ahLst/>
            <a:cxnLst/>
            <a:rect l="l" t="t" r="r" b="b"/>
            <a:pathLst>
              <a:path w="38100" h="895350">
                <a:moveTo>
                  <a:pt x="0" y="0"/>
                </a:moveTo>
                <a:lnTo>
                  <a:pt x="38100" y="0"/>
                </a:lnTo>
                <a:lnTo>
                  <a:pt x="38100" y="895350"/>
                </a:lnTo>
                <a:lnTo>
                  <a:pt x="0" y="895350"/>
                </a:lnTo>
                <a:lnTo>
                  <a:pt x="0" y="0"/>
                </a:lnTo>
                <a:close/>
              </a:path>
            </a:pathLst>
          </a:custGeom>
          <a:solidFill>
            <a:srgbClr val="C5A06D"/>
          </a:solidFill>
          <a:ln/>
        </p:spPr>
        <p:txBody>
          <a:bodyPr/>
          <a:lstStyle/>
          <a:p>
            <a:endParaRPr lang="zh-CN" altLang="en-US"/>
          </a:p>
        </p:txBody>
      </p:sp>
      <p:sp>
        <p:nvSpPr>
          <p:cNvPr id="48" name="Shape 46"/>
          <p:cNvSpPr/>
          <p:nvPr/>
        </p:nvSpPr>
        <p:spPr>
          <a:xfrm>
            <a:off x="628650" y="5183981"/>
            <a:ext cx="171450" cy="228600"/>
          </a:xfrm>
          <a:custGeom>
            <a:avLst/>
            <a:gdLst/>
            <a:ahLst/>
            <a:cxnLst/>
            <a:rect l="l" t="t" r="r" b="b"/>
            <a:pathLst>
              <a:path w="171450" h="228600">
                <a:moveTo>
                  <a:pt x="130775" y="171450"/>
                </a:moveTo>
                <a:cubicBezTo>
                  <a:pt x="134035" y="161493"/>
                  <a:pt x="140553" y="152474"/>
                  <a:pt x="147920" y="144706"/>
                </a:cubicBezTo>
                <a:cubicBezTo>
                  <a:pt x="162520" y="129347"/>
                  <a:pt x="171450" y="108585"/>
                  <a:pt x="171450" y="85725"/>
                </a:cubicBezTo>
                <a:cubicBezTo>
                  <a:pt x="171450" y="38398"/>
                  <a:pt x="133052" y="0"/>
                  <a:pt x="85725" y="0"/>
                </a:cubicBezTo>
                <a:cubicBezTo>
                  <a:pt x="38398" y="0"/>
                  <a:pt x="0" y="38398"/>
                  <a:pt x="0" y="85725"/>
                </a:cubicBezTo>
                <a:cubicBezTo>
                  <a:pt x="0" y="108585"/>
                  <a:pt x="8930" y="129347"/>
                  <a:pt x="23530" y="144706"/>
                </a:cubicBezTo>
                <a:cubicBezTo>
                  <a:pt x="30897" y="152474"/>
                  <a:pt x="37460" y="161493"/>
                  <a:pt x="40675" y="171450"/>
                </a:cubicBezTo>
                <a:lnTo>
                  <a:pt x="130731" y="171450"/>
                </a:lnTo>
                <a:close/>
                <a:moveTo>
                  <a:pt x="128588" y="192881"/>
                </a:moveTo>
                <a:lnTo>
                  <a:pt x="42863" y="192881"/>
                </a:lnTo>
                <a:lnTo>
                  <a:pt x="42863" y="200025"/>
                </a:lnTo>
                <a:cubicBezTo>
                  <a:pt x="42863" y="219760"/>
                  <a:pt x="58847" y="235744"/>
                  <a:pt x="78581" y="235744"/>
                </a:cubicBezTo>
                <a:lnTo>
                  <a:pt x="92869" y="235744"/>
                </a:lnTo>
                <a:cubicBezTo>
                  <a:pt x="112603" y="235744"/>
                  <a:pt x="128588" y="219760"/>
                  <a:pt x="128588" y="200025"/>
                </a:cubicBezTo>
                <a:lnTo>
                  <a:pt x="128588" y="192881"/>
                </a:lnTo>
                <a:close/>
                <a:moveTo>
                  <a:pt x="82153" y="50006"/>
                </a:moveTo>
                <a:cubicBezTo>
                  <a:pt x="64383" y="50006"/>
                  <a:pt x="50006" y="64383"/>
                  <a:pt x="50006" y="82153"/>
                </a:cubicBezTo>
                <a:cubicBezTo>
                  <a:pt x="50006" y="88091"/>
                  <a:pt x="45229" y="92869"/>
                  <a:pt x="39291" y="92869"/>
                </a:cubicBezTo>
                <a:cubicBezTo>
                  <a:pt x="33352" y="92869"/>
                  <a:pt x="28575" y="88091"/>
                  <a:pt x="28575" y="82153"/>
                </a:cubicBezTo>
                <a:cubicBezTo>
                  <a:pt x="28575" y="52551"/>
                  <a:pt x="52551" y="28575"/>
                  <a:pt x="82153" y="28575"/>
                </a:cubicBezTo>
                <a:cubicBezTo>
                  <a:pt x="88091" y="28575"/>
                  <a:pt x="92869" y="33352"/>
                  <a:pt x="92869" y="39291"/>
                </a:cubicBezTo>
                <a:cubicBezTo>
                  <a:pt x="92869" y="45229"/>
                  <a:pt x="88091" y="50006"/>
                  <a:pt x="82153" y="50006"/>
                </a:cubicBezTo>
                <a:close/>
              </a:path>
            </a:pathLst>
          </a:custGeom>
          <a:solidFill>
            <a:srgbClr val="C5A06D"/>
          </a:solidFill>
          <a:ln/>
        </p:spPr>
        <p:txBody>
          <a:bodyPr/>
          <a:lstStyle/>
          <a:p>
            <a:endParaRPr lang="zh-CN" altLang="en-US"/>
          </a:p>
        </p:txBody>
      </p:sp>
      <p:sp>
        <p:nvSpPr>
          <p:cNvPr id="49" name="Text 47"/>
          <p:cNvSpPr/>
          <p:nvPr/>
        </p:nvSpPr>
        <p:spPr>
          <a:xfrm>
            <a:off x="971550" y="5183981"/>
            <a:ext cx="90773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选择原则</a:t>
            </a:r>
            <a:endParaRPr lang="en-US" sz="1600" dirty="0"/>
          </a:p>
        </p:txBody>
      </p:sp>
      <p:sp>
        <p:nvSpPr>
          <p:cNvPr id="50" name="Text 48"/>
          <p:cNvSpPr/>
          <p:nvPr/>
        </p:nvSpPr>
        <p:spPr>
          <a:xfrm>
            <a:off x="971550" y="5526881"/>
            <a:ext cx="9067800" cy="247650"/>
          </a:xfrm>
          <a:prstGeom prst="rect">
            <a:avLst/>
          </a:prstGeom>
          <a:noFill/>
          <a:ln/>
        </p:spPr>
        <p:txBody>
          <a:bodyPr wrap="square" lIns="0" tIns="0" rIns="0" bIns="0" rtlCol="0" anchor="ctr"/>
          <a:lstStyle/>
          <a:p>
            <a:pPr>
              <a:lnSpc>
                <a:spcPct val="140000"/>
              </a:lnSpc>
            </a:pPr>
            <a:r>
              <a:rPr lang="en-US" sz="1200" dirty="0">
                <a:solidFill>
                  <a:srgbClr val="E0E2E5">
                    <a:alpha val="80000"/>
                  </a:srgbClr>
                </a:solidFill>
                <a:latin typeface="Noto Sans SC" pitchFamily="34" charset="0"/>
                <a:ea typeface="Noto Sans SC" pitchFamily="34" charset="-122"/>
                <a:cs typeface="Noto Sans SC" pitchFamily="34" charset="-120"/>
              </a:rPr>
              <a:t>通常建议</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从单智能体开始 </a:t>
            </a:r>
            <a:r>
              <a:rPr lang="en-US" sz="1200" dirty="0">
                <a:solidFill>
                  <a:srgbClr val="E0E2E5">
                    <a:alpha val="80000"/>
                  </a:srgbClr>
                </a:solidFill>
                <a:latin typeface="Noto Sans SC" pitchFamily="34" charset="0"/>
                <a:ea typeface="Noto Sans SC" pitchFamily="34" charset="-122"/>
                <a:cs typeface="Noto Sans SC" pitchFamily="34" charset="-120"/>
              </a:rPr>
              <a:t>，根据任务复杂度提升逐步转向更高级的多智能体模式。在</a:t>
            </a:r>
            <a:r>
              <a:rPr lang="en-US" sz="1200" dirty="0">
                <a:solidFill>
                  <a:srgbClr val="C5A06D"/>
                </a:solidFill>
                <a:highlight>
                  <a:srgbClr val="C5A06D">
                    <a:alpha val="20000"/>
                  </a:srgbClr>
                </a:highlight>
                <a:latin typeface="Noto Sans SC" pitchFamily="34" charset="0"/>
                <a:ea typeface="Noto Sans SC" pitchFamily="34" charset="-122"/>
                <a:cs typeface="Noto Sans SC" pitchFamily="34" charset="-120"/>
              </a:rPr>
              <a:t> 控制力、灵活性、成本和复杂度之间找到平衡点 </a:t>
            </a:r>
            <a:r>
              <a:rPr lang="en-US" sz="1200" dirty="0">
                <a:solidFill>
                  <a:srgbClr val="E0E2E5">
                    <a:alpha val="80000"/>
                  </a:srgbClr>
                </a:solidFill>
                <a:latin typeface="Noto Sans SC" pitchFamily="34" charset="0"/>
                <a:ea typeface="Noto Sans SC" pitchFamily="34" charset="-122"/>
                <a:cs typeface="Noto Sans SC" pitchFamily="34" charset="-120"/>
              </a:rPr>
              <a:t>。</a:t>
            </a:r>
            <a:endParaRPr lang="en-US" sz="1600" dirty="0"/>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31304" y="331304"/>
            <a:ext cx="11595652" cy="198783"/>
          </a:xfrm>
          <a:prstGeom prst="rect">
            <a:avLst/>
          </a:prstGeom>
          <a:noFill/>
          <a:ln/>
        </p:spPr>
        <p:txBody>
          <a:bodyPr wrap="square" lIns="0" tIns="0" rIns="0" bIns="0" rtlCol="0" anchor="ctr"/>
          <a:lstStyle/>
          <a:p>
            <a:pPr>
              <a:lnSpc>
                <a:spcPct val="130000"/>
              </a:lnSpc>
            </a:pPr>
            <a:r>
              <a:rPr lang="en-US" sz="1043" b="1" kern="0" spc="52" dirty="0">
                <a:solidFill>
                  <a:srgbClr val="C5A06D"/>
                </a:solidFill>
                <a:latin typeface="Noto Sans SC" pitchFamily="34" charset="0"/>
                <a:ea typeface="Noto Sans SC" pitchFamily="34" charset="-122"/>
                <a:cs typeface="Noto Sans SC" pitchFamily="34" charset="-120"/>
              </a:rPr>
              <a:t>DETERMINISTIC WORKFLOW SELECTION</a:t>
            </a:r>
            <a:endParaRPr lang="en-US" sz="1600" dirty="0"/>
          </a:p>
        </p:txBody>
      </p:sp>
      <p:sp>
        <p:nvSpPr>
          <p:cNvPr id="3" name="Text 1"/>
          <p:cNvSpPr/>
          <p:nvPr/>
        </p:nvSpPr>
        <p:spPr>
          <a:xfrm>
            <a:off x="331304" y="596348"/>
            <a:ext cx="11678478" cy="331304"/>
          </a:xfrm>
          <a:prstGeom prst="rect">
            <a:avLst/>
          </a:prstGeom>
          <a:noFill/>
          <a:ln/>
        </p:spPr>
        <p:txBody>
          <a:bodyPr wrap="square" lIns="0" tIns="0" rIns="0" bIns="0" rtlCol="0" anchor="ctr"/>
          <a:lstStyle/>
          <a:p>
            <a:pPr>
              <a:lnSpc>
                <a:spcPct val="90000"/>
              </a:lnSpc>
            </a:pPr>
            <a:r>
              <a:rPr lang="en-US" sz="2348" b="1" dirty="0">
                <a:solidFill>
                  <a:srgbClr val="E0E2E5"/>
                </a:solidFill>
                <a:latin typeface="Noto Sans SC" pitchFamily="34" charset="0"/>
                <a:ea typeface="Noto Sans SC" pitchFamily="34" charset="-122"/>
                <a:cs typeface="Noto Sans SC" pitchFamily="34" charset="-120"/>
              </a:rPr>
              <a:t>确定性工作流模式选择</a:t>
            </a:r>
            <a:endParaRPr lang="en-US" sz="1600" dirty="0"/>
          </a:p>
        </p:txBody>
      </p:sp>
      <p:sp>
        <p:nvSpPr>
          <p:cNvPr id="4" name="Shape 2"/>
          <p:cNvSpPr/>
          <p:nvPr/>
        </p:nvSpPr>
        <p:spPr>
          <a:xfrm>
            <a:off x="347870" y="1093304"/>
            <a:ext cx="11512826" cy="1722783"/>
          </a:xfrm>
          <a:custGeom>
            <a:avLst/>
            <a:gdLst/>
            <a:ahLst/>
            <a:cxnLst/>
            <a:rect l="l" t="t" r="r" b="b"/>
            <a:pathLst>
              <a:path w="11512826" h="1722783">
                <a:moveTo>
                  <a:pt x="0" y="0"/>
                </a:moveTo>
                <a:lnTo>
                  <a:pt x="11512826" y="0"/>
                </a:lnTo>
                <a:lnTo>
                  <a:pt x="11512826" y="1722783"/>
                </a:lnTo>
                <a:lnTo>
                  <a:pt x="0" y="1722783"/>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47870" y="1093304"/>
            <a:ext cx="33130" cy="1722783"/>
          </a:xfrm>
          <a:custGeom>
            <a:avLst/>
            <a:gdLst/>
            <a:ahLst/>
            <a:cxnLst/>
            <a:rect l="l" t="t" r="r" b="b"/>
            <a:pathLst>
              <a:path w="33130" h="1722783">
                <a:moveTo>
                  <a:pt x="0" y="0"/>
                </a:moveTo>
                <a:lnTo>
                  <a:pt x="33130" y="0"/>
                </a:lnTo>
                <a:lnTo>
                  <a:pt x="33130" y="1722783"/>
                </a:lnTo>
                <a:lnTo>
                  <a:pt x="0" y="1722783"/>
                </a:lnTo>
                <a:lnTo>
                  <a:pt x="0" y="0"/>
                </a:lnTo>
                <a:close/>
              </a:path>
            </a:pathLst>
          </a:custGeom>
          <a:solidFill>
            <a:srgbClr val="3A5A6E"/>
          </a:solidFill>
          <a:ln/>
        </p:spPr>
        <p:txBody>
          <a:bodyPr/>
          <a:lstStyle/>
          <a:p>
            <a:endParaRPr lang="zh-CN" altLang="en-US"/>
          </a:p>
        </p:txBody>
      </p:sp>
      <p:sp>
        <p:nvSpPr>
          <p:cNvPr id="6" name="Shape 4"/>
          <p:cNvSpPr/>
          <p:nvPr/>
        </p:nvSpPr>
        <p:spPr>
          <a:xfrm>
            <a:off x="530087" y="1258957"/>
            <a:ext cx="463826" cy="463826"/>
          </a:xfrm>
          <a:custGeom>
            <a:avLst/>
            <a:gdLst/>
            <a:ahLst/>
            <a:cxnLst/>
            <a:rect l="l" t="t" r="r" b="b"/>
            <a:pathLst>
              <a:path w="463826" h="463826">
                <a:moveTo>
                  <a:pt x="0" y="0"/>
                </a:moveTo>
                <a:lnTo>
                  <a:pt x="463826" y="0"/>
                </a:lnTo>
                <a:lnTo>
                  <a:pt x="463826" y="463826"/>
                </a:lnTo>
                <a:lnTo>
                  <a:pt x="0" y="463826"/>
                </a:lnTo>
                <a:lnTo>
                  <a:pt x="0" y="0"/>
                </a:lnTo>
                <a:close/>
              </a:path>
            </a:pathLst>
          </a:custGeom>
          <a:solidFill>
            <a:srgbClr val="3A5A6E"/>
          </a:solidFill>
          <a:ln/>
        </p:spPr>
        <p:txBody>
          <a:bodyPr/>
          <a:lstStyle/>
          <a:p>
            <a:endParaRPr lang="zh-CN" altLang="en-US"/>
          </a:p>
        </p:txBody>
      </p:sp>
      <p:sp>
        <p:nvSpPr>
          <p:cNvPr id="7" name="Shape 5"/>
          <p:cNvSpPr/>
          <p:nvPr/>
        </p:nvSpPr>
        <p:spPr>
          <a:xfrm>
            <a:off x="662609" y="1391478"/>
            <a:ext cx="198783" cy="198783"/>
          </a:xfrm>
          <a:custGeom>
            <a:avLst/>
            <a:gdLst/>
            <a:ahLst/>
            <a:cxnLst/>
            <a:rect l="l" t="t" r="r" b="b"/>
            <a:pathLst>
              <a:path w="198783" h="198783">
                <a:moveTo>
                  <a:pt x="0" y="37272"/>
                </a:moveTo>
                <a:cubicBezTo>
                  <a:pt x="0" y="30400"/>
                  <a:pt x="5552" y="24848"/>
                  <a:pt x="12424" y="24848"/>
                </a:cubicBezTo>
                <a:lnTo>
                  <a:pt x="161511" y="24848"/>
                </a:lnTo>
                <a:cubicBezTo>
                  <a:pt x="168383" y="24848"/>
                  <a:pt x="173935" y="30400"/>
                  <a:pt x="173935" y="37272"/>
                </a:cubicBezTo>
                <a:cubicBezTo>
                  <a:pt x="173935" y="44144"/>
                  <a:pt x="168383" y="49696"/>
                  <a:pt x="161511" y="49696"/>
                </a:cubicBezTo>
                <a:lnTo>
                  <a:pt x="12424" y="49696"/>
                </a:lnTo>
                <a:cubicBezTo>
                  <a:pt x="5552" y="49696"/>
                  <a:pt x="0" y="44144"/>
                  <a:pt x="0" y="37272"/>
                </a:cubicBezTo>
                <a:close/>
                <a:moveTo>
                  <a:pt x="24848" y="99391"/>
                </a:moveTo>
                <a:cubicBezTo>
                  <a:pt x="24848" y="92519"/>
                  <a:pt x="30400" y="86967"/>
                  <a:pt x="37272" y="86967"/>
                </a:cubicBezTo>
                <a:lnTo>
                  <a:pt x="186359" y="86967"/>
                </a:lnTo>
                <a:cubicBezTo>
                  <a:pt x="193231" y="86967"/>
                  <a:pt x="198783" y="92519"/>
                  <a:pt x="198783" y="99391"/>
                </a:cubicBezTo>
                <a:cubicBezTo>
                  <a:pt x="198783" y="106263"/>
                  <a:pt x="193231" y="111815"/>
                  <a:pt x="186359" y="111815"/>
                </a:cubicBezTo>
                <a:lnTo>
                  <a:pt x="37272" y="111815"/>
                </a:lnTo>
                <a:cubicBezTo>
                  <a:pt x="30400" y="111815"/>
                  <a:pt x="24848" y="106263"/>
                  <a:pt x="24848" y="99391"/>
                </a:cubicBezTo>
                <a:close/>
                <a:moveTo>
                  <a:pt x="173935" y="161511"/>
                </a:moveTo>
                <a:cubicBezTo>
                  <a:pt x="173935" y="168383"/>
                  <a:pt x="168383" y="173935"/>
                  <a:pt x="161511" y="173935"/>
                </a:cubicBezTo>
                <a:lnTo>
                  <a:pt x="12424" y="173935"/>
                </a:lnTo>
                <a:cubicBezTo>
                  <a:pt x="5552" y="173935"/>
                  <a:pt x="0" y="168383"/>
                  <a:pt x="0" y="161511"/>
                </a:cubicBezTo>
                <a:cubicBezTo>
                  <a:pt x="0" y="154639"/>
                  <a:pt x="5552" y="149087"/>
                  <a:pt x="12424" y="149087"/>
                </a:cubicBezTo>
                <a:lnTo>
                  <a:pt x="161511" y="149087"/>
                </a:lnTo>
                <a:cubicBezTo>
                  <a:pt x="168383" y="149087"/>
                  <a:pt x="173935" y="154639"/>
                  <a:pt x="173935" y="161511"/>
                </a:cubicBezTo>
                <a:close/>
              </a:path>
            </a:pathLst>
          </a:custGeom>
          <a:solidFill>
            <a:srgbClr val="FFFFFF"/>
          </a:solidFill>
          <a:ln/>
        </p:spPr>
        <p:txBody>
          <a:bodyPr/>
          <a:lstStyle/>
          <a:p>
            <a:endParaRPr lang="zh-CN" altLang="en-US"/>
          </a:p>
        </p:txBody>
      </p:sp>
      <p:sp>
        <p:nvSpPr>
          <p:cNvPr id="8" name="Text 6"/>
          <p:cNvSpPr/>
          <p:nvPr/>
        </p:nvSpPr>
        <p:spPr>
          <a:xfrm>
            <a:off x="1126435" y="1258957"/>
            <a:ext cx="10651435" cy="231913"/>
          </a:xfrm>
          <a:prstGeom prst="rect">
            <a:avLst/>
          </a:prstGeom>
          <a:noFill/>
          <a:ln/>
        </p:spPr>
        <p:txBody>
          <a:bodyPr wrap="square" lIns="0" tIns="0" rIns="0" bIns="0" rtlCol="0" anchor="ctr"/>
          <a:lstStyle/>
          <a:p>
            <a:pPr>
              <a:lnSpc>
                <a:spcPct val="120000"/>
              </a:lnSpc>
            </a:pPr>
            <a:r>
              <a:rPr lang="en-US" sz="1304" b="1" dirty="0">
                <a:solidFill>
                  <a:srgbClr val="E0E2E5"/>
                </a:solidFill>
                <a:latin typeface="Noto Sans SC" pitchFamily="34" charset="0"/>
                <a:ea typeface="Noto Sans SC" pitchFamily="34" charset="-122"/>
                <a:cs typeface="Noto Sans SC" pitchFamily="34" charset="-120"/>
              </a:rPr>
              <a:t>顺序模式（Sequential）</a:t>
            </a:r>
            <a:endParaRPr lang="en-US" sz="1600" dirty="0"/>
          </a:p>
        </p:txBody>
      </p:sp>
      <p:sp>
        <p:nvSpPr>
          <p:cNvPr id="9" name="Text 7"/>
          <p:cNvSpPr/>
          <p:nvPr/>
        </p:nvSpPr>
        <p:spPr>
          <a:xfrm>
            <a:off x="1126435" y="1557130"/>
            <a:ext cx="10634870" cy="198783"/>
          </a:xfrm>
          <a:prstGeom prst="rect">
            <a:avLst/>
          </a:prstGeom>
          <a:noFill/>
          <a:ln/>
        </p:spPr>
        <p:txBody>
          <a:bodyPr wrap="square" lIns="0" tIns="0" rIns="0" bIns="0" rtlCol="0" anchor="ctr"/>
          <a:lstStyle/>
          <a:p>
            <a:pPr>
              <a:lnSpc>
                <a:spcPct val="130000"/>
              </a:lnSpc>
            </a:pPr>
            <a:r>
              <a:rPr lang="en-US" sz="1043" b="1" dirty="0">
                <a:solidFill>
                  <a:srgbClr val="E0E2E5"/>
                </a:solidFill>
                <a:latin typeface="Noto Sans SC" pitchFamily="34" charset="0"/>
                <a:ea typeface="Noto Sans SC" pitchFamily="34" charset="-122"/>
                <a:cs typeface="Noto Sans SC" pitchFamily="34" charset="-120"/>
              </a:rPr>
              <a:t>适用场景：</a:t>
            </a:r>
            <a:r>
              <a:rPr lang="en-US" sz="1043" dirty="0">
                <a:solidFill>
                  <a:srgbClr val="E0E2E5">
                    <a:alpha val="80000"/>
                  </a:srgbClr>
                </a:solidFill>
                <a:latin typeface="Noto Sans SC" pitchFamily="34" charset="0"/>
                <a:ea typeface="Noto Sans SC" pitchFamily="34" charset="-122"/>
                <a:cs typeface="Noto Sans SC" pitchFamily="34" charset="-120"/>
              </a:rPr>
              <a:t>遵循预定义严格工作流的多步骤任务，固定操作顺序，一个代理的输出是序列中下一个代理的直接输入。</a:t>
            </a:r>
            <a:endParaRPr lang="en-US" sz="1600" dirty="0"/>
          </a:p>
        </p:txBody>
      </p:sp>
      <p:sp>
        <p:nvSpPr>
          <p:cNvPr id="10" name="Shape 8"/>
          <p:cNvSpPr/>
          <p:nvPr/>
        </p:nvSpPr>
        <p:spPr>
          <a:xfrm>
            <a:off x="1126435" y="1855304"/>
            <a:ext cx="5234609" cy="795130"/>
          </a:xfrm>
          <a:custGeom>
            <a:avLst/>
            <a:gdLst/>
            <a:ahLst/>
            <a:cxnLst/>
            <a:rect l="l" t="t" r="r" b="b"/>
            <a:pathLst>
              <a:path w="5234609" h="795130">
                <a:moveTo>
                  <a:pt x="0" y="0"/>
                </a:moveTo>
                <a:lnTo>
                  <a:pt x="5234609" y="0"/>
                </a:lnTo>
                <a:lnTo>
                  <a:pt x="5234609" y="795130"/>
                </a:lnTo>
                <a:lnTo>
                  <a:pt x="0" y="795130"/>
                </a:lnTo>
                <a:lnTo>
                  <a:pt x="0" y="0"/>
                </a:lnTo>
                <a:close/>
              </a:path>
            </a:pathLst>
          </a:custGeom>
          <a:solidFill>
            <a:srgbClr val="1A1D21">
              <a:alpha val="50196"/>
            </a:srgbClr>
          </a:solidFill>
          <a:ln/>
        </p:spPr>
        <p:txBody>
          <a:bodyPr/>
          <a:lstStyle/>
          <a:p>
            <a:endParaRPr lang="zh-CN" altLang="en-US"/>
          </a:p>
        </p:txBody>
      </p:sp>
      <p:sp>
        <p:nvSpPr>
          <p:cNvPr id="11" name="Text 9"/>
          <p:cNvSpPr/>
          <p:nvPr/>
        </p:nvSpPr>
        <p:spPr>
          <a:xfrm>
            <a:off x="1225826" y="1954696"/>
            <a:ext cx="5093804" cy="165652"/>
          </a:xfrm>
          <a:prstGeom prst="rect">
            <a:avLst/>
          </a:prstGeom>
          <a:noFill/>
          <a:ln/>
        </p:spPr>
        <p:txBody>
          <a:bodyPr wrap="square" lIns="0" tIns="0" rIns="0" bIns="0" rtlCol="0" anchor="ctr"/>
          <a:lstStyle/>
          <a:p>
            <a:pPr>
              <a:lnSpc>
                <a:spcPct val="120000"/>
              </a:lnSpc>
            </a:pPr>
            <a:r>
              <a:rPr lang="en-US" sz="913" b="1" dirty="0">
                <a:solidFill>
                  <a:srgbClr val="C5A06D"/>
                </a:solidFill>
                <a:latin typeface="Noto Sans SC" pitchFamily="34" charset="0"/>
                <a:ea typeface="Noto Sans SC" pitchFamily="34" charset="-122"/>
                <a:cs typeface="Noto Sans SC" pitchFamily="34" charset="-120"/>
              </a:rPr>
              <a:t>典型应用</a:t>
            </a:r>
            <a:endParaRPr lang="en-US" sz="1600" dirty="0"/>
          </a:p>
        </p:txBody>
      </p:sp>
      <p:sp>
        <p:nvSpPr>
          <p:cNvPr id="12" name="Text 10"/>
          <p:cNvSpPr/>
          <p:nvPr/>
        </p:nvSpPr>
        <p:spPr>
          <a:xfrm>
            <a:off x="1225826" y="2153478"/>
            <a:ext cx="5085522" cy="397565"/>
          </a:xfrm>
          <a:prstGeom prst="rect">
            <a:avLst/>
          </a:prstGeom>
          <a:noFill/>
          <a:ln/>
        </p:spPr>
        <p:txBody>
          <a:bodyPr wrap="square" lIns="0" tIns="0" rIns="0" bIns="0" rtlCol="0" anchor="ctr"/>
          <a:lstStyle/>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内容生成流水线（规划→写作→润色）</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ETL数据处理流程</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文档解析和验证流程</a:t>
            </a:r>
            <a:endParaRPr lang="en-US" sz="1600" dirty="0"/>
          </a:p>
        </p:txBody>
      </p:sp>
      <p:sp>
        <p:nvSpPr>
          <p:cNvPr id="13" name="Shape 11"/>
          <p:cNvSpPr/>
          <p:nvPr/>
        </p:nvSpPr>
        <p:spPr>
          <a:xfrm>
            <a:off x="6460435" y="1855304"/>
            <a:ext cx="5234609" cy="795130"/>
          </a:xfrm>
          <a:custGeom>
            <a:avLst/>
            <a:gdLst/>
            <a:ahLst/>
            <a:cxnLst/>
            <a:rect l="l" t="t" r="r" b="b"/>
            <a:pathLst>
              <a:path w="5234609" h="795130">
                <a:moveTo>
                  <a:pt x="0" y="0"/>
                </a:moveTo>
                <a:lnTo>
                  <a:pt x="5234609" y="0"/>
                </a:lnTo>
                <a:lnTo>
                  <a:pt x="5234609" y="795130"/>
                </a:lnTo>
                <a:lnTo>
                  <a:pt x="0" y="795130"/>
                </a:lnTo>
                <a:lnTo>
                  <a:pt x="0" y="0"/>
                </a:lnTo>
                <a:close/>
              </a:path>
            </a:pathLst>
          </a:custGeom>
          <a:solidFill>
            <a:srgbClr val="1A1D21">
              <a:alpha val="50196"/>
            </a:srgbClr>
          </a:solidFill>
          <a:ln/>
        </p:spPr>
        <p:txBody>
          <a:bodyPr/>
          <a:lstStyle/>
          <a:p>
            <a:endParaRPr lang="zh-CN" altLang="en-US"/>
          </a:p>
        </p:txBody>
      </p:sp>
      <p:sp>
        <p:nvSpPr>
          <p:cNvPr id="14" name="Text 12"/>
          <p:cNvSpPr/>
          <p:nvPr/>
        </p:nvSpPr>
        <p:spPr>
          <a:xfrm>
            <a:off x="6559826" y="1954696"/>
            <a:ext cx="5093804" cy="165652"/>
          </a:xfrm>
          <a:prstGeom prst="rect">
            <a:avLst/>
          </a:prstGeom>
          <a:noFill/>
          <a:ln/>
        </p:spPr>
        <p:txBody>
          <a:bodyPr wrap="square" lIns="0" tIns="0" rIns="0" bIns="0" rtlCol="0" anchor="ctr"/>
          <a:lstStyle/>
          <a:p>
            <a:pPr>
              <a:lnSpc>
                <a:spcPct val="120000"/>
              </a:lnSpc>
            </a:pPr>
            <a:r>
              <a:rPr lang="en-US" sz="913" b="1" dirty="0">
                <a:solidFill>
                  <a:srgbClr val="C5A06D"/>
                </a:solidFill>
                <a:latin typeface="Noto Sans SC" pitchFamily="34" charset="0"/>
                <a:ea typeface="Noto Sans SC" pitchFamily="34" charset="-122"/>
                <a:cs typeface="Noto Sans SC" pitchFamily="34" charset="-120"/>
              </a:rPr>
              <a:t>选择理由</a:t>
            </a:r>
            <a:endParaRPr lang="en-US" sz="1600" dirty="0"/>
          </a:p>
        </p:txBody>
      </p:sp>
      <p:sp>
        <p:nvSpPr>
          <p:cNvPr id="15" name="Text 13"/>
          <p:cNvSpPr/>
          <p:nvPr/>
        </p:nvSpPr>
        <p:spPr>
          <a:xfrm>
            <a:off x="6559826" y="2153478"/>
            <a:ext cx="5085522" cy="397565"/>
          </a:xfrm>
          <a:prstGeom prst="rect">
            <a:avLst/>
          </a:prstGeom>
          <a:noFill/>
          <a:ln/>
        </p:spPr>
        <p:txBody>
          <a:bodyPr wrap="square" lIns="0" tIns="0" rIns="0" bIns="0" rtlCol="0" anchor="ctr"/>
          <a:lstStyle/>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延迟低、成本低</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执行可预测</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易于调试和维护</a:t>
            </a:r>
            <a:endParaRPr lang="en-US" sz="1600" dirty="0"/>
          </a:p>
        </p:txBody>
      </p:sp>
      <p:sp>
        <p:nvSpPr>
          <p:cNvPr id="16" name="Shape 14"/>
          <p:cNvSpPr/>
          <p:nvPr/>
        </p:nvSpPr>
        <p:spPr>
          <a:xfrm>
            <a:off x="347870" y="2948609"/>
            <a:ext cx="11512826" cy="1722783"/>
          </a:xfrm>
          <a:custGeom>
            <a:avLst/>
            <a:gdLst/>
            <a:ahLst/>
            <a:cxnLst/>
            <a:rect l="l" t="t" r="r" b="b"/>
            <a:pathLst>
              <a:path w="11512826" h="1722783">
                <a:moveTo>
                  <a:pt x="0" y="0"/>
                </a:moveTo>
                <a:lnTo>
                  <a:pt x="11512826" y="0"/>
                </a:lnTo>
                <a:lnTo>
                  <a:pt x="11512826" y="1722783"/>
                </a:lnTo>
                <a:lnTo>
                  <a:pt x="0" y="1722783"/>
                </a:lnTo>
                <a:lnTo>
                  <a:pt x="0" y="0"/>
                </a:lnTo>
                <a:close/>
              </a:path>
            </a:pathLst>
          </a:custGeom>
          <a:solidFill>
            <a:srgbClr val="5E7A8B">
              <a:alpha val="10196"/>
            </a:srgbClr>
          </a:solidFill>
          <a:ln/>
        </p:spPr>
        <p:txBody>
          <a:bodyPr/>
          <a:lstStyle/>
          <a:p>
            <a:endParaRPr lang="zh-CN" altLang="en-US"/>
          </a:p>
        </p:txBody>
      </p:sp>
      <p:sp>
        <p:nvSpPr>
          <p:cNvPr id="17" name="Shape 15"/>
          <p:cNvSpPr/>
          <p:nvPr/>
        </p:nvSpPr>
        <p:spPr>
          <a:xfrm>
            <a:off x="347870" y="2948609"/>
            <a:ext cx="33130" cy="1722783"/>
          </a:xfrm>
          <a:custGeom>
            <a:avLst/>
            <a:gdLst/>
            <a:ahLst/>
            <a:cxnLst/>
            <a:rect l="l" t="t" r="r" b="b"/>
            <a:pathLst>
              <a:path w="33130" h="1722783">
                <a:moveTo>
                  <a:pt x="0" y="0"/>
                </a:moveTo>
                <a:lnTo>
                  <a:pt x="33130" y="0"/>
                </a:lnTo>
                <a:lnTo>
                  <a:pt x="33130" y="1722783"/>
                </a:lnTo>
                <a:lnTo>
                  <a:pt x="0" y="1722783"/>
                </a:lnTo>
                <a:lnTo>
                  <a:pt x="0" y="0"/>
                </a:lnTo>
                <a:close/>
              </a:path>
            </a:pathLst>
          </a:custGeom>
          <a:solidFill>
            <a:srgbClr val="5E7A8B"/>
          </a:solidFill>
          <a:ln/>
        </p:spPr>
        <p:txBody>
          <a:bodyPr/>
          <a:lstStyle/>
          <a:p>
            <a:endParaRPr lang="zh-CN" altLang="en-US"/>
          </a:p>
        </p:txBody>
      </p:sp>
      <p:sp>
        <p:nvSpPr>
          <p:cNvPr id="18" name="Shape 16"/>
          <p:cNvSpPr/>
          <p:nvPr/>
        </p:nvSpPr>
        <p:spPr>
          <a:xfrm>
            <a:off x="530087" y="3114261"/>
            <a:ext cx="463826" cy="463826"/>
          </a:xfrm>
          <a:custGeom>
            <a:avLst/>
            <a:gdLst/>
            <a:ahLst/>
            <a:cxnLst/>
            <a:rect l="l" t="t" r="r" b="b"/>
            <a:pathLst>
              <a:path w="463826" h="463826">
                <a:moveTo>
                  <a:pt x="0" y="0"/>
                </a:moveTo>
                <a:lnTo>
                  <a:pt x="463826" y="0"/>
                </a:lnTo>
                <a:lnTo>
                  <a:pt x="463826" y="463826"/>
                </a:lnTo>
                <a:lnTo>
                  <a:pt x="0" y="463826"/>
                </a:lnTo>
                <a:lnTo>
                  <a:pt x="0" y="0"/>
                </a:lnTo>
                <a:close/>
              </a:path>
            </a:pathLst>
          </a:custGeom>
          <a:solidFill>
            <a:srgbClr val="5E7A8B"/>
          </a:solidFill>
          <a:ln/>
        </p:spPr>
        <p:txBody>
          <a:bodyPr/>
          <a:lstStyle/>
          <a:p>
            <a:endParaRPr lang="zh-CN" altLang="en-US"/>
          </a:p>
        </p:txBody>
      </p:sp>
      <p:sp>
        <p:nvSpPr>
          <p:cNvPr id="19" name="Shape 17"/>
          <p:cNvSpPr/>
          <p:nvPr/>
        </p:nvSpPr>
        <p:spPr>
          <a:xfrm>
            <a:off x="662609" y="3246783"/>
            <a:ext cx="198783" cy="198783"/>
          </a:xfrm>
          <a:custGeom>
            <a:avLst/>
            <a:gdLst/>
            <a:ahLst/>
            <a:cxnLst/>
            <a:rect l="l" t="t" r="r" b="b"/>
            <a:pathLst>
              <a:path w="198783" h="198783">
                <a:moveTo>
                  <a:pt x="90267" y="2019"/>
                </a:moveTo>
                <a:cubicBezTo>
                  <a:pt x="96052" y="-660"/>
                  <a:pt x="102730" y="-660"/>
                  <a:pt x="108515" y="2019"/>
                </a:cubicBezTo>
                <a:lnTo>
                  <a:pt x="193386" y="41232"/>
                </a:lnTo>
                <a:cubicBezTo>
                  <a:pt x="196686" y="42746"/>
                  <a:pt x="198783" y="46046"/>
                  <a:pt x="198783" y="49696"/>
                </a:cubicBezTo>
                <a:cubicBezTo>
                  <a:pt x="198783" y="53345"/>
                  <a:pt x="196686" y="56645"/>
                  <a:pt x="193386" y="58159"/>
                </a:cubicBezTo>
                <a:lnTo>
                  <a:pt x="108515" y="97372"/>
                </a:lnTo>
                <a:cubicBezTo>
                  <a:pt x="102730" y="100051"/>
                  <a:pt x="96052" y="100051"/>
                  <a:pt x="90267" y="97372"/>
                </a:cubicBezTo>
                <a:lnTo>
                  <a:pt x="5397" y="58159"/>
                </a:lnTo>
                <a:cubicBezTo>
                  <a:pt x="2097" y="56606"/>
                  <a:pt x="0" y="53306"/>
                  <a:pt x="0" y="49696"/>
                </a:cubicBezTo>
                <a:cubicBezTo>
                  <a:pt x="0" y="46085"/>
                  <a:pt x="2097" y="42746"/>
                  <a:pt x="5397" y="41232"/>
                </a:cubicBezTo>
                <a:lnTo>
                  <a:pt x="90267" y="2019"/>
                </a:lnTo>
                <a:close/>
                <a:moveTo>
                  <a:pt x="18675" y="84793"/>
                </a:moveTo>
                <a:lnTo>
                  <a:pt x="82464" y="114261"/>
                </a:lnTo>
                <a:cubicBezTo>
                  <a:pt x="93218" y="119231"/>
                  <a:pt x="105603" y="119231"/>
                  <a:pt x="116358" y="114261"/>
                </a:cubicBezTo>
                <a:lnTo>
                  <a:pt x="180147" y="84793"/>
                </a:lnTo>
                <a:lnTo>
                  <a:pt x="193386" y="90928"/>
                </a:lnTo>
                <a:cubicBezTo>
                  <a:pt x="196686" y="92442"/>
                  <a:pt x="198783" y="95742"/>
                  <a:pt x="198783" y="99391"/>
                </a:cubicBezTo>
                <a:cubicBezTo>
                  <a:pt x="198783" y="103041"/>
                  <a:pt x="196686" y="106341"/>
                  <a:pt x="193386" y="107855"/>
                </a:cubicBezTo>
                <a:lnTo>
                  <a:pt x="108515" y="147068"/>
                </a:lnTo>
                <a:cubicBezTo>
                  <a:pt x="102730" y="149747"/>
                  <a:pt x="96052" y="149747"/>
                  <a:pt x="90267" y="147068"/>
                </a:cubicBezTo>
                <a:lnTo>
                  <a:pt x="5397" y="107855"/>
                </a:lnTo>
                <a:cubicBezTo>
                  <a:pt x="2097" y="106302"/>
                  <a:pt x="0" y="103002"/>
                  <a:pt x="0" y="99391"/>
                </a:cubicBezTo>
                <a:cubicBezTo>
                  <a:pt x="0" y="95781"/>
                  <a:pt x="2097" y="92442"/>
                  <a:pt x="5397" y="90928"/>
                </a:cubicBezTo>
                <a:lnTo>
                  <a:pt x="18636" y="84793"/>
                </a:lnTo>
                <a:close/>
                <a:moveTo>
                  <a:pt x="5397" y="140623"/>
                </a:moveTo>
                <a:lnTo>
                  <a:pt x="18636" y="134489"/>
                </a:lnTo>
                <a:lnTo>
                  <a:pt x="82425" y="163957"/>
                </a:lnTo>
                <a:cubicBezTo>
                  <a:pt x="93179" y="168926"/>
                  <a:pt x="105564" y="168926"/>
                  <a:pt x="116319" y="163957"/>
                </a:cubicBezTo>
                <a:lnTo>
                  <a:pt x="180108" y="134489"/>
                </a:lnTo>
                <a:lnTo>
                  <a:pt x="193347" y="140623"/>
                </a:lnTo>
                <a:cubicBezTo>
                  <a:pt x="196647" y="142137"/>
                  <a:pt x="198744" y="145437"/>
                  <a:pt x="198744" y="149087"/>
                </a:cubicBezTo>
                <a:cubicBezTo>
                  <a:pt x="198744" y="152736"/>
                  <a:pt x="196647" y="156037"/>
                  <a:pt x="193347" y="157551"/>
                </a:cubicBezTo>
                <a:lnTo>
                  <a:pt x="108476" y="196764"/>
                </a:lnTo>
                <a:cubicBezTo>
                  <a:pt x="102691" y="199443"/>
                  <a:pt x="96014" y="199443"/>
                  <a:pt x="90229" y="196764"/>
                </a:cubicBezTo>
                <a:lnTo>
                  <a:pt x="5397" y="157551"/>
                </a:lnTo>
                <a:cubicBezTo>
                  <a:pt x="2097" y="155998"/>
                  <a:pt x="0" y="152698"/>
                  <a:pt x="0" y="149087"/>
                </a:cubicBezTo>
                <a:cubicBezTo>
                  <a:pt x="0" y="145476"/>
                  <a:pt x="2097" y="142137"/>
                  <a:pt x="5397" y="140623"/>
                </a:cubicBezTo>
                <a:close/>
              </a:path>
            </a:pathLst>
          </a:custGeom>
          <a:solidFill>
            <a:srgbClr val="FFFFFF"/>
          </a:solidFill>
          <a:ln/>
        </p:spPr>
        <p:txBody>
          <a:bodyPr/>
          <a:lstStyle/>
          <a:p>
            <a:endParaRPr lang="zh-CN" altLang="en-US"/>
          </a:p>
        </p:txBody>
      </p:sp>
      <p:sp>
        <p:nvSpPr>
          <p:cNvPr id="20" name="Text 18"/>
          <p:cNvSpPr/>
          <p:nvPr/>
        </p:nvSpPr>
        <p:spPr>
          <a:xfrm>
            <a:off x="1126435" y="3114261"/>
            <a:ext cx="10651435" cy="231913"/>
          </a:xfrm>
          <a:prstGeom prst="rect">
            <a:avLst/>
          </a:prstGeom>
          <a:noFill/>
          <a:ln/>
        </p:spPr>
        <p:txBody>
          <a:bodyPr wrap="square" lIns="0" tIns="0" rIns="0" bIns="0" rtlCol="0" anchor="ctr"/>
          <a:lstStyle/>
          <a:p>
            <a:pPr>
              <a:lnSpc>
                <a:spcPct val="120000"/>
              </a:lnSpc>
            </a:pPr>
            <a:r>
              <a:rPr lang="en-US" sz="1304" b="1" dirty="0">
                <a:solidFill>
                  <a:srgbClr val="E0E2E5"/>
                </a:solidFill>
                <a:latin typeface="Noto Sans SC" pitchFamily="34" charset="0"/>
                <a:ea typeface="Noto Sans SC" pitchFamily="34" charset="-122"/>
                <a:cs typeface="Noto Sans SC" pitchFamily="34" charset="-120"/>
              </a:rPr>
              <a:t>并行模式（Parallel）</a:t>
            </a:r>
            <a:endParaRPr lang="en-US" sz="1600" dirty="0"/>
          </a:p>
        </p:txBody>
      </p:sp>
      <p:sp>
        <p:nvSpPr>
          <p:cNvPr id="21" name="Text 19"/>
          <p:cNvSpPr/>
          <p:nvPr/>
        </p:nvSpPr>
        <p:spPr>
          <a:xfrm>
            <a:off x="1126435" y="3412435"/>
            <a:ext cx="10634870" cy="198783"/>
          </a:xfrm>
          <a:prstGeom prst="rect">
            <a:avLst/>
          </a:prstGeom>
          <a:noFill/>
          <a:ln/>
        </p:spPr>
        <p:txBody>
          <a:bodyPr wrap="square" lIns="0" tIns="0" rIns="0" bIns="0" rtlCol="0" anchor="ctr"/>
          <a:lstStyle/>
          <a:p>
            <a:pPr>
              <a:lnSpc>
                <a:spcPct val="130000"/>
              </a:lnSpc>
            </a:pPr>
            <a:r>
              <a:rPr lang="en-US" sz="1043" b="1" dirty="0">
                <a:solidFill>
                  <a:srgbClr val="E0E2E5"/>
                </a:solidFill>
                <a:latin typeface="Noto Sans SC" pitchFamily="34" charset="0"/>
                <a:ea typeface="Noto Sans SC" pitchFamily="34" charset="-122"/>
                <a:cs typeface="Noto Sans SC" pitchFamily="34" charset="-120"/>
              </a:rPr>
              <a:t>适用场景：</a:t>
            </a:r>
            <a:r>
              <a:rPr lang="en-US" sz="1043" dirty="0">
                <a:solidFill>
                  <a:srgbClr val="E0E2E5">
                    <a:alpha val="80000"/>
                  </a:srgbClr>
                </a:solidFill>
                <a:latin typeface="Noto Sans SC" pitchFamily="34" charset="0"/>
                <a:ea typeface="Noto Sans SC" pitchFamily="34" charset="-122"/>
                <a:cs typeface="Noto Sans SC" pitchFamily="34" charset="-120"/>
              </a:rPr>
              <a:t>可以同时执行的独立任务，通过同时运行子任务来缩短总体延迟时间。</a:t>
            </a:r>
            <a:endParaRPr lang="en-US" sz="1600" dirty="0"/>
          </a:p>
        </p:txBody>
      </p:sp>
      <p:sp>
        <p:nvSpPr>
          <p:cNvPr id="22" name="Shape 20"/>
          <p:cNvSpPr/>
          <p:nvPr/>
        </p:nvSpPr>
        <p:spPr>
          <a:xfrm>
            <a:off x="1126435" y="3710609"/>
            <a:ext cx="5234609" cy="795130"/>
          </a:xfrm>
          <a:custGeom>
            <a:avLst/>
            <a:gdLst/>
            <a:ahLst/>
            <a:cxnLst/>
            <a:rect l="l" t="t" r="r" b="b"/>
            <a:pathLst>
              <a:path w="5234609" h="795130">
                <a:moveTo>
                  <a:pt x="0" y="0"/>
                </a:moveTo>
                <a:lnTo>
                  <a:pt x="5234609" y="0"/>
                </a:lnTo>
                <a:lnTo>
                  <a:pt x="5234609" y="795130"/>
                </a:lnTo>
                <a:lnTo>
                  <a:pt x="0" y="795130"/>
                </a:lnTo>
                <a:lnTo>
                  <a:pt x="0" y="0"/>
                </a:lnTo>
                <a:close/>
              </a:path>
            </a:pathLst>
          </a:custGeom>
          <a:solidFill>
            <a:srgbClr val="1A1D21">
              <a:alpha val="50196"/>
            </a:srgbClr>
          </a:solidFill>
          <a:ln/>
        </p:spPr>
        <p:txBody>
          <a:bodyPr/>
          <a:lstStyle/>
          <a:p>
            <a:endParaRPr lang="zh-CN" altLang="en-US"/>
          </a:p>
        </p:txBody>
      </p:sp>
      <p:sp>
        <p:nvSpPr>
          <p:cNvPr id="23" name="Text 21"/>
          <p:cNvSpPr/>
          <p:nvPr/>
        </p:nvSpPr>
        <p:spPr>
          <a:xfrm>
            <a:off x="1225826" y="3810000"/>
            <a:ext cx="5093804" cy="165652"/>
          </a:xfrm>
          <a:prstGeom prst="rect">
            <a:avLst/>
          </a:prstGeom>
          <a:noFill/>
          <a:ln/>
        </p:spPr>
        <p:txBody>
          <a:bodyPr wrap="square" lIns="0" tIns="0" rIns="0" bIns="0" rtlCol="0" anchor="ctr"/>
          <a:lstStyle/>
          <a:p>
            <a:pPr>
              <a:lnSpc>
                <a:spcPct val="120000"/>
              </a:lnSpc>
            </a:pPr>
            <a:r>
              <a:rPr lang="en-US" sz="913" b="1" dirty="0">
                <a:solidFill>
                  <a:srgbClr val="C5A06D"/>
                </a:solidFill>
                <a:latin typeface="Noto Sans SC" pitchFamily="34" charset="0"/>
                <a:ea typeface="Noto Sans SC" pitchFamily="34" charset="-122"/>
                <a:cs typeface="Noto Sans SC" pitchFamily="34" charset="-120"/>
              </a:rPr>
              <a:t>典型应用</a:t>
            </a:r>
            <a:endParaRPr lang="en-US" sz="1600" dirty="0"/>
          </a:p>
        </p:txBody>
      </p:sp>
      <p:sp>
        <p:nvSpPr>
          <p:cNvPr id="24" name="Text 22"/>
          <p:cNvSpPr/>
          <p:nvPr/>
        </p:nvSpPr>
        <p:spPr>
          <a:xfrm>
            <a:off x="1225826" y="4008783"/>
            <a:ext cx="5085522" cy="397565"/>
          </a:xfrm>
          <a:prstGeom prst="rect">
            <a:avLst/>
          </a:prstGeom>
          <a:noFill/>
          <a:ln/>
        </p:spPr>
        <p:txBody>
          <a:bodyPr wrap="square" lIns="0" tIns="0" rIns="0" bIns="0" rtlCol="0" anchor="ctr"/>
          <a:lstStyle/>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客户反馈多维度分析</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旅行规划多源查询</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批量文档并行处理</a:t>
            </a:r>
            <a:endParaRPr lang="en-US" sz="1600" dirty="0"/>
          </a:p>
        </p:txBody>
      </p:sp>
      <p:sp>
        <p:nvSpPr>
          <p:cNvPr id="25" name="Shape 23"/>
          <p:cNvSpPr/>
          <p:nvPr/>
        </p:nvSpPr>
        <p:spPr>
          <a:xfrm>
            <a:off x="6460435" y="3710609"/>
            <a:ext cx="5234609" cy="795130"/>
          </a:xfrm>
          <a:custGeom>
            <a:avLst/>
            <a:gdLst/>
            <a:ahLst/>
            <a:cxnLst/>
            <a:rect l="l" t="t" r="r" b="b"/>
            <a:pathLst>
              <a:path w="5234609" h="795130">
                <a:moveTo>
                  <a:pt x="0" y="0"/>
                </a:moveTo>
                <a:lnTo>
                  <a:pt x="5234609" y="0"/>
                </a:lnTo>
                <a:lnTo>
                  <a:pt x="5234609" y="795130"/>
                </a:lnTo>
                <a:lnTo>
                  <a:pt x="0" y="795130"/>
                </a:lnTo>
                <a:lnTo>
                  <a:pt x="0" y="0"/>
                </a:lnTo>
                <a:close/>
              </a:path>
            </a:pathLst>
          </a:custGeom>
          <a:solidFill>
            <a:srgbClr val="1A1D21">
              <a:alpha val="50196"/>
            </a:srgbClr>
          </a:solidFill>
          <a:ln/>
        </p:spPr>
        <p:txBody>
          <a:bodyPr/>
          <a:lstStyle/>
          <a:p>
            <a:endParaRPr lang="zh-CN" altLang="en-US"/>
          </a:p>
        </p:txBody>
      </p:sp>
      <p:sp>
        <p:nvSpPr>
          <p:cNvPr id="26" name="Text 24"/>
          <p:cNvSpPr/>
          <p:nvPr/>
        </p:nvSpPr>
        <p:spPr>
          <a:xfrm>
            <a:off x="6559826" y="3810000"/>
            <a:ext cx="5093804" cy="165652"/>
          </a:xfrm>
          <a:prstGeom prst="rect">
            <a:avLst/>
          </a:prstGeom>
          <a:noFill/>
          <a:ln/>
        </p:spPr>
        <p:txBody>
          <a:bodyPr wrap="square" lIns="0" tIns="0" rIns="0" bIns="0" rtlCol="0" anchor="ctr"/>
          <a:lstStyle/>
          <a:p>
            <a:pPr>
              <a:lnSpc>
                <a:spcPct val="120000"/>
              </a:lnSpc>
            </a:pPr>
            <a:r>
              <a:rPr lang="en-US" sz="913" b="1" dirty="0">
                <a:solidFill>
                  <a:srgbClr val="C5A06D"/>
                </a:solidFill>
                <a:latin typeface="Noto Sans SC" pitchFamily="34" charset="0"/>
                <a:ea typeface="Noto Sans SC" pitchFamily="34" charset="-122"/>
                <a:cs typeface="Noto Sans SC" pitchFamily="34" charset="-120"/>
              </a:rPr>
              <a:t>选择理由</a:t>
            </a:r>
            <a:endParaRPr lang="en-US" sz="1600" dirty="0"/>
          </a:p>
        </p:txBody>
      </p:sp>
      <p:sp>
        <p:nvSpPr>
          <p:cNvPr id="27" name="Text 25"/>
          <p:cNvSpPr/>
          <p:nvPr/>
        </p:nvSpPr>
        <p:spPr>
          <a:xfrm>
            <a:off x="6559826" y="4008783"/>
            <a:ext cx="5085522" cy="397565"/>
          </a:xfrm>
          <a:prstGeom prst="rect">
            <a:avLst/>
          </a:prstGeom>
          <a:noFill/>
          <a:ln/>
        </p:spPr>
        <p:txBody>
          <a:bodyPr wrap="square" lIns="0" tIns="0" rIns="0" bIns="0" rtlCol="0" anchor="ctr"/>
          <a:lstStyle/>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显著降低延迟</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提高吞吐量</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多维度并行分析</a:t>
            </a:r>
            <a:endParaRPr lang="en-US" sz="1600" dirty="0"/>
          </a:p>
        </p:txBody>
      </p:sp>
      <p:sp>
        <p:nvSpPr>
          <p:cNvPr id="28" name="Shape 26"/>
          <p:cNvSpPr/>
          <p:nvPr/>
        </p:nvSpPr>
        <p:spPr>
          <a:xfrm>
            <a:off x="347870" y="4803913"/>
            <a:ext cx="11512826" cy="1722783"/>
          </a:xfrm>
          <a:custGeom>
            <a:avLst/>
            <a:gdLst/>
            <a:ahLst/>
            <a:cxnLst/>
            <a:rect l="l" t="t" r="r" b="b"/>
            <a:pathLst>
              <a:path w="11512826" h="1722783">
                <a:moveTo>
                  <a:pt x="0" y="0"/>
                </a:moveTo>
                <a:lnTo>
                  <a:pt x="11512826" y="0"/>
                </a:lnTo>
                <a:lnTo>
                  <a:pt x="11512826" y="1722783"/>
                </a:lnTo>
                <a:lnTo>
                  <a:pt x="0" y="1722783"/>
                </a:lnTo>
                <a:lnTo>
                  <a:pt x="0" y="0"/>
                </a:lnTo>
                <a:close/>
              </a:path>
            </a:pathLst>
          </a:custGeom>
          <a:solidFill>
            <a:srgbClr val="C5A06D">
              <a:alpha val="10196"/>
            </a:srgbClr>
          </a:solidFill>
          <a:ln/>
        </p:spPr>
        <p:txBody>
          <a:bodyPr/>
          <a:lstStyle/>
          <a:p>
            <a:endParaRPr lang="zh-CN" altLang="en-US"/>
          </a:p>
        </p:txBody>
      </p:sp>
      <p:sp>
        <p:nvSpPr>
          <p:cNvPr id="29" name="Shape 27"/>
          <p:cNvSpPr/>
          <p:nvPr/>
        </p:nvSpPr>
        <p:spPr>
          <a:xfrm>
            <a:off x="347870" y="4803913"/>
            <a:ext cx="33130" cy="1722783"/>
          </a:xfrm>
          <a:custGeom>
            <a:avLst/>
            <a:gdLst/>
            <a:ahLst/>
            <a:cxnLst/>
            <a:rect l="l" t="t" r="r" b="b"/>
            <a:pathLst>
              <a:path w="33130" h="1722783">
                <a:moveTo>
                  <a:pt x="0" y="0"/>
                </a:moveTo>
                <a:lnTo>
                  <a:pt x="33130" y="0"/>
                </a:lnTo>
                <a:lnTo>
                  <a:pt x="33130" y="1722783"/>
                </a:lnTo>
                <a:lnTo>
                  <a:pt x="0" y="1722783"/>
                </a:lnTo>
                <a:lnTo>
                  <a:pt x="0" y="0"/>
                </a:lnTo>
                <a:close/>
              </a:path>
            </a:pathLst>
          </a:custGeom>
          <a:solidFill>
            <a:srgbClr val="C5A06D"/>
          </a:solidFill>
          <a:ln/>
        </p:spPr>
        <p:txBody>
          <a:bodyPr/>
          <a:lstStyle/>
          <a:p>
            <a:endParaRPr lang="zh-CN" altLang="en-US"/>
          </a:p>
        </p:txBody>
      </p:sp>
      <p:sp>
        <p:nvSpPr>
          <p:cNvPr id="30" name="Shape 28"/>
          <p:cNvSpPr/>
          <p:nvPr/>
        </p:nvSpPr>
        <p:spPr>
          <a:xfrm>
            <a:off x="530087" y="4969565"/>
            <a:ext cx="463826" cy="463826"/>
          </a:xfrm>
          <a:custGeom>
            <a:avLst/>
            <a:gdLst/>
            <a:ahLst/>
            <a:cxnLst/>
            <a:rect l="l" t="t" r="r" b="b"/>
            <a:pathLst>
              <a:path w="463826" h="463826">
                <a:moveTo>
                  <a:pt x="0" y="0"/>
                </a:moveTo>
                <a:lnTo>
                  <a:pt x="463826" y="0"/>
                </a:lnTo>
                <a:lnTo>
                  <a:pt x="463826" y="463826"/>
                </a:lnTo>
                <a:lnTo>
                  <a:pt x="0" y="463826"/>
                </a:lnTo>
                <a:lnTo>
                  <a:pt x="0" y="0"/>
                </a:lnTo>
                <a:close/>
              </a:path>
            </a:pathLst>
          </a:custGeom>
          <a:solidFill>
            <a:srgbClr val="C5A06D"/>
          </a:solidFill>
          <a:ln/>
        </p:spPr>
        <p:txBody>
          <a:bodyPr/>
          <a:lstStyle/>
          <a:p>
            <a:endParaRPr lang="zh-CN" altLang="en-US"/>
          </a:p>
        </p:txBody>
      </p:sp>
      <p:sp>
        <p:nvSpPr>
          <p:cNvPr id="31" name="Shape 29"/>
          <p:cNvSpPr/>
          <p:nvPr/>
        </p:nvSpPr>
        <p:spPr>
          <a:xfrm>
            <a:off x="662609" y="5102087"/>
            <a:ext cx="198783" cy="198783"/>
          </a:xfrm>
          <a:custGeom>
            <a:avLst/>
            <a:gdLst/>
            <a:ahLst/>
            <a:cxnLst/>
            <a:rect l="l" t="t" r="r" b="b"/>
            <a:pathLst>
              <a:path w="198783" h="198783">
                <a:moveTo>
                  <a:pt x="189465" y="74543"/>
                </a:moveTo>
                <a:lnTo>
                  <a:pt x="133557" y="74543"/>
                </a:lnTo>
                <a:cubicBezTo>
                  <a:pt x="129791" y="74543"/>
                  <a:pt x="126374" y="72292"/>
                  <a:pt x="124938" y="68797"/>
                </a:cubicBezTo>
                <a:cubicBezTo>
                  <a:pt x="123501" y="65303"/>
                  <a:pt x="124278" y="61304"/>
                  <a:pt x="126957" y="58625"/>
                </a:cubicBezTo>
                <a:lnTo>
                  <a:pt x="145088" y="40494"/>
                </a:lnTo>
                <a:cubicBezTo>
                  <a:pt x="115853" y="17743"/>
                  <a:pt x="73534" y="19801"/>
                  <a:pt x="46667" y="46667"/>
                </a:cubicBezTo>
                <a:cubicBezTo>
                  <a:pt x="17549" y="75786"/>
                  <a:pt x="17549" y="122958"/>
                  <a:pt x="46667" y="152076"/>
                </a:cubicBezTo>
                <a:cubicBezTo>
                  <a:pt x="75786" y="181195"/>
                  <a:pt x="122958" y="181195"/>
                  <a:pt x="152076" y="152076"/>
                </a:cubicBezTo>
                <a:cubicBezTo>
                  <a:pt x="155260" y="148893"/>
                  <a:pt x="158094" y="145515"/>
                  <a:pt x="160579" y="141943"/>
                </a:cubicBezTo>
                <a:cubicBezTo>
                  <a:pt x="164500" y="136314"/>
                  <a:pt x="172265" y="134955"/>
                  <a:pt x="177895" y="138876"/>
                </a:cubicBezTo>
                <a:cubicBezTo>
                  <a:pt x="183524" y="142797"/>
                  <a:pt x="184883" y="150562"/>
                  <a:pt x="180962" y="156192"/>
                </a:cubicBezTo>
                <a:cubicBezTo>
                  <a:pt x="177662" y="160928"/>
                  <a:pt x="173896" y="165432"/>
                  <a:pt x="169664" y="169664"/>
                </a:cubicBezTo>
                <a:cubicBezTo>
                  <a:pt x="130839" y="208489"/>
                  <a:pt x="67904" y="208489"/>
                  <a:pt x="29119" y="169664"/>
                </a:cubicBezTo>
                <a:cubicBezTo>
                  <a:pt x="-9667" y="130839"/>
                  <a:pt x="-9706" y="67943"/>
                  <a:pt x="29119" y="29119"/>
                </a:cubicBezTo>
                <a:cubicBezTo>
                  <a:pt x="65730" y="-7493"/>
                  <a:pt x="123734" y="-9551"/>
                  <a:pt x="162792" y="22829"/>
                </a:cubicBezTo>
                <a:lnTo>
                  <a:pt x="182864" y="2718"/>
                </a:lnTo>
                <a:cubicBezTo>
                  <a:pt x="185543" y="39"/>
                  <a:pt x="189542" y="-738"/>
                  <a:pt x="193037" y="699"/>
                </a:cubicBezTo>
                <a:cubicBezTo>
                  <a:pt x="196531" y="2135"/>
                  <a:pt x="198783" y="5552"/>
                  <a:pt x="198783" y="9318"/>
                </a:cubicBezTo>
                <a:lnTo>
                  <a:pt x="198783" y="65226"/>
                </a:lnTo>
                <a:cubicBezTo>
                  <a:pt x="198783" y="70389"/>
                  <a:pt x="194628" y="74543"/>
                  <a:pt x="189465" y="74543"/>
                </a:cubicBezTo>
                <a:close/>
              </a:path>
            </a:pathLst>
          </a:custGeom>
          <a:solidFill>
            <a:srgbClr val="FFFFFF"/>
          </a:solidFill>
          <a:ln/>
        </p:spPr>
        <p:txBody>
          <a:bodyPr/>
          <a:lstStyle/>
          <a:p>
            <a:endParaRPr lang="zh-CN" altLang="en-US"/>
          </a:p>
        </p:txBody>
      </p:sp>
      <p:sp>
        <p:nvSpPr>
          <p:cNvPr id="32" name="Text 30"/>
          <p:cNvSpPr/>
          <p:nvPr/>
        </p:nvSpPr>
        <p:spPr>
          <a:xfrm>
            <a:off x="1126435" y="4969565"/>
            <a:ext cx="10651435" cy="231913"/>
          </a:xfrm>
          <a:prstGeom prst="rect">
            <a:avLst/>
          </a:prstGeom>
          <a:noFill/>
          <a:ln/>
        </p:spPr>
        <p:txBody>
          <a:bodyPr wrap="square" lIns="0" tIns="0" rIns="0" bIns="0" rtlCol="0" anchor="ctr"/>
          <a:lstStyle/>
          <a:p>
            <a:pPr>
              <a:lnSpc>
                <a:spcPct val="120000"/>
              </a:lnSpc>
            </a:pPr>
            <a:r>
              <a:rPr lang="en-US" sz="1304" b="1" dirty="0">
                <a:solidFill>
                  <a:srgbClr val="E0E2E5"/>
                </a:solidFill>
                <a:latin typeface="Noto Sans SC" pitchFamily="34" charset="0"/>
                <a:ea typeface="Noto Sans SC" pitchFamily="34" charset="-122"/>
                <a:cs typeface="Noto Sans SC" pitchFamily="34" charset="-120"/>
              </a:rPr>
              <a:t>迭代优化模式（Iterative Refinement）</a:t>
            </a:r>
            <a:endParaRPr lang="en-US" sz="1600" dirty="0"/>
          </a:p>
        </p:txBody>
      </p:sp>
      <p:sp>
        <p:nvSpPr>
          <p:cNvPr id="33" name="Text 31"/>
          <p:cNvSpPr/>
          <p:nvPr/>
        </p:nvSpPr>
        <p:spPr>
          <a:xfrm>
            <a:off x="1126435" y="5267739"/>
            <a:ext cx="10634870" cy="198783"/>
          </a:xfrm>
          <a:prstGeom prst="rect">
            <a:avLst/>
          </a:prstGeom>
          <a:noFill/>
          <a:ln/>
        </p:spPr>
        <p:txBody>
          <a:bodyPr wrap="square" lIns="0" tIns="0" rIns="0" bIns="0" rtlCol="0" anchor="ctr"/>
          <a:lstStyle/>
          <a:p>
            <a:pPr>
              <a:lnSpc>
                <a:spcPct val="130000"/>
              </a:lnSpc>
            </a:pPr>
            <a:r>
              <a:rPr lang="en-US" sz="1043" b="1" dirty="0">
                <a:solidFill>
                  <a:srgbClr val="E0E2E5"/>
                </a:solidFill>
                <a:latin typeface="Noto Sans SC" pitchFamily="34" charset="0"/>
                <a:ea typeface="Noto Sans SC" pitchFamily="34" charset="-122"/>
                <a:cs typeface="Noto Sans SC" pitchFamily="34" charset="-120"/>
              </a:rPr>
              <a:t>适用场景：</a:t>
            </a:r>
            <a:r>
              <a:rPr lang="en-US" sz="1043" dirty="0">
                <a:solidFill>
                  <a:srgbClr val="E0E2E5">
                    <a:alpha val="80000"/>
                  </a:srgbClr>
                </a:solidFill>
                <a:latin typeface="Noto Sans SC" pitchFamily="34" charset="0"/>
                <a:ea typeface="Noto Sans SC" pitchFamily="34" charset="-122"/>
                <a:cs typeface="Noto Sans SC" pitchFamily="34" charset="-120"/>
              </a:rPr>
              <a:t>难以一次性完成的开放式或复杂的生成任务，要求代理在多个周期内逐步改进输出。</a:t>
            </a:r>
            <a:endParaRPr lang="en-US" sz="1600" dirty="0"/>
          </a:p>
        </p:txBody>
      </p:sp>
      <p:sp>
        <p:nvSpPr>
          <p:cNvPr id="34" name="Shape 32"/>
          <p:cNvSpPr/>
          <p:nvPr/>
        </p:nvSpPr>
        <p:spPr>
          <a:xfrm>
            <a:off x="1126435" y="5565913"/>
            <a:ext cx="5234609" cy="795130"/>
          </a:xfrm>
          <a:custGeom>
            <a:avLst/>
            <a:gdLst/>
            <a:ahLst/>
            <a:cxnLst/>
            <a:rect l="l" t="t" r="r" b="b"/>
            <a:pathLst>
              <a:path w="5234609" h="795130">
                <a:moveTo>
                  <a:pt x="0" y="0"/>
                </a:moveTo>
                <a:lnTo>
                  <a:pt x="5234609" y="0"/>
                </a:lnTo>
                <a:lnTo>
                  <a:pt x="5234609" y="795130"/>
                </a:lnTo>
                <a:lnTo>
                  <a:pt x="0" y="795130"/>
                </a:lnTo>
                <a:lnTo>
                  <a:pt x="0" y="0"/>
                </a:lnTo>
                <a:close/>
              </a:path>
            </a:pathLst>
          </a:custGeom>
          <a:solidFill>
            <a:srgbClr val="1A1D21">
              <a:alpha val="50196"/>
            </a:srgbClr>
          </a:solidFill>
          <a:ln/>
        </p:spPr>
        <p:txBody>
          <a:bodyPr/>
          <a:lstStyle/>
          <a:p>
            <a:endParaRPr lang="zh-CN" altLang="en-US"/>
          </a:p>
        </p:txBody>
      </p:sp>
      <p:sp>
        <p:nvSpPr>
          <p:cNvPr id="35" name="Text 33"/>
          <p:cNvSpPr/>
          <p:nvPr/>
        </p:nvSpPr>
        <p:spPr>
          <a:xfrm>
            <a:off x="1225826" y="5665304"/>
            <a:ext cx="5093804" cy="165652"/>
          </a:xfrm>
          <a:prstGeom prst="rect">
            <a:avLst/>
          </a:prstGeom>
          <a:noFill/>
          <a:ln/>
        </p:spPr>
        <p:txBody>
          <a:bodyPr wrap="square" lIns="0" tIns="0" rIns="0" bIns="0" rtlCol="0" anchor="ctr"/>
          <a:lstStyle/>
          <a:p>
            <a:pPr>
              <a:lnSpc>
                <a:spcPct val="120000"/>
              </a:lnSpc>
            </a:pPr>
            <a:r>
              <a:rPr lang="en-US" sz="913" b="1" dirty="0">
                <a:solidFill>
                  <a:srgbClr val="C5A06D"/>
                </a:solidFill>
                <a:latin typeface="Noto Sans SC" pitchFamily="34" charset="0"/>
                <a:ea typeface="Noto Sans SC" pitchFamily="34" charset="-122"/>
                <a:cs typeface="Noto Sans SC" pitchFamily="34" charset="-120"/>
              </a:rPr>
              <a:t>典型应用</a:t>
            </a:r>
            <a:endParaRPr lang="en-US" sz="1600" dirty="0"/>
          </a:p>
        </p:txBody>
      </p:sp>
      <p:sp>
        <p:nvSpPr>
          <p:cNvPr id="36" name="Text 34"/>
          <p:cNvSpPr/>
          <p:nvPr/>
        </p:nvSpPr>
        <p:spPr>
          <a:xfrm>
            <a:off x="1225826" y="5864087"/>
            <a:ext cx="5085522" cy="397565"/>
          </a:xfrm>
          <a:prstGeom prst="rect">
            <a:avLst/>
          </a:prstGeom>
          <a:noFill/>
          <a:ln/>
        </p:spPr>
        <p:txBody>
          <a:bodyPr wrap="square" lIns="0" tIns="0" rIns="0" bIns="0" rtlCol="0" anchor="ctr"/>
          <a:lstStyle/>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复杂代码编写和调试</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长篇文档生成</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多部分计划制定</a:t>
            </a:r>
            <a:endParaRPr lang="en-US" sz="1600" dirty="0"/>
          </a:p>
        </p:txBody>
      </p:sp>
      <p:sp>
        <p:nvSpPr>
          <p:cNvPr id="37" name="Shape 35"/>
          <p:cNvSpPr/>
          <p:nvPr/>
        </p:nvSpPr>
        <p:spPr>
          <a:xfrm>
            <a:off x="6460435" y="5565913"/>
            <a:ext cx="5234609" cy="795130"/>
          </a:xfrm>
          <a:custGeom>
            <a:avLst/>
            <a:gdLst/>
            <a:ahLst/>
            <a:cxnLst/>
            <a:rect l="l" t="t" r="r" b="b"/>
            <a:pathLst>
              <a:path w="5234609" h="795130">
                <a:moveTo>
                  <a:pt x="0" y="0"/>
                </a:moveTo>
                <a:lnTo>
                  <a:pt x="5234609" y="0"/>
                </a:lnTo>
                <a:lnTo>
                  <a:pt x="5234609" y="795130"/>
                </a:lnTo>
                <a:lnTo>
                  <a:pt x="0" y="795130"/>
                </a:lnTo>
                <a:lnTo>
                  <a:pt x="0" y="0"/>
                </a:lnTo>
                <a:close/>
              </a:path>
            </a:pathLst>
          </a:custGeom>
          <a:solidFill>
            <a:srgbClr val="1A1D21">
              <a:alpha val="50196"/>
            </a:srgbClr>
          </a:solidFill>
          <a:ln/>
        </p:spPr>
        <p:txBody>
          <a:bodyPr/>
          <a:lstStyle/>
          <a:p>
            <a:endParaRPr lang="zh-CN" altLang="en-US"/>
          </a:p>
        </p:txBody>
      </p:sp>
      <p:sp>
        <p:nvSpPr>
          <p:cNvPr id="38" name="Text 36"/>
          <p:cNvSpPr/>
          <p:nvPr/>
        </p:nvSpPr>
        <p:spPr>
          <a:xfrm>
            <a:off x="6559826" y="5665304"/>
            <a:ext cx="5093804" cy="165652"/>
          </a:xfrm>
          <a:prstGeom prst="rect">
            <a:avLst/>
          </a:prstGeom>
          <a:noFill/>
          <a:ln/>
        </p:spPr>
        <p:txBody>
          <a:bodyPr wrap="square" lIns="0" tIns="0" rIns="0" bIns="0" rtlCol="0" anchor="ctr"/>
          <a:lstStyle/>
          <a:p>
            <a:pPr>
              <a:lnSpc>
                <a:spcPct val="120000"/>
              </a:lnSpc>
            </a:pPr>
            <a:r>
              <a:rPr lang="en-US" sz="913" b="1" dirty="0">
                <a:solidFill>
                  <a:srgbClr val="C5A06D"/>
                </a:solidFill>
                <a:latin typeface="Noto Sans SC" pitchFamily="34" charset="0"/>
                <a:ea typeface="Noto Sans SC" pitchFamily="34" charset="-122"/>
                <a:cs typeface="Noto Sans SC" pitchFamily="34" charset="-120"/>
              </a:rPr>
              <a:t>选择理由</a:t>
            </a:r>
            <a:endParaRPr lang="en-US" sz="1600" dirty="0"/>
          </a:p>
        </p:txBody>
      </p:sp>
      <p:sp>
        <p:nvSpPr>
          <p:cNvPr id="39" name="Text 37"/>
          <p:cNvSpPr/>
          <p:nvPr/>
        </p:nvSpPr>
        <p:spPr>
          <a:xfrm>
            <a:off x="6559826" y="5864087"/>
            <a:ext cx="5085522" cy="397565"/>
          </a:xfrm>
          <a:prstGeom prst="rect">
            <a:avLst/>
          </a:prstGeom>
          <a:noFill/>
          <a:ln/>
        </p:spPr>
        <p:txBody>
          <a:bodyPr wrap="square" lIns="0" tIns="0" rIns="0" bIns="0" rtlCol="0" anchor="ctr"/>
          <a:lstStyle/>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生成高质量输出</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质量可控</a:t>
            </a:r>
            <a:endParaRPr lang="en-US" sz="1600" dirty="0"/>
          </a:p>
          <a:p>
            <a:pPr>
              <a:lnSpc>
                <a:spcPct val="110000"/>
              </a:lnSpc>
            </a:pPr>
            <a:r>
              <a:rPr lang="en-US" sz="783" dirty="0">
                <a:solidFill>
                  <a:srgbClr val="E0E2E5">
                    <a:alpha val="70000"/>
                  </a:srgbClr>
                </a:solidFill>
                <a:latin typeface="Noto Sans SC" pitchFamily="34" charset="0"/>
                <a:ea typeface="Noto Sans SC" pitchFamily="34" charset="-122"/>
                <a:cs typeface="Noto Sans SC" pitchFamily="34" charset="-120"/>
              </a:rPr>
              <a:t>• 适合复杂创造性任务</a:t>
            </a:r>
            <a:endParaRPr lang="en-US" sz="1600"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72844" y="372844"/>
            <a:ext cx="11520881" cy="223706"/>
          </a:xfrm>
          <a:prstGeom prst="rect">
            <a:avLst/>
          </a:prstGeom>
          <a:noFill/>
          <a:ln/>
        </p:spPr>
        <p:txBody>
          <a:bodyPr wrap="square" lIns="0" tIns="0" rIns="0" bIns="0" rtlCol="0" anchor="ctr"/>
          <a:lstStyle/>
          <a:p>
            <a:pPr>
              <a:lnSpc>
                <a:spcPct val="130000"/>
              </a:lnSpc>
            </a:pPr>
            <a:r>
              <a:rPr lang="en-US" sz="1174" b="1" kern="0" spc="59" dirty="0">
                <a:solidFill>
                  <a:srgbClr val="C5A06D"/>
                </a:solidFill>
                <a:latin typeface="Noto Sans SC" pitchFamily="34" charset="0"/>
                <a:ea typeface="Noto Sans SC" pitchFamily="34" charset="-122"/>
                <a:cs typeface="Noto Sans SC" pitchFamily="34" charset="-120"/>
              </a:rPr>
              <a:t>DYNAMIC ORCHESTRATION SELECTION</a:t>
            </a:r>
            <a:endParaRPr lang="en-US" sz="1600" dirty="0"/>
          </a:p>
        </p:txBody>
      </p:sp>
      <p:sp>
        <p:nvSpPr>
          <p:cNvPr id="3" name="Text 1"/>
          <p:cNvSpPr/>
          <p:nvPr/>
        </p:nvSpPr>
        <p:spPr>
          <a:xfrm>
            <a:off x="372844" y="671119"/>
            <a:ext cx="11614092" cy="372844"/>
          </a:xfrm>
          <a:prstGeom prst="rect">
            <a:avLst/>
          </a:prstGeom>
          <a:noFill/>
          <a:ln/>
        </p:spPr>
        <p:txBody>
          <a:bodyPr wrap="square" lIns="0" tIns="0" rIns="0" bIns="0" rtlCol="0" anchor="ctr"/>
          <a:lstStyle/>
          <a:p>
            <a:pPr>
              <a:lnSpc>
                <a:spcPct val="90000"/>
              </a:lnSpc>
            </a:pPr>
            <a:r>
              <a:rPr lang="en-US" sz="2642" b="1" dirty="0">
                <a:solidFill>
                  <a:srgbClr val="E0E2E5"/>
                </a:solidFill>
                <a:latin typeface="Noto Sans SC" pitchFamily="34" charset="0"/>
                <a:ea typeface="Noto Sans SC" pitchFamily="34" charset="-122"/>
                <a:cs typeface="Noto Sans SC" pitchFamily="34" charset="-120"/>
              </a:rPr>
              <a:t>动态编排模式选择</a:t>
            </a:r>
            <a:endParaRPr lang="en-US" sz="1600" dirty="0"/>
          </a:p>
        </p:txBody>
      </p:sp>
      <p:sp>
        <p:nvSpPr>
          <p:cNvPr id="4" name="Shape 2"/>
          <p:cNvSpPr/>
          <p:nvPr/>
        </p:nvSpPr>
        <p:spPr>
          <a:xfrm>
            <a:off x="391486" y="1230385"/>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91486" y="1230385"/>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3A5A6E"/>
          </a:solidFill>
          <a:ln/>
        </p:spPr>
        <p:txBody>
          <a:bodyPr/>
          <a:lstStyle/>
          <a:p>
            <a:endParaRPr lang="zh-CN" altLang="en-US"/>
          </a:p>
        </p:txBody>
      </p:sp>
      <p:sp>
        <p:nvSpPr>
          <p:cNvPr id="6" name="Shape 4"/>
          <p:cNvSpPr/>
          <p:nvPr/>
        </p:nvSpPr>
        <p:spPr>
          <a:xfrm>
            <a:off x="559266" y="1379523"/>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3A5A6E"/>
          </a:solidFill>
          <a:ln/>
        </p:spPr>
        <p:txBody>
          <a:bodyPr/>
          <a:lstStyle/>
          <a:p>
            <a:endParaRPr lang="zh-CN" altLang="en-US"/>
          </a:p>
        </p:txBody>
      </p:sp>
      <p:sp>
        <p:nvSpPr>
          <p:cNvPr id="7" name="Shape 5"/>
          <p:cNvSpPr/>
          <p:nvPr/>
        </p:nvSpPr>
        <p:spPr>
          <a:xfrm>
            <a:off x="666459" y="1510018"/>
            <a:ext cx="233028" cy="186422"/>
          </a:xfrm>
          <a:custGeom>
            <a:avLst/>
            <a:gdLst/>
            <a:ahLst/>
            <a:cxnLst/>
            <a:rect l="l" t="t" r="r" b="b"/>
            <a:pathLst>
              <a:path w="233028" h="186422">
                <a:moveTo>
                  <a:pt x="128165" y="0"/>
                </a:moveTo>
                <a:cubicBezTo>
                  <a:pt x="128165" y="-6445"/>
                  <a:pt x="122958" y="-11651"/>
                  <a:pt x="116514" y="-11651"/>
                </a:cubicBezTo>
                <a:cubicBezTo>
                  <a:pt x="110069" y="-11651"/>
                  <a:pt x="104862" y="-6445"/>
                  <a:pt x="104862" y="0"/>
                </a:cubicBezTo>
                <a:lnTo>
                  <a:pt x="104862" y="23303"/>
                </a:lnTo>
                <a:lnTo>
                  <a:pt x="69908" y="23303"/>
                </a:lnTo>
                <a:cubicBezTo>
                  <a:pt x="50611" y="23303"/>
                  <a:pt x="34954" y="38959"/>
                  <a:pt x="34954" y="58257"/>
                </a:cubicBezTo>
                <a:lnTo>
                  <a:pt x="34954" y="139817"/>
                </a:lnTo>
                <a:cubicBezTo>
                  <a:pt x="34954" y="159114"/>
                  <a:pt x="50611" y="174771"/>
                  <a:pt x="69908" y="174771"/>
                </a:cubicBezTo>
                <a:lnTo>
                  <a:pt x="163119" y="174771"/>
                </a:lnTo>
                <a:cubicBezTo>
                  <a:pt x="182417" y="174771"/>
                  <a:pt x="198073" y="159114"/>
                  <a:pt x="198073" y="139817"/>
                </a:cubicBezTo>
                <a:lnTo>
                  <a:pt x="198073" y="58257"/>
                </a:lnTo>
                <a:cubicBezTo>
                  <a:pt x="198073" y="38959"/>
                  <a:pt x="182417" y="23303"/>
                  <a:pt x="163119" y="23303"/>
                </a:cubicBezTo>
                <a:lnTo>
                  <a:pt x="128165" y="23303"/>
                </a:lnTo>
                <a:lnTo>
                  <a:pt x="128165" y="0"/>
                </a:lnTo>
                <a:close/>
                <a:moveTo>
                  <a:pt x="58257" y="133991"/>
                </a:moveTo>
                <a:cubicBezTo>
                  <a:pt x="58257" y="129148"/>
                  <a:pt x="62153" y="125252"/>
                  <a:pt x="66995" y="125252"/>
                </a:cubicBezTo>
                <a:lnTo>
                  <a:pt x="78647" y="125252"/>
                </a:lnTo>
                <a:cubicBezTo>
                  <a:pt x="83489" y="125252"/>
                  <a:pt x="87385" y="129148"/>
                  <a:pt x="87385" y="133991"/>
                </a:cubicBezTo>
                <a:cubicBezTo>
                  <a:pt x="87385" y="138833"/>
                  <a:pt x="83489" y="142729"/>
                  <a:pt x="78647" y="142729"/>
                </a:cubicBezTo>
                <a:lnTo>
                  <a:pt x="66995" y="142729"/>
                </a:lnTo>
                <a:cubicBezTo>
                  <a:pt x="62153" y="142729"/>
                  <a:pt x="58257" y="138833"/>
                  <a:pt x="58257" y="133991"/>
                </a:cubicBezTo>
                <a:close/>
                <a:moveTo>
                  <a:pt x="101950" y="133991"/>
                </a:moveTo>
                <a:cubicBezTo>
                  <a:pt x="101950" y="129148"/>
                  <a:pt x="105845" y="125252"/>
                  <a:pt x="110688" y="125252"/>
                </a:cubicBezTo>
                <a:lnTo>
                  <a:pt x="122339" y="125252"/>
                </a:lnTo>
                <a:cubicBezTo>
                  <a:pt x="127182" y="125252"/>
                  <a:pt x="131078" y="129148"/>
                  <a:pt x="131078" y="133991"/>
                </a:cubicBezTo>
                <a:cubicBezTo>
                  <a:pt x="131078" y="138833"/>
                  <a:pt x="127182" y="142729"/>
                  <a:pt x="122339" y="142729"/>
                </a:cubicBezTo>
                <a:lnTo>
                  <a:pt x="110688" y="142729"/>
                </a:lnTo>
                <a:cubicBezTo>
                  <a:pt x="105845" y="142729"/>
                  <a:pt x="101950" y="138833"/>
                  <a:pt x="101950" y="133991"/>
                </a:cubicBezTo>
                <a:close/>
                <a:moveTo>
                  <a:pt x="145642" y="133991"/>
                </a:moveTo>
                <a:cubicBezTo>
                  <a:pt x="145642" y="129148"/>
                  <a:pt x="149538" y="125252"/>
                  <a:pt x="154381" y="125252"/>
                </a:cubicBezTo>
                <a:lnTo>
                  <a:pt x="166032" y="125252"/>
                </a:lnTo>
                <a:cubicBezTo>
                  <a:pt x="170875" y="125252"/>
                  <a:pt x="174771" y="129148"/>
                  <a:pt x="174771" y="133991"/>
                </a:cubicBezTo>
                <a:cubicBezTo>
                  <a:pt x="174771" y="138833"/>
                  <a:pt x="170875" y="142729"/>
                  <a:pt x="166032" y="142729"/>
                </a:cubicBezTo>
                <a:lnTo>
                  <a:pt x="154381" y="142729"/>
                </a:lnTo>
                <a:cubicBezTo>
                  <a:pt x="149538" y="142729"/>
                  <a:pt x="145642" y="138833"/>
                  <a:pt x="145642" y="133991"/>
                </a:cubicBezTo>
                <a:close/>
                <a:moveTo>
                  <a:pt x="81560" y="64083"/>
                </a:moveTo>
                <a:cubicBezTo>
                  <a:pt x="91205" y="64083"/>
                  <a:pt x="99037" y="71914"/>
                  <a:pt x="99037" y="81560"/>
                </a:cubicBezTo>
                <a:cubicBezTo>
                  <a:pt x="99037" y="91205"/>
                  <a:pt x="91205" y="99037"/>
                  <a:pt x="81560" y="99037"/>
                </a:cubicBezTo>
                <a:cubicBezTo>
                  <a:pt x="71914" y="99037"/>
                  <a:pt x="64083" y="91205"/>
                  <a:pt x="64083" y="81560"/>
                </a:cubicBezTo>
                <a:cubicBezTo>
                  <a:pt x="64083" y="71914"/>
                  <a:pt x="71914" y="64083"/>
                  <a:pt x="81560" y="64083"/>
                </a:cubicBezTo>
                <a:close/>
                <a:moveTo>
                  <a:pt x="133991" y="81560"/>
                </a:moveTo>
                <a:cubicBezTo>
                  <a:pt x="133991" y="71914"/>
                  <a:pt x="141822" y="64083"/>
                  <a:pt x="151468" y="64083"/>
                </a:cubicBezTo>
                <a:cubicBezTo>
                  <a:pt x="161114" y="64083"/>
                  <a:pt x="168945" y="71914"/>
                  <a:pt x="168945" y="81560"/>
                </a:cubicBezTo>
                <a:cubicBezTo>
                  <a:pt x="168945" y="91205"/>
                  <a:pt x="161114" y="99037"/>
                  <a:pt x="151468" y="99037"/>
                </a:cubicBezTo>
                <a:cubicBezTo>
                  <a:pt x="141822" y="99037"/>
                  <a:pt x="133991" y="91205"/>
                  <a:pt x="133991" y="81560"/>
                </a:cubicBezTo>
                <a:close/>
                <a:moveTo>
                  <a:pt x="23303" y="81560"/>
                </a:moveTo>
                <a:cubicBezTo>
                  <a:pt x="23303" y="75115"/>
                  <a:pt x="18096" y="69908"/>
                  <a:pt x="11651" y="69908"/>
                </a:cubicBezTo>
                <a:cubicBezTo>
                  <a:pt x="5207" y="69908"/>
                  <a:pt x="0" y="75115"/>
                  <a:pt x="0" y="81560"/>
                </a:cubicBezTo>
                <a:lnTo>
                  <a:pt x="0" y="116514"/>
                </a:lnTo>
                <a:cubicBezTo>
                  <a:pt x="0" y="122958"/>
                  <a:pt x="5207" y="128165"/>
                  <a:pt x="11651" y="128165"/>
                </a:cubicBezTo>
                <a:cubicBezTo>
                  <a:pt x="18096" y="128165"/>
                  <a:pt x="23303" y="122958"/>
                  <a:pt x="23303" y="116514"/>
                </a:cubicBezTo>
                <a:lnTo>
                  <a:pt x="23303" y="81560"/>
                </a:lnTo>
                <a:close/>
                <a:moveTo>
                  <a:pt x="221376" y="69908"/>
                </a:moveTo>
                <a:cubicBezTo>
                  <a:pt x="214931" y="69908"/>
                  <a:pt x="209725" y="75115"/>
                  <a:pt x="209725" y="81560"/>
                </a:cubicBezTo>
                <a:lnTo>
                  <a:pt x="209725" y="116514"/>
                </a:lnTo>
                <a:cubicBezTo>
                  <a:pt x="209725" y="122958"/>
                  <a:pt x="214931" y="128165"/>
                  <a:pt x="221376" y="128165"/>
                </a:cubicBezTo>
                <a:cubicBezTo>
                  <a:pt x="227821" y="128165"/>
                  <a:pt x="233028" y="122958"/>
                  <a:pt x="233028" y="116514"/>
                </a:cubicBezTo>
                <a:lnTo>
                  <a:pt x="233028" y="81560"/>
                </a:lnTo>
                <a:cubicBezTo>
                  <a:pt x="233028" y="75115"/>
                  <a:pt x="227821" y="69908"/>
                  <a:pt x="221376" y="69908"/>
                </a:cubicBezTo>
                <a:close/>
              </a:path>
            </a:pathLst>
          </a:custGeom>
          <a:solidFill>
            <a:srgbClr val="FFFFFF"/>
          </a:solidFill>
          <a:ln/>
        </p:spPr>
        <p:txBody>
          <a:bodyPr/>
          <a:lstStyle/>
          <a:p>
            <a:endParaRPr lang="zh-CN" altLang="en-US"/>
          </a:p>
        </p:txBody>
      </p:sp>
      <p:sp>
        <p:nvSpPr>
          <p:cNvPr id="8" name="Text 6"/>
          <p:cNvSpPr/>
          <p:nvPr/>
        </p:nvSpPr>
        <p:spPr>
          <a:xfrm>
            <a:off x="1155817" y="1379523"/>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单智能体模式（Single Agent）</a:t>
            </a:r>
            <a:endParaRPr lang="en-US" sz="1600" dirty="0"/>
          </a:p>
        </p:txBody>
      </p:sp>
      <p:sp>
        <p:nvSpPr>
          <p:cNvPr id="9" name="Text 7"/>
          <p:cNvSpPr/>
          <p:nvPr/>
        </p:nvSpPr>
        <p:spPr>
          <a:xfrm>
            <a:off x="1155817" y="1715083"/>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需要使用外部工具的结构化多步骤任务，快速开发解决方案原型进行概念验证。</a:t>
            </a:r>
            <a:endParaRPr lang="en-US" sz="1600" dirty="0"/>
          </a:p>
        </p:txBody>
      </p:sp>
      <p:sp>
        <p:nvSpPr>
          <p:cNvPr id="10" name="Shape 8"/>
          <p:cNvSpPr/>
          <p:nvPr/>
        </p:nvSpPr>
        <p:spPr>
          <a:xfrm>
            <a:off x="1155817" y="2013358"/>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11" name="Text 9"/>
          <p:cNvSpPr/>
          <p:nvPr/>
        </p:nvSpPr>
        <p:spPr>
          <a:xfrm>
            <a:off x="1230385" y="2087927"/>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客户支持查询 • 研究助理 • 代码助手</a:t>
            </a:r>
            <a:endParaRPr lang="en-US" sz="1600" dirty="0"/>
          </a:p>
        </p:txBody>
      </p:sp>
      <p:sp>
        <p:nvSpPr>
          <p:cNvPr id="12" name="Shape 10"/>
          <p:cNvSpPr/>
          <p:nvPr/>
        </p:nvSpPr>
        <p:spPr>
          <a:xfrm>
            <a:off x="6470883" y="2013358"/>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13" name="Text 11"/>
          <p:cNvSpPr/>
          <p:nvPr/>
        </p:nvSpPr>
        <p:spPr>
          <a:xfrm>
            <a:off x="6545452" y="2087927"/>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优势：简单快速 局限：工具多时效下降</a:t>
            </a:r>
            <a:endParaRPr lang="en-US" sz="1600" dirty="0"/>
          </a:p>
        </p:txBody>
      </p:sp>
      <p:sp>
        <p:nvSpPr>
          <p:cNvPr id="14" name="Shape 12"/>
          <p:cNvSpPr/>
          <p:nvPr/>
        </p:nvSpPr>
        <p:spPr>
          <a:xfrm>
            <a:off x="391486" y="2572624"/>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5E7A8B">
              <a:alpha val="10196"/>
            </a:srgbClr>
          </a:solidFill>
          <a:ln/>
        </p:spPr>
        <p:txBody>
          <a:bodyPr/>
          <a:lstStyle/>
          <a:p>
            <a:endParaRPr lang="zh-CN" altLang="en-US"/>
          </a:p>
        </p:txBody>
      </p:sp>
      <p:sp>
        <p:nvSpPr>
          <p:cNvPr id="15" name="Shape 13"/>
          <p:cNvSpPr/>
          <p:nvPr/>
        </p:nvSpPr>
        <p:spPr>
          <a:xfrm>
            <a:off x="391486" y="2572624"/>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5E7A8B"/>
          </a:solidFill>
          <a:ln/>
        </p:spPr>
        <p:txBody>
          <a:bodyPr/>
          <a:lstStyle/>
          <a:p>
            <a:endParaRPr lang="zh-CN" altLang="en-US"/>
          </a:p>
        </p:txBody>
      </p:sp>
      <p:sp>
        <p:nvSpPr>
          <p:cNvPr id="16" name="Shape 14"/>
          <p:cNvSpPr/>
          <p:nvPr/>
        </p:nvSpPr>
        <p:spPr>
          <a:xfrm>
            <a:off x="559266" y="2721761"/>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5E7A8B"/>
          </a:solidFill>
          <a:ln/>
        </p:spPr>
        <p:txBody>
          <a:bodyPr/>
          <a:lstStyle/>
          <a:p>
            <a:endParaRPr lang="zh-CN" altLang="en-US"/>
          </a:p>
        </p:txBody>
      </p:sp>
      <p:sp>
        <p:nvSpPr>
          <p:cNvPr id="17" name="Shape 15"/>
          <p:cNvSpPr/>
          <p:nvPr/>
        </p:nvSpPr>
        <p:spPr>
          <a:xfrm>
            <a:off x="689761" y="2852257"/>
            <a:ext cx="186422" cy="186422"/>
          </a:xfrm>
          <a:custGeom>
            <a:avLst/>
            <a:gdLst/>
            <a:ahLst/>
            <a:cxnLst/>
            <a:rect l="l" t="t" r="r" b="b"/>
            <a:pathLst>
              <a:path w="186422" h="186422">
                <a:moveTo>
                  <a:pt x="186422" y="34954"/>
                </a:moveTo>
                <a:cubicBezTo>
                  <a:pt x="186422" y="53232"/>
                  <a:pt x="164903" y="80504"/>
                  <a:pt x="155619" y="91390"/>
                </a:cubicBezTo>
                <a:cubicBezTo>
                  <a:pt x="154235" y="92993"/>
                  <a:pt x="152196" y="93612"/>
                  <a:pt x="150339" y="93211"/>
                </a:cubicBezTo>
                <a:lnTo>
                  <a:pt x="116514" y="93211"/>
                </a:lnTo>
                <a:cubicBezTo>
                  <a:pt x="110069" y="93211"/>
                  <a:pt x="104862" y="98418"/>
                  <a:pt x="104862" y="104862"/>
                </a:cubicBezTo>
                <a:cubicBezTo>
                  <a:pt x="104862" y="111307"/>
                  <a:pt x="110069" y="116514"/>
                  <a:pt x="116514" y="116514"/>
                </a:cubicBezTo>
                <a:lnTo>
                  <a:pt x="151468" y="116514"/>
                </a:lnTo>
                <a:cubicBezTo>
                  <a:pt x="170765" y="116514"/>
                  <a:pt x="186422" y="132170"/>
                  <a:pt x="186422" y="151468"/>
                </a:cubicBezTo>
                <a:cubicBezTo>
                  <a:pt x="186422" y="170765"/>
                  <a:pt x="170765" y="186422"/>
                  <a:pt x="151468" y="186422"/>
                </a:cubicBezTo>
                <a:lnTo>
                  <a:pt x="50829" y="186422"/>
                </a:lnTo>
                <a:cubicBezTo>
                  <a:pt x="53997" y="182817"/>
                  <a:pt x="57856" y="178193"/>
                  <a:pt x="61752" y="173023"/>
                </a:cubicBezTo>
                <a:cubicBezTo>
                  <a:pt x="64046" y="169964"/>
                  <a:pt x="66413" y="166615"/>
                  <a:pt x="68670" y="163119"/>
                </a:cubicBezTo>
                <a:lnTo>
                  <a:pt x="151468" y="163119"/>
                </a:lnTo>
                <a:cubicBezTo>
                  <a:pt x="157913" y="163119"/>
                  <a:pt x="163119" y="157913"/>
                  <a:pt x="163119" y="151468"/>
                </a:cubicBezTo>
                <a:cubicBezTo>
                  <a:pt x="163119" y="145023"/>
                  <a:pt x="157913" y="139817"/>
                  <a:pt x="151468" y="139817"/>
                </a:cubicBezTo>
                <a:lnTo>
                  <a:pt x="116514" y="139817"/>
                </a:lnTo>
                <a:cubicBezTo>
                  <a:pt x="97216" y="139817"/>
                  <a:pt x="81560" y="124160"/>
                  <a:pt x="81560" y="104862"/>
                </a:cubicBezTo>
                <a:cubicBezTo>
                  <a:pt x="81560" y="85565"/>
                  <a:pt x="97216" y="69908"/>
                  <a:pt x="116514" y="69908"/>
                </a:cubicBezTo>
                <a:lnTo>
                  <a:pt x="131005" y="69908"/>
                </a:lnTo>
                <a:cubicBezTo>
                  <a:pt x="123359" y="58439"/>
                  <a:pt x="116514" y="45258"/>
                  <a:pt x="116514" y="34954"/>
                </a:cubicBezTo>
                <a:cubicBezTo>
                  <a:pt x="116514" y="15657"/>
                  <a:pt x="132170" y="0"/>
                  <a:pt x="151468" y="0"/>
                </a:cubicBezTo>
                <a:cubicBezTo>
                  <a:pt x="170765" y="0"/>
                  <a:pt x="186422" y="15657"/>
                  <a:pt x="186422" y="34954"/>
                </a:cubicBezTo>
                <a:close/>
                <a:moveTo>
                  <a:pt x="42637" y="178084"/>
                </a:moveTo>
                <a:cubicBezTo>
                  <a:pt x="41253" y="179650"/>
                  <a:pt x="40015" y="181033"/>
                  <a:pt x="38959" y="182198"/>
                </a:cubicBezTo>
                <a:lnTo>
                  <a:pt x="38304" y="182927"/>
                </a:lnTo>
                <a:lnTo>
                  <a:pt x="38231" y="182854"/>
                </a:lnTo>
                <a:cubicBezTo>
                  <a:pt x="36046" y="184529"/>
                  <a:pt x="32915" y="184310"/>
                  <a:pt x="30949" y="182198"/>
                </a:cubicBezTo>
                <a:cubicBezTo>
                  <a:pt x="21774" y="172222"/>
                  <a:pt x="0" y="146552"/>
                  <a:pt x="0" y="128165"/>
                </a:cubicBezTo>
                <a:cubicBezTo>
                  <a:pt x="0" y="108868"/>
                  <a:pt x="15657" y="93211"/>
                  <a:pt x="34954" y="93211"/>
                </a:cubicBezTo>
                <a:cubicBezTo>
                  <a:pt x="54252" y="93211"/>
                  <a:pt x="69908" y="108868"/>
                  <a:pt x="69908" y="128165"/>
                </a:cubicBezTo>
                <a:cubicBezTo>
                  <a:pt x="69908" y="139088"/>
                  <a:pt x="62226" y="152560"/>
                  <a:pt x="54070" y="163811"/>
                </a:cubicBezTo>
                <a:cubicBezTo>
                  <a:pt x="50174" y="169163"/>
                  <a:pt x="46169" y="174006"/>
                  <a:pt x="42855" y="177829"/>
                </a:cubicBezTo>
                <a:lnTo>
                  <a:pt x="42637" y="178084"/>
                </a:lnTo>
                <a:close/>
                <a:moveTo>
                  <a:pt x="46606" y="128165"/>
                </a:moveTo>
                <a:cubicBezTo>
                  <a:pt x="46606" y="121735"/>
                  <a:pt x="41385" y="116514"/>
                  <a:pt x="34954" y="116514"/>
                </a:cubicBezTo>
                <a:cubicBezTo>
                  <a:pt x="28524" y="116514"/>
                  <a:pt x="23303" y="121735"/>
                  <a:pt x="23303" y="128165"/>
                </a:cubicBezTo>
                <a:cubicBezTo>
                  <a:pt x="23303" y="134596"/>
                  <a:pt x="28524" y="139817"/>
                  <a:pt x="34954" y="139817"/>
                </a:cubicBezTo>
                <a:cubicBezTo>
                  <a:pt x="41385" y="139817"/>
                  <a:pt x="46606" y="134596"/>
                  <a:pt x="46606" y="128165"/>
                </a:cubicBezTo>
                <a:close/>
                <a:moveTo>
                  <a:pt x="151468" y="46606"/>
                </a:moveTo>
                <a:cubicBezTo>
                  <a:pt x="157898" y="46606"/>
                  <a:pt x="163119" y="41385"/>
                  <a:pt x="163119" y="34954"/>
                </a:cubicBezTo>
                <a:cubicBezTo>
                  <a:pt x="163119" y="28524"/>
                  <a:pt x="157898" y="23303"/>
                  <a:pt x="151468" y="23303"/>
                </a:cubicBezTo>
                <a:cubicBezTo>
                  <a:pt x="145037" y="23303"/>
                  <a:pt x="139817" y="28524"/>
                  <a:pt x="139817" y="34954"/>
                </a:cubicBezTo>
                <a:cubicBezTo>
                  <a:pt x="139817" y="41385"/>
                  <a:pt x="145037" y="46606"/>
                  <a:pt x="151468" y="46606"/>
                </a:cubicBezTo>
                <a:close/>
              </a:path>
            </a:pathLst>
          </a:custGeom>
          <a:solidFill>
            <a:srgbClr val="FFFFFF"/>
          </a:solidFill>
          <a:ln/>
        </p:spPr>
        <p:txBody>
          <a:bodyPr/>
          <a:lstStyle/>
          <a:p>
            <a:endParaRPr lang="zh-CN" altLang="en-US"/>
          </a:p>
        </p:txBody>
      </p:sp>
      <p:sp>
        <p:nvSpPr>
          <p:cNvPr id="18" name="Text 16"/>
          <p:cNvSpPr/>
          <p:nvPr/>
        </p:nvSpPr>
        <p:spPr>
          <a:xfrm>
            <a:off x="1155817" y="2721761"/>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协调器模式（Coordinator）</a:t>
            </a:r>
            <a:endParaRPr lang="en-US" sz="1600" dirty="0"/>
          </a:p>
        </p:txBody>
      </p:sp>
      <p:sp>
        <p:nvSpPr>
          <p:cNvPr id="19" name="Text 17"/>
          <p:cNvSpPr/>
          <p:nvPr/>
        </p:nvSpPr>
        <p:spPr>
          <a:xfrm>
            <a:off x="1155817" y="3057321"/>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需要将结构化任务动态路由到适当的专业子代理，任务具有不同的输入类型。</a:t>
            </a:r>
            <a:endParaRPr lang="en-US" sz="1600" dirty="0"/>
          </a:p>
        </p:txBody>
      </p:sp>
      <p:sp>
        <p:nvSpPr>
          <p:cNvPr id="20" name="Shape 18"/>
          <p:cNvSpPr/>
          <p:nvPr/>
        </p:nvSpPr>
        <p:spPr>
          <a:xfrm>
            <a:off x="1155817" y="3355596"/>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21" name="Text 19"/>
          <p:cNvSpPr/>
          <p:nvPr/>
        </p:nvSpPr>
        <p:spPr>
          <a:xfrm>
            <a:off x="1230385" y="3430165"/>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客服系统 • 智能助手 • 自适应业务流程</a:t>
            </a:r>
            <a:endParaRPr lang="en-US" sz="1600" dirty="0"/>
          </a:p>
        </p:txBody>
      </p:sp>
      <p:sp>
        <p:nvSpPr>
          <p:cNvPr id="22" name="Shape 20"/>
          <p:cNvSpPr/>
          <p:nvPr/>
        </p:nvSpPr>
        <p:spPr>
          <a:xfrm>
            <a:off x="6470883" y="3355596"/>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23" name="Text 21"/>
          <p:cNvSpPr/>
          <p:nvPr/>
        </p:nvSpPr>
        <p:spPr>
          <a:xfrm>
            <a:off x="6545452" y="3430165"/>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优势：灵活自适应 成本：延迟较长费用较高</a:t>
            </a:r>
            <a:endParaRPr lang="en-US" sz="1600" dirty="0"/>
          </a:p>
        </p:txBody>
      </p:sp>
      <p:sp>
        <p:nvSpPr>
          <p:cNvPr id="24" name="Shape 22"/>
          <p:cNvSpPr/>
          <p:nvPr/>
        </p:nvSpPr>
        <p:spPr>
          <a:xfrm>
            <a:off x="391486" y="3914862"/>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C5A06D">
              <a:alpha val="10196"/>
            </a:srgbClr>
          </a:solidFill>
          <a:ln/>
        </p:spPr>
        <p:txBody>
          <a:bodyPr/>
          <a:lstStyle/>
          <a:p>
            <a:endParaRPr lang="zh-CN" altLang="en-US"/>
          </a:p>
        </p:txBody>
      </p:sp>
      <p:sp>
        <p:nvSpPr>
          <p:cNvPr id="25" name="Shape 23"/>
          <p:cNvSpPr/>
          <p:nvPr/>
        </p:nvSpPr>
        <p:spPr>
          <a:xfrm>
            <a:off x="391486" y="3914862"/>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C5A06D"/>
          </a:solidFill>
          <a:ln/>
        </p:spPr>
        <p:txBody>
          <a:bodyPr/>
          <a:lstStyle/>
          <a:p>
            <a:endParaRPr lang="zh-CN" altLang="en-US"/>
          </a:p>
        </p:txBody>
      </p:sp>
      <p:sp>
        <p:nvSpPr>
          <p:cNvPr id="26" name="Shape 24"/>
          <p:cNvSpPr/>
          <p:nvPr/>
        </p:nvSpPr>
        <p:spPr>
          <a:xfrm>
            <a:off x="559266" y="4064000"/>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C5A06D"/>
          </a:solidFill>
          <a:ln/>
        </p:spPr>
        <p:txBody>
          <a:bodyPr/>
          <a:lstStyle/>
          <a:p>
            <a:endParaRPr lang="zh-CN" altLang="en-US"/>
          </a:p>
        </p:txBody>
      </p:sp>
      <p:sp>
        <p:nvSpPr>
          <p:cNvPr id="27" name="Shape 25"/>
          <p:cNvSpPr/>
          <p:nvPr/>
        </p:nvSpPr>
        <p:spPr>
          <a:xfrm>
            <a:off x="689761" y="4194495"/>
            <a:ext cx="186422" cy="186422"/>
          </a:xfrm>
          <a:custGeom>
            <a:avLst/>
            <a:gdLst/>
            <a:ahLst/>
            <a:cxnLst/>
            <a:rect l="l" t="t" r="r" b="b"/>
            <a:pathLst>
              <a:path w="186422" h="186422">
                <a:moveTo>
                  <a:pt x="69908" y="23303"/>
                </a:moveTo>
                <a:cubicBezTo>
                  <a:pt x="69908" y="16858"/>
                  <a:pt x="75115" y="11651"/>
                  <a:pt x="81560" y="11651"/>
                </a:cubicBezTo>
                <a:lnTo>
                  <a:pt x="104862" y="11651"/>
                </a:lnTo>
                <a:cubicBezTo>
                  <a:pt x="111307" y="11651"/>
                  <a:pt x="116514" y="16858"/>
                  <a:pt x="116514" y="23303"/>
                </a:cubicBezTo>
                <a:lnTo>
                  <a:pt x="116514" y="46606"/>
                </a:lnTo>
                <a:cubicBezTo>
                  <a:pt x="116514" y="53050"/>
                  <a:pt x="111307" y="58257"/>
                  <a:pt x="104862" y="58257"/>
                </a:cubicBezTo>
                <a:lnTo>
                  <a:pt x="101950" y="58257"/>
                </a:lnTo>
                <a:lnTo>
                  <a:pt x="101950" y="81560"/>
                </a:lnTo>
                <a:lnTo>
                  <a:pt x="145642" y="81560"/>
                </a:lnTo>
                <a:cubicBezTo>
                  <a:pt x="160134" y="81560"/>
                  <a:pt x="171858" y="93284"/>
                  <a:pt x="171858" y="107775"/>
                </a:cubicBezTo>
                <a:lnTo>
                  <a:pt x="171858" y="128165"/>
                </a:lnTo>
                <a:lnTo>
                  <a:pt x="174771" y="128165"/>
                </a:lnTo>
                <a:cubicBezTo>
                  <a:pt x="181215" y="128165"/>
                  <a:pt x="186422" y="133372"/>
                  <a:pt x="186422" y="139817"/>
                </a:cubicBezTo>
                <a:lnTo>
                  <a:pt x="186422" y="163119"/>
                </a:lnTo>
                <a:cubicBezTo>
                  <a:pt x="186422" y="169564"/>
                  <a:pt x="181215" y="174771"/>
                  <a:pt x="174771" y="174771"/>
                </a:cubicBezTo>
                <a:lnTo>
                  <a:pt x="151468" y="174771"/>
                </a:lnTo>
                <a:cubicBezTo>
                  <a:pt x="145023" y="174771"/>
                  <a:pt x="139817" y="169564"/>
                  <a:pt x="139817" y="163119"/>
                </a:cubicBezTo>
                <a:lnTo>
                  <a:pt x="139817" y="139817"/>
                </a:lnTo>
                <a:cubicBezTo>
                  <a:pt x="139817" y="133372"/>
                  <a:pt x="145023" y="128165"/>
                  <a:pt x="151468" y="128165"/>
                </a:cubicBezTo>
                <a:lnTo>
                  <a:pt x="154381" y="128165"/>
                </a:lnTo>
                <a:lnTo>
                  <a:pt x="154381" y="107775"/>
                </a:lnTo>
                <a:cubicBezTo>
                  <a:pt x="154381" y="102933"/>
                  <a:pt x="150485" y="99037"/>
                  <a:pt x="145642" y="99037"/>
                </a:cubicBezTo>
                <a:lnTo>
                  <a:pt x="101950" y="99037"/>
                </a:lnTo>
                <a:lnTo>
                  <a:pt x="101950" y="128165"/>
                </a:lnTo>
                <a:lnTo>
                  <a:pt x="104862" y="128165"/>
                </a:lnTo>
                <a:cubicBezTo>
                  <a:pt x="111307" y="128165"/>
                  <a:pt x="116514" y="133372"/>
                  <a:pt x="116514" y="139817"/>
                </a:cubicBezTo>
                <a:lnTo>
                  <a:pt x="116514" y="163119"/>
                </a:lnTo>
                <a:cubicBezTo>
                  <a:pt x="116514" y="169564"/>
                  <a:pt x="111307" y="174771"/>
                  <a:pt x="104862" y="174771"/>
                </a:cubicBezTo>
                <a:lnTo>
                  <a:pt x="81560" y="174771"/>
                </a:lnTo>
                <a:cubicBezTo>
                  <a:pt x="75115" y="174771"/>
                  <a:pt x="69908" y="169564"/>
                  <a:pt x="69908" y="163119"/>
                </a:cubicBezTo>
                <a:lnTo>
                  <a:pt x="69908" y="139817"/>
                </a:lnTo>
                <a:cubicBezTo>
                  <a:pt x="69908" y="133372"/>
                  <a:pt x="75115" y="128165"/>
                  <a:pt x="81560" y="128165"/>
                </a:cubicBezTo>
                <a:lnTo>
                  <a:pt x="84472" y="128165"/>
                </a:lnTo>
                <a:lnTo>
                  <a:pt x="84472" y="99037"/>
                </a:lnTo>
                <a:lnTo>
                  <a:pt x="40780" y="99037"/>
                </a:lnTo>
                <a:cubicBezTo>
                  <a:pt x="35937" y="99037"/>
                  <a:pt x="32041" y="102933"/>
                  <a:pt x="32041" y="107775"/>
                </a:cubicBezTo>
                <a:lnTo>
                  <a:pt x="32041" y="128165"/>
                </a:lnTo>
                <a:lnTo>
                  <a:pt x="34954" y="128165"/>
                </a:lnTo>
                <a:cubicBezTo>
                  <a:pt x="41399" y="128165"/>
                  <a:pt x="46606" y="133372"/>
                  <a:pt x="46606" y="139817"/>
                </a:cubicBezTo>
                <a:lnTo>
                  <a:pt x="46606" y="163119"/>
                </a:lnTo>
                <a:cubicBezTo>
                  <a:pt x="46606" y="169564"/>
                  <a:pt x="41399" y="174771"/>
                  <a:pt x="34954" y="174771"/>
                </a:cubicBezTo>
                <a:lnTo>
                  <a:pt x="11651" y="174771"/>
                </a:lnTo>
                <a:cubicBezTo>
                  <a:pt x="5207" y="174771"/>
                  <a:pt x="0" y="169564"/>
                  <a:pt x="0" y="163119"/>
                </a:cubicBezTo>
                <a:lnTo>
                  <a:pt x="0" y="139817"/>
                </a:lnTo>
                <a:cubicBezTo>
                  <a:pt x="0" y="133372"/>
                  <a:pt x="5207" y="128165"/>
                  <a:pt x="11651" y="128165"/>
                </a:cubicBezTo>
                <a:lnTo>
                  <a:pt x="14564" y="128165"/>
                </a:lnTo>
                <a:lnTo>
                  <a:pt x="14564" y="107775"/>
                </a:lnTo>
                <a:cubicBezTo>
                  <a:pt x="14564" y="93284"/>
                  <a:pt x="26288" y="81560"/>
                  <a:pt x="40780" y="81560"/>
                </a:cubicBezTo>
                <a:lnTo>
                  <a:pt x="84472" y="81560"/>
                </a:lnTo>
                <a:lnTo>
                  <a:pt x="84472" y="58257"/>
                </a:lnTo>
                <a:lnTo>
                  <a:pt x="81560" y="58257"/>
                </a:lnTo>
                <a:cubicBezTo>
                  <a:pt x="75115" y="58257"/>
                  <a:pt x="69908" y="53050"/>
                  <a:pt x="69908" y="46606"/>
                </a:cubicBezTo>
                <a:lnTo>
                  <a:pt x="69908" y="23303"/>
                </a:lnTo>
                <a:close/>
              </a:path>
            </a:pathLst>
          </a:custGeom>
          <a:solidFill>
            <a:srgbClr val="FFFFFF"/>
          </a:solidFill>
          <a:ln/>
        </p:spPr>
        <p:txBody>
          <a:bodyPr/>
          <a:lstStyle/>
          <a:p>
            <a:endParaRPr lang="zh-CN" altLang="en-US"/>
          </a:p>
        </p:txBody>
      </p:sp>
      <p:sp>
        <p:nvSpPr>
          <p:cNvPr id="28" name="Text 26"/>
          <p:cNvSpPr/>
          <p:nvPr/>
        </p:nvSpPr>
        <p:spPr>
          <a:xfrm>
            <a:off x="1155817" y="4064000"/>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分层任务分解模式（Hierarchical）</a:t>
            </a:r>
            <a:endParaRPr lang="en-US" sz="1600" dirty="0"/>
          </a:p>
        </p:txBody>
      </p:sp>
      <p:sp>
        <p:nvSpPr>
          <p:cNvPr id="29" name="Text 27"/>
          <p:cNvSpPr/>
          <p:nvPr/>
        </p:nvSpPr>
        <p:spPr>
          <a:xfrm>
            <a:off x="1155817" y="4399560"/>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需要多级模型编排来处理复杂、开放式和模糊的任务，分解歧义是主要挑战。</a:t>
            </a:r>
            <a:endParaRPr lang="en-US" sz="1600" dirty="0"/>
          </a:p>
        </p:txBody>
      </p:sp>
      <p:sp>
        <p:nvSpPr>
          <p:cNvPr id="30" name="Shape 28"/>
          <p:cNvSpPr/>
          <p:nvPr/>
        </p:nvSpPr>
        <p:spPr>
          <a:xfrm>
            <a:off x="1155817" y="4697835"/>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31" name="Text 29"/>
          <p:cNvSpPr/>
          <p:nvPr/>
        </p:nvSpPr>
        <p:spPr>
          <a:xfrm>
            <a:off x="1230385" y="4772404"/>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复杂研究项目 • 软件开发 • 战略咨询</a:t>
            </a:r>
            <a:endParaRPr lang="en-US" sz="1600" dirty="0"/>
          </a:p>
        </p:txBody>
      </p:sp>
      <p:sp>
        <p:nvSpPr>
          <p:cNvPr id="32" name="Shape 30"/>
          <p:cNvSpPr/>
          <p:nvPr/>
        </p:nvSpPr>
        <p:spPr>
          <a:xfrm>
            <a:off x="6470883" y="4697835"/>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33" name="Text 31"/>
          <p:cNvSpPr/>
          <p:nvPr/>
        </p:nvSpPr>
        <p:spPr>
          <a:xfrm>
            <a:off x="6545452" y="4772404"/>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优势：全面高质量 成本：延迟和成本显著增加</a:t>
            </a:r>
            <a:endParaRPr lang="en-US" sz="1600" dirty="0"/>
          </a:p>
        </p:txBody>
      </p:sp>
      <p:sp>
        <p:nvSpPr>
          <p:cNvPr id="34" name="Shape 32"/>
          <p:cNvSpPr/>
          <p:nvPr/>
        </p:nvSpPr>
        <p:spPr>
          <a:xfrm>
            <a:off x="391486" y="5257101"/>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3A5A6E">
              <a:alpha val="10196"/>
            </a:srgbClr>
          </a:solidFill>
          <a:ln/>
        </p:spPr>
        <p:txBody>
          <a:bodyPr/>
          <a:lstStyle/>
          <a:p>
            <a:endParaRPr lang="zh-CN" altLang="en-US"/>
          </a:p>
        </p:txBody>
      </p:sp>
      <p:sp>
        <p:nvSpPr>
          <p:cNvPr id="35" name="Shape 33"/>
          <p:cNvSpPr/>
          <p:nvPr/>
        </p:nvSpPr>
        <p:spPr>
          <a:xfrm>
            <a:off x="391486" y="5257101"/>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3A5A6E"/>
          </a:solidFill>
          <a:ln/>
        </p:spPr>
        <p:txBody>
          <a:bodyPr/>
          <a:lstStyle/>
          <a:p>
            <a:endParaRPr lang="zh-CN" altLang="en-US"/>
          </a:p>
        </p:txBody>
      </p:sp>
      <p:sp>
        <p:nvSpPr>
          <p:cNvPr id="36" name="Shape 34"/>
          <p:cNvSpPr/>
          <p:nvPr/>
        </p:nvSpPr>
        <p:spPr>
          <a:xfrm>
            <a:off x="559266" y="5406239"/>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3A5A6E"/>
          </a:solidFill>
          <a:ln/>
        </p:spPr>
        <p:txBody>
          <a:bodyPr/>
          <a:lstStyle/>
          <a:p>
            <a:endParaRPr lang="zh-CN" altLang="en-US"/>
          </a:p>
        </p:txBody>
      </p:sp>
      <p:sp>
        <p:nvSpPr>
          <p:cNvPr id="37" name="Shape 35"/>
          <p:cNvSpPr/>
          <p:nvPr/>
        </p:nvSpPr>
        <p:spPr>
          <a:xfrm>
            <a:off x="678110" y="5536734"/>
            <a:ext cx="209725" cy="186422"/>
          </a:xfrm>
          <a:custGeom>
            <a:avLst/>
            <a:gdLst/>
            <a:ahLst/>
            <a:cxnLst/>
            <a:rect l="l" t="t" r="r" b="b"/>
            <a:pathLst>
              <a:path w="209725" h="186422">
                <a:moveTo>
                  <a:pt x="90298" y="32041"/>
                </a:moveTo>
                <a:lnTo>
                  <a:pt x="119427" y="32041"/>
                </a:lnTo>
                <a:lnTo>
                  <a:pt x="119427" y="49518"/>
                </a:lnTo>
                <a:lnTo>
                  <a:pt x="90298" y="49518"/>
                </a:lnTo>
                <a:lnTo>
                  <a:pt x="90298" y="32041"/>
                </a:lnTo>
                <a:close/>
                <a:moveTo>
                  <a:pt x="87385" y="11651"/>
                </a:moveTo>
                <a:cubicBezTo>
                  <a:pt x="77737" y="11651"/>
                  <a:pt x="69908" y="19480"/>
                  <a:pt x="69908" y="29128"/>
                </a:cubicBezTo>
                <a:lnTo>
                  <a:pt x="69908" y="52431"/>
                </a:lnTo>
                <a:cubicBezTo>
                  <a:pt x="69908" y="62080"/>
                  <a:pt x="77737" y="69908"/>
                  <a:pt x="87385" y="69908"/>
                </a:cubicBezTo>
                <a:lnTo>
                  <a:pt x="93211" y="69908"/>
                </a:lnTo>
                <a:lnTo>
                  <a:pt x="93211" y="81560"/>
                </a:lnTo>
                <a:lnTo>
                  <a:pt x="11651" y="81560"/>
                </a:lnTo>
                <a:cubicBezTo>
                  <a:pt x="5207" y="81560"/>
                  <a:pt x="0" y="86766"/>
                  <a:pt x="0" y="93211"/>
                </a:cubicBezTo>
                <a:cubicBezTo>
                  <a:pt x="0" y="99656"/>
                  <a:pt x="5207" y="104862"/>
                  <a:pt x="11651" y="104862"/>
                </a:cubicBezTo>
                <a:lnTo>
                  <a:pt x="46606" y="104862"/>
                </a:lnTo>
                <a:lnTo>
                  <a:pt x="46606" y="116514"/>
                </a:lnTo>
                <a:lnTo>
                  <a:pt x="40780" y="116514"/>
                </a:lnTo>
                <a:cubicBezTo>
                  <a:pt x="31131" y="116514"/>
                  <a:pt x="23303" y="124342"/>
                  <a:pt x="23303" y="133991"/>
                </a:cubicBezTo>
                <a:lnTo>
                  <a:pt x="23303" y="157294"/>
                </a:lnTo>
                <a:cubicBezTo>
                  <a:pt x="23303" y="166942"/>
                  <a:pt x="31131" y="174771"/>
                  <a:pt x="40780" y="174771"/>
                </a:cubicBezTo>
                <a:lnTo>
                  <a:pt x="75734" y="174771"/>
                </a:lnTo>
                <a:cubicBezTo>
                  <a:pt x="85383" y="174771"/>
                  <a:pt x="93211" y="166942"/>
                  <a:pt x="93211" y="157294"/>
                </a:cubicBezTo>
                <a:lnTo>
                  <a:pt x="93211" y="133991"/>
                </a:lnTo>
                <a:cubicBezTo>
                  <a:pt x="93211" y="124342"/>
                  <a:pt x="85383" y="116514"/>
                  <a:pt x="75734" y="116514"/>
                </a:cubicBezTo>
                <a:lnTo>
                  <a:pt x="69908" y="116514"/>
                </a:lnTo>
                <a:lnTo>
                  <a:pt x="69908" y="104862"/>
                </a:lnTo>
                <a:lnTo>
                  <a:pt x="139817" y="104862"/>
                </a:lnTo>
                <a:lnTo>
                  <a:pt x="139817" y="116514"/>
                </a:lnTo>
                <a:lnTo>
                  <a:pt x="133991" y="116514"/>
                </a:lnTo>
                <a:cubicBezTo>
                  <a:pt x="124342" y="116514"/>
                  <a:pt x="116514" y="124342"/>
                  <a:pt x="116514" y="133991"/>
                </a:cubicBezTo>
                <a:lnTo>
                  <a:pt x="116514" y="157294"/>
                </a:lnTo>
                <a:cubicBezTo>
                  <a:pt x="116514" y="166942"/>
                  <a:pt x="124342" y="174771"/>
                  <a:pt x="133991" y="174771"/>
                </a:cubicBezTo>
                <a:lnTo>
                  <a:pt x="168945" y="174771"/>
                </a:lnTo>
                <a:cubicBezTo>
                  <a:pt x="178594" y="174771"/>
                  <a:pt x="186422" y="166942"/>
                  <a:pt x="186422" y="157294"/>
                </a:cubicBezTo>
                <a:lnTo>
                  <a:pt x="186422" y="133991"/>
                </a:lnTo>
                <a:cubicBezTo>
                  <a:pt x="186422" y="124342"/>
                  <a:pt x="178594" y="116514"/>
                  <a:pt x="168945" y="116514"/>
                </a:cubicBezTo>
                <a:lnTo>
                  <a:pt x="163119" y="116514"/>
                </a:lnTo>
                <a:lnTo>
                  <a:pt x="163119" y="104862"/>
                </a:lnTo>
                <a:lnTo>
                  <a:pt x="198073" y="104862"/>
                </a:lnTo>
                <a:cubicBezTo>
                  <a:pt x="204518" y="104862"/>
                  <a:pt x="209725" y="99656"/>
                  <a:pt x="209725" y="93211"/>
                </a:cubicBezTo>
                <a:cubicBezTo>
                  <a:pt x="209725" y="86766"/>
                  <a:pt x="204518" y="81560"/>
                  <a:pt x="198073" y="81560"/>
                </a:cubicBezTo>
                <a:lnTo>
                  <a:pt x="116514" y="81560"/>
                </a:lnTo>
                <a:lnTo>
                  <a:pt x="116514" y="69908"/>
                </a:lnTo>
                <a:lnTo>
                  <a:pt x="122339" y="69908"/>
                </a:lnTo>
                <a:cubicBezTo>
                  <a:pt x="131988" y="69908"/>
                  <a:pt x="139817" y="62080"/>
                  <a:pt x="139817" y="52431"/>
                </a:cubicBezTo>
                <a:lnTo>
                  <a:pt x="139817" y="29128"/>
                </a:lnTo>
                <a:cubicBezTo>
                  <a:pt x="139817" y="19480"/>
                  <a:pt x="131988" y="11651"/>
                  <a:pt x="122339" y="11651"/>
                </a:cubicBezTo>
                <a:lnTo>
                  <a:pt x="87385" y="11651"/>
                </a:lnTo>
                <a:close/>
                <a:moveTo>
                  <a:pt x="163119" y="136904"/>
                </a:moveTo>
                <a:lnTo>
                  <a:pt x="166032" y="136904"/>
                </a:lnTo>
                <a:lnTo>
                  <a:pt x="166032" y="154381"/>
                </a:lnTo>
                <a:lnTo>
                  <a:pt x="136904" y="154381"/>
                </a:lnTo>
                <a:lnTo>
                  <a:pt x="136904" y="136904"/>
                </a:lnTo>
                <a:lnTo>
                  <a:pt x="163119" y="136904"/>
                </a:lnTo>
                <a:close/>
                <a:moveTo>
                  <a:pt x="69908" y="136904"/>
                </a:moveTo>
                <a:lnTo>
                  <a:pt x="72821" y="136904"/>
                </a:lnTo>
                <a:lnTo>
                  <a:pt x="72821" y="154381"/>
                </a:lnTo>
                <a:lnTo>
                  <a:pt x="43693" y="154381"/>
                </a:lnTo>
                <a:lnTo>
                  <a:pt x="43693" y="136904"/>
                </a:lnTo>
                <a:lnTo>
                  <a:pt x="69908" y="136904"/>
                </a:lnTo>
                <a:close/>
              </a:path>
            </a:pathLst>
          </a:custGeom>
          <a:solidFill>
            <a:srgbClr val="FFFFFF"/>
          </a:solidFill>
          <a:ln/>
        </p:spPr>
        <p:txBody>
          <a:bodyPr/>
          <a:lstStyle/>
          <a:p>
            <a:endParaRPr lang="zh-CN" altLang="en-US"/>
          </a:p>
        </p:txBody>
      </p:sp>
      <p:sp>
        <p:nvSpPr>
          <p:cNvPr id="38" name="Text 36"/>
          <p:cNvSpPr/>
          <p:nvPr/>
        </p:nvSpPr>
        <p:spPr>
          <a:xfrm>
            <a:off x="1155817" y="5406239"/>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群体模式（Swarm）</a:t>
            </a:r>
            <a:endParaRPr lang="en-US" sz="1600" dirty="0"/>
          </a:p>
        </p:txBody>
      </p:sp>
      <p:sp>
        <p:nvSpPr>
          <p:cNvPr id="39" name="Text 37"/>
          <p:cNvSpPr/>
          <p:nvPr/>
        </p:nvSpPr>
        <p:spPr>
          <a:xfrm>
            <a:off x="1155817" y="5741798"/>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对于高度复杂、开放式或模糊不清的任务，需要多个专业智能体进行协作辩论和迭代改进。</a:t>
            </a:r>
            <a:endParaRPr lang="en-US" sz="1600" dirty="0"/>
          </a:p>
        </p:txBody>
      </p:sp>
      <p:sp>
        <p:nvSpPr>
          <p:cNvPr id="40" name="Shape 38"/>
          <p:cNvSpPr/>
          <p:nvPr/>
        </p:nvSpPr>
        <p:spPr>
          <a:xfrm>
            <a:off x="1155817" y="6040073"/>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41" name="Text 39"/>
          <p:cNvSpPr/>
          <p:nvPr/>
        </p:nvSpPr>
        <p:spPr>
          <a:xfrm>
            <a:off x="1230385" y="6114642"/>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产品设计 • 创意头脑风暴 • 复杂决策</a:t>
            </a:r>
            <a:endParaRPr lang="en-US" sz="1600" dirty="0"/>
          </a:p>
        </p:txBody>
      </p:sp>
      <p:sp>
        <p:nvSpPr>
          <p:cNvPr id="42" name="Shape 40"/>
          <p:cNvSpPr/>
          <p:nvPr/>
        </p:nvSpPr>
        <p:spPr>
          <a:xfrm>
            <a:off x="6470883" y="6040073"/>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43" name="Text 41"/>
          <p:cNvSpPr/>
          <p:nvPr/>
        </p:nvSpPr>
        <p:spPr>
          <a:xfrm>
            <a:off x="6545452" y="6114642"/>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优势：优质创意方案 成本：最复杂且成本最高</a:t>
            </a:r>
            <a:endParaRPr lang="en-US" sz="1600"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72844" y="372844"/>
            <a:ext cx="11520881" cy="223706"/>
          </a:xfrm>
          <a:prstGeom prst="rect">
            <a:avLst/>
          </a:prstGeom>
          <a:noFill/>
          <a:ln/>
        </p:spPr>
        <p:txBody>
          <a:bodyPr wrap="square" lIns="0" tIns="0" rIns="0" bIns="0" rtlCol="0" anchor="ctr"/>
          <a:lstStyle/>
          <a:p>
            <a:pPr>
              <a:lnSpc>
                <a:spcPct val="130000"/>
              </a:lnSpc>
            </a:pPr>
            <a:r>
              <a:rPr lang="en-US" sz="1174" b="1" kern="0" spc="59" dirty="0">
                <a:solidFill>
                  <a:srgbClr val="C5A06D"/>
                </a:solidFill>
                <a:latin typeface="Noto Sans SC" pitchFamily="34" charset="0"/>
                <a:ea typeface="Noto Sans SC" pitchFamily="34" charset="-122"/>
                <a:cs typeface="Noto Sans SC" pitchFamily="34" charset="-120"/>
              </a:rPr>
              <a:t>ITERATIVE &amp; SPECIAL SELECTION</a:t>
            </a:r>
            <a:endParaRPr lang="en-US" sz="1600" dirty="0"/>
          </a:p>
        </p:txBody>
      </p:sp>
      <p:sp>
        <p:nvSpPr>
          <p:cNvPr id="3" name="Text 1"/>
          <p:cNvSpPr/>
          <p:nvPr/>
        </p:nvSpPr>
        <p:spPr>
          <a:xfrm>
            <a:off x="372844" y="671119"/>
            <a:ext cx="11614092" cy="372844"/>
          </a:xfrm>
          <a:prstGeom prst="rect">
            <a:avLst/>
          </a:prstGeom>
          <a:noFill/>
          <a:ln/>
        </p:spPr>
        <p:txBody>
          <a:bodyPr wrap="square" lIns="0" tIns="0" rIns="0" bIns="0" rtlCol="0" anchor="ctr"/>
          <a:lstStyle/>
          <a:p>
            <a:pPr>
              <a:lnSpc>
                <a:spcPct val="90000"/>
              </a:lnSpc>
            </a:pPr>
            <a:r>
              <a:rPr lang="en-US" sz="2642" b="1" dirty="0">
                <a:solidFill>
                  <a:srgbClr val="E0E2E5"/>
                </a:solidFill>
                <a:latin typeface="Noto Sans SC" pitchFamily="34" charset="0"/>
                <a:ea typeface="Noto Sans SC" pitchFamily="34" charset="-122"/>
                <a:cs typeface="Noto Sans SC" pitchFamily="34" charset="-120"/>
              </a:rPr>
              <a:t>迭代与特殊需求模式选择</a:t>
            </a:r>
            <a:endParaRPr lang="en-US" sz="1600" dirty="0"/>
          </a:p>
        </p:txBody>
      </p:sp>
      <p:sp>
        <p:nvSpPr>
          <p:cNvPr id="4" name="Shape 2"/>
          <p:cNvSpPr/>
          <p:nvPr/>
        </p:nvSpPr>
        <p:spPr>
          <a:xfrm>
            <a:off x="391486" y="1230385"/>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91486" y="1230385"/>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3A5A6E"/>
          </a:solidFill>
          <a:ln/>
        </p:spPr>
        <p:txBody>
          <a:bodyPr/>
          <a:lstStyle/>
          <a:p>
            <a:endParaRPr lang="zh-CN" altLang="en-US"/>
          </a:p>
        </p:txBody>
      </p:sp>
      <p:sp>
        <p:nvSpPr>
          <p:cNvPr id="6" name="Shape 4"/>
          <p:cNvSpPr/>
          <p:nvPr/>
        </p:nvSpPr>
        <p:spPr>
          <a:xfrm>
            <a:off x="559266" y="1379523"/>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3A5A6E"/>
          </a:solidFill>
          <a:ln/>
        </p:spPr>
        <p:txBody>
          <a:bodyPr/>
          <a:lstStyle/>
          <a:p>
            <a:endParaRPr lang="zh-CN" altLang="en-US"/>
          </a:p>
        </p:txBody>
      </p:sp>
      <p:sp>
        <p:nvSpPr>
          <p:cNvPr id="7" name="Shape 5"/>
          <p:cNvSpPr/>
          <p:nvPr/>
        </p:nvSpPr>
        <p:spPr>
          <a:xfrm>
            <a:off x="689761" y="1510018"/>
            <a:ext cx="186422" cy="186422"/>
          </a:xfrm>
          <a:custGeom>
            <a:avLst/>
            <a:gdLst/>
            <a:ahLst/>
            <a:cxnLst/>
            <a:rect l="l" t="t" r="r" b="b"/>
            <a:pathLst>
              <a:path w="186422" h="186422">
                <a:moveTo>
                  <a:pt x="43693" y="20390"/>
                </a:moveTo>
                <a:cubicBezTo>
                  <a:pt x="43693" y="9139"/>
                  <a:pt x="52832" y="0"/>
                  <a:pt x="64083" y="0"/>
                </a:cubicBezTo>
                <a:lnTo>
                  <a:pt x="72821" y="0"/>
                </a:lnTo>
                <a:cubicBezTo>
                  <a:pt x="79266" y="0"/>
                  <a:pt x="84472" y="5207"/>
                  <a:pt x="84472" y="11651"/>
                </a:cubicBezTo>
                <a:lnTo>
                  <a:pt x="84472" y="174771"/>
                </a:lnTo>
                <a:cubicBezTo>
                  <a:pt x="84472" y="181215"/>
                  <a:pt x="79266" y="186422"/>
                  <a:pt x="72821" y="186422"/>
                </a:cubicBezTo>
                <a:lnTo>
                  <a:pt x="61170" y="186422"/>
                </a:lnTo>
                <a:cubicBezTo>
                  <a:pt x="50319" y="186422"/>
                  <a:pt x="41180" y="178994"/>
                  <a:pt x="38595" y="168945"/>
                </a:cubicBezTo>
                <a:cubicBezTo>
                  <a:pt x="38340" y="168945"/>
                  <a:pt x="38122" y="168945"/>
                  <a:pt x="37867" y="168945"/>
                </a:cubicBezTo>
                <a:cubicBezTo>
                  <a:pt x="21774" y="168945"/>
                  <a:pt x="8739" y="155910"/>
                  <a:pt x="8739" y="139817"/>
                </a:cubicBezTo>
                <a:cubicBezTo>
                  <a:pt x="8739" y="133263"/>
                  <a:pt x="10923" y="127218"/>
                  <a:pt x="14564" y="122339"/>
                </a:cubicBezTo>
                <a:cubicBezTo>
                  <a:pt x="7501" y="117024"/>
                  <a:pt x="2913" y="108576"/>
                  <a:pt x="2913" y="99037"/>
                </a:cubicBezTo>
                <a:cubicBezTo>
                  <a:pt x="2913" y="87786"/>
                  <a:pt x="9321" y="77991"/>
                  <a:pt x="18642" y="73149"/>
                </a:cubicBezTo>
                <a:cubicBezTo>
                  <a:pt x="16057" y="68780"/>
                  <a:pt x="14564" y="63682"/>
                  <a:pt x="14564" y="58257"/>
                </a:cubicBezTo>
                <a:cubicBezTo>
                  <a:pt x="14564" y="42163"/>
                  <a:pt x="27599" y="29128"/>
                  <a:pt x="43693" y="29128"/>
                </a:cubicBezTo>
                <a:lnTo>
                  <a:pt x="43693" y="20390"/>
                </a:lnTo>
                <a:close/>
                <a:moveTo>
                  <a:pt x="142729" y="20390"/>
                </a:moveTo>
                <a:lnTo>
                  <a:pt x="142729" y="29128"/>
                </a:lnTo>
                <a:cubicBezTo>
                  <a:pt x="158823" y="29128"/>
                  <a:pt x="171858" y="42163"/>
                  <a:pt x="171858" y="58257"/>
                </a:cubicBezTo>
                <a:cubicBezTo>
                  <a:pt x="171858" y="63718"/>
                  <a:pt x="170365" y="68816"/>
                  <a:pt x="167780" y="73149"/>
                </a:cubicBezTo>
                <a:cubicBezTo>
                  <a:pt x="177137" y="77991"/>
                  <a:pt x="183509" y="87749"/>
                  <a:pt x="183509" y="99037"/>
                </a:cubicBezTo>
                <a:cubicBezTo>
                  <a:pt x="183509" y="108576"/>
                  <a:pt x="178921" y="117024"/>
                  <a:pt x="171858" y="122339"/>
                </a:cubicBezTo>
                <a:cubicBezTo>
                  <a:pt x="175499" y="127218"/>
                  <a:pt x="177683" y="133263"/>
                  <a:pt x="177683" y="139817"/>
                </a:cubicBezTo>
                <a:cubicBezTo>
                  <a:pt x="177683" y="155910"/>
                  <a:pt x="164649" y="168945"/>
                  <a:pt x="148555" y="168945"/>
                </a:cubicBezTo>
                <a:cubicBezTo>
                  <a:pt x="148300" y="168945"/>
                  <a:pt x="148082" y="168945"/>
                  <a:pt x="147827" y="168945"/>
                </a:cubicBezTo>
                <a:cubicBezTo>
                  <a:pt x="145242" y="178994"/>
                  <a:pt x="136103" y="186422"/>
                  <a:pt x="125252" y="186422"/>
                </a:cubicBezTo>
                <a:lnTo>
                  <a:pt x="113601" y="186422"/>
                </a:lnTo>
                <a:cubicBezTo>
                  <a:pt x="107156" y="186422"/>
                  <a:pt x="101950" y="181215"/>
                  <a:pt x="101950" y="174771"/>
                </a:cubicBezTo>
                <a:lnTo>
                  <a:pt x="101950" y="11651"/>
                </a:lnTo>
                <a:cubicBezTo>
                  <a:pt x="101950" y="5207"/>
                  <a:pt x="107156" y="0"/>
                  <a:pt x="113601" y="0"/>
                </a:cubicBezTo>
                <a:lnTo>
                  <a:pt x="122339" y="0"/>
                </a:lnTo>
                <a:cubicBezTo>
                  <a:pt x="133590" y="0"/>
                  <a:pt x="142729" y="9139"/>
                  <a:pt x="142729" y="20390"/>
                </a:cubicBezTo>
                <a:close/>
              </a:path>
            </a:pathLst>
          </a:custGeom>
          <a:solidFill>
            <a:srgbClr val="FFFFFF"/>
          </a:solidFill>
          <a:ln/>
        </p:spPr>
        <p:txBody>
          <a:bodyPr/>
          <a:lstStyle/>
          <a:p>
            <a:endParaRPr lang="zh-CN" altLang="en-US"/>
          </a:p>
        </p:txBody>
      </p:sp>
      <p:sp>
        <p:nvSpPr>
          <p:cNvPr id="8" name="Text 6"/>
          <p:cNvSpPr/>
          <p:nvPr/>
        </p:nvSpPr>
        <p:spPr>
          <a:xfrm>
            <a:off x="1155817" y="1379523"/>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ReAct模式</a:t>
            </a:r>
            <a:endParaRPr lang="en-US" sz="1600" dirty="0"/>
          </a:p>
        </p:txBody>
      </p:sp>
      <p:sp>
        <p:nvSpPr>
          <p:cNvPr id="9" name="Text 7"/>
          <p:cNvSpPr/>
          <p:nvPr/>
        </p:nvSpPr>
        <p:spPr>
          <a:xfrm>
            <a:off x="1155817" y="1715083"/>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需要智能体通过迭代推理、行动和观察来制定或调整复杂、开放式和动态任务的计划。</a:t>
            </a:r>
            <a:endParaRPr lang="en-US" sz="1600" dirty="0"/>
          </a:p>
        </p:txBody>
      </p:sp>
      <p:sp>
        <p:nvSpPr>
          <p:cNvPr id="10" name="Shape 8"/>
          <p:cNvSpPr/>
          <p:nvPr/>
        </p:nvSpPr>
        <p:spPr>
          <a:xfrm>
            <a:off x="1155817" y="2013358"/>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11" name="Text 9"/>
          <p:cNvSpPr/>
          <p:nvPr/>
        </p:nvSpPr>
        <p:spPr>
          <a:xfrm>
            <a:off x="1230385" y="2087927"/>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机器人路径规划 • 复杂问答 • 动态任务执行</a:t>
            </a:r>
            <a:endParaRPr lang="en-US" sz="1600" dirty="0"/>
          </a:p>
        </p:txBody>
      </p:sp>
      <p:sp>
        <p:nvSpPr>
          <p:cNvPr id="12" name="Shape 10"/>
          <p:cNvSpPr/>
          <p:nvPr/>
        </p:nvSpPr>
        <p:spPr>
          <a:xfrm>
            <a:off x="6470883" y="2013358"/>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13" name="Text 11"/>
          <p:cNvSpPr/>
          <p:nvPr/>
        </p:nvSpPr>
        <p:spPr>
          <a:xfrm>
            <a:off x="6545452" y="2087927"/>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优势：动态适应性强 成本：迭代导致延迟较高</a:t>
            </a:r>
            <a:endParaRPr lang="en-US" sz="1600" dirty="0"/>
          </a:p>
        </p:txBody>
      </p:sp>
      <p:sp>
        <p:nvSpPr>
          <p:cNvPr id="14" name="Shape 12"/>
          <p:cNvSpPr/>
          <p:nvPr/>
        </p:nvSpPr>
        <p:spPr>
          <a:xfrm>
            <a:off x="391486" y="2572624"/>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5E7A8B">
              <a:alpha val="10196"/>
            </a:srgbClr>
          </a:solidFill>
          <a:ln/>
        </p:spPr>
        <p:txBody>
          <a:bodyPr/>
          <a:lstStyle/>
          <a:p>
            <a:endParaRPr lang="zh-CN" altLang="en-US"/>
          </a:p>
        </p:txBody>
      </p:sp>
      <p:sp>
        <p:nvSpPr>
          <p:cNvPr id="15" name="Shape 13"/>
          <p:cNvSpPr/>
          <p:nvPr/>
        </p:nvSpPr>
        <p:spPr>
          <a:xfrm>
            <a:off x="391486" y="2572624"/>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5E7A8B"/>
          </a:solidFill>
          <a:ln/>
        </p:spPr>
        <p:txBody>
          <a:bodyPr/>
          <a:lstStyle/>
          <a:p>
            <a:endParaRPr lang="zh-CN" altLang="en-US"/>
          </a:p>
        </p:txBody>
      </p:sp>
      <p:sp>
        <p:nvSpPr>
          <p:cNvPr id="16" name="Shape 14"/>
          <p:cNvSpPr/>
          <p:nvPr/>
        </p:nvSpPr>
        <p:spPr>
          <a:xfrm>
            <a:off x="559266" y="2721761"/>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5E7A8B"/>
          </a:solidFill>
          <a:ln/>
        </p:spPr>
        <p:txBody>
          <a:bodyPr/>
          <a:lstStyle/>
          <a:p>
            <a:endParaRPr lang="zh-CN" altLang="en-US"/>
          </a:p>
        </p:txBody>
      </p:sp>
      <p:sp>
        <p:nvSpPr>
          <p:cNvPr id="17" name="Shape 15"/>
          <p:cNvSpPr/>
          <p:nvPr/>
        </p:nvSpPr>
        <p:spPr>
          <a:xfrm>
            <a:off x="689761" y="2852257"/>
            <a:ext cx="186422" cy="186422"/>
          </a:xfrm>
          <a:custGeom>
            <a:avLst/>
            <a:gdLst/>
            <a:ahLst/>
            <a:cxnLst/>
            <a:rect l="l" t="t" r="r" b="b"/>
            <a:pathLst>
              <a:path w="186422" h="186422">
                <a:moveTo>
                  <a:pt x="174807" y="69908"/>
                </a:moveTo>
                <a:lnTo>
                  <a:pt x="177683" y="69908"/>
                </a:lnTo>
                <a:cubicBezTo>
                  <a:pt x="182526" y="69908"/>
                  <a:pt x="186422" y="66012"/>
                  <a:pt x="186422" y="61170"/>
                </a:cubicBezTo>
                <a:lnTo>
                  <a:pt x="186422" y="8739"/>
                </a:lnTo>
                <a:cubicBezTo>
                  <a:pt x="186422" y="5207"/>
                  <a:pt x="184310" y="2003"/>
                  <a:pt x="181033" y="655"/>
                </a:cubicBezTo>
                <a:cubicBezTo>
                  <a:pt x="177756" y="-692"/>
                  <a:pt x="174006" y="73"/>
                  <a:pt x="171494" y="2549"/>
                </a:cubicBezTo>
                <a:lnTo>
                  <a:pt x="152669" y="21409"/>
                </a:lnTo>
                <a:cubicBezTo>
                  <a:pt x="136540" y="8047"/>
                  <a:pt x="115786" y="0"/>
                  <a:pt x="93211" y="0"/>
                </a:cubicBezTo>
                <a:cubicBezTo>
                  <a:pt x="46241" y="0"/>
                  <a:pt x="7391" y="34736"/>
                  <a:pt x="947" y="79921"/>
                </a:cubicBezTo>
                <a:cubicBezTo>
                  <a:pt x="36" y="86293"/>
                  <a:pt x="4442" y="92192"/>
                  <a:pt x="10814" y="93102"/>
                </a:cubicBezTo>
                <a:cubicBezTo>
                  <a:pt x="17186" y="94012"/>
                  <a:pt x="23084" y="89570"/>
                  <a:pt x="23995" y="83235"/>
                </a:cubicBezTo>
                <a:cubicBezTo>
                  <a:pt x="28837" y="49336"/>
                  <a:pt x="58002" y="23303"/>
                  <a:pt x="93211" y="23303"/>
                </a:cubicBezTo>
                <a:cubicBezTo>
                  <a:pt x="109377" y="23303"/>
                  <a:pt x="124233" y="28764"/>
                  <a:pt x="136066" y="37976"/>
                </a:cubicBezTo>
                <a:lnTo>
                  <a:pt x="119063" y="54980"/>
                </a:lnTo>
                <a:cubicBezTo>
                  <a:pt x="116550" y="57492"/>
                  <a:pt x="115822" y="61243"/>
                  <a:pt x="117169" y="64519"/>
                </a:cubicBezTo>
                <a:cubicBezTo>
                  <a:pt x="118516" y="67796"/>
                  <a:pt x="121720" y="69908"/>
                  <a:pt x="125252" y="69908"/>
                </a:cubicBezTo>
                <a:lnTo>
                  <a:pt x="174807" y="69908"/>
                </a:lnTo>
                <a:close/>
                <a:moveTo>
                  <a:pt x="185512" y="106501"/>
                </a:moveTo>
                <a:cubicBezTo>
                  <a:pt x="186422" y="100129"/>
                  <a:pt x="181980" y="94231"/>
                  <a:pt x="175644" y="93320"/>
                </a:cubicBezTo>
                <a:cubicBezTo>
                  <a:pt x="169309" y="92410"/>
                  <a:pt x="163374" y="96852"/>
                  <a:pt x="162464" y="103188"/>
                </a:cubicBezTo>
                <a:cubicBezTo>
                  <a:pt x="157621" y="137049"/>
                  <a:pt x="128456" y="163083"/>
                  <a:pt x="93247" y="163083"/>
                </a:cubicBezTo>
                <a:cubicBezTo>
                  <a:pt x="77081" y="163083"/>
                  <a:pt x="62226" y="157621"/>
                  <a:pt x="50392" y="148409"/>
                </a:cubicBezTo>
                <a:lnTo>
                  <a:pt x="67360" y="131442"/>
                </a:lnTo>
                <a:cubicBezTo>
                  <a:pt x="69872" y="128930"/>
                  <a:pt x="70600" y="125179"/>
                  <a:pt x="69253" y="121903"/>
                </a:cubicBezTo>
                <a:cubicBezTo>
                  <a:pt x="67906" y="118626"/>
                  <a:pt x="64702" y="116514"/>
                  <a:pt x="61170" y="116514"/>
                </a:cubicBezTo>
                <a:lnTo>
                  <a:pt x="8739" y="116514"/>
                </a:lnTo>
                <a:cubicBezTo>
                  <a:pt x="3896" y="116514"/>
                  <a:pt x="0" y="120410"/>
                  <a:pt x="0" y="125252"/>
                </a:cubicBezTo>
                <a:lnTo>
                  <a:pt x="0" y="177683"/>
                </a:lnTo>
                <a:cubicBezTo>
                  <a:pt x="0" y="181215"/>
                  <a:pt x="2112" y="184419"/>
                  <a:pt x="5389" y="185767"/>
                </a:cubicBezTo>
                <a:cubicBezTo>
                  <a:pt x="8666" y="187114"/>
                  <a:pt x="12416" y="186349"/>
                  <a:pt x="14928" y="183873"/>
                </a:cubicBezTo>
                <a:lnTo>
                  <a:pt x="33789" y="165013"/>
                </a:lnTo>
                <a:cubicBezTo>
                  <a:pt x="49882" y="178375"/>
                  <a:pt x="70636" y="186422"/>
                  <a:pt x="93211" y="186422"/>
                </a:cubicBezTo>
                <a:cubicBezTo>
                  <a:pt x="140181" y="186422"/>
                  <a:pt x="179031" y="151686"/>
                  <a:pt x="185475" y="106501"/>
                </a:cubicBezTo>
                <a:close/>
              </a:path>
            </a:pathLst>
          </a:custGeom>
          <a:solidFill>
            <a:srgbClr val="FFFFFF"/>
          </a:solidFill>
          <a:ln/>
        </p:spPr>
        <p:txBody>
          <a:bodyPr/>
          <a:lstStyle/>
          <a:p>
            <a:endParaRPr lang="zh-CN" altLang="en-US"/>
          </a:p>
        </p:txBody>
      </p:sp>
      <p:sp>
        <p:nvSpPr>
          <p:cNvPr id="18" name="Text 16"/>
          <p:cNvSpPr/>
          <p:nvPr/>
        </p:nvSpPr>
        <p:spPr>
          <a:xfrm>
            <a:off x="1155817" y="2721761"/>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循环模式（Loop）</a:t>
            </a:r>
            <a:endParaRPr lang="en-US" sz="1600" dirty="0"/>
          </a:p>
        </p:txBody>
      </p:sp>
      <p:sp>
        <p:nvSpPr>
          <p:cNvPr id="19" name="Text 17"/>
          <p:cNvSpPr/>
          <p:nvPr/>
        </p:nvSpPr>
        <p:spPr>
          <a:xfrm>
            <a:off x="1155817" y="3057321"/>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需要重复执行预定义操作的监控或轮询任务，直到代理满足退出条件。</a:t>
            </a:r>
            <a:endParaRPr lang="en-US" sz="1600" dirty="0"/>
          </a:p>
        </p:txBody>
      </p:sp>
      <p:sp>
        <p:nvSpPr>
          <p:cNvPr id="20" name="Shape 18"/>
          <p:cNvSpPr/>
          <p:nvPr/>
        </p:nvSpPr>
        <p:spPr>
          <a:xfrm>
            <a:off x="1155817" y="3355596"/>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21" name="Text 19"/>
          <p:cNvSpPr/>
          <p:nvPr/>
        </p:nvSpPr>
        <p:spPr>
          <a:xfrm>
            <a:off x="1230385" y="3430165"/>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系统监控 • 数据轮询 • 自动检查任务</a:t>
            </a:r>
            <a:endParaRPr lang="en-US" sz="1600" dirty="0"/>
          </a:p>
        </p:txBody>
      </p:sp>
      <p:sp>
        <p:nvSpPr>
          <p:cNvPr id="22" name="Shape 20"/>
          <p:cNvSpPr/>
          <p:nvPr/>
        </p:nvSpPr>
        <p:spPr>
          <a:xfrm>
            <a:off x="6470883" y="3355596"/>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23" name="Text 21"/>
          <p:cNvSpPr/>
          <p:nvPr/>
        </p:nvSpPr>
        <p:spPr>
          <a:xfrm>
            <a:off x="6545452" y="3430165"/>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优势：构建复杂迭代工作流 风险：无限循环风险</a:t>
            </a:r>
            <a:endParaRPr lang="en-US" sz="1600" dirty="0"/>
          </a:p>
        </p:txBody>
      </p:sp>
      <p:sp>
        <p:nvSpPr>
          <p:cNvPr id="24" name="Shape 22"/>
          <p:cNvSpPr/>
          <p:nvPr/>
        </p:nvSpPr>
        <p:spPr>
          <a:xfrm>
            <a:off x="391486" y="3914862"/>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C5A06D">
              <a:alpha val="10196"/>
            </a:srgbClr>
          </a:solidFill>
          <a:ln/>
        </p:spPr>
        <p:txBody>
          <a:bodyPr/>
          <a:lstStyle/>
          <a:p>
            <a:endParaRPr lang="zh-CN" altLang="en-US"/>
          </a:p>
        </p:txBody>
      </p:sp>
      <p:sp>
        <p:nvSpPr>
          <p:cNvPr id="25" name="Shape 23"/>
          <p:cNvSpPr/>
          <p:nvPr/>
        </p:nvSpPr>
        <p:spPr>
          <a:xfrm>
            <a:off x="391486" y="3914862"/>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C5A06D"/>
          </a:solidFill>
          <a:ln/>
        </p:spPr>
        <p:txBody>
          <a:bodyPr/>
          <a:lstStyle/>
          <a:p>
            <a:endParaRPr lang="zh-CN" altLang="en-US"/>
          </a:p>
        </p:txBody>
      </p:sp>
      <p:sp>
        <p:nvSpPr>
          <p:cNvPr id="26" name="Shape 24"/>
          <p:cNvSpPr/>
          <p:nvPr/>
        </p:nvSpPr>
        <p:spPr>
          <a:xfrm>
            <a:off x="559266" y="4064000"/>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C5A06D"/>
          </a:solidFill>
          <a:ln/>
        </p:spPr>
        <p:txBody>
          <a:bodyPr/>
          <a:lstStyle/>
          <a:p>
            <a:endParaRPr lang="zh-CN" altLang="en-US"/>
          </a:p>
        </p:txBody>
      </p:sp>
      <p:sp>
        <p:nvSpPr>
          <p:cNvPr id="27" name="Shape 25"/>
          <p:cNvSpPr/>
          <p:nvPr/>
        </p:nvSpPr>
        <p:spPr>
          <a:xfrm>
            <a:off x="713064" y="4194495"/>
            <a:ext cx="139817" cy="186422"/>
          </a:xfrm>
          <a:custGeom>
            <a:avLst/>
            <a:gdLst/>
            <a:ahLst/>
            <a:cxnLst/>
            <a:rect l="l" t="t" r="r" b="b"/>
            <a:pathLst>
              <a:path w="139817" h="186422">
                <a:moveTo>
                  <a:pt x="113382" y="11651"/>
                </a:moveTo>
                <a:lnTo>
                  <a:pt x="116514" y="11651"/>
                </a:lnTo>
                <a:cubicBezTo>
                  <a:pt x="129367" y="11651"/>
                  <a:pt x="139817" y="22101"/>
                  <a:pt x="139817" y="34954"/>
                </a:cubicBezTo>
                <a:lnTo>
                  <a:pt x="139817" y="163119"/>
                </a:lnTo>
                <a:cubicBezTo>
                  <a:pt x="139817" y="175972"/>
                  <a:pt x="129367" y="186422"/>
                  <a:pt x="116514" y="186422"/>
                </a:cubicBezTo>
                <a:lnTo>
                  <a:pt x="23303" y="186422"/>
                </a:lnTo>
                <a:cubicBezTo>
                  <a:pt x="10450" y="186422"/>
                  <a:pt x="0" y="175972"/>
                  <a:pt x="0" y="163119"/>
                </a:cubicBezTo>
                <a:lnTo>
                  <a:pt x="0" y="34954"/>
                </a:lnTo>
                <a:cubicBezTo>
                  <a:pt x="0" y="22101"/>
                  <a:pt x="10450" y="11651"/>
                  <a:pt x="23303" y="11651"/>
                </a:cubicBezTo>
                <a:lnTo>
                  <a:pt x="26434" y="11651"/>
                </a:lnTo>
                <a:cubicBezTo>
                  <a:pt x="30439" y="4697"/>
                  <a:pt x="37976" y="0"/>
                  <a:pt x="46606" y="0"/>
                </a:cubicBezTo>
                <a:lnTo>
                  <a:pt x="93211" y="0"/>
                </a:lnTo>
                <a:cubicBezTo>
                  <a:pt x="101840" y="0"/>
                  <a:pt x="109377" y="4697"/>
                  <a:pt x="113382" y="11651"/>
                </a:cubicBezTo>
                <a:close/>
                <a:moveTo>
                  <a:pt x="90298" y="40780"/>
                </a:moveTo>
                <a:cubicBezTo>
                  <a:pt x="95141" y="40780"/>
                  <a:pt x="99037" y="36884"/>
                  <a:pt x="99037" y="32041"/>
                </a:cubicBezTo>
                <a:cubicBezTo>
                  <a:pt x="99037" y="27199"/>
                  <a:pt x="95141" y="23303"/>
                  <a:pt x="90298" y="23303"/>
                </a:cubicBezTo>
                <a:lnTo>
                  <a:pt x="49518" y="23303"/>
                </a:lnTo>
                <a:cubicBezTo>
                  <a:pt x="44676" y="23303"/>
                  <a:pt x="40780" y="27199"/>
                  <a:pt x="40780" y="32041"/>
                </a:cubicBezTo>
                <a:cubicBezTo>
                  <a:pt x="40780" y="36884"/>
                  <a:pt x="44676" y="40780"/>
                  <a:pt x="49518" y="40780"/>
                </a:cubicBezTo>
                <a:lnTo>
                  <a:pt x="90298" y="40780"/>
                </a:lnTo>
                <a:close/>
                <a:moveTo>
                  <a:pt x="100639" y="94922"/>
                </a:moveTo>
                <a:cubicBezTo>
                  <a:pt x="103188" y="90844"/>
                  <a:pt x="101950" y="85456"/>
                  <a:pt x="97872" y="82870"/>
                </a:cubicBezTo>
                <a:cubicBezTo>
                  <a:pt x="93794" y="80285"/>
                  <a:pt x="88405" y="81560"/>
                  <a:pt x="85820" y="85638"/>
                </a:cubicBezTo>
                <a:lnTo>
                  <a:pt x="63464" y="121429"/>
                </a:lnTo>
                <a:lnTo>
                  <a:pt x="53633" y="108321"/>
                </a:lnTo>
                <a:cubicBezTo>
                  <a:pt x="50720" y="104462"/>
                  <a:pt x="45258" y="103661"/>
                  <a:pt x="41399" y="106574"/>
                </a:cubicBezTo>
                <a:cubicBezTo>
                  <a:pt x="37539" y="109487"/>
                  <a:pt x="36738" y="114948"/>
                  <a:pt x="39651" y="118808"/>
                </a:cubicBezTo>
                <a:lnTo>
                  <a:pt x="57128" y="142110"/>
                </a:lnTo>
                <a:cubicBezTo>
                  <a:pt x="58839" y="144404"/>
                  <a:pt x="61607" y="145715"/>
                  <a:pt x="64483" y="145606"/>
                </a:cubicBezTo>
                <a:cubicBezTo>
                  <a:pt x="67360" y="145497"/>
                  <a:pt x="69981" y="143967"/>
                  <a:pt x="71510" y="141491"/>
                </a:cubicBezTo>
                <a:lnTo>
                  <a:pt x="100639" y="94886"/>
                </a:lnTo>
                <a:close/>
              </a:path>
            </a:pathLst>
          </a:custGeom>
          <a:solidFill>
            <a:srgbClr val="FFFFFF"/>
          </a:solidFill>
          <a:ln/>
        </p:spPr>
        <p:txBody>
          <a:bodyPr/>
          <a:lstStyle/>
          <a:p>
            <a:endParaRPr lang="zh-CN" altLang="en-US"/>
          </a:p>
        </p:txBody>
      </p:sp>
      <p:sp>
        <p:nvSpPr>
          <p:cNvPr id="28" name="Text 26"/>
          <p:cNvSpPr/>
          <p:nvPr/>
        </p:nvSpPr>
        <p:spPr>
          <a:xfrm>
            <a:off x="1155817" y="4064000"/>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审核与评判模式（Review &amp; Critique）</a:t>
            </a:r>
            <a:endParaRPr lang="en-US" sz="1600" dirty="0"/>
          </a:p>
        </p:txBody>
      </p:sp>
      <p:sp>
        <p:nvSpPr>
          <p:cNvPr id="29" name="Text 27"/>
          <p:cNvSpPr/>
          <p:nvPr/>
        </p:nvSpPr>
        <p:spPr>
          <a:xfrm>
            <a:off x="1155817" y="4399560"/>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任务需要在完成之前执行明确的验证步骤，输出必须高度准确或符合严格限制。</a:t>
            </a:r>
            <a:endParaRPr lang="en-US" sz="1600" dirty="0"/>
          </a:p>
        </p:txBody>
      </p:sp>
      <p:sp>
        <p:nvSpPr>
          <p:cNvPr id="30" name="Shape 28"/>
          <p:cNvSpPr/>
          <p:nvPr/>
        </p:nvSpPr>
        <p:spPr>
          <a:xfrm>
            <a:off x="1155817" y="4697835"/>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31" name="Text 29"/>
          <p:cNvSpPr/>
          <p:nvPr/>
        </p:nvSpPr>
        <p:spPr>
          <a:xfrm>
            <a:off x="1230385" y="4772404"/>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代码生成审核 • 内容合规检查 • 文档验证</a:t>
            </a:r>
            <a:endParaRPr lang="en-US" sz="1600" dirty="0"/>
          </a:p>
        </p:txBody>
      </p:sp>
      <p:sp>
        <p:nvSpPr>
          <p:cNvPr id="32" name="Shape 30"/>
          <p:cNvSpPr/>
          <p:nvPr/>
        </p:nvSpPr>
        <p:spPr>
          <a:xfrm>
            <a:off x="6470883" y="4697835"/>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33" name="Text 31"/>
          <p:cNvSpPr/>
          <p:nvPr/>
        </p:nvSpPr>
        <p:spPr>
          <a:xfrm>
            <a:off x="6545452" y="4772404"/>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优势：显著提高质量 成本：额外模型调用和延迟</a:t>
            </a:r>
            <a:endParaRPr lang="en-US" sz="1600" dirty="0"/>
          </a:p>
        </p:txBody>
      </p:sp>
      <p:sp>
        <p:nvSpPr>
          <p:cNvPr id="34" name="Shape 32"/>
          <p:cNvSpPr/>
          <p:nvPr/>
        </p:nvSpPr>
        <p:spPr>
          <a:xfrm>
            <a:off x="391486" y="5257101"/>
            <a:ext cx="11427670" cy="1230385"/>
          </a:xfrm>
          <a:custGeom>
            <a:avLst/>
            <a:gdLst/>
            <a:ahLst/>
            <a:cxnLst/>
            <a:rect l="l" t="t" r="r" b="b"/>
            <a:pathLst>
              <a:path w="11427670" h="1230385">
                <a:moveTo>
                  <a:pt x="0" y="0"/>
                </a:moveTo>
                <a:lnTo>
                  <a:pt x="11427670" y="0"/>
                </a:lnTo>
                <a:lnTo>
                  <a:pt x="11427670" y="1230385"/>
                </a:lnTo>
                <a:lnTo>
                  <a:pt x="0" y="1230385"/>
                </a:lnTo>
                <a:lnTo>
                  <a:pt x="0" y="0"/>
                </a:lnTo>
                <a:close/>
              </a:path>
            </a:pathLst>
          </a:custGeom>
          <a:solidFill>
            <a:srgbClr val="3A5A6E">
              <a:alpha val="10196"/>
            </a:srgbClr>
          </a:solidFill>
          <a:ln/>
        </p:spPr>
        <p:txBody>
          <a:bodyPr/>
          <a:lstStyle/>
          <a:p>
            <a:endParaRPr lang="zh-CN" altLang="en-US"/>
          </a:p>
        </p:txBody>
      </p:sp>
      <p:sp>
        <p:nvSpPr>
          <p:cNvPr id="35" name="Shape 33"/>
          <p:cNvSpPr/>
          <p:nvPr/>
        </p:nvSpPr>
        <p:spPr>
          <a:xfrm>
            <a:off x="391486" y="5257101"/>
            <a:ext cx="37284" cy="1230385"/>
          </a:xfrm>
          <a:custGeom>
            <a:avLst/>
            <a:gdLst/>
            <a:ahLst/>
            <a:cxnLst/>
            <a:rect l="l" t="t" r="r" b="b"/>
            <a:pathLst>
              <a:path w="37284" h="1230385">
                <a:moveTo>
                  <a:pt x="0" y="0"/>
                </a:moveTo>
                <a:lnTo>
                  <a:pt x="37284" y="0"/>
                </a:lnTo>
                <a:lnTo>
                  <a:pt x="37284" y="1230385"/>
                </a:lnTo>
                <a:lnTo>
                  <a:pt x="0" y="1230385"/>
                </a:lnTo>
                <a:lnTo>
                  <a:pt x="0" y="0"/>
                </a:lnTo>
                <a:close/>
              </a:path>
            </a:pathLst>
          </a:custGeom>
          <a:solidFill>
            <a:srgbClr val="3A5A6E"/>
          </a:solidFill>
          <a:ln/>
        </p:spPr>
        <p:txBody>
          <a:bodyPr/>
          <a:lstStyle/>
          <a:p>
            <a:endParaRPr lang="zh-CN" altLang="en-US"/>
          </a:p>
        </p:txBody>
      </p:sp>
      <p:sp>
        <p:nvSpPr>
          <p:cNvPr id="36" name="Shape 34"/>
          <p:cNvSpPr/>
          <p:nvPr/>
        </p:nvSpPr>
        <p:spPr>
          <a:xfrm>
            <a:off x="559266" y="5406239"/>
            <a:ext cx="447413" cy="447413"/>
          </a:xfrm>
          <a:custGeom>
            <a:avLst/>
            <a:gdLst/>
            <a:ahLst/>
            <a:cxnLst/>
            <a:rect l="l" t="t" r="r" b="b"/>
            <a:pathLst>
              <a:path w="447413" h="447413">
                <a:moveTo>
                  <a:pt x="0" y="0"/>
                </a:moveTo>
                <a:lnTo>
                  <a:pt x="447413" y="0"/>
                </a:lnTo>
                <a:lnTo>
                  <a:pt x="447413" y="447413"/>
                </a:lnTo>
                <a:lnTo>
                  <a:pt x="0" y="447413"/>
                </a:lnTo>
                <a:lnTo>
                  <a:pt x="0" y="0"/>
                </a:lnTo>
                <a:close/>
              </a:path>
            </a:pathLst>
          </a:custGeom>
          <a:solidFill>
            <a:srgbClr val="3A5A6E"/>
          </a:solidFill>
          <a:ln/>
        </p:spPr>
        <p:txBody>
          <a:bodyPr/>
          <a:lstStyle/>
          <a:p>
            <a:endParaRPr lang="zh-CN" altLang="en-US"/>
          </a:p>
        </p:txBody>
      </p:sp>
      <p:sp>
        <p:nvSpPr>
          <p:cNvPr id="37" name="Shape 35"/>
          <p:cNvSpPr/>
          <p:nvPr/>
        </p:nvSpPr>
        <p:spPr>
          <a:xfrm>
            <a:off x="666459" y="5536734"/>
            <a:ext cx="233028" cy="186422"/>
          </a:xfrm>
          <a:custGeom>
            <a:avLst/>
            <a:gdLst/>
            <a:ahLst/>
            <a:cxnLst/>
            <a:rect l="l" t="t" r="r" b="b"/>
            <a:pathLst>
              <a:path w="233028" h="186422">
                <a:moveTo>
                  <a:pt x="49518" y="46606"/>
                </a:moveTo>
                <a:cubicBezTo>
                  <a:pt x="49518" y="22491"/>
                  <a:pt x="69096" y="2913"/>
                  <a:pt x="93211" y="2913"/>
                </a:cubicBezTo>
                <a:cubicBezTo>
                  <a:pt x="117326" y="2913"/>
                  <a:pt x="136904" y="22491"/>
                  <a:pt x="136904" y="46606"/>
                </a:cubicBezTo>
                <a:cubicBezTo>
                  <a:pt x="136904" y="70720"/>
                  <a:pt x="117326" y="90298"/>
                  <a:pt x="93211" y="90298"/>
                </a:cubicBezTo>
                <a:cubicBezTo>
                  <a:pt x="69096" y="90298"/>
                  <a:pt x="49518" y="70720"/>
                  <a:pt x="49518" y="46606"/>
                </a:cubicBezTo>
                <a:close/>
                <a:moveTo>
                  <a:pt x="17477" y="175608"/>
                </a:moveTo>
                <a:cubicBezTo>
                  <a:pt x="17477" y="139744"/>
                  <a:pt x="46533" y="110688"/>
                  <a:pt x="82397" y="110688"/>
                </a:cubicBezTo>
                <a:lnTo>
                  <a:pt x="104025" y="110688"/>
                </a:lnTo>
                <a:cubicBezTo>
                  <a:pt x="139889" y="110688"/>
                  <a:pt x="168945" y="139744"/>
                  <a:pt x="168945" y="175608"/>
                </a:cubicBezTo>
                <a:cubicBezTo>
                  <a:pt x="168945" y="181579"/>
                  <a:pt x="164102" y="186422"/>
                  <a:pt x="158131" y="186422"/>
                </a:cubicBezTo>
                <a:lnTo>
                  <a:pt x="28291" y="186422"/>
                </a:lnTo>
                <a:cubicBezTo>
                  <a:pt x="22320" y="186422"/>
                  <a:pt x="17477" y="181579"/>
                  <a:pt x="17477" y="175608"/>
                </a:cubicBezTo>
                <a:close/>
                <a:moveTo>
                  <a:pt x="222978" y="48317"/>
                </a:moveTo>
                <a:lnTo>
                  <a:pt x="193850" y="94922"/>
                </a:lnTo>
                <a:cubicBezTo>
                  <a:pt x="192321" y="97362"/>
                  <a:pt x="189699" y="98891"/>
                  <a:pt x="186823" y="99037"/>
                </a:cubicBezTo>
                <a:cubicBezTo>
                  <a:pt x="183946" y="99182"/>
                  <a:pt x="181179" y="97872"/>
                  <a:pt x="179468" y="95541"/>
                </a:cubicBezTo>
                <a:lnTo>
                  <a:pt x="161991" y="72239"/>
                </a:lnTo>
                <a:cubicBezTo>
                  <a:pt x="159078" y="68379"/>
                  <a:pt x="159879" y="62917"/>
                  <a:pt x="163738" y="60005"/>
                </a:cubicBezTo>
                <a:cubicBezTo>
                  <a:pt x="167598" y="57092"/>
                  <a:pt x="173059" y="57893"/>
                  <a:pt x="175972" y="61752"/>
                </a:cubicBezTo>
                <a:lnTo>
                  <a:pt x="185803" y="74860"/>
                </a:lnTo>
                <a:lnTo>
                  <a:pt x="208159" y="39069"/>
                </a:lnTo>
                <a:cubicBezTo>
                  <a:pt x="210708" y="34991"/>
                  <a:pt x="216097" y="33716"/>
                  <a:pt x="220211" y="36301"/>
                </a:cubicBezTo>
                <a:cubicBezTo>
                  <a:pt x="224325" y="38886"/>
                  <a:pt x="225563" y="44239"/>
                  <a:pt x="222978" y="48353"/>
                </a:cubicBezTo>
                <a:close/>
              </a:path>
            </a:pathLst>
          </a:custGeom>
          <a:solidFill>
            <a:srgbClr val="FFFFFF"/>
          </a:solidFill>
          <a:ln/>
        </p:spPr>
        <p:txBody>
          <a:bodyPr/>
          <a:lstStyle/>
          <a:p>
            <a:endParaRPr lang="zh-CN" altLang="en-US"/>
          </a:p>
        </p:txBody>
      </p:sp>
      <p:sp>
        <p:nvSpPr>
          <p:cNvPr id="38" name="Text 36"/>
          <p:cNvSpPr/>
          <p:nvPr/>
        </p:nvSpPr>
        <p:spPr>
          <a:xfrm>
            <a:off x="1155817" y="5406239"/>
            <a:ext cx="10598092" cy="260991"/>
          </a:xfrm>
          <a:prstGeom prst="rect">
            <a:avLst/>
          </a:prstGeom>
          <a:noFill/>
          <a:ln/>
        </p:spPr>
        <p:txBody>
          <a:bodyPr wrap="square" lIns="0" tIns="0" rIns="0" bIns="0" rtlCol="0" anchor="ctr"/>
          <a:lstStyle/>
          <a:p>
            <a:pPr>
              <a:lnSpc>
                <a:spcPct val="130000"/>
              </a:lnSpc>
            </a:pPr>
            <a:r>
              <a:rPr lang="en-US" sz="1321" b="1" dirty="0">
                <a:solidFill>
                  <a:srgbClr val="E0E2E5"/>
                </a:solidFill>
                <a:latin typeface="MiSans" pitchFamily="34" charset="0"/>
                <a:ea typeface="MiSans" pitchFamily="34" charset="-122"/>
                <a:cs typeface="MiSans" pitchFamily="34" charset="-120"/>
              </a:rPr>
              <a:t>人机协同模式（Human-in-the-Loop）</a:t>
            </a:r>
            <a:endParaRPr lang="en-US" sz="1600" dirty="0"/>
          </a:p>
        </p:txBody>
      </p:sp>
      <p:sp>
        <p:nvSpPr>
          <p:cNvPr id="39" name="Text 37"/>
          <p:cNvSpPr/>
          <p:nvPr/>
        </p:nvSpPr>
        <p:spPr>
          <a:xfrm>
            <a:off x="1155817" y="5741798"/>
            <a:ext cx="10588771" cy="223706"/>
          </a:xfrm>
          <a:prstGeom prst="rect">
            <a:avLst/>
          </a:prstGeom>
          <a:noFill/>
          <a:ln/>
        </p:spPr>
        <p:txBody>
          <a:bodyPr wrap="square" lIns="0" tIns="0" rIns="0" bIns="0" rtlCol="0" anchor="ctr"/>
          <a:lstStyle/>
          <a:p>
            <a:pPr>
              <a:lnSpc>
                <a:spcPct val="130000"/>
              </a:lnSpc>
            </a:pPr>
            <a:r>
              <a:rPr lang="en-US" sz="1174" b="1" dirty="0">
                <a:solidFill>
                  <a:srgbClr val="E0E2E5"/>
                </a:solidFill>
                <a:latin typeface="Noto Sans SC" pitchFamily="34" charset="0"/>
                <a:ea typeface="Noto Sans SC" pitchFamily="34" charset="-122"/>
                <a:cs typeface="Noto Sans SC" pitchFamily="34" charset="-120"/>
              </a:rPr>
              <a:t>适用场景：</a:t>
            </a:r>
            <a:r>
              <a:rPr lang="en-US" sz="1174" dirty="0">
                <a:solidFill>
                  <a:srgbClr val="E0E2E5">
                    <a:alpha val="80000"/>
                  </a:srgbClr>
                </a:solidFill>
                <a:latin typeface="Noto Sans SC" pitchFamily="34" charset="0"/>
                <a:ea typeface="Noto Sans SC" pitchFamily="34" charset="-122"/>
                <a:cs typeface="Noto Sans SC" pitchFamily="34" charset="-120"/>
              </a:rPr>
              <a:t>由于任务涉及高风险或主观性强，可能包含安全性、可靠性和合规性要求，因此需要人工监督。</a:t>
            </a:r>
            <a:endParaRPr lang="en-US" sz="1600" dirty="0"/>
          </a:p>
        </p:txBody>
      </p:sp>
      <p:sp>
        <p:nvSpPr>
          <p:cNvPr id="40" name="Shape 38"/>
          <p:cNvSpPr/>
          <p:nvPr/>
        </p:nvSpPr>
        <p:spPr>
          <a:xfrm>
            <a:off x="1155817" y="6040073"/>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41" name="Text 39"/>
          <p:cNvSpPr/>
          <p:nvPr/>
        </p:nvSpPr>
        <p:spPr>
          <a:xfrm>
            <a:off x="1230385" y="6114642"/>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 大额金融交易 • 敏感文档处理 • 医疗诊断确认</a:t>
            </a:r>
            <a:endParaRPr lang="en-US" sz="1600" dirty="0"/>
          </a:p>
        </p:txBody>
      </p:sp>
      <p:sp>
        <p:nvSpPr>
          <p:cNvPr id="42" name="Shape 40"/>
          <p:cNvSpPr/>
          <p:nvPr/>
        </p:nvSpPr>
        <p:spPr>
          <a:xfrm>
            <a:off x="6470883" y="6040073"/>
            <a:ext cx="5201174" cy="298275"/>
          </a:xfrm>
          <a:custGeom>
            <a:avLst/>
            <a:gdLst/>
            <a:ahLst/>
            <a:cxnLst/>
            <a:rect l="l" t="t" r="r" b="b"/>
            <a:pathLst>
              <a:path w="5201174" h="298275">
                <a:moveTo>
                  <a:pt x="0" y="0"/>
                </a:moveTo>
                <a:lnTo>
                  <a:pt x="5201174" y="0"/>
                </a:lnTo>
                <a:lnTo>
                  <a:pt x="5201174" y="298275"/>
                </a:lnTo>
                <a:lnTo>
                  <a:pt x="0" y="298275"/>
                </a:lnTo>
                <a:lnTo>
                  <a:pt x="0" y="0"/>
                </a:lnTo>
                <a:close/>
              </a:path>
            </a:pathLst>
          </a:custGeom>
          <a:solidFill>
            <a:srgbClr val="1A1D21">
              <a:alpha val="50196"/>
            </a:srgbClr>
          </a:solidFill>
          <a:ln/>
        </p:spPr>
        <p:txBody>
          <a:bodyPr/>
          <a:lstStyle/>
          <a:p>
            <a:endParaRPr lang="zh-CN" altLang="en-US"/>
          </a:p>
        </p:txBody>
      </p:sp>
      <p:sp>
        <p:nvSpPr>
          <p:cNvPr id="43" name="Text 41"/>
          <p:cNvSpPr/>
          <p:nvPr/>
        </p:nvSpPr>
        <p:spPr>
          <a:xfrm>
            <a:off x="6545452" y="6114642"/>
            <a:ext cx="5107963" cy="149138"/>
          </a:xfrm>
          <a:prstGeom prst="rect">
            <a:avLst/>
          </a:prstGeom>
          <a:noFill/>
          <a:ln/>
        </p:spPr>
        <p:txBody>
          <a:bodyPr wrap="square" lIns="0" tIns="0" rIns="0" bIns="0" rtlCol="0" anchor="ctr"/>
          <a:lstStyle/>
          <a:p>
            <a:pPr>
              <a:lnSpc>
                <a:spcPct val="110000"/>
              </a:lnSpc>
            </a:pPr>
            <a:r>
              <a:rPr lang="en-US" sz="881" dirty="0">
                <a:solidFill>
                  <a:srgbClr val="E0E2E5">
                    <a:alpha val="70000"/>
                  </a:srgbClr>
                </a:solidFill>
                <a:latin typeface="Noto Sans SC" pitchFamily="34" charset="0"/>
                <a:ea typeface="Noto Sans SC" pitchFamily="34" charset="-122"/>
                <a:cs typeface="Noto Sans SC" pitchFamily="34" charset="-120"/>
              </a:rPr>
              <a:t>优势：提高安全性和可靠性 成本：增加架构复杂性</a:t>
            </a:r>
            <a:endParaRPr lang="en-US" sz="1600" dirty="0"/>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400050" y="2233613"/>
            <a:ext cx="1485900" cy="419100"/>
          </a:xfrm>
          <a:custGeom>
            <a:avLst/>
            <a:gdLst/>
            <a:ahLst/>
            <a:cxnLst/>
            <a:rect l="l" t="t" r="r" b="b"/>
            <a:pathLst>
              <a:path w="1485900" h="419100">
                <a:moveTo>
                  <a:pt x="0" y="0"/>
                </a:moveTo>
                <a:lnTo>
                  <a:pt x="1485900" y="0"/>
                </a:lnTo>
                <a:lnTo>
                  <a:pt x="1485900" y="419100"/>
                </a:lnTo>
                <a:lnTo>
                  <a:pt x="0" y="419100"/>
                </a:lnTo>
                <a:lnTo>
                  <a:pt x="0" y="0"/>
                </a:lnTo>
                <a:close/>
              </a:path>
            </a:pathLst>
          </a:custGeom>
          <a:solidFill>
            <a:srgbClr val="C5A06D">
              <a:alpha val="20000"/>
            </a:srgbClr>
          </a:solidFill>
          <a:ln/>
        </p:spPr>
        <p:txBody>
          <a:bodyPr/>
          <a:lstStyle/>
          <a:p>
            <a:endParaRPr lang="zh-CN" altLang="en-US"/>
          </a:p>
        </p:txBody>
      </p:sp>
      <p:sp>
        <p:nvSpPr>
          <p:cNvPr id="5" name="Shape 2"/>
          <p:cNvSpPr/>
          <p:nvPr/>
        </p:nvSpPr>
        <p:spPr>
          <a:xfrm>
            <a:off x="400050" y="2233613"/>
            <a:ext cx="38100" cy="419100"/>
          </a:xfrm>
          <a:custGeom>
            <a:avLst/>
            <a:gdLst/>
            <a:ahLst/>
            <a:cxnLst/>
            <a:rect l="l" t="t" r="r" b="b"/>
            <a:pathLst>
              <a:path w="38100" h="419100">
                <a:moveTo>
                  <a:pt x="0" y="0"/>
                </a:moveTo>
                <a:lnTo>
                  <a:pt x="38100" y="0"/>
                </a:lnTo>
                <a:lnTo>
                  <a:pt x="38100" y="419100"/>
                </a:lnTo>
                <a:lnTo>
                  <a:pt x="0" y="419100"/>
                </a:lnTo>
                <a:lnTo>
                  <a:pt x="0" y="0"/>
                </a:lnTo>
                <a:close/>
              </a:path>
            </a:pathLst>
          </a:custGeom>
          <a:solidFill>
            <a:srgbClr val="C5A06D"/>
          </a:solidFill>
          <a:ln/>
        </p:spPr>
        <p:txBody>
          <a:bodyPr/>
          <a:lstStyle/>
          <a:p>
            <a:endParaRPr lang="zh-CN" altLang="en-US"/>
          </a:p>
        </p:txBody>
      </p:sp>
      <p:sp>
        <p:nvSpPr>
          <p:cNvPr id="6" name="Text 3"/>
          <p:cNvSpPr/>
          <p:nvPr/>
        </p:nvSpPr>
        <p:spPr>
          <a:xfrm>
            <a:off x="571500" y="2309813"/>
            <a:ext cx="1247775" cy="266700"/>
          </a:xfrm>
          <a:prstGeom prst="rect">
            <a:avLst/>
          </a:prstGeom>
          <a:noFill/>
          <a:ln/>
        </p:spPr>
        <p:txBody>
          <a:bodyPr wrap="square" lIns="0" tIns="0" rIns="0" bIns="0" rtlCol="0" anchor="ctr"/>
          <a:lstStyle/>
          <a:p>
            <a:pPr>
              <a:lnSpc>
                <a:spcPct val="130000"/>
              </a:lnSpc>
            </a:pPr>
            <a:r>
              <a:rPr lang="en-US" sz="1350" b="1" kern="0" spc="68" dirty="0">
                <a:solidFill>
                  <a:srgbClr val="C5A06D"/>
                </a:solidFill>
                <a:latin typeface="Noto Sans SC" pitchFamily="34" charset="0"/>
                <a:ea typeface="Noto Sans SC" pitchFamily="34" charset="-122"/>
                <a:cs typeface="Noto Sans SC" pitchFamily="34" charset="-120"/>
              </a:rPr>
              <a:t>CHAPTER 08</a:t>
            </a:r>
            <a:endParaRPr lang="en-US" sz="1600" dirty="0"/>
          </a:p>
        </p:txBody>
      </p:sp>
      <p:sp>
        <p:nvSpPr>
          <p:cNvPr id="7" name="Text 4"/>
          <p:cNvSpPr/>
          <p:nvPr/>
        </p:nvSpPr>
        <p:spPr>
          <a:xfrm>
            <a:off x="381000" y="2881313"/>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总结与展望</a:t>
            </a:r>
            <a:endParaRPr lang="en-US" sz="1600" dirty="0"/>
          </a:p>
        </p:txBody>
      </p:sp>
      <p:sp>
        <p:nvSpPr>
          <p:cNvPr id="8" name="Text 5"/>
          <p:cNvSpPr/>
          <p:nvPr/>
        </p:nvSpPr>
        <p:spPr>
          <a:xfrm>
            <a:off x="381000" y="3824288"/>
            <a:ext cx="11544300" cy="304800"/>
          </a:xfrm>
          <a:prstGeom prst="rect">
            <a:avLst/>
          </a:prstGeom>
          <a:noFill/>
          <a:ln/>
        </p:spPr>
        <p:txBody>
          <a:bodyPr wrap="square" lIns="0" tIns="0" rIns="0" bIns="0" rtlCol="0" anchor="ctr"/>
          <a:lstStyle/>
          <a:p>
            <a:pPr>
              <a:lnSpc>
                <a:spcPct val="110000"/>
              </a:lnSpc>
            </a:pPr>
            <a:r>
              <a:rPr lang="en-US" sz="1800" dirty="0">
                <a:solidFill>
                  <a:srgbClr val="5E7A8B"/>
                </a:solidFill>
                <a:latin typeface="Noto Sans SC" pitchFamily="34" charset="0"/>
                <a:ea typeface="Noto Sans SC" pitchFamily="34" charset="-122"/>
                <a:cs typeface="Noto Sans SC" pitchFamily="34" charset="-120"/>
              </a:rPr>
              <a:t>AI智能体设计模式的未来发展方向</a:t>
            </a:r>
            <a:endParaRPr lang="en-US" sz="1600" dirty="0"/>
          </a:p>
        </p:txBody>
      </p:sp>
      <p:sp>
        <p:nvSpPr>
          <p:cNvPr id="9" name="Shape 6"/>
          <p:cNvSpPr/>
          <p:nvPr/>
        </p:nvSpPr>
        <p:spPr>
          <a:xfrm>
            <a:off x="381000" y="4586288"/>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C5A06D"/>
          </a:solidFill>
          <a:ln/>
        </p:spPr>
        <p:txBody>
          <a:bodyPr/>
          <a:lstStyle/>
          <a:p>
            <a:endParaRPr lang="zh-CN" altLang="en-US"/>
          </a:p>
        </p:txBody>
      </p:sp>
      <p:sp>
        <p:nvSpPr>
          <p:cNvPr id="10" name="Shape 7"/>
          <p:cNvSpPr/>
          <p:nvPr/>
        </p:nvSpPr>
        <p:spPr>
          <a:xfrm>
            <a:off x="1447800" y="4586288"/>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5A06D">
              <a:alpha val="50196"/>
            </a:srgbClr>
          </a:solidFill>
          <a:ln/>
        </p:spPr>
        <p:txBody>
          <a:bodyPr/>
          <a:lstStyle/>
          <a:p>
            <a:endParaRPr lang="zh-CN" altLang="en-US"/>
          </a:p>
        </p:txBody>
      </p:sp>
      <p:sp>
        <p:nvSpPr>
          <p:cNvPr id="11" name="Shape 8"/>
          <p:cNvSpPr/>
          <p:nvPr/>
        </p:nvSpPr>
        <p:spPr>
          <a:xfrm>
            <a:off x="2057400" y="4586288"/>
            <a:ext cx="228600" cy="38100"/>
          </a:xfrm>
          <a:custGeom>
            <a:avLst/>
            <a:gdLst/>
            <a:ahLst/>
            <a:cxnLst/>
            <a:rect l="l" t="t" r="r" b="b"/>
            <a:pathLst>
              <a:path w="228600" h="38100">
                <a:moveTo>
                  <a:pt x="0" y="0"/>
                </a:moveTo>
                <a:lnTo>
                  <a:pt x="228600" y="0"/>
                </a:lnTo>
                <a:lnTo>
                  <a:pt x="228600" y="38100"/>
                </a:lnTo>
                <a:lnTo>
                  <a:pt x="0" y="38100"/>
                </a:lnTo>
                <a:lnTo>
                  <a:pt x="0" y="0"/>
                </a:lnTo>
                <a:close/>
              </a:path>
            </a:pathLst>
          </a:custGeom>
          <a:solidFill>
            <a:srgbClr val="C5A06D">
              <a:alpha val="25098"/>
            </a:srgbClr>
          </a:solidFill>
          <a:ln/>
        </p:spPr>
        <p:txBody>
          <a:bodyPr/>
          <a:lstStyle/>
          <a:p>
            <a:endParaRPr lang="zh-CN" altLang="en-US"/>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5A06D"/>
                </a:solidFill>
                <a:latin typeface="Noto Sans SC" pitchFamily="34" charset="0"/>
                <a:ea typeface="Noto Sans SC" pitchFamily="34" charset="-122"/>
                <a:cs typeface="Noto Sans SC" pitchFamily="34" charset="-120"/>
              </a:rPr>
              <a:t>FUTURE HYPOTHESES</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智能体系统的未来假设</a:t>
            </a:r>
            <a:endParaRPr lang="en-US" sz="1600" dirty="0"/>
          </a:p>
        </p:txBody>
      </p:sp>
      <p:sp>
        <p:nvSpPr>
          <p:cNvPr id="4" name="Shape 2"/>
          <p:cNvSpPr/>
          <p:nvPr/>
        </p:nvSpPr>
        <p:spPr>
          <a:xfrm>
            <a:off x="381000" y="1276350"/>
            <a:ext cx="5638800" cy="1257300"/>
          </a:xfrm>
          <a:custGeom>
            <a:avLst/>
            <a:gdLst/>
            <a:ahLst/>
            <a:cxnLst/>
            <a:rect l="l" t="t" r="r" b="b"/>
            <a:pathLst>
              <a:path w="5638800" h="1257300">
                <a:moveTo>
                  <a:pt x="0" y="0"/>
                </a:moveTo>
                <a:lnTo>
                  <a:pt x="5638800" y="0"/>
                </a:lnTo>
                <a:lnTo>
                  <a:pt x="5638800" y="1257300"/>
                </a:lnTo>
                <a:lnTo>
                  <a:pt x="0" y="1257300"/>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81000" y="1276350"/>
            <a:ext cx="5638800" cy="38100"/>
          </a:xfrm>
          <a:custGeom>
            <a:avLst/>
            <a:gdLst/>
            <a:ahLst/>
            <a:cxnLst/>
            <a:rect l="l" t="t" r="r" b="b"/>
            <a:pathLst>
              <a:path w="5638800" h="38100">
                <a:moveTo>
                  <a:pt x="0" y="0"/>
                </a:moveTo>
                <a:lnTo>
                  <a:pt x="5638800" y="0"/>
                </a:lnTo>
                <a:lnTo>
                  <a:pt x="5638800" y="38100"/>
                </a:lnTo>
                <a:lnTo>
                  <a:pt x="0" y="38100"/>
                </a:lnTo>
                <a:lnTo>
                  <a:pt x="0" y="0"/>
                </a:lnTo>
                <a:close/>
              </a:path>
            </a:pathLst>
          </a:custGeom>
          <a:solidFill>
            <a:srgbClr val="3A5A6E"/>
          </a:solidFill>
          <a:ln/>
        </p:spPr>
        <p:txBody>
          <a:bodyPr/>
          <a:lstStyle/>
          <a:p>
            <a:endParaRPr lang="zh-CN" altLang="en-US"/>
          </a:p>
        </p:txBody>
      </p:sp>
      <p:sp>
        <p:nvSpPr>
          <p:cNvPr id="6" name="Shape 4"/>
          <p:cNvSpPr/>
          <p:nvPr/>
        </p:nvSpPr>
        <p:spPr>
          <a:xfrm>
            <a:off x="533400" y="1447800"/>
            <a:ext cx="381000" cy="381000"/>
          </a:xfrm>
          <a:custGeom>
            <a:avLst/>
            <a:gdLst/>
            <a:ahLst/>
            <a:cxnLst/>
            <a:rect l="l" t="t" r="r" b="b"/>
            <a:pathLst>
              <a:path w="381000" h="381000">
                <a:moveTo>
                  <a:pt x="0" y="0"/>
                </a:moveTo>
                <a:lnTo>
                  <a:pt x="381000" y="0"/>
                </a:lnTo>
                <a:lnTo>
                  <a:pt x="381000" y="381000"/>
                </a:lnTo>
                <a:lnTo>
                  <a:pt x="0" y="381000"/>
                </a:lnTo>
                <a:lnTo>
                  <a:pt x="0" y="0"/>
                </a:lnTo>
                <a:close/>
              </a:path>
            </a:pathLst>
          </a:custGeom>
          <a:solidFill>
            <a:srgbClr val="C5A06D"/>
          </a:solidFill>
          <a:ln/>
        </p:spPr>
        <p:txBody>
          <a:bodyPr/>
          <a:lstStyle/>
          <a:p>
            <a:endParaRPr lang="zh-CN" altLang="en-US"/>
          </a:p>
        </p:txBody>
      </p:sp>
      <p:sp>
        <p:nvSpPr>
          <p:cNvPr id="7" name="Text 5"/>
          <p:cNvSpPr/>
          <p:nvPr/>
        </p:nvSpPr>
        <p:spPr>
          <a:xfrm>
            <a:off x="490538" y="1447800"/>
            <a:ext cx="466725" cy="381000"/>
          </a:xfrm>
          <a:prstGeom prst="rect">
            <a:avLst/>
          </a:prstGeom>
          <a:noFill/>
          <a:ln/>
        </p:spPr>
        <p:txBody>
          <a:bodyPr wrap="square" lIns="0" tIns="0" rIns="0" bIns="0" rtlCol="0" anchor="ctr"/>
          <a:lstStyle/>
          <a:p>
            <a:pPr algn="ctr">
              <a:lnSpc>
                <a:spcPct val="130000"/>
              </a:lnSpc>
            </a:pPr>
            <a:r>
              <a:rPr lang="en-US" sz="1350" b="1" dirty="0">
                <a:solidFill>
                  <a:srgbClr val="FFFFFF"/>
                </a:solidFill>
                <a:latin typeface="Noto Sans SC" pitchFamily="34" charset="0"/>
                <a:ea typeface="Noto Sans SC" pitchFamily="34" charset="-122"/>
                <a:cs typeface="Noto Sans SC" pitchFamily="34" charset="-120"/>
              </a:rPr>
              <a:t>1</a:t>
            </a:r>
            <a:endParaRPr lang="en-US" sz="1600" dirty="0"/>
          </a:p>
        </p:txBody>
      </p:sp>
      <p:sp>
        <p:nvSpPr>
          <p:cNvPr id="8" name="Text 6"/>
          <p:cNvSpPr/>
          <p:nvPr/>
        </p:nvSpPr>
        <p:spPr>
          <a:xfrm>
            <a:off x="1028700" y="1504950"/>
            <a:ext cx="14573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通用智能体的出现</a:t>
            </a:r>
            <a:endParaRPr lang="en-US" sz="1600" dirty="0"/>
          </a:p>
        </p:txBody>
      </p:sp>
      <p:sp>
        <p:nvSpPr>
          <p:cNvPr id="9" name="Text 7"/>
          <p:cNvSpPr/>
          <p:nvPr/>
        </p:nvSpPr>
        <p:spPr>
          <a:xfrm>
            <a:off x="533400" y="1943100"/>
            <a:ext cx="5400675" cy="438150"/>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AI智能体将从狭窄专家演变为真正的通才，能够管理复杂、模糊和长期目标。例如，一个提示"为30人规划下季度在里斯多的公司团建"，智能体将管理整个项目数周。</a:t>
            </a:r>
            <a:endParaRPr lang="en-US" sz="1600" dirty="0"/>
          </a:p>
        </p:txBody>
      </p:sp>
      <p:sp>
        <p:nvSpPr>
          <p:cNvPr id="10" name="Shape 8"/>
          <p:cNvSpPr/>
          <p:nvPr/>
        </p:nvSpPr>
        <p:spPr>
          <a:xfrm>
            <a:off x="6172200" y="1276350"/>
            <a:ext cx="5638800" cy="1257300"/>
          </a:xfrm>
          <a:custGeom>
            <a:avLst/>
            <a:gdLst/>
            <a:ahLst/>
            <a:cxnLst/>
            <a:rect l="l" t="t" r="r" b="b"/>
            <a:pathLst>
              <a:path w="5638800" h="1257300">
                <a:moveTo>
                  <a:pt x="0" y="0"/>
                </a:moveTo>
                <a:lnTo>
                  <a:pt x="5638800" y="0"/>
                </a:lnTo>
                <a:lnTo>
                  <a:pt x="5638800" y="1257300"/>
                </a:lnTo>
                <a:lnTo>
                  <a:pt x="0" y="1257300"/>
                </a:lnTo>
                <a:lnTo>
                  <a:pt x="0" y="0"/>
                </a:lnTo>
                <a:close/>
              </a:path>
            </a:pathLst>
          </a:custGeom>
          <a:solidFill>
            <a:srgbClr val="3A5A6E">
              <a:alpha val="10196"/>
            </a:srgbClr>
          </a:solidFill>
          <a:ln/>
        </p:spPr>
        <p:txBody>
          <a:bodyPr/>
          <a:lstStyle/>
          <a:p>
            <a:endParaRPr lang="zh-CN" altLang="en-US"/>
          </a:p>
        </p:txBody>
      </p:sp>
      <p:sp>
        <p:nvSpPr>
          <p:cNvPr id="11" name="Shape 9"/>
          <p:cNvSpPr/>
          <p:nvPr/>
        </p:nvSpPr>
        <p:spPr>
          <a:xfrm>
            <a:off x="6172200" y="1276350"/>
            <a:ext cx="5638800" cy="38100"/>
          </a:xfrm>
          <a:custGeom>
            <a:avLst/>
            <a:gdLst/>
            <a:ahLst/>
            <a:cxnLst/>
            <a:rect l="l" t="t" r="r" b="b"/>
            <a:pathLst>
              <a:path w="5638800" h="38100">
                <a:moveTo>
                  <a:pt x="0" y="0"/>
                </a:moveTo>
                <a:lnTo>
                  <a:pt x="5638800" y="0"/>
                </a:lnTo>
                <a:lnTo>
                  <a:pt x="5638800" y="38100"/>
                </a:lnTo>
                <a:lnTo>
                  <a:pt x="0" y="38100"/>
                </a:lnTo>
                <a:lnTo>
                  <a:pt x="0" y="0"/>
                </a:lnTo>
                <a:close/>
              </a:path>
            </a:pathLst>
          </a:custGeom>
          <a:solidFill>
            <a:srgbClr val="3A5A6E"/>
          </a:solidFill>
          <a:ln/>
        </p:spPr>
        <p:txBody>
          <a:bodyPr/>
          <a:lstStyle/>
          <a:p>
            <a:endParaRPr lang="zh-CN" altLang="en-US"/>
          </a:p>
        </p:txBody>
      </p:sp>
      <p:sp>
        <p:nvSpPr>
          <p:cNvPr id="12" name="Shape 10"/>
          <p:cNvSpPr/>
          <p:nvPr/>
        </p:nvSpPr>
        <p:spPr>
          <a:xfrm>
            <a:off x="6324600" y="1447800"/>
            <a:ext cx="381000" cy="381000"/>
          </a:xfrm>
          <a:custGeom>
            <a:avLst/>
            <a:gdLst/>
            <a:ahLst/>
            <a:cxnLst/>
            <a:rect l="l" t="t" r="r" b="b"/>
            <a:pathLst>
              <a:path w="381000" h="381000">
                <a:moveTo>
                  <a:pt x="0" y="0"/>
                </a:moveTo>
                <a:lnTo>
                  <a:pt x="381000" y="0"/>
                </a:lnTo>
                <a:lnTo>
                  <a:pt x="381000" y="381000"/>
                </a:lnTo>
                <a:lnTo>
                  <a:pt x="0" y="381000"/>
                </a:lnTo>
                <a:lnTo>
                  <a:pt x="0" y="0"/>
                </a:lnTo>
                <a:close/>
              </a:path>
            </a:pathLst>
          </a:custGeom>
          <a:solidFill>
            <a:srgbClr val="C5A06D"/>
          </a:solidFill>
          <a:ln/>
        </p:spPr>
        <p:txBody>
          <a:bodyPr/>
          <a:lstStyle/>
          <a:p>
            <a:endParaRPr lang="zh-CN" altLang="en-US"/>
          </a:p>
        </p:txBody>
      </p:sp>
      <p:sp>
        <p:nvSpPr>
          <p:cNvPr id="13" name="Text 11"/>
          <p:cNvSpPr/>
          <p:nvPr/>
        </p:nvSpPr>
        <p:spPr>
          <a:xfrm>
            <a:off x="6281738" y="1447800"/>
            <a:ext cx="466725" cy="381000"/>
          </a:xfrm>
          <a:prstGeom prst="rect">
            <a:avLst/>
          </a:prstGeom>
          <a:noFill/>
          <a:ln/>
        </p:spPr>
        <p:txBody>
          <a:bodyPr wrap="square" lIns="0" tIns="0" rIns="0" bIns="0" rtlCol="0" anchor="ctr"/>
          <a:lstStyle/>
          <a:p>
            <a:pPr algn="ctr">
              <a:lnSpc>
                <a:spcPct val="130000"/>
              </a:lnSpc>
            </a:pPr>
            <a:r>
              <a:rPr lang="en-US" sz="1350" b="1" dirty="0">
                <a:solidFill>
                  <a:srgbClr val="FFFFFF"/>
                </a:solidFill>
                <a:latin typeface="Noto Sans SC" pitchFamily="34" charset="0"/>
                <a:ea typeface="Noto Sans SC" pitchFamily="34" charset="-122"/>
                <a:cs typeface="Noto Sans SC" pitchFamily="34" charset="-120"/>
              </a:rPr>
              <a:t>2</a:t>
            </a:r>
            <a:endParaRPr lang="en-US" sz="1600" dirty="0"/>
          </a:p>
        </p:txBody>
      </p:sp>
      <p:sp>
        <p:nvSpPr>
          <p:cNvPr id="14" name="Text 12"/>
          <p:cNvSpPr/>
          <p:nvPr/>
        </p:nvSpPr>
        <p:spPr>
          <a:xfrm>
            <a:off x="6819900" y="1504950"/>
            <a:ext cx="21431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深度个性化与主动目标发现</a:t>
            </a:r>
            <a:endParaRPr lang="en-US" sz="1600" dirty="0"/>
          </a:p>
        </p:txBody>
      </p:sp>
      <p:sp>
        <p:nvSpPr>
          <p:cNvPr id="15" name="Text 13"/>
          <p:cNvSpPr/>
          <p:nvPr/>
        </p:nvSpPr>
        <p:spPr>
          <a:xfrm>
            <a:off x="6324600" y="1943100"/>
            <a:ext cx="5400675" cy="438150"/>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智能体将成为深度个性化的主动伙伴，不仅执行命令，还能预测需求。例如，如果用户探索可持续能源，智能体可能识别潜在目标并主动建议课程或总结研究。</a:t>
            </a:r>
            <a:endParaRPr lang="en-US" sz="1600" dirty="0"/>
          </a:p>
        </p:txBody>
      </p:sp>
      <p:sp>
        <p:nvSpPr>
          <p:cNvPr id="16" name="Shape 14"/>
          <p:cNvSpPr/>
          <p:nvPr/>
        </p:nvSpPr>
        <p:spPr>
          <a:xfrm>
            <a:off x="381000" y="2700338"/>
            <a:ext cx="5638800" cy="1257300"/>
          </a:xfrm>
          <a:custGeom>
            <a:avLst/>
            <a:gdLst/>
            <a:ahLst/>
            <a:cxnLst/>
            <a:rect l="l" t="t" r="r" b="b"/>
            <a:pathLst>
              <a:path w="5638800" h="1257300">
                <a:moveTo>
                  <a:pt x="0" y="0"/>
                </a:moveTo>
                <a:lnTo>
                  <a:pt x="5638800" y="0"/>
                </a:lnTo>
                <a:lnTo>
                  <a:pt x="5638800" y="1257300"/>
                </a:lnTo>
                <a:lnTo>
                  <a:pt x="0" y="1257300"/>
                </a:lnTo>
                <a:lnTo>
                  <a:pt x="0" y="0"/>
                </a:lnTo>
                <a:close/>
              </a:path>
            </a:pathLst>
          </a:custGeom>
          <a:solidFill>
            <a:srgbClr val="5E7A8B">
              <a:alpha val="10196"/>
            </a:srgbClr>
          </a:solidFill>
          <a:ln/>
        </p:spPr>
        <p:txBody>
          <a:bodyPr/>
          <a:lstStyle/>
          <a:p>
            <a:endParaRPr lang="zh-CN" altLang="en-US"/>
          </a:p>
        </p:txBody>
      </p:sp>
      <p:sp>
        <p:nvSpPr>
          <p:cNvPr id="17" name="Shape 15"/>
          <p:cNvSpPr/>
          <p:nvPr/>
        </p:nvSpPr>
        <p:spPr>
          <a:xfrm>
            <a:off x="381000" y="2700338"/>
            <a:ext cx="5638800" cy="38100"/>
          </a:xfrm>
          <a:custGeom>
            <a:avLst/>
            <a:gdLst/>
            <a:ahLst/>
            <a:cxnLst/>
            <a:rect l="l" t="t" r="r" b="b"/>
            <a:pathLst>
              <a:path w="5638800" h="38100">
                <a:moveTo>
                  <a:pt x="0" y="0"/>
                </a:moveTo>
                <a:lnTo>
                  <a:pt x="5638800" y="0"/>
                </a:lnTo>
                <a:lnTo>
                  <a:pt x="5638800" y="38100"/>
                </a:lnTo>
                <a:lnTo>
                  <a:pt x="0" y="38100"/>
                </a:lnTo>
                <a:lnTo>
                  <a:pt x="0" y="0"/>
                </a:lnTo>
                <a:close/>
              </a:path>
            </a:pathLst>
          </a:custGeom>
          <a:solidFill>
            <a:srgbClr val="5E7A8B"/>
          </a:solidFill>
          <a:ln/>
        </p:spPr>
        <p:txBody>
          <a:bodyPr/>
          <a:lstStyle/>
          <a:p>
            <a:endParaRPr lang="zh-CN" altLang="en-US"/>
          </a:p>
        </p:txBody>
      </p:sp>
      <p:sp>
        <p:nvSpPr>
          <p:cNvPr id="18" name="Shape 16"/>
          <p:cNvSpPr/>
          <p:nvPr/>
        </p:nvSpPr>
        <p:spPr>
          <a:xfrm>
            <a:off x="533400" y="2871788"/>
            <a:ext cx="381000" cy="381000"/>
          </a:xfrm>
          <a:custGeom>
            <a:avLst/>
            <a:gdLst/>
            <a:ahLst/>
            <a:cxnLst/>
            <a:rect l="l" t="t" r="r" b="b"/>
            <a:pathLst>
              <a:path w="381000" h="381000">
                <a:moveTo>
                  <a:pt x="0" y="0"/>
                </a:moveTo>
                <a:lnTo>
                  <a:pt x="381000" y="0"/>
                </a:lnTo>
                <a:lnTo>
                  <a:pt x="381000" y="381000"/>
                </a:lnTo>
                <a:lnTo>
                  <a:pt x="0" y="381000"/>
                </a:lnTo>
                <a:lnTo>
                  <a:pt x="0" y="0"/>
                </a:lnTo>
                <a:close/>
              </a:path>
            </a:pathLst>
          </a:custGeom>
          <a:solidFill>
            <a:srgbClr val="C5A06D"/>
          </a:solidFill>
          <a:ln/>
        </p:spPr>
        <p:txBody>
          <a:bodyPr/>
          <a:lstStyle/>
          <a:p>
            <a:endParaRPr lang="zh-CN" altLang="en-US"/>
          </a:p>
        </p:txBody>
      </p:sp>
      <p:sp>
        <p:nvSpPr>
          <p:cNvPr id="19" name="Text 17"/>
          <p:cNvSpPr/>
          <p:nvPr/>
        </p:nvSpPr>
        <p:spPr>
          <a:xfrm>
            <a:off x="490538" y="2871788"/>
            <a:ext cx="466725" cy="381000"/>
          </a:xfrm>
          <a:prstGeom prst="rect">
            <a:avLst/>
          </a:prstGeom>
          <a:noFill/>
          <a:ln/>
        </p:spPr>
        <p:txBody>
          <a:bodyPr wrap="square" lIns="0" tIns="0" rIns="0" bIns="0" rtlCol="0" anchor="ctr"/>
          <a:lstStyle/>
          <a:p>
            <a:pPr algn="ctr">
              <a:lnSpc>
                <a:spcPct val="130000"/>
              </a:lnSpc>
            </a:pPr>
            <a:r>
              <a:rPr lang="en-US" sz="1350" b="1" dirty="0">
                <a:solidFill>
                  <a:srgbClr val="FFFFFF"/>
                </a:solidFill>
                <a:latin typeface="Noto Sans SC" pitchFamily="34" charset="0"/>
                <a:ea typeface="Noto Sans SC" pitchFamily="34" charset="-122"/>
                <a:cs typeface="Noto Sans SC" pitchFamily="34" charset="-120"/>
              </a:rPr>
              <a:t>3</a:t>
            </a:r>
            <a:endParaRPr lang="en-US" sz="1600" dirty="0"/>
          </a:p>
        </p:txBody>
      </p:sp>
      <p:sp>
        <p:nvSpPr>
          <p:cNvPr id="20" name="Text 18"/>
          <p:cNvSpPr/>
          <p:nvPr/>
        </p:nvSpPr>
        <p:spPr>
          <a:xfrm>
            <a:off x="1028700" y="2928938"/>
            <a:ext cx="19716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具身智能与物理世界交互</a:t>
            </a:r>
            <a:endParaRPr lang="en-US" sz="1600" dirty="0"/>
          </a:p>
        </p:txBody>
      </p:sp>
      <p:sp>
        <p:nvSpPr>
          <p:cNvPr id="21" name="Text 19"/>
          <p:cNvSpPr/>
          <p:nvPr/>
        </p:nvSpPr>
        <p:spPr>
          <a:xfrm>
            <a:off x="533400" y="3367088"/>
            <a:ext cx="5400675" cy="438150"/>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智能体将突破纯数字界限，通过机器人技术在物理世界操作。例如，家庭智能体不仅预订修理工，而是使用视觉传感器感知问题，控制机械臂精确执行维修。</a:t>
            </a:r>
            <a:endParaRPr lang="en-US" sz="1600" dirty="0"/>
          </a:p>
        </p:txBody>
      </p:sp>
      <p:sp>
        <p:nvSpPr>
          <p:cNvPr id="22" name="Shape 20"/>
          <p:cNvSpPr/>
          <p:nvPr/>
        </p:nvSpPr>
        <p:spPr>
          <a:xfrm>
            <a:off x="6172200" y="2700338"/>
            <a:ext cx="5638800" cy="1257300"/>
          </a:xfrm>
          <a:custGeom>
            <a:avLst/>
            <a:gdLst/>
            <a:ahLst/>
            <a:cxnLst/>
            <a:rect l="l" t="t" r="r" b="b"/>
            <a:pathLst>
              <a:path w="5638800" h="1257300">
                <a:moveTo>
                  <a:pt x="0" y="0"/>
                </a:moveTo>
                <a:lnTo>
                  <a:pt x="5638800" y="0"/>
                </a:lnTo>
                <a:lnTo>
                  <a:pt x="5638800" y="1257300"/>
                </a:lnTo>
                <a:lnTo>
                  <a:pt x="0" y="1257300"/>
                </a:lnTo>
                <a:lnTo>
                  <a:pt x="0" y="0"/>
                </a:lnTo>
                <a:close/>
              </a:path>
            </a:pathLst>
          </a:custGeom>
          <a:solidFill>
            <a:srgbClr val="5E7A8B">
              <a:alpha val="10196"/>
            </a:srgbClr>
          </a:solidFill>
          <a:ln/>
        </p:spPr>
        <p:txBody>
          <a:bodyPr/>
          <a:lstStyle/>
          <a:p>
            <a:endParaRPr lang="zh-CN" altLang="en-US"/>
          </a:p>
        </p:txBody>
      </p:sp>
      <p:sp>
        <p:nvSpPr>
          <p:cNvPr id="23" name="Shape 21"/>
          <p:cNvSpPr/>
          <p:nvPr/>
        </p:nvSpPr>
        <p:spPr>
          <a:xfrm>
            <a:off x="6172200" y="2700338"/>
            <a:ext cx="5638800" cy="38100"/>
          </a:xfrm>
          <a:custGeom>
            <a:avLst/>
            <a:gdLst/>
            <a:ahLst/>
            <a:cxnLst/>
            <a:rect l="l" t="t" r="r" b="b"/>
            <a:pathLst>
              <a:path w="5638800" h="38100">
                <a:moveTo>
                  <a:pt x="0" y="0"/>
                </a:moveTo>
                <a:lnTo>
                  <a:pt x="5638800" y="0"/>
                </a:lnTo>
                <a:lnTo>
                  <a:pt x="5638800" y="38100"/>
                </a:lnTo>
                <a:lnTo>
                  <a:pt x="0" y="38100"/>
                </a:lnTo>
                <a:lnTo>
                  <a:pt x="0" y="0"/>
                </a:lnTo>
                <a:close/>
              </a:path>
            </a:pathLst>
          </a:custGeom>
          <a:solidFill>
            <a:srgbClr val="5E7A8B"/>
          </a:solidFill>
          <a:ln/>
        </p:spPr>
        <p:txBody>
          <a:bodyPr/>
          <a:lstStyle/>
          <a:p>
            <a:endParaRPr lang="zh-CN" altLang="en-US"/>
          </a:p>
        </p:txBody>
      </p:sp>
      <p:sp>
        <p:nvSpPr>
          <p:cNvPr id="24" name="Shape 22"/>
          <p:cNvSpPr/>
          <p:nvPr/>
        </p:nvSpPr>
        <p:spPr>
          <a:xfrm>
            <a:off x="6324600" y="2871788"/>
            <a:ext cx="381000" cy="381000"/>
          </a:xfrm>
          <a:custGeom>
            <a:avLst/>
            <a:gdLst/>
            <a:ahLst/>
            <a:cxnLst/>
            <a:rect l="l" t="t" r="r" b="b"/>
            <a:pathLst>
              <a:path w="381000" h="381000">
                <a:moveTo>
                  <a:pt x="0" y="0"/>
                </a:moveTo>
                <a:lnTo>
                  <a:pt x="381000" y="0"/>
                </a:lnTo>
                <a:lnTo>
                  <a:pt x="381000" y="381000"/>
                </a:lnTo>
                <a:lnTo>
                  <a:pt x="0" y="381000"/>
                </a:lnTo>
                <a:lnTo>
                  <a:pt x="0" y="0"/>
                </a:lnTo>
                <a:close/>
              </a:path>
            </a:pathLst>
          </a:custGeom>
          <a:solidFill>
            <a:srgbClr val="C5A06D"/>
          </a:solidFill>
          <a:ln/>
        </p:spPr>
        <p:txBody>
          <a:bodyPr/>
          <a:lstStyle/>
          <a:p>
            <a:endParaRPr lang="zh-CN" altLang="en-US"/>
          </a:p>
        </p:txBody>
      </p:sp>
      <p:sp>
        <p:nvSpPr>
          <p:cNvPr id="25" name="Text 23"/>
          <p:cNvSpPr/>
          <p:nvPr/>
        </p:nvSpPr>
        <p:spPr>
          <a:xfrm>
            <a:off x="6281738" y="2871788"/>
            <a:ext cx="466725" cy="381000"/>
          </a:xfrm>
          <a:prstGeom prst="rect">
            <a:avLst/>
          </a:prstGeom>
          <a:noFill/>
          <a:ln/>
        </p:spPr>
        <p:txBody>
          <a:bodyPr wrap="square" lIns="0" tIns="0" rIns="0" bIns="0" rtlCol="0" anchor="ctr"/>
          <a:lstStyle/>
          <a:p>
            <a:pPr algn="ctr">
              <a:lnSpc>
                <a:spcPct val="130000"/>
              </a:lnSpc>
            </a:pPr>
            <a:r>
              <a:rPr lang="en-US" sz="1350" b="1" dirty="0">
                <a:solidFill>
                  <a:srgbClr val="FFFFFF"/>
                </a:solidFill>
                <a:latin typeface="Noto Sans SC" pitchFamily="34" charset="0"/>
                <a:ea typeface="Noto Sans SC" pitchFamily="34" charset="-122"/>
                <a:cs typeface="Noto Sans SC" pitchFamily="34" charset="-120"/>
              </a:rPr>
              <a:t>4</a:t>
            </a:r>
            <a:endParaRPr lang="en-US" sz="1600" dirty="0"/>
          </a:p>
        </p:txBody>
      </p:sp>
      <p:sp>
        <p:nvSpPr>
          <p:cNvPr id="26" name="Text 24"/>
          <p:cNvSpPr/>
          <p:nvPr/>
        </p:nvSpPr>
        <p:spPr>
          <a:xfrm>
            <a:off x="6819900" y="2928938"/>
            <a:ext cx="14573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智能体驱动的经济</a:t>
            </a:r>
            <a:endParaRPr lang="en-US" sz="1600" dirty="0"/>
          </a:p>
        </p:txBody>
      </p:sp>
      <p:sp>
        <p:nvSpPr>
          <p:cNvPr id="27" name="Text 25"/>
          <p:cNvSpPr/>
          <p:nvPr/>
        </p:nvSpPr>
        <p:spPr>
          <a:xfrm>
            <a:off x="6324600" y="3367088"/>
            <a:ext cx="5400675" cy="438150"/>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高度自主的智能体将成为经济中的积极参与者，创造新市场和商业模式。例如，企业家可启动智能体运营整个电商业务，从趋势分析到供应链管理完全自动化。</a:t>
            </a:r>
            <a:endParaRPr lang="en-US" sz="1600" dirty="0"/>
          </a:p>
        </p:txBody>
      </p:sp>
      <p:sp>
        <p:nvSpPr>
          <p:cNvPr id="28" name="Shape 26"/>
          <p:cNvSpPr/>
          <p:nvPr/>
        </p:nvSpPr>
        <p:spPr>
          <a:xfrm>
            <a:off x="381000" y="4124325"/>
            <a:ext cx="11430000" cy="1257300"/>
          </a:xfrm>
          <a:custGeom>
            <a:avLst/>
            <a:gdLst/>
            <a:ahLst/>
            <a:cxnLst/>
            <a:rect l="l" t="t" r="r" b="b"/>
            <a:pathLst>
              <a:path w="11430000" h="1257300">
                <a:moveTo>
                  <a:pt x="0" y="0"/>
                </a:moveTo>
                <a:lnTo>
                  <a:pt x="11430000" y="0"/>
                </a:lnTo>
                <a:lnTo>
                  <a:pt x="11430000" y="1257300"/>
                </a:lnTo>
                <a:lnTo>
                  <a:pt x="0" y="1257300"/>
                </a:lnTo>
                <a:lnTo>
                  <a:pt x="0" y="0"/>
                </a:lnTo>
                <a:close/>
              </a:path>
            </a:pathLst>
          </a:custGeom>
          <a:solidFill>
            <a:srgbClr val="C5A06D">
              <a:alpha val="10196"/>
            </a:srgbClr>
          </a:solidFill>
          <a:ln/>
        </p:spPr>
        <p:txBody>
          <a:bodyPr/>
          <a:lstStyle/>
          <a:p>
            <a:endParaRPr lang="zh-CN" altLang="en-US"/>
          </a:p>
        </p:txBody>
      </p:sp>
      <p:sp>
        <p:nvSpPr>
          <p:cNvPr id="29" name="Shape 27"/>
          <p:cNvSpPr/>
          <p:nvPr/>
        </p:nvSpPr>
        <p:spPr>
          <a:xfrm>
            <a:off x="381000" y="4124325"/>
            <a:ext cx="11430000" cy="38100"/>
          </a:xfrm>
          <a:custGeom>
            <a:avLst/>
            <a:gdLst/>
            <a:ahLst/>
            <a:cxnLst/>
            <a:rect l="l" t="t" r="r" b="b"/>
            <a:pathLst>
              <a:path w="11430000" h="38100">
                <a:moveTo>
                  <a:pt x="0" y="0"/>
                </a:moveTo>
                <a:lnTo>
                  <a:pt x="11430000" y="0"/>
                </a:lnTo>
                <a:lnTo>
                  <a:pt x="11430000" y="38100"/>
                </a:lnTo>
                <a:lnTo>
                  <a:pt x="0" y="38100"/>
                </a:lnTo>
                <a:lnTo>
                  <a:pt x="0" y="0"/>
                </a:lnTo>
                <a:close/>
              </a:path>
            </a:pathLst>
          </a:custGeom>
          <a:solidFill>
            <a:srgbClr val="C5A06D"/>
          </a:solidFill>
          <a:ln/>
        </p:spPr>
        <p:txBody>
          <a:bodyPr/>
          <a:lstStyle/>
          <a:p>
            <a:endParaRPr lang="zh-CN" altLang="en-US"/>
          </a:p>
        </p:txBody>
      </p:sp>
      <p:sp>
        <p:nvSpPr>
          <p:cNvPr id="30" name="Shape 28"/>
          <p:cNvSpPr/>
          <p:nvPr/>
        </p:nvSpPr>
        <p:spPr>
          <a:xfrm>
            <a:off x="533400" y="4295775"/>
            <a:ext cx="381000" cy="381000"/>
          </a:xfrm>
          <a:custGeom>
            <a:avLst/>
            <a:gdLst/>
            <a:ahLst/>
            <a:cxnLst/>
            <a:rect l="l" t="t" r="r" b="b"/>
            <a:pathLst>
              <a:path w="381000" h="381000">
                <a:moveTo>
                  <a:pt x="0" y="0"/>
                </a:moveTo>
                <a:lnTo>
                  <a:pt x="381000" y="0"/>
                </a:lnTo>
                <a:lnTo>
                  <a:pt x="381000" y="381000"/>
                </a:lnTo>
                <a:lnTo>
                  <a:pt x="0" y="381000"/>
                </a:lnTo>
                <a:lnTo>
                  <a:pt x="0" y="0"/>
                </a:lnTo>
                <a:close/>
              </a:path>
            </a:pathLst>
          </a:custGeom>
          <a:solidFill>
            <a:srgbClr val="C5A06D"/>
          </a:solidFill>
          <a:ln/>
        </p:spPr>
        <p:txBody>
          <a:bodyPr/>
          <a:lstStyle/>
          <a:p>
            <a:endParaRPr lang="zh-CN" altLang="en-US"/>
          </a:p>
        </p:txBody>
      </p:sp>
      <p:sp>
        <p:nvSpPr>
          <p:cNvPr id="31" name="Text 29"/>
          <p:cNvSpPr/>
          <p:nvPr/>
        </p:nvSpPr>
        <p:spPr>
          <a:xfrm>
            <a:off x="490538" y="4295775"/>
            <a:ext cx="466725" cy="381000"/>
          </a:xfrm>
          <a:prstGeom prst="rect">
            <a:avLst/>
          </a:prstGeom>
          <a:noFill/>
          <a:ln/>
        </p:spPr>
        <p:txBody>
          <a:bodyPr wrap="square" lIns="0" tIns="0" rIns="0" bIns="0" rtlCol="0" anchor="ctr"/>
          <a:lstStyle/>
          <a:p>
            <a:pPr algn="ctr">
              <a:lnSpc>
                <a:spcPct val="130000"/>
              </a:lnSpc>
            </a:pPr>
            <a:r>
              <a:rPr lang="en-US" sz="1350" b="1" dirty="0">
                <a:solidFill>
                  <a:srgbClr val="FFFFFF"/>
                </a:solidFill>
                <a:latin typeface="Noto Sans SC" pitchFamily="34" charset="0"/>
                <a:ea typeface="Noto Sans SC" pitchFamily="34" charset="-122"/>
                <a:cs typeface="Noto Sans SC" pitchFamily="34" charset="-120"/>
              </a:rPr>
              <a:t>5</a:t>
            </a:r>
            <a:endParaRPr lang="en-US" sz="1600" dirty="0"/>
          </a:p>
        </p:txBody>
      </p:sp>
      <p:sp>
        <p:nvSpPr>
          <p:cNvPr id="32" name="Text 30"/>
          <p:cNvSpPr/>
          <p:nvPr/>
        </p:nvSpPr>
        <p:spPr>
          <a:xfrm>
            <a:off x="1028700" y="4352925"/>
            <a:ext cx="23145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目标驱动的变形多智能体系统</a:t>
            </a:r>
            <a:endParaRPr lang="en-US" sz="1600" dirty="0"/>
          </a:p>
        </p:txBody>
      </p:sp>
      <p:sp>
        <p:nvSpPr>
          <p:cNvPr id="33" name="Text 31"/>
          <p:cNvSpPr/>
          <p:nvPr/>
        </p:nvSpPr>
        <p:spPr>
          <a:xfrm>
            <a:off x="533400" y="4791075"/>
            <a:ext cx="11191875" cy="438150"/>
          </a:xfrm>
          <a:prstGeom prst="rect">
            <a:avLst/>
          </a:prstGeom>
          <a:noFill/>
          <a:ln/>
        </p:spPr>
        <p:txBody>
          <a:bodyPr wrap="square" lIns="0" tIns="0" rIns="0" bIns="0" rtlCol="0" anchor="ctr"/>
          <a:lstStyle/>
          <a:p>
            <a:pPr>
              <a:lnSpc>
                <a:spcPct val="140000"/>
              </a:lnSpc>
            </a:pPr>
            <a:r>
              <a:rPr lang="en-US" sz="1050" dirty="0">
                <a:solidFill>
                  <a:srgbClr val="E0E2E5">
                    <a:alpha val="80000"/>
                  </a:srgbClr>
                </a:solidFill>
                <a:latin typeface="Noto Sans SC" pitchFamily="34" charset="0"/>
                <a:ea typeface="Noto Sans SC" pitchFamily="34" charset="-122"/>
                <a:cs typeface="Noto Sans SC" pitchFamily="34" charset="-120"/>
              </a:rPr>
              <a:t>用户只需声明期望结果，系统将自主确定如何实现。这种变形多智能体系统能够分析自身性能并修改多智能体工作力的拓扑结构，根据需要创建、复制或删除智能体。例如，企业家声明"推出成功的电商业务销售手工咖啡"，系统将自动产生市场研究代理、品牌代理，然后根据初步发现动态调整团队结构。</a:t>
            </a:r>
            <a:endParaRPr lang="en-US" sz="1600" dirty="0"/>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55711" y="355711"/>
            <a:ext cx="11551720" cy="213427"/>
          </a:xfrm>
          <a:prstGeom prst="rect">
            <a:avLst/>
          </a:prstGeom>
          <a:noFill/>
          <a:ln/>
        </p:spPr>
        <p:txBody>
          <a:bodyPr wrap="square" lIns="0" tIns="0" rIns="0" bIns="0" rtlCol="0" anchor="ctr"/>
          <a:lstStyle/>
          <a:p>
            <a:pPr>
              <a:lnSpc>
                <a:spcPct val="130000"/>
              </a:lnSpc>
            </a:pPr>
            <a:r>
              <a:rPr lang="en-US" sz="1120" b="1" kern="0" spc="56" dirty="0">
                <a:solidFill>
                  <a:srgbClr val="C5A06D"/>
                </a:solidFill>
                <a:latin typeface="Noto Sans SC" pitchFamily="34" charset="0"/>
                <a:ea typeface="Noto Sans SC" pitchFamily="34" charset="-122"/>
                <a:cs typeface="Noto Sans SC" pitchFamily="34" charset="-120"/>
              </a:rPr>
              <a:t>KEY TAKEAWAYS</a:t>
            </a:r>
            <a:endParaRPr lang="en-US" sz="1600" dirty="0"/>
          </a:p>
        </p:txBody>
      </p:sp>
      <p:sp>
        <p:nvSpPr>
          <p:cNvPr id="3" name="Text 1"/>
          <p:cNvSpPr/>
          <p:nvPr/>
        </p:nvSpPr>
        <p:spPr>
          <a:xfrm>
            <a:off x="355711" y="640280"/>
            <a:ext cx="11640648" cy="355711"/>
          </a:xfrm>
          <a:prstGeom prst="rect">
            <a:avLst/>
          </a:prstGeom>
          <a:noFill/>
          <a:ln/>
        </p:spPr>
        <p:txBody>
          <a:bodyPr wrap="square" lIns="0" tIns="0" rIns="0" bIns="0" rtlCol="0" anchor="ctr"/>
          <a:lstStyle/>
          <a:p>
            <a:pPr>
              <a:lnSpc>
                <a:spcPct val="90000"/>
              </a:lnSpc>
            </a:pPr>
            <a:r>
              <a:rPr lang="en-US" sz="2521" b="1" dirty="0">
                <a:solidFill>
                  <a:srgbClr val="E0E2E5"/>
                </a:solidFill>
                <a:latin typeface="Noto Sans SC" pitchFamily="34" charset="0"/>
                <a:ea typeface="Noto Sans SC" pitchFamily="34" charset="-122"/>
                <a:cs typeface="Noto Sans SC" pitchFamily="34" charset="-120"/>
              </a:rPr>
              <a:t>核心要点回顾</a:t>
            </a:r>
            <a:endParaRPr lang="en-US" sz="1600" dirty="0"/>
          </a:p>
        </p:txBody>
      </p:sp>
      <p:sp>
        <p:nvSpPr>
          <p:cNvPr id="4" name="Shape 2"/>
          <p:cNvSpPr/>
          <p:nvPr/>
        </p:nvSpPr>
        <p:spPr>
          <a:xfrm>
            <a:off x="373497" y="1173847"/>
            <a:ext cx="11462792" cy="809243"/>
          </a:xfrm>
          <a:custGeom>
            <a:avLst/>
            <a:gdLst/>
            <a:ahLst/>
            <a:cxnLst/>
            <a:rect l="l" t="t" r="r" b="b"/>
            <a:pathLst>
              <a:path w="11462792" h="809243">
                <a:moveTo>
                  <a:pt x="0" y="0"/>
                </a:moveTo>
                <a:lnTo>
                  <a:pt x="11462792" y="0"/>
                </a:lnTo>
                <a:lnTo>
                  <a:pt x="11462792" y="809243"/>
                </a:lnTo>
                <a:lnTo>
                  <a:pt x="0" y="809243"/>
                </a:lnTo>
                <a:lnTo>
                  <a:pt x="0" y="0"/>
                </a:lnTo>
                <a:close/>
              </a:path>
            </a:pathLst>
          </a:custGeom>
          <a:solidFill>
            <a:srgbClr val="3A5A6E">
              <a:alpha val="10196"/>
            </a:srgbClr>
          </a:solidFill>
          <a:ln/>
        </p:spPr>
        <p:txBody>
          <a:bodyPr/>
          <a:lstStyle/>
          <a:p>
            <a:endParaRPr lang="zh-CN" altLang="en-US"/>
          </a:p>
        </p:txBody>
      </p:sp>
      <p:sp>
        <p:nvSpPr>
          <p:cNvPr id="5" name="Shape 3"/>
          <p:cNvSpPr/>
          <p:nvPr/>
        </p:nvSpPr>
        <p:spPr>
          <a:xfrm>
            <a:off x="373497" y="1173847"/>
            <a:ext cx="35571" cy="809243"/>
          </a:xfrm>
          <a:custGeom>
            <a:avLst/>
            <a:gdLst/>
            <a:ahLst/>
            <a:cxnLst/>
            <a:rect l="l" t="t" r="r" b="b"/>
            <a:pathLst>
              <a:path w="35571" h="809243">
                <a:moveTo>
                  <a:pt x="0" y="0"/>
                </a:moveTo>
                <a:lnTo>
                  <a:pt x="35571" y="0"/>
                </a:lnTo>
                <a:lnTo>
                  <a:pt x="35571" y="809243"/>
                </a:lnTo>
                <a:lnTo>
                  <a:pt x="0" y="809243"/>
                </a:lnTo>
                <a:lnTo>
                  <a:pt x="0" y="0"/>
                </a:lnTo>
                <a:close/>
              </a:path>
            </a:pathLst>
          </a:custGeom>
          <a:solidFill>
            <a:srgbClr val="3A5A6E"/>
          </a:solidFill>
          <a:ln/>
        </p:spPr>
        <p:txBody>
          <a:bodyPr/>
          <a:lstStyle/>
          <a:p>
            <a:endParaRPr lang="zh-CN" altLang="en-US"/>
          </a:p>
        </p:txBody>
      </p:sp>
      <p:sp>
        <p:nvSpPr>
          <p:cNvPr id="6" name="Shape 4"/>
          <p:cNvSpPr/>
          <p:nvPr/>
        </p:nvSpPr>
        <p:spPr>
          <a:xfrm>
            <a:off x="533567" y="1316131"/>
            <a:ext cx="426853" cy="426853"/>
          </a:xfrm>
          <a:custGeom>
            <a:avLst/>
            <a:gdLst/>
            <a:ahLst/>
            <a:cxnLst/>
            <a:rect l="l" t="t" r="r" b="b"/>
            <a:pathLst>
              <a:path w="426853" h="426853">
                <a:moveTo>
                  <a:pt x="0" y="0"/>
                </a:moveTo>
                <a:lnTo>
                  <a:pt x="426853" y="0"/>
                </a:lnTo>
                <a:lnTo>
                  <a:pt x="426853" y="426853"/>
                </a:lnTo>
                <a:lnTo>
                  <a:pt x="0" y="426853"/>
                </a:lnTo>
                <a:lnTo>
                  <a:pt x="0" y="0"/>
                </a:lnTo>
                <a:close/>
              </a:path>
            </a:pathLst>
          </a:custGeom>
          <a:solidFill>
            <a:srgbClr val="C5A06D"/>
          </a:solidFill>
          <a:ln/>
        </p:spPr>
        <p:txBody>
          <a:bodyPr/>
          <a:lstStyle/>
          <a:p>
            <a:endParaRPr lang="zh-CN" altLang="en-US"/>
          </a:p>
        </p:txBody>
      </p:sp>
      <p:sp>
        <p:nvSpPr>
          <p:cNvPr id="7" name="Shape 5"/>
          <p:cNvSpPr/>
          <p:nvPr/>
        </p:nvSpPr>
        <p:spPr>
          <a:xfrm>
            <a:off x="658066" y="1440630"/>
            <a:ext cx="177856" cy="177856"/>
          </a:xfrm>
          <a:custGeom>
            <a:avLst/>
            <a:gdLst/>
            <a:ahLst/>
            <a:cxnLst/>
            <a:rect l="l" t="t" r="r" b="b"/>
            <a:pathLst>
              <a:path w="177856" h="177856">
                <a:moveTo>
                  <a:pt x="66696" y="22232"/>
                </a:moveTo>
                <a:cubicBezTo>
                  <a:pt x="66696" y="16083"/>
                  <a:pt x="71663" y="11116"/>
                  <a:pt x="77812" y="11116"/>
                </a:cubicBezTo>
                <a:lnTo>
                  <a:pt x="100044" y="11116"/>
                </a:lnTo>
                <a:cubicBezTo>
                  <a:pt x="106192" y="11116"/>
                  <a:pt x="111160" y="16083"/>
                  <a:pt x="111160" y="22232"/>
                </a:cubicBezTo>
                <a:lnTo>
                  <a:pt x="111160" y="44464"/>
                </a:lnTo>
                <a:cubicBezTo>
                  <a:pt x="111160" y="50612"/>
                  <a:pt x="106192" y="55580"/>
                  <a:pt x="100044" y="55580"/>
                </a:cubicBezTo>
                <a:lnTo>
                  <a:pt x="97265" y="55580"/>
                </a:lnTo>
                <a:lnTo>
                  <a:pt x="97265" y="77812"/>
                </a:lnTo>
                <a:lnTo>
                  <a:pt x="138950" y="77812"/>
                </a:lnTo>
                <a:cubicBezTo>
                  <a:pt x="152775" y="77812"/>
                  <a:pt x="163961" y="88997"/>
                  <a:pt x="163961" y="102823"/>
                </a:cubicBezTo>
                <a:lnTo>
                  <a:pt x="163961" y="122276"/>
                </a:lnTo>
                <a:lnTo>
                  <a:pt x="166740" y="122276"/>
                </a:lnTo>
                <a:cubicBezTo>
                  <a:pt x="172888" y="122276"/>
                  <a:pt x="177856" y="127243"/>
                  <a:pt x="177856" y="133392"/>
                </a:cubicBezTo>
                <a:lnTo>
                  <a:pt x="177856" y="155624"/>
                </a:lnTo>
                <a:cubicBezTo>
                  <a:pt x="177856" y="161772"/>
                  <a:pt x="172888" y="166740"/>
                  <a:pt x="166740" y="166740"/>
                </a:cubicBezTo>
                <a:lnTo>
                  <a:pt x="144508" y="166740"/>
                </a:lnTo>
                <a:cubicBezTo>
                  <a:pt x="138359" y="166740"/>
                  <a:pt x="133392" y="161772"/>
                  <a:pt x="133392" y="155624"/>
                </a:cubicBezTo>
                <a:lnTo>
                  <a:pt x="133392" y="133392"/>
                </a:lnTo>
                <a:cubicBezTo>
                  <a:pt x="133392" y="127243"/>
                  <a:pt x="138359" y="122276"/>
                  <a:pt x="144508" y="122276"/>
                </a:cubicBezTo>
                <a:lnTo>
                  <a:pt x="147287" y="122276"/>
                </a:lnTo>
                <a:lnTo>
                  <a:pt x="147287" y="102823"/>
                </a:lnTo>
                <a:cubicBezTo>
                  <a:pt x="147287" y="98203"/>
                  <a:pt x="143570" y="94486"/>
                  <a:pt x="138950" y="94486"/>
                </a:cubicBezTo>
                <a:lnTo>
                  <a:pt x="97265" y="94486"/>
                </a:lnTo>
                <a:lnTo>
                  <a:pt x="97265" y="122276"/>
                </a:lnTo>
                <a:lnTo>
                  <a:pt x="100044" y="122276"/>
                </a:lnTo>
                <a:cubicBezTo>
                  <a:pt x="106192" y="122276"/>
                  <a:pt x="111160" y="127243"/>
                  <a:pt x="111160" y="133392"/>
                </a:cubicBezTo>
                <a:lnTo>
                  <a:pt x="111160" y="155624"/>
                </a:lnTo>
                <a:cubicBezTo>
                  <a:pt x="111160" y="161772"/>
                  <a:pt x="106192" y="166740"/>
                  <a:pt x="100044" y="166740"/>
                </a:cubicBezTo>
                <a:lnTo>
                  <a:pt x="77812" y="166740"/>
                </a:lnTo>
                <a:cubicBezTo>
                  <a:pt x="71663" y="166740"/>
                  <a:pt x="66696" y="161772"/>
                  <a:pt x="66696" y="155624"/>
                </a:cubicBezTo>
                <a:lnTo>
                  <a:pt x="66696" y="133392"/>
                </a:lnTo>
                <a:cubicBezTo>
                  <a:pt x="66696" y="127243"/>
                  <a:pt x="71663" y="122276"/>
                  <a:pt x="77812" y="122276"/>
                </a:cubicBezTo>
                <a:lnTo>
                  <a:pt x="80591" y="122276"/>
                </a:lnTo>
                <a:lnTo>
                  <a:pt x="80591" y="94486"/>
                </a:lnTo>
                <a:lnTo>
                  <a:pt x="38906" y="94486"/>
                </a:lnTo>
                <a:cubicBezTo>
                  <a:pt x="34286" y="94486"/>
                  <a:pt x="30569" y="98203"/>
                  <a:pt x="30569" y="102823"/>
                </a:cubicBezTo>
                <a:lnTo>
                  <a:pt x="30569" y="122276"/>
                </a:lnTo>
                <a:lnTo>
                  <a:pt x="33348" y="122276"/>
                </a:lnTo>
                <a:cubicBezTo>
                  <a:pt x="39496" y="122276"/>
                  <a:pt x="44464" y="127243"/>
                  <a:pt x="44464" y="133392"/>
                </a:cubicBezTo>
                <a:lnTo>
                  <a:pt x="44464" y="155624"/>
                </a:lnTo>
                <a:cubicBezTo>
                  <a:pt x="44464" y="161772"/>
                  <a:pt x="39496" y="166740"/>
                  <a:pt x="33348" y="166740"/>
                </a:cubicBezTo>
                <a:lnTo>
                  <a:pt x="11116" y="166740"/>
                </a:lnTo>
                <a:cubicBezTo>
                  <a:pt x="4967" y="166740"/>
                  <a:pt x="0" y="161772"/>
                  <a:pt x="0" y="155624"/>
                </a:cubicBezTo>
                <a:lnTo>
                  <a:pt x="0" y="133392"/>
                </a:lnTo>
                <a:cubicBezTo>
                  <a:pt x="0" y="127243"/>
                  <a:pt x="4967" y="122276"/>
                  <a:pt x="11116" y="122276"/>
                </a:cubicBezTo>
                <a:lnTo>
                  <a:pt x="13895" y="122276"/>
                </a:lnTo>
                <a:lnTo>
                  <a:pt x="13895" y="102823"/>
                </a:lnTo>
                <a:cubicBezTo>
                  <a:pt x="13895" y="88997"/>
                  <a:pt x="25080" y="77812"/>
                  <a:pt x="38906" y="77812"/>
                </a:cubicBezTo>
                <a:lnTo>
                  <a:pt x="80591" y="77812"/>
                </a:lnTo>
                <a:lnTo>
                  <a:pt x="80591" y="55580"/>
                </a:lnTo>
                <a:lnTo>
                  <a:pt x="77812" y="55580"/>
                </a:lnTo>
                <a:cubicBezTo>
                  <a:pt x="71663" y="55580"/>
                  <a:pt x="66696" y="50612"/>
                  <a:pt x="66696" y="44464"/>
                </a:cubicBezTo>
                <a:lnTo>
                  <a:pt x="66696" y="22232"/>
                </a:lnTo>
                <a:close/>
              </a:path>
            </a:pathLst>
          </a:custGeom>
          <a:solidFill>
            <a:srgbClr val="FFFFFF"/>
          </a:solidFill>
          <a:ln/>
        </p:spPr>
        <p:txBody>
          <a:bodyPr/>
          <a:lstStyle/>
          <a:p>
            <a:endParaRPr lang="zh-CN" altLang="en-US"/>
          </a:p>
        </p:txBody>
      </p:sp>
      <p:sp>
        <p:nvSpPr>
          <p:cNvPr id="8" name="Text 6"/>
          <p:cNvSpPr/>
          <p:nvPr/>
        </p:nvSpPr>
        <p:spPr>
          <a:xfrm>
            <a:off x="1102705" y="1316131"/>
            <a:ext cx="10671335" cy="248998"/>
          </a:xfrm>
          <a:prstGeom prst="rect">
            <a:avLst/>
          </a:prstGeom>
          <a:noFill/>
          <a:ln/>
        </p:spPr>
        <p:txBody>
          <a:bodyPr wrap="square" lIns="0" tIns="0" rIns="0" bIns="0" rtlCol="0" anchor="ctr"/>
          <a:lstStyle/>
          <a:p>
            <a:pPr>
              <a:lnSpc>
                <a:spcPct val="130000"/>
              </a:lnSpc>
            </a:pPr>
            <a:r>
              <a:rPr lang="en-US" sz="1260" b="1" dirty="0">
                <a:solidFill>
                  <a:srgbClr val="E0E2E5"/>
                </a:solidFill>
                <a:latin typeface="MiSans" pitchFamily="34" charset="0"/>
                <a:ea typeface="MiSans" pitchFamily="34" charset="-122"/>
                <a:cs typeface="MiSans" pitchFamily="34" charset="-120"/>
              </a:rPr>
              <a:t>从单智能体到多智能体的演进</a:t>
            </a:r>
            <a:endParaRPr lang="en-US" sz="1600" dirty="0"/>
          </a:p>
        </p:txBody>
      </p:sp>
      <p:sp>
        <p:nvSpPr>
          <p:cNvPr id="9" name="Text 7"/>
          <p:cNvSpPr/>
          <p:nvPr/>
        </p:nvSpPr>
        <p:spPr>
          <a:xfrm>
            <a:off x="1102705" y="1636271"/>
            <a:ext cx="10653549" cy="204534"/>
          </a:xfrm>
          <a:prstGeom prst="rect">
            <a:avLst/>
          </a:prstGeom>
          <a:noFill/>
          <a:ln/>
        </p:spPr>
        <p:txBody>
          <a:bodyPr wrap="square" lIns="0" tIns="0" rIns="0" bIns="0" rtlCol="0" anchor="ctr"/>
          <a:lstStyle/>
          <a:p>
            <a:pPr>
              <a:lnSpc>
                <a:spcPct val="140000"/>
              </a:lnSpc>
            </a:pPr>
            <a:r>
              <a:rPr lang="en-US" sz="980" dirty="0">
                <a:solidFill>
                  <a:srgbClr val="E0E2E5">
                    <a:alpha val="80000"/>
                  </a:srgbClr>
                </a:solidFill>
                <a:latin typeface="Noto Sans SC" pitchFamily="34" charset="0"/>
                <a:ea typeface="Noto Sans SC" pitchFamily="34" charset="-122"/>
                <a:cs typeface="Noto Sans SC" pitchFamily="34" charset="-120"/>
              </a:rPr>
              <a:t>AI智能体设计模式提供了从简单到复杂的完整架构路径。</a:t>
            </a:r>
            <a:r>
              <a:rPr lang="en-US" sz="980" dirty="0">
                <a:solidFill>
                  <a:srgbClr val="C5A06D"/>
                </a:solidFill>
                <a:highlight>
                  <a:srgbClr val="C5A06D">
                    <a:alpha val="20000"/>
                  </a:srgbClr>
                </a:highlight>
                <a:latin typeface="Noto Sans SC" pitchFamily="34" charset="0"/>
                <a:ea typeface="Noto Sans SC" pitchFamily="34" charset="-122"/>
                <a:cs typeface="Noto Sans SC" pitchFamily="34" charset="-120"/>
              </a:rPr>
              <a:t> 单智能体适合基础任务，多智能体系统通过分工协作解决复杂问题 </a:t>
            </a:r>
            <a:r>
              <a:rPr lang="en-US" sz="980" dirty="0">
                <a:solidFill>
                  <a:srgbClr val="E0E2E5">
                    <a:alpha val="80000"/>
                  </a:srgbClr>
                </a:solidFill>
                <a:latin typeface="Noto Sans SC" pitchFamily="34" charset="0"/>
                <a:ea typeface="Noto Sans SC" pitchFamily="34" charset="-122"/>
                <a:cs typeface="Noto Sans SC" pitchFamily="34" charset="-120"/>
              </a:rPr>
              <a:t>。理解每种模式的定位和边界，是设计高效智能体系统的关键。</a:t>
            </a:r>
            <a:endParaRPr lang="en-US" sz="1600" dirty="0"/>
          </a:p>
        </p:txBody>
      </p:sp>
      <p:sp>
        <p:nvSpPr>
          <p:cNvPr id="10" name="Shape 8"/>
          <p:cNvSpPr/>
          <p:nvPr/>
        </p:nvSpPr>
        <p:spPr>
          <a:xfrm>
            <a:off x="373497" y="2087580"/>
            <a:ext cx="11462792" cy="809243"/>
          </a:xfrm>
          <a:custGeom>
            <a:avLst/>
            <a:gdLst/>
            <a:ahLst/>
            <a:cxnLst/>
            <a:rect l="l" t="t" r="r" b="b"/>
            <a:pathLst>
              <a:path w="11462792" h="809243">
                <a:moveTo>
                  <a:pt x="0" y="0"/>
                </a:moveTo>
                <a:lnTo>
                  <a:pt x="11462792" y="0"/>
                </a:lnTo>
                <a:lnTo>
                  <a:pt x="11462792" y="809243"/>
                </a:lnTo>
                <a:lnTo>
                  <a:pt x="0" y="809243"/>
                </a:lnTo>
                <a:lnTo>
                  <a:pt x="0" y="0"/>
                </a:lnTo>
                <a:close/>
              </a:path>
            </a:pathLst>
          </a:custGeom>
          <a:solidFill>
            <a:srgbClr val="5E7A8B">
              <a:alpha val="10196"/>
            </a:srgbClr>
          </a:solidFill>
          <a:ln/>
        </p:spPr>
        <p:txBody>
          <a:bodyPr/>
          <a:lstStyle/>
          <a:p>
            <a:endParaRPr lang="zh-CN" altLang="en-US"/>
          </a:p>
        </p:txBody>
      </p:sp>
      <p:sp>
        <p:nvSpPr>
          <p:cNvPr id="11" name="Shape 9"/>
          <p:cNvSpPr/>
          <p:nvPr/>
        </p:nvSpPr>
        <p:spPr>
          <a:xfrm>
            <a:off x="373497" y="2087580"/>
            <a:ext cx="35571" cy="809243"/>
          </a:xfrm>
          <a:custGeom>
            <a:avLst/>
            <a:gdLst/>
            <a:ahLst/>
            <a:cxnLst/>
            <a:rect l="l" t="t" r="r" b="b"/>
            <a:pathLst>
              <a:path w="35571" h="809243">
                <a:moveTo>
                  <a:pt x="0" y="0"/>
                </a:moveTo>
                <a:lnTo>
                  <a:pt x="35571" y="0"/>
                </a:lnTo>
                <a:lnTo>
                  <a:pt x="35571" y="809243"/>
                </a:lnTo>
                <a:lnTo>
                  <a:pt x="0" y="809243"/>
                </a:lnTo>
                <a:lnTo>
                  <a:pt x="0" y="0"/>
                </a:lnTo>
                <a:close/>
              </a:path>
            </a:pathLst>
          </a:custGeom>
          <a:solidFill>
            <a:srgbClr val="5E7A8B"/>
          </a:solidFill>
          <a:ln/>
        </p:spPr>
        <p:txBody>
          <a:bodyPr/>
          <a:lstStyle/>
          <a:p>
            <a:endParaRPr lang="zh-CN" altLang="en-US"/>
          </a:p>
        </p:txBody>
      </p:sp>
      <p:sp>
        <p:nvSpPr>
          <p:cNvPr id="12" name="Shape 10"/>
          <p:cNvSpPr/>
          <p:nvPr/>
        </p:nvSpPr>
        <p:spPr>
          <a:xfrm>
            <a:off x="533567" y="2229864"/>
            <a:ext cx="426853" cy="426853"/>
          </a:xfrm>
          <a:custGeom>
            <a:avLst/>
            <a:gdLst/>
            <a:ahLst/>
            <a:cxnLst/>
            <a:rect l="l" t="t" r="r" b="b"/>
            <a:pathLst>
              <a:path w="426853" h="426853">
                <a:moveTo>
                  <a:pt x="0" y="0"/>
                </a:moveTo>
                <a:lnTo>
                  <a:pt x="426853" y="0"/>
                </a:lnTo>
                <a:lnTo>
                  <a:pt x="426853" y="426853"/>
                </a:lnTo>
                <a:lnTo>
                  <a:pt x="0" y="426853"/>
                </a:lnTo>
                <a:lnTo>
                  <a:pt x="0" y="0"/>
                </a:lnTo>
                <a:close/>
              </a:path>
            </a:pathLst>
          </a:custGeom>
          <a:solidFill>
            <a:srgbClr val="C5A06D"/>
          </a:solidFill>
          <a:ln/>
        </p:spPr>
        <p:txBody>
          <a:bodyPr/>
          <a:lstStyle/>
          <a:p>
            <a:endParaRPr lang="zh-CN" altLang="en-US"/>
          </a:p>
        </p:txBody>
      </p:sp>
      <p:sp>
        <p:nvSpPr>
          <p:cNvPr id="13" name="Shape 11"/>
          <p:cNvSpPr/>
          <p:nvPr/>
        </p:nvSpPr>
        <p:spPr>
          <a:xfrm>
            <a:off x="635834" y="2354363"/>
            <a:ext cx="222319" cy="177856"/>
          </a:xfrm>
          <a:custGeom>
            <a:avLst/>
            <a:gdLst/>
            <a:ahLst/>
            <a:cxnLst/>
            <a:rect l="l" t="t" r="r" b="b"/>
            <a:pathLst>
              <a:path w="222319" h="177856">
                <a:moveTo>
                  <a:pt x="133392" y="11116"/>
                </a:moveTo>
                <a:lnTo>
                  <a:pt x="177856" y="11116"/>
                </a:lnTo>
                <a:cubicBezTo>
                  <a:pt x="184004" y="11116"/>
                  <a:pt x="188972" y="16083"/>
                  <a:pt x="188972" y="22232"/>
                </a:cubicBezTo>
                <a:cubicBezTo>
                  <a:pt x="188972" y="28380"/>
                  <a:pt x="184004" y="33348"/>
                  <a:pt x="177856" y="33348"/>
                </a:cubicBezTo>
                <a:lnTo>
                  <a:pt x="138394" y="33348"/>
                </a:lnTo>
                <a:cubicBezTo>
                  <a:pt x="136588" y="42310"/>
                  <a:pt x="130439" y="49709"/>
                  <a:pt x="122276" y="53252"/>
                </a:cubicBezTo>
                <a:lnTo>
                  <a:pt x="122276" y="155624"/>
                </a:lnTo>
                <a:lnTo>
                  <a:pt x="177856" y="155624"/>
                </a:lnTo>
                <a:cubicBezTo>
                  <a:pt x="184004" y="155624"/>
                  <a:pt x="188972" y="160591"/>
                  <a:pt x="188972" y="166740"/>
                </a:cubicBezTo>
                <a:cubicBezTo>
                  <a:pt x="188972" y="172888"/>
                  <a:pt x="184004" y="177856"/>
                  <a:pt x="177856" y="177856"/>
                </a:cubicBezTo>
                <a:lnTo>
                  <a:pt x="44464" y="177856"/>
                </a:lnTo>
                <a:cubicBezTo>
                  <a:pt x="38315" y="177856"/>
                  <a:pt x="33348" y="172888"/>
                  <a:pt x="33348" y="166740"/>
                </a:cubicBezTo>
                <a:cubicBezTo>
                  <a:pt x="33348" y="160591"/>
                  <a:pt x="38315" y="155624"/>
                  <a:pt x="44464" y="155624"/>
                </a:cubicBezTo>
                <a:lnTo>
                  <a:pt x="100044" y="155624"/>
                </a:lnTo>
                <a:lnTo>
                  <a:pt x="100044" y="53252"/>
                </a:lnTo>
                <a:cubicBezTo>
                  <a:pt x="91880" y="49675"/>
                  <a:pt x="85732" y="42275"/>
                  <a:pt x="83926" y="33348"/>
                </a:cubicBezTo>
                <a:lnTo>
                  <a:pt x="44464" y="33348"/>
                </a:lnTo>
                <a:cubicBezTo>
                  <a:pt x="38315" y="33348"/>
                  <a:pt x="33348" y="28380"/>
                  <a:pt x="33348" y="22232"/>
                </a:cubicBezTo>
                <a:cubicBezTo>
                  <a:pt x="33348" y="16083"/>
                  <a:pt x="38315" y="11116"/>
                  <a:pt x="44464" y="11116"/>
                </a:cubicBezTo>
                <a:lnTo>
                  <a:pt x="88928" y="11116"/>
                </a:lnTo>
                <a:cubicBezTo>
                  <a:pt x="93999" y="4377"/>
                  <a:pt x="102059" y="0"/>
                  <a:pt x="111160" y="0"/>
                </a:cubicBezTo>
                <a:cubicBezTo>
                  <a:pt x="120261" y="0"/>
                  <a:pt x="128320" y="4377"/>
                  <a:pt x="133392" y="11116"/>
                </a:cubicBezTo>
                <a:close/>
                <a:moveTo>
                  <a:pt x="152706" y="111160"/>
                </a:moveTo>
                <a:lnTo>
                  <a:pt x="203005" y="111160"/>
                </a:lnTo>
                <a:lnTo>
                  <a:pt x="177856" y="68016"/>
                </a:lnTo>
                <a:lnTo>
                  <a:pt x="152706" y="111160"/>
                </a:lnTo>
                <a:close/>
                <a:moveTo>
                  <a:pt x="177856" y="144508"/>
                </a:moveTo>
                <a:cubicBezTo>
                  <a:pt x="156006" y="144508"/>
                  <a:pt x="137838" y="132697"/>
                  <a:pt x="134086" y="117100"/>
                </a:cubicBezTo>
                <a:cubicBezTo>
                  <a:pt x="133183" y="113279"/>
                  <a:pt x="134434" y="109353"/>
                  <a:pt x="136414" y="105949"/>
                </a:cubicBezTo>
                <a:lnTo>
                  <a:pt x="169484" y="49258"/>
                </a:lnTo>
                <a:cubicBezTo>
                  <a:pt x="171221" y="46270"/>
                  <a:pt x="174417" y="44464"/>
                  <a:pt x="177856" y="44464"/>
                </a:cubicBezTo>
                <a:cubicBezTo>
                  <a:pt x="181295" y="44464"/>
                  <a:pt x="184490" y="46305"/>
                  <a:pt x="186227" y="49258"/>
                </a:cubicBezTo>
                <a:lnTo>
                  <a:pt x="219297" y="105949"/>
                </a:lnTo>
                <a:cubicBezTo>
                  <a:pt x="221277" y="109353"/>
                  <a:pt x="222528" y="113279"/>
                  <a:pt x="221625" y="117100"/>
                </a:cubicBezTo>
                <a:cubicBezTo>
                  <a:pt x="217873" y="132662"/>
                  <a:pt x="199705" y="144508"/>
                  <a:pt x="177856" y="144508"/>
                </a:cubicBezTo>
                <a:close/>
                <a:moveTo>
                  <a:pt x="44047" y="68016"/>
                </a:moveTo>
                <a:lnTo>
                  <a:pt x="18897" y="111160"/>
                </a:lnTo>
                <a:lnTo>
                  <a:pt x="69232" y="111160"/>
                </a:lnTo>
                <a:lnTo>
                  <a:pt x="44047" y="68016"/>
                </a:lnTo>
                <a:close/>
                <a:moveTo>
                  <a:pt x="313" y="117100"/>
                </a:moveTo>
                <a:cubicBezTo>
                  <a:pt x="-591" y="113279"/>
                  <a:pt x="660" y="109353"/>
                  <a:pt x="2640" y="105949"/>
                </a:cubicBezTo>
                <a:lnTo>
                  <a:pt x="35710" y="49258"/>
                </a:lnTo>
                <a:cubicBezTo>
                  <a:pt x="37447" y="46270"/>
                  <a:pt x="40643" y="44464"/>
                  <a:pt x="44082" y="44464"/>
                </a:cubicBezTo>
                <a:cubicBezTo>
                  <a:pt x="47521" y="44464"/>
                  <a:pt x="50717" y="46305"/>
                  <a:pt x="52454" y="49258"/>
                </a:cubicBezTo>
                <a:lnTo>
                  <a:pt x="85524" y="105949"/>
                </a:lnTo>
                <a:cubicBezTo>
                  <a:pt x="87504" y="109353"/>
                  <a:pt x="88754" y="113279"/>
                  <a:pt x="87851" y="117100"/>
                </a:cubicBezTo>
                <a:cubicBezTo>
                  <a:pt x="84099" y="132662"/>
                  <a:pt x="65932" y="144508"/>
                  <a:pt x="44082" y="144508"/>
                </a:cubicBezTo>
                <a:cubicBezTo>
                  <a:pt x="22232" y="144508"/>
                  <a:pt x="4064" y="132697"/>
                  <a:pt x="313" y="117100"/>
                </a:cubicBezTo>
                <a:close/>
              </a:path>
            </a:pathLst>
          </a:custGeom>
          <a:solidFill>
            <a:srgbClr val="FFFFFF"/>
          </a:solidFill>
          <a:ln/>
        </p:spPr>
        <p:txBody>
          <a:bodyPr/>
          <a:lstStyle/>
          <a:p>
            <a:endParaRPr lang="zh-CN" altLang="en-US"/>
          </a:p>
        </p:txBody>
      </p:sp>
      <p:sp>
        <p:nvSpPr>
          <p:cNvPr id="14" name="Text 12"/>
          <p:cNvSpPr/>
          <p:nvPr/>
        </p:nvSpPr>
        <p:spPr>
          <a:xfrm>
            <a:off x="1102705" y="2229864"/>
            <a:ext cx="10671335" cy="248998"/>
          </a:xfrm>
          <a:prstGeom prst="rect">
            <a:avLst/>
          </a:prstGeom>
          <a:noFill/>
          <a:ln/>
        </p:spPr>
        <p:txBody>
          <a:bodyPr wrap="square" lIns="0" tIns="0" rIns="0" bIns="0" rtlCol="0" anchor="ctr"/>
          <a:lstStyle/>
          <a:p>
            <a:pPr>
              <a:lnSpc>
                <a:spcPct val="130000"/>
              </a:lnSpc>
            </a:pPr>
            <a:r>
              <a:rPr lang="en-US" sz="1260" b="1" dirty="0">
                <a:solidFill>
                  <a:srgbClr val="E0E2E5"/>
                </a:solidFill>
                <a:latin typeface="MiSans" pitchFamily="34" charset="0"/>
                <a:ea typeface="MiSans" pitchFamily="34" charset="-122"/>
                <a:cs typeface="MiSans" pitchFamily="34" charset="-120"/>
              </a:rPr>
              <a:t>模式选择的权衡与平衡</a:t>
            </a:r>
            <a:endParaRPr lang="en-US" sz="1600" dirty="0"/>
          </a:p>
        </p:txBody>
      </p:sp>
      <p:sp>
        <p:nvSpPr>
          <p:cNvPr id="15" name="Text 13"/>
          <p:cNvSpPr/>
          <p:nvPr/>
        </p:nvSpPr>
        <p:spPr>
          <a:xfrm>
            <a:off x="1102705" y="2550004"/>
            <a:ext cx="10653549" cy="204534"/>
          </a:xfrm>
          <a:prstGeom prst="rect">
            <a:avLst/>
          </a:prstGeom>
          <a:noFill/>
          <a:ln/>
        </p:spPr>
        <p:txBody>
          <a:bodyPr wrap="square" lIns="0" tIns="0" rIns="0" bIns="0" rtlCol="0" anchor="ctr"/>
          <a:lstStyle/>
          <a:p>
            <a:pPr>
              <a:lnSpc>
                <a:spcPct val="140000"/>
              </a:lnSpc>
            </a:pPr>
            <a:r>
              <a:rPr lang="en-US" sz="980" dirty="0">
                <a:solidFill>
                  <a:srgbClr val="E0E2E5">
                    <a:alpha val="80000"/>
                  </a:srgbClr>
                </a:solidFill>
                <a:latin typeface="Noto Sans SC" pitchFamily="34" charset="0"/>
                <a:ea typeface="Noto Sans SC" pitchFamily="34" charset="-122"/>
                <a:cs typeface="Noto Sans SC" pitchFamily="34" charset="-120"/>
              </a:rPr>
              <a:t>每种模式在</a:t>
            </a:r>
            <a:r>
              <a:rPr lang="en-US" sz="980" dirty="0">
                <a:solidFill>
                  <a:srgbClr val="C5A06D"/>
                </a:solidFill>
                <a:highlight>
                  <a:srgbClr val="C5A06D">
                    <a:alpha val="20000"/>
                  </a:srgbClr>
                </a:highlight>
                <a:latin typeface="Noto Sans SC" pitchFamily="34" charset="0"/>
                <a:ea typeface="Noto Sans SC" pitchFamily="34" charset="-122"/>
                <a:cs typeface="Noto Sans SC" pitchFamily="34" charset="-120"/>
              </a:rPr>
              <a:t> 控制力、灵活性、成本、复杂度、延迟和可靠性 </a:t>
            </a:r>
            <a:r>
              <a:rPr lang="en-US" sz="980" dirty="0">
                <a:solidFill>
                  <a:srgbClr val="E0E2E5">
                    <a:alpha val="80000"/>
                  </a:srgbClr>
                </a:solidFill>
                <a:latin typeface="Noto Sans SC" pitchFamily="34" charset="0"/>
                <a:ea typeface="Noto Sans SC" pitchFamily="34" charset="-122"/>
                <a:cs typeface="Noto Sans SC" pitchFamily="34" charset="-120"/>
              </a:rPr>
              <a:t>之间有不同的权衡。没有"最佳"模式，只有"最适合"特定需求的模式。建议从简单开始，根据任务特征和性能要求逐步演进。</a:t>
            </a:r>
            <a:endParaRPr lang="en-US" sz="1600" dirty="0"/>
          </a:p>
        </p:txBody>
      </p:sp>
      <p:sp>
        <p:nvSpPr>
          <p:cNvPr id="16" name="Shape 14"/>
          <p:cNvSpPr/>
          <p:nvPr/>
        </p:nvSpPr>
        <p:spPr>
          <a:xfrm>
            <a:off x="373497" y="3001313"/>
            <a:ext cx="11462792" cy="1280560"/>
          </a:xfrm>
          <a:custGeom>
            <a:avLst/>
            <a:gdLst/>
            <a:ahLst/>
            <a:cxnLst/>
            <a:rect l="l" t="t" r="r" b="b"/>
            <a:pathLst>
              <a:path w="11462792" h="1280560">
                <a:moveTo>
                  <a:pt x="0" y="0"/>
                </a:moveTo>
                <a:lnTo>
                  <a:pt x="11462792" y="0"/>
                </a:lnTo>
                <a:lnTo>
                  <a:pt x="11462792" y="1280560"/>
                </a:lnTo>
                <a:lnTo>
                  <a:pt x="0" y="1280560"/>
                </a:lnTo>
                <a:lnTo>
                  <a:pt x="0" y="0"/>
                </a:lnTo>
                <a:close/>
              </a:path>
            </a:pathLst>
          </a:custGeom>
          <a:solidFill>
            <a:srgbClr val="C5A06D">
              <a:alpha val="10196"/>
            </a:srgbClr>
          </a:solidFill>
          <a:ln/>
        </p:spPr>
        <p:txBody>
          <a:bodyPr/>
          <a:lstStyle/>
          <a:p>
            <a:endParaRPr lang="zh-CN" altLang="en-US"/>
          </a:p>
        </p:txBody>
      </p:sp>
      <p:sp>
        <p:nvSpPr>
          <p:cNvPr id="17" name="Shape 15"/>
          <p:cNvSpPr/>
          <p:nvPr/>
        </p:nvSpPr>
        <p:spPr>
          <a:xfrm>
            <a:off x="373497" y="3001313"/>
            <a:ext cx="35571" cy="1280560"/>
          </a:xfrm>
          <a:custGeom>
            <a:avLst/>
            <a:gdLst/>
            <a:ahLst/>
            <a:cxnLst/>
            <a:rect l="l" t="t" r="r" b="b"/>
            <a:pathLst>
              <a:path w="35571" h="1280560">
                <a:moveTo>
                  <a:pt x="0" y="0"/>
                </a:moveTo>
                <a:lnTo>
                  <a:pt x="35571" y="0"/>
                </a:lnTo>
                <a:lnTo>
                  <a:pt x="35571" y="1280560"/>
                </a:lnTo>
                <a:lnTo>
                  <a:pt x="0" y="1280560"/>
                </a:lnTo>
                <a:lnTo>
                  <a:pt x="0" y="0"/>
                </a:lnTo>
                <a:close/>
              </a:path>
            </a:pathLst>
          </a:custGeom>
          <a:solidFill>
            <a:srgbClr val="C5A06D"/>
          </a:solidFill>
          <a:ln/>
        </p:spPr>
        <p:txBody>
          <a:bodyPr/>
          <a:lstStyle/>
          <a:p>
            <a:endParaRPr lang="zh-CN" altLang="en-US"/>
          </a:p>
        </p:txBody>
      </p:sp>
      <p:sp>
        <p:nvSpPr>
          <p:cNvPr id="18" name="Shape 16"/>
          <p:cNvSpPr/>
          <p:nvPr/>
        </p:nvSpPr>
        <p:spPr>
          <a:xfrm>
            <a:off x="533567" y="3143597"/>
            <a:ext cx="426853" cy="426853"/>
          </a:xfrm>
          <a:custGeom>
            <a:avLst/>
            <a:gdLst/>
            <a:ahLst/>
            <a:cxnLst/>
            <a:rect l="l" t="t" r="r" b="b"/>
            <a:pathLst>
              <a:path w="426853" h="426853">
                <a:moveTo>
                  <a:pt x="0" y="0"/>
                </a:moveTo>
                <a:lnTo>
                  <a:pt x="426853" y="0"/>
                </a:lnTo>
                <a:lnTo>
                  <a:pt x="426853" y="426853"/>
                </a:lnTo>
                <a:lnTo>
                  <a:pt x="0" y="426853"/>
                </a:lnTo>
                <a:lnTo>
                  <a:pt x="0" y="0"/>
                </a:lnTo>
                <a:close/>
              </a:path>
            </a:pathLst>
          </a:custGeom>
          <a:solidFill>
            <a:srgbClr val="C5A06D"/>
          </a:solidFill>
          <a:ln/>
        </p:spPr>
        <p:txBody>
          <a:bodyPr/>
          <a:lstStyle/>
          <a:p>
            <a:endParaRPr lang="zh-CN" altLang="en-US"/>
          </a:p>
        </p:txBody>
      </p:sp>
      <p:sp>
        <p:nvSpPr>
          <p:cNvPr id="19" name="Shape 17"/>
          <p:cNvSpPr/>
          <p:nvPr/>
        </p:nvSpPr>
        <p:spPr>
          <a:xfrm>
            <a:off x="658066" y="3268096"/>
            <a:ext cx="177856" cy="177856"/>
          </a:xfrm>
          <a:custGeom>
            <a:avLst/>
            <a:gdLst/>
            <a:ahLst/>
            <a:cxnLst/>
            <a:rect l="l" t="t" r="r" b="b"/>
            <a:pathLst>
              <a:path w="177856" h="177856">
                <a:moveTo>
                  <a:pt x="88928" y="177856"/>
                </a:moveTo>
                <a:cubicBezTo>
                  <a:pt x="138008" y="177856"/>
                  <a:pt x="177856" y="138008"/>
                  <a:pt x="177856" y="88928"/>
                </a:cubicBezTo>
                <a:cubicBezTo>
                  <a:pt x="177856" y="39847"/>
                  <a:pt x="138008" y="0"/>
                  <a:pt x="88928" y="0"/>
                </a:cubicBezTo>
                <a:cubicBezTo>
                  <a:pt x="39847" y="0"/>
                  <a:pt x="0" y="39847"/>
                  <a:pt x="0" y="88928"/>
                </a:cubicBezTo>
                <a:cubicBezTo>
                  <a:pt x="0" y="138008"/>
                  <a:pt x="39847" y="177856"/>
                  <a:pt x="88928" y="177856"/>
                </a:cubicBezTo>
                <a:close/>
                <a:moveTo>
                  <a:pt x="106540" y="112931"/>
                </a:moveTo>
                <a:lnTo>
                  <a:pt x="56414" y="132211"/>
                </a:lnTo>
                <a:cubicBezTo>
                  <a:pt x="49675" y="134816"/>
                  <a:pt x="43040" y="128181"/>
                  <a:pt x="45645" y="121442"/>
                </a:cubicBezTo>
                <a:lnTo>
                  <a:pt x="64924" y="71316"/>
                </a:lnTo>
                <a:cubicBezTo>
                  <a:pt x="66071" y="68363"/>
                  <a:pt x="68363" y="66071"/>
                  <a:pt x="71316" y="64924"/>
                </a:cubicBezTo>
                <a:lnTo>
                  <a:pt x="121442" y="45645"/>
                </a:lnTo>
                <a:cubicBezTo>
                  <a:pt x="128181" y="43040"/>
                  <a:pt x="134816" y="49675"/>
                  <a:pt x="132211" y="56414"/>
                </a:cubicBezTo>
                <a:lnTo>
                  <a:pt x="112931" y="106540"/>
                </a:lnTo>
                <a:cubicBezTo>
                  <a:pt x="111820" y="109492"/>
                  <a:pt x="109492" y="111785"/>
                  <a:pt x="106540" y="112931"/>
                </a:cubicBezTo>
                <a:close/>
                <a:moveTo>
                  <a:pt x="100044" y="88928"/>
                </a:moveTo>
                <a:cubicBezTo>
                  <a:pt x="100044" y="82793"/>
                  <a:pt x="95063" y="77812"/>
                  <a:pt x="88928" y="77812"/>
                </a:cubicBezTo>
                <a:cubicBezTo>
                  <a:pt x="82793" y="77812"/>
                  <a:pt x="77812" y="82793"/>
                  <a:pt x="77812" y="88928"/>
                </a:cubicBezTo>
                <a:cubicBezTo>
                  <a:pt x="77812" y="95063"/>
                  <a:pt x="82793" y="100044"/>
                  <a:pt x="88928" y="100044"/>
                </a:cubicBezTo>
                <a:cubicBezTo>
                  <a:pt x="95063" y="100044"/>
                  <a:pt x="100044" y="95063"/>
                  <a:pt x="100044" y="88928"/>
                </a:cubicBezTo>
                <a:close/>
              </a:path>
            </a:pathLst>
          </a:custGeom>
          <a:solidFill>
            <a:srgbClr val="FFFFFF"/>
          </a:solidFill>
          <a:ln/>
        </p:spPr>
        <p:txBody>
          <a:bodyPr/>
          <a:lstStyle/>
          <a:p>
            <a:endParaRPr lang="zh-CN" altLang="en-US"/>
          </a:p>
        </p:txBody>
      </p:sp>
      <p:sp>
        <p:nvSpPr>
          <p:cNvPr id="20" name="Text 18"/>
          <p:cNvSpPr/>
          <p:nvPr/>
        </p:nvSpPr>
        <p:spPr>
          <a:xfrm>
            <a:off x="1102705" y="3143597"/>
            <a:ext cx="10671335" cy="248998"/>
          </a:xfrm>
          <a:prstGeom prst="rect">
            <a:avLst/>
          </a:prstGeom>
          <a:noFill/>
          <a:ln/>
        </p:spPr>
        <p:txBody>
          <a:bodyPr wrap="square" lIns="0" tIns="0" rIns="0" bIns="0" rtlCol="0" anchor="ctr"/>
          <a:lstStyle/>
          <a:p>
            <a:pPr>
              <a:lnSpc>
                <a:spcPct val="130000"/>
              </a:lnSpc>
            </a:pPr>
            <a:r>
              <a:rPr lang="en-US" sz="1260" b="1" dirty="0">
                <a:solidFill>
                  <a:srgbClr val="E0E2E5"/>
                </a:solidFill>
                <a:latin typeface="MiSans" pitchFamily="34" charset="0"/>
                <a:ea typeface="MiSans" pitchFamily="34" charset="-122"/>
                <a:cs typeface="MiSans" pitchFamily="34" charset="-120"/>
              </a:rPr>
              <a:t>选择模式的关键考量因素</a:t>
            </a:r>
            <a:endParaRPr lang="en-US" sz="1600" dirty="0"/>
          </a:p>
        </p:txBody>
      </p:sp>
      <p:sp>
        <p:nvSpPr>
          <p:cNvPr id="21" name="Shape 19"/>
          <p:cNvSpPr/>
          <p:nvPr/>
        </p:nvSpPr>
        <p:spPr>
          <a:xfrm>
            <a:off x="1128271" y="3490416"/>
            <a:ext cx="108937" cy="124499"/>
          </a:xfrm>
          <a:custGeom>
            <a:avLst/>
            <a:gdLst/>
            <a:ahLst/>
            <a:cxnLst/>
            <a:rect l="l" t="t" r="r" b="b"/>
            <a:pathLst>
              <a:path w="108937" h="124499">
                <a:moveTo>
                  <a:pt x="105727" y="17046"/>
                </a:moveTo>
                <a:cubicBezTo>
                  <a:pt x="109204" y="19575"/>
                  <a:pt x="109982" y="24438"/>
                  <a:pt x="107453" y="27915"/>
                </a:cubicBezTo>
                <a:lnTo>
                  <a:pt x="45204" y="113508"/>
                </a:lnTo>
                <a:cubicBezTo>
                  <a:pt x="43866" y="115356"/>
                  <a:pt x="41800" y="116499"/>
                  <a:pt x="39514" y="116693"/>
                </a:cubicBezTo>
                <a:cubicBezTo>
                  <a:pt x="37228" y="116888"/>
                  <a:pt x="35015" y="116037"/>
                  <a:pt x="33410" y="114432"/>
                </a:cubicBezTo>
                <a:lnTo>
                  <a:pt x="2286" y="83307"/>
                </a:lnTo>
                <a:cubicBezTo>
                  <a:pt x="-754" y="80268"/>
                  <a:pt x="-754" y="75332"/>
                  <a:pt x="2286" y="72292"/>
                </a:cubicBezTo>
                <a:cubicBezTo>
                  <a:pt x="5325" y="69253"/>
                  <a:pt x="10261" y="69253"/>
                  <a:pt x="13301" y="72292"/>
                </a:cubicBezTo>
                <a:lnTo>
                  <a:pt x="37982" y="96973"/>
                </a:lnTo>
                <a:lnTo>
                  <a:pt x="94882" y="18748"/>
                </a:lnTo>
                <a:cubicBezTo>
                  <a:pt x="97411" y="15271"/>
                  <a:pt x="102274" y="14492"/>
                  <a:pt x="105751" y="17021"/>
                </a:cubicBezTo>
                <a:close/>
              </a:path>
            </a:pathLst>
          </a:custGeom>
          <a:solidFill>
            <a:srgbClr val="C5A06D"/>
          </a:solidFill>
          <a:ln/>
        </p:spPr>
        <p:txBody>
          <a:bodyPr/>
          <a:lstStyle/>
          <a:p>
            <a:endParaRPr lang="zh-CN" altLang="en-US"/>
          </a:p>
        </p:txBody>
      </p:sp>
      <p:sp>
        <p:nvSpPr>
          <p:cNvPr id="22" name="Text 20"/>
          <p:cNvSpPr/>
          <p:nvPr/>
        </p:nvSpPr>
        <p:spPr>
          <a:xfrm>
            <a:off x="1312590" y="3463737"/>
            <a:ext cx="5107997" cy="177856"/>
          </a:xfrm>
          <a:prstGeom prst="rect">
            <a:avLst/>
          </a:prstGeom>
          <a:noFill/>
          <a:ln/>
        </p:spPr>
        <p:txBody>
          <a:bodyPr wrap="square" lIns="0" tIns="0" rIns="0" bIns="0" rtlCol="0" anchor="ctr"/>
          <a:lstStyle/>
          <a:p>
            <a:pPr>
              <a:lnSpc>
                <a:spcPct val="120000"/>
              </a:lnSpc>
            </a:pPr>
            <a:r>
              <a:rPr lang="en-US" sz="980" dirty="0">
                <a:solidFill>
                  <a:srgbClr val="E0E2E5">
                    <a:alpha val="80000"/>
                  </a:srgbClr>
                </a:solidFill>
                <a:latin typeface="Noto Sans SC" pitchFamily="34" charset="0"/>
                <a:ea typeface="Noto Sans SC" pitchFamily="34" charset="-122"/>
                <a:cs typeface="Noto Sans SC" pitchFamily="34" charset="-120"/>
              </a:rPr>
              <a:t>任务是否可预测或高度结构化？</a:t>
            </a:r>
            <a:endParaRPr lang="en-US" sz="1600" dirty="0"/>
          </a:p>
        </p:txBody>
      </p:sp>
      <p:sp>
        <p:nvSpPr>
          <p:cNvPr id="23" name="Shape 21"/>
          <p:cNvSpPr/>
          <p:nvPr/>
        </p:nvSpPr>
        <p:spPr>
          <a:xfrm>
            <a:off x="6457964" y="3490416"/>
            <a:ext cx="108937" cy="124499"/>
          </a:xfrm>
          <a:custGeom>
            <a:avLst/>
            <a:gdLst/>
            <a:ahLst/>
            <a:cxnLst/>
            <a:rect l="l" t="t" r="r" b="b"/>
            <a:pathLst>
              <a:path w="108937" h="124499">
                <a:moveTo>
                  <a:pt x="105727" y="17046"/>
                </a:moveTo>
                <a:cubicBezTo>
                  <a:pt x="109204" y="19575"/>
                  <a:pt x="109982" y="24438"/>
                  <a:pt x="107453" y="27915"/>
                </a:cubicBezTo>
                <a:lnTo>
                  <a:pt x="45204" y="113508"/>
                </a:lnTo>
                <a:cubicBezTo>
                  <a:pt x="43866" y="115356"/>
                  <a:pt x="41800" y="116499"/>
                  <a:pt x="39514" y="116693"/>
                </a:cubicBezTo>
                <a:cubicBezTo>
                  <a:pt x="37228" y="116888"/>
                  <a:pt x="35015" y="116037"/>
                  <a:pt x="33410" y="114432"/>
                </a:cubicBezTo>
                <a:lnTo>
                  <a:pt x="2286" y="83307"/>
                </a:lnTo>
                <a:cubicBezTo>
                  <a:pt x="-754" y="80268"/>
                  <a:pt x="-754" y="75332"/>
                  <a:pt x="2286" y="72292"/>
                </a:cubicBezTo>
                <a:cubicBezTo>
                  <a:pt x="5325" y="69253"/>
                  <a:pt x="10261" y="69253"/>
                  <a:pt x="13301" y="72292"/>
                </a:cubicBezTo>
                <a:lnTo>
                  <a:pt x="37982" y="96973"/>
                </a:lnTo>
                <a:lnTo>
                  <a:pt x="94882" y="18748"/>
                </a:lnTo>
                <a:cubicBezTo>
                  <a:pt x="97411" y="15271"/>
                  <a:pt x="102274" y="14492"/>
                  <a:pt x="105751" y="17021"/>
                </a:cubicBezTo>
                <a:close/>
              </a:path>
            </a:pathLst>
          </a:custGeom>
          <a:solidFill>
            <a:srgbClr val="C5A06D"/>
          </a:solidFill>
          <a:ln/>
        </p:spPr>
        <p:txBody>
          <a:bodyPr/>
          <a:lstStyle/>
          <a:p>
            <a:endParaRPr lang="zh-CN" altLang="en-US"/>
          </a:p>
        </p:txBody>
      </p:sp>
      <p:sp>
        <p:nvSpPr>
          <p:cNvPr id="24" name="Text 22"/>
          <p:cNvSpPr/>
          <p:nvPr/>
        </p:nvSpPr>
        <p:spPr>
          <a:xfrm>
            <a:off x="6642282" y="3463737"/>
            <a:ext cx="5107997" cy="177856"/>
          </a:xfrm>
          <a:prstGeom prst="rect">
            <a:avLst/>
          </a:prstGeom>
          <a:noFill/>
          <a:ln/>
        </p:spPr>
        <p:txBody>
          <a:bodyPr wrap="square" lIns="0" tIns="0" rIns="0" bIns="0" rtlCol="0" anchor="ctr"/>
          <a:lstStyle/>
          <a:p>
            <a:pPr>
              <a:lnSpc>
                <a:spcPct val="120000"/>
              </a:lnSpc>
            </a:pPr>
            <a:r>
              <a:rPr lang="en-US" sz="980" dirty="0">
                <a:solidFill>
                  <a:srgbClr val="E0E2E5">
                    <a:alpha val="80000"/>
                  </a:srgbClr>
                </a:solidFill>
                <a:latin typeface="Noto Sans SC" pitchFamily="34" charset="0"/>
                <a:ea typeface="Noto Sans SC" pitchFamily="34" charset="-122"/>
                <a:cs typeface="Noto Sans SC" pitchFamily="34" charset="-120"/>
              </a:rPr>
              <a:t>是否需要动态规划和委派？</a:t>
            </a:r>
            <a:endParaRPr lang="en-US" sz="1600" dirty="0"/>
          </a:p>
        </p:txBody>
      </p:sp>
      <p:sp>
        <p:nvSpPr>
          <p:cNvPr id="25" name="Shape 23"/>
          <p:cNvSpPr/>
          <p:nvPr/>
        </p:nvSpPr>
        <p:spPr>
          <a:xfrm>
            <a:off x="1128271" y="3739414"/>
            <a:ext cx="108937" cy="124499"/>
          </a:xfrm>
          <a:custGeom>
            <a:avLst/>
            <a:gdLst/>
            <a:ahLst/>
            <a:cxnLst/>
            <a:rect l="l" t="t" r="r" b="b"/>
            <a:pathLst>
              <a:path w="108937" h="124499">
                <a:moveTo>
                  <a:pt x="105727" y="17046"/>
                </a:moveTo>
                <a:cubicBezTo>
                  <a:pt x="109204" y="19575"/>
                  <a:pt x="109982" y="24438"/>
                  <a:pt x="107453" y="27915"/>
                </a:cubicBezTo>
                <a:lnTo>
                  <a:pt x="45204" y="113508"/>
                </a:lnTo>
                <a:cubicBezTo>
                  <a:pt x="43866" y="115356"/>
                  <a:pt x="41800" y="116499"/>
                  <a:pt x="39514" y="116693"/>
                </a:cubicBezTo>
                <a:cubicBezTo>
                  <a:pt x="37228" y="116888"/>
                  <a:pt x="35015" y="116037"/>
                  <a:pt x="33410" y="114432"/>
                </a:cubicBezTo>
                <a:lnTo>
                  <a:pt x="2286" y="83307"/>
                </a:lnTo>
                <a:cubicBezTo>
                  <a:pt x="-754" y="80268"/>
                  <a:pt x="-754" y="75332"/>
                  <a:pt x="2286" y="72292"/>
                </a:cubicBezTo>
                <a:cubicBezTo>
                  <a:pt x="5325" y="69253"/>
                  <a:pt x="10261" y="69253"/>
                  <a:pt x="13301" y="72292"/>
                </a:cubicBezTo>
                <a:lnTo>
                  <a:pt x="37982" y="96973"/>
                </a:lnTo>
                <a:lnTo>
                  <a:pt x="94882" y="18748"/>
                </a:lnTo>
                <a:cubicBezTo>
                  <a:pt x="97411" y="15271"/>
                  <a:pt x="102274" y="14492"/>
                  <a:pt x="105751" y="17021"/>
                </a:cubicBezTo>
                <a:close/>
              </a:path>
            </a:pathLst>
          </a:custGeom>
          <a:solidFill>
            <a:srgbClr val="C5A06D"/>
          </a:solidFill>
          <a:ln/>
        </p:spPr>
        <p:txBody>
          <a:bodyPr/>
          <a:lstStyle/>
          <a:p>
            <a:endParaRPr lang="zh-CN" altLang="en-US"/>
          </a:p>
        </p:txBody>
      </p:sp>
      <p:sp>
        <p:nvSpPr>
          <p:cNvPr id="26" name="Text 24"/>
          <p:cNvSpPr/>
          <p:nvPr/>
        </p:nvSpPr>
        <p:spPr>
          <a:xfrm>
            <a:off x="1312590" y="3712735"/>
            <a:ext cx="5107997" cy="177856"/>
          </a:xfrm>
          <a:prstGeom prst="rect">
            <a:avLst/>
          </a:prstGeom>
          <a:noFill/>
          <a:ln/>
        </p:spPr>
        <p:txBody>
          <a:bodyPr wrap="square" lIns="0" tIns="0" rIns="0" bIns="0" rtlCol="0" anchor="ctr"/>
          <a:lstStyle/>
          <a:p>
            <a:pPr>
              <a:lnSpc>
                <a:spcPct val="120000"/>
              </a:lnSpc>
            </a:pPr>
            <a:r>
              <a:rPr lang="en-US" sz="980" dirty="0">
                <a:solidFill>
                  <a:srgbClr val="E0E2E5">
                    <a:alpha val="80000"/>
                  </a:srgbClr>
                </a:solidFill>
                <a:latin typeface="Noto Sans SC" pitchFamily="34" charset="0"/>
                <a:ea typeface="Noto Sans SC" pitchFamily="34" charset="-122"/>
                <a:cs typeface="Noto Sans SC" pitchFamily="34" charset="-120"/>
              </a:rPr>
              <a:t>延迟和成本的容忍度如何？</a:t>
            </a:r>
            <a:endParaRPr lang="en-US" sz="1600" dirty="0"/>
          </a:p>
        </p:txBody>
      </p:sp>
      <p:sp>
        <p:nvSpPr>
          <p:cNvPr id="27" name="Shape 25"/>
          <p:cNvSpPr/>
          <p:nvPr/>
        </p:nvSpPr>
        <p:spPr>
          <a:xfrm>
            <a:off x="6457964" y="3739414"/>
            <a:ext cx="108937" cy="124499"/>
          </a:xfrm>
          <a:custGeom>
            <a:avLst/>
            <a:gdLst/>
            <a:ahLst/>
            <a:cxnLst/>
            <a:rect l="l" t="t" r="r" b="b"/>
            <a:pathLst>
              <a:path w="108937" h="124499">
                <a:moveTo>
                  <a:pt x="105727" y="17046"/>
                </a:moveTo>
                <a:cubicBezTo>
                  <a:pt x="109204" y="19575"/>
                  <a:pt x="109982" y="24438"/>
                  <a:pt x="107453" y="27915"/>
                </a:cubicBezTo>
                <a:lnTo>
                  <a:pt x="45204" y="113508"/>
                </a:lnTo>
                <a:cubicBezTo>
                  <a:pt x="43866" y="115356"/>
                  <a:pt x="41800" y="116499"/>
                  <a:pt x="39514" y="116693"/>
                </a:cubicBezTo>
                <a:cubicBezTo>
                  <a:pt x="37228" y="116888"/>
                  <a:pt x="35015" y="116037"/>
                  <a:pt x="33410" y="114432"/>
                </a:cubicBezTo>
                <a:lnTo>
                  <a:pt x="2286" y="83307"/>
                </a:lnTo>
                <a:cubicBezTo>
                  <a:pt x="-754" y="80268"/>
                  <a:pt x="-754" y="75332"/>
                  <a:pt x="2286" y="72292"/>
                </a:cubicBezTo>
                <a:cubicBezTo>
                  <a:pt x="5325" y="69253"/>
                  <a:pt x="10261" y="69253"/>
                  <a:pt x="13301" y="72292"/>
                </a:cubicBezTo>
                <a:lnTo>
                  <a:pt x="37982" y="96973"/>
                </a:lnTo>
                <a:lnTo>
                  <a:pt x="94882" y="18748"/>
                </a:lnTo>
                <a:cubicBezTo>
                  <a:pt x="97411" y="15271"/>
                  <a:pt x="102274" y="14492"/>
                  <a:pt x="105751" y="17021"/>
                </a:cubicBezTo>
                <a:close/>
              </a:path>
            </a:pathLst>
          </a:custGeom>
          <a:solidFill>
            <a:srgbClr val="C5A06D"/>
          </a:solidFill>
          <a:ln/>
        </p:spPr>
        <p:txBody>
          <a:bodyPr/>
          <a:lstStyle/>
          <a:p>
            <a:endParaRPr lang="zh-CN" altLang="en-US"/>
          </a:p>
        </p:txBody>
      </p:sp>
      <p:sp>
        <p:nvSpPr>
          <p:cNvPr id="28" name="Text 26"/>
          <p:cNvSpPr/>
          <p:nvPr/>
        </p:nvSpPr>
        <p:spPr>
          <a:xfrm>
            <a:off x="6642282" y="3712735"/>
            <a:ext cx="5107997" cy="177856"/>
          </a:xfrm>
          <a:prstGeom prst="rect">
            <a:avLst/>
          </a:prstGeom>
          <a:noFill/>
          <a:ln/>
        </p:spPr>
        <p:txBody>
          <a:bodyPr wrap="square" lIns="0" tIns="0" rIns="0" bIns="0" rtlCol="0" anchor="ctr"/>
          <a:lstStyle/>
          <a:p>
            <a:pPr>
              <a:lnSpc>
                <a:spcPct val="120000"/>
              </a:lnSpc>
            </a:pPr>
            <a:r>
              <a:rPr lang="en-US" sz="980" dirty="0">
                <a:solidFill>
                  <a:srgbClr val="E0E2E5">
                    <a:alpha val="80000"/>
                  </a:srgbClr>
                </a:solidFill>
                <a:latin typeface="Noto Sans SC" pitchFamily="34" charset="0"/>
                <a:ea typeface="Noto Sans SC" pitchFamily="34" charset="-122"/>
                <a:cs typeface="Noto Sans SC" pitchFamily="34" charset="-120"/>
              </a:rPr>
              <a:t>输出质量要求有多高？</a:t>
            </a:r>
            <a:endParaRPr lang="en-US" sz="1600" dirty="0"/>
          </a:p>
        </p:txBody>
      </p:sp>
      <p:sp>
        <p:nvSpPr>
          <p:cNvPr id="29" name="Shape 27"/>
          <p:cNvSpPr/>
          <p:nvPr/>
        </p:nvSpPr>
        <p:spPr>
          <a:xfrm>
            <a:off x="1128271" y="3988411"/>
            <a:ext cx="108937" cy="124499"/>
          </a:xfrm>
          <a:custGeom>
            <a:avLst/>
            <a:gdLst/>
            <a:ahLst/>
            <a:cxnLst/>
            <a:rect l="l" t="t" r="r" b="b"/>
            <a:pathLst>
              <a:path w="108937" h="124499">
                <a:moveTo>
                  <a:pt x="105727" y="17046"/>
                </a:moveTo>
                <a:cubicBezTo>
                  <a:pt x="109204" y="19575"/>
                  <a:pt x="109982" y="24438"/>
                  <a:pt x="107453" y="27915"/>
                </a:cubicBezTo>
                <a:lnTo>
                  <a:pt x="45204" y="113508"/>
                </a:lnTo>
                <a:cubicBezTo>
                  <a:pt x="43866" y="115356"/>
                  <a:pt x="41800" y="116499"/>
                  <a:pt x="39514" y="116693"/>
                </a:cubicBezTo>
                <a:cubicBezTo>
                  <a:pt x="37228" y="116888"/>
                  <a:pt x="35015" y="116037"/>
                  <a:pt x="33410" y="114432"/>
                </a:cubicBezTo>
                <a:lnTo>
                  <a:pt x="2286" y="83307"/>
                </a:lnTo>
                <a:cubicBezTo>
                  <a:pt x="-754" y="80268"/>
                  <a:pt x="-754" y="75332"/>
                  <a:pt x="2286" y="72292"/>
                </a:cubicBezTo>
                <a:cubicBezTo>
                  <a:pt x="5325" y="69253"/>
                  <a:pt x="10261" y="69253"/>
                  <a:pt x="13301" y="72292"/>
                </a:cubicBezTo>
                <a:lnTo>
                  <a:pt x="37982" y="96973"/>
                </a:lnTo>
                <a:lnTo>
                  <a:pt x="94882" y="18748"/>
                </a:lnTo>
                <a:cubicBezTo>
                  <a:pt x="97411" y="15271"/>
                  <a:pt x="102274" y="14492"/>
                  <a:pt x="105751" y="17021"/>
                </a:cubicBezTo>
                <a:close/>
              </a:path>
            </a:pathLst>
          </a:custGeom>
          <a:solidFill>
            <a:srgbClr val="C5A06D"/>
          </a:solidFill>
          <a:ln/>
        </p:spPr>
        <p:txBody>
          <a:bodyPr/>
          <a:lstStyle/>
          <a:p>
            <a:endParaRPr lang="zh-CN" altLang="en-US"/>
          </a:p>
        </p:txBody>
      </p:sp>
      <p:sp>
        <p:nvSpPr>
          <p:cNvPr id="30" name="Text 28"/>
          <p:cNvSpPr/>
          <p:nvPr/>
        </p:nvSpPr>
        <p:spPr>
          <a:xfrm>
            <a:off x="1312590" y="3961733"/>
            <a:ext cx="5107997" cy="177856"/>
          </a:xfrm>
          <a:prstGeom prst="rect">
            <a:avLst/>
          </a:prstGeom>
          <a:noFill/>
          <a:ln/>
        </p:spPr>
        <p:txBody>
          <a:bodyPr wrap="square" lIns="0" tIns="0" rIns="0" bIns="0" rtlCol="0" anchor="ctr"/>
          <a:lstStyle/>
          <a:p>
            <a:pPr>
              <a:lnSpc>
                <a:spcPct val="120000"/>
              </a:lnSpc>
            </a:pPr>
            <a:r>
              <a:rPr lang="en-US" sz="980" dirty="0">
                <a:solidFill>
                  <a:srgbClr val="E0E2E5">
                    <a:alpha val="80000"/>
                  </a:srgbClr>
                </a:solidFill>
                <a:latin typeface="Noto Sans SC" pitchFamily="34" charset="0"/>
                <a:ea typeface="Noto Sans SC" pitchFamily="34" charset="-122"/>
                <a:cs typeface="Noto Sans SC" pitchFamily="34" charset="-120"/>
              </a:rPr>
              <a:t>是否需要人工监督？</a:t>
            </a:r>
            <a:endParaRPr lang="en-US" sz="1600" dirty="0"/>
          </a:p>
        </p:txBody>
      </p:sp>
      <p:sp>
        <p:nvSpPr>
          <p:cNvPr id="31" name="Shape 29"/>
          <p:cNvSpPr/>
          <p:nvPr/>
        </p:nvSpPr>
        <p:spPr>
          <a:xfrm>
            <a:off x="6457964" y="3988411"/>
            <a:ext cx="108937" cy="124499"/>
          </a:xfrm>
          <a:custGeom>
            <a:avLst/>
            <a:gdLst/>
            <a:ahLst/>
            <a:cxnLst/>
            <a:rect l="l" t="t" r="r" b="b"/>
            <a:pathLst>
              <a:path w="108937" h="124499">
                <a:moveTo>
                  <a:pt x="105727" y="17046"/>
                </a:moveTo>
                <a:cubicBezTo>
                  <a:pt x="109204" y="19575"/>
                  <a:pt x="109982" y="24438"/>
                  <a:pt x="107453" y="27915"/>
                </a:cubicBezTo>
                <a:lnTo>
                  <a:pt x="45204" y="113508"/>
                </a:lnTo>
                <a:cubicBezTo>
                  <a:pt x="43866" y="115356"/>
                  <a:pt x="41800" y="116499"/>
                  <a:pt x="39514" y="116693"/>
                </a:cubicBezTo>
                <a:cubicBezTo>
                  <a:pt x="37228" y="116888"/>
                  <a:pt x="35015" y="116037"/>
                  <a:pt x="33410" y="114432"/>
                </a:cubicBezTo>
                <a:lnTo>
                  <a:pt x="2286" y="83307"/>
                </a:lnTo>
                <a:cubicBezTo>
                  <a:pt x="-754" y="80268"/>
                  <a:pt x="-754" y="75332"/>
                  <a:pt x="2286" y="72292"/>
                </a:cubicBezTo>
                <a:cubicBezTo>
                  <a:pt x="5325" y="69253"/>
                  <a:pt x="10261" y="69253"/>
                  <a:pt x="13301" y="72292"/>
                </a:cubicBezTo>
                <a:lnTo>
                  <a:pt x="37982" y="96973"/>
                </a:lnTo>
                <a:lnTo>
                  <a:pt x="94882" y="18748"/>
                </a:lnTo>
                <a:cubicBezTo>
                  <a:pt x="97411" y="15271"/>
                  <a:pt x="102274" y="14492"/>
                  <a:pt x="105751" y="17021"/>
                </a:cubicBezTo>
                <a:close/>
              </a:path>
            </a:pathLst>
          </a:custGeom>
          <a:solidFill>
            <a:srgbClr val="C5A06D"/>
          </a:solidFill>
          <a:ln/>
        </p:spPr>
        <p:txBody>
          <a:bodyPr/>
          <a:lstStyle/>
          <a:p>
            <a:endParaRPr lang="zh-CN" altLang="en-US"/>
          </a:p>
        </p:txBody>
      </p:sp>
      <p:sp>
        <p:nvSpPr>
          <p:cNvPr id="32" name="Text 30"/>
          <p:cNvSpPr/>
          <p:nvPr/>
        </p:nvSpPr>
        <p:spPr>
          <a:xfrm>
            <a:off x="6642282" y="3961733"/>
            <a:ext cx="5107997" cy="177856"/>
          </a:xfrm>
          <a:prstGeom prst="rect">
            <a:avLst/>
          </a:prstGeom>
          <a:noFill/>
          <a:ln/>
        </p:spPr>
        <p:txBody>
          <a:bodyPr wrap="square" lIns="0" tIns="0" rIns="0" bIns="0" rtlCol="0" anchor="ctr"/>
          <a:lstStyle/>
          <a:p>
            <a:pPr>
              <a:lnSpc>
                <a:spcPct val="120000"/>
              </a:lnSpc>
            </a:pPr>
            <a:r>
              <a:rPr lang="en-US" sz="980" dirty="0">
                <a:solidFill>
                  <a:srgbClr val="E0E2E5">
                    <a:alpha val="80000"/>
                  </a:srgbClr>
                </a:solidFill>
                <a:latin typeface="Noto Sans SC" pitchFamily="34" charset="0"/>
                <a:ea typeface="Noto Sans SC" pitchFamily="34" charset="-122"/>
                <a:cs typeface="Noto Sans SC" pitchFamily="34" charset="-120"/>
              </a:rPr>
              <a:t>系统复杂度维护能力如何？</a:t>
            </a:r>
            <a:endParaRPr lang="en-US" sz="1600" dirty="0"/>
          </a:p>
        </p:txBody>
      </p:sp>
      <p:sp>
        <p:nvSpPr>
          <p:cNvPr id="33" name="Shape 31"/>
          <p:cNvSpPr/>
          <p:nvPr/>
        </p:nvSpPr>
        <p:spPr>
          <a:xfrm>
            <a:off x="373497" y="4388586"/>
            <a:ext cx="11462792" cy="1707414"/>
          </a:xfrm>
          <a:custGeom>
            <a:avLst/>
            <a:gdLst/>
            <a:ahLst/>
            <a:cxnLst/>
            <a:rect l="l" t="t" r="r" b="b"/>
            <a:pathLst>
              <a:path w="11462792" h="1707414">
                <a:moveTo>
                  <a:pt x="0" y="0"/>
                </a:moveTo>
                <a:lnTo>
                  <a:pt x="11462792" y="0"/>
                </a:lnTo>
                <a:lnTo>
                  <a:pt x="11462792" y="1707414"/>
                </a:lnTo>
                <a:lnTo>
                  <a:pt x="0" y="1707414"/>
                </a:lnTo>
                <a:lnTo>
                  <a:pt x="0" y="0"/>
                </a:lnTo>
                <a:close/>
              </a:path>
            </a:pathLst>
          </a:custGeom>
          <a:solidFill>
            <a:srgbClr val="3A5A6E">
              <a:alpha val="10196"/>
            </a:srgbClr>
          </a:solidFill>
          <a:ln/>
        </p:spPr>
        <p:txBody>
          <a:bodyPr/>
          <a:lstStyle/>
          <a:p>
            <a:endParaRPr lang="zh-CN" altLang="en-US"/>
          </a:p>
        </p:txBody>
      </p:sp>
      <p:sp>
        <p:nvSpPr>
          <p:cNvPr id="34" name="Shape 32"/>
          <p:cNvSpPr/>
          <p:nvPr/>
        </p:nvSpPr>
        <p:spPr>
          <a:xfrm>
            <a:off x="373497" y="4388586"/>
            <a:ext cx="35571" cy="1707414"/>
          </a:xfrm>
          <a:custGeom>
            <a:avLst/>
            <a:gdLst/>
            <a:ahLst/>
            <a:cxnLst/>
            <a:rect l="l" t="t" r="r" b="b"/>
            <a:pathLst>
              <a:path w="35571" h="1707414">
                <a:moveTo>
                  <a:pt x="0" y="0"/>
                </a:moveTo>
                <a:lnTo>
                  <a:pt x="35571" y="0"/>
                </a:lnTo>
                <a:lnTo>
                  <a:pt x="35571" y="1707414"/>
                </a:lnTo>
                <a:lnTo>
                  <a:pt x="0" y="1707414"/>
                </a:lnTo>
                <a:lnTo>
                  <a:pt x="0" y="0"/>
                </a:lnTo>
                <a:close/>
              </a:path>
            </a:pathLst>
          </a:custGeom>
          <a:solidFill>
            <a:srgbClr val="3A5A6E"/>
          </a:solidFill>
          <a:ln/>
        </p:spPr>
        <p:txBody>
          <a:bodyPr/>
          <a:lstStyle/>
          <a:p>
            <a:endParaRPr lang="zh-CN" altLang="en-US"/>
          </a:p>
        </p:txBody>
      </p:sp>
      <p:sp>
        <p:nvSpPr>
          <p:cNvPr id="35" name="Shape 33"/>
          <p:cNvSpPr/>
          <p:nvPr/>
        </p:nvSpPr>
        <p:spPr>
          <a:xfrm>
            <a:off x="533567" y="4530871"/>
            <a:ext cx="426853" cy="426853"/>
          </a:xfrm>
          <a:custGeom>
            <a:avLst/>
            <a:gdLst/>
            <a:ahLst/>
            <a:cxnLst/>
            <a:rect l="l" t="t" r="r" b="b"/>
            <a:pathLst>
              <a:path w="426853" h="426853">
                <a:moveTo>
                  <a:pt x="0" y="0"/>
                </a:moveTo>
                <a:lnTo>
                  <a:pt x="426853" y="0"/>
                </a:lnTo>
                <a:lnTo>
                  <a:pt x="426853" y="426853"/>
                </a:lnTo>
                <a:lnTo>
                  <a:pt x="0" y="426853"/>
                </a:lnTo>
                <a:lnTo>
                  <a:pt x="0" y="0"/>
                </a:lnTo>
                <a:close/>
              </a:path>
            </a:pathLst>
          </a:custGeom>
          <a:solidFill>
            <a:srgbClr val="C5A06D"/>
          </a:solidFill>
          <a:ln/>
        </p:spPr>
        <p:txBody>
          <a:bodyPr/>
          <a:lstStyle/>
          <a:p>
            <a:endParaRPr lang="zh-CN" altLang="en-US"/>
          </a:p>
        </p:txBody>
      </p:sp>
      <p:sp>
        <p:nvSpPr>
          <p:cNvPr id="36" name="Shape 34"/>
          <p:cNvSpPr/>
          <p:nvPr/>
        </p:nvSpPr>
        <p:spPr>
          <a:xfrm>
            <a:off x="658066" y="4655370"/>
            <a:ext cx="177856" cy="177856"/>
          </a:xfrm>
          <a:custGeom>
            <a:avLst/>
            <a:gdLst/>
            <a:ahLst/>
            <a:cxnLst/>
            <a:rect l="l" t="t" r="r" b="b"/>
            <a:pathLst>
              <a:path w="177856" h="177856">
                <a:moveTo>
                  <a:pt x="44464" y="111160"/>
                </a:moveTo>
                <a:lnTo>
                  <a:pt x="8511" y="111160"/>
                </a:lnTo>
                <a:cubicBezTo>
                  <a:pt x="-139" y="111160"/>
                  <a:pt x="-5454" y="101746"/>
                  <a:pt x="-1007" y="94312"/>
                </a:cubicBezTo>
                <a:lnTo>
                  <a:pt x="17369" y="63674"/>
                </a:lnTo>
                <a:cubicBezTo>
                  <a:pt x="20391" y="58637"/>
                  <a:pt x="25810" y="55580"/>
                  <a:pt x="31681" y="55580"/>
                </a:cubicBezTo>
                <a:lnTo>
                  <a:pt x="64681" y="55580"/>
                </a:lnTo>
                <a:cubicBezTo>
                  <a:pt x="91116" y="10803"/>
                  <a:pt x="130543" y="8545"/>
                  <a:pt x="156909" y="12401"/>
                </a:cubicBezTo>
                <a:cubicBezTo>
                  <a:pt x="161355" y="13061"/>
                  <a:pt x="164829" y="16535"/>
                  <a:pt x="165454" y="20947"/>
                </a:cubicBezTo>
                <a:cubicBezTo>
                  <a:pt x="169310" y="47312"/>
                  <a:pt x="167052" y="86739"/>
                  <a:pt x="122276" y="113175"/>
                </a:cubicBezTo>
                <a:lnTo>
                  <a:pt x="122276" y="146175"/>
                </a:lnTo>
                <a:cubicBezTo>
                  <a:pt x="122276" y="152046"/>
                  <a:pt x="119219" y="157465"/>
                  <a:pt x="114182" y="160487"/>
                </a:cubicBezTo>
                <a:lnTo>
                  <a:pt x="83543" y="178863"/>
                </a:lnTo>
                <a:cubicBezTo>
                  <a:pt x="76144" y="183309"/>
                  <a:pt x="66696" y="177960"/>
                  <a:pt x="66696" y="169345"/>
                </a:cubicBezTo>
                <a:lnTo>
                  <a:pt x="66696" y="133392"/>
                </a:lnTo>
                <a:cubicBezTo>
                  <a:pt x="66696" y="121129"/>
                  <a:pt x="56726" y="111160"/>
                  <a:pt x="44464" y="111160"/>
                </a:cubicBezTo>
                <a:lnTo>
                  <a:pt x="44429" y="111160"/>
                </a:lnTo>
                <a:close/>
                <a:moveTo>
                  <a:pt x="138950" y="55580"/>
                </a:moveTo>
                <a:cubicBezTo>
                  <a:pt x="138950" y="46377"/>
                  <a:pt x="131478" y="38906"/>
                  <a:pt x="122276" y="38906"/>
                </a:cubicBezTo>
                <a:cubicBezTo>
                  <a:pt x="113073" y="38906"/>
                  <a:pt x="105602" y="46377"/>
                  <a:pt x="105602" y="55580"/>
                </a:cubicBezTo>
                <a:cubicBezTo>
                  <a:pt x="105602" y="64782"/>
                  <a:pt x="113073" y="72254"/>
                  <a:pt x="122276" y="72254"/>
                </a:cubicBezTo>
                <a:cubicBezTo>
                  <a:pt x="131478" y="72254"/>
                  <a:pt x="138950" y="64782"/>
                  <a:pt x="138950" y="55580"/>
                </a:cubicBezTo>
                <a:close/>
              </a:path>
            </a:pathLst>
          </a:custGeom>
          <a:solidFill>
            <a:srgbClr val="FFFFFF"/>
          </a:solidFill>
          <a:ln/>
        </p:spPr>
        <p:txBody>
          <a:bodyPr/>
          <a:lstStyle/>
          <a:p>
            <a:endParaRPr lang="zh-CN" altLang="en-US"/>
          </a:p>
        </p:txBody>
      </p:sp>
      <p:sp>
        <p:nvSpPr>
          <p:cNvPr id="37" name="Text 35"/>
          <p:cNvSpPr/>
          <p:nvPr/>
        </p:nvSpPr>
        <p:spPr>
          <a:xfrm>
            <a:off x="1102705" y="4530871"/>
            <a:ext cx="10671335" cy="248998"/>
          </a:xfrm>
          <a:prstGeom prst="rect">
            <a:avLst/>
          </a:prstGeom>
          <a:noFill/>
          <a:ln/>
        </p:spPr>
        <p:txBody>
          <a:bodyPr wrap="square" lIns="0" tIns="0" rIns="0" bIns="0" rtlCol="0" anchor="ctr"/>
          <a:lstStyle/>
          <a:p>
            <a:pPr>
              <a:lnSpc>
                <a:spcPct val="130000"/>
              </a:lnSpc>
            </a:pPr>
            <a:r>
              <a:rPr lang="en-US" sz="1260" b="1" dirty="0">
                <a:solidFill>
                  <a:srgbClr val="E0E2E5"/>
                </a:solidFill>
                <a:latin typeface="MiSans" pitchFamily="34" charset="0"/>
                <a:ea typeface="MiSans" pitchFamily="34" charset="-122"/>
                <a:cs typeface="MiSans" pitchFamily="34" charset="-120"/>
              </a:rPr>
              <a:t>最佳实践建议</a:t>
            </a:r>
            <a:endParaRPr lang="en-US" sz="1600" dirty="0"/>
          </a:p>
        </p:txBody>
      </p:sp>
      <p:sp>
        <p:nvSpPr>
          <p:cNvPr id="38" name="Shape 36"/>
          <p:cNvSpPr/>
          <p:nvPr/>
        </p:nvSpPr>
        <p:spPr>
          <a:xfrm>
            <a:off x="1102705" y="4851011"/>
            <a:ext cx="5237847" cy="497996"/>
          </a:xfrm>
          <a:custGeom>
            <a:avLst/>
            <a:gdLst/>
            <a:ahLst/>
            <a:cxnLst/>
            <a:rect l="l" t="t" r="r" b="b"/>
            <a:pathLst>
              <a:path w="5237847" h="497996">
                <a:moveTo>
                  <a:pt x="0" y="0"/>
                </a:moveTo>
                <a:lnTo>
                  <a:pt x="5237847" y="0"/>
                </a:lnTo>
                <a:lnTo>
                  <a:pt x="5237847" y="497996"/>
                </a:lnTo>
                <a:lnTo>
                  <a:pt x="0" y="497996"/>
                </a:lnTo>
                <a:lnTo>
                  <a:pt x="0" y="0"/>
                </a:lnTo>
                <a:close/>
              </a:path>
            </a:pathLst>
          </a:custGeom>
          <a:solidFill>
            <a:srgbClr val="1A1D21">
              <a:alpha val="50196"/>
            </a:srgbClr>
          </a:solidFill>
          <a:ln/>
        </p:spPr>
        <p:txBody>
          <a:bodyPr/>
          <a:lstStyle/>
          <a:p>
            <a:endParaRPr lang="zh-CN" altLang="en-US"/>
          </a:p>
        </p:txBody>
      </p:sp>
      <p:sp>
        <p:nvSpPr>
          <p:cNvPr id="39" name="Text 37"/>
          <p:cNvSpPr/>
          <p:nvPr/>
        </p:nvSpPr>
        <p:spPr>
          <a:xfrm>
            <a:off x="1173847" y="4922153"/>
            <a:ext cx="5157812" cy="177856"/>
          </a:xfrm>
          <a:prstGeom prst="rect">
            <a:avLst/>
          </a:prstGeom>
          <a:noFill/>
          <a:ln/>
        </p:spPr>
        <p:txBody>
          <a:bodyPr wrap="square" lIns="0" tIns="0" rIns="0" bIns="0" rtlCol="0" anchor="ctr"/>
          <a:lstStyle/>
          <a:p>
            <a:pPr>
              <a:lnSpc>
                <a:spcPct val="120000"/>
              </a:lnSpc>
            </a:pPr>
            <a:r>
              <a:rPr lang="en-US" sz="980" b="1" dirty="0">
                <a:solidFill>
                  <a:srgbClr val="C5A06D"/>
                </a:solidFill>
                <a:latin typeface="Noto Sans SC" pitchFamily="34" charset="0"/>
                <a:ea typeface="Noto Sans SC" pitchFamily="34" charset="-122"/>
                <a:cs typeface="Noto Sans SC" pitchFamily="34" charset="-120"/>
              </a:rPr>
              <a:t>从简单开始</a:t>
            </a:r>
            <a:endParaRPr lang="en-US" sz="1600" dirty="0"/>
          </a:p>
        </p:txBody>
      </p:sp>
      <p:sp>
        <p:nvSpPr>
          <p:cNvPr id="40" name="Text 38"/>
          <p:cNvSpPr/>
          <p:nvPr/>
        </p:nvSpPr>
        <p:spPr>
          <a:xfrm>
            <a:off x="1173847" y="5135580"/>
            <a:ext cx="5148919" cy="142284"/>
          </a:xfrm>
          <a:prstGeom prst="rect">
            <a:avLst/>
          </a:prstGeom>
          <a:noFill/>
          <a:ln/>
        </p:spPr>
        <p:txBody>
          <a:bodyPr wrap="square" lIns="0" tIns="0" rIns="0" bIns="0" rtlCol="0" anchor="ctr"/>
          <a:lstStyle/>
          <a:p>
            <a:pPr>
              <a:lnSpc>
                <a:spcPct val="110000"/>
              </a:lnSpc>
            </a:pPr>
            <a:r>
              <a:rPr lang="en-US" sz="840" dirty="0">
                <a:solidFill>
                  <a:srgbClr val="E0E2E5">
                    <a:alpha val="80000"/>
                  </a:srgbClr>
                </a:solidFill>
                <a:latin typeface="Noto Sans SC" pitchFamily="34" charset="0"/>
                <a:ea typeface="Noto Sans SC" pitchFamily="34" charset="-122"/>
                <a:cs typeface="Noto Sans SC" pitchFamily="34" charset="-120"/>
              </a:rPr>
              <a:t>从单智能体开始，根据需求逐步演进</a:t>
            </a:r>
            <a:endParaRPr lang="en-US" sz="1600" dirty="0"/>
          </a:p>
        </p:txBody>
      </p:sp>
      <p:sp>
        <p:nvSpPr>
          <p:cNvPr id="41" name="Shape 39"/>
          <p:cNvSpPr/>
          <p:nvPr/>
        </p:nvSpPr>
        <p:spPr>
          <a:xfrm>
            <a:off x="6450183" y="4851011"/>
            <a:ext cx="5237847" cy="497996"/>
          </a:xfrm>
          <a:custGeom>
            <a:avLst/>
            <a:gdLst/>
            <a:ahLst/>
            <a:cxnLst/>
            <a:rect l="l" t="t" r="r" b="b"/>
            <a:pathLst>
              <a:path w="5237847" h="497996">
                <a:moveTo>
                  <a:pt x="0" y="0"/>
                </a:moveTo>
                <a:lnTo>
                  <a:pt x="5237847" y="0"/>
                </a:lnTo>
                <a:lnTo>
                  <a:pt x="5237847" y="497996"/>
                </a:lnTo>
                <a:lnTo>
                  <a:pt x="0" y="497996"/>
                </a:lnTo>
                <a:lnTo>
                  <a:pt x="0" y="0"/>
                </a:lnTo>
                <a:close/>
              </a:path>
            </a:pathLst>
          </a:custGeom>
          <a:solidFill>
            <a:srgbClr val="1A1D21">
              <a:alpha val="50196"/>
            </a:srgbClr>
          </a:solidFill>
          <a:ln/>
        </p:spPr>
        <p:txBody>
          <a:bodyPr/>
          <a:lstStyle/>
          <a:p>
            <a:endParaRPr lang="zh-CN" altLang="en-US"/>
          </a:p>
        </p:txBody>
      </p:sp>
      <p:sp>
        <p:nvSpPr>
          <p:cNvPr id="42" name="Text 40"/>
          <p:cNvSpPr/>
          <p:nvPr/>
        </p:nvSpPr>
        <p:spPr>
          <a:xfrm>
            <a:off x="6521325" y="4922153"/>
            <a:ext cx="5157812" cy="177856"/>
          </a:xfrm>
          <a:prstGeom prst="rect">
            <a:avLst/>
          </a:prstGeom>
          <a:noFill/>
          <a:ln/>
        </p:spPr>
        <p:txBody>
          <a:bodyPr wrap="square" lIns="0" tIns="0" rIns="0" bIns="0" rtlCol="0" anchor="ctr"/>
          <a:lstStyle/>
          <a:p>
            <a:pPr>
              <a:lnSpc>
                <a:spcPct val="120000"/>
              </a:lnSpc>
            </a:pPr>
            <a:r>
              <a:rPr lang="en-US" sz="980" b="1" dirty="0">
                <a:solidFill>
                  <a:srgbClr val="C5A06D"/>
                </a:solidFill>
                <a:latin typeface="Noto Sans SC" pitchFamily="34" charset="0"/>
                <a:ea typeface="Noto Sans SC" pitchFamily="34" charset="-122"/>
                <a:cs typeface="Noto Sans SC" pitchFamily="34" charset="-120"/>
              </a:rPr>
              <a:t>明确边界</a:t>
            </a:r>
            <a:endParaRPr lang="en-US" sz="1600" dirty="0"/>
          </a:p>
        </p:txBody>
      </p:sp>
      <p:sp>
        <p:nvSpPr>
          <p:cNvPr id="43" name="Text 41"/>
          <p:cNvSpPr/>
          <p:nvPr/>
        </p:nvSpPr>
        <p:spPr>
          <a:xfrm>
            <a:off x="6521325" y="5135580"/>
            <a:ext cx="5148919" cy="142284"/>
          </a:xfrm>
          <a:prstGeom prst="rect">
            <a:avLst/>
          </a:prstGeom>
          <a:noFill/>
          <a:ln/>
        </p:spPr>
        <p:txBody>
          <a:bodyPr wrap="square" lIns="0" tIns="0" rIns="0" bIns="0" rtlCol="0" anchor="ctr"/>
          <a:lstStyle/>
          <a:p>
            <a:pPr>
              <a:lnSpc>
                <a:spcPct val="110000"/>
              </a:lnSpc>
            </a:pPr>
            <a:r>
              <a:rPr lang="en-US" sz="840" dirty="0">
                <a:solidFill>
                  <a:srgbClr val="E0E2E5">
                    <a:alpha val="80000"/>
                  </a:srgbClr>
                </a:solidFill>
                <a:latin typeface="Noto Sans SC" pitchFamily="34" charset="0"/>
                <a:ea typeface="Noto Sans SC" pitchFamily="34" charset="-122"/>
                <a:cs typeface="Noto Sans SC" pitchFamily="34" charset="-120"/>
              </a:rPr>
              <a:t>每个智能体的职责和能力边界必须清晰</a:t>
            </a:r>
            <a:endParaRPr lang="en-US" sz="1600" dirty="0"/>
          </a:p>
        </p:txBody>
      </p:sp>
      <p:sp>
        <p:nvSpPr>
          <p:cNvPr id="44" name="Shape 42"/>
          <p:cNvSpPr/>
          <p:nvPr/>
        </p:nvSpPr>
        <p:spPr>
          <a:xfrm>
            <a:off x="1102705" y="5455720"/>
            <a:ext cx="5237847" cy="497996"/>
          </a:xfrm>
          <a:custGeom>
            <a:avLst/>
            <a:gdLst/>
            <a:ahLst/>
            <a:cxnLst/>
            <a:rect l="l" t="t" r="r" b="b"/>
            <a:pathLst>
              <a:path w="5237847" h="497996">
                <a:moveTo>
                  <a:pt x="0" y="0"/>
                </a:moveTo>
                <a:lnTo>
                  <a:pt x="5237847" y="0"/>
                </a:lnTo>
                <a:lnTo>
                  <a:pt x="5237847" y="497996"/>
                </a:lnTo>
                <a:lnTo>
                  <a:pt x="0" y="497996"/>
                </a:lnTo>
                <a:lnTo>
                  <a:pt x="0" y="0"/>
                </a:lnTo>
                <a:close/>
              </a:path>
            </a:pathLst>
          </a:custGeom>
          <a:solidFill>
            <a:srgbClr val="1A1D21">
              <a:alpha val="50196"/>
            </a:srgbClr>
          </a:solidFill>
          <a:ln/>
        </p:spPr>
        <p:txBody>
          <a:bodyPr/>
          <a:lstStyle/>
          <a:p>
            <a:endParaRPr lang="zh-CN" altLang="en-US"/>
          </a:p>
        </p:txBody>
      </p:sp>
      <p:sp>
        <p:nvSpPr>
          <p:cNvPr id="45" name="Text 43"/>
          <p:cNvSpPr/>
          <p:nvPr/>
        </p:nvSpPr>
        <p:spPr>
          <a:xfrm>
            <a:off x="1173847" y="5526862"/>
            <a:ext cx="5157812" cy="177856"/>
          </a:xfrm>
          <a:prstGeom prst="rect">
            <a:avLst/>
          </a:prstGeom>
          <a:noFill/>
          <a:ln/>
        </p:spPr>
        <p:txBody>
          <a:bodyPr wrap="square" lIns="0" tIns="0" rIns="0" bIns="0" rtlCol="0" anchor="ctr"/>
          <a:lstStyle/>
          <a:p>
            <a:pPr>
              <a:lnSpc>
                <a:spcPct val="120000"/>
              </a:lnSpc>
            </a:pPr>
            <a:r>
              <a:rPr lang="en-US" sz="980" b="1" dirty="0">
                <a:solidFill>
                  <a:srgbClr val="C5A06D"/>
                </a:solidFill>
                <a:latin typeface="Noto Sans SC" pitchFamily="34" charset="0"/>
                <a:ea typeface="Noto Sans SC" pitchFamily="34" charset="-122"/>
                <a:cs typeface="Noto Sans SC" pitchFamily="34" charset="-120"/>
              </a:rPr>
              <a:t>精心设计提示</a:t>
            </a:r>
            <a:endParaRPr lang="en-US" sz="1600" dirty="0"/>
          </a:p>
        </p:txBody>
      </p:sp>
      <p:sp>
        <p:nvSpPr>
          <p:cNvPr id="46" name="Text 44"/>
          <p:cNvSpPr/>
          <p:nvPr/>
        </p:nvSpPr>
        <p:spPr>
          <a:xfrm>
            <a:off x="1173847" y="5740289"/>
            <a:ext cx="5148919" cy="142284"/>
          </a:xfrm>
          <a:prstGeom prst="rect">
            <a:avLst/>
          </a:prstGeom>
          <a:noFill/>
          <a:ln/>
        </p:spPr>
        <p:txBody>
          <a:bodyPr wrap="square" lIns="0" tIns="0" rIns="0" bIns="0" rtlCol="0" anchor="ctr"/>
          <a:lstStyle/>
          <a:p>
            <a:pPr>
              <a:lnSpc>
                <a:spcPct val="110000"/>
              </a:lnSpc>
            </a:pPr>
            <a:r>
              <a:rPr lang="en-US" sz="840" dirty="0">
                <a:solidFill>
                  <a:srgbClr val="E0E2E5">
                    <a:alpha val="80000"/>
                  </a:srgbClr>
                </a:solidFill>
                <a:latin typeface="Noto Sans SC" pitchFamily="34" charset="0"/>
                <a:ea typeface="Noto Sans SC" pitchFamily="34" charset="-122"/>
                <a:cs typeface="Noto Sans SC" pitchFamily="34" charset="-120"/>
              </a:rPr>
              <a:t>系统提示是塑造智能体行为的关键</a:t>
            </a:r>
            <a:endParaRPr lang="en-US" sz="1600" dirty="0"/>
          </a:p>
        </p:txBody>
      </p:sp>
      <p:sp>
        <p:nvSpPr>
          <p:cNvPr id="47" name="Shape 45"/>
          <p:cNvSpPr/>
          <p:nvPr/>
        </p:nvSpPr>
        <p:spPr>
          <a:xfrm>
            <a:off x="6450183" y="5455720"/>
            <a:ext cx="5237847" cy="497996"/>
          </a:xfrm>
          <a:custGeom>
            <a:avLst/>
            <a:gdLst/>
            <a:ahLst/>
            <a:cxnLst/>
            <a:rect l="l" t="t" r="r" b="b"/>
            <a:pathLst>
              <a:path w="5237847" h="497996">
                <a:moveTo>
                  <a:pt x="0" y="0"/>
                </a:moveTo>
                <a:lnTo>
                  <a:pt x="5237847" y="0"/>
                </a:lnTo>
                <a:lnTo>
                  <a:pt x="5237847" y="497996"/>
                </a:lnTo>
                <a:lnTo>
                  <a:pt x="0" y="497996"/>
                </a:lnTo>
                <a:lnTo>
                  <a:pt x="0" y="0"/>
                </a:lnTo>
                <a:close/>
              </a:path>
            </a:pathLst>
          </a:custGeom>
          <a:solidFill>
            <a:srgbClr val="1A1D21">
              <a:alpha val="50196"/>
            </a:srgbClr>
          </a:solidFill>
          <a:ln/>
        </p:spPr>
        <p:txBody>
          <a:bodyPr/>
          <a:lstStyle/>
          <a:p>
            <a:endParaRPr lang="zh-CN" altLang="en-US"/>
          </a:p>
        </p:txBody>
      </p:sp>
      <p:sp>
        <p:nvSpPr>
          <p:cNvPr id="48" name="Text 46"/>
          <p:cNvSpPr/>
          <p:nvPr/>
        </p:nvSpPr>
        <p:spPr>
          <a:xfrm>
            <a:off x="6521325" y="5526862"/>
            <a:ext cx="5157812" cy="177856"/>
          </a:xfrm>
          <a:prstGeom prst="rect">
            <a:avLst/>
          </a:prstGeom>
          <a:noFill/>
          <a:ln/>
        </p:spPr>
        <p:txBody>
          <a:bodyPr wrap="square" lIns="0" tIns="0" rIns="0" bIns="0" rtlCol="0" anchor="ctr"/>
          <a:lstStyle/>
          <a:p>
            <a:pPr>
              <a:lnSpc>
                <a:spcPct val="120000"/>
              </a:lnSpc>
            </a:pPr>
            <a:r>
              <a:rPr lang="en-US" sz="980" b="1" dirty="0">
                <a:solidFill>
                  <a:srgbClr val="C5A06D"/>
                </a:solidFill>
                <a:latin typeface="Noto Sans SC" pitchFamily="34" charset="0"/>
                <a:ea typeface="Noto Sans SC" pitchFamily="34" charset="-122"/>
                <a:cs typeface="Noto Sans SC" pitchFamily="34" charset="-120"/>
              </a:rPr>
              <a:t>持续评估</a:t>
            </a:r>
            <a:endParaRPr lang="en-US" sz="1600" dirty="0"/>
          </a:p>
        </p:txBody>
      </p:sp>
      <p:sp>
        <p:nvSpPr>
          <p:cNvPr id="49" name="Text 47"/>
          <p:cNvSpPr/>
          <p:nvPr/>
        </p:nvSpPr>
        <p:spPr>
          <a:xfrm>
            <a:off x="6521325" y="5740289"/>
            <a:ext cx="5148919" cy="142284"/>
          </a:xfrm>
          <a:prstGeom prst="rect">
            <a:avLst/>
          </a:prstGeom>
          <a:noFill/>
          <a:ln/>
        </p:spPr>
        <p:txBody>
          <a:bodyPr wrap="square" lIns="0" tIns="0" rIns="0" bIns="0" rtlCol="0" anchor="ctr"/>
          <a:lstStyle/>
          <a:p>
            <a:pPr>
              <a:lnSpc>
                <a:spcPct val="110000"/>
              </a:lnSpc>
            </a:pPr>
            <a:r>
              <a:rPr lang="en-US" sz="840" dirty="0">
                <a:solidFill>
                  <a:srgbClr val="E0E2E5">
                    <a:alpha val="80000"/>
                  </a:srgbClr>
                </a:solidFill>
                <a:latin typeface="Noto Sans SC" pitchFamily="34" charset="0"/>
                <a:ea typeface="Noto Sans SC" pitchFamily="34" charset="-122"/>
                <a:cs typeface="Noto Sans SC" pitchFamily="34" charset="-120"/>
              </a:rPr>
              <a:t>定期重新审视架构选择，优化系统</a:t>
            </a:r>
            <a:endParaRPr lang="en-US" sz="1600" dirty="0"/>
          </a:p>
        </p:txBody>
      </p:sp>
    </p:spTree>
  </p:cSld>
  <p:clrMapOvr>
    <a:masterClrMapping/>
  </p:clrMapOvr>
  <p:transition>
    <p:fade/>
  </p:transition>
</p:sld>
</file>

<file path=ppt/theme/theme1.xml><?xml version="1.0" encoding="utf-8"?>
<a:theme xmlns:a="http://schemas.openxmlformats.org/drawingml/2006/main" name="Custom Theme">
  <a:themeElements>
    <a:clrScheme name="Custom">
      <a:dk1>
        <a:srgbClr val="000000"/>
      </a:dk1>
      <a:lt1>
        <a:srgbClr val="FFFFFF"/>
      </a:lt1>
      <a:dk2>
        <a:srgbClr val="333333"/>
      </a:dk2>
      <a:lt2>
        <a:srgbClr val="EEEEEE"/>
      </a:lt2>
      <a:accent1>
        <a:srgbClr val="8DAAC2"/>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2178</Words>
  <Application>Microsoft Macintosh PowerPoint</Application>
  <PresentationFormat>宽屏</PresentationFormat>
  <Paragraphs>620</Paragraphs>
  <Slides>33</Slides>
  <Notes>33</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33</vt:i4>
      </vt:variant>
    </vt:vector>
  </HeadingPairs>
  <TitlesOfParts>
    <vt:vector size="37" baseType="lpstr">
      <vt:lpstr>Arial</vt:lpstr>
      <vt:lpstr>MiSans</vt:lpstr>
      <vt:lpstr>Noto Sans SC</vt:lpstr>
      <vt:lpstr>Custom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Moonshot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AI智能体设计模式</dc:title>
  <dc:subject>AI智能体设计模式</dc:subject>
  <dc:creator>Kimi</dc:creator>
  <cp:lastModifiedBy>王 天青</cp:lastModifiedBy>
  <cp:revision>5</cp:revision>
  <dcterms:created xsi:type="dcterms:W3CDTF">2026-04-04T12:43:41Z</dcterms:created>
  <dcterms:modified xsi:type="dcterms:W3CDTF">2026-04-04T16:02:54Z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{"Label":"AI智能体设计模式","ContentProducer":"001191110108MACG2KBH8F10000","ProduceID":"19d587cd-f4d2-81d6-8000-00002f0e6e60","ReservedCode1":"","ContentPropagator":"001191110108MACG2KBH8F20000","PropagateID":"19d587cd-f4d2-81d6-8000-00002f0e6e60","ReservedCode2":""}</vt:lpwstr>
  </property>
</Properties>
</file>