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12192000"/>
  <p:embeddedFontLst>
    <p:embeddedFont>
      <p:font typeface="微软雅黑" panose="020B0503020204020204" pitchFamily="34" charset="-122"/>
      <p:regular r:id="rId31"/>
      <p:bold r:id="rId32"/>
    </p:embeddedFont>
    <p:embeddedFont>
      <p:font typeface="MiSans" pitchFamily="2" charset="-122"/>
      <p:regular r:id="rId33"/>
    </p:embeddedFont>
    <p:embeddedFont>
      <p:font typeface="Noto Sans SC" panose="020B0200000000000000" pitchFamily="34" charset="-128"/>
      <p:regular r:id="rId34"/>
    </p:embeddedFont>
    <p:embeddedFont>
      <p:font typeface="Hedvig Letters Sans" pitchFamily="2" charset="0"/>
      <p:regular r:id="rId35"/>
    </p:embeddedFont>
    <p:embeddedFont>
      <p:font typeface="Quattrocento Sans" panose="020B0502050000020003" pitchFamily="34" charset="0"/>
      <p:regular r:id="rId36"/>
      <p:bold r:id="rId37"/>
      <p:italic r:id="rId38"/>
      <p:boldItalic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91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18571" y="1621631"/>
            <a:ext cx="3152775" cy="428625"/>
          </a:xfrm>
          <a:custGeom>
            <a:avLst/>
            <a:gdLst/>
            <a:ahLst/>
            <a:cxnLst/>
            <a:rect l="l" t="t" r="r" b="b"/>
            <a:pathLst>
              <a:path w="3152775" h="428625">
                <a:moveTo>
                  <a:pt x="214313" y="0"/>
                </a:moveTo>
                <a:lnTo>
                  <a:pt x="2938463" y="0"/>
                </a:lnTo>
                <a:cubicBezTo>
                  <a:pt x="3056745" y="0"/>
                  <a:pt x="3152775" y="96030"/>
                  <a:pt x="3152775" y="214313"/>
                </a:cubicBezTo>
                <a:lnTo>
                  <a:pt x="3152775" y="214313"/>
                </a:lnTo>
                <a:cubicBezTo>
                  <a:pt x="3152775" y="332595"/>
                  <a:pt x="3056745" y="428625"/>
                  <a:pt x="29384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12700">
            <a:solidFill>
              <a:srgbClr val="3B82F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4709071" y="1716881"/>
            <a:ext cx="27737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kern="0" spc="68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AGENT SANDBOX EVOLUTION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524250" y="2588419"/>
            <a:ext cx="51435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从隔离走向策略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0" y="3750469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343498" y="4093369"/>
            <a:ext cx="5505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1F5F9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Sandbox 的演进与设计范式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380184" y="4931569"/>
            <a:ext cx="542925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F1F5F9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 OpenShell、Sandlock 与 OpenShell Lite 的技术演进分析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254414" y="5829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5502064" y="5791200"/>
            <a:ext cx="1495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1F5F9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Policy over Isolation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457200"/>
          </a:xfrm>
          <a:custGeom>
            <a:avLst/>
            <a:gdLst/>
            <a:ahLst/>
            <a:cxnLst/>
            <a:rect l="l" t="t" r="r" b="b"/>
            <a:pathLst>
              <a:path w="76200" h="457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419100"/>
                </a:lnTo>
                <a:cubicBezTo>
                  <a:pt x="76200" y="440128"/>
                  <a:pt x="59128" y="457200"/>
                  <a:pt x="38100" y="457200"/>
                </a:cubicBezTo>
                <a:lnTo>
                  <a:pt x="38100" y="457200"/>
                </a:lnTo>
                <a:cubicBezTo>
                  <a:pt x="17072" y="457200"/>
                  <a:pt x="0" y="440128"/>
                  <a:pt x="0" y="419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目录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952500"/>
            <a:ext cx="11334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CONTENTS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524000"/>
            <a:ext cx="5543550" cy="1123950"/>
          </a:xfrm>
          <a:custGeom>
            <a:avLst/>
            <a:gdLst/>
            <a:ahLst/>
            <a:cxnLst/>
            <a:rect l="l" t="t" r="r" b="b"/>
            <a:pathLst>
              <a:path w="5543550" h="1123950">
                <a:moveTo>
                  <a:pt x="38100" y="0"/>
                </a:moveTo>
                <a:lnTo>
                  <a:pt x="5429256" y="0"/>
                </a:lnTo>
                <a:cubicBezTo>
                  <a:pt x="5492379" y="0"/>
                  <a:pt x="5543550" y="51171"/>
                  <a:pt x="5543550" y="114294"/>
                </a:cubicBezTo>
                <a:lnTo>
                  <a:pt x="5543550" y="1009656"/>
                </a:lnTo>
                <a:cubicBezTo>
                  <a:pt x="5543550" y="1072779"/>
                  <a:pt x="5492379" y="1123950"/>
                  <a:pt x="54292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52400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714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561975" y="17145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17145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安全模型的认知重构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200" y="2057400"/>
            <a:ext cx="4610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从主动攻击到被动注入：AI Agent 时代的安全威胁转移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7450" y="1524000"/>
            <a:ext cx="5543550" cy="1123950"/>
          </a:xfrm>
          <a:custGeom>
            <a:avLst/>
            <a:gdLst/>
            <a:ahLst/>
            <a:cxnLst/>
            <a:rect l="l" t="t" r="r" b="b"/>
            <a:pathLst>
              <a:path w="5543550" h="1123950">
                <a:moveTo>
                  <a:pt x="38100" y="0"/>
                </a:moveTo>
                <a:lnTo>
                  <a:pt x="5429256" y="0"/>
                </a:lnTo>
                <a:cubicBezTo>
                  <a:pt x="5492379" y="0"/>
                  <a:pt x="5543550" y="51171"/>
                  <a:pt x="5543550" y="114294"/>
                </a:cubicBezTo>
                <a:lnTo>
                  <a:pt x="5543550" y="1009656"/>
                </a:lnTo>
                <a:cubicBezTo>
                  <a:pt x="5543550" y="1072779"/>
                  <a:pt x="5492379" y="1123950"/>
                  <a:pt x="54292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267450" y="152400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477000" y="17145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429375" y="17145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86600" y="17145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OpenShell：基于容器与网络的纵深防御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2057400"/>
            <a:ext cx="4610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重量级 Agent Sandbox 的主流设计思路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2800350"/>
            <a:ext cx="5543550" cy="1123950"/>
          </a:xfrm>
          <a:custGeom>
            <a:avLst/>
            <a:gdLst/>
            <a:ahLst/>
            <a:cxnLst/>
            <a:rect l="l" t="t" r="r" b="b"/>
            <a:pathLst>
              <a:path w="5543550" h="1123950">
                <a:moveTo>
                  <a:pt x="38100" y="0"/>
                </a:moveTo>
                <a:lnTo>
                  <a:pt x="5429256" y="0"/>
                </a:lnTo>
                <a:cubicBezTo>
                  <a:pt x="5492379" y="0"/>
                  <a:pt x="5543550" y="51171"/>
                  <a:pt x="5543550" y="114294"/>
                </a:cubicBezTo>
                <a:lnTo>
                  <a:pt x="5543550" y="1009656"/>
                </a:lnTo>
                <a:cubicBezTo>
                  <a:pt x="5543550" y="1072779"/>
                  <a:pt x="5492379" y="1123950"/>
                  <a:pt x="54292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00050" y="280035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09600" y="29908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561975" y="299085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19200" y="299085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赋能轻量级沙箱的新内核技术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9200" y="3333750"/>
            <a:ext cx="4610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Landlock：免特权、毫秒级启动的底层基石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67450" y="2800350"/>
            <a:ext cx="5543550" cy="1123950"/>
          </a:xfrm>
          <a:custGeom>
            <a:avLst/>
            <a:gdLst/>
            <a:ahLst/>
            <a:cxnLst/>
            <a:rect l="l" t="t" r="r" b="b"/>
            <a:pathLst>
              <a:path w="5543550" h="1123950">
                <a:moveTo>
                  <a:pt x="38100" y="0"/>
                </a:moveTo>
                <a:lnTo>
                  <a:pt x="5429256" y="0"/>
                </a:lnTo>
                <a:cubicBezTo>
                  <a:pt x="5492379" y="0"/>
                  <a:pt x="5543550" y="51171"/>
                  <a:pt x="5543550" y="114294"/>
                </a:cubicBezTo>
                <a:lnTo>
                  <a:pt x="5543550" y="1009656"/>
                </a:lnTo>
                <a:cubicBezTo>
                  <a:pt x="5543550" y="1072779"/>
                  <a:pt x="5492379" y="1123950"/>
                  <a:pt x="54292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267450" y="280035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477000" y="29908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429375" y="299085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86600" y="299085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Sandlock：回归进程级管控的轻量化革命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86600" y="3333750"/>
            <a:ext cx="4610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摒弃容器与虚拟机，打造极致轻量的进程级沙箱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4076700"/>
            <a:ext cx="5543550" cy="1123950"/>
          </a:xfrm>
          <a:custGeom>
            <a:avLst/>
            <a:gdLst/>
            <a:ahLst/>
            <a:cxnLst/>
            <a:rect l="l" t="t" r="r" b="b"/>
            <a:pathLst>
              <a:path w="5543550" h="1123950">
                <a:moveTo>
                  <a:pt x="38100" y="0"/>
                </a:moveTo>
                <a:lnTo>
                  <a:pt x="5429256" y="0"/>
                </a:lnTo>
                <a:cubicBezTo>
                  <a:pt x="5492379" y="0"/>
                  <a:pt x="5543550" y="51171"/>
                  <a:pt x="5543550" y="114294"/>
                </a:cubicBezTo>
                <a:lnTo>
                  <a:pt x="5543550" y="1009656"/>
                </a:lnTo>
                <a:cubicBezTo>
                  <a:pt x="5543550" y="1072779"/>
                  <a:pt x="5492379" y="1123950"/>
                  <a:pt x="54292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400050" y="407670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09600" y="4267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561975" y="42672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219200" y="42672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Lite：云原生时代的轻量级协同沙箱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219200" y="4610100"/>
            <a:ext cx="4610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融合 OpenShell 防护经验与 Sandlock 轻量化设计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67450" y="4076700"/>
            <a:ext cx="5543550" cy="1123950"/>
          </a:xfrm>
          <a:custGeom>
            <a:avLst/>
            <a:gdLst/>
            <a:ahLst/>
            <a:cxnLst/>
            <a:rect l="l" t="t" r="r" b="b"/>
            <a:pathLst>
              <a:path w="5543550" h="1123950">
                <a:moveTo>
                  <a:pt x="38100" y="0"/>
                </a:moveTo>
                <a:lnTo>
                  <a:pt x="5429256" y="0"/>
                </a:lnTo>
                <a:cubicBezTo>
                  <a:pt x="5492379" y="0"/>
                  <a:pt x="5543550" y="51171"/>
                  <a:pt x="5543550" y="114294"/>
                </a:cubicBezTo>
                <a:lnTo>
                  <a:pt x="5543550" y="1009656"/>
                </a:lnTo>
                <a:cubicBezTo>
                  <a:pt x="5543550" y="1072779"/>
                  <a:pt x="5492379" y="1123950"/>
                  <a:pt x="54292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267450" y="407670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477000" y="4267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429375" y="42672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086600" y="4267200"/>
            <a:ext cx="4629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三种方案对比分析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086600" y="4610100"/>
            <a:ext cx="4610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架构定位、功能复杂度、生态依赖与性能开销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00050" y="5353050"/>
            <a:ext cx="11410950" cy="1123950"/>
          </a:xfrm>
          <a:custGeom>
            <a:avLst/>
            <a:gdLst/>
            <a:ahLst/>
            <a:cxnLst/>
            <a:rect l="l" t="t" r="r" b="b"/>
            <a:pathLst>
              <a:path w="11410950" h="1123950">
                <a:moveTo>
                  <a:pt x="38100" y="0"/>
                </a:moveTo>
                <a:lnTo>
                  <a:pt x="11296656" y="0"/>
                </a:lnTo>
                <a:cubicBezTo>
                  <a:pt x="11359779" y="0"/>
                  <a:pt x="11410950" y="51171"/>
                  <a:pt x="11410950" y="114294"/>
                </a:cubicBezTo>
                <a:lnTo>
                  <a:pt x="11410950" y="1009656"/>
                </a:lnTo>
                <a:cubicBezTo>
                  <a:pt x="11410950" y="1072779"/>
                  <a:pt x="11359779" y="1123950"/>
                  <a:pt x="11296656" y="1123950"/>
                </a:cubicBez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400050" y="5353050"/>
            <a:ext cx="38100" cy="1123950"/>
          </a:xfrm>
          <a:custGeom>
            <a:avLst/>
            <a:gdLst/>
            <a:ahLst/>
            <a:cxnLst/>
            <a:rect l="l" t="t" r="r" b="b"/>
            <a:pathLst>
              <a:path w="38100" h="1123950">
                <a:moveTo>
                  <a:pt x="38100" y="0"/>
                </a:moveTo>
                <a:lnTo>
                  <a:pt x="38100" y="0"/>
                </a:lnTo>
                <a:lnTo>
                  <a:pt x="38100" y="1123950"/>
                </a:lnTo>
                <a:lnTo>
                  <a:pt x="38100" y="1123950"/>
                </a:lnTo>
                <a:cubicBezTo>
                  <a:pt x="17072" y="1123950"/>
                  <a:pt x="0" y="1106878"/>
                  <a:pt x="0" y="1085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09600" y="55435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561975" y="554355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07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219200" y="5543550"/>
            <a:ext cx="10496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策略优先：下一代 Agent Sandbox 的设计范式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219200" y="5886450"/>
            <a:ext cx="10477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Policy over Isolation - 从资源隔离到权限管控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5763" y="1534716"/>
            <a:ext cx="1704975" cy="428625"/>
          </a:xfrm>
          <a:custGeom>
            <a:avLst/>
            <a:gdLst/>
            <a:ahLst/>
            <a:cxnLst/>
            <a:rect l="l" t="t" r="r" b="b"/>
            <a:pathLst>
              <a:path w="1704975" h="428625">
                <a:moveTo>
                  <a:pt x="214313" y="0"/>
                </a:moveTo>
                <a:lnTo>
                  <a:pt x="1490663" y="0"/>
                </a:lnTo>
                <a:cubicBezTo>
                  <a:pt x="1608945" y="0"/>
                  <a:pt x="1704975" y="96030"/>
                  <a:pt x="1704975" y="214313"/>
                </a:cubicBezTo>
                <a:lnTo>
                  <a:pt x="1704975" y="214313"/>
                </a:lnTo>
                <a:cubicBezTo>
                  <a:pt x="1704975" y="332595"/>
                  <a:pt x="1608945" y="428625"/>
                  <a:pt x="14906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12700">
            <a:solidFill>
              <a:srgbClr val="3B82F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19125" y="1615678"/>
            <a:ext cx="133603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kern="0" spc="75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2501503"/>
            <a:ext cx="117729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安全模型的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认知重构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4520803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81000" y="4863703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1F5F9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从主动攻击到被动注入：AI Agent 时代的安全威胁转移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6343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威胁模型的转移：从主动攻击到被动注入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THREAT MODEL EVOLUTION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52550"/>
            <a:ext cx="5600700" cy="3676650"/>
          </a:xfrm>
          <a:custGeom>
            <a:avLst/>
            <a:gdLst/>
            <a:ahLst/>
            <a:cxnLst/>
            <a:rect l="l" t="t" r="r" b="b"/>
            <a:pathLst>
              <a:path w="5600700" h="367665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562343"/>
                </a:lnTo>
                <a:cubicBezTo>
                  <a:pt x="5600700" y="3625473"/>
                  <a:pt x="5549523" y="3676650"/>
                  <a:pt x="5486393" y="3676650"/>
                </a:cubicBezTo>
                <a:lnTo>
                  <a:pt x="114307" y="3676650"/>
                </a:lnTo>
                <a:cubicBezTo>
                  <a:pt x="51177" y="3676650"/>
                  <a:pt x="0" y="3625473"/>
                  <a:pt x="0" y="356234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81000" y="1352550"/>
            <a:ext cx="5600700" cy="38100"/>
          </a:xfrm>
          <a:custGeom>
            <a:avLst/>
            <a:gdLst/>
            <a:ahLst/>
            <a:cxnLst/>
            <a:rect l="l" t="t" r="r" b="b"/>
            <a:pathLst>
              <a:path w="5600700" h="3810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76288" y="17526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5" y="14288"/>
                </a:moveTo>
                <a:cubicBezTo>
                  <a:pt x="12814" y="14288"/>
                  <a:pt x="0" y="27102"/>
                  <a:pt x="0" y="42863"/>
                </a:cubicBezTo>
                <a:lnTo>
                  <a:pt x="0" y="71438"/>
                </a:lnTo>
                <a:cubicBezTo>
                  <a:pt x="0" y="87198"/>
                  <a:pt x="12814" y="100013"/>
                  <a:pt x="28575" y="100013"/>
                </a:cubicBezTo>
                <a:lnTo>
                  <a:pt x="171450" y="100013"/>
                </a:lnTo>
                <a:cubicBezTo>
                  <a:pt x="187211" y="100013"/>
                  <a:pt x="200025" y="87198"/>
                  <a:pt x="200025" y="71438"/>
                </a:cubicBezTo>
                <a:lnTo>
                  <a:pt x="200025" y="42863"/>
                </a:lnTo>
                <a:cubicBezTo>
                  <a:pt x="200025" y="27102"/>
                  <a:pt x="187211" y="14288"/>
                  <a:pt x="171450" y="14288"/>
                </a:cubicBezTo>
                <a:lnTo>
                  <a:pt x="28575" y="14288"/>
                </a:lnTo>
                <a:close/>
                <a:moveTo>
                  <a:pt x="125016" y="46434"/>
                </a:moveTo>
                <a:cubicBezTo>
                  <a:pt x="130930" y="46434"/>
                  <a:pt x="135731" y="51236"/>
                  <a:pt x="135731" y="57150"/>
                </a:cubicBezTo>
                <a:cubicBezTo>
                  <a:pt x="135731" y="63064"/>
                  <a:pt x="130930" y="67866"/>
                  <a:pt x="125016" y="67866"/>
                </a:cubicBezTo>
                <a:cubicBezTo>
                  <a:pt x="119102" y="67866"/>
                  <a:pt x="114300" y="63064"/>
                  <a:pt x="114300" y="57150"/>
                </a:cubicBezTo>
                <a:cubicBezTo>
                  <a:pt x="114300" y="51236"/>
                  <a:pt x="119102" y="46434"/>
                  <a:pt x="125016" y="46434"/>
                </a:cubicBezTo>
                <a:close/>
                <a:moveTo>
                  <a:pt x="150019" y="57150"/>
                </a:moveTo>
                <a:cubicBezTo>
                  <a:pt x="150019" y="51236"/>
                  <a:pt x="154820" y="46434"/>
                  <a:pt x="160734" y="46434"/>
                </a:cubicBezTo>
                <a:cubicBezTo>
                  <a:pt x="166648" y="46434"/>
                  <a:pt x="171450" y="51236"/>
                  <a:pt x="171450" y="57150"/>
                </a:cubicBezTo>
                <a:cubicBezTo>
                  <a:pt x="171450" y="63064"/>
                  <a:pt x="166648" y="67866"/>
                  <a:pt x="160734" y="67866"/>
                </a:cubicBezTo>
                <a:cubicBezTo>
                  <a:pt x="154820" y="67866"/>
                  <a:pt x="150019" y="63064"/>
                  <a:pt x="150019" y="57150"/>
                </a:cubicBezTo>
                <a:close/>
                <a:moveTo>
                  <a:pt x="28575" y="128588"/>
                </a:moveTo>
                <a:cubicBezTo>
                  <a:pt x="12814" y="128588"/>
                  <a:pt x="0" y="141402"/>
                  <a:pt x="0" y="157163"/>
                </a:cubicBez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171450" y="214313"/>
                </a:lnTo>
                <a:cubicBezTo>
                  <a:pt x="187211" y="214313"/>
                  <a:pt x="200025" y="201498"/>
                  <a:pt x="200025" y="185738"/>
                </a:cubicBezTo>
                <a:lnTo>
                  <a:pt x="200025" y="157163"/>
                </a:lnTo>
                <a:cubicBezTo>
                  <a:pt x="200025" y="141402"/>
                  <a:pt x="187211" y="128588"/>
                  <a:pt x="171450" y="128588"/>
                </a:cubicBezTo>
                <a:lnTo>
                  <a:pt x="28575" y="128588"/>
                </a:lnTo>
                <a:close/>
                <a:moveTo>
                  <a:pt x="125016" y="160734"/>
                </a:moveTo>
                <a:cubicBezTo>
                  <a:pt x="130930" y="160734"/>
                  <a:pt x="135731" y="165536"/>
                  <a:pt x="135731" y="171450"/>
                </a:cubicBezTo>
                <a:cubicBezTo>
                  <a:pt x="135731" y="177364"/>
                  <a:pt x="130930" y="182166"/>
                  <a:pt x="125016" y="182166"/>
                </a:cubicBezTo>
                <a:cubicBezTo>
                  <a:pt x="119102" y="182166"/>
                  <a:pt x="114300" y="177364"/>
                  <a:pt x="114300" y="171450"/>
                </a:cubicBezTo>
                <a:cubicBezTo>
                  <a:pt x="114300" y="165536"/>
                  <a:pt x="119102" y="160734"/>
                  <a:pt x="125016" y="160734"/>
                </a:cubicBezTo>
                <a:close/>
                <a:moveTo>
                  <a:pt x="150019" y="171450"/>
                </a:moveTo>
                <a:cubicBezTo>
                  <a:pt x="150019" y="165536"/>
                  <a:pt x="154820" y="160734"/>
                  <a:pt x="160734" y="160734"/>
                </a:cubicBezTo>
                <a:cubicBezTo>
                  <a:pt x="166648" y="160734"/>
                  <a:pt x="171450" y="165536"/>
                  <a:pt x="171450" y="171450"/>
                </a:cubicBezTo>
                <a:cubicBezTo>
                  <a:pt x="171450" y="177364"/>
                  <a:pt x="166648" y="182166"/>
                  <a:pt x="160734" y="182166"/>
                </a:cubicBezTo>
                <a:cubicBezTo>
                  <a:pt x="154820" y="182166"/>
                  <a:pt x="150019" y="177364"/>
                  <a:pt x="150019" y="17145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257300" y="1714500"/>
            <a:ext cx="171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传统云计算架构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" y="24003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800100" y="2324100"/>
            <a:ext cx="25146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防御对象：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主动尝试逃逸的恶意租户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9600" y="28003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00100" y="2724150"/>
            <a:ext cx="28194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攻击模式：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高维度的内核提权、容器逃逸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9600" y="3200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800100" y="3124200"/>
            <a:ext cx="28194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防御重点：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硬件级隔离、军事级隔离效果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09600" y="36004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800100" y="3524250"/>
            <a:ext cx="3238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典型方案：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微虚拟机（Firecracker）、重型容器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10300" y="1352550"/>
            <a:ext cx="5600700" cy="3676650"/>
          </a:xfrm>
          <a:custGeom>
            <a:avLst/>
            <a:gdLst/>
            <a:ahLst/>
            <a:cxnLst/>
            <a:rect l="l" t="t" r="r" b="b"/>
            <a:pathLst>
              <a:path w="5600700" h="367665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562343"/>
                </a:lnTo>
                <a:cubicBezTo>
                  <a:pt x="5600700" y="3625473"/>
                  <a:pt x="5549523" y="3676650"/>
                  <a:pt x="5486393" y="3676650"/>
                </a:cubicBezTo>
                <a:lnTo>
                  <a:pt x="114307" y="3676650"/>
                </a:lnTo>
                <a:cubicBezTo>
                  <a:pt x="51177" y="3676650"/>
                  <a:pt x="0" y="3625473"/>
                  <a:pt x="0" y="3562343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210300" y="1352550"/>
            <a:ext cx="5600700" cy="38100"/>
          </a:xfrm>
          <a:custGeom>
            <a:avLst/>
            <a:gdLst/>
            <a:ahLst/>
            <a:cxnLst/>
            <a:rect l="l" t="t" r="r" b="b"/>
            <a:pathLst>
              <a:path w="5600700" h="3810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43890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6562725" y="17526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57163" y="0"/>
                </a:moveTo>
                <a:cubicBezTo>
                  <a:pt x="157163" y="-7903"/>
                  <a:pt x="150778" y="-14287"/>
                  <a:pt x="142875" y="-14287"/>
                </a:cubicBezTo>
                <a:cubicBezTo>
                  <a:pt x="134972" y="-14287"/>
                  <a:pt x="128588" y="-7903"/>
                  <a:pt x="128588" y="0"/>
                </a:cubicBezTo>
                <a:lnTo>
                  <a:pt x="128588" y="28575"/>
                </a:lnTo>
                <a:lnTo>
                  <a:pt x="85725" y="28575"/>
                </a:lnTo>
                <a:cubicBezTo>
                  <a:pt x="62061" y="28575"/>
                  <a:pt x="42863" y="47774"/>
                  <a:pt x="42863" y="71438"/>
                </a:cubicBezTo>
                <a:lnTo>
                  <a:pt x="42863" y="171450"/>
                </a:lnTo>
                <a:cubicBezTo>
                  <a:pt x="42863" y="195114"/>
                  <a:pt x="62061" y="214313"/>
                  <a:pt x="85725" y="214313"/>
                </a:cubicBezTo>
                <a:lnTo>
                  <a:pt x="200025" y="214313"/>
                </a:lnTo>
                <a:cubicBezTo>
                  <a:pt x="223689" y="214313"/>
                  <a:pt x="242888" y="195114"/>
                  <a:pt x="242888" y="171450"/>
                </a:cubicBezTo>
                <a:lnTo>
                  <a:pt x="242888" y="71438"/>
                </a:lnTo>
                <a:cubicBezTo>
                  <a:pt x="242888" y="47774"/>
                  <a:pt x="223689" y="28575"/>
                  <a:pt x="200025" y="28575"/>
                </a:cubicBezTo>
                <a:lnTo>
                  <a:pt x="157163" y="28575"/>
                </a:lnTo>
                <a:lnTo>
                  <a:pt x="157163" y="0"/>
                </a:lnTo>
                <a:close/>
                <a:moveTo>
                  <a:pt x="71438" y="164306"/>
                </a:moveTo>
                <a:cubicBezTo>
                  <a:pt x="71438" y="158368"/>
                  <a:pt x="76215" y="153591"/>
                  <a:pt x="82153" y="153591"/>
                </a:cubicBezTo>
                <a:lnTo>
                  <a:pt x="96441" y="153591"/>
                </a:lnTo>
                <a:cubicBezTo>
                  <a:pt x="102379" y="153591"/>
                  <a:pt x="107156" y="158368"/>
                  <a:pt x="107156" y="164306"/>
                </a:cubicBezTo>
                <a:cubicBezTo>
                  <a:pt x="107156" y="170244"/>
                  <a:pt x="102379" y="175022"/>
                  <a:pt x="96441" y="175022"/>
                </a:cubicBezTo>
                <a:lnTo>
                  <a:pt x="82153" y="175022"/>
                </a:lnTo>
                <a:cubicBezTo>
                  <a:pt x="76215" y="175022"/>
                  <a:pt x="71438" y="170244"/>
                  <a:pt x="71438" y="164306"/>
                </a:cubicBezTo>
                <a:close/>
                <a:moveTo>
                  <a:pt x="125016" y="164306"/>
                </a:moveTo>
                <a:cubicBezTo>
                  <a:pt x="125016" y="158368"/>
                  <a:pt x="129793" y="153591"/>
                  <a:pt x="135731" y="153591"/>
                </a:cubicBezTo>
                <a:lnTo>
                  <a:pt x="150019" y="153591"/>
                </a:lnTo>
                <a:cubicBezTo>
                  <a:pt x="155957" y="153591"/>
                  <a:pt x="160734" y="158368"/>
                  <a:pt x="160734" y="164306"/>
                </a:cubicBezTo>
                <a:cubicBezTo>
                  <a:pt x="160734" y="170244"/>
                  <a:pt x="155957" y="175022"/>
                  <a:pt x="150019" y="175022"/>
                </a:cubicBezTo>
                <a:lnTo>
                  <a:pt x="135731" y="175022"/>
                </a:lnTo>
                <a:cubicBezTo>
                  <a:pt x="129793" y="175022"/>
                  <a:pt x="125016" y="170244"/>
                  <a:pt x="125016" y="164306"/>
                </a:cubicBezTo>
                <a:close/>
                <a:moveTo>
                  <a:pt x="178594" y="164306"/>
                </a:moveTo>
                <a:cubicBezTo>
                  <a:pt x="178594" y="158368"/>
                  <a:pt x="183371" y="153591"/>
                  <a:pt x="189309" y="153591"/>
                </a:cubicBezTo>
                <a:lnTo>
                  <a:pt x="203597" y="153591"/>
                </a:lnTo>
                <a:cubicBezTo>
                  <a:pt x="209535" y="153591"/>
                  <a:pt x="214313" y="158368"/>
                  <a:pt x="214313" y="164306"/>
                </a:cubicBezTo>
                <a:cubicBezTo>
                  <a:pt x="214313" y="170244"/>
                  <a:pt x="209535" y="175022"/>
                  <a:pt x="203597" y="175022"/>
                </a:cubicBezTo>
                <a:lnTo>
                  <a:pt x="189309" y="175022"/>
                </a:lnTo>
                <a:cubicBezTo>
                  <a:pt x="183371" y="175022"/>
                  <a:pt x="178594" y="170244"/>
                  <a:pt x="178594" y="164306"/>
                </a:cubicBezTo>
                <a:close/>
                <a:moveTo>
                  <a:pt x="100013" y="78581"/>
                </a:moveTo>
                <a:cubicBezTo>
                  <a:pt x="111841" y="78581"/>
                  <a:pt x="121444" y="88184"/>
                  <a:pt x="121444" y="100013"/>
                </a:cubicBezTo>
                <a:cubicBezTo>
                  <a:pt x="121444" y="111841"/>
                  <a:pt x="111841" y="121444"/>
                  <a:pt x="100013" y="121444"/>
                </a:cubicBezTo>
                <a:cubicBezTo>
                  <a:pt x="88184" y="121444"/>
                  <a:pt x="78581" y="111841"/>
                  <a:pt x="78581" y="100013"/>
                </a:cubicBezTo>
                <a:cubicBezTo>
                  <a:pt x="78581" y="88184"/>
                  <a:pt x="88184" y="78581"/>
                  <a:pt x="100013" y="78581"/>
                </a:cubicBezTo>
                <a:close/>
                <a:moveTo>
                  <a:pt x="164306" y="100013"/>
                </a:moveTo>
                <a:cubicBezTo>
                  <a:pt x="164306" y="88184"/>
                  <a:pt x="173909" y="78581"/>
                  <a:pt x="185738" y="78581"/>
                </a:cubicBezTo>
                <a:cubicBezTo>
                  <a:pt x="197566" y="78581"/>
                  <a:pt x="207169" y="88184"/>
                  <a:pt x="207169" y="100013"/>
                </a:cubicBezTo>
                <a:cubicBezTo>
                  <a:pt x="207169" y="111841"/>
                  <a:pt x="197566" y="121444"/>
                  <a:pt x="185738" y="121444"/>
                </a:cubicBezTo>
                <a:cubicBezTo>
                  <a:pt x="173909" y="121444"/>
                  <a:pt x="164306" y="111841"/>
                  <a:pt x="164306" y="100013"/>
                </a:cubicBezTo>
                <a:close/>
                <a:moveTo>
                  <a:pt x="28575" y="100013"/>
                </a:move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142875"/>
                </a:lnTo>
                <a:cubicBezTo>
                  <a:pt x="0" y="150778"/>
                  <a:pt x="6385" y="157163"/>
                  <a:pt x="14288" y="157163"/>
                </a:cubicBezTo>
                <a:cubicBezTo>
                  <a:pt x="22190" y="157163"/>
                  <a:pt x="28575" y="150778"/>
                  <a:pt x="28575" y="142875"/>
                </a:cubicBezTo>
                <a:lnTo>
                  <a:pt x="28575" y="100013"/>
                </a:lnTo>
                <a:close/>
                <a:moveTo>
                  <a:pt x="271463" y="85725"/>
                </a:moveTo>
                <a:cubicBezTo>
                  <a:pt x="263560" y="85725"/>
                  <a:pt x="257175" y="92110"/>
                  <a:pt x="257175" y="100013"/>
                </a:cubicBezTo>
                <a:lnTo>
                  <a:pt x="257175" y="142875"/>
                </a:lnTo>
                <a:cubicBezTo>
                  <a:pt x="257175" y="150778"/>
                  <a:pt x="263560" y="157163"/>
                  <a:pt x="271463" y="157163"/>
                </a:cubicBezTo>
                <a:cubicBezTo>
                  <a:pt x="279365" y="157163"/>
                  <a:pt x="285750" y="150778"/>
                  <a:pt x="285750" y="142875"/>
                </a:cubicBezTo>
                <a:lnTo>
                  <a:pt x="285750" y="100013"/>
                </a:lnTo>
                <a:cubicBezTo>
                  <a:pt x="285750" y="92110"/>
                  <a:pt x="279365" y="85725"/>
                  <a:pt x="271463" y="85725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7086600" y="1714500"/>
            <a:ext cx="15716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 Agent 时代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38900" y="24003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629400" y="2324100"/>
            <a:ext cx="2667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防御对象：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按指令执行代码的语言模型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438900" y="28003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629400" y="2724150"/>
            <a:ext cx="419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攻击模式：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Prompt 注入 - 通过篡改模型上下文诱导危险操作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38900" y="32004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629400" y="3124200"/>
            <a:ext cx="32766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防御重点：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限制普通进程的系统调用和网络访问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38900" y="36004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6629400" y="3524250"/>
            <a:ext cx="29051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典型场景：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curl 窃取数据、rm 删除文件等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00050" y="5257800"/>
            <a:ext cx="11410950" cy="1219200"/>
          </a:xfrm>
          <a:custGeom>
            <a:avLst/>
            <a:gdLst/>
            <a:ahLst/>
            <a:cxnLst/>
            <a:rect l="l" t="t" r="r" b="b"/>
            <a:pathLst>
              <a:path w="11410950" h="1219200">
                <a:moveTo>
                  <a:pt x="38100" y="0"/>
                </a:moveTo>
                <a:lnTo>
                  <a:pt x="11296650" y="0"/>
                </a:lnTo>
                <a:cubicBezTo>
                  <a:pt x="11359734" y="0"/>
                  <a:pt x="11410950" y="51216"/>
                  <a:pt x="11410950" y="114300"/>
                </a:cubicBezTo>
                <a:lnTo>
                  <a:pt x="11410950" y="1104900"/>
                </a:lnTo>
                <a:cubicBezTo>
                  <a:pt x="11410950" y="1167984"/>
                  <a:pt x="11359734" y="1219200"/>
                  <a:pt x="11296650" y="1219200"/>
                </a:cubicBezTo>
                <a:lnTo>
                  <a:pt x="38100" y="1219200"/>
                </a:lnTo>
                <a:cubicBezTo>
                  <a:pt x="17072" y="1219200"/>
                  <a:pt x="0" y="1202128"/>
                  <a:pt x="0" y="1181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>
                  <a:alpha val="10000"/>
                </a:srgbClr>
              </a:gs>
              <a:gs pos="100000">
                <a:srgbClr val="10B981">
                  <a:alpha val="10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400050" y="5257800"/>
            <a:ext cx="38100" cy="1219200"/>
          </a:xfrm>
          <a:custGeom>
            <a:avLst/>
            <a:gdLst/>
            <a:ahLst/>
            <a:cxnLst/>
            <a:rect l="l" t="t" r="r" b="b"/>
            <a:pathLst>
              <a:path w="38100" h="1219200">
                <a:moveTo>
                  <a:pt x="38100" y="0"/>
                </a:moveTo>
                <a:lnTo>
                  <a:pt x="38100" y="0"/>
                </a:lnTo>
                <a:lnTo>
                  <a:pt x="38100" y="1219200"/>
                </a:lnTo>
                <a:lnTo>
                  <a:pt x="38100" y="1219200"/>
                </a:lnTo>
                <a:cubicBezTo>
                  <a:pt x="17072" y="1219200"/>
                  <a:pt x="0" y="1202128"/>
                  <a:pt x="0" y="1181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38175" y="54864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990600" y="5448300"/>
            <a:ext cx="10725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核心洞察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990600" y="5791200"/>
            <a:ext cx="107061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 Agent 本身并非恶意攻击者，真正的安全威胁面来源于外部内容的 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Prompt 注入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。当 Agent 抓取网页、读取文档或调用 API 时，可能无意中摄入了包含恶意指令的文本。防御的核心不在于抵御高维度的内核提权，而在于</a:t>
            </a:r>
            <a:r>
              <a:rPr lang="en-US" sz="1200" b="1" dirty="0">
                <a:solidFill>
                  <a:srgbClr val="2563EB"/>
                </a:solidFill>
                <a:highlight>
                  <a:srgbClr val="3B82F6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限制普通进程的系统调用和网络访问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6000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隔离的迷思：物理隔离不等于逻辑安全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MYTH OF ISOLATION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33500"/>
            <a:ext cx="6448425" cy="2686050"/>
          </a:xfrm>
          <a:custGeom>
            <a:avLst/>
            <a:gdLst/>
            <a:ahLst/>
            <a:cxnLst/>
            <a:rect l="l" t="t" r="r" b="b"/>
            <a:pathLst>
              <a:path w="6448425" h="2686050">
                <a:moveTo>
                  <a:pt x="114291" y="0"/>
                </a:moveTo>
                <a:lnTo>
                  <a:pt x="6334134" y="0"/>
                </a:lnTo>
                <a:cubicBezTo>
                  <a:pt x="6397255" y="0"/>
                  <a:pt x="6448425" y="51170"/>
                  <a:pt x="6448425" y="114291"/>
                </a:cubicBezTo>
                <a:lnTo>
                  <a:pt x="6448425" y="2571759"/>
                </a:lnTo>
                <a:cubicBezTo>
                  <a:pt x="6448425" y="2634880"/>
                  <a:pt x="6397255" y="2686050"/>
                  <a:pt x="6334134" y="2686050"/>
                </a:cubicBezTo>
                <a:lnTo>
                  <a:pt x="114291" y="2686050"/>
                </a:lnTo>
                <a:cubicBezTo>
                  <a:pt x="51170" y="2686050"/>
                  <a:pt x="0" y="2634880"/>
                  <a:pt x="0" y="2571759"/>
                </a:cubicBezTo>
                <a:lnTo>
                  <a:pt x="0" y="114291"/>
                </a:lnTo>
                <a:cubicBezTo>
                  <a:pt x="0" y="51212"/>
                  <a:pt x="51212" y="0"/>
                  <a:pt x="1142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09600" y="1562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0485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04900" y="1600200"/>
            <a:ext cx="148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行业普遍倾向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2095500"/>
            <a:ext cx="60674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行业内普遍倾向于采用</a:t>
            </a:r>
            <a:r>
              <a:rPr lang="en-US" sz="1200" b="1" dirty="0">
                <a:solidFill>
                  <a:srgbClr val="DC2626"/>
                </a:solidFill>
                <a:highlight>
                  <a:srgbClr val="EF4444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微虚拟机（如 Firecracker）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或</a:t>
            </a:r>
            <a:r>
              <a:rPr lang="en-US" sz="1200" b="1" dirty="0">
                <a:solidFill>
                  <a:srgbClr val="DC2626"/>
                </a:solidFill>
                <a:highlight>
                  <a:srgbClr val="EF4444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重型容器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来封装 Agent，以期获得军事级的隔离效果。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" y="2743200"/>
            <a:ext cx="5991225" cy="1047750"/>
          </a:xfrm>
          <a:custGeom>
            <a:avLst/>
            <a:gdLst/>
            <a:ahLst/>
            <a:cxnLst/>
            <a:rect l="l" t="t" r="r" b="b"/>
            <a:pathLst>
              <a:path w="5991225" h="1047750">
                <a:moveTo>
                  <a:pt x="76203" y="0"/>
                </a:moveTo>
                <a:lnTo>
                  <a:pt x="5915022" y="0"/>
                </a:lnTo>
                <a:cubicBezTo>
                  <a:pt x="5957080" y="0"/>
                  <a:pt x="5991225" y="34145"/>
                  <a:pt x="5991225" y="76203"/>
                </a:cubicBezTo>
                <a:lnTo>
                  <a:pt x="5991225" y="971547"/>
                </a:lnTo>
                <a:cubicBezTo>
                  <a:pt x="5991225" y="1013605"/>
                  <a:pt x="5957080" y="1047750"/>
                  <a:pt x="5915022" y="1047750"/>
                </a:cubicBezTo>
                <a:lnTo>
                  <a:pt x="76203" y="1047750"/>
                </a:lnTo>
                <a:cubicBezTo>
                  <a:pt x="34145" y="1047750"/>
                  <a:pt x="0" y="1013605"/>
                  <a:pt x="0" y="9715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762000" y="2895600"/>
            <a:ext cx="57626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问题：</a:t>
            </a:r>
            <a:r>
              <a:rPr lang="en-US" sz="12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这种方案假设 Agent 是潜在的恶意攻击者，需要被完全隔离。但现实中，Agent 执行合法任务时通常需要访问敏感资源（如读取 </a:t>
            </a:r>
            <a:r>
              <a:rPr lang="en-US" sz="1050" dirty="0">
                <a:solidFill>
                  <a:srgbClr val="1E293B">
                    <a:alpha val="70000"/>
                  </a:srgbClr>
                </a:solidFill>
                <a:highlight>
                  <a:srgbClr val="1E293B">
                    <a:alpha val="1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~/.ssh </a:t>
            </a:r>
            <a:r>
              <a:rPr lang="en-US" sz="12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中的私钥以拉取代码）。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1000" y="4210050"/>
            <a:ext cx="6448425" cy="2438400"/>
          </a:xfrm>
          <a:custGeom>
            <a:avLst/>
            <a:gdLst/>
            <a:ahLst/>
            <a:cxnLst/>
            <a:rect l="l" t="t" r="r" b="b"/>
            <a:pathLst>
              <a:path w="6448425" h="2438400">
                <a:moveTo>
                  <a:pt x="114312" y="0"/>
                </a:moveTo>
                <a:lnTo>
                  <a:pt x="6334113" y="0"/>
                </a:lnTo>
                <a:cubicBezTo>
                  <a:pt x="6397246" y="0"/>
                  <a:pt x="6448425" y="51179"/>
                  <a:pt x="6448425" y="114312"/>
                </a:cubicBezTo>
                <a:lnTo>
                  <a:pt x="6448425" y="2324088"/>
                </a:lnTo>
                <a:cubicBezTo>
                  <a:pt x="6448425" y="2387221"/>
                  <a:pt x="6397246" y="2438400"/>
                  <a:pt x="6334113" y="2438400"/>
                </a:cubicBezTo>
                <a:lnTo>
                  <a:pt x="114312" y="2438400"/>
                </a:lnTo>
                <a:cubicBezTo>
                  <a:pt x="51179" y="2438400"/>
                  <a:pt x="0" y="2387221"/>
                  <a:pt x="0" y="2324088"/>
                </a:cubicBezTo>
                <a:lnTo>
                  <a:pt x="0" y="114312"/>
                </a:lnTo>
                <a:cubicBezTo>
                  <a:pt x="0" y="51222"/>
                  <a:pt x="51222" y="0"/>
                  <a:pt x="11431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09600" y="44386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704850" y="45339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1104900" y="4476750"/>
            <a:ext cx="171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真正的逻辑安全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09600" y="4972050"/>
            <a:ext cx="60674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如果仅在硬件或容器层进行粗粒度隔离，一旦敏感凭证进入沙箱内部，便完全暴露在潜在的 Prompt 注入攻击下。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8650" y="5619750"/>
            <a:ext cx="5972175" cy="800100"/>
          </a:xfrm>
          <a:custGeom>
            <a:avLst/>
            <a:gdLst/>
            <a:ahLst/>
            <a:cxnLst/>
            <a:rect l="l" t="t" r="r" b="b"/>
            <a:pathLst>
              <a:path w="5972175" h="800100">
                <a:moveTo>
                  <a:pt x="38100" y="0"/>
                </a:moveTo>
                <a:lnTo>
                  <a:pt x="5895973" y="0"/>
                </a:lnTo>
                <a:cubicBezTo>
                  <a:pt x="5938058" y="0"/>
                  <a:pt x="5972175" y="34117"/>
                  <a:pt x="5972175" y="76202"/>
                </a:cubicBezTo>
                <a:lnTo>
                  <a:pt x="5972175" y="723898"/>
                </a:lnTo>
                <a:cubicBezTo>
                  <a:pt x="5972175" y="765983"/>
                  <a:pt x="5938058" y="800100"/>
                  <a:pt x="5895973" y="800100"/>
                </a:cubicBezTo>
                <a:lnTo>
                  <a:pt x="38100" y="800100"/>
                </a:lnTo>
                <a:cubicBezTo>
                  <a:pt x="17072" y="800100"/>
                  <a:pt x="0" y="783028"/>
                  <a:pt x="0" y="762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28650" y="5619750"/>
            <a:ext cx="38100" cy="800100"/>
          </a:xfrm>
          <a:custGeom>
            <a:avLst/>
            <a:gdLst/>
            <a:ahLst/>
            <a:cxnLst/>
            <a:rect l="l" t="t" r="r" b="b"/>
            <a:pathLst>
              <a:path w="38100" h="800100">
                <a:moveTo>
                  <a:pt x="38100" y="0"/>
                </a:moveTo>
                <a:lnTo>
                  <a:pt x="38100" y="0"/>
                </a:lnTo>
                <a:lnTo>
                  <a:pt x="38100" y="800100"/>
                </a:lnTo>
                <a:lnTo>
                  <a:pt x="38100" y="800100"/>
                </a:lnTo>
                <a:cubicBezTo>
                  <a:pt x="17072" y="800100"/>
                  <a:pt x="0" y="783028"/>
                  <a:pt x="0" y="762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800100" y="5772150"/>
            <a:ext cx="57245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解决方案：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真正的逻辑安全依赖于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细粒度的访问控制策略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，而非单一的硬件级屏障。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056090" y="1333500"/>
            <a:ext cx="4752975" cy="5314950"/>
          </a:xfrm>
          <a:custGeom>
            <a:avLst/>
            <a:gdLst/>
            <a:ahLst/>
            <a:cxnLst/>
            <a:rect l="l" t="t" r="r" b="b"/>
            <a:pathLst>
              <a:path w="4752975" h="5314950">
                <a:moveTo>
                  <a:pt x="114309" y="0"/>
                </a:moveTo>
                <a:lnTo>
                  <a:pt x="4638666" y="0"/>
                </a:lnTo>
                <a:cubicBezTo>
                  <a:pt x="4701797" y="0"/>
                  <a:pt x="4752975" y="51178"/>
                  <a:pt x="4752975" y="114309"/>
                </a:cubicBezTo>
                <a:lnTo>
                  <a:pt x="4752975" y="5200641"/>
                </a:lnTo>
                <a:cubicBezTo>
                  <a:pt x="4752975" y="5263772"/>
                  <a:pt x="4701797" y="5314950"/>
                  <a:pt x="4638666" y="5314950"/>
                </a:cubicBezTo>
                <a:lnTo>
                  <a:pt x="114309" y="5314950"/>
                </a:lnTo>
                <a:cubicBezTo>
                  <a:pt x="51178" y="5314950"/>
                  <a:pt x="0" y="5263772"/>
                  <a:pt x="0" y="5200641"/>
                </a:cubicBezTo>
                <a:lnTo>
                  <a:pt x="0" y="114309"/>
                </a:lnTo>
                <a:cubicBezTo>
                  <a:pt x="0" y="51220"/>
                  <a:pt x="51220" y="0"/>
                  <a:pt x="114309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227540" y="2105025"/>
            <a:ext cx="4410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安全模型对比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284690" y="2638425"/>
            <a:ext cx="4295775" cy="952500"/>
          </a:xfrm>
          <a:custGeom>
            <a:avLst/>
            <a:gdLst/>
            <a:ahLst/>
            <a:cxnLst/>
            <a:rect l="l" t="t" r="r" b="b"/>
            <a:pathLst>
              <a:path w="4295775" h="952500">
                <a:moveTo>
                  <a:pt x="76200" y="0"/>
                </a:moveTo>
                <a:lnTo>
                  <a:pt x="4219575" y="0"/>
                </a:lnTo>
                <a:cubicBezTo>
                  <a:pt x="4261631" y="0"/>
                  <a:pt x="4295775" y="34144"/>
                  <a:pt x="4295775" y="76200"/>
                </a:cubicBezTo>
                <a:lnTo>
                  <a:pt x="4295775" y="876300"/>
                </a:lnTo>
                <a:cubicBezTo>
                  <a:pt x="4295775" y="918356"/>
                  <a:pt x="4261631" y="952500"/>
                  <a:pt x="4219575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7437090" y="279082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物理隔离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273159" y="2809875"/>
            <a:ext cx="1219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Hardware Isolation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437090" y="3095625"/>
            <a:ext cx="3990975" cy="76200"/>
          </a:xfrm>
          <a:custGeom>
            <a:avLst/>
            <a:gdLst/>
            <a:ahLst/>
            <a:cxnLst/>
            <a:rect l="l" t="t" r="r" b="b"/>
            <a:pathLst>
              <a:path w="3990975" h="76200">
                <a:moveTo>
                  <a:pt x="38100" y="0"/>
                </a:moveTo>
                <a:lnTo>
                  <a:pt x="3952875" y="0"/>
                </a:lnTo>
                <a:cubicBezTo>
                  <a:pt x="3973903" y="0"/>
                  <a:pt x="3990975" y="17072"/>
                  <a:pt x="3990975" y="38100"/>
                </a:cubicBezTo>
                <a:lnTo>
                  <a:pt x="3990975" y="38100"/>
                </a:lnTo>
                <a:cubicBezTo>
                  <a:pt x="3990975" y="59128"/>
                  <a:pt x="3973903" y="76200"/>
                  <a:pt x="3952875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7437090" y="3095625"/>
            <a:ext cx="1600200" cy="76200"/>
          </a:xfrm>
          <a:custGeom>
            <a:avLst/>
            <a:gdLst/>
            <a:ahLst/>
            <a:cxnLst/>
            <a:rect l="l" t="t" r="r" b="b"/>
            <a:pathLst>
              <a:path w="1600200" h="76200">
                <a:moveTo>
                  <a:pt x="38100" y="0"/>
                </a:moveTo>
                <a:lnTo>
                  <a:pt x="1562100" y="0"/>
                </a:lnTo>
                <a:cubicBezTo>
                  <a:pt x="1583128" y="0"/>
                  <a:pt x="1600200" y="17072"/>
                  <a:pt x="1600200" y="38100"/>
                </a:cubicBezTo>
                <a:lnTo>
                  <a:pt x="1600200" y="38100"/>
                </a:lnTo>
                <a:cubicBezTo>
                  <a:pt x="1600200" y="59128"/>
                  <a:pt x="1583128" y="76200"/>
                  <a:pt x="1562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437090" y="3248025"/>
            <a:ext cx="405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粗粒度、无法防止凭证泄露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347820" y="3781425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75634" y="224403"/>
                </a:moveTo>
                <a:cubicBezTo>
                  <a:pt x="81216" y="229984"/>
                  <a:pt x="90279" y="229984"/>
                  <a:pt x="95860" y="224403"/>
                </a:cubicBezTo>
                <a:lnTo>
                  <a:pt x="167298" y="152966"/>
                </a:lnTo>
                <a:cubicBezTo>
                  <a:pt x="172879" y="147384"/>
                  <a:pt x="172879" y="138321"/>
                  <a:pt x="167298" y="132740"/>
                </a:cubicBezTo>
                <a:cubicBezTo>
                  <a:pt x="161717" y="127159"/>
                  <a:pt x="152653" y="127159"/>
                  <a:pt x="147072" y="132740"/>
                </a:cubicBezTo>
                <a:lnTo>
                  <a:pt x="100013" y="179799"/>
                </a:lnTo>
                <a:lnTo>
                  <a:pt x="100013" y="14288"/>
                </a:lnTo>
                <a:cubicBezTo>
                  <a:pt x="100013" y="6385"/>
                  <a:pt x="93628" y="0"/>
                  <a:pt x="85725" y="0"/>
                </a:cubicBezTo>
                <a:cubicBezTo>
                  <a:pt x="77822" y="0"/>
                  <a:pt x="71438" y="6385"/>
                  <a:pt x="71438" y="14288"/>
                </a:cubicBezTo>
                <a:lnTo>
                  <a:pt x="71438" y="179799"/>
                </a:lnTo>
                <a:lnTo>
                  <a:pt x="24378" y="132740"/>
                </a:lnTo>
                <a:cubicBezTo>
                  <a:pt x="18797" y="127159"/>
                  <a:pt x="9733" y="127159"/>
                  <a:pt x="4152" y="132740"/>
                </a:cubicBezTo>
                <a:cubicBezTo>
                  <a:pt x="-1429" y="138321"/>
                  <a:pt x="-1429" y="147384"/>
                  <a:pt x="4152" y="152966"/>
                </a:cubicBezTo>
                <a:lnTo>
                  <a:pt x="75590" y="224403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7294215" y="4210050"/>
            <a:ext cx="4276725" cy="971550"/>
          </a:xfrm>
          <a:custGeom>
            <a:avLst/>
            <a:gdLst/>
            <a:ahLst/>
            <a:cxnLst/>
            <a:rect l="l" t="t" r="r" b="b"/>
            <a:pathLst>
              <a:path w="4276725" h="971550">
                <a:moveTo>
                  <a:pt x="76199" y="0"/>
                </a:moveTo>
                <a:lnTo>
                  <a:pt x="4200526" y="0"/>
                </a:lnTo>
                <a:cubicBezTo>
                  <a:pt x="4242610" y="0"/>
                  <a:pt x="4276725" y="34115"/>
                  <a:pt x="4276725" y="76199"/>
                </a:cubicBezTo>
                <a:lnTo>
                  <a:pt x="4276725" y="895351"/>
                </a:lnTo>
                <a:cubicBezTo>
                  <a:pt x="4276725" y="937435"/>
                  <a:pt x="4242610" y="971550"/>
                  <a:pt x="4200526" y="971550"/>
                </a:cubicBezTo>
                <a:lnTo>
                  <a:pt x="76199" y="971550"/>
                </a:lnTo>
                <a:cubicBezTo>
                  <a:pt x="34115" y="971550"/>
                  <a:pt x="0" y="937435"/>
                  <a:pt x="0" y="895351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7456140" y="43719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策略管控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542910" y="4391025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Policy Control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456140" y="4676775"/>
            <a:ext cx="3952875" cy="76200"/>
          </a:xfrm>
          <a:custGeom>
            <a:avLst/>
            <a:gdLst/>
            <a:ahLst/>
            <a:cxnLst/>
            <a:rect l="l" t="t" r="r" b="b"/>
            <a:pathLst>
              <a:path w="3952875" h="76200">
                <a:moveTo>
                  <a:pt x="38100" y="0"/>
                </a:moveTo>
                <a:lnTo>
                  <a:pt x="3914775" y="0"/>
                </a:lnTo>
                <a:cubicBezTo>
                  <a:pt x="3935803" y="0"/>
                  <a:pt x="3952875" y="17072"/>
                  <a:pt x="3952875" y="38100"/>
                </a:cubicBezTo>
                <a:lnTo>
                  <a:pt x="3952875" y="38100"/>
                </a:lnTo>
                <a:cubicBezTo>
                  <a:pt x="3952875" y="59128"/>
                  <a:pt x="3935803" y="76200"/>
                  <a:pt x="3914775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7456140" y="4676775"/>
            <a:ext cx="3562350" cy="76200"/>
          </a:xfrm>
          <a:custGeom>
            <a:avLst/>
            <a:gdLst/>
            <a:ahLst/>
            <a:cxnLst/>
            <a:rect l="l" t="t" r="r" b="b"/>
            <a:pathLst>
              <a:path w="3562350" h="76200">
                <a:moveTo>
                  <a:pt x="38100" y="0"/>
                </a:moveTo>
                <a:lnTo>
                  <a:pt x="3524250" y="0"/>
                </a:lnTo>
                <a:cubicBezTo>
                  <a:pt x="3545278" y="0"/>
                  <a:pt x="3562350" y="17072"/>
                  <a:pt x="3562350" y="38100"/>
                </a:cubicBezTo>
                <a:lnTo>
                  <a:pt x="3562350" y="38100"/>
                </a:lnTo>
                <a:cubicBezTo>
                  <a:pt x="3562350" y="59128"/>
                  <a:pt x="3545278" y="76200"/>
                  <a:pt x="352425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7456140" y="4829175"/>
            <a:ext cx="4019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细粒度、精准权限控制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688958" y="5424488"/>
            <a:ext cx="1489174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策略优先 &gt; 物理隔离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251353" y="5686425"/>
            <a:ext cx="4362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Policy over Isolation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5763" y="1534716"/>
            <a:ext cx="1743075" cy="428625"/>
          </a:xfrm>
          <a:custGeom>
            <a:avLst/>
            <a:gdLst/>
            <a:ahLst/>
            <a:cxnLst/>
            <a:rect l="l" t="t" r="r" b="b"/>
            <a:pathLst>
              <a:path w="1743075" h="428625">
                <a:moveTo>
                  <a:pt x="214313" y="0"/>
                </a:moveTo>
                <a:lnTo>
                  <a:pt x="1528763" y="0"/>
                </a:lnTo>
                <a:cubicBezTo>
                  <a:pt x="1647045" y="0"/>
                  <a:pt x="1743075" y="96030"/>
                  <a:pt x="1743075" y="214313"/>
                </a:cubicBezTo>
                <a:lnTo>
                  <a:pt x="1743075" y="214313"/>
                </a:lnTo>
                <a:cubicBezTo>
                  <a:pt x="1743075" y="332595"/>
                  <a:pt x="1647045" y="428625"/>
                  <a:pt x="15287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19125" y="1615678"/>
            <a:ext cx="137390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kern="0" spc="75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2501503"/>
            <a:ext cx="117729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OpenShell：基于容器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与网络的纵深防御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4520803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3B82F6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81000" y="4863703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1F5F9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重量级 Agent Sandbox 的主流设计思路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4343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架构与组件协同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ARCHITECTURE &amp; COMPONENTS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4724400" cy="5181600"/>
          </a:xfrm>
          <a:custGeom>
            <a:avLst/>
            <a:gdLst/>
            <a:ahLst/>
            <a:cxnLst/>
            <a:rect l="l" t="t" r="r" b="b"/>
            <a:pathLst>
              <a:path w="4724400" h="5181600">
                <a:moveTo>
                  <a:pt x="114283" y="0"/>
                </a:moveTo>
                <a:lnTo>
                  <a:pt x="4610117" y="0"/>
                </a:lnTo>
                <a:cubicBezTo>
                  <a:pt x="4673234" y="0"/>
                  <a:pt x="4724400" y="51166"/>
                  <a:pt x="4724400" y="114283"/>
                </a:cubicBezTo>
                <a:lnTo>
                  <a:pt x="4724400" y="5067317"/>
                </a:lnTo>
                <a:cubicBezTo>
                  <a:pt x="4724400" y="5130434"/>
                  <a:pt x="4673234" y="5181600"/>
                  <a:pt x="4610117" y="5181600"/>
                </a:cubicBezTo>
                <a:lnTo>
                  <a:pt x="114283" y="5181600"/>
                </a:lnTo>
                <a:cubicBezTo>
                  <a:pt x="51166" y="5181600"/>
                  <a:pt x="0" y="5130434"/>
                  <a:pt x="0" y="5067317"/>
                </a:cubicBezTo>
                <a:lnTo>
                  <a:pt x="0" y="114283"/>
                </a:lnTo>
                <a:cubicBezTo>
                  <a:pt x="0" y="51209"/>
                  <a:pt x="51209" y="0"/>
                  <a:pt x="11428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4438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系统架构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90550" y="1925910"/>
            <a:ext cx="4324350" cy="1085850"/>
          </a:xfrm>
          <a:custGeom>
            <a:avLst/>
            <a:gdLst/>
            <a:ahLst/>
            <a:cxnLst/>
            <a:rect l="l" t="t" r="r" b="b"/>
            <a:pathLst>
              <a:path w="4324350" h="1085850">
                <a:moveTo>
                  <a:pt x="38100" y="0"/>
                </a:moveTo>
                <a:lnTo>
                  <a:pt x="4248145" y="0"/>
                </a:lnTo>
                <a:cubicBezTo>
                  <a:pt x="4290232" y="0"/>
                  <a:pt x="4324350" y="34118"/>
                  <a:pt x="4324350" y="76205"/>
                </a:cubicBezTo>
                <a:lnTo>
                  <a:pt x="4324350" y="1009645"/>
                </a:lnTo>
                <a:cubicBezTo>
                  <a:pt x="4324350" y="1051732"/>
                  <a:pt x="4290232" y="1085850"/>
                  <a:pt x="4248145" y="1085850"/>
                </a:cubicBezTo>
                <a:lnTo>
                  <a:pt x="38100" y="1085850"/>
                </a:lnTo>
                <a:cubicBezTo>
                  <a:pt x="17072" y="1085850"/>
                  <a:pt x="0" y="1068778"/>
                  <a:pt x="0" y="1047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>
                  <a:alpha val="10000"/>
                </a:srgbClr>
              </a:gs>
              <a:gs pos="100000">
                <a:srgbClr val="3B82F6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590550" y="1925910"/>
            <a:ext cx="38100" cy="1085850"/>
          </a:xfrm>
          <a:custGeom>
            <a:avLst/>
            <a:gdLst/>
            <a:ahLst/>
            <a:cxnLst/>
            <a:rect l="l" t="t" r="r" b="b"/>
            <a:pathLst>
              <a:path w="38100" h="1085850">
                <a:moveTo>
                  <a:pt x="38100" y="0"/>
                </a:moveTo>
                <a:lnTo>
                  <a:pt x="38100" y="0"/>
                </a:lnTo>
                <a:lnTo>
                  <a:pt x="38100" y="1085850"/>
                </a:lnTo>
                <a:lnTo>
                  <a:pt x="38100" y="1085850"/>
                </a:lnTo>
                <a:cubicBezTo>
                  <a:pt x="17072" y="1085850"/>
                  <a:pt x="0" y="1068778"/>
                  <a:pt x="0" y="1047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762000" y="211641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866775" y="223071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73819" y="26194"/>
                </a:moveTo>
                <a:lnTo>
                  <a:pt x="97631" y="26194"/>
                </a:lnTo>
                <a:lnTo>
                  <a:pt x="97631" y="40481"/>
                </a:lnTo>
                <a:lnTo>
                  <a:pt x="73819" y="40481"/>
                </a:lnTo>
                <a:lnTo>
                  <a:pt x="73819" y="26194"/>
                </a:lnTo>
                <a:close/>
                <a:moveTo>
                  <a:pt x="71438" y="9525"/>
                </a:moveTo>
                <a:cubicBezTo>
                  <a:pt x="63550" y="9525"/>
                  <a:pt x="57150" y="15925"/>
                  <a:pt x="57150" y="23813"/>
                </a:cubicBezTo>
                <a:lnTo>
                  <a:pt x="57150" y="42863"/>
                </a:lnTo>
                <a:cubicBezTo>
                  <a:pt x="57150" y="50750"/>
                  <a:pt x="63550" y="57150"/>
                  <a:pt x="71438" y="57150"/>
                </a:cubicBezTo>
                <a:lnTo>
                  <a:pt x="76200" y="57150"/>
                </a:lnTo>
                <a:lnTo>
                  <a:pt x="76200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38100" y="85725"/>
                </a:lnTo>
                <a:lnTo>
                  <a:pt x="38100" y="95250"/>
                </a:lnTo>
                <a:lnTo>
                  <a:pt x="33338" y="95250"/>
                </a:lnTo>
                <a:cubicBezTo>
                  <a:pt x="25450" y="95250"/>
                  <a:pt x="19050" y="101650"/>
                  <a:pt x="19050" y="109537"/>
                </a:cubicBezTo>
                <a:lnTo>
                  <a:pt x="19050" y="128588"/>
                </a:lnTo>
                <a:cubicBezTo>
                  <a:pt x="19050" y="136475"/>
                  <a:pt x="25450" y="142875"/>
                  <a:pt x="33338" y="142875"/>
                </a:cubicBezTo>
                <a:lnTo>
                  <a:pt x="61912" y="142875"/>
                </a:lnTo>
                <a:cubicBezTo>
                  <a:pt x="69800" y="142875"/>
                  <a:pt x="76200" y="136475"/>
                  <a:pt x="76200" y="128588"/>
                </a:cubicBezTo>
                <a:lnTo>
                  <a:pt x="76200" y="109537"/>
                </a:lnTo>
                <a:cubicBezTo>
                  <a:pt x="76200" y="101650"/>
                  <a:pt x="69800" y="95250"/>
                  <a:pt x="61912" y="95250"/>
                </a:cubicBezTo>
                <a:lnTo>
                  <a:pt x="57150" y="95250"/>
                </a:lnTo>
                <a:lnTo>
                  <a:pt x="57150" y="85725"/>
                </a:lnTo>
                <a:lnTo>
                  <a:pt x="114300" y="85725"/>
                </a:lnTo>
                <a:lnTo>
                  <a:pt x="114300" y="95250"/>
                </a:lnTo>
                <a:lnTo>
                  <a:pt x="109537" y="95250"/>
                </a:lnTo>
                <a:cubicBezTo>
                  <a:pt x="101650" y="95250"/>
                  <a:pt x="95250" y="101650"/>
                  <a:pt x="95250" y="109537"/>
                </a:cubicBezTo>
                <a:lnTo>
                  <a:pt x="95250" y="128588"/>
                </a:lnTo>
                <a:cubicBezTo>
                  <a:pt x="95250" y="136475"/>
                  <a:pt x="101650" y="142875"/>
                  <a:pt x="109537" y="142875"/>
                </a:cubicBezTo>
                <a:lnTo>
                  <a:pt x="138113" y="142875"/>
                </a:lnTo>
                <a:cubicBezTo>
                  <a:pt x="146000" y="142875"/>
                  <a:pt x="152400" y="136475"/>
                  <a:pt x="152400" y="128588"/>
                </a:cubicBezTo>
                <a:lnTo>
                  <a:pt x="152400" y="109537"/>
                </a:lnTo>
                <a:cubicBezTo>
                  <a:pt x="152400" y="101650"/>
                  <a:pt x="146000" y="95250"/>
                  <a:pt x="138113" y="95250"/>
                </a:cubicBezTo>
                <a:lnTo>
                  <a:pt x="133350" y="95250"/>
                </a:lnTo>
                <a:lnTo>
                  <a:pt x="133350" y="85725"/>
                </a:lnTo>
                <a:lnTo>
                  <a:pt x="161925" y="85725"/>
                </a:lnTo>
                <a:cubicBezTo>
                  <a:pt x="167194" y="85725"/>
                  <a:pt x="171450" y="81469"/>
                  <a:pt x="171450" y="76200"/>
                </a:cubicBezTo>
                <a:cubicBezTo>
                  <a:pt x="171450" y="70931"/>
                  <a:pt x="167194" y="66675"/>
                  <a:pt x="161925" y="66675"/>
                </a:cubicBezTo>
                <a:lnTo>
                  <a:pt x="95250" y="66675"/>
                </a:lnTo>
                <a:lnTo>
                  <a:pt x="95250" y="57150"/>
                </a:lnTo>
                <a:lnTo>
                  <a:pt x="100013" y="57150"/>
                </a:lnTo>
                <a:cubicBezTo>
                  <a:pt x="107900" y="57150"/>
                  <a:pt x="114300" y="50750"/>
                  <a:pt x="114300" y="42863"/>
                </a:cubicBezTo>
                <a:lnTo>
                  <a:pt x="114300" y="23813"/>
                </a:lnTo>
                <a:cubicBezTo>
                  <a:pt x="114300" y="15925"/>
                  <a:pt x="107900" y="9525"/>
                  <a:pt x="100013" y="9525"/>
                </a:cubicBezTo>
                <a:lnTo>
                  <a:pt x="71438" y="9525"/>
                </a:lnTo>
                <a:close/>
                <a:moveTo>
                  <a:pt x="133350" y="111919"/>
                </a:moveTo>
                <a:lnTo>
                  <a:pt x="135731" y="111919"/>
                </a:lnTo>
                <a:lnTo>
                  <a:pt x="135731" y="126206"/>
                </a:lnTo>
                <a:lnTo>
                  <a:pt x="111919" y="126206"/>
                </a:lnTo>
                <a:lnTo>
                  <a:pt x="111919" y="111919"/>
                </a:lnTo>
                <a:lnTo>
                  <a:pt x="133350" y="111919"/>
                </a:lnTo>
                <a:close/>
                <a:moveTo>
                  <a:pt x="57150" y="111919"/>
                </a:moveTo>
                <a:lnTo>
                  <a:pt x="59531" y="111919"/>
                </a:lnTo>
                <a:lnTo>
                  <a:pt x="59531" y="126206"/>
                </a:lnTo>
                <a:lnTo>
                  <a:pt x="35719" y="126206"/>
                </a:lnTo>
                <a:lnTo>
                  <a:pt x="35719" y="111919"/>
                </a:lnTo>
                <a:lnTo>
                  <a:pt x="57150" y="11191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1257300" y="207831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控制面 Gateway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57300" y="2345010"/>
            <a:ext cx="1343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Control Plane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62000" y="2611710"/>
            <a:ext cx="4076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负责沙箱的生命周期管理与安全策略分发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628900" y="316795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1541" y="224403"/>
                </a:moveTo>
                <a:lnTo>
                  <a:pt x="224403" y="181541"/>
                </a:lnTo>
                <a:cubicBezTo>
                  <a:pt x="228511" y="177433"/>
                  <a:pt x="229716" y="171316"/>
                  <a:pt x="227484" y="165958"/>
                </a:cubicBezTo>
                <a:cubicBezTo>
                  <a:pt x="225251" y="160600"/>
                  <a:pt x="220072" y="157163"/>
                  <a:pt x="214313" y="157163"/>
                </a:cubicBezTo>
                <a:lnTo>
                  <a:pt x="185738" y="157163"/>
                </a:lnTo>
                <a:lnTo>
                  <a:pt x="185738" y="14288"/>
                </a:lnTo>
                <a:cubicBezTo>
                  <a:pt x="185738" y="6385"/>
                  <a:pt x="179353" y="0"/>
                  <a:pt x="171450" y="0"/>
                </a:cubicBezTo>
                <a:cubicBezTo>
                  <a:pt x="163547" y="0"/>
                  <a:pt x="157163" y="6385"/>
                  <a:pt x="157163" y="14288"/>
                </a:cubicBezTo>
                <a:lnTo>
                  <a:pt x="157163" y="157163"/>
                </a:lnTo>
                <a:lnTo>
                  <a:pt x="128588" y="157163"/>
                </a:lnTo>
                <a:cubicBezTo>
                  <a:pt x="122828" y="157163"/>
                  <a:pt x="117604" y="160645"/>
                  <a:pt x="115372" y="166003"/>
                </a:cubicBezTo>
                <a:cubicBezTo>
                  <a:pt x="113139" y="171361"/>
                  <a:pt x="114389" y="177478"/>
                  <a:pt x="118452" y="181585"/>
                </a:cubicBezTo>
                <a:lnTo>
                  <a:pt x="161315" y="224448"/>
                </a:lnTo>
                <a:cubicBezTo>
                  <a:pt x="166896" y="230029"/>
                  <a:pt x="175959" y="230029"/>
                  <a:pt x="181541" y="224448"/>
                </a:cubicBezTo>
                <a:close/>
                <a:moveTo>
                  <a:pt x="67241" y="4197"/>
                </a:moveTo>
                <a:cubicBezTo>
                  <a:pt x="61659" y="-1384"/>
                  <a:pt x="52596" y="-1384"/>
                  <a:pt x="47015" y="4197"/>
                </a:cubicBezTo>
                <a:lnTo>
                  <a:pt x="4152" y="47059"/>
                </a:lnTo>
                <a:cubicBezTo>
                  <a:pt x="45" y="51167"/>
                  <a:pt x="-1161" y="57284"/>
                  <a:pt x="1072" y="62642"/>
                </a:cubicBezTo>
                <a:cubicBezTo>
                  <a:pt x="3304" y="68000"/>
                  <a:pt x="8528" y="71438"/>
                  <a:pt x="14288" y="71438"/>
                </a:cubicBezTo>
                <a:lnTo>
                  <a:pt x="42863" y="71438"/>
                </a:lnTo>
                <a:lnTo>
                  <a:pt x="42863" y="214313"/>
                </a:lnTo>
                <a:cubicBezTo>
                  <a:pt x="42863" y="222215"/>
                  <a:pt x="49247" y="228600"/>
                  <a:pt x="57150" y="228600"/>
                </a:cubicBezTo>
                <a:cubicBezTo>
                  <a:pt x="65053" y="228600"/>
                  <a:pt x="71438" y="222215"/>
                  <a:pt x="71438" y="214313"/>
                </a:cubicBezTo>
                <a:lnTo>
                  <a:pt x="71438" y="71438"/>
                </a:lnTo>
                <a:lnTo>
                  <a:pt x="100013" y="71438"/>
                </a:lnTo>
                <a:cubicBezTo>
                  <a:pt x="105772" y="71438"/>
                  <a:pt x="110996" y="67955"/>
                  <a:pt x="113228" y="62597"/>
                </a:cubicBezTo>
                <a:cubicBezTo>
                  <a:pt x="115461" y="57239"/>
                  <a:pt x="114211" y="51122"/>
                  <a:pt x="110148" y="47015"/>
                </a:cubicBezTo>
                <a:lnTo>
                  <a:pt x="67285" y="4152"/>
                </a:lnTo>
                <a:close/>
              </a:path>
            </a:pathLst>
          </a:custGeom>
          <a:solidFill>
            <a:srgbClr val="1E293B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590550" y="3552751"/>
            <a:ext cx="4324350" cy="1085850"/>
          </a:xfrm>
          <a:custGeom>
            <a:avLst/>
            <a:gdLst/>
            <a:ahLst/>
            <a:cxnLst/>
            <a:rect l="l" t="t" r="r" b="b"/>
            <a:pathLst>
              <a:path w="4324350" h="1085850">
                <a:moveTo>
                  <a:pt x="38100" y="0"/>
                </a:moveTo>
                <a:lnTo>
                  <a:pt x="4248145" y="0"/>
                </a:lnTo>
                <a:cubicBezTo>
                  <a:pt x="4290232" y="0"/>
                  <a:pt x="4324350" y="34118"/>
                  <a:pt x="4324350" y="76205"/>
                </a:cubicBezTo>
                <a:lnTo>
                  <a:pt x="4324350" y="1009645"/>
                </a:lnTo>
                <a:cubicBezTo>
                  <a:pt x="4324350" y="1051732"/>
                  <a:pt x="4290232" y="1085850"/>
                  <a:pt x="4248145" y="1085850"/>
                </a:cubicBezTo>
                <a:lnTo>
                  <a:pt x="38100" y="1085850"/>
                </a:lnTo>
                <a:cubicBezTo>
                  <a:pt x="17072" y="1085850"/>
                  <a:pt x="0" y="1068778"/>
                  <a:pt x="0" y="1047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>
                  <a:alpha val="10000"/>
                </a:srgbClr>
              </a:gs>
              <a:gs pos="100000">
                <a:srgbClr val="10B981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590550" y="3552751"/>
            <a:ext cx="38100" cy="1085850"/>
          </a:xfrm>
          <a:custGeom>
            <a:avLst/>
            <a:gdLst/>
            <a:ahLst/>
            <a:cxnLst/>
            <a:rect l="l" t="t" r="r" b="b"/>
            <a:pathLst>
              <a:path w="38100" h="1085850">
                <a:moveTo>
                  <a:pt x="38100" y="0"/>
                </a:moveTo>
                <a:lnTo>
                  <a:pt x="38100" y="0"/>
                </a:lnTo>
                <a:lnTo>
                  <a:pt x="38100" y="1085850"/>
                </a:lnTo>
                <a:lnTo>
                  <a:pt x="38100" y="1085850"/>
                </a:lnTo>
                <a:cubicBezTo>
                  <a:pt x="17072" y="1085850"/>
                  <a:pt x="0" y="1068778"/>
                  <a:pt x="0" y="1047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762000" y="374325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876300" y="385755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66764" y="-744"/>
                </a:moveTo>
                <a:cubicBezTo>
                  <a:pt x="72658" y="-4137"/>
                  <a:pt x="79921" y="-4137"/>
                  <a:pt x="85814" y="-744"/>
                </a:cubicBezTo>
                <a:lnTo>
                  <a:pt x="138172" y="29468"/>
                </a:lnTo>
                <a:cubicBezTo>
                  <a:pt x="144066" y="32861"/>
                  <a:pt x="147697" y="39172"/>
                  <a:pt x="147697" y="45958"/>
                </a:cubicBezTo>
                <a:lnTo>
                  <a:pt x="147697" y="106382"/>
                </a:lnTo>
                <a:cubicBezTo>
                  <a:pt x="147697" y="113199"/>
                  <a:pt x="144066" y="119479"/>
                  <a:pt x="138172" y="122872"/>
                </a:cubicBezTo>
                <a:lnTo>
                  <a:pt x="85814" y="153144"/>
                </a:lnTo>
                <a:cubicBezTo>
                  <a:pt x="79921" y="156537"/>
                  <a:pt x="72658" y="156537"/>
                  <a:pt x="66764" y="153144"/>
                </a:cubicBezTo>
                <a:lnTo>
                  <a:pt x="14436" y="122932"/>
                </a:lnTo>
                <a:cubicBezTo>
                  <a:pt x="8543" y="119539"/>
                  <a:pt x="4911" y="113228"/>
                  <a:pt x="4911" y="106442"/>
                </a:cubicBezTo>
                <a:lnTo>
                  <a:pt x="4911" y="46018"/>
                </a:lnTo>
                <a:cubicBezTo>
                  <a:pt x="4911" y="39201"/>
                  <a:pt x="8543" y="32921"/>
                  <a:pt x="14436" y="29528"/>
                </a:cubicBezTo>
                <a:lnTo>
                  <a:pt x="66764" y="-744"/>
                </a:lnTo>
                <a:close/>
                <a:moveTo>
                  <a:pt x="128617" y="106412"/>
                </a:moveTo>
                <a:lnTo>
                  <a:pt x="128617" y="56971"/>
                </a:lnTo>
                <a:lnTo>
                  <a:pt x="85814" y="81677"/>
                </a:lnTo>
                <a:lnTo>
                  <a:pt x="85814" y="131118"/>
                </a:lnTo>
                <a:lnTo>
                  <a:pt x="128617" y="10641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1257300" y="3705151"/>
            <a:ext cx="1743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数据面 Sandbox Pod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57300" y="3971851"/>
            <a:ext cx="1724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Plane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62000" y="4238551"/>
            <a:ext cx="4076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作为独立容器运行具体的 Agent 进程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2657475" y="479487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75634" y="224403"/>
                </a:moveTo>
                <a:cubicBezTo>
                  <a:pt x="81216" y="229984"/>
                  <a:pt x="90279" y="229984"/>
                  <a:pt x="95860" y="224403"/>
                </a:cubicBezTo>
                <a:lnTo>
                  <a:pt x="167298" y="152966"/>
                </a:lnTo>
                <a:cubicBezTo>
                  <a:pt x="172879" y="147384"/>
                  <a:pt x="172879" y="138321"/>
                  <a:pt x="167298" y="132740"/>
                </a:cubicBezTo>
                <a:cubicBezTo>
                  <a:pt x="161717" y="127159"/>
                  <a:pt x="152653" y="127159"/>
                  <a:pt x="147072" y="132740"/>
                </a:cubicBezTo>
                <a:lnTo>
                  <a:pt x="100013" y="179799"/>
                </a:lnTo>
                <a:lnTo>
                  <a:pt x="100013" y="14288"/>
                </a:lnTo>
                <a:cubicBezTo>
                  <a:pt x="100013" y="6385"/>
                  <a:pt x="93628" y="0"/>
                  <a:pt x="85725" y="0"/>
                </a:cubicBezTo>
                <a:cubicBezTo>
                  <a:pt x="77822" y="0"/>
                  <a:pt x="71438" y="6385"/>
                  <a:pt x="71438" y="14288"/>
                </a:cubicBezTo>
                <a:lnTo>
                  <a:pt x="71438" y="179799"/>
                </a:lnTo>
                <a:lnTo>
                  <a:pt x="24378" y="132740"/>
                </a:lnTo>
                <a:cubicBezTo>
                  <a:pt x="18797" y="127159"/>
                  <a:pt x="9733" y="127159"/>
                  <a:pt x="4152" y="132740"/>
                </a:cubicBezTo>
                <a:cubicBezTo>
                  <a:pt x="-1429" y="138321"/>
                  <a:pt x="-1429" y="147384"/>
                  <a:pt x="4152" y="152966"/>
                </a:cubicBezTo>
                <a:lnTo>
                  <a:pt x="75590" y="224403"/>
                </a:lnTo>
                <a:close/>
              </a:path>
            </a:pathLst>
          </a:custGeom>
          <a:solidFill>
            <a:srgbClr val="1E293B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590550" y="5179665"/>
            <a:ext cx="4324350" cy="1085850"/>
          </a:xfrm>
          <a:custGeom>
            <a:avLst/>
            <a:gdLst/>
            <a:ahLst/>
            <a:cxnLst/>
            <a:rect l="l" t="t" r="r" b="b"/>
            <a:pathLst>
              <a:path w="4324350" h="1085850">
                <a:moveTo>
                  <a:pt x="38100" y="0"/>
                </a:moveTo>
                <a:lnTo>
                  <a:pt x="4248145" y="0"/>
                </a:lnTo>
                <a:cubicBezTo>
                  <a:pt x="4290232" y="0"/>
                  <a:pt x="4324350" y="34118"/>
                  <a:pt x="4324350" y="76205"/>
                </a:cubicBezTo>
                <a:lnTo>
                  <a:pt x="4324350" y="1009645"/>
                </a:lnTo>
                <a:cubicBezTo>
                  <a:pt x="4324350" y="1051732"/>
                  <a:pt x="4290232" y="1085850"/>
                  <a:pt x="4248145" y="1085850"/>
                </a:cubicBezTo>
                <a:lnTo>
                  <a:pt x="38100" y="1085850"/>
                </a:lnTo>
                <a:cubicBezTo>
                  <a:pt x="17072" y="1085850"/>
                  <a:pt x="0" y="1068778"/>
                  <a:pt x="0" y="1047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F59E0B">
                  <a:alpha val="10000"/>
                </a:srgbClr>
              </a:gs>
              <a:gs pos="100000">
                <a:srgbClr val="F59E0B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590550" y="5179665"/>
            <a:ext cx="38100" cy="1085850"/>
          </a:xfrm>
          <a:custGeom>
            <a:avLst/>
            <a:gdLst/>
            <a:ahLst/>
            <a:cxnLst/>
            <a:rect l="l" t="t" r="r" b="b"/>
            <a:pathLst>
              <a:path w="38100" h="1085850">
                <a:moveTo>
                  <a:pt x="38100" y="0"/>
                </a:moveTo>
                <a:lnTo>
                  <a:pt x="38100" y="0"/>
                </a:lnTo>
                <a:lnTo>
                  <a:pt x="38100" y="1085850"/>
                </a:lnTo>
                <a:lnTo>
                  <a:pt x="38100" y="1085850"/>
                </a:lnTo>
                <a:cubicBezTo>
                  <a:pt x="17072" y="1085850"/>
                  <a:pt x="0" y="1068778"/>
                  <a:pt x="0" y="1047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762000" y="537016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876300" y="548446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1257300" y="5332065"/>
            <a:ext cx="1838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HTTP CONNECT 代理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257300" y="5598765"/>
            <a:ext cx="1819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Network Proxy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62000" y="5865465"/>
            <a:ext cx="4076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所有出站网络流量被强制路由至代理进行审计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295900" y="1295400"/>
            <a:ext cx="6515100" cy="1828800"/>
          </a:xfrm>
          <a:custGeom>
            <a:avLst/>
            <a:gdLst/>
            <a:ahLst/>
            <a:cxnLst/>
            <a:rect l="l" t="t" r="r" b="b"/>
            <a:pathLst>
              <a:path w="6515100" h="1828800">
                <a:moveTo>
                  <a:pt x="114300" y="0"/>
                </a:moveTo>
                <a:lnTo>
                  <a:pt x="6400800" y="0"/>
                </a:lnTo>
                <a:cubicBezTo>
                  <a:pt x="6463884" y="0"/>
                  <a:pt x="6515100" y="51216"/>
                  <a:pt x="6515100" y="114300"/>
                </a:cubicBezTo>
                <a:lnTo>
                  <a:pt x="6515100" y="1714500"/>
                </a:lnTo>
                <a:cubicBezTo>
                  <a:pt x="6515100" y="1777584"/>
                  <a:pt x="6463884" y="1828800"/>
                  <a:pt x="6400800" y="1828800"/>
                </a:cubicBezTo>
                <a:lnTo>
                  <a:pt x="114300" y="1828800"/>
                </a:lnTo>
                <a:cubicBezTo>
                  <a:pt x="51216" y="1828800"/>
                  <a:pt x="0" y="1777584"/>
                  <a:pt x="0" y="17145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5486400" y="1485900"/>
            <a:ext cx="6229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核心特性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486400" y="1943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5572125" y="2019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5905500" y="1905000"/>
            <a:ext cx="2200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K3s 集群封装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905500" y="2171700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所有组件运行在 Kubernetes 集群中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610600" y="1943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8696325" y="2019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9029700" y="1905000"/>
            <a:ext cx="2343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Docker 容器隔离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029700" y="2171700"/>
            <a:ext cx="2333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进程运行在受限 Network Namespace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486400" y="2514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5572125" y="25908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5905500" y="2476500"/>
            <a:ext cx="1943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网络全面接管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5905500" y="2743200"/>
            <a:ext cx="1933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从底层网络到应用层的全面控制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610600" y="2514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8696325" y="25908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9029700" y="2476500"/>
            <a:ext cx="1276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纵深防御体系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9029700" y="2743200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多层次安全防护机制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5295900" y="3276600"/>
            <a:ext cx="6515100" cy="1371600"/>
          </a:xfrm>
          <a:custGeom>
            <a:avLst/>
            <a:gdLst/>
            <a:ahLst/>
            <a:cxnLst/>
            <a:rect l="l" t="t" r="r" b="b"/>
            <a:pathLst>
              <a:path w="6515100" h="1371600">
                <a:moveTo>
                  <a:pt x="114295" y="0"/>
                </a:moveTo>
                <a:lnTo>
                  <a:pt x="6400805" y="0"/>
                </a:lnTo>
                <a:cubicBezTo>
                  <a:pt x="6463886" y="0"/>
                  <a:pt x="6515100" y="51214"/>
                  <a:pt x="6515100" y="114295"/>
                </a:cubicBezTo>
                <a:lnTo>
                  <a:pt x="6515100" y="1257305"/>
                </a:lnTo>
                <a:cubicBezTo>
                  <a:pt x="6515100" y="1320386"/>
                  <a:pt x="6463886" y="1371600"/>
                  <a:pt x="6400805" y="1371600"/>
                </a:cubicBezTo>
                <a:lnTo>
                  <a:pt x="114295" y="1371600"/>
                </a:lnTo>
                <a:cubicBezTo>
                  <a:pt x="51214" y="1371600"/>
                  <a:pt x="0" y="1320386"/>
                  <a:pt x="0" y="1257305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5486400" y="3467100"/>
            <a:ext cx="6229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技术栈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5486400" y="3848100"/>
            <a:ext cx="1304925" cy="266700"/>
          </a:xfrm>
          <a:custGeom>
            <a:avLst/>
            <a:gdLst/>
            <a:ahLst/>
            <a:cxnLst/>
            <a:rect l="l" t="t" r="r" b="b"/>
            <a:pathLst>
              <a:path w="1304925" h="266700">
                <a:moveTo>
                  <a:pt x="133350" y="0"/>
                </a:moveTo>
                <a:lnTo>
                  <a:pt x="1171575" y="0"/>
                </a:lnTo>
                <a:cubicBezTo>
                  <a:pt x="1245173" y="0"/>
                  <a:pt x="1304925" y="59752"/>
                  <a:pt x="1304925" y="133350"/>
                </a:cubicBezTo>
                <a:lnTo>
                  <a:pt x="1304925" y="133350"/>
                </a:lnTo>
                <a:cubicBezTo>
                  <a:pt x="1304925" y="206948"/>
                  <a:pt x="1245173" y="266700"/>
                  <a:pt x="11715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5486400" y="3848100"/>
            <a:ext cx="13716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Kubernetes (K3s)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868567" y="3848100"/>
            <a:ext cx="666750" cy="266700"/>
          </a:xfrm>
          <a:custGeom>
            <a:avLst/>
            <a:gdLst/>
            <a:ahLst/>
            <a:cxnLst/>
            <a:rect l="l" t="t" r="r" b="b"/>
            <a:pathLst>
              <a:path w="666750" h="266700">
                <a:moveTo>
                  <a:pt x="133350" y="0"/>
                </a:moveTo>
                <a:lnTo>
                  <a:pt x="533400" y="0"/>
                </a:lnTo>
                <a:cubicBezTo>
                  <a:pt x="606998" y="0"/>
                  <a:pt x="666750" y="59752"/>
                  <a:pt x="666750" y="133350"/>
                </a:cubicBezTo>
                <a:lnTo>
                  <a:pt x="666750" y="133350"/>
                </a:lnTo>
                <a:cubicBezTo>
                  <a:pt x="666750" y="206948"/>
                  <a:pt x="606998" y="266700"/>
                  <a:pt x="5334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6868567" y="3848100"/>
            <a:ext cx="7334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Docker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611889" y="3848100"/>
            <a:ext cx="1276350" cy="266700"/>
          </a:xfrm>
          <a:custGeom>
            <a:avLst/>
            <a:gdLst/>
            <a:ahLst/>
            <a:cxnLst/>
            <a:rect l="l" t="t" r="r" b="b"/>
            <a:pathLst>
              <a:path w="1276350" h="266700">
                <a:moveTo>
                  <a:pt x="133350" y="0"/>
                </a:moveTo>
                <a:lnTo>
                  <a:pt x="1143000" y="0"/>
                </a:lnTo>
                <a:cubicBezTo>
                  <a:pt x="1216598" y="0"/>
                  <a:pt x="1276350" y="59752"/>
                  <a:pt x="1276350" y="133350"/>
                </a:cubicBezTo>
                <a:lnTo>
                  <a:pt x="1276350" y="133350"/>
                </a:lnTo>
                <a:cubicBezTo>
                  <a:pt x="1276350" y="206948"/>
                  <a:pt x="1216598" y="266700"/>
                  <a:pt x="11430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7611889" y="3848100"/>
            <a:ext cx="13430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HTTP CONNECT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963546" y="3848100"/>
            <a:ext cx="504825" cy="266700"/>
          </a:xfrm>
          <a:custGeom>
            <a:avLst/>
            <a:gdLst/>
            <a:ahLst/>
            <a:cxnLst/>
            <a:rect l="l" t="t" r="r" b="b"/>
            <a:pathLst>
              <a:path w="504825" h="266700">
                <a:moveTo>
                  <a:pt x="133350" y="0"/>
                </a:moveTo>
                <a:lnTo>
                  <a:pt x="371475" y="0"/>
                </a:lnTo>
                <a:cubicBezTo>
                  <a:pt x="445073" y="0"/>
                  <a:pt x="504825" y="59752"/>
                  <a:pt x="504825" y="133350"/>
                </a:cubicBezTo>
                <a:lnTo>
                  <a:pt x="504825" y="133350"/>
                </a:lnTo>
                <a:cubicBezTo>
                  <a:pt x="504825" y="206948"/>
                  <a:pt x="445073" y="266700"/>
                  <a:pt x="3714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Text 55"/>
          <p:cNvSpPr/>
          <p:nvPr/>
        </p:nvSpPr>
        <p:spPr>
          <a:xfrm>
            <a:off x="8963546" y="3848100"/>
            <a:ext cx="5715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OPA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9543901" y="3848100"/>
            <a:ext cx="1514475" cy="266700"/>
          </a:xfrm>
          <a:custGeom>
            <a:avLst/>
            <a:gdLst/>
            <a:ahLst/>
            <a:cxnLst/>
            <a:rect l="l" t="t" r="r" b="b"/>
            <a:pathLst>
              <a:path w="1514475" h="266700">
                <a:moveTo>
                  <a:pt x="133350" y="0"/>
                </a:moveTo>
                <a:lnTo>
                  <a:pt x="1381125" y="0"/>
                </a:lnTo>
                <a:cubicBezTo>
                  <a:pt x="1454723" y="0"/>
                  <a:pt x="1514475" y="59752"/>
                  <a:pt x="1514475" y="133350"/>
                </a:cubicBezTo>
                <a:lnTo>
                  <a:pt x="1514475" y="133350"/>
                </a:lnTo>
                <a:cubicBezTo>
                  <a:pt x="1514475" y="206948"/>
                  <a:pt x="1454723" y="266700"/>
                  <a:pt x="13811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9" name="Text 57"/>
          <p:cNvSpPr/>
          <p:nvPr/>
        </p:nvSpPr>
        <p:spPr>
          <a:xfrm>
            <a:off x="9543901" y="3848100"/>
            <a:ext cx="15811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Network Namespace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5486400" y="4191000"/>
            <a:ext cx="485775" cy="266700"/>
          </a:xfrm>
          <a:custGeom>
            <a:avLst/>
            <a:gdLst/>
            <a:ahLst/>
            <a:cxnLst/>
            <a:rect l="l" t="t" r="r" b="b"/>
            <a:pathLst>
              <a:path w="485775" h="266700">
                <a:moveTo>
                  <a:pt x="133350" y="0"/>
                </a:moveTo>
                <a:lnTo>
                  <a:pt x="352425" y="0"/>
                </a:lnTo>
                <a:cubicBezTo>
                  <a:pt x="426023" y="0"/>
                  <a:pt x="485775" y="59752"/>
                  <a:pt x="485775" y="133350"/>
                </a:cubicBezTo>
                <a:lnTo>
                  <a:pt x="485775" y="133350"/>
                </a:lnTo>
                <a:cubicBezTo>
                  <a:pt x="485775" y="206948"/>
                  <a:pt x="426023" y="266700"/>
                  <a:pt x="3524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1" name="Text 59"/>
          <p:cNvSpPr/>
          <p:nvPr/>
        </p:nvSpPr>
        <p:spPr>
          <a:xfrm>
            <a:off x="5486400" y="4191000"/>
            <a:ext cx="5524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veth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050979" y="4191000"/>
            <a:ext cx="866775" cy="266700"/>
          </a:xfrm>
          <a:custGeom>
            <a:avLst/>
            <a:gdLst/>
            <a:ahLst/>
            <a:cxnLst/>
            <a:rect l="l" t="t" r="r" b="b"/>
            <a:pathLst>
              <a:path w="866775" h="266700">
                <a:moveTo>
                  <a:pt x="133350" y="0"/>
                </a:moveTo>
                <a:lnTo>
                  <a:pt x="733425" y="0"/>
                </a:lnTo>
                <a:cubicBezTo>
                  <a:pt x="807023" y="0"/>
                  <a:pt x="866775" y="59752"/>
                  <a:pt x="866775" y="133350"/>
                </a:cubicBezTo>
                <a:lnTo>
                  <a:pt x="866775" y="133350"/>
                </a:lnTo>
                <a:cubicBezTo>
                  <a:pt x="866775" y="206948"/>
                  <a:pt x="807023" y="266700"/>
                  <a:pt x="7334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3" name="Text 61"/>
          <p:cNvSpPr/>
          <p:nvPr/>
        </p:nvSpPr>
        <p:spPr>
          <a:xfrm>
            <a:off x="6050979" y="4191000"/>
            <a:ext cx="9334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TLS MITM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5314950" y="4800600"/>
            <a:ext cx="6496050" cy="1047750"/>
          </a:xfrm>
          <a:custGeom>
            <a:avLst/>
            <a:gdLst/>
            <a:ahLst/>
            <a:cxnLst/>
            <a:rect l="l" t="t" r="r" b="b"/>
            <a:pathLst>
              <a:path w="6496050" h="1047750">
                <a:moveTo>
                  <a:pt x="38100" y="0"/>
                </a:moveTo>
                <a:lnTo>
                  <a:pt x="6381751" y="0"/>
                </a:lnTo>
                <a:cubicBezTo>
                  <a:pt x="6444877" y="0"/>
                  <a:pt x="6496050" y="51173"/>
                  <a:pt x="6496050" y="114299"/>
                </a:cubicBezTo>
                <a:lnTo>
                  <a:pt x="6496050" y="933451"/>
                </a:lnTo>
                <a:cubicBezTo>
                  <a:pt x="6496050" y="996577"/>
                  <a:pt x="6444877" y="1047750"/>
                  <a:pt x="6381751" y="1047750"/>
                </a:cubicBez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5" name="Shape 63"/>
          <p:cNvSpPr/>
          <p:nvPr/>
        </p:nvSpPr>
        <p:spPr>
          <a:xfrm>
            <a:off x="5314950" y="4800600"/>
            <a:ext cx="38100" cy="1047750"/>
          </a:xfrm>
          <a:custGeom>
            <a:avLst/>
            <a:gdLst/>
            <a:ahLst/>
            <a:cxnLst/>
            <a:rect l="l" t="t" r="r" b="b"/>
            <a:pathLst>
              <a:path w="38100" h="1047750">
                <a:moveTo>
                  <a:pt x="38100" y="0"/>
                </a:moveTo>
                <a:lnTo>
                  <a:pt x="38100" y="0"/>
                </a:lnTo>
                <a:lnTo>
                  <a:pt x="38100" y="1047750"/>
                </a:ln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6" name="Shape 64"/>
          <p:cNvSpPr/>
          <p:nvPr/>
        </p:nvSpPr>
        <p:spPr>
          <a:xfrm>
            <a:off x="5486400" y="4991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7" name="Text 65"/>
          <p:cNvSpPr/>
          <p:nvPr/>
        </p:nvSpPr>
        <p:spPr>
          <a:xfrm>
            <a:off x="5791200" y="4953000"/>
            <a:ext cx="5943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设计理念：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代表了当前主流的重量级 Agent Sandbox 设计思路，通过 Kubernetes、Docker 容器以及 HTTP CONNECT 代理，构建了一套边界清晰、防御层次丰富的安全体系。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4533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HTTP 代理与 OPA 策略引擎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HTTP PROXY &amp; OPA POLICY ENGINE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6515100" cy="2324100"/>
          </a:xfrm>
          <a:custGeom>
            <a:avLst/>
            <a:gdLst/>
            <a:ahLst/>
            <a:cxnLst/>
            <a:rect l="l" t="t" r="r" b="b"/>
            <a:pathLst>
              <a:path w="6515100" h="2324100">
                <a:moveTo>
                  <a:pt x="114299" y="0"/>
                </a:moveTo>
                <a:lnTo>
                  <a:pt x="6400801" y="0"/>
                </a:lnTo>
                <a:cubicBezTo>
                  <a:pt x="6463926" y="0"/>
                  <a:pt x="6515100" y="51174"/>
                  <a:pt x="6515100" y="114299"/>
                </a:cubicBezTo>
                <a:lnTo>
                  <a:pt x="6515100" y="2209801"/>
                </a:lnTo>
                <a:cubicBezTo>
                  <a:pt x="6515100" y="2272926"/>
                  <a:pt x="6463926" y="2324100"/>
                  <a:pt x="6400801" y="2324100"/>
                </a:cubicBezTo>
                <a:lnTo>
                  <a:pt x="114299" y="2324100"/>
                </a:lnTo>
                <a:cubicBezTo>
                  <a:pt x="51174" y="2324100"/>
                  <a:pt x="0" y="2272926"/>
                  <a:pt x="0" y="2209801"/>
                </a:cubicBezTo>
                <a:lnTo>
                  <a:pt x="0" y="114299"/>
                </a:lnTo>
                <a:cubicBezTo>
                  <a:pt x="0" y="51174"/>
                  <a:pt x="51174" y="0"/>
                  <a:pt x="11429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6229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网络管控核心机制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1500" y="1905000"/>
            <a:ext cx="62103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网络管控是 OpenShell 纵深防御的核心。其 </a:t>
            </a:r>
            <a:r>
              <a:rPr lang="en-US" sz="1200" b="1" dirty="0">
                <a:solidFill>
                  <a:srgbClr val="2563EB"/>
                </a:solidFill>
                <a:highlight>
                  <a:srgbClr val="3B82F6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HTTP CONNECT 代理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内置了 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OPA（Open Policy Agent）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策略引擎，所有网络请求必须经过严格的 Rego 规则校验。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1500" y="2552700"/>
            <a:ext cx="3009900" cy="876300"/>
          </a:xfrm>
          <a:custGeom>
            <a:avLst/>
            <a:gdLst/>
            <a:ahLst/>
            <a:cxnLst/>
            <a:rect l="l" t="t" r="r" b="b"/>
            <a:pathLst>
              <a:path w="3009900" h="876300">
                <a:moveTo>
                  <a:pt x="76203" y="0"/>
                </a:moveTo>
                <a:lnTo>
                  <a:pt x="2933697" y="0"/>
                </a:lnTo>
                <a:cubicBezTo>
                  <a:pt x="2975783" y="0"/>
                  <a:pt x="3009900" y="34117"/>
                  <a:pt x="3009900" y="76203"/>
                </a:cubicBezTo>
                <a:lnTo>
                  <a:pt x="3009900" y="800097"/>
                </a:lnTo>
                <a:cubicBezTo>
                  <a:pt x="3009900" y="842183"/>
                  <a:pt x="2975783" y="876300"/>
                  <a:pt x="2933697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723900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96751" y="2762250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04900" y="274320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传输层拦截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3900" y="3086100"/>
            <a:ext cx="2771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基于域名和端口的网络访问控制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695700" y="2552700"/>
            <a:ext cx="3009900" cy="876300"/>
          </a:xfrm>
          <a:custGeom>
            <a:avLst/>
            <a:gdLst/>
            <a:ahLst/>
            <a:cxnLst/>
            <a:rect l="l" t="t" r="r" b="b"/>
            <a:pathLst>
              <a:path w="3009900" h="876300">
                <a:moveTo>
                  <a:pt x="76203" y="0"/>
                </a:moveTo>
                <a:lnTo>
                  <a:pt x="2933697" y="0"/>
                </a:lnTo>
                <a:cubicBezTo>
                  <a:pt x="2975783" y="0"/>
                  <a:pt x="3009900" y="34117"/>
                  <a:pt x="3009900" y="76203"/>
                </a:cubicBezTo>
                <a:lnTo>
                  <a:pt x="3009900" y="800097"/>
                </a:lnTo>
                <a:cubicBezTo>
                  <a:pt x="3009900" y="842183"/>
                  <a:pt x="2975783" y="876300"/>
                  <a:pt x="2933697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3848100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3924151" y="2762250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L7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229100" y="274320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应用层解析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848100" y="3086100"/>
            <a:ext cx="2771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TLS MITM 进行 HTTP 协议深度解析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81000" y="3771900"/>
            <a:ext cx="6515100" cy="2057400"/>
          </a:xfrm>
          <a:custGeom>
            <a:avLst/>
            <a:gdLst/>
            <a:ahLst/>
            <a:cxnLst/>
            <a:rect l="l" t="t" r="r" b="b"/>
            <a:pathLst>
              <a:path w="6515100" h="2057400">
                <a:moveTo>
                  <a:pt x="114309" y="0"/>
                </a:moveTo>
                <a:lnTo>
                  <a:pt x="6400791" y="0"/>
                </a:lnTo>
                <a:cubicBezTo>
                  <a:pt x="6463922" y="0"/>
                  <a:pt x="6515100" y="51178"/>
                  <a:pt x="6515100" y="114309"/>
                </a:cubicBezTo>
                <a:lnTo>
                  <a:pt x="6515100" y="1943091"/>
                </a:lnTo>
                <a:cubicBezTo>
                  <a:pt x="6515100" y="2006222"/>
                  <a:pt x="6463922" y="2057400"/>
                  <a:pt x="6400791" y="2057400"/>
                </a:cubicBezTo>
                <a:lnTo>
                  <a:pt x="114309" y="2057400"/>
                </a:lnTo>
                <a:cubicBezTo>
                  <a:pt x="51178" y="2057400"/>
                  <a:pt x="0" y="2006222"/>
                  <a:pt x="0" y="1943091"/>
                </a:cubicBezTo>
                <a:lnTo>
                  <a:pt x="0" y="114309"/>
                </a:lnTo>
                <a:cubicBezTo>
                  <a:pt x="0" y="51220"/>
                  <a:pt x="51220" y="0"/>
                  <a:pt x="11430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571500" y="3962400"/>
            <a:ext cx="6229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85788" y="4381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63203" y="4343400"/>
            <a:ext cx="59150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细粒度访问策略：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为不同域名配置精细化规则（如仅允许对 api.github.com 发起 GET 请求）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81025" y="4914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57473" y="4876800"/>
            <a:ext cx="5924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动态凭证注入：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在代理层完成 API 凭证注入，确保敏感密钥绝对不落盘、不进入 Agent 文件系统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90550" y="5448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76300" y="5410200"/>
            <a:ext cx="419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全面审计日志：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记录所有网络请求，便于安全审计与合规检查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086600" y="1295400"/>
            <a:ext cx="4724400" cy="5181600"/>
          </a:xfrm>
          <a:custGeom>
            <a:avLst/>
            <a:gdLst/>
            <a:ahLst/>
            <a:cxnLst/>
            <a:rect l="l" t="t" r="r" b="b"/>
            <a:pathLst>
              <a:path w="4724400" h="5181600">
                <a:moveTo>
                  <a:pt x="114283" y="0"/>
                </a:moveTo>
                <a:lnTo>
                  <a:pt x="4610117" y="0"/>
                </a:lnTo>
                <a:cubicBezTo>
                  <a:pt x="4673234" y="0"/>
                  <a:pt x="4724400" y="51166"/>
                  <a:pt x="4724400" y="114283"/>
                </a:cubicBezTo>
                <a:lnTo>
                  <a:pt x="4724400" y="5067317"/>
                </a:lnTo>
                <a:cubicBezTo>
                  <a:pt x="4724400" y="5130434"/>
                  <a:pt x="4673234" y="5181600"/>
                  <a:pt x="4610117" y="5181600"/>
                </a:cubicBezTo>
                <a:lnTo>
                  <a:pt x="114283" y="5181600"/>
                </a:lnTo>
                <a:cubicBezTo>
                  <a:pt x="51166" y="5181600"/>
                  <a:pt x="0" y="5130434"/>
                  <a:pt x="0" y="5067317"/>
                </a:cubicBezTo>
                <a:lnTo>
                  <a:pt x="0" y="114283"/>
                </a:lnTo>
                <a:cubicBezTo>
                  <a:pt x="0" y="51209"/>
                  <a:pt x="51209" y="0"/>
                  <a:pt x="114283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277100" y="1485900"/>
            <a:ext cx="4438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策略示例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277100" y="1905000"/>
            <a:ext cx="4343400" cy="2781300"/>
          </a:xfrm>
          <a:custGeom>
            <a:avLst/>
            <a:gdLst/>
            <a:ahLst/>
            <a:cxnLst/>
            <a:rect l="l" t="t" r="r" b="b"/>
            <a:pathLst>
              <a:path w="4343400" h="2781300">
                <a:moveTo>
                  <a:pt x="76208" y="0"/>
                </a:moveTo>
                <a:lnTo>
                  <a:pt x="4267192" y="0"/>
                </a:lnTo>
                <a:cubicBezTo>
                  <a:pt x="4309281" y="0"/>
                  <a:pt x="4343400" y="34119"/>
                  <a:pt x="4343400" y="76208"/>
                </a:cubicBezTo>
                <a:lnTo>
                  <a:pt x="4343400" y="2705092"/>
                </a:lnTo>
                <a:cubicBezTo>
                  <a:pt x="4343400" y="2747181"/>
                  <a:pt x="4309281" y="2781300"/>
                  <a:pt x="4267192" y="2781300"/>
                </a:cubicBezTo>
                <a:lnTo>
                  <a:pt x="76208" y="2781300"/>
                </a:lnTo>
                <a:cubicBezTo>
                  <a:pt x="34119" y="2781300"/>
                  <a:pt x="0" y="2747181"/>
                  <a:pt x="0" y="2705092"/>
                </a:cubicBezTo>
                <a:lnTo>
                  <a:pt x="0" y="76208"/>
                </a:lnTo>
                <a:cubicBezTo>
                  <a:pt x="0" y="34119"/>
                  <a:pt x="34119" y="0"/>
                  <a:pt x="76208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429500" y="2057400"/>
            <a:ext cx="4105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OpenShell 策略示例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429500" y="2324100"/>
            <a:ext cx="4105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network</a:t>
            </a: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581900" y="25146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rules</a:t>
            </a: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734300" y="2705100"/>
            <a:ext cx="3800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 </a:t>
            </a:r>
            <a:r>
              <a:rPr lang="en-US" sz="105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host</a:t>
            </a: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105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api.github.com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886700" y="2895600"/>
            <a:ext cx="3648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port</a:t>
            </a: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1050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443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886700" y="3086100"/>
            <a:ext cx="3648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protocol</a:t>
            </a: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105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rest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886700" y="3276600"/>
            <a:ext cx="3648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access</a:t>
            </a:r>
            <a:r>
              <a:rPr lang="en-US" sz="1050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1050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read-only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734300" y="3619500"/>
            <a:ext cx="3800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仅允许 GET/HEAD/OPTIONS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277100" y="4838700"/>
            <a:ext cx="4343400" cy="685800"/>
          </a:xfrm>
          <a:custGeom>
            <a:avLst/>
            <a:gdLst/>
            <a:ahLst/>
            <a:cxnLst/>
            <a:rect l="l" t="t" r="r" b="b"/>
            <a:pathLst>
              <a:path w="4343400" h="685800">
                <a:moveTo>
                  <a:pt x="76199" y="0"/>
                </a:moveTo>
                <a:lnTo>
                  <a:pt x="4267201" y="0"/>
                </a:lnTo>
                <a:cubicBezTo>
                  <a:pt x="4309284" y="0"/>
                  <a:pt x="4343400" y="34116"/>
                  <a:pt x="4343400" y="76199"/>
                </a:cubicBezTo>
                <a:lnTo>
                  <a:pt x="4343400" y="609601"/>
                </a:lnTo>
                <a:cubicBezTo>
                  <a:pt x="4343400" y="651684"/>
                  <a:pt x="4309284" y="685800"/>
                  <a:pt x="42672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7410450" y="4991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7658100" y="49530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安全优势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391400" y="5219700"/>
            <a:ext cx="418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密钥不落盘，防止 Prompt 注入窃取敏感信息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7277100" y="5600700"/>
            <a:ext cx="4343400" cy="685800"/>
          </a:xfrm>
          <a:custGeom>
            <a:avLst/>
            <a:gdLst/>
            <a:ahLst/>
            <a:cxnLst/>
            <a:rect l="l" t="t" r="r" b="b"/>
            <a:pathLst>
              <a:path w="4343400" h="685800">
                <a:moveTo>
                  <a:pt x="76199" y="0"/>
                </a:moveTo>
                <a:lnTo>
                  <a:pt x="4267201" y="0"/>
                </a:lnTo>
                <a:cubicBezTo>
                  <a:pt x="4309284" y="0"/>
                  <a:pt x="4343400" y="34116"/>
                  <a:pt x="4343400" y="76199"/>
                </a:cubicBezTo>
                <a:lnTo>
                  <a:pt x="4343400" y="609601"/>
                </a:lnTo>
                <a:cubicBezTo>
                  <a:pt x="4343400" y="651684"/>
                  <a:pt x="4309284" y="685800"/>
                  <a:pt x="42672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7391400" y="57531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23795" y="62657"/>
                </a:moveTo>
                <a:cubicBezTo>
                  <a:pt x="127427" y="61674"/>
                  <a:pt x="131237" y="63401"/>
                  <a:pt x="132874" y="66764"/>
                </a:cubicBezTo>
                <a:lnTo>
                  <a:pt x="138410" y="77956"/>
                </a:lnTo>
                <a:cubicBezTo>
                  <a:pt x="141476" y="78373"/>
                  <a:pt x="144482" y="79206"/>
                  <a:pt x="147310" y="80367"/>
                </a:cubicBezTo>
                <a:lnTo>
                  <a:pt x="157728" y="73432"/>
                </a:lnTo>
                <a:cubicBezTo>
                  <a:pt x="160853" y="71348"/>
                  <a:pt x="164991" y="71765"/>
                  <a:pt x="167640" y="74414"/>
                </a:cubicBezTo>
                <a:lnTo>
                  <a:pt x="173355" y="80129"/>
                </a:lnTo>
                <a:cubicBezTo>
                  <a:pt x="176004" y="82778"/>
                  <a:pt x="176421" y="86945"/>
                  <a:pt x="174337" y="90041"/>
                </a:cubicBezTo>
                <a:lnTo>
                  <a:pt x="167402" y="100429"/>
                </a:lnTo>
                <a:cubicBezTo>
                  <a:pt x="167967" y="101828"/>
                  <a:pt x="168473" y="103287"/>
                  <a:pt x="168890" y="104805"/>
                </a:cubicBezTo>
                <a:cubicBezTo>
                  <a:pt x="169307" y="106323"/>
                  <a:pt x="169575" y="107811"/>
                  <a:pt x="169783" y="109329"/>
                </a:cubicBezTo>
                <a:lnTo>
                  <a:pt x="181005" y="114866"/>
                </a:lnTo>
                <a:cubicBezTo>
                  <a:pt x="184368" y="116532"/>
                  <a:pt x="186095" y="120342"/>
                  <a:pt x="185112" y="123944"/>
                </a:cubicBezTo>
                <a:lnTo>
                  <a:pt x="183029" y="131743"/>
                </a:lnTo>
                <a:cubicBezTo>
                  <a:pt x="182047" y="135344"/>
                  <a:pt x="178683" y="137785"/>
                  <a:pt x="174933" y="137547"/>
                </a:cubicBezTo>
                <a:lnTo>
                  <a:pt x="162431" y="136743"/>
                </a:lnTo>
                <a:cubicBezTo>
                  <a:pt x="160556" y="139154"/>
                  <a:pt x="158383" y="141387"/>
                  <a:pt x="155912" y="143292"/>
                </a:cubicBezTo>
                <a:lnTo>
                  <a:pt x="156716" y="155764"/>
                </a:lnTo>
                <a:cubicBezTo>
                  <a:pt x="156954" y="159514"/>
                  <a:pt x="154513" y="162907"/>
                  <a:pt x="150912" y="163860"/>
                </a:cubicBezTo>
                <a:lnTo>
                  <a:pt x="143113" y="165943"/>
                </a:lnTo>
                <a:cubicBezTo>
                  <a:pt x="139482" y="166926"/>
                  <a:pt x="135701" y="165199"/>
                  <a:pt x="134035" y="161836"/>
                </a:cubicBezTo>
                <a:lnTo>
                  <a:pt x="128498" y="150644"/>
                </a:lnTo>
                <a:cubicBezTo>
                  <a:pt x="125432" y="150227"/>
                  <a:pt x="122426" y="149394"/>
                  <a:pt x="119598" y="148233"/>
                </a:cubicBezTo>
                <a:lnTo>
                  <a:pt x="109180" y="155168"/>
                </a:lnTo>
                <a:cubicBezTo>
                  <a:pt x="106055" y="157252"/>
                  <a:pt x="101918" y="156835"/>
                  <a:pt x="99268" y="154186"/>
                </a:cubicBezTo>
                <a:lnTo>
                  <a:pt x="93553" y="148471"/>
                </a:lnTo>
                <a:cubicBezTo>
                  <a:pt x="90904" y="145822"/>
                  <a:pt x="90488" y="141684"/>
                  <a:pt x="92571" y="138559"/>
                </a:cubicBezTo>
                <a:lnTo>
                  <a:pt x="99506" y="128141"/>
                </a:lnTo>
                <a:cubicBezTo>
                  <a:pt x="98941" y="126742"/>
                  <a:pt x="98435" y="125284"/>
                  <a:pt x="98018" y="123765"/>
                </a:cubicBezTo>
                <a:cubicBezTo>
                  <a:pt x="97601" y="122247"/>
                  <a:pt x="97334" y="120729"/>
                  <a:pt x="97125" y="119241"/>
                </a:cubicBezTo>
                <a:lnTo>
                  <a:pt x="85904" y="113705"/>
                </a:lnTo>
                <a:cubicBezTo>
                  <a:pt x="82540" y="112038"/>
                  <a:pt x="80843" y="108228"/>
                  <a:pt x="81796" y="104626"/>
                </a:cubicBezTo>
                <a:lnTo>
                  <a:pt x="83880" y="96828"/>
                </a:lnTo>
                <a:cubicBezTo>
                  <a:pt x="84862" y="93226"/>
                  <a:pt x="88225" y="90785"/>
                  <a:pt x="91976" y="91023"/>
                </a:cubicBezTo>
                <a:lnTo>
                  <a:pt x="104448" y="91827"/>
                </a:lnTo>
                <a:cubicBezTo>
                  <a:pt x="106323" y="89416"/>
                  <a:pt x="108496" y="87184"/>
                  <a:pt x="110966" y="85279"/>
                </a:cubicBezTo>
                <a:lnTo>
                  <a:pt x="110163" y="72836"/>
                </a:lnTo>
                <a:cubicBezTo>
                  <a:pt x="109924" y="69086"/>
                  <a:pt x="112365" y="65693"/>
                  <a:pt x="115967" y="64740"/>
                </a:cubicBezTo>
                <a:lnTo>
                  <a:pt x="123765" y="62657"/>
                </a:lnTo>
                <a:close/>
                <a:moveTo>
                  <a:pt x="133469" y="101203"/>
                </a:moveTo>
                <a:cubicBezTo>
                  <a:pt x="126241" y="101211"/>
                  <a:pt x="120379" y="107087"/>
                  <a:pt x="120387" y="114315"/>
                </a:cubicBezTo>
                <a:cubicBezTo>
                  <a:pt x="120395" y="121543"/>
                  <a:pt x="126270" y="127405"/>
                  <a:pt x="133499" y="127397"/>
                </a:cubicBezTo>
                <a:cubicBezTo>
                  <a:pt x="140727" y="127389"/>
                  <a:pt x="146589" y="121513"/>
                  <a:pt x="146581" y="114285"/>
                </a:cubicBezTo>
                <a:cubicBezTo>
                  <a:pt x="146573" y="107057"/>
                  <a:pt x="140697" y="101195"/>
                  <a:pt x="133469" y="101203"/>
                </a:cubicBezTo>
                <a:close/>
                <a:moveTo>
                  <a:pt x="66943" y="-13543"/>
                </a:moveTo>
                <a:lnTo>
                  <a:pt x="74741" y="-11460"/>
                </a:lnTo>
                <a:cubicBezTo>
                  <a:pt x="78343" y="-10477"/>
                  <a:pt x="80784" y="-7084"/>
                  <a:pt x="80546" y="-3364"/>
                </a:cubicBezTo>
                <a:lnTo>
                  <a:pt x="79742" y="9079"/>
                </a:lnTo>
                <a:cubicBezTo>
                  <a:pt x="82213" y="10984"/>
                  <a:pt x="84386" y="13186"/>
                  <a:pt x="86261" y="15627"/>
                </a:cubicBezTo>
                <a:lnTo>
                  <a:pt x="98762" y="14823"/>
                </a:lnTo>
                <a:cubicBezTo>
                  <a:pt x="102483" y="14585"/>
                  <a:pt x="105876" y="17026"/>
                  <a:pt x="106859" y="20628"/>
                </a:cubicBezTo>
                <a:lnTo>
                  <a:pt x="108942" y="28426"/>
                </a:lnTo>
                <a:cubicBezTo>
                  <a:pt x="109895" y="32028"/>
                  <a:pt x="108198" y="35838"/>
                  <a:pt x="104835" y="37505"/>
                </a:cubicBezTo>
                <a:lnTo>
                  <a:pt x="93613" y="43041"/>
                </a:lnTo>
                <a:cubicBezTo>
                  <a:pt x="93405" y="44559"/>
                  <a:pt x="93107" y="46077"/>
                  <a:pt x="92720" y="47565"/>
                </a:cubicBezTo>
                <a:cubicBezTo>
                  <a:pt x="92333" y="49054"/>
                  <a:pt x="91797" y="50542"/>
                  <a:pt x="91232" y="51941"/>
                </a:cubicBezTo>
                <a:lnTo>
                  <a:pt x="98167" y="62359"/>
                </a:lnTo>
                <a:cubicBezTo>
                  <a:pt x="100251" y="65484"/>
                  <a:pt x="99834" y="69622"/>
                  <a:pt x="97185" y="72271"/>
                </a:cubicBezTo>
                <a:lnTo>
                  <a:pt x="91470" y="77986"/>
                </a:lnTo>
                <a:cubicBezTo>
                  <a:pt x="88821" y="80635"/>
                  <a:pt x="84683" y="81052"/>
                  <a:pt x="81558" y="78968"/>
                </a:cubicBezTo>
                <a:lnTo>
                  <a:pt x="71140" y="72033"/>
                </a:lnTo>
                <a:cubicBezTo>
                  <a:pt x="68312" y="73194"/>
                  <a:pt x="65306" y="74027"/>
                  <a:pt x="62240" y="74444"/>
                </a:cubicBezTo>
                <a:lnTo>
                  <a:pt x="56704" y="85636"/>
                </a:lnTo>
                <a:cubicBezTo>
                  <a:pt x="55037" y="88999"/>
                  <a:pt x="51227" y="90696"/>
                  <a:pt x="47625" y="89743"/>
                </a:cubicBezTo>
                <a:lnTo>
                  <a:pt x="39826" y="87660"/>
                </a:lnTo>
                <a:cubicBezTo>
                  <a:pt x="36195" y="86678"/>
                  <a:pt x="33784" y="83284"/>
                  <a:pt x="34022" y="79564"/>
                </a:cubicBezTo>
                <a:lnTo>
                  <a:pt x="34826" y="67092"/>
                </a:lnTo>
                <a:cubicBezTo>
                  <a:pt x="32355" y="65187"/>
                  <a:pt x="30182" y="62984"/>
                  <a:pt x="28307" y="60543"/>
                </a:cubicBezTo>
                <a:lnTo>
                  <a:pt x="15806" y="61347"/>
                </a:lnTo>
                <a:cubicBezTo>
                  <a:pt x="12085" y="61585"/>
                  <a:pt x="8692" y="59144"/>
                  <a:pt x="7709" y="55543"/>
                </a:cubicBezTo>
                <a:lnTo>
                  <a:pt x="5626" y="47744"/>
                </a:lnTo>
                <a:cubicBezTo>
                  <a:pt x="4673" y="44142"/>
                  <a:pt x="6370" y="40332"/>
                  <a:pt x="9733" y="38666"/>
                </a:cubicBezTo>
                <a:lnTo>
                  <a:pt x="20955" y="33129"/>
                </a:lnTo>
                <a:cubicBezTo>
                  <a:pt x="21163" y="31611"/>
                  <a:pt x="21461" y="30123"/>
                  <a:pt x="21848" y="28605"/>
                </a:cubicBezTo>
                <a:cubicBezTo>
                  <a:pt x="22265" y="27087"/>
                  <a:pt x="22741" y="25628"/>
                  <a:pt x="23336" y="24229"/>
                </a:cubicBezTo>
                <a:lnTo>
                  <a:pt x="16401" y="13841"/>
                </a:lnTo>
                <a:cubicBezTo>
                  <a:pt x="14317" y="10716"/>
                  <a:pt x="14734" y="6578"/>
                  <a:pt x="17383" y="3929"/>
                </a:cubicBezTo>
                <a:lnTo>
                  <a:pt x="23098" y="-1786"/>
                </a:lnTo>
                <a:cubicBezTo>
                  <a:pt x="25747" y="-4435"/>
                  <a:pt x="29885" y="-4852"/>
                  <a:pt x="33010" y="-2768"/>
                </a:cubicBezTo>
                <a:lnTo>
                  <a:pt x="43428" y="4167"/>
                </a:lnTo>
                <a:cubicBezTo>
                  <a:pt x="46256" y="3006"/>
                  <a:pt x="49262" y="2173"/>
                  <a:pt x="52328" y="1756"/>
                </a:cubicBezTo>
                <a:lnTo>
                  <a:pt x="57864" y="-9436"/>
                </a:lnTo>
                <a:cubicBezTo>
                  <a:pt x="59531" y="-12799"/>
                  <a:pt x="63311" y="-14496"/>
                  <a:pt x="66943" y="-13543"/>
                </a:cubicBezTo>
                <a:close/>
                <a:moveTo>
                  <a:pt x="57269" y="25003"/>
                </a:moveTo>
                <a:cubicBezTo>
                  <a:pt x="50041" y="25003"/>
                  <a:pt x="44172" y="30872"/>
                  <a:pt x="44172" y="38100"/>
                </a:cubicBezTo>
                <a:cubicBezTo>
                  <a:pt x="44172" y="45328"/>
                  <a:pt x="50041" y="51197"/>
                  <a:pt x="57269" y="51197"/>
                </a:cubicBezTo>
                <a:cubicBezTo>
                  <a:pt x="64497" y="51197"/>
                  <a:pt x="70366" y="45328"/>
                  <a:pt x="70366" y="38100"/>
                </a:cubicBezTo>
                <a:cubicBezTo>
                  <a:pt x="70366" y="30872"/>
                  <a:pt x="64497" y="25003"/>
                  <a:pt x="57269" y="25003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658100" y="57150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灵活策略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391400" y="5981700"/>
            <a:ext cx="418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 Rego 语言的声明式策略定义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4850" y="374850"/>
            <a:ext cx="74970" cy="374850"/>
          </a:xfrm>
          <a:custGeom>
            <a:avLst/>
            <a:gdLst/>
            <a:ahLst/>
            <a:cxnLst/>
            <a:rect l="l" t="t" r="r" b="b"/>
            <a:pathLst>
              <a:path w="74970" h="374850">
                <a:moveTo>
                  <a:pt x="37485" y="0"/>
                </a:moveTo>
                <a:lnTo>
                  <a:pt x="37485" y="0"/>
                </a:lnTo>
                <a:cubicBezTo>
                  <a:pt x="58187" y="0"/>
                  <a:pt x="74970" y="16783"/>
                  <a:pt x="74970" y="37485"/>
                </a:cubicBezTo>
                <a:lnTo>
                  <a:pt x="74970" y="337365"/>
                </a:lnTo>
                <a:cubicBezTo>
                  <a:pt x="74970" y="358068"/>
                  <a:pt x="58187" y="374850"/>
                  <a:pt x="37485" y="374850"/>
                </a:cubicBezTo>
                <a:lnTo>
                  <a:pt x="37485" y="374850"/>
                </a:lnTo>
                <a:cubicBezTo>
                  <a:pt x="16783" y="374850"/>
                  <a:pt x="0" y="358068"/>
                  <a:pt x="0" y="337365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62275" y="374850"/>
            <a:ext cx="3542334" cy="37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5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重量级架构的优劣权衡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62275" y="824670"/>
            <a:ext cx="11339216" cy="26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8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TRADE-OFFS OF HEAVYWEIGHT ARCHITECTURE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74850" y="1293233"/>
            <a:ext cx="5632123" cy="4329519"/>
          </a:xfrm>
          <a:custGeom>
            <a:avLst/>
            <a:gdLst/>
            <a:ahLst/>
            <a:cxnLst/>
            <a:rect l="l" t="t" r="r" b="b"/>
            <a:pathLst>
              <a:path w="5632123" h="4329519">
                <a:moveTo>
                  <a:pt x="37485" y="0"/>
                </a:moveTo>
                <a:lnTo>
                  <a:pt x="5594638" y="0"/>
                </a:lnTo>
                <a:cubicBezTo>
                  <a:pt x="5615340" y="0"/>
                  <a:pt x="5632123" y="16783"/>
                  <a:pt x="5632123" y="37485"/>
                </a:cubicBezTo>
                <a:lnTo>
                  <a:pt x="5632123" y="4217081"/>
                </a:lnTo>
                <a:cubicBezTo>
                  <a:pt x="5632123" y="4279179"/>
                  <a:pt x="5581783" y="4329519"/>
                  <a:pt x="5519685" y="4329519"/>
                </a:cubicBezTo>
                <a:lnTo>
                  <a:pt x="112438" y="4329519"/>
                </a:lnTo>
                <a:cubicBezTo>
                  <a:pt x="50340" y="4329519"/>
                  <a:pt x="0" y="4279179"/>
                  <a:pt x="0" y="4217081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569" dist="93713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74850" y="1293233"/>
            <a:ext cx="5632123" cy="37485"/>
          </a:xfrm>
          <a:custGeom>
            <a:avLst/>
            <a:gdLst/>
            <a:ahLst/>
            <a:cxnLst/>
            <a:rect l="l" t="t" r="r" b="b"/>
            <a:pathLst>
              <a:path w="5632123" h="37485">
                <a:moveTo>
                  <a:pt x="37485" y="0"/>
                </a:moveTo>
                <a:lnTo>
                  <a:pt x="5594638" y="0"/>
                </a:lnTo>
                <a:cubicBezTo>
                  <a:pt x="5615340" y="0"/>
                  <a:pt x="5632123" y="16783"/>
                  <a:pt x="5632123" y="37485"/>
                </a:cubicBezTo>
                <a:lnTo>
                  <a:pt x="5632123" y="37485"/>
                </a:lnTo>
                <a:lnTo>
                  <a:pt x="0" y="37485"/>
                </a:ln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62275" y="1499400"/>
            <a:ext cx="449820" cy="449820"/>
          </a:xfrm>
          <a:custGeom>
            <a:avLst/>
            <a:gdLst/>
            <a:ahLst/>
            <a:cxnLst/>
            <a:rect l="l" t="t" r="r" b="b"/>
            <a:pathLst>
              <a:path w="449820" h="449820">
                <a:moveTo>
                  <a:pt x="112455" y="0"/>
                </a:moveTo>
                <a:lnTo>
                  <a:pt x="337365" y="0"/>
                </a:lnTo>
                <a:cubicBezTo>
                  <a:pt x="399472" y="0"/>
                  <a:pt x="449820" y="50348"/>
                  <a:pt x="449820" y="112455"/>
                </a:cubicBezTo>
                <a:lnTo>
                  <a:pt x="449820" y="337365"/>
                </a:lnTo>
                <a:cubicBezTo>
                  <a:pt x="449820" y="399472"/>
                  <a:pt x="399472" y="449820"/>
                  <a:pt x="337365" y="449820"/>
                </a:cubicBezTo>
                <a:lnTo>
                  <a:pt x="112455" y="449820"/>
                </a:lnTo>
                <a:cubicBezTo>
                  <a:pt x="50348" y="449820"/>
                  <a:pt x="0" y="399472"/>
                  <a:pt x="0" y="337365"/>
                </a:cubicBezTo>
                <a:lnTo>
                  <a:pt x="0" y="112455"/>
                </a:lnTo>
                <a:cubicBezTo>
                  <a:pt x="0" y="50348"/>
                  <a:pt x="50348" y="0"/>
                  <a:pt x="112455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693473" y="1630598"/>
            <a:ext cx="187425" cy="187425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93713" y="187425"/>
                </a:moveTo>
                <a:cubicBezTo>
                  <a:pt x="145434" y="187425"/>
                  <a:pt x="187425" y="145434"/>
                  <a:pt x="187425" y="93713"/>
                </a:cubicBezTo>
                <a:cubicBezTo>
                  <a:pt x="187425" y="41991"/>
                  <a:pt x="145434" y="0"/>
                  <a:pt x="93713" y="0"/>
                </a:cubicBezTo>
                <a:cubicBezTo>
                  <a:pt x="41991" y="0"/>
                  <a:pt x="0" y="41991"/>
                  <a:pt x="0" y="93713"/>
                </a:cubicBezTo>
                <a:cubicBezTo>
                  <a:pt x="0" y="145434"/>
                  <a:pt x="41991" y="187425"/>
                  <a:pt x="93713" y="187425"/>
                </a:cubicBezTo>
                <a:close/>
                <a:moveTo>
                  <a:pt x="84927" y="125926"/>
                </a:moveTo>
                <a:lnTo>
                  <a:pt x="84927" y="102498"/>
                </a:lnTo>
                <a:lnTo>
                  <a:pt x="61499" y="102498"/>
                </a:lnTo>
                <a:cubicBezTo>
                  <a:pt x="56630" y="102498"/>
                  <a:pt x="52713" y="98581"/>
                  <a:pt x="52713" y="93713"/>
                </a:cubicBezTo>
                <a:cubicBezTo>
                  <a:pt x="52713" y="88844"/>
                  <a:pt x="56630" y="84927"/>
                  <a:pt x="61499" y="84927"/>
                </a:cubicBezTo>
                <a:lnTo>
                  <a:pt x="84927" y="84927"/>
                </a:lnTo>
                <a:lnTo>
                  <a:pt x="84927" y="61499"/>
                </a:lnTo>
                <a:cubicBezTo>
                  <a:pt x="84927" y="56630"/>
                  <a:pt x="88844" y="52713"/>
                  <a:pt x="93713" y="52713"/>
                </a:cubicBezTo>
                <a:cubicBezTo>
                  <a:pt x="98581" y="52713"/>
                  <a:pt x="102498" y="56630"/>
                  <a:pt x="102498" y="61499"/>
                </a:cubicBezTo>
                <a:lnTo>
                  <a:pt x="102498" y="84927"/>
                </a:lnTo>
                <a:lnTo>
                  <a:pt x="125926" y="84927"/>
                </a:lnTo>
                <a:cubicBezTo>
                  <a:pt x="130795" y="84927"/>
                  <a:pt x="134712" y="88844"/>
                  <a:pt x="134712" y="93713"/>
                </a:cubicBezTo>
                <a:cubicBezTo>
                  <a:pt x="134712" y="98581"/>
                  <a:pt x="130795" y="102498"/>
                  <a:pt x="125926" y="102498"/>
                </a:cubicBezTo>
                <a:lnTo>
                  <a:pt x="102498" y="102498"/>
                </a:lnTo>
                <a:lnTo>
                  <a:pt x="102498" y="125926"/>
                </a:lnTo>
                <a:cubicBezTo>
                  <a:pt x="102498" y="130795"/>
                  <a:pt x="98581" y="134712"/>
                  <a:pt x="93713" y="134712"/>
                </a:cubicBezTo>
                <a:cubicBezTo>
                  <a:pt x="88844" y="134712"/>
                  <a:pt x="84927" y="130795"/>
                  <a:pt x="84927" y="125926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124550" y="1574370"/>
            <a:ext cx="562275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7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2275" y="2099161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712215" y="2249101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674730" y="2249101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4550" y="2249101"/>
            <a:ext cx="3392394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极高的安全性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24550" y="2511496"/>
            <a:ext cx="3383022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完整的容器化隔离 + 网络纵深防御，提供军事级安全保障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62275" y="2961316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712215" y="3111256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674730" y="3111256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24550" y="3111256"/>
            <a:ext cx="3111256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完整的功能特性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24550" y="3373651"/>
            <a:ext cx="3101885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L4/L7 全栈网络管控、动态凭证注入、全面审计日志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2275" y="3823471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712215" y="3973411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74730" y="3973411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24550" y="3973411"/>
            <a:ext cx="3345537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成熟的生态集成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24550" y="4235806"/>
            <a:ext cx="3336166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 Kubernetes 生态，易于与现有云原生基础设施集成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62275" y="4685626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712215" y="4835566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74730" y="4835566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24550" y="4835566"/>
            <a:ext cx="2830118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边界清晰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24550" y="5097962"/>
            <a:ext cx="2820747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控制面与数据面分离，架构清晰，便于运维管理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191250" y="1293233"/>
            <a:ext cx="5632123" cy="4329519"/>
          </a:xfrm>
          <a:custGeom>
            <a:avLst/>
            <a:gdLst/>
            <a:ahLst/>
            <a:cxnLst/>
            <a:rect l="l" t="t" r="r" b="b"/>
            <a:pathLst>
              <a:path w="5632123" h="4329519">
                <a:moveTo>
                  <a:pt x="37485" y="0"/>
                </a:moveTo>
                <a:lnTo>
                  <a:pt x="5594638" y="0"/>
                </a:lnTo>
                <a:cubicBezTo>
                  <a:pt x="5615340" y="0"/>
                  <a:pt x="5632123" y="16783"/>
                  <a:pt x="5632123" y="37485"/>
                </a:cubicBezTo>
                <a:lnTo>
                  <a:pt x="5632123" y="4217081"/>
                </a:lnTo>
                <a:cubicBezTo>
                  <a:pt x="5632123" y="4279179"/>
                  <a:pt x="5581783" y="4329519"/>
                  <a:pt x="5519685" y="4329519"/>
                </a:cubicBezTo>
                <a:lnTo>
                  <a:pt x="112438" y="4329519"/>
                </a:lnTo>
                <a:cubicBezTo>
                  <a:pt x="50340" y="4329519"/>
                  <a:pt x="0" y="4279179"/>
                  <a:pt x="0" y="4217081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569" dist="93713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191250" y="1293233"/>
            <a:ext cx="5632123" cy="37485"/>
          </a:xfrm>
          <a:custGeom>
            <a:avLst/>
            <a:gdLst/>
            <a:ahLst/>
            <a:cxnLst/>
            <a:rect l="l" t="t" r="r" b="b"/>
            <a:pathLst>
              <a:path w="5632123" h="37485">
                <a:moveTo>
                  <a:pt x="37485" y="0"/>
                </a:moveTo>
                <a:lnTo>
                  <a:pt x="5594638" y="0"/>
                </a:lnTo>
                <a:cubicBezTo>
                  <a:pt x="5615340" y="0"/>
                  <a:pt x="5632123" y="16783"/>
                  <a:pt x="5632123" y="37485"/>
                </a:cubicBezTo>
                <a:lnTo>
                  <a:pt x="5632123" y="37485"/>
                </a:lnTo>
                <a:lnTo>
                  <a:pt x="0" y="37485"/>
                </a:ln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6378675" y="1499400"/>
            <a:ext cx="449820" cy="449820"/>
          </a:xfrm>
          <a:custGeom>
            <a:avLst/>
            <a:gdLst/>
            <a:ahLst/>
            <a:cxnLst/>
            <a:rect l="l" t="t" r="r" b="b"/>
            <a:pathLst>
              <a:path w="449820" h="449820">
                <a:moveTo>
                  <a:pt x="112455" y="0"/>
                </a:moveTo>
                <a:lnTo>
                  <a:pt x="337365" y="0"/>
                </a:lnTo>
                <a:cubicBezTo>
                  <a:pt x="399472" y="0"/>
                  <a:pt x="449820" y="50348"/>
                  <a:pt x="449820" y="112455"/>
                </a:cubicBezTo>
                <a:lnTo>
                  <a:pt x="449820" y="337365"/>
                </a:lnTo>
                <a:cubicBezTo>
                  <a:pt x="449820" y="399472"/>
                  <a:pt x="399472" y="449820"/>
                  <a:pt x="337365" y="449820"/>
                </a:cubicBezTo>
                <a:lnTo>
                  <a:pt x="112455" y="449820"/>
                </a:lnTo>
                <a:cubicBezTo>
                  <a:pt x="50348" y="449820"/>
                  <a:pt x="0" y="399472"/>
                  <a:pt x="0" y="337365"/>
                </a:cubicBezTo>
                <a:lnTo>
                  <a:pt x="0" y="112455"/>
                </a:lnTo>
                <a:cubicBezTo>
                  <a:pt x="0" y="50348"/>
                  <a:pt x="50348" y="0"/>
                  <a:pt x="112455" y="0"/>
                </a:cubicBezTo>
                <a:close/>
              </a:path>
            </a:pathLst>
          </a:custGeom>
          <a:gradFill flip="none" rotWithShape="1">
            <a:gsLst>
              <a:gs pos="0">
                <a:srgbClr val="EF4444"/>
              </a:gs>
              <a:gs pos="100000">
                <a:srgbClr val="EF4444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509873" y="1630598"/>
            <a:ext cx="187425" cy="187425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93713" y="187425"/>
                </a:moveTo>
                <a:cubicBezTo>
                  <a:pt x="145434" y="187425"/>
                  <a:pt x="187425" y="145434"/>
                  <a:pt x="187425" y="93713"/>
                </a:cubicBezTo>
                <a:cubicBezTo>
                  <a:pt x="187425" y="41991"/>
                  <a:pt x="145434" y="0"/>
                  <a:pt x="93713" y="0"/>
                </a:cubicBezTo>
                <a:cubicBezTo>
                  <a:pt x="41991" y="0"/>
                  <a:pt x="0" y="41991"/>
                  <a:pt x="0" y="93713"/>
                </a:cubicBezTo>
                <a:cubicBezTo>
                  <a:pt x="0" y="145434"/>
                  <a:pt x="41991" y="187425"/>
                  <a:pt x="93713" y="187425"/>
                </a:cubicBezTo>
                <a:close/>
                <a:moveTo>
                  <a:pt x="61499" y="84927"/>
                </a:moveTo>
                <a:lnTo>
                  <a:pt x="125926" y="84927"/>
                </a:lnTo>
                <a:cubicBezTo>
                  <a:pt x="130795" y="84927"/>
                  <a:pt x="134712" y="88844"/>
                  <a:pt x="134712" y="93713"/>
                </a:cubicBezTo>
                <a:cubicBezTo>
                  <a:pt x="134712" y="98581"/>
                  <a:pt x="130795" y="102498"/>
                  <a:pt x="125926" y="102498"/>
                </a:cubicBezTo>
                <a:lnTo>
                  <a:pt x="61499" y="102498"/>
                </a:lnTo>
                <a:cubicBezTo>
                  <a:pt x="56630" y="102498"/>
                  <a:pt x="52713" y="98581"/>
                  <a:pt x="52713" y="93713"/>
                </a:cubicBezTo>
                <a:cubicBezTo>
                  <a:pt x="52713" y="88844"/>
                  <a:pt x="56630" y="84927"/>
                  <a:pt x="61499" y="84927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940950" y="1574370"/>
            <a:ext cx="562275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7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劣势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378675" y="2099161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528615" y="2249101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491130" y="2249101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940950" y="2249101"/>
            <a:ext cx="3804729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冷启动时间长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940950" y="2511496"/>
            <a:ext cx="3795357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完整的 K3s 和容器启动流程，难以满足高并发、短生命周期调用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78675" y="2961316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6528615" y="3111256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491130" y="3111256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940950" y="3111256"/>
            <a:ext cx="3542334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网络延迟增加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940950" y="3373651"/>
            <a:ext cx="3532962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网络命名空间、veth 虚拟网卡、TLS 代理引入额外网络开销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378675" y="3823471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Shape 44"/>
          <p:cNvSpPr/>
          <p:nvPr/>
        </p:nvSpPr>
        <p:spPr>
          <a:xfrm>
            <a:off x="6528615" y="3973411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5"/>
          <p:cNvSpPr/>
          <p:nvPr/>
        </p:nvSpPr>
        <p:spPr>
          <a:xfrm>
            <a:off x="6491130" y="3973411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940950" y="3973411"/>
            <a:ext cx="2820747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宿主机权限要求高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940950" y="4235806"/>
            <a:ext cx="2811376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 Docker 的能力限制、系统配置提出更高要求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378675" y="4685626"/>
            <a:ext cx="5257273" cy="749700"/>
          </a:xfrm>
          <a:custGeom>
            <a:avLst/>
            <a:gdLst/>
            <a:ahLst/>
            <a:cxnLst/>
            <a:rect l="l" t="t" r="r" b="b"/>
            <a:pathLst>
              <a:path w="5257273" h="749700">
                <a:moveTo>
                  <a:pt x="74970" y="0"/>
                </a:moveTo>
                <a:lnTo>
                  <a:pt x="5182303" y="0"/>
                </a:lnTo>
                <a:cubicBezTo>
                  <a:pt x="5223708" y="0"/>
                  <a:pt x="5257273" y="33565"/>
                  <a:pt x="5257273" y="74970"/>
                </a:cubicBezTo>
                <a:lnTo>
                  <a:pt x="5257273" y="674730"/>
                </a:lnTo>
                <a:cubicBezTo>
                  <a:pt x="5257273" y="716135"/>
                  <a:pt x="5223708" y="749700"/>
                  <a:pt x="5182303" y="749700"/>
                </a:cubicBezTo>
                <a:lnTo>
                  <a:pt x="74970" y="749700"/>
                </a:lnTo>
                <a:cubicBezTo>
                  <a:pt x="33565" y="749700"/>
                  <a:pt x="0" y="716135"/>
                  <a:pt x="0" y="67473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Shape 49"/>
          <p:cNvSpPr/>
          <p:nvPr/>
        </p:nvSpPr>
        <p:spPr>
          <a:xfrm>
            <a:off x="6528615" y="4835566"/>
            <a:ext cx="299880" cy="299880"/>
          </a:xfrm>
          <a:custGeom>
            <a:avLst/>
            <a:gdLst/>
            <a:ahLst/>
            <a:cxnLst/>
            <a:rect l="l" t="t" r="r" b="b"/>
            <a:pathLst>
              <a:path w="299880" h="299880">
                <a:moveTo>
                  <a:pt x="74970" y="0"/>
                </a:moveTo>
                <a:lnTo>
                  <a:pt x="224910" y="0"/>
                </a:lnTo>
                <a:cubicBezTo>
                  <a:pt x="266315" y="0"/>
                  <a:pt x="299880" y="33565"/>
                  <a:pt x="299880" y="74970"/>
                </a:cubicBezTo>
                <a:lnTo>
                  <a:pt x="299880" y="224910"/>
                </a:lnTo>
                <a:cubicBezTo>
                  <a:pt x="299880" y="266315"/>
                  <a:pt x="266315" y="299880"/>
                  <a:pt x="224910" y="299880"/>
                </a:cubicBezTo>
                <a:lnTo>
                  <a:pt x="74970" y="299880"/>
                </a:lnTo>
                <a:cubicBezTo>
                  <a:pt x="33565" y="299880"/>
                  <a:pt x="0" y="266315"/>
                  <a:pt x="0" y="224910"/>
                </a:cubicBezTo>
                <a:lnTo>
                  <a:pt x="0" y="74970"/>
                </a:lnTo>
                <a:cubicBezTo>
                  <a:pt x="0" y="33565"/>
                  <a:pt x="33565" y="0"/>
                  <a:pt x="74970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6491130" y="4835566"/>
            <a:ext cx="374850" cy="299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940950" y="4835566"/>
            <a:ext cx="2586466" cy="224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资源开销大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940950" y="5097962"/>
            <a:ext cx="2577095" cy="187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33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K3s 集群、多个容器组件消耗大量系统资源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393593" y="5699122"/>
            <a:ext cx="11423557" cy="1087065"/>
          </a:xfrm>
          <a:custGeom>
            <a:avLst/>
            <a:gdLst/>
            <a:ahLst/>
            <a:cxnLst/>
            <a:rect l="l" t="t" r="r" b="b"/>
            <a:pathLst>
              <a:path w="11423557" h="1087065">
                <a:moveTo>
                  <a:pt x="37485" y="0"/>
                </a:moveTo>
                <a:lnTo>
                  <a:pt x="11311100" y="0"/>
                </a:lnTo>
                <a:cubicBezTo>
                  <a:pt x="11373209" y="0"/>
                  <a:pt x="11423557" y="50349"/>
                  <a:pt x="11423557" y="112457"/>
                </a:cubicBezTo>
                <a:lnTo>
                  <a:pt x="11423557" y="974608"/>
                </a:lnTo>
                <a:cubicBezTo>
                  <a:pt x="11423557" y="1036717"/>
                  <a:pt x="11373209" y="1087065"/>
                  <a:pt x="11311100" y="1087065"/>
                </a:cubicBezTo>
                <a:lnTo>
                  <a:pt x="37485" y="1087065"/>
                </a:lnTo>
                <a:cubicBezTo>
                  <a:pt x="16783" y="1087065"/>
                  <a:pt x="0" y="1070283"/>
                  <a:pt x="0" y="1049580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gradFill flip="none" rotWithShape="1">
            <a:gsLst>
              <a:gs pos="0">
                <a:srgbClr val="F59E0B">
                  <a:alpha val="10000"/>
                </a:srgbClr>
              </a:gs>
              <a:gs pos="100000">
                <a:srgbClr val="F59E0B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6" name="Shape 54"/>
          <p:cNvSpPr/>
          <p:nvPr/>
        </p:nvSpPr>
        <p:spPr>
          <a:xfrm>
            <a:off x="393593" y="5699122"/>
            <a:ext cx="37485" cy="1087065"/>
          </a:xfrm>
          <a:custGeom>
            <a:avLst/>
            <a:gdLst/>
            <a:ahLst/>
            <a:cxnLst/>
            <a:rect l="l" t="t" r="r" b="b"/>
            <a:pathLst>
              <a:path w="37485" h="1087065">
                <a:moveTo>
                  <a:pt x="37485" y="0"/>
                </a:moveTo>
                <a:lnTo>
                  <a:pt x="37485" y="0"/>
                </a:lnTo>
                <a:lnTo>
                  <a:pt x="37485" y="1087065"/>
                </a:lnTo>
                <a:lnTo>
                  <a:pt x="37485" y="1087065"/>
                </a:lnTo>
                <a:cubicBezTo>
                  <a:pt x="16783" y="1087065"/>
                  <a:pt x="0" y="1070283"/>
                  <a:pt x="0" y="1049580"/>
                </a:cubicBezTo>
                <a:lnTo>
                  <a:pt x="0" y="37485"/>
                </a:lnTo>
                <a:cubicBezTo>
                  <a:pt x="0" y="16783"/>
                  <a:pt x="16783" y="0"/>
                  <a:pt x="37485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Shape 55"/>
          <p:cNvSpPr/>
          <p:nvPr/>
        </p:nvSpPr>
        <p:spPr>
          <a:xfrm>
            <a:off x="552904" y="5849062"/>
            <a:ext cx="281138" cy="224910"/>
          </a:xfrm>
          <a:custGeom>
            <a:avLst/>
            <a:gdLst/>
            <a:ahLst/>
            <a:cxnLst/>
            <a:rect l="l" t="t" r="r" b="b"/>
            <a:pathLst>
              <a:path w="281138" h="224910">
                <a:moveTo>
                  <a:pt x="168683" y="14057"/>
                </a:moveTo>
                <a:lnTo>
                  <a:pt x="224910" y="14057"/>
                </a:lnTo>
                <a:cubicBezTo>
                  <a:pt x="232685" y="14057"/>
                  <a:pt x="238967" y="20339"/>
                  <a:pt x="238967" y="28114"/>
                </a:cubicBezTo>
                <a:cubicBezTo>
                  <a:pt x="238967" y="35889"/>
                  <a:pt x="232685" y="42171"/>
                  <a:pt x="224910" y="42171"/>
                </a:cubicBezTo>
                <a:lnTo>
                  <a:pt x="175008" y="42171"/>
                </a:lnTo>
                <a:cubicBezTo>
                  <a:pt x="172724" y="53504"/>
                  <a:pt x="164949" y="62861"/>
                  <a:pt x="154626" y="67341"/>
                </a:cubicBezTo>
                <a:lnTo>
                  <a:pt x="154626" y="196796"/>
                </a:lnTo>
                <a:lnTo>
                  <a:pt x="224910" y="196796"/>
                </a:lnTo>
                <a:cubicBezTo>
                  <a:pt x="232685" y="196796"/>
                  <a:pt x="238967" y="203078"/>
                  <a:pt x="238967" y="210853"/>
                </a:cubicBezTo>
                <a:cubicBezTo>
                  <a:pt x="238967" y="218628"/>
                  <a:pt x="232685" y="224910"/>
                  <a:pt x="224910" y="224910"/>
                </a:cubicBezTo>
                <a:lnTo>
                  <a:pt x="56228" y="224910"/>
                </a:lnTo>
                <a:cubicBezTo>
                  <a:pt x="48452" y="224910"/>
                  <a:pt x="42171" y="218628"/>
                  <a:pt x="42171" y="210853"/>
                </a:cubicBezTo>
                <a:cubicBezTo>
                  <a:pt x="42171" y="203078"/>
                  <a:pt x="48452" y="196796"/>
                  <a:pt x="56228" y="196796"/>
                </a:cubicBezTo>
                <a:lnTo>
                  <a:pt x="126512" y="196796"/>
                </a:lnTo>
                <a:lnTo>
                  <a:pt x="126512" y="67341"/>
                </a:lnTo>
                <a:cubicBezTo>
                  <a:pt x="116189" y="62817"/>
                  <a:pt x="108414" y="53460"/>
                  <a:pt x="106129" y="42171"/>
                </a:cubicBezTo>
                <a:lnTo>
                  <a:pt x="56228" y="42171"/>
                </a:lnTo>
                <a:cubicBezTo>
                  <a:pt x="48452" y="42171"/>
                  <a:pt x="42171" y="35889"/>
                  <a:pt x="42171" y="28114"/>
                </a:cubicBezTo>
                <a:cubicBezTo>
                  <a:pt x="42171" y="20339"/>
                  <a:pt x="48452" y="14057"/>
                  <a:pt x="56228" y="14057"/>
                </a:cubicBezTo>
                <a:lnTo>
                  <a:pt x="112455" y="14057"/>
                </a:lnTo>
                <a:cubicBezTo>
                  <a:pt x="118868" y="5535"/>
                  <a:pt x="129060" y="0"/>
                  <a:pt x="140569" y="0"/>
                </a:cubicBezTo>
                <a:cubicBezTo>
                  <a:pt x="152078" y="0"/>
                  <a:pt x="162269" y="5535"/>
                  <a:pt x="168683" y="14057"/>
                </a:cubicBezTo>
                <a:close/>
                <a:moveTo>
                  <a:pt x="193106" y="140569"/>
                </a:moveTo>
                <a:lnTo>
                  <a:pt x="256714" y="140569"/>
                </a:lnTo>
                <a:lnTo>
                  <a:pt x="224910" y="86011"/>
                </a:lnTo>
                <a:lnTo>
                  <a:pt x="193106" y="140569"/>
                </a:lnTo>
                <a:close/>
                <a:moveTo>
                  <a:pt x="224910" y="182739"/>
                </a:moveTo>
                <a:cubicBezTo>
                  <a:pt x="197280" y="182739"/>
                  <a:pt x="174305" y="167804"/>
                  <a:pt x="169561" y="148080"/>
                </a:cubicBezTo>
                <a:cubicBezTo>
                  <a:pt x="168419" y="143248"/>
                  <a:pt x="170000" y="138285"/>
                  <a:pt x="172504" y="133980"/>
                </a:cubicBezTo>
                <a:lnTo>
                  <a:pt x="214323" y="62290"/>
                </a:lnTo>
                <a:cubicBezTo>
                  <a:pt x="216520" y="58512"/>
                  <a:pt x="220561" y="56228"/>
                  <a:pt x="224910" y="56228"/>
                </a:cubicBezTo>
                <a:cubicBezTo>
                  <a:pt x="229259" y="56228"/>
                  <a:pt x="233300" y="58556"/>
                  <a:pt x="235497" y="62290"/>
                </a:cubicBezTo>
                <a:lnTo>
                  <a:pt x="277316" y="133980"/>
                </a:lnTo>
                <a:cubicBezTo>
                  <a:pt x="279820" y="138285"/>
                  <a:pt x="281401" y="143248"/>
                  <a:pt x="280259" y="148080"/>
                </a:cubicBezTo>
                <a:cubicBezTo>
                  <a:pt x="275515" y="167760"/>
                  <a:pt x="252541" y="182739"/>
                  <a:pt x="224910" y="182739"/>
                </a:cubicBezTo>
                <a:close/>
                <a:moveTo>
                  <a:pt x="55700" y="86011"/>
                </a:moveTo>
                <a:lnTo>
                  <a:pt x="23897" y="140569"/>
                </a:lnTo>
                <a:lnTo>
                  <a:pt x="87548" y="140569"/>
                </a:lnTo>
                <a:lnTo>
                  <a:pt x="55700" y="86011"/>
                </a:lnTo>
                <a:close/>
                <a:moveTo>
                  <a:pt x="395" y="148080"/>
                </a:moveTo>
                <a:cubicBezTo>
                  <a:pt x="-747" y="143248"/>
                  <a:pt x="835" y="138285"/>
                  <a:pt x="3339" y="133980"/>
                </a:cubicBezTo>
                <a:lnTo>
                  <a:pt x="45158" y="62290"/>
                </a:lnTo>
                <a:cubicBezTo>
                  <a:pt x="47354" y="58512"/>
                  <a:pt x="51395" y="56228"/>
                  <a:pt x="55744" y="56228"/>
                </a:cubicBezTo>
                <a:cubicBezTo>
                  <a:pt x="60093" y="56228"/>
                  <a:pt x="64135" y="58556"/>
                  <a:pt x="66331" y="62290"/>
                </a:cubicBezTo>
                <a:lnTo>
                  <a:pt x="108150" y="133980"/>
                </a:lnTo>
                <a:cubicBezTo>
                  <a:pt x="110654" y="138285"/>
                  <a:pt x="112235" y="143248"/>
                  <a:pt x="111093" y="148080"/>
                </a:cubicBezTo>
                <a:cubicBezTo>
                  <a:pt x="106349" y="167760"/>
                  <a:pt x="83375" y="182739"/>
                  <a:pt x="55744" y="182739"/>
                </a:cubicBezTo>
                <a:cubicBezTo>
                  <a:pt x="28114" y="182739"/>
                  <a:pt x="5140" y="167804"/>
                  <a:pt x="395" y="14808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8" name="Text 56"/>
          <p:cNvSpPr/>
          <p:nvPr/>
        </p:nvSpPr>
        <p:spPr>
          <a:xfrm>
            <a:off x="941518" y="5849062"/>
            <a:ext cx="10814426" cy="26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8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适用场景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41518" y="6148942"/>
            <a:ext cx="10805055" cy="487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8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适合对</a:t>
            </a:r>
            <a:r>
              <a:rPr lang="en-US" sz="1181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安全性要求极高 </a:t>
            </a:r>
            <a:r>
              <a:rPr lang="en-US" sz="118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181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调用频率较低 </a:t>
            </a:r>
            <a:r>
              <a:rPr lang="en-US" sz="118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181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生命周期较长 </a:t>
            </a:r>
            <a:r>
              <a:rPr lang="en-US" sz="118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 Agent 场景。对于需要高并发、毫秒级响应的函数级调用需求，其重量级架构会成为性能瓶颈。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5763" y="1677591"/>
            <a:ext cx="1743075" cy="428625"/>
          </a:xfrm>
          <a:custGeom>
            <a:avLst/>
            <a:gdLst/>
            <a:ahLst/>
            <a:cxnLst/>
            <a:rect l="l" t="t" r="r" b="b"/>
            <a:pathLst>
              <a:path w="1743075" h="428625">
                <a:moveTo>
                  <a:pt x="214313" y="0"/>
                </a:moveTo>
                <a:lnTo>
                  <a:pt x="1528763" y="0"/>
                </a:lnTo>
                <a:cubicBezTo>
                  <a:pt x="1647045" y="0"/>
                  <a:pt x="1743075" y="96030"/>
                  <a:pt x="1743075" y="214313"/>
                </a:cubicBezTo>
                <a:lnTo>
                  <a:pt x="1743075" y="214313"/>
                </a:lnTo>
                <a:cubicBezTo>
                  <a:pt x="1743075" y="332595"/>
                  <a:pt x="1647045" y="428625"/>
                  <a:pt x="15287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12700">
            <a:solidFill>
              <a:srgbClr val="3B82F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19125" y="1758553"/>
            <a:ext cx="137390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kern="0" spc="75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2644378"/>
            <a:ext cx="1171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赋能轻量级沙箱的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新内核技术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437792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81000" y="472082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1F5F9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Landlock：免特权、毫秒级启动的底层基石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51911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细粒度的文件系统隔离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FINE-GRAINED FILE SYSTEM ISOLATION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4343400" cy="2286000"/>
          </a:xfrm>
          <a:custGeom>
            <a:avLst/>
            <a:gdLst/>
            <a:ahLst/>
            <a:cxnLst/>
            <a:rect l="l" t="t" r="r" b="b"/>
            <a:pathLst>
              <a:path w="4343400" h="2286000">
                <a:moveTo>
                  <a:pt x="114300" y="0"/>
                </a:moveTo>
                <a:lnTo>
                  <a:pt x="4229100" y="0"/>
                </a:lnTo>
                <a:cubicBezTo>
                  <a:pt x="4292184" y="0"/>
                  <a:pt x="4343400" y="51216"/>
                  <a:pt x="4343400" y="114300"/>
                </a:cubicBezTo>
                <a:lnTo>
                  <a:pt x="4343400" y="2171700"/>
                </a:lnTo>
                <a:cubicBezTo>
                  <a:pt x="4343400" y="2234784"/>
                  <a:pt x="4292184" y="2286000"/>
                  <a:pt x="4229100" y="2286000"/>
                </a:cubicBezTo>
                <a:lnTo>
                  <a:pt x="114300" y="2286000"/>
                </a:lnTo>
                <a:cubicBezTo>
                  <a:pt x="51216" y="2286000"/>
                  <a:pt x="0" y="2234784"/>
                  <a:pt x="0" y="2171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4057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什么是 Landlock？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1500" y="1866900"/>
            <a:ext cx="4038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是 Linux 较新的 </a:t>
            </a:r>
            <a:r>
              <a:rPr lang="en-US" sz="1200" b="1" dirty="0">
                <a:solidFill>
                  <a:srgbClr val="2563EB"/>
                </a:solidFill>
                <a:highlight>
                  <a:srgbClr val="3B82F6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LSM（Linux Security Module）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机制，允许任何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非特权进程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安全地限制自身及其未来子进程的权限，而无需系统管理员级别的全局配置。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1500" y="2971800"/>
            <a:ext cx="3962400" cy="419100"/>
          </a:xfrm>
          <a:custGeom>
            <a:avLst/>
            <a:gdLst/>
            <a:ahLst/>
            <a:cxnLst/>
            <a:rect l="l" t="t" r="r" b="b"/>
            <a:pathLst>
              <a:path w="3962400" h="419100">
                <a:moveTo>
                  <a:pt x="76201" y="0"/>
                </a:moveTo>
                <a:lnTo>
                  <a:pt x="3886199" y="0"/>
                </a:lnTo>
                <a:cubicBezTo>
                  <a:pt x="3928284" y="0"/>
                  <a:pt x="3962400" y="34116"/>
                  <a:pt x="3962400" y="76201"/>
                </a:cubicBezTo>
                <a:lnTo>
                  <a:pt x="3962400" y="342899"/>
                </a:lnTo>
                <a:cubicBezTo>
                  <a:pt x="3962400" y="384984"/>
                  <a:pt x="3928284" y="419100"/>
                  <a:pt x="38861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685800" y="3086100"/>
            <a:ext cx="3800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核心价值：</a:t>
            </a: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实现免特权、毫秒级启动的轻量级沙箱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1000" y="3733800"/>
            <a:ext cx="4343400" cy="1943100"/>
          </a:xfrm>
          <a:custGeom>
            <a:avLst/>
            <a:gdLst/>
            <a:ahLst/>
            <a:cxnLst/>
            <a:rect l="l" t="t" r="r" b="b"/>
            <a:pathLst>
              <a:path w="4343400" h="1943100">
                <a:moveTo>
                  <a:pt x="114293" y="0"/>
                </a:moveTo>
                <a:lnTo>
                  <a:pt x="4229107" y="0"/>
                </a:lnTo>
                <a:cubicBezTo>
                  <a:pt x="4292187" y="0"/>
                  <a:pt x="4343400" y="51213"/>
                  <a:pt x="4343400" y="114293"/>
                </a:cubicBezTo>
                <a:lnTo>
                  <a:pt x="4343400" y="1828807"/>
                </a:lnTo>
                <a:cubicBezTo>
                  <a:pt x="4343400" y="1891887"/>
                  <a:pt x="4292187" y="1943100"/>
                  <a:pt x="4229107" y="1943100"/>
                </a:cubicBezTo>
                <a:lnTo>
                  <a:pt x="114293" y="1943100"/>
                </a:lnTo>
                <a:cubicBezTo>
                  <a:pt x="51213" y="1943100"/>
                  <a:pt x="0" y="1891887"/>
                  <a:pt x="0" y="1828807"/>
                </a:cubicBezTo>
                <a:lnTo>
                  <a:pt x="0" y="114293"/>
                </a:lnTo>
                <a:cubicBezTo>
                  <a:pt x="0" y="51213"/>
                  <a:pt x="51213" y="0"/>
                  <a:pt x="11429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571500" y="3924300"/>
            <a:ext cx="4057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对比传统方案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" y="4343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42938" y="440055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12301" y="16386"/>
                </a:moveTo>
                <a:cubicBezTo>
                  <a:pt x="9510" y="13595"/>
                  <a:pt x="4978" y="13595"/>
                  <a:pt x="2188" y="16386"/>
                </a:cubicBezTo>
                <a:cubicBezTo>
                  <a:pt x="-603" y="19177"/>
                  <a:pt x="-603" y="23708"/>
                  <a:pt x="2188" y="26499"/>
                </a:cubicBezTo>
                <a:lnTo>
                  <a:pt x="32861" y="57150"/>
                </a:lnTo>
                <a:lnTo>
                  <a:pt x="2210" y="87823"/>
                </a:lnTo>
                <a:cubicBezTo>
                  <a:pt x="-580" y="90614"/>
                  <a:pt x="-580" y="95146"/>
                  <a:pt x="2210" y="97936"/>
                </a:cubicBezTo>
                <a:cubicBezTo>
                  <a:pt x="5001" y="100727"/>
                  <a:pt x="9532" y="100727"/>
                  <a:pt x="12323" y="97936"/>
                </a:cubicBezTo>
                <a:lnTo>
                  <a:pt x="42974" y="67263"/>
                </a:lnTo>
                <a:lnTo>
                  <a:pt x="73648" y="97914"/>
                </a:lnTo>
                <a:cubicBezTo>
                  <a:pt x="76438" y="100705"/>
                  <a:pt x="80970" y="100705"/>
                  <a:pt x="83760" y="97914"/>
                </a:cubicBezTo>
                <a:cubicBezTo>
                  <a:pt x="86551" y="95123"/>
                  <a:pt x="86551" y="90592"/>
                  <a:pt x="83760" y="87801"/>
                </a:cubicBezTo>
                <a:lnTo>
                  <a:pt x="53087" y="57150"/>
                </a:lnTo>
                <a:lnTo>
                  <a:pt x="83738" y="26477"/>
                </a:lnTo>
                <a:cubicBezTo>
                  <a:pt x="86529" y="23686"/>
                  <a:pt x="86529" y="19154"/>
                  <a:pt x="83738" y="16364"/>
                </a:cubicBezTo>
                <a:cubicBezTo>
                  <a:pt x="80948" y="13573"/>
                  <a:pt x="76416" y="13573"/>
                  <a:pt x="73625" y="16364"/>
                </a:cubicBezTo>
                <a:lnTo>
                  <a:pt x="42974" y="47037"/>
                </a:lnTo>
                <a:lnTo>
                  <a:pt x="12301" y="16386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914400" y="4305300"/>
            <a:ext cx="223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chroot（早期方案）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4400" y="4495800"/>
            <a:ext cx="2228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需要特权模式，操作繁琐，易引入提权漏洞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71500" y="4762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642938" y="481965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12301" y="16386"/>
                </a:moveTo>
                <a:cubicBezTo>
                  <a:pt x="9510" y="13595"/>
                  <a:pt x="4978" y="13595"/>
                  <a:pt x="2188" y="16386"/>
                </a:cubicBezTo>
                <a:cubicBezTo>
                  <a:pt x="-603" y="19177"/>
                  <a:pt x="-603" y="23708"/>
                  <a:pt x="2188" y="26499"/>
                </a:cubicBezTo>
                <a:lnTo>
                  <a:pt x="32861" y="57150"/>
                </a:lnTo>
                <a:lnTo>
                  <a:pt x="2210" y="87823"/>
                </a:lnTo>
                <a:cubicBezTo>
                  <a:pt x="-580" y="90614"/>
                  <a:pt x="-580" y="95146"/>
                  <a:pt x="2210" y="97936"/>
                </a:cubicBezTo>
                <a:cubicBezTo>
                  <a:pt x="5001" y="100727"/>
                  <a:pt x="9532" y="100727"/>
                  <a:pt x="12323" y="97936"/>
                </a:cubicBezTo>
                <a:lnTo>
                  <a:pt x="42974" y="67263"/>
                </a:lnTo>
                <a:lnTo>
                  <a:pt x="73648" y="97914"/>
                </a:lnTo>
                <a:cubicBezTo>
                  <a:pt x="76438" y="100705"/>
                  <a:pt x="80970" y="100705"/>
                  <a:pt x="83760" y="97914"/>
                </a:cubicBezTo>
                <a:cubicBezTo>
                  <a:pt x="86551" y="95123"/>
                  <a:pt x="86551" y="90592"/>
                  <a:pt x="83760" y="87801"/>
                </a:cubicBezTo>
                <a:lnTo>
                  <a:pt x="53087" y="57150"/>
                </a:lnTo>
                <a:lnTo>
                  <a:pt x="83738" y="26477"/>
                </a:lnTo>
                <a:cubicBezTo>
                  <a:pt x="86529" y="23686"/>
                  <a:pt x="86529" y="19154"/>
                  <a:pt x="83738" y="16364"/>
                </a:cubicBezTo>
                <a:cubicBezTo>
                  <a:pt x="80948" y="13573"/>
                  <a:pt x="76416" y="13573"/>
                  <a:pt x="73625" y="16364"/>
                </a:cubicBezTo>
                <a:lnTo>
                  <a:pt x="42974" y="47037"/>
                </a:lnTo>
                <a:lnTo>
                  <a:pt x="12301" y="16386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914400" y="4724400"/>
            <a:ext cx="2514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User Namespace + Mount Namespace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49149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配置复杂，需要深入了解 Linux 命名空间机制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1500" y="5181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635794" y="523875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914400" y="5143500"/>
            <a:ext cx="2676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Landlock（推荐）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4400" y="5334000"/>
            <a:ext cx="266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基于规则集的轻量级替代方案，无需特权，API 简洁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914900" y="1295400"/>
            <a:ext cx="6896100" cy="5181600"/>
          </a:xfrm>
          <a:custGeom>
            <a:avLst/>
            <a:gdLst/>
            <a:ahLst/>
            <a:cxnLst/>
            <a:rect l="l" t="t" r="r" b="b"/>
            <a:pathLst>
              <a:path w="6896100" h="5181600">
                <a:moveTo>
                  <a:pt x="114306" y="0"/>
                </a:moveTo>
                <a:lnTo>
                  <a:pt x="6781794" y="0"/>
                </a:lnTo>
                <a:cubicBezTo>
                  <a:pt x="6844923" y="0"/>
                  <a:pt x="6896100" y="51177"/>
                  <a:pt x="6896100" y="114306"/>
                </a:cubicBezTo>
                <a:lnTo>
                  <a:pt x="6896100" y="5067294"/>
                </a:lnTo>
                <a:cubicBezTo>
                  <a:pt x="6896100" y="5130423"/>
                  <a:pt x="6844923" y="5181600"/>
                  <a:pt x="6781794" y="5181600"/>
                </a:cubicBezTo>
                <a:lnTo>
                  <a:pt x="114306" y="5181600"/>
                </a:lnTo>
                <a:cubicBezTo>
                  <a:pt x="51177" y="5181600"/>
                  <a:pt x="0" y="5130423"/>
                  <a:pt x="0" y="5067294"/>
                </a:cubicBezTo>
                <a:lnTo>
                  <a:pt x="0" y="114306"/>
                </a:lnTo>
                <a:cubicBezTo>
                  <a:pt x="0" y="51219"/>
                  <a:pt x="51219" y="0"/>
                  <a:pt x="114306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5105400" y="1485900"/>
            <a:ext cx="6610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 API 流程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105400" y="1973535"/>
            <a:ext cx="6515100" cy="1028700"/>
          </a:xfrm>
          <a:custGeom>
            <a:avLst/>
            <a:gdLst/>
            <a:ahLst/>
            <a:cxnLst/>
            <a:rect l="l" t="t" r="r" b="b"/>
            <a:pathLst>
              <a:path w="6515100" h="1028700">
                <a:moveTo>
                  <a:pt x="76196" y="0"/>
                </a:moveTo>
                <a:lnTo>
                  <a:pt x="6438904" y="0"/>
                </a:lnTo>
                <a:cubicBezTo>
                  <a:pt x="6480986" y="0"/>
                  <a:pt x="6515100" y="34114"/>
                  <a:pt x="6515100" y="76196"/>
                </a:cubicBezTo>
                <a:lnTo>
                  <a:pt x="6515100" y="952504"/>
                </a:lnTo>
                <a:cubicBezTo>
                  <a:pt x="6515100" y="994586"/>
                  <a:pt x="6480986" y="1028700"/>
                  <a:pt x="6438904" y="1028700"/>
                </a:cubicBezTo>
                <a:lnTo>
                  <a:pt x="76196" y="1028700"/>
                </a:lnTo>
                <a:cubicBezTo>
                  <a:pt x="34114" y="1028700"/>
                  <a:pt x="0" y="994586"/>
                  <a:pt x="0" y="9525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5257800" y="216403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5219700" y="216403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753100" y="2125935"/>
            <a:ext cx="1933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创建规则集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753100" y="2392635"/>
            <a:ext cx="1914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landlock_create_ruleset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257800" y="2659335"/>
            <a:ext cx="6276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初始化一个空的规则集，用于后续添加访问控制规则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291513" y="313938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63029" y="187003"/>
                </a:moveTo>
                <a:cubicBezTo>
                  <a:pt x="67680" y="191653"/>
                  <a:pt x="75233" y="191653"/>
                  <a:pt x="79883" y="187003"/>
                </a:cubicBezTo>
                <a:lnTo>
                  <a:pt x="139415" y="127471"/>
                </a:lnTo>
                <a:cubicBezTo>
                  <a:pt x="144066" y="122820"/>
                  <a:pt x="144066" y="115267"/>
                  <a:pt x="139415" y="110617"/>
                </a:cubicBezTo>
                <a:cubicBezTo>
                  <a:pt x="134764" y="105966"/>
                  <a:pt x="127211" y="105966"/>
                  <a:pt x="122560" y="110617"/>
                </a:cubicBezTo>
                <a:lnTo>
                  <a:pt x="83344" y="149833"/>
                </a:lnTo>
                <a:lnTo>
                  <a:pt x="83344" y="11906"/>
                </a:lnTo>
                <a:cubicBezTo>
                  <a:pt x="83344" y="5321"/>
                  <a:pt x="78023" y="0"/>
                  <a:pt x="71438" y="0"/>
                </a:cubicBezTo>
                <a:cubicBezTo>
                  <a:pt x="64852" y="0"/>
                  <a:pt x="59531" y="5321"/>
                  <a:pt x="59531" y="11906"/>
                </a:cubicBezTo>
                <a:lnTo>
                  <a:pt x="59531" y="149833"/>
                </a:lnTo>
                <a:lnTo>
                  <a:pt x="20315" y="110617"/>
                </a:lnTo>
                <a:cubicBezTo>
                  <a:pt x="15664" y="105966"/>
                  <a:pt x="8111" y="105966"/>
                  <a:pt x="3460" y="110617"/>
                </a:cubicBezTo>
                <a:cubicBezTo>
                  <a:pt x="-1191" y="115267"/>
                  <a:pt x="-1191" y="122820"/>
                  <a:pt x="3460" y="127471"/>
                </a:cubicBezTo>
                <a:lnTo>
                  <a:pt x="62992" y="18700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5105400" y="3467026"/>
            <a:ext cx="6515100" cy="1028700"/>
          </a:xfrm>
          <a:custGeom>
            <a:avLst/>
            <a:gdLst/>
            <a:ahLst/>
            <a:cxnLst/>
            <a:rect l="l" t="t" r="r" b="b"/>
            <a:pathLst>
              <a:path w="6515100" h="1028700">
                <a:moveTo>
                  <a:pt x="76196" y="0"/>
                </a:moveTo>
                <a:lnTo>
                  <a:pt x="6438904" y="0"/>
                </a:lnTo>
                <a:cubicBezTo>
                  <a:pt x="6480986" y="0"/>
                  <a:pt x="6515100" y="34114"/>
                  <a:pt x="6515100" y="76196"/>
                </a:cubicBezTo>
                <a:lnTo>
                  <a:pt x="6515100" y="952504"/>
                </a:lnTo>
                <a:cubicBezTo>
                  <a:pt x="6515100" y="994586"/>
                  <a:pt x="6480986" y="1028700"/>
                  <a:pt x="6438904" y="1028700"/>
                </a:cubicBezTo>
                <a:lnTo>
                  <a:pt x="76196" y="1028700"/>
                </a:lnTo>
                <a:cubicBezTo>
                  <a:pt x="34114" y="1028700"/>
                  <a:pt x="0" y="994586"/>
                  <a:pt x="0" y="9525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5257800" y="3657526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5219700" y="3657526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753100" y="3619426"/>
            <a:ext cx="1447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添加规则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753100" y="3886126"/>
            <a:ext cx="142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landlock_add_rule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257800" y="4152826"/>
            <a:ext cx="6276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为特定文件目录绑定访问权限（READ_FILE、WRITE_FILE、MAKE_DIR、EXECUTE 等）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91513" y="463294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63029" y="187003"/>
                </a:moveTo>
                <a:cubicBezTo>
                  <a:pt x="67680" y="191653"/>
                  <a:pt x="75233" y="191653"/>
                  <a:pt x="79883" y="187003"/>
                </a:cubicBezTo>
                <a:lnTo>
                  <a:pt x="139415" y="127471"/>
                </a:lnTo>
                <a:cubicBezTo>
                  <a:pt x="144066" y="122820"/>
                  <a:pt x="144066" y="115267"/>
                  <a:pt x="139415" y="110617"/>
                </a:cubicBezTo>
                <a:cubicBezTo>
                  <a:pt x="134764" y="105966"/>
                  <a:pt x="127211" y="105966"/>
                  <a:pt x="122560" y="110617"/>
                </a:cubicBezTo>
                <a:lnTo>
                  <a:pt x="83344" y="149833"/>
                </a:lnTo>
                <a:lnTo>
                  <a:pt x="83344" y="11906"/>
                </a:lnTo>
                <a:cubicBezTo>
                  <a:pt x="83344" y="5321"/>
                  <a:pt x="78023" y="0"/>
                  <a:pt x="71438" y="0"/>
                </a:cubicBezTo>
                <a:cubicBezTo>
                  <a:pt x="64852" y="0"/>
                  <a:pt x="59531" y="5321"/>
                  <a:pt x="59531" y="11906"/>
                </a:cubicBezTo>
                <a:lnTo>
                  <a:pt x="59531" y="149833"/>
                </a:lnTo>
                <a:lnTo>
                  <a:pt x="20315" y="110617"/>
                </a:lnTo>
                <a:cubicBezTo>
                  <a:pt x="15664" y="105966"/>
                  <a:pt x="8111" y="105966"/>
                  <a:pt x="3460" y="110617"/>
                </a:cubicBezTo>
                <a:cubicBezTo>
                  <a:pt x="-1191" y="115267"/>
                  <a:pt x="-1191" y="122820"/>
                  <a:pt x="3460" y="127471"/>
                </a:cubicBezTo>
                <a:lnTo>
                  <a:pt x="62992" y="187003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5114925" y="4970115"/>
            <a:ext cx="6496050" cy="1238250"/>
          </a:xfrm>
          <a:custGeom>
            <a:avLst/>
            <a:gdLst/>
            <a:ahLst/>
            <a:cxnLst/>
            <a:rect l="l" t="t" r="r" b="b"/>
            <a:pathLst>
              <a:path w="6496050" h="1238250">
                <a:moveTo>
                  <a:pt x="76202" y="0"/>
                </a:moveTo>
                <a:lnTo>
                  <a:pt x="6419848" y="0"/>
                </a:lnTo>
                <a:cubicBezTo>
                  <a:pt x="6461933" y="0"/>
                  <a:pt x="6496050" y="34117"/>
                  <a:pt x="6496050" y="76202"/>
                </a:cubicBezTo>
                <a:lnTo>
                  <a:pt x="6496050" y="1162048"/>
                </a:lnTo>
                <a:cubicBezTo>
                  <a:pt x="6496050" y="1204133"/>
                  <a:pt x="6461933" y="1238250"/>
                  <a:pt x="6419848" y="1238250"/>
                </a:cubicBezTo>
                <a:lnTo>
                  <a:pt x="76202" y="1238250"/>
                </a:lnTo>
                <a:cubicBezTo>
                  <a:pt x="34117" y="1238250"/>
                  <a:pt x="0" y="1204133"/>
                  <a:pt x="0" y="116204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254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5276850" y="517014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5238750" y="5170140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5772150" y="5132040"/>
            <a:ext cx="1847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应用限制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772150" y="5398740"/>
            <a:ext cx="182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landlock_restrict_self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5276850" y="5665440"/>
            <a:ext cx="6238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将规则集应用于当前线程，限制对子进程继承，适合在拉起 Agent 进程前的预执行阶段精准划定文件边界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51911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网络规则的演进与局限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NETWORK RULES EVOLUTION &amp; LIMITATIONS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6743700" cy="2552700"/>
          </a:xfrm>
          <a:custGeom>
            <a:avLst/>
            <a:gdLst/>
            <a:ahLst/>
            <a:cxnLst/>
            <a:rect l="l" t="t" r="r" b="b"/>
            <a:pathLst>
              <a:path w="6743700" h="2552700">
                <a:moveTo>
                  <a:pt x="114310" y="0"/>
                </a:moveTo>
                <a:lnTo>
                  <a:pt x="6629390" y="0"/>
                </a:lnTo>
                <a:cubicBezTo>
                  <a:pt x="6692522" y="0"/>
                  <a:pt x="6743700" y="51178"/>
                  <a:pt x="6743700" y="114310"/>
                </a:cubicBezTo>
                <a:lnTo>
                  <a:pt x="6743700" y="2438390"/>
                </a:lnTo>
                <a:cubicBezTo>
                  <a:pt x="6743700" y="2501522"/>
                  <a:pt x="6692522" y="2552700"/>
                  <a:pt x="6629390" y="2552700"/>
                </a:cubicBezTo>
                <a:lnTo>
                  <a:pt x="114310" y="2552700"/>
                </a:lnTo>
                <a:cubicBezTo>
                  <a:pt x="51178" y="2552700"/>
                  <a:pt x="0" y="2501522"/>
                  <a:pt x="0" y="2438390"/>
                </a:cubicBezTo>
                <a:lnTo>
                  <a:pt x="0" y="114310"/>
                </a:lnTo>
                <a:cubicBezTo>
                  <a:pt x="0" y="51178"/>
                  <a:pt x="51178" y="0"/>
                  <a:pt x="11431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71500" y="14859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76275" y="16002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73819" y="26194"/>
                </a:moveTo>
                <a:lnTo>
                  <a:pt x="97631" y="26194"/>
                </a:lnTo>
                <a:lnTo>
                  <a:pt x="97631" y="40481"/>
                </a:lnTo>
                <a:lnTo>
                  <a:pt x="73819" y="40481"/>
                </a:lnTo>
                <a:lnTo>
                  <a:pt x="73819" y="26194"/>
                </a:lnTo>
                <a:close/>
                <a:moveTo>
                  <a:pt x="71438" y="9525"/>
                </a:moveTo>
                <a:cubicBezTo>
                  <a:pt x="63550" y="9525"/>
                  <a:pt x="57150" y="15925"/>
                  <a:pt x="57150" y="23813"/>
                </a:cubicBezTo>
                <a:lnTo>
                  <a:pt x="57150" y="42863"/>
                </a:lnTo>
                <a:cubicBezTo>
                  <a:pt x="57150" y="50750"/>
                  <a:pt x="63550" y="57150"/>
                  <a:pt x="71438" y="57150"/>
                </a:cubicBezTo>
                <a:lnTo>
                  <a:pt x="76200" y="57150"/>
                </a:lnTo>
                <a:lnTo>
                  <a:pt x="76200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38100" y="85725"/>
                </a:lnTo>
                <a:lnTo>
                  <a:pt x="38100" y="95250"/>
                </a:lnTo>
                <a:lnTo>
                  <a:pt x="33338" y="95250"/>
                </a:lnTo>
                <a:cubicBezTo>
                  <a:pt x="25450" y="95250"/>
                  <a:pt x="19050" y="101650"/>
                  <a:pt x="19050" y="109537"/>
                </a:cubicBezTo>
                <a:lnTo>
                  <a:pt x="19050" y="128588"/>
                </a:lnTo>
                <a:cubicBezTo>
                  <a:pt x="19050" y="136475"/>
                  <a:pt x="25450" y="142875"/>
                  <a:pt x="33338" y="142875"/>
                </a:cubicBezTo>
                <a:lnTo>
                  <a:pt x="61912" y="142875"/>
                </a:lnTo>
                <a:cubicBezTo>
                  <a:pt x="69800" y="142875"/>
                  <a:pt x="76200" y="136475"/>
                  <a:pt x="76200" y="128588"/>
                </a:cubicBezTo>
                <a:lnTo>
                  <a:pt x="76200" y="109537"/>
                </a:lnTo>
                <a:cubicBezTo>
                  <a:pt x="76200" y="101650"/>
                  <a:pt x="69800" y="95250"/>
                  <a:pt x="61912" y="95250"/>
                </a:cubicBezTo>
                <a:lnTo>
                  <a:pt x="57150" y="95250"/>
                </a:lnTo>
                <a:lnTo>
                  <a:pt x="57150" y="85725"/>
                </a:lnTo>
                <a:lnTo>
                  <a:pt x="114300" y="85725"/>
                </a:lnTo>
                <a:lnTo>
                  <a:pt x="114300" y="95250"/>
                </a:lnTo>
                <a:lnTo>
                  <a:pt x="109537" y="95250"/>
                </a:lnTo>
                <a:cubicBezTo>
                  <a:pt x="101650" y="95250"/>
                  <a:pt x="95250" y="101650"/>
                  <a:pt x="95250" y="109537"/>
                </a:cubicBezTo>
                <a:lnTo>
                  <a:pt x="95250" y="128588"/>
                </a:lnTo>
                <a:cubicBezTo>
                  <a:pt x="95250" y="136475"/>
                  <a:pt x="101650" y="142875"/>
                  <a:pt x="109537" y="142875"/>
                </a:cubicBezTo>
                <a:lnTo>
                  <a:pt x="138113" y="142875"/>
                </a:lnTo>
                <a:cubicBezTo>
                  <a:pt x="146000" y="142875"/>
                  <a:pt x="152400" y="136475"/>
                  <a:pt x="152400" y="128588"/>
                </a:cubicBezTo>
                <a:lnTo>
                  <a:pt x="152400" y="109537"/>
                </a:lnTo>
                <a:cubicBezTo>
                  <a:pt x="152400" y="101650"/>
                  <a:pt x="146000" y="95250"/>
                  <a:pt x="138113" y="95250"/>
                </a:cubicBezTo>
                <a:lnTo>
                  <a:pt x="133350" y="95250"/>
                </a:lnTo>
                <a:lnTo>
                  <a:pt x="133350" y="85725"/>
                </a:lnTo>
                <a:lnTo>
                  <a:pt x="161925" y="85725"/>
                </a:lnTo>
                <a:cubicBezTo>
                  <a:pt x="167194" y="85725"/>
                  <a:pt x="171450" y="81469"/>
                  <a:pt x="171450" y="76200"/>
                </a:cubicBezTo>
                <a:cubicBezTo>
                  <a:pt x="171450" y="70931"/>
                  <a:pt x="167194" y="66675"/>
                  <a:pt x="161925" y="66675"/>
                </a:cubicBezTo>
                <a:lnTo>
                  <a:pt x="95250" y="66675"/>
                </a:lnTo>
                <a:lnTo>
                  <a:pt x="95250" y="57150"/>
                </a:lnTo>
                <a:lnTo>
                  <a:pt x="100013" y="57150"/>
                </a:lnTo>
                <a:cubicBezTo>
                  <a:pt x="107900" y="57150"/>
                  <a:pt x="114300" y="50750"/>
                  <a:pt x="114300" y="42863"/>
                </a:cubicBezTo>
                <a:lnTo>
                  <a:pt x="114300" y="23813"/>
                </a:lnTo>
                <a:cubicBezTo>
                  <a:pt x="114300" y="15925"/>
                  <a:pt x="107900" y="9525"/>
                  <a:pt x="100013" y="9525"/>
                </a:cubicBezTo>
                <a:lnTo>
                  <a:pt x="71438" y="9525"/>
                </a:lnTo>
                <a:close/>
                <a:moveTo>
                  <a:pt x="133350" y="111919"/>
                </a:moveTo>
                <a:lnTo>
                  <a:pt x="135731" y="111919"/>
                </a:lnTo>
                <a:lnTo>
                  <a:pt x="135731" y="126206"/>
                </a:lnTo>
                <a:lnTo>
                  <a:pt x="111919" y="126206"/>
                </a:lnTo>
                <a:lnTo>
                  <a:pt x="111919" y="111919"/>
                </a:lnTo>
                <a:lnTo>
                  <a:pt x="133350" y="111919"/>
                </a:lnTo>
                <a:close/>
                <a:moveTo>
                  <a:pt x="57150" y="111919"/>
                </a:moveTo>
                <a:lnTo>
                  <a:pt x="59531" y="111919"/>
                </a:lnTo>
                <a:lnTo>
                  <a:pt x="59531" y="126206"/>
                </a:lnTo>
                <a:lnTo>
                  <a:pt x="35719" y="126206"/>
                </a:lnTo>
                <a:lnTo>
                  <a:pt x="35719" y="111919"/>
                </a:lnTo>
                <a:lnTo>
                  <a:pt x="57150" y="11191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066800" y="1543050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ABI v4 引入网络控制能力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1500" y="2019300"/>
            <a:ext cx="6438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 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ABI v4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起，Landlock 引入了对网络访问的限制能力。不同于基于文件路径的隔离，网络规则主要作用于 </a:t>
            </a:r>
            <a:r>
              <a:rPr lang="en-US" sz="1200" b="1" dirty="0">
                <a:solidFill>
                  <a:srgbClr val="2563EB"/>
                </a:solidFill>
                <a:highlight>
                  <a:srgbClr val="3B82F6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TCP 端口级别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71500" y="2667000"/>
            <a:ext cx="3124200" cy="990600"/>
          </a:xfrm>
          <a:custGeom>
            <a:avLst/>
            <a:gdLst/>
            <a:ahLst/>
            <a:cxnLst/>
            <a:rect l="l" t="t" r="r" b="b"/>
            <a:pathLst>
              <a:path w="3124200" h="990600">
                <a:moveTo>
                  <a:pt x="76197" y="0"/>
                </a:moveTo>
                <a:lnTo>
                  <a:pt x="3048003" y="0"/>
                </a:lnTo>
                <a:cubicBezTo>
                  <a:pt x="3090085" y="0"/>
                  <a:pt x="3124200" y="34115"/>
                  <a:pt x="3124200" y="76197"/>
                </a:cubicBezTo>
                <a:lnTo>
                  <a:pt x="3124200" y="914403"/>
                </a:lnTo>
                <a:cubicBezTo>
                  <a:pt x="3124200" y="956485"/>
                  <a:pt x="3090085" y="990600"/>
                  <a:pt x="3048003" y="990600"/>
                </a:cubicBezTo>
                <a:lnTo>
                  <a:pt x="76197" y="990600"/>
                </a:lnTo>
                <a:cubicBezTo>
                  <a:pt x="34115" y="990600"/>
                  <a:pt x="0" y="956485"/>
                  <a:pt x="0" y="9144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762000" y="28575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38100" y="28575"/>
                </a:moveTo>
                <a:lnTo>
                  <a:pt x="38100" y="47625"/>
                </a:lnTo>
                <a:lnTo>
                  <a:pt x="76200" y="47625"/>
                </a:lnTo>
                <a:lnTo>
                  <a:pt x="76200" y="28575"/>
                </a:lnTo>
                <a:cubicBezTo>
                  <a:pt x="76200" y="18068"/>
                  <a:pt x="67657" y="9525"/>
                  <a:pt x="57150" y="9525"/>
                </a:cubicBezTo>
                <a:cubicBezTo>
                  <a:pt x="46643" y="9525"/>
                  <a:pt x="38100" y="18068"/>
                  <a:pt x="38100" y="28575"/>
                </a:cubicBezTo>
                <a:close/>
                <a:moveTo>
                  <a:pt x="19050" y="47625"/>
                </a:moveTo>
                <a:lnTo>
                  <a:pt x="19050" y="28575"/>
                </a:lnTo>
                <a:cubicBezTo>
                  <a:pt x="19050" y="7531"/>
                  <a:pt x="36106" y="-9525"/>
                  <a:pt x="57150" y="-9525"/>
                </a:cubicBezTo>
                <a:cubicBezTo>
                  <a:pt x="78194" y="-9525"/>
                  <a:pt x="95250" y="7531"/>
                  <a:pt x="95250" y="28575"/>
                </a:cubicBezTo>
                <a:lnTo>
                  <a:pt x="95250" y="47625"/>
                </a:lnTo>
                <a:cubicBezTo>
                  <a:pt x="105757" y="47625"/>
                  <a:pt x="114300" y="56168"/>
                  <a:pt x="114300" y="66675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66675"/>
                </a:lnTo>
                <a:cubicBezTo>
                  <a:pt x="0" y="56168"/>
                  <a:pt x="8543" y="47625"/>
                  <a:pt x="19050" y="47625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990600" y="2819400"/>
            <a:ext cx="819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BIND_TCP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23900" y="3124200"/>
            <a:ext cx="2886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限制应用监听端口的能力，防止未授权服务启动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810000" y="2667000"/>
            <a:ext cx="3124200" cy="990600"/>
          </a:xfrm>
          <a:custGeom>
            <a:avLst/>
            <a:gdLst/>
            <a:ahLst/>
            <a:cxnLst/>
            <a:rect l="l" t="t" r="r" b="b"/>
            <a:pathLst>
              <a:path w="3124200" h="990600">
                <a:moveTo>
                  <a:pt x="76197" y="0"/>
                </a:moveTo>
                <a:lnTo>
                  <a:pt x="3048003" y="0"/>
                </a:lnTo>
                <a:cubicBezTo>
                  <a:pt x="3090085" y="0"/>
                  <a:pt x="3124200" y="34115"/>
                  <a:pt x="3124200" y="76197"/>
                </a:cubicBezTo>
                <a:lnTo>
                  <a:pt x="3124200" y="914403"/>
                </a:lnTo>
                <a:cubicBezTo>
                  <a:pt x="3124200" y="956485"/>
                  <a:pt x="3090085" y="990600"/>
                  <a:pt x="3048003" y="990600"/>
                </a:cubicBezTo>
                <a:lnTo>
                  <a:pt x="76197" y="990600"/>
                </a:lnTo>
                <a:cubicBezTo>
                  <a:pt x="34115" y="990600"/>
                  <a:pt x="0" y="956485"/>
                  <a:pt x="0" y="9144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3981450" y="2857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04745" y="83344"/>
                </a:moveTo>
                <a:lnTo>
                  <a:pt x="47923" y="83344"/>
                </a:lnTo>
                <a:cubicBezTo>
                  <a:pt x="48786" y="102543"/>
                  <a:pt x="53042" y="120223"/>
                  <a:pt x="59085" y="133171"/>
                </a:cubicBezTo>
                <a:cubicBezTo>
                  <a:pt x="62478" y="140464"/>
                  <a:pt x="66139" y="145613"/>
                  <a:pt x="69533" y="148769"/>
                </a:cubicBezTo>
                <a:cubicBezTo>
                  <a:pt x="72866" y="151894"/>
                  <a:pt x="75158" y="152400"/>
                  <a:pt x="76349" y="152400"/>
                </a:cubicBezTo>
                <a:cubicBezTo>
                  <a:pt x="77539" y="152400"/>
                  <a:pt x="79831" y="151894"/>
                  <a:pt x="83165" y="148769"/>
                </a:cubicBezTo>
                <a:cubicBezTo>
                  <a:pt x="86558" y="145613"/>
                  <a:pt x="90220" y="140434"/>
                  <a:pt x="93613" y="133171"/>
                </a:cubicBezTo>
                <a:cubicBezTo>
                  <a:pt x="99655" y="120223"/>
                  <a:pt x="103912" y="102543"/>
                  <a:pt x="104775" y="83344"/>
                </a:cubicBezTo>
                <a:close/>
                <a:moveTo>
                  <a:pt x="47893" y="69056"/>
                </a:moveTo>
                <a:lnTo>
                  <a:pt x="104715" y="69056"/>
                </a:lnTo>
                <a:cubicBezTo>
                  <a:pt x="103882" y="49857"/>
                  <a:pt x="99626" y="32177"/>
                  <a:pt x="93583" y="19229"/>
                </a:cubicBezTo>
                <a:cubicBezTo>
                  <a:pt x="90190" y="11966"/>
                  <a:pt x="86529" y="6787"/>
                  <a:pt x="83135" y="3631"/>
                </a:cubicBezTo>
                <a:cubicBezTo>
                  <a:pt x="79802" y="506"/>
                  <a:pt x="77510" y="0"/>
                  <a:pt x="76319" y="0"/>
                </a:cubicBezTo>
                <a:cubicBezTo>
                  <a:pt x="75128" y="0"/>
                  <a:pt x="72836" y="506"/>
                  <a:pt x="69503" y="3631"/>
                </a:cubicBezTo>
                <a:cubicBezTo>
                  <a:pt x="66109" y="6787"/>
                  <a:pt x="62448" y="11966"/>
                  <a:pt x="59055" y="19229"/>
                </a:cubicBezTo>
                <a:cubicBezTo>
                  <a:pt x="53013" y="32177"/>
                  <a:pt x="48756" y="49857"/>
                  <a:pt x="47893" y="69056"/>
                </a:cubicBezTo>
                <a:close/>
                <a:moveTo>
                  <a:pt x="33605" y="69056"/>
                </a:moveTo>
                <a:cubicBezTo>
                  <a:pt x="34647" y="43577"/>
                  <a:pt x="41225" y="19913"/>
                  <a:pt x="50840" y="4376"/>
                </a:cubicBezTo>
                <a:cubicBezTo>
                  <a:pt x="23426" y="14079"/>
                  <a:pt x="3244" y="39052"/>
                  <a:pt x="446" y="69056"/>
                </a:cubicBezTo>
                <a:lnTo>
                  <a:pt x="33605" y="69056"/>
                </a:lnTo>
                <a:close/>
                <a:moveTo>
                  <a:pt x="446" y="83344"/>
                </a:moveTo>
                <a:cubicBezTo>
                  <a:pt x="3244" y="113348"/>
                  <a:pt x="23426" y="138321"/>
                  <a:pt x="50840" y="148024"/>
                </a:cubicBezTo>
                <a:cubicBezTo>
                  <a:pt x="41225" y="132487"/>
                  <a:pt x="34647" y="108823"/>
                  <a:pt x="33605" y="83344"/>
                </a:cubicBezTo>
                <a:lnTo>
                  <a:pt x="446" y="83344"/>
                </a:lnTo>
                <a:close/>
                <a:moveTo>
                  <a:pt x="119033" y="83344"/>
                </a:moveTo>
                <a:cubicBezTo>
                  <a:pt x="117991" y="108823"/>
                  <a:pt x="111413" y="132487"/>
                  <a:pt x="101798" y="148024"/>
                </a:cubicBezTo>
                <a:cubicBezTo>
                  <a:pt x="129213" y="138291"/>
                  <a:pt x="149394" y="113348"/>
                  <a:pt x="152192" y="83344"/>
                </a:cubicBezTo>
                <a:lnTo>
                  <a:pt x="119033" y="83344"/>
                </a:lnTo>
                <a:close/>
                <a:moveTo>
                  <a:pt x="152192" y="69056"/>
                </a:moveTo>
                <a:cubicBezTo>
                  <a:pt x="149394" y="39052"/>
                  <a:pt x="129213" y="14079"/>
                  <a:pt x="101798" y="4376"/>
                </a:cubicBezTo>
                <a:cubicBezTo>
                  <a:pt x="111413" y="19913"/>
                  <a:pt x="117991" y="43577"/>
                  <a:pt x="119033" y="69056"/>
                </a:cubicBezTo>
                <a:lnTo>
                  <a:pt x="152192" y="69056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4229100" y="2819400"/>
            <a:ext cx="1209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CONNECT_TCP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962400" y="3124200"/>
            <a:ext cx="28860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限制应用发起出站连接的能力，控制网络访问范围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81000" y="4000500"/>
            <a:ext cx="6743700" cy="1905000"/>
          </a:xfrm>
          <a:custGeom>
            <a:avLst/>
            <a:gdLst/>
            <a:ahLst/>
            <a:cxnLst/>
            <a:rect l="l" t="t" r="r" b="b"/>
            <a:pathLst>
              <a:path w="6743700" h="1905000">
                <a:moveTo>
                  <a:pt x="114300" y="0"/>
                </a:moveTo>
                <a:lnTo>
                  <a:pt x="6629400" y="0"/>
                </a:lnTo>
                <a:cubicBezTo>
                  <a:pt x="6692484" y="0"/>
                  <a:pt x="6743700" y="51216"/>
                  <a:pt x="6743700" y="114300"/>
                </a:cubicBezTo>
                <a:lnTo>
                  <a:pt x="6743700" y="1790700"/>
                </a:lnTo>
                <a:cubicBezTo>
                  <a:pt x="6743700" y="1853784"/>
                  <a:pt x="6692484" y="1905000"/>
                  <a:pt x="6629400" y="1905000"/>
                </a:cubicBezTo>
                <a:lnTo>
                  <a:pt x="114300" y="1905000"/>
                </a:lnTo>
                <a:cubicBezTo>
                  <a:pt x="51216" y="1905000"/>
                  <a:pt x="0" y="1853784"/>
                  <a:pt x="0" y="1790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571500" y="4191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85800" y="4305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80576" y="0"/>
                  <a:pt x="84594" y="2411"/>
                  <a:pt x="86678" y="6251"/>
                </a:cubicBezTo>
                <a:lnTo>
                  <a:pt x="150971" y="125313"/>
                </a:lnTo>
                <a:cubicBezTo>
                  <a:pt x="152966" y="129004"/>
                  <a:pt x="152876" y="133469"/>
                  <a:pt x="150733" y="137071"/>
                </a:cubicBezTo>
                <a:cubicBezTo>
                  <a:pt x="148590" y="140672"/>
                  <a:pt x="144691" y="142875"/>
                  <a:pt x="140494" y="142875"/>
                </a:cubicBezTo>
                <a:lnTo>
                  <a:pt x="11906" y="142875"/>
                </a:lnTo>
                <a:cubicBezTo>
                  <a:pt x="7709" y="142875"/>
                  <a:pt x="3840" y="140672"/>
                  <a:pt x="1667" y="137071"/>
                </a:cubicBezTo>
                <a:cubicBezTo>
                  <a:pt x="-506" y="133469"/>
                  <a:pt x="-566" y="129004"/>
                  <a:pt x="1429" y="125313"/>
                </a:cubicBezTo>
                <a:lnTo>
                  <a:pt x="65723" y="6251"/>
                </a:lnTo>
                <a:cubicBezTo>
                  <a:pt x="67806" y="2411"/>
                  <a:pt x="71824" y="0"/>
                  <a:pt x="76200" y="0"/>
                </a:cubicBezTo>
                <a:close/>
                <a:moveTo>
                  <a:pt x="76200" y="50006"/>
                </a:moveTo>
                <a:cubicBezTo>
                  <a:pt x="72241" y="50006"/>
                  <a:pt x="69056" y="53191"/>
                  <a:pt x="69056" y="57150"/>
                </a:cubicBezTo>
                <a:lnTo>
                  <a:pt x="69056" y="90488"/>
                </a:lnTo>
                <a:cubicBezTo>
                  <a:pt x="69056" y="94446"/>
                  <a:pt x="72241" y="97631"/>
                  <a:pt x="76200" y="97631"/>
                </a:cubicBezTo>
                <a:cubicBezTo>
                  <a:pt x="80159" y="97631"/>
                  <a:pt x="83344" y="94446"/>
                  <a:pt x="83344" y="90488"/>
                </a:cubicBezTo>
                <a:lnTo>
                  <a:pt x="83344" y="57150"/>
                </a:lnTo>
                <a:cubicBezTo>
                  <a:pt x="83344" y="53191"/>
                  <a:pt x="80159" y="50006"/>
                  <a:pt x="76200" y="50006"/>
                </a:cubicBezTo>
                <a:close/>
                <a:moveTo>
                  <a:pt x="84147" y="114300"/>
                </a:moveTo>
                <a:cubicBezTo>
                  <a:pt x="84328" y="111350"/>
                  <a:pt x="82857" y="108543"/>
                  <a:pt x="80328" y="107014"/>
                </a:cubicBezTo>
                <a:cubicBezTo>
                  <a:pt x="77799" y="105484"/>
                  <a:pt x="74630" y="105484"/>
                  <a:pt x="72102" y="107014"/>
                </a:cubicBezTo>
                <a:cubicBezTo>
                  <a:pt x="69573" y="108543"/>
                  <a:pt x="68102" y="111350"/>
                  <a:pt x="68282" y="114300"/>
                </a:cubicBezTo>
                <a:cubicBezTo>
                  <a:pt x="68102" y="117250"/>
                  <a:pt x="69573" y="120057"/>
                  <a:pt x="72102" y="121586"/>
                </a:cubicBezTo>
                <a:cubicBezTo>
                  <a:pt x="74630" y="123116"/>
                  <a:pt x="77799" y="123116"/>
                  <a:pt x="80328" y="121586"/>
                </a:cubicBezTo>
                <a:cubicBezTo>
                  <a:pt x="82857" y="120057"/>
                  <a:pt x="84328" y="117250"/>
                  <a:pt x="84147" y="11430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1066800" y="4248150"/>
            <a:ext cx="1047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当前局限性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71500" y="4686300"/>
            <a:ext cx="6438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当前阶段的 Landlock </a:t>
            </a:r>
            <a:r>
              <a:rPr lang="en-US" sz="1200" b="1" dirty="0">
                <a:solidFill>
                  <a:srgbClr val="D97706"/>
                </a:solidFill>
                <a:highlight>
                  <a:srgbClr val="F59E0B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尚不支持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直接在内核层拦截 IP 地址或域名。域名解析通常发生在用户态（如 DNS 查询），内核无法预知某个 IP 对应的具体域名。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90550" y="5295900"/>
            <a:ext cx="6343650" cy="419100"/>
          </a:xfrm>
          <a:custGeom>
            <a:avLst/>
            <a:gdLst/>
            <a:ahLst/>
            <a:cxnLst/>
            <a:rect l="l" t="t" r="r" b="b"/>
            <a:pathLst>
              <a:path w="6343650" h="419100">
                <a:moveTo>
                  <a:pt x="38100" y="0"/>
                </a:moveTo>
                <a:lnTo>
                  <a:pt x="6267449" y="0"/>
                </a:lnTo>
                <a:cubicBezTo>
                  <a:pt x="6309534" y="0"/>
                  <a:pt x="6343650" y="34116"/>
                  <a:pt x="6343650" y="76201"/>
                </a:cubicBezTo>
                <a:lnTo>
                  <a:pt x="6343650" y="342899"/>
                </a:lnTo>
                <a:cubicBezTo>
                  <a:pt x="6343650" y="384984"/>
                  <a:pt x="6309534" y="419100"/>
                  <a:pt x="6267449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590550" y="5295900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3810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38100" y="419100"/>
                </a:lnTo>
                <a:cubicBezTo>
                  <a:pt x="17072" y="419100"/>
                  <a:pt x="0" y="402028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723900" y="5410200"/>
            <a:ext cx="6162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设计哲学：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机制与策略分离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315200" y="1295400"/>
            <a:ext cx="4495800" cy="4295775"/>
          </a:xfrm>
          <a:custGeom>
            <a:avLst/>
            <a:gdLst/>
            <a:ahLst/>
            <a:cxnLst/>
            <a:rect l="l" t="t" r="r" b="b"/>
            <a:pathLst>
              <a:path w="4495800" h="4295775">
                <a:moveTo>
                  <a:pt x="114311" y="0"/>
                </a:moveTo>
                <a:lnTo>
                  <a:pt x="4381489" y="0"/>
                </a:lnTo>
                <a:cubicBezTo>
                  <a:pt x="4444621" y="0"/>
                  <a:pt x="4495800" y="51179"/>
                  <a:pt x="4495800" y="114311"/>
                </a:cubicBezTo>
                <a:lnTo>
                  <a:pt x="4495800" y="4181464"/>
                </a:lnTo>
                <a:cubicBezTo>
                  <a:pt x="4495800" y="4244596"/>
                  <a:pt x="4444621" y="4295775"/>
                  <a:pt x="4381489" y="4295775"/>
                </a:cubicBezTo>
                <a:lnTo>
                  <a:pt x="114311" y="4295775"/>
                </a:lnTo>
                <a:cubicBezTo>
                  <a:pt x="51179" y="4295775"/>
                  <a:pt x="0" y="4244596"/>
                  <a:pt x="0" y="4181464"/>
                </a:cubicBezTo>
                <a:lnTo>
                  <a:pt x="0" y="114311"/>
                </a:lnTo>
                <a:cubicBezTo>
                  <a:pt x="0" y="51221"/>
                  <a:pt x="51221" y="0"/>
                  <a:pt x="114311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505700" y="1485900"/>
            <a:ext cx="4210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架构设计原则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505700" y="1905000"/>
            <a:ext cx="4114800" cy="1104900"/>
          </a:xfrm>
          <a:custGeom>
            <a:avLst/>
            <a:gdLst/>
            <a:ahLst/>
            <a:cxnLst/>
            <a:rect l="l" t="t" r="r" b="b"/>
            <a:pathLst>
              <a:path w="4114800" h="1104900">
                <a:moveTo>
                  <a:pt x="76205" y="0"/>
                </a:moveTo>
                <a:lnTo>
                  <a:pt x="4038595" y="0"/>
                </a:lnTo>
                <a:cubicBezTo>
                  <a:pt x="4080682" y="0"/>
                  <a:pt x="4114800" y="34118"/>
                  <a:pt x="4114800" y="76205"/>
                </a:cubicBezTo>
                <a:lnTo>
                  <a:pt x="4114800" y="1028695"/>
                </a:lnTo>
                <a:cubicBezTo>
                  <a:pt x="4114800" y="1070782"/>
                  <a:pt x="4080682" y="1104900"/>
                  <a:pt x="4038595" y="1104900"/>
                </a:cubicBezTo>
                <a:lnTo>
                  <a:pt x="76205" y="1104900"/>
                </a:lnTo>
                <a:cubicBezTo>
                  <a:pt x="34118" y="1104900"/>
                  <a:pt x="0" y="1070782"/>
                  <a:pt x="0" y="10286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7677150" y="2095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69205" y="1548"/>
                </a:moveTo>
                <a:cubicBezTo>
                  <a:pt x="73640" y="-506"/>
                  <a:pt x="78760" y="-506"/>
                  <a:pt x="83195" y="1548"/>
                </a:cubicBezTo>
                <a:lnTo>
                  <a:pt x="148263" y="31611"/>
                </a:lnTo>
                <a:cubicBezTo>
                  <a:pt x="150793" y="32772"/>
                  <a:pt x="152400" y="35302"/>
                  <a:pt x="152400" y="38100"/>
                </a:cubicBezTo>
                <a:cubicBezTo>
                  <a:pt x="152400" y="40898"/>
                  <a:pt x="150793" y="43428"/>
                  <a:pt x="148263" y="44589"/>
                </a:cubicBezTo>
                <a:lnTo>
                  <a:pt x="83195" y="74652"/>
                </a:lnTo>
                <a:cubicBezTo>
                  <a:pt x="78760" y="76706"/>
                  <a:pt x="73640" y="76706"/>
                  <a:pt x="69205" y="74652"/>
                </a:cubicBezTo>
                <a:lnTo>
                  <a:pt x="4137" y="44589"/>
                </a:lnTo>
                <a:cubicBezTo>
                  <a:pt x="1607" y="43398"/>
                  <a:pt x="0" y="40868"/>
                  <a:pt x="0" y="38100"/>
                </a:cubicBezTo>
                <a:cubicBezTo>
                  <a:pt x="0" y="35332"/>
                  <a:pt x="1607" y="32772"/>
                  <a:pt x="4137" y="31611"/>
                </a:cubicBezTo>
                <a:lnTo>
                  <a:pt x="69205" y="1548"/>
                </a:lnTo>
                <a:close/>
                <a:moveTo>
                  <a:pt x="14317" y="65008"/>
                </a:moveTo>
                <a:lnTo>
                  <a:pt x="63222" y="87600"/>
                </a:lnTo>
                <a:cubicBezTo>
                  <a:pt x="71467" y="91410"/>
                  <a:pt x="80962" y="91410"/>
                  <a:pt x="89208" y="87600"/>
                </a:cubicBezTo>
                <a:lnTo>
                  <a:pt x="138113" y="65008"/>
                </a:lnTo>
                <a:lnTo>
                  <a:pt x="148263" y="69711"/>
                </a:lnTo>
                <a:cubicBezTo>
                  <a:pt x="150793" y="70872"/>
                  <a:pt x="152400" y="73402"/>
                  <a:pt x="152400" y="76200"/>
                </a:cubicBezTo>
                <a:cubicBezTo>
                  <a:pt x="152400" y="78998"/>
                  <a:pt x="150793" y="81528"/>
                  <a:pt x="148263" y="82689"/>
                </a:cubicBezTo>
                <a:lnTo>
                  <a:pt x="83195" y="112752"/>
                </a:lnTo>
                <a:cubicBezTo>
                  <a:pt x="78760" y="114806"/>
                  <a:pt x="73640" y="114806"/>
                  <a:pt x="69205" y="112752"/>
                </a:cubicBezTo>
                <a:lnTo>
                  <a:pt x="4137" y="82689"/>
                </a:lnTo>
                <a:cubicBezTo>
                  <a:pt x="1607" y="81498"/>
                  <a:pt x="0" y="78968"/>
                  <a:pt x="0" y="76200"/>
                </a:cubicBezTo>
                <a:cubicBezTo>
                  <a:pt x="0" y="73432"/>
                  <a:pt x="1607" y="70872"/>
                  <a:pt x="4137" y="69711"/>
                </a:cubicBezTo>
                <a:lnTo>
                  <a:pt x="14288" y="65008"/>
                </a:lnTo>
                <a:close/>
                <a:moveTo>
                  <a:pt x="4137" y="107811"/>
                </a:moveTo>
                <a:lnTo>
                  <a:pt x="14288" y="103108"/>
                </a:lnTo>
                <a:lnTo>
                  <a:pt x="63192" y="125700"/>
                </a:lnTo>
                <a:cubicBezTo>
                  <a:pt x="71438" y="129510"/>
                  <a:pt x="80933" y="129510"/>
                  <a:pt x="89178" y="125700"/>
                </a:cubicBezTo>
                <a:lnTo>
                  <a:pt x="138083" y="103108"/>
                </a:lnTo>
                <a:lnTo>
                  <a:pt x="148233" y="107811"/>
                </a:lnTo>
                <a:cubicBezTo>
                  <a:pt x="150763" y="108972"/>
                  <a:pt x="152370" y="111502"/>
                  <a:pt x="152370" y="114300"/>
                </a:cubicBezTo>
                <a:cubicBezTo>
                  <a:pt x="152370" y="117098"/>
                  <a:pt x="150763" y="119628"/>
                  <a:pt x="148233" y="120789"/>
                </a:cubicBezTo>
                <a:lnTo>
                  <a:pt x="83165" y="150852"/>
                </a:lnTo>
                <a:cubicBezTo>
                  <a:pt x="78730" y="152906"/>
                  <a:pt x="73610" y="152906"/>
                  <a:pt x="69175" y="150852"/>
                </a:cubicBezTo>
                <a:lnTo>
                  <a:pt x="4137" y="120789"/>
                </a:lnTo>
                <a:cubicBezTo>
                  <a:pt x="1607" y="119598"/>
                  <a:pt x="0" y="117068"/>
                  <a:pt x="0" y="114300"/>
                </a:cubicBezTo>
                <a:cubicBezTo>
                  <a:pt x="0" y="111532"/>
                  <a:pt x="1607" y="108972"/>
                  <a:pt x="4137" y="107811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7924800" y="2057400"/>
            <a:ext cx="1085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职责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658100" y="2362200"/>
            <a:ext cx="387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提供极其高效的、基于端口的</a:t>
            </a:r>
            <a:r>
              <a:rPr lang="en-US" sz="1050" b="1" dirty="0">
                <a:solidFill>
                  <a:srgbClr val="3B82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纯内核态阻断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658100" y="2628900"/>
            <a:ext cx="723900" cy="228600"/>
          </a:xfrm>
          <a:custGeom>
            <a:avLst/>
            <a:gdLst/>
            <a:ahLst/>
            <a:cxnLst/>
            <a:rect l="l" t="t" r="r" b="b"/>
            <a:pathLst>
              <a:path w="723900" h="228600">
                <a:moveTo>
                  <a:pt x="38101" y="0"/>
                </a:moveTo>
                <a:lnTo>
                  <a:pt x="685799" y="0"/>
                </a:lnTo>
                <a:cubicBezTo>
                  <a:pt x="706842" y="0"/>
                  <a:pt x="723900" y="17058"/>
                  <a:pt x="723900" y="38101"/>
                </a:cubicBezTo>
                <a:lnTo>
                  <a:pt x="723900" y="190499"/>
                </a:lnTo>
                <a:cubicBezTo>
                  <a:pt x="723900" y="211542"/>
                  <a:pt x="706842" y="228600"/>
                  <a:pt x="6857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B82F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7658100" y="2628900"/>
            <a:ext cx="7810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端口级拦截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458200" y="2628900"/>
            <a:ext cx="723900" cy="228600"/>
          </a:xfrm>
          <a:custGeom>
            <a:avLst/>
            <a:gdLst/>
            <a:ahLst/>
            <a:cxnLst/>
            <a:rect l="l" t="t" r="r" b="b"/>
            <a:pathLst>
              <a:path w="723900" h="228600">
                <a:moveTo>
                  <a:pt x="38101" y="0"/>
                </a:moveTo>
                <a:lnTo>
                  <a:pt x="685799" y="0"/>
                </a:lnTo>
                <a:cubicBezTo>
                  <a:pt x="706842" y="0"/>
                  <a:pt x="723900" y="17058"/>
                  <a:pt x="723900" y="38101"/>
                </a:cubicBezTo>
                <a:lnTo>
                  <a:pt x="723900" y="190499"/>
                </a:lnTo>
                <a:cubicBezTo>
                  <a:pt x="723900" y="211542"/>
                  <a:pt x="706842" y="228600"/>
                  <a:pt x="6857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B82F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8458200" y="2628900"/>
            <a:ext cx="7810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零性能损耗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9258300" y="2628900"/>
            <a:ext cx="723900" cy="228600"/>
          </a:xfrm>
          <a:custGeom>
            <a:avLst/>
            <a:gdLst/>
            <a:ahLst/>
            <a:cxnLst/>
            <a:rect l="l" t="t" r="r" b="b"/>
            <a:pathLst>
              <a:path w="723900" h="228600">
                <a:moveTo>
                  <a:pt x="38101" y="0"/>
                </a:moveTo>
                <a:lnTo>
                  <a:pt x="685799" y="0"/>
                </a:lnTo>
                <a:cubicBezTo>
                  <a:pt x="706842" y="0"/>
                  <a:pt x="723900" y="17058"/>
                  <a:pt x="723900" y="38101"/>
                </a:cubicBezTo>
                <a:lnTo>
                  <a:pt x="723900" y="190499"/>
                </a:lnTo>
                <a:cubicBezTo>
                  <a:pt x="723900" y="211542"/>
                  <a:pt x="706842" y="228600"/>
                  <a:pt x="6857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B82F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9258300" y="2628900"/>
            <a:ext cx="7810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毫秒级生效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9496425" y="31242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76200" y="19050"/>
                </a:moveTo>
                <a:cubicBezTo>
                  <a:pt x="76200" y="13781"/>
                  <a:pt x="71944" y="9525"/>
                  <a:pt x="66675" y="9525"/>
                </a:cubicBezTo>
                <a:cubicBezTo>
                  <a:pt x="61406" y="9525"/>
                  <a:pt x="57150" y="13781"/>
                  <a:pt x="57150" y="19050"/>
                </a:cubicBezTo>
                <a:lnTo>
                  <a:pt x="57150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57150" y="85725"/>
                </a:lnTo>
                <a:lnTo>
                  <a:pt x="57150" y="133350"/>
                </a:lnTo>
                <a:cubicBezTo>
                  <a:pt x="57150" y="138619"/>
                  <a:pt x="61406" y="142875"/>
                  <a:pt x="66675" y="142875"/>
                </a:cubicBezTo>
                <a:cubicBezTo>
                  <a:pt x="71944" y="142875"/>
                  <a:pt x="76200" y="138619"/>
                  <a:pt x="76200" y="133350"/>
                </a:cubicBezTo>
                <a:lnTo>
                  <a:pt x="76200" y="85725"/>
                </a:lnTo>
                <a:lnTo>
                  <a:pt x="123825" y="85725"/>
                </a:lnTo>
                <a:cubicBezTo>
                  <a:pt x="129094" y="85725"/>
                  <a:pt x="133350" y="81469"/>
                  <a:pt x="133350" y="76200"/>
                </a:cubicBezTo>
                <a:cubicBezTo>
                  <a:pt x="133350" y="70931"/>
                  <a:pt x="129094" y="66675"/>
                  <a:pt x="123825" y="66675"/>
                </a:cubicBezTo>
                <a:lnTo>
                  <a:pt x="76200" y="66675"/>
                </a:lnTo>
                <a:lnTo>
                  <a:pt x="76200" y="1905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7505700" y="3390900"/>
            <a:ext cx="4114800" cy="1104900"/>
          </a:xfrm>
          <a:custGeom>
            <a:avLst/>
            <a:gdLst/>
            <a:ahLst/>
            <a:cxnLst/>
            <a:rect l="l" t="t" r="r" b="b"/>
            <a:pathLst>
              <a:path w="4114800" h="1104900">
                <a:moveTo>
                  <a:pt x="76205" y="0"/>
                </a:moveTo>
                <a:lnTo>
                  <a:pt x="4038595" y="0"/>
                </a:lnTo>
                <a:cubicBezTo>
                  <a:pt x="4080682" y="0"/>
                  <a:pt x="4114800" y="34118"/>
                  <a:pt x="4114800" y="76205"/>
                </a:cubicBezTo>
                <a:lnTo>
                  <a:pt x="4114800" y="1028695"/>
                </a:lnTo>
                <a:cubicBezTo>
                  <a:pt x="4114800" y="1070782"/>
                  <a:pt x="4080682" y="1104900"/>
                  <a:pt x="4038595" y="1104900"/>
                </a:cubicBezTo>
                <a:lnTo>
                  <a:pt x="76205" y="1104900"/>
                </a:lnTo>
                <a:cubicBezTo>
                  <a:pt x="34118" y="1104900"/>
                  <a:pt x="0" y="1070782"/>
                  <a:pt x="0" y="10286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7667625" y="35814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100013"/>
                </a:moveTo>
                <a:cubicBezTo>
                  <a:pt x="0" y="123676"/>
                  <a:pt x="19199" y="142875"/>
                  <a:pt x="42863" y="142875"/>
                </a:cubicBezTo>
                <a:lnTo>
                  <a:pt x="133350" y="142875"/>
                </a:lnTo>
                <a:cubicBezTo>
                  <a:pt x="154394" y="142875"/>
                  <a:pt x="171450" y="125819"/>
                  <a:pt x="171450" y="104775"/>
                </a:cubicBezTo>
                <a:cubicBezTo>
                  <a:pt x="171450" y="89416"/>
                  <a:pt x="162371" y="76170"/>
                  <a:pt x="149275" y="70158"/>
                </a:cubicBezTo>
                <a:cubicBezTo>
                  <a:pt x="151269" y="66258"/>
                  <a:pt x="152400" y="61823"/>
                  <a:pt x="152400" y="57150"/>
                </a:cubicBezTo>
                <a:cubicBezTo>
                  <a:pt x="152400" y="41374"/>
                  <a:pt x="139601" y="28575"/>
                  <a:pt x="123825" y="28575"/>
                </a:cubicBezTo>
                <a:cubicBezTo>
                  <a:pt x="118556" y="28575"/>
                  <a:pt x="113645" y="30004"/>
                  <a:pt x="109418" y="32474"/>
                </a:cubicBezTo>
                <a:cubicBezTo>
                  <a:pt x="102245" y="18842"/>
                  <a:pt x="87928" y="9525"/>
                  <a:pt x="71438" y="9525"/>
                </a:cubicBezTo>
                <a:cubicBezTo>
                  <a:pt x="47774" y="9525"/>
                  <a:pt x="28575" y="28724"/>
                  <a:pt x="28575" y="52388"/>
                </a:cubicBezTo>
                <a:cubicBezTo>
                  <a:pt x="28575" y="54769"/>
                  <a:pt x="28783" y="57120"/>
                  <a:pt x="29141" y="59382"/>
                </a:cubicBezTo>
                <a:cubicBezTo>
                  <a:pt x="12204" y="65097"/>
                  <a:pt x="0" y="81141"/>
                  <a:pt x="0" y="100013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7924800" y="35433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上层组件职责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658100" y="3848100"/>
            <a:ext cx="387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 L7 协议解析（域名过滤）交给</a:t>
            </a:r>
            <a:r>
              <a:rPr lang="en-US" sz="105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应用层代理</a:t>
            </a: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或</a:t>
            </a:r>
            <a:r>
              <a:rPr lang="en-US" sz="105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云原生组件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658100" y="4114800"/>
            <a:ext cx="714375" cy="228600"/>
          </a:xfrm>
          <a:custGeom>
            <a:avLst/>
            <a:gdLst/>
            <a:ahLst/>
            <a:cxnLst/>
            <a:rect l="l" t="t" r="r" b="b"/>
            <a:pathLst>
              <a:path w="714375" h="228600">
                <a:moveTo>
                  <a:pt x="38101" y="0"/>
                </a:moveTo>
                <a:lnTo>
                  <a:pt x="676274" y="0"/>
                </a:lnTo>
                <a:cubicBezTo>
                  <a:pt x="697317" y="0"/>
                  <a:pt x="714375" y="17058"/>
                  <a:pt x="714375" y="38101"/>
                </a:cubicBezTo>
                <a:lnTo>
                  <a:pt x="714375" y="190499"/>
                </a:lnTo>
                <a:cubicBezTo>
                  <a:pt x="714375" y="211542"/>
                  <a:pt x="697317" y="228600"/>
                  <a:pt x="67627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0B981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7658100" y="4114800"/>
            <a:ext cx="77152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HTTP 代理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450610" y="4114800"/>
            <a:ext cx="1190625" cy="228600"/>
          </a:xfrm>
          <a:custGeom>
            <a:avLst/>
            <a:gdLst/>
            <a:ahLst/>
            <a:cxnLst/>
            <a:rect l="l" t="t" r="r" b="b"/>
            <a:pathLst>
              <a:path w="1190625" h="228600">
                <a:moveTo>
                  <a:pt x="38101" y="0"/>
                </a:moveTo>
                <a:lnTo>
                  <a:pt x="1152524" y="0"/>
                </a:lnTo>
                <a:cubicBezTo>
                  <a:pt x="1173567" y="0"/>
                  <a:pt x="1190625" y="17058"/>
                  <a:pt x="1190625" y="38101"/>
                </a:cubicBezTo>
                <a:lnTo>
                  <a:pt x="1190625" y="190499"/>
                </a:lnTo>
                <a:cubicBezTo>
                  <a:pt x="1190625" y="211542"/>
                  <a:pt x="1173567" y="228600"/>
                  <a:pt x="115252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0B981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8450610" y="4114800"/>
            <a:ext cx="124777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K8s Network Policy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9717881" y="4114800"/>
            <a:ext cx="485775" cy="228600"/>
          </a:xfrm>
          <a:custGeom>
            <a:avLst/>
            <a:gdLst/>
            <a:ahLst/>
            <a:cxnLst/>
            <a:rect l="l" t="t" r="r" b="b"/>
            <a:pathLst>
              <a:path w="485775" h="228600">
                <a:moveTo>
                  <a:pt x="38101" y="0"/>
                </a:moveTo>
                <a:lnTo>
                  <a:pt x="447674" y="0"/>
                </a:lnTo>
                <a:cubicBezTo>
                  <a:pt x="468717" y="0"/>
                  <a:pt x="485775" y="17058"/>
                  <a:pt x="485775" y="38101"/>
                </a:cubicBezTo>
                <a:lnTo>
                  <a:pt x="485775" y="190499"/>
                </a:lnTo>
                <a:cubicBezTo>
                  <a:pt x="485775" y="211542"/>
                  <a:pt x="468717" y="228600"/>
                  <a:pt x="44767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0B981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9717881" y="4114800"/>
            <a:ext cx="54292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Cilium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7334250" y="5738813"/>
            <a:ext cx="4476750" cy="742950"/>
          </a:xfrm>
          <a:custGeom>
            <a:avLst/>
            <a:gdLst/>
            <a:ahLst/>
            <a:cxnLst/>
            <a:rect l="l" t="t" r="r" b="b"/>
            <a:pathLst>
              <a:path w="4476750" h="742950">
                <a:moveTo>
                  <a:pt x="38100" y="0"/>
                </a:moveTo>
                <a:lnTo>
                  <a:pt x="4362447" y="0"/>
                </a:lnTo>
                <a:cubicBezTo>
                  <a:pt x="4425533" y="0"/>
                  <a:pt x="4476750" y="51217"/>
                  <a:pt x="4476750" y="114303"/>
                </a:cubicBezTo>
                <a:lnTo>
                  <a:pt x="4476750" y="628647"/>
                </a:lnTo>
                <a:cubicBezTo>
                  <a:pt x="4476750" y="691733"/>
                  <a:pt x="4425533" y="742950"/>
                  <a:pt x="4362447" y="742950"/>
                </a:cubicBezTo>
                <a:lnTo>
                  <a:pt x="38100" y="742950"/>
                </a:lnTo>
                <a:cubicBezTo>
                  <a:pt x="17072" y="742950"/>
                  <a:pt x="0" y="725878"/>
                  <a:pt x="0" y="704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7334250" y="5738813"/>
            <a:ext cx="38100" cy="742950"/>
          </a:xfrm>
          <a:custGeom>
            <a:avLst/>
            <a:gdLst/>
            <a:ahLst/>
            <a:cxnLst/>
            <a:rect l="l" t="t" r="r" b="b"/>
            <a:pathLst>
              <a:path w="38100" h="742950">
                <a:moveTo>
                  <a:pt x="38100" y="0"/>
                </a:moveTo>
                <a:lnTo>
                  <a:pt x="38100" y="0"/>
                </a:lnTo>
                <a:lnTo>
                  <a:pt x="38100" y="742950"/>
                </a:lnTo>
                <a:lnTo>
                  <a:pt x="38100" y="742950"/>
                </a:lnTo>
                <a:cubicBezTo>
                  <a:pt x="17072" y="742950"/>
                  <a:pt x="0" y="725878"/>
                  <a:pt x="0" y="7048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Shape 49"/>
          <p:cNvSpPr/>
          <p:nvPr/>
        </p:nvSpPr>
        <p:spPr>
          <a:xfrm>
            <a:off x="7529513" y="589121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7810500" y="5891213"/>
            <a:ext cx="39147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这种分层设计既保证了内核态的高效性，又保留了应用层的灵活性，形成互补的纵深防御体系。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5763" y="1677591"/>
            <a:ext cx="1743075" cy="428625"/>
          </a:xfrm>
          <a:custGeom>
            <a:avLst/>
            <a:gdLst/>
            <a:ahLst/>
            <a:cxnLst/>
            <a:rect l="l" t="t" r="r" b="b"/>
            <a:pathLst>
              <a:path w="1743075" h="428625">
                <a:moveTo>
                  <a:pt x="214313" y="0"/>
                </a:moveTo>
                <a:lnTo>
                  <a:pt x="1528763" y="0"/>
                </a:lnTo>
                <a:cubicBezTo>
                  <a:pt x="1647045" y="0"/>
                  <a:pt x="1743075" y="96030"/>
                  <a:pt x="1743075" y="214313"/>
                </a:cubicBezTo>
                <a:lnTo>
                  <a:pt x="1743075" y="214313"/>
                </a:lnTo>
                <a:cubicBezTo>
                  <a:pt x="1743075" y="332595"/>
                  <a:pt x="1647045" y="428625"/>
                  <a:pt x="15287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19125" y="1758553"/>
            <a:ext cx="137390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kern="0" spc="75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2644378"/>
            <a:ext cx="1171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Sandlock：回归进程级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管控的轻量化革命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437792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3B82F6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81000" y="472082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1F5F9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摒弃容器与虚拟机，打造极致轻量的进程级沙箱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50849" y="350849"/>
            <a:ext cx="70170" cy="350849"/>
          </a:xfrm>
          <a:custGeom>
            <a:avLst/>
            <a:gdLst/>
            <a:ahLst/>
            <a:cxnLst/>
            <a:rect l="l" t="t" r="r" b="b"/>
            <a:pathLst>
              <a:path w="70170" h="350849">
                <a:moveTo>
                  <a:pt x="35085" y="0"/>
                </a:moveTo>
                <a:lnTo>
                  <a:pt x="35085" y="0"/>
                </a:lnTo>
                <a:cubicBezTo>
                  <a:pt x="54449" y="0"/>
                  <a:pt x="70170" y="15721"/>
                  <a:pt x="70170" y="35085"/>
                </a:cubicBezTo>
                <a:lnTo>
                  <a:pt x="70170" y="315764"/>
                </a:lnTo>
                <a:cubicBezTo>
                  <a:pt x="70170" y="335141"/>
                  <a:pt x="54462" y="350849"/>
                  <a:pt x="35085" y="350849"/>
                </a:cubicBezTo>
                <a:lnTo>
                  <a:pt x="35085" y="350849"/>
                </a:lnTo>
                <a:cubicBezTo>
                  <a:pt x="15708" y="350849"/>
                  <a:pt x="0" y="335141"/>
                  <a:pt x="0" y="315764"/>
                </a:cubicBezTo>
                <a:lnTo>
                  <a:pt x="0" y="35085"/>
                </a:lnTo>
                <a:cubicBezTo>
                  <a:pt x="0" y="15721"/>
                  <a:pt x="15721" y="0"/>
                  <a:pt x="35085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26273" y="350849"/>
            <a:ext cx="4797859" cy="350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8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Sandlock 极简架构与毫秒级启动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6273" y="771868"/>
            <a:ext cx="11393819" cy="24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3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MINIMAL ARCHITECTURE &amp; MILLISECOND-LEVEL STARTUP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50849" y="1192886"/>
            <a:ext cx="4525951" cy="1877042"/>
          </a:xfrm>
          <a:custGeom>
            <a:avLst/>
            <a:gdLst/>
            <a:ahLst/>
            <a:cxnLst/>
            <a:rect l="l" t="t" r="r" b="b"/>
            <a:pathLst>
              <a:path w="4525951" h="1877042">
                <a:moveTo>
                  <a:pt x="105246" y="0"/>
                </a:moveTo>
                <a:lnTo>
                  <a:pt x="4420705" y="0"/>
                </a:lnTo>
                <a:cubicBezTo>
                  <a:pt x="4478831" y="0"/>
                  <a:pt x="4525951" y="47120"/>
                  <a:pt x="4525951" y="105246"/>
                </a:cubicBezTo>
                <a:lnTo>
                  <a:pt x="4525951" y="1771796"/>
                </a:lnTo>
                <a:cubicBezTo>
                  <a:pt x="4525951" y="1829922"/>
                  <a:pt x="4478831" y="1877042"/>
                  <a:pt x="4420705" y="1877042"/>
                </a:cubicBezTo>
                <a:lnTo>
                  <a:pt x="105246" y="1877042"/>
                </a:lnTo>
                <a:cubicBezTo>
                  <a:pt x="47120" y="1877042"/>
                  <a:pt x="0" y="1829922"/>
                  <a:pt x="0" y="1771796"/>
                </a:cubicBezTo>
                <a:lnTo>
                  <a:pt x="0" y="105246"/>
                </a:lnTo>
                <a:cubicBezTo>
                  <a:pt x="0" y="47159"/>
                  <a:pt x="47159" y="0"/>
                  <a:pt x="10524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31568" dist="87712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26273" y="1368311"/>
            <a:ext cx="4262814" cy="24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设计理念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6273" y="1719160"/>
            <a:ext cx="4245272" cy="684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面对重型沙箱的性能瓶颈与过度设计，Sandlock 提出了一种截然不同的解法：</a:t>
            </a:r>
            <a:r>
              <a:rPr lang="en-US" sz="1105" b="1" dirty="0">
                <a:solidFill>
                  <a:srgbClr val="DC2626"/>
                </a:solidFill>
                <a:highlight>
                  <a:srgbClr val="EF4444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摒弃容器与虚拟机 </a:t>
            </a: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，利用 Linux 内核的原生安全特性，打造</a:t>
            </a:r>
            <a:r>
              <a:rPr lang="en-US" sz="1105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极致轻量的进程级沙箱 </a:t>
            </a: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26273" y="2508570"/>
            <a:ext cx="4175102" cy="385934"/>
          </a:xfrm>
          <a:custGeom>
            <a:avLst/>
            <a:gdLst/>
            <a:ahLst/>
            <a:cxnLst/>
            <a:rect l="l" t="t" r="r" b="b"/>
            <a:pathLst>
              <a:path w="4175102" h="385934">
                <a:moveTo>
                  <a:pt x="70170" y="0"/>
                </a:moveTo>
                <a:lnTo>
                  <a:pt x="4104932" y="0"/>
                </a:lnTo>
                <a:cubicBezTo>
                  <a:pt x="4143686" y="0"/>
                  <a:pt x="4175102" y="31416"/>
                  <a:pt x="4175102" y="70170"/>
                </a:cubicBezTo>
                <a:lnTo>
                  <a:pt x="4175102" y="315763"/>
                </a:lnTo>
                <a:cubicBezTo>
                  <a:pt x="4175102" y="354517"/>
                  <a:pt x="4143686" y="385934"/>
                  <a:pt x="4104932" y="385934"/>
                </a:cubicBezTo>
                <a:lnTo>
                  <a:pt x="70170" y="385934"/>
                </a:lnTo>
                <a:cubicBezTo>
                  <a:pt x="31442" y="385934"/>
                  <a:pt x="0" y="354491"/>
                  <a:pt x="0" y="315763"/>
                </a:cubicBezTo>
                <a:lnTo>
                  <a:pt x="0" y="70170"/>
                </a:lnTo>
                <a:cubicBezTo>
                  <a:pt x="0" y="31442"/>
                  <a:pt x="31442" y="0"/>
                  <a:pt x="7017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631528" y="2613824"/>
            <a:ext cx="4025991" cy="175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7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核心目标：</a:t>
            </a:r>
            <a:r>
              <a:rPr lang="en-US" sz="967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为每个工具调用动态创建专属沙箱，极大缩小潜在爆炸半径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50849" y="3210268"/>
            <a:ext cx="4525951" cy="1894584"/>
          </a:xfrm>
          <a:custGeom>
            <a:avLst/>
            <a:gdLst/>
            <a:ahLst/>
            <a:cxnLst/>
            <a:rect l="l" t="t" r="r" b="b"/>
            <a:pathLst>
              <a:path w="4525951" h="1894584">
                <a:moveTo>
                  <a:pt x="105263" y="0"/>
                </a:moveTo>
                <a:lnTo>
                  <a:pt x="4420688" y="0"/>
                </a:lnTo>
                <a:cubicBezTo>
                  <a:pt x="4478823" y="0"/>
                  <a:pt x="4525951" y="47128"/>
                  <a:pt x="4525951" y="105263"/>
                </a:cubicBezTo>
                <a:lnTo>
                  <a:pt x="4525951" y="1789321"/>
                </a:lnTo>
                <a:cubicBezTo>
                  <a:pt x="4525951" y="1847456"/>
                  <a:pt x="4478823" y="1894584"/>
                  <a:pt x="4420688" y="1894584"/>
                </a:cubicBezTo>
                <a:lnTo>
                  <a:pt x="105263" y="1894584"/>
                </a:lnTo>
                <a:cubicBezTo>
                  <a:pt x="47128" y="1894584"/>
                  <a:pt x="0" y="1847456"/>
                  <a:pt x="0" y="1789321"/>
                </a:cubicBezTo>
                <a:lnTo>
                  <a:pt x="0" y="105263"/>
                </a:lnTo>
                <a:cubicBezTo>
                  <a:pt x="0" y="47167"/>
                  <a:pt x="47167" y="0"/>
                  <a:pt x="10526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31568" dist="87712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526273" y="3385692"/>
            <a:ext cx="4262814" cy="24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无守护进程设计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3816" y="3771626"/>
            <a:ext cx="140340" cy="140340"/>
          </a:xfrm>
          <a:custGeom>
            <a:avLst/>
            <a:gdLst/>
            <a:ahLst/>
            <a:cxnLst/>
            <a:rect l="l" t="t" r="r" b="b"/>
            <a:pathLst>
              <a:path w="140340" h="140340">
                <a:moveTo>
                  <a:pt x="70170" y="140340"/>
                </a:moveTo>
                <a:cubicBezTo>
                  <a:pt x="108898" y="140340"/>
                  <a:pt x="140340" y="108898"/>
                  <a:pt x="140340" y="70170"/>
                </a:cubicBezTo>
                <a:cubicBezTo>
                  <a:pt x="140340" y="31442"/>
                  <a:pt x="108898" y="0"/>
                  <a:pt x="70170" y="0"/>
                </a:cubicBezTo>
                <a:cubicBezTo>
                  <a:pt x="31442" y="0"/>
                  <a:pt x="0" y="31442"/>
                  <a:pt x="0" y="70170"/>
                </a:cubicBezTo>
                <a:cubicBezTo>
                  <a:pt x="0" y="108898"/>
                  <a:pt x="31442" y="140340"/>
                  <a:pt x="70170" y="140340"/>
                </a:cubicBezTo>
                <a:close/>
                <a:moveTo>
                  <a:pt x="93304" y="58301"/>
                </a:moveTo>
                <a:lnTo>
                  <a:pt x="71376" y="93386"/>
                </a:lnTo>
                <a:cubicBezTo>
                  <a:pt x="70225" y="95223"/>
                  <a:pt x="68251" y="96374"/>
                  <a:pt x="66086" y="96483"/>
                </a:cubicBezTo>
                <a:cubicBezTo>
                  <a:pt x="63920" y="96593"/>
                  <a:pt x="61837" y="95606"/>
                  <a:pt x="60549" y="93852"/>
                </a:cubicBezTo>
                <a:lnTo>
                  <a:pt x="47392" y="76310"/>
                </a:lnTo>
                <a:cubicBezTo>
                  <a:pt x="45199" y="73404"/>
                  <a:pt x="45802" y="69293"/>
                  <a:pt x="48708" y="67100"/>
                </a:cubicBezTo>
                <a:cubicBezTo>
                  <a:pt x="51613" y="64907"/>
                  <a:pt x="55725" y="65510"/>
                  <a:pt x="57917" y="68416"/>
                </a:cubicBezTo>
                <a:lnTo>
                  <a:pt x="65318" y="78283"/>
                </a:lnTo>
                <a:lnTo>
                  <a:pt x="82148" y="51339"/>
                </a:lnTo>
                <a:cubicBezTo>
                  <a:pt x="84067" y="48269"/>
                  <a:pt x="88123" y="47310"/>
                  <a:pt x="91221" y="49256"/>
                </a:cubicBezTo>
                <a:cubicBezTo>
                  <a:pt x="94318" y="51202"/>
                  <a:pt x="95250" y="55231"/>
                  <a:pt x="93304" y="58329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04828" y="3736541"/>
            <a:ext cx="3964593" cy="421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</a:t>
            </a:r>
            <a:r>
              <a:rPr lang="en-US" sz="1105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Rust</a:t>
            </a: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编写的 CLI 或 FFI 接口直接拉起被沙箱化的应用进程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9430" y="4262814"/>
            <a:ext cx="140340" cy="140340"/>
          </a:xfrm>
          <a:custGeom>
            <a:avLst/>
            <a:gdLst/>
            <a:ahLst/>
            <a:cxnLst/>
            <a:rect l="l" t="t" r="r" b="b"/>
            <a:pathLst>
              <a:path w="140340" h="140340">
                <a:moveTo>
                  <a:pt x="70170" y="140340"/>
                </a:moveTo>
                <a:cubicBezTo>
                  <a:pt x="108898" y="140340"/>
                  <a:pt x="140340" y="108898"/>
                  <a:pt x="140340" y="70170"/>
                </a:cubicBezTo>
                <a:cubicBezTo>
                  <a:pt x="140340" y="31442"/>
                  <a:pt x="108898" y="0"/>
                  <a:pt x="70170" y="0"/>
                </a:cubicBezTo>
                <a:cubicBezTo>
                  <a:pt x="31442" y="0"/>
                  <a:pt x="0" y="31442"/>
                  <a:pt x="0" y="70170"/>
                </a:cubicBezTo>
                <a:cubicBezTo>
                  <a:pt x="0" y="108898"/>
                  <a:pt x="31442" y="140340"/>
                  <a:pt x="70170" y="140340"/>
                </a:cubicBezTo>
                <a:close/>
                <a:moveTo>
                  <a:pt x="93304" y="58301"/>
                </a:moveTo>
                <a:lnTo>
                  <a:pt x="71376" y="93386"/>
                </a:lnTo>
                <a:cubicBezTo>
                  <a:pt x="70225" y="95223"/>
                  <a:pt x="68251" y="96374"/>
                  <a:pt x="66086" y="96483"/>
                </a:cubicBezTo>
                <a:cubicBezTo>
                  <a:pt x="63920" y="96593"/>
                  <a:pt x="61837" y="95606"/>
                  <a:pt x="60549" y="93852"/>
                </a:cubicBezTo>
                <a:lnTo>
                  <a:pt x="47392" y="76310"/>
                </a:lnTo>
                <a:cubicBezTo>
                  <a:pt x="45199" y="73404"/>
                  <a:pt x="45802" y="69293"/>
                  <a:pt x="48708" y="67100"/>
                </a:cubicBezTo>
                <a:cubicBezTo>
                  <a:pt x="51613" y="64907"/>
                  <a:pt x="55725" y="65510"/>
                  <a:pt x="57917" y="68416"/>
                </a:cubicBezTo>
                <a:lnTo>
                  <a:pt x="65318" y="78283"/>
                </a:lnTo>
                <a:lnTo>
                  <a:pt x="82148" y="51339"/>
                </a:lnTo>
                <a:cubicBezTo>
                  <a:pt x="84067" y="48269"/>
                  <a:pt x="88123" y="47310"/>
                  <a:pt x="91221" y="49256"/>
                </a:cubicBezTo>
                <a:cubicBezTo>
                  <a:pt x="94318" y="51202"/>
                  <a:pt x="95250" y="55231"/>
                  <a:pt x="93304" y="58329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99346" y="4227729"/>
            <a:ext cx="3973364" cy="421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剥离容器镜像构建、cgroups 资源分配和虚拟网络创建等复杂步骤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3816" y="4754003"/>
            <a:ext cx="140340" cy="140340"/>
          </a:xfrm>
          <a:custGeom>
            <a:avLst/>
            <a:gdLst/>
            <a:ahLst/>
            <a:cxnLst/>
            <a:rect l="l" t="t" r="r" b="b"/>
            <a:pathLst>
              <a:path w="140340" h="140340">
                <a:moveTo>
                  <a:pt x="70170" y="140340"/>
                </a:moveTo>
                <a:cubicBezTo>
                  <a:pt x="108898" y="140340"/>
                  <a:pt x="140340" y="108898"/>
                  <a:pt x="140340" y="70170"/>
                </a:cubicBezTo>
                <a:cubicBezTo>
                  <a:pt x="140340" y="31442"/>
                  <a:pt x="108898" y="0"/>
                  <a:pt x="70170" y="0"/>
                </a:cubicBezTo>
                <a:cubicBezTo>
                  <a:pt x="31442" y="0"/>
                  <a:pt x="0" y="31442"/>
                  <a:pt x="0" y="70170"/>
                </a:cubicBezTo>
                <a:cubicBezTo>
                  <a:pt x="0" y="108898"/>
                  <a:pt x="31442" y="140340"/>
                  <a:pt x="70170" y="140340"/>
                </a:cubicBezTo>
                <a:close/>
                <a:moveTo>
                  <a:pt x="93304" y="58301"/>
                </a:moveTo>
                <a:lnTo>
                  <a:pt x="71376" y="93386"/>
                </a:lnTo>
                <a:cubicBezTo>
                  <a:pt x="70225" y="95223"/>
                  <a:pt x="68251" y="96374"/>
                  <a:pt x="66086" y="96483"/>
                </a:cubicBezTo>
                <a:cubicBezTo>
                  <a:pt x="63920" y="96593"/>
                  <a:pt x="61837" y="95606"/>
                  <a:pt x="60549" y="93852"/>
                </a:cubicBezTo>
                <a:lnTo>
                  <a:pt x="47392" y="76310"/>
                </a:lnTo>
                <a:cubicBezTo>
                  <a:pt x="45199" y="73404"/>
                  <a:pt x="45802" y="69293"/>
                  <a:pt x="48708" y="67100"/>
                </a:cubicBezTo>
                <a:cubicBezTo>
                  <a:pt x="51613" y="64907"/>
                  <a:pt x="55725" y="65510"/>
                  <a:pt x="57917" y="68416"/>
                </a:cubicBezTo>
                <a:lnTo>
                  <a:pt x="65318" y="78283"/>
                </a:lnTo>
                <a:lnTo>
                  <a:pt x="82148" y="51339"/>
                </a:lnTo>
                <a:cubicBezTo>
                  <a:pt x="84067" y="48269"/>
                  <a:pt x="88123" y="47310"/>
                  <a:pt x="91221" y="49256"/>
                </a:cubicBezTo>
                <a:cubicBezTo>
                  <a:pt x="94318" y="51202"/>
                  <a:pt x="95250" y="55231"/>
                  <a:pt x="93304" y="58329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806953" y="4718918"/>
            <a:ext cx="1798101" cy="210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将启动时间压缩至约 </a:t>
            </a:r>
            <a:r>
              <a:rPr lang="en-US" sz="1105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5ms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52978" y="1192886"/>
            <a:ext cx="6788927" cy="2841876"/>
          </a:xfrm>
          <a:custGeom>
            <a:avLst/>
            <a:gdLst/>
            <a:ahLst/>
            <a:cxnLst/>
            <a:rect l="l" t="t" r="r" b="b"/>
            <a:pathLst>
              <a:path w="6788927" h="2841876">
                <a:moveTo>
                  <a:pt x="105263" y="0"/>
                </a:moveTo>
                <a:lnTo>
                  <a:pt x="6683664" y="0"/>
                </a:lnTo>
                <a:cubicBezTo>
                  <a:pt x="6741799" y="0"/>
                  <a:pt x="6788927" y="47128"/>
                  <a:pt x="6788927" y="105263"/>
                </a:cubicBezTo>
                <a:lnTo>
                  <a:pt x="6788927" y="2736613"/>
                </a:lnTo>
                <a:cubicBezTo>
                  <a:pt x="6788927" y="2794748"/>
                  <a:pt x="6741799" y="2841876"/>
                  <a:pt x="6683664" y="2841876"/>
                </a:cubicBezTo>
                <a:lnTo>
                  <a:pt x="105263" y="2841876"/>
                </a:lnTo>
                <a:cubicBezTo>
                  <a:pt x="47128" y="2841876"/>
                  <a:pt x="0" y="2794748"/>
                  <a:pt x="0" y="2736613"/>
                </a:cubicBezTo>
                <a:lnTo>
                  <a:pt x="0" y="105263"/>
                </a:lnTo>
                <a:cubicBezTo>
                  <a:pt x="0" y="47167"/>
                  <a:pt x="47167" y="0"/>
                  <a:pt x="105263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5228403" y="1368311"/>
            <a:ext cx="6525790" cy="24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8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启动时间对比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228403" y="1789329"/>
            <a:ext cx="1377082" cy="210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5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传统容器（Docker）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886801" y="1754245"/>
            <a:ext cx="885894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8" b="1" dirty="0">
                <a:solidFill>
                  <a:srgbClr val="EF444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~500ms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228403" y="2105094"/>
            <a:ext cx="6438078" cy="105255"/>
          </a:xfrm>
          <a:custGeom>
            <a:avLst/>
            <a:gdLst/>
            <a:ahLst/>
            <a:cxnLst/>
            <a:rect l="l" t="t" r="r" b="b"/>
            <a:pathLst>
              <a:path w="6438078" h="105255">
                <a:moveTo>
                  <a:pt x="52627" y="0"/>
                </a:moveTo>
                <a:lnTo>
                  <a:pt x="6385450" y="0"/>
                </a:lnTo>
                <a:cubicBezTo>
                  <a:pt x="6414516" y="0"/>
                  <a:pt x="6438078" y="23562"/>
                  <a:pt x="6438078" y="52627"/>
                </a:cubicBezTo>
                <a:lnTo>
                  <a:pt x="6438078" y="52627"/>
                </a:lnTo>
                <a:cubicBezTo>
                  <a:pt x="6438078" y="81693"/>
                  <a:pt x="6414516" y="105255"/>
                  <a:pt x="6385450" y="105255"/>
                </a:cubicBezTo>
                <a:lnTo>
                  <a:pt x="52627" y="105255"/>
                </a:lnTo>
                <a:cubicBezTo>
                  <a:pt x="23582" y="105255"/>
                  <a:pt x="0" y="81673"/>
                  <a:pt x="0" y="52627"/>
                </a:cubicBezTo>
                <a:lnTo>
                  <a:pt x="0" y="52627"/>
                </a:lnTo>
                <a:cubicBezTo>
                  <a:pt x="0" y="23582"/>
                  <a:pt x="23582" y="0"/>
                  <a:pt x="5262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5228403" y="2105094"/>
            <a:ext cx="6438078" cy="105255"/>
          </a:xfrm>
          <a:custGeom>
            <a:avLst/>
            <a:gdLst/>
            <a:ahLst/>
            <a:cxnLst/>
            <a:rect l="l" t="t" r="r" b="b"/>
            <a:pathLst>
              <a:path w="6438078" h="105255">
                <a:moveTo>
                  <a:pt x="52627" y="0"/>
                </a:moveTo>
                <a:lnTo>
                  <a:pt x="6385450" y="0"/>
                </a:lnTo>
                <a:cubicBezTo>
                  <a:pt x="6414516" y="0"/>
                  <a:pt x="6438078" y="23562"/>
                  <a:pt x="6438078" y="52627"/>
                </a:cubicBezTo>
                <a:lnTo>
                  <a:pt x="6438078" y="52627"/>
                </a:lnTo>
                <a:cubicBezTo>
                  <a:pt x="6438078" y="81693"/>
                  <a:pt x="6414516" y="105255"/>
                  <a:pt x="6385450" y="105255"/>
                </a:cubicBezTo>
                <a:lnTo>
                  <a:pt x="52627" y="105255"/>
                </a:lnTo>
                <a:cubicBezTo>
                  <a:pt x="23582" y="105255"/>
                  <a:pt x="0" y="81673"/>
                  <a:pt x="0" y="52627"/>
                </a:cubicBezTo>
                <a:lnTo>
                  <a:pt x="0" y="52627"/>
                </a:lnTo>
                <a:cubicBezTo>
                  <a:pt x="0" y="23582"/>
                  <a:pt x="23582" y="0"/>
                  <a:pt x="52627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5228403" y="2350688"/>
            <a:ext cx="1719160" cy="210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5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K3s + 容器（OpenShell）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0886801" y="2315603"/>
            <a:ext cx="885894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8" b="1" dirty="0">
                <a:solidFill>
                  <a:srgbClr val="F59E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~200ms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228403" y="2666452"/>
            <a:ext cx="6438078" cy="105255"/>
          </a:xfrm>
          <a:custGeom>
            <a:avLst/>
            <a:gdLst/>
            <a:ahLst/>
            <a:cxnLst/>
            <a:rect l="l" t="t" r="r" b="b"/>
            <a:pathLst>
              <a:path w="6438078" h="105255">
                <a:moveTo>
                  <a:pt x="52627" y="0"/>
                </a:moveTo>
                <a:lnTo>
                  <a:pt x="6385450" y="0"/>
                </a:lnTo>
                <a:cubicBezTo>
                  <a:pt x="6414516" y="0"/>
                  <a:pt x="6438078" y="23562"/>
                  <a:pt x="6438078" y="52627"/>
                </a:cubicBezTo>
                <a:lnTo>
                  <a:pt x="6438078" y="52627"/>
                </a:lnTo>
                <a:cubicBezTo>
                  <a:pt x="6438078" y="81693"/>
                  <a:pt x="6414516" y="105255"/>
                  <a:pt x="6385450" y="105255"/>
                </a:cubicBezTo>
                <a:lnTo>
                  <a:pt x="52627" y="105255"/>
                </a:lnTo>
                <a:cubicBezTo>
                  <a:pt x="23582" y="105255"/>
                  <a:pt x="0" y="81673"/>
                  <a:pt x="0" y="52627"/>
                </a:cubicBezTo>
                <a:lnTo>
                  <a:pt x="0" y="52627"/>
                </a:lnTo>
                <a:cubicBezTo>
                  <a:pt x="0" y="23582"/>
                  <a:pt x="23582" y="0"/>
                  <a:pt x="5262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5228403" y="2666452"/>
            <a:ext cx="2578740" cy="105255"/>
          </a:xfrm>
          <a:custGeom>
            <a:avLst/>
            <a:gdLst/>
            <a:ahLst/>
            <a:cxnLst/>
            <a:rect l="l" t="t" r="r" b="b"/>
            <a:pathLst>
              <a:path w="2578740" h="105255">
                <a:moveTo>
                  <a:pt x="52627" y="0"/>
                </a:moveTo>
                <a:lnTo>
                  <a:pt x="2526112" y="0"/>
                </a:lnTo>
                <a:cubicBezTo>
                  <a:pt x="2555178" y="0"/>
                  <a:pt x="2578740" y="23562"/>
                  <a:pt x="2578740" y="52627"/>
                </a:cubicBezTo>
                <a:lnTo>
                  <a:pt x="2578740" y="52627"/>
                </a:lnTo>
                <a:cubicBezTo>
                  <a:pt x="2578740" y="81693"/>
                  <a:pt x="2555178" y="105255"/>
                  <a:pt x="2526112" y="105255"/>
                </a:cubicBezTo>
                <a:lnTo>
                  <a:pt x="52627" y="105255"/>
                </a:lnTo>
                <a:cubicBezTo>
                  <a:pt x="23582" y="105255"/>
                  <a:pt x="0" y="81673"/>
                  <a:pt x="0" y="52627"/>
                </a:cubicBezTo>
                <a:lnTo>
                  <a:pt x="0" y="52627"/>
                </a:lnTo>
                <a:cubicBezTo>
                  <a:pt x="0" y="23582"/>
                  <a:pt x="23582" y="0"/>
                  <a:pt x="52627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5228403" y="2912046"/>
            <a:ext cx="1648990" cy="210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5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进程级沙箱（Sandlock）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1139453" y="2876961"/>
            <a:ext cx="631528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8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~5ms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228403" y="3227810"/>
            <a:ext cx="6438078" cy="105255"/>
          </a:xfrm>
          <a:custGeom>
            <a:avLst/>
            <a:gdLst/>
            <a:ahLst/>
            <a:cxnLst/>
            <a:rect l="l" t="t" r="r" b="b"/>
            <a:pathLst>
              <a:path w="6438078" h="105255">
                <a:moveTo>
                  <a:pt x="52627" y="0"/>
                </a:moveTo>
                <a:lnTo>
                  <a:pt x="6385450" y="0"/>
                </a:lnTo>
                <a:cubicBezTo>
                  <a:pt x="6414516" y="0"/>
                  <a:pt x="6438078" y="23562"/>
                  <a:pt x="6438078" y="52627"/>
                </a:cubicBezTo>
                <a:lnTo>
                  <a:pt x="6438078" y="52627"/>
                </a:lnTo>
                <a:cubicBezTo>
                  <a:pt x="6438078" y="81693"/>
                  <a:pt x="6414516" y="105255"/>
                  <a:pt x="6385450" y="105255"/>
                </a:cubicBezTo>
                <a:lnTo>
                  <a:pt x="52627" y="105255"/>
                </a:lnTo>
                <a:cubicBezTo>
                  <a:pt x="23582" y="105255"/>
                  <a:pt x="0" y="81673"/>
                  <a:pt x="0" y="52627"/>
                </a:cubicBezTo>
                <a:lnTo>
                  <a:pt x="0" y="52627"/>
                </a:lnTo>
                <a:cubicBezTo>
                  <a:pt x="0" y="23582"/>
                  <a:pt x="23582" y="0"/>
                  <a:pt x="5262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5228403" y="3227810"/>
            <a:ext cx="61399" cy="105255"/>
          </a:xfrm>
          <a:custGeom>
            <a:avLst/>
            <a:gdLst/>
            <a:ahLst/>
            <a:cxnLst/>
            <a:rect l="l" t="t" r="r" b="b"/>
            <a:pathLst>
              <a:path w="61399" h="105255">
                <a:moveTo>
                  <a:pt x="30699" y="0"/>
                </a:moveTo>
                <a:lnTo>
                  <a:pt x="30699" y="0"/>
                </a:lnTo>
                <a:cubicBezTo>
                  <a:pt x="47654" y="0"/>
                  <a:pt x="61399" y="13745"/>
                  <a:pt x="61399" y="30699"/>
                </a:cubicBezTo>
                <a:lnTo>
                  <a:pt x="61399" y="74555"/>
                </a:lnTo>
                <a:cubicBezTo>
                  <a:pt x="61399" y="91510"/>
                  <a:pt x="47654" y="105255"/>
                  <a:pt x="30699" y="105255"/>
                </a:cubicBezTo>
                <a:lnTo>
                  <a:pt x="30699" y="105255"/>
                </a:lnTo>
                <a:cubicBezTo>
                  <a:pt x="13745" y="105255"/>
                  <a:pt x="0" y="91510"/>
                  <a:pt x="0" y="74555"/>
                </a:cubicBezTo>
                <a:lnTo>
                  <a:pt x="0" y="30699"/>
                </a:lnTo>
                <a:cubicBezTo>
                  <a:pt x="0" y="13745"/>
                  <a:pt x="13745" y="0"/>
                  <a:pt x="30699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5228403" y="3473404"/>
            <a:ext cx="6438078" cy="385934"/>
          </a:xfrm>
          <a:custGeom>
            <a:avLst/>
            <a:gdLst/>
            <a:ahLst/>
            <a:cxnLst/>
            <a:rect l="l" t="t" r="r" b="b"/>
            <a:pathLst>
              <a:path w="6438078" h="385934">
                <a:moveTo>
                  <a:pt x="70170" y="0"/>
                </a:moveTo>
                <a:lnTo>
                  <a:pt x="6367907" y="0"/>
                </a:lnTo>
                <a:cubicBezTo>
                  <a:pt x="6406661" y="0"/>
                  <a:pt x="6438078" y="31416"/>
                  <a:pt x="6438078" y="70170"/>
                </a:cubicBezTo>
                <a:lnTo>
                  <a:pt x="6438078" y="315763"/>
                </a:lnTo>
                <a:cubicBezTo>
                  <a:pt x="6438078" y="354517"/>
                  <a:pt x="6406661" y="385934"/>
                  <a:pt x="6367907" y="385934"/>
                </a:cubicBezTo>
                <a:lnTo>
                  <a:pt x="70170" y="385934"/>
                </a:lnTo>
                <a:cubicBezTo>
                  <a:pt x="31442" y="385934"/>
                  <a:pt x="0" y="354491"/>
                  <a:pt x="0" y="315763"/>
                </a:cubicBezTo>
                <a:lnTo>
                  <a:pt x="0" y="70170"/>
                </a:lnTo>
                <a:cubicBezTo>
                  <a:pt x="0" y="31442"/>
                  <a:pt x="31442" y="0"/>
                  <a:pt x="7017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5333657" y="3578659"/>
            <a:ext cx="6288967" cy="175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7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100x 性能提升</a:t>
            </a:r>
            <a:r>
              <a:rPr lang="en-US" sz="967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相比传统容器方案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52978" y="4175102"/>
            <a:ext cx="6788927" cy="1596363"/>
          </a:xfrm>
          <a:custGeom>
            <a:avLst/>
            <a:gdLst/>
            <a:ahLst/>
            <a:cxnLst/>
            <a:rect l="l" t="t" r="r" b="b"/>
            <a:pathLst>
              <a:path w="6788927" h="1596363">
                <a:moveTo>
                  <a:pt x="105248" y="0"/>
                </a:moveTo>
                <a:lnTo>
                  <a:pt x="6683678" y="0"/>
                </a:lnTo>
                <a:cubicBezTo>
                  <a:pt x="6741805" y="0"/>
                  <a:pt x="6788927" y="47121"/>
                  <a:pt x="6788927" y="105248"/>
                </a:cubicBezTo>
                <a:lnTo>
                  <a:pt x="6788927" y="1491114"/>
                </a:lnTo>
                <a:cubicBezTo>
                  <a:pt x="6788927" y="1549241"/>
                  <a:pt x="6741805" y="1596363"/>
                  <a:pt x="6683678" y="1596363"/>
                </a:cubicBezTo>
                <a:lnTo>
                  <a:pt x="105248" y="1596363"/>
                </a:lnTo>
                <a:cubicBezTo>
                  <a:pt x="47121" y="1596363"/>
                  <a:pt x="0" y="1549241"/>
                  <a:pt x="0" y="1491114"/>
                </a:cubicBezTo>
                <a:lnTo>
                  <a:pt x="0" y="105248"/>
                </a:lnTo>
                <a:cubicBezTo>
                  <a:pt x="0" y="47160"/>
                  <a:pt x="47160" y="0"/>
                  <a:pt x="10524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31568" dist="87712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5228403" y="4350527"/>
            <a:ext cx="6525790" cy="24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81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Per-Tool Sandboxing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228403" y="4701376"/>
            <a:ext cx="6508247" cy="2280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这种极速冷启动能力使其能够为 Agent 的</a:t>
            </a:r>
            <a:r>
              <a:rPr lang="en-US" sz="1105" b="1" dirty="0">
                <a:solidFill>
                  <a:srgbClr val="2563EB"/>
                </a:solidFill>
                <a:highlight>
                  <a:srgbClr val="3B82F6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每一次工具调用 </a:t>
            </a:r>
            <a:r>
              <a:rPr lang="en-US" sz="1105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动态创建专属沙箱。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228403" y="5034682"/>
            <a:ext cx="2096322" cy="561358"/>
          </a:xfrm>
          <a:custGeom>
            <a:avLst/>
            <a:gdLst/>
            <a:ahLst/>
            <a:cxnLst/>
            <a:rect l="l" t="t" r="r" b="b"/>
            <a:pathLst>
              <a:path w="2096322" h="561358">
                <a:moveTo>
                  <a:pt x="70170" y="0"/>
                </a:moveTo>
                <a:lnTo>
                  <a:pt x="2026153" y="0"/>
                </a:lnTo>
                <a:cubicBezTo>
                  <a:pt x="2064906" y="0"/>
                  <a:pt x="2096322" y="31416"/>
                  <a:pt x="2096322" y="70170"/>
                </a:cubicBezTo>
                <a:lnTo>
                  <a:pt x="2096322" y="491188"/>
                </a:lnTo>
                <a:cubicBezTo>
                  <a:pt x="2096322" y="529942"/>
                  <a:pt x="2064906" y="561358"/>
                  <a:pt x="2026153" y="561358"/>
                </a:cubicBezTo>
                <a:lnTo>
                  <a:pt x="70170" y="561358"/>
                </a:lnTo>
                <a:cubicBezTo>
                  <a:pt x="31416" y="561358"/>
                  <a:pt x="0" y="529942"/>
                  <a:pt x="0" y="491188"/>
                </a:cubicBezTo>
                <a:lnTo>
                  <a:pt x="0" y="70170"/>
                </a:lnTo>
                <a:cubicBezTo>
                  <a:pt x="0" y="31442"/>
                  <a:pt x="31442" y="0"/>
                  <a:pt x="7017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5245945" y="5104852"/>
            <a:ext cx="2061237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58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100+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272259" y="5385531"/>
            <a:ext cx="2008610" cy="140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9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每秒调用次数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398184" y="5034682"/>
            <a:ext cx="2096322" cy="561358"/>
          </a:xfrm>
          <a:custGeom>
            <a:avLst/>
            <a:gdLst/>
            <a:ahLst/>
            <a:cxnLst/>
            <a:rect l="l" t="t" r="r" b="b"/>
            <a:pathLst>
              <a:path w="2096322" h="561358">
                <a:moveTo>
                  <a:pt x="70170" y="0"/>
                </a:moveTo>
                <a:lnTo>
                  <a:pt x="2026153" y="0"/>
                </a:lnTo>
                <a:cubicBezTo>
                  <a:pt x="2064906" y="0"/>
                  <a:pt x="2096322" y="31416"/>
                  <a:pt x="2096322" y="70170"/>
                </a:cubicBezTo>
                <a:lnTo>
                  <a:pt x="2096322" y="491188"/>
                </a:lnTo>
                <a:cubicBezTo>
                  <a:pt x="2096322" y="529942"/>
                  <a:pt x="2064906" y="561358"/>
                  <a:pt x="2026153" y="561358"/>
                </a:cubicBezTo>
                <a:lnTo>
                  <a:pt x="70170" y="561358"/>
                </a:lnTo>
                <a:cubicBezTo>
                  <a:pt x="31416" y="561358"/>
                  <a:pt x="0" y="529942"/>
                  <a:pt x="0" y="491188"/>
                </a:cubicBezTo>
                <a:lnTo>
                  <a:pt x="0" y="70170"/>
                </a:lnTo>
                <a:cubicBezTo>
                  <a:pt x="0" y="31442"/>
                  <a:pt x="31442" y="0"/>
                  <a:pt x="7017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7415726" y="5104852"/>
            <a:ext cx="2061237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58" b="1" dirty="0">
                <a:solidFill>
                  <a:srgbClr val="3B82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5ms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442040" y="5385531"/>
            <a:ext cx="2008610" cy="140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9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单次启动时间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567965" y="5034682"/>
            <a:ext cx="2096322" cy="561358"/>
          </a:xfrm>
          <a:custGeom>
            <a:avLst/>
            <a:gdLst/>
            <a:ahLst/>
            <a:cxnLst/>
            <a:rect l="l" t="t" r="r" b="b"/>
            <a:pathLst>
              <a:path w="2096322" h="561358">
                <a:moveTo>
                  <a:pt x="70170" y="0"/>
                </a:moveTo>
                <a:lnTo>
                  <a:pt x="2026153" y="0"/>
                </a:lnTo>
                <a:cubicBezTo>
                  <a:pt x="2064906" y="0"/>
                  <a:pt x="2096322" y="31416"/>
                  <a:pt x="2096322" y="70170"/>
                </a:cubicBezTo>
                <a:lnTo>
                  <a:pt x="2096322" y="491188"/>
                </a:lnTo>
                <a:cubicBezTo>
                  <a:pt x="2096322" y="529942"/>
                  <a:pt x="2064906" y="561358"/>
                  <a:pt x="2026153" y="561358"/>
                </a:cubicBezTo>
                <a:lnTo>
                  <a:pt x="70170" y="561358"/>
                </a:lnTo>
                <a:cubicBezTo>
                  <a:pt x="31416" y="561358"/>
                  <a:pt x="0" y="529942"/>
                  <a:pt x="0" y="491188"/>
                </a:cubicBezTo>
                <a:lnTo>
                  <a:pt x="0" y="70170"/>
                </a:lnTo>
                <a:cubicBezTo>
                  <a:pt x="0" y="31442"/>
                  <a:pt x="31442" y="0"/>
                  <a:pt x="70170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9585508" y="5104852"/>
            <a:ext cx="2061237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58" b="1" dirty="0">
                <a:solidFill>
                  <a:srgbClr val="F59E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9611821" y="5385531"/>
            <a:ext cx="2008610" cy="140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29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守护进程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68391" y="5859254"/>
            <a:ext cx="11472760" cy="947292"/>
          </a:xfrm>
          <a:custGeom>
            <a:avLst/>
            <a:gdLst/>
            <a:ahLst/>
            <a:cxnLst/>
            <a:rect l="l" t="t" r="r" b="b"/>
            <a:pathLst>
              <a:path w="11472760" h="947292">
                <a:moveTo>
                  <a:pt x="35085" y="0"/>
                </a:moveTo>
                <a:lnTo>
                  <a:pt x="11367506" y="0"/>
                </a:lnTo>
                <a:cubicBezTo>
                  <a:pt x="11425636" y="0"/>
                  <a:pt x="11472760" y="47124"/>
                  <a:pt x="11472760" y="105254"/>
                </a:cubicBezTo>
                <a:lnTo>
                  <a:pt x="11472760" y="842038"/>
                </a:lnTo>
                <a:cubicBezTo>
                  <a:pt x="11472760" y="900168"/>
                  <a:pt x="11425636" y="947292"/>
                  <a:pt x="11367506" y="947292"/>
                </a:cubicBezTo>
                <a:lnTo>
                  <a:pt x="35085" y="947292"/>
                </a:lnTo>
                <a:cubicBezTo>
                  <a:pt x="15708" y="947292"/>
                  <a:pt x="0" y="931584"/>
                  <a:pt x="0" y="912207"/>
                </a:cubicBezTo>
                <a:lnTo>
                  <a:pt x="0" y="35085"/>
                </a:lnTo>
                <a:cubicBezTo>
                  <a:pt x="0" y="15721"/>
                  <a:pt x="15721" y="0"/>
                  <a:pt x="35085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>
                  <a:alpha val="10000"/>
                </a:srgbClr>
              </a:gs>
              <a:gs pos="100000">
                <a:srgbClr val="10B981">
                  <a:alpha val="10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368391" y="5859254"/>
            <a:ext cx="35085" cy="947292"/>
          </a:xfrm>
          <a:custGeom>
            <a:avLst/>
            <a:gdLst/>
            <a:ahLst/>
            <a:cxnLst/>
            <a:rect l="l" t="t" r="r" b="b"/>
            <a:pathLst>
              <a:path w="35085" h="947292">
                <a:moveTo>
                  <a:pt x="35085" y="0"/>
                </a:moveTo>
                <a:lnTo>
                  <a:pt x="35085" y="0"/>
                </a:lnTo>
                <a:lnTo>
                  <a:pt x="35085" y="947292"/>
                </a:lnTo>
                <a:lnTo>
                  <a:pt x="35085" y="947292"/>
                </a:lnTo>
                <a:cubicBezTo>
                  <a:pt x="15708" y="947292"/>
                  <a:pt x="0" y="931584"/>
                  <a:pt x="0" y="912207"/>
                </a:cubicBezTo>
                <a:lnTo>
                  <a:pt x="0" y="35085"/>
                </a:lnTo>
                <a:cubicBezTo>
                  <a:pt x="0" y="15721"/>
                  <a:pt x="15721" y="0"/>
                  <a:pt x="35085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548201" y="5999594"/>
            <a:ext cx="175424" cy="175424"/>
          </a:xfrm>
          <a:custGeom>
            <a:avLst/>
            <a:gdLst/>
            <a:ahLst/>
            <a:cxnLst/>
            <a:rect l="l" t="t" r="r" b="b"/>
            <a:pathLst>
              <a:path w="175424" h="175424">
                <a:moveTo>
                  <a:pt x="3221" y="40635"/>
                </a:moveTo>
                <a:cubicBezTo>
                  <a:pt x="-1062" y="36353"/>
                  <a:pt x="-1062" y="29397"/>
                  <a:pt x="3221" y="25114"/>
                </a:cubicBezTo>
                <a:cubicBezTo>
                  <a:pt x="7504" y="20832"/>
                  <a:pt x="14459" y="20832"/>
                  <a:pt x="18742" y="25114"/>
                </a:cubicBezTo>
                <a:lnTo>
                  <a:pt x="73562" y="79935"/>
                </a:lnTo>
                <a:cubicBezTo>
                  <a:pt x="77845" y="84217"/>
                  <a:pt x="77845" y="91173"/>
                  <a:pt x="73562" y="95456"/>
                </a:cubicBezTo>
                <a:lnTo>
                  <a:pt x="18742" y="150276"/>
                </a:lnTo>
                <a:cubicBezTo>
                  <a:pt x="14459" y="154559"/>
                  <a:pt x="7504" y="154559"/>
                  <a:pt x="3221" y="150276"/>
                </a:cubicBezTo>
                <a:cubicBezTo>
                  <a:pt x="-1062" y="145993"/>
                  <a:pt x="-1062" y="139038"/>
                  <a:pt x="3221" y="134755"/>
                </a:cubicBezTo>
                <a:lnTo>
                  <a:pt x="50263" y="87712"/>
                </a:lnTo>
                <a:lnTo>
                  <a:pt x="3221" y="40635"/>
                </a:lnTo>
                <a:close/>
                <a:moveTo>
                  <a:pt x="76748" y="131568"/>
                </a:moveTo>
                <a:lnTo>
                  <a:pt x="164460" y="131568"/>
                </a:lnTo>
                <a:cubicBezTo>
                  <a:pt x="170525" y="131568"/>
                  <a:pt x="175424" y="136468"/>
                  <a:pt x="175424" y="142532"/>
                </a:cubicBezTo>
                <a:cubicBezTo>
                  <a:pt x="175424" y="148597"/>
                  <a:pt x="170525" y="153496"/>
                  <a:pt x="164460" y="153496"/>
                </a:cubicBezTo>
                <a:lnTo>
                  <a:pt x="76748" y="153496"/>
                </a:lnTo>
                <a:cubicBezTo>
                  <a:pt x="70684" y="153496"/>
                  <a:pt x="65784" y="148597"/>
                  <a:pt x="65784" y="142532"/>
                </a:cubicBezTo>
                <a:cubicBezTo>
                  <a:pt x="65784" y="136468"/>
                  <a:pt x="70684" y="131568"/>
                  <a:pt x="76748" y="131568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850809" y="5999594"/>
            <a:ext cx="10928944" cy="245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3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命令示例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50809" y="6280273"/>
            <a:ext cx="10850003" cy="385934"/>
          </a:xfrm>
          <a:custGeom>
            <a:avLst/>
            <a:gdLst/>
            <a:ahLst/>
            <a:cxnLst/>
            <a:rect l="l" t="t" r="r" b="b"/>
            <a:pathLst>
              <a:path w="10850003" h="385934">
                <a:moveTo>
                  <a:pt x="70170" y="0"/>
                </a:moveTo>
                <a:lnTo>
                  <a:pt x="10779832" y="0"/>
                </a:lnTo>
                <a:cubicBezTo>
                  <a:pt x="10818586" y="0"/>
                  <a:pt x="10850003" y="31416"/>
                  <a:pt x="10850003" y="70170"/>
                </a:cubicBezTo>
                <a:lnTo>
                  <a:pt x="10850003" y="315763"/>
                </a:lnTo>
                <a:cubicBezTo>
                  <a:pt x="10850003" y="354517"/>
                  <a:pt x="10818586" y="385934"/>
                  <a:pt x="10779832" y="385934"/>
                </a:cubicBezTo>
                <a:lnTo>
                  <a:pt x="70170" y="385934"/>
                </a:lnTo>
                <a:cubicBezTo>
                  <a:pt x="31442" y="385934"/>
                  <a:pt x="0" y="354491"/>
                  <a:pt x="0" y="315763"/>
                </a:cubicBezTo>
                <a:lnTo>
                  <a:pt x="0" y="70170"/>
                </a:lnTo>
                <a:cubicBezTo>
                  <a:pt x="0" y="31442"/>
                  <a:pt x="31442" y="0"/>
                  <a:pt x="70170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850809" y="6280273"/>
            <a:ext cx="10911401" cy="385934"/>
          </a:xfrm>
          <a:prstGeom prst="rect">
            <a:avLst/>
          </a:prstGeom>
          <a:noFill/>
          <a:ln/>
        </p:spPr>
        <p:txBody>
          <a:bodyPr wrap="square" lIns="105255" tIns="105255" rIns="105255" bIns="105255" rtlCol="0" anchor="ctr"/>
          <a:lstStyle/>
          <a:p>
            <a:pPr>
              <a:lnSpc>
                <a:spcPct val="120000"/>
              </a:lnSpc>
            </a:pPr>
            <a:r>
              <a:rPr lang="en-US" sz="967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sandlock run</a:t>
            </a:r>
            <a:r>
              <a:rPr lang="en-US" sz="967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--net-allow-host</a:t>
            </a:r>
            <a:r>
              <a:rPr lang="en-US" sz="967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api.openai.com </a:t>
            </a:r>
            <a:r>
              <a:rPr lang="en-US" sz="967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-r</a:t>
            </a:r>
            <a:r>
              <a:rPr lang="en-US" sz="967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/usr </a:t>
            </a:r>
            <a:r>
              <a:rPr lang="en-US" sz="967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-r</a:t>
            </a:r>
            <a:r>
              <a:rPr lang="en-US" sz="967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/lib </a:t>
            </a:r>
            <a:r>
              <a:rPr lang="en-US" sz="967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-w</a:t>
            </a:r>
            <a:r>
              <a:rPr lang="en-US" sz="967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/tmp/workdir </a:t>
            </a:r>
            <a:r>
              <a:rPr lang="en-US" sz="967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</a:t>
            </a:r>
            <a:r>
              <a:rPr lang="en-US" sz="967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python3 agent.py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7010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Sandlock 基于 Linux 内核特性的细粒度控制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FINE-GRAINED CONTROL VIA LINUX KERNEL FEATURES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14450"/>
            <a:ext cx="3705225" cy="3790950"/>
          </a:xfrm>
          <a:custGeom>
            <a:avLst/>
            <a:gdLst/>
            <a:ahLst/>
            <a:cxnLst/>
            <a:rect l="l" t="t" r="r" b="b"/>
            <a:pathLst>
              <a:path w="3705225" h="37909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676644"/>
                </a:lnTo>
                <a:cubicBezTo>
                  <a:pt x="3705225" y="3739773"/>
                  <a:pt x="3654048" y="3790950"/>
                  <a:pt x="3590919" y="3790950"/>
                </a:cubicBezTo>
                <a:lnTo>
                  <a:pt x="114306" y="3790950"/>
                </a:lnTo>
                <a:cubicBezTo>
                  <a:pt x="51177" y="3790950"/>
                  <a:pt x="0" y="3739773"/>
                  <a:pt x="0" y="367664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81000" y="13144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7150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692944" y="16573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20836" y="83939"/>
                </a:moveTo>
                <a:lnTo>
                  <a:pt x="12055" y="110207"/>
                </a:lnTo>
                <a:lnTo>
                  <a:pt x="12055" y="35719"/>
                </a:lnTo>
                <a:cubicBezTo>
                  <a:pt x="12055" y="22585"/>
                  <a:pt x="22733" y="11906"/>
                  <a:pt x="35868" y="11906"/>
                </a:cubicBezTo>
                <a:lnTo>
                  <a:pt x="87474" y="11906"/>
                </a:lnTo>
                <a:cubicBezTo>
                  <a:pt x="92608" y="11906"/>
                  <a:pt x="97631" y="13581"/>
                  <a:pt x="101761" y="16669"/>
                </a:cubicBezTo>
                <a:lnTo>
                  <a:pt x="116049" y="27384"/>
                </a:lnTo>
                <a:cubicBezTo>
                  <a:pt x="118095" y="28947"/>
                  <a:pt x="120625" y="29766"/>
                  <a:pt x="123192" y="29766"/>
                </a:cubicBezTo>
                <a:lnTo>
                  <a:pt x="166836" y="29766"/>
                </a:lnTo>
                <a:cubicBezTo>
                  <a:pt x="179970" y="29766"/>
                  <a:pt x="190649" y="40444"/>
                  <a:pt x="190649" y="53578"/>
                </a:cubicBezTo>
                <a:lnTo>
                  <a:pt x="190649" y="59531"/>
                </a:lnTo>
                <a:lnTo>
                  <a:pt x="54694" y="59531"/>
                </a:lnTo>
                <a:cubicBezTo>
                  <a:pt x="39328" y="59531"/>
                  <a:pt x="25673" y="69354"/>
                  <a:pt x="20799" y="83939"/>
                </a:cubicBezTo>
                <a:close/>
                <a:moveTo>
                  <a:pt x="177775" y="166688"/>
                </a:moveTo>
                <a:lnTo>
                  <a:pt x="36835" y="166688"/>
                </a:lnTo>
                <a:cubicBezTo>
                  <a:pt x="24631" y="166688"/>
                  <a:pt x="16036" y="154744"/>
                  <a:pt x="19906" y="143173"/>
                </a:cubicBezTo>
                <a:lnTo>
                  <a:pt x="37765" y="89595"/>
                </a:lnTo>
                <a:cubicBezTo>
                  <a:pt x="40184" y="82302"/>
                  <a:pt x="47030" y="77391"/>
                  <a:pt x="54694" y="77391"/>
                </a:cubicBezTo>
                <a:lnTo>
                  <a:pt x="195635" y="77391"/>
                </a:lnTo>
                <a:cubicBezTo>
                  <a:pt x="207838" y="77391"/>
                  <a:pt x="216433" y="89334"/>
                  <a:pt x="212564" y="100905"/>
                </a:cubicBezTo>
                <a:lnTo>
                  <a:pt x="194704" y="154484"/>
                </a:lnTo>
                <a:cubicBezTo>
                  <a:pt x="192286" y="161776"/>
                  <a:pt x="185440" y="166688"/>
                  <a:pt x="177775" y="166688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143000" y="1524000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LSM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1790700"/>
            <a:ext cx="1362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文件系统隔离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98884" y="21717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814388" y="2133600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细粒度的文件访问控制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8884" y="24384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814388" y="2400300"/>
            <a:ext cx="1533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目录级别的读写权限管理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98884" y="27051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814388" y="2667000"/>
            <a:ext cx="1771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内置 COW（写时复制）机制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98884" y="29718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814388" y="2933700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保护工作目录不被污染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71500" y="4610100"/>
            <a:ext cx="3324225" cy="304800"/>
          </a:xfrm>
          <a:custGeom>
            <a:avLst/>
            <a:gdLst/>
            <a:ahLst/>
            <a:cxnLst/>
            <a:rect l="l" t="t" r="r" b="b"/>
            <a:pathLst>
              <a:path w="3324225" h="304800">
                <a:moveTo>
                  <a:pt x="76200" y="0"/>
                </a:moveTo>
                <a:lnTo>
                  <a:pt x="3248025" y="0"/>
                </a:lnTo>
                <a:cubicBezTo>
                  <a:pt x="3290081" y="0"/>
                  <a:pt x="3324225" y="34144"/>
                  <a:pt x="3324225" y="76200"/>
                </a:cubicBezTo>
                <a:lnTo>
                  <a:pt x="3324225" y="228600"/>
                </a:lnTo>
                <a:cubicBezTo>
                  <a:pt x="3324225" y="270656"/>
                  <a:pt x="3290081" y="304800"/>
                  <a:pt x="3248025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47700" y="4686300"/>
            <a:ext cx="3228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作用：</a:t>
            </a: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精准划定文件边界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241750" y="1314450"/>
            <a:ext cx="3705225" cy="3790950"/>
          </a:xfrm>
          <a:custGeom>
            <a:avLst/>
            <a:gdLst/>
            <a:ahLst/>
            <a:cxnLst/>
            <a:rect l="l" t="t" r="r" b="b"/>
            <a:pathLst>
              <a:path w="3705225" h="37909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676644"/>
                </a:lnTo>
                <a:cubicBezTo>
                  <a:pt x="3705225" y="3739773"/>
                  <a:pt x="3654048" y="3790950"/>
                  <a:pt x="3590919" y="3790950"/>
                </a:cubicBezTo>
                <a:lnTo>
                  <a:pt x="114306" y="3790950"/>
                </a:lnTo>
                <a:cubicBezTo>
                  <a:pt x="51177" y="3790950"/>
                  <a:pt x="0" y="3739773"/>
                  <a:pt x="0" y="367664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4241750" y="13144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4432250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4565600" y="1657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5003750" y="1524000"/>
            <a:ext cx="1333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seccomp-bpf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003750" y="1790700"/>
            <a:ext cx="1304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系统调用过滤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459635" y="21717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4675138" y="2133600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过滤危险系统调用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459635" y="24384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4675138" y="2400300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阻断 ptrace 进程注入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459635" y="27051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4675138" y="2667000"/>
            <a:ext cx="1162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禁止 bpf 内核编程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459635" y="29718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4675138" y="2933700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切断权限提升路径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432250" y="4610100"/>
            <a:ext cx="3324225" cy="304800"/>
          </a:xfrm>
          <a:custGeom>
            <a:avLst/>
            <a:gdLst/>
            <a:ahLst/>
            <a:cxnLst/>
            <a:rect l="l" t="t" r="r" b="b"/>
            <a:pathLst>
              <a:path w="3324225" h="304800">
                <a:moveTo>
                  <a:pt x="76200" y="0"/>
                </a:moveTo>
                <a:lnTo>
                  <a:pt x="3248025" y="0"/>
                </a:lnTo>
                <a:cubicBezTo>
                  <a:pt x="3290081" y="0"/>
                  <a:pt x="3324225" y="34144"/>
                  <a:pt x="3324225" y="76200"/>
                </a:cubicBezTo>
                <a:lnTo>
                  <a:pt x="3324225" y="228600"/>
                </a:lnTo>
                <a:cubicBezTo>
                  <a:pt x="3324225" y="270656"/>
                  <a:pt x="3290081" y="304800"/>
                  <a:pt x="3248025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4508450" y="4686300"/>
            <a:ext cx="3228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作用：</a:t>
            </a: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防止沙箱逃逸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102575" y="1314450"/>
            <a:ext cx="3705225" cy="3790950"/>
          </a:xfrm>
          <a:custGeom>
            <a:avLst/>
            <a:gdLst/>
            <a:ahLst/>
            <a:cxnLst/>
            <a:rect l="l" t="t" r="r" b="b"/>
            <a:pathLst>
              <a:path w="3705225" h="379095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676644"/>
                </a:lnTo>
                <a:cubicBezTo>
                  <a:pt x="3705225" y="3739773"/>
                  <a:pt x="3654048" y="3790950"/>
                  <a:pt x="3590919" y="3790950"/>
                </a:cubicBezTo>
                <a:lnTo>
                  <a:pt x="114306" y="3790950"/>
                </a:lnTo>
                <a:cubicBezTo>
                  <a:pt x="51177" y="3790950"/>
                  <a:pt x="0" y="3739773"/>
                  <a:pt x="0" y="367664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8102575" y="1314450"/>
            <a:ext cx="3705225" cy="38100"/>
          </a:xfrm>
          <a:custGeom>
            <a:avLst/>
            <a:gdLst/>
            <a:ahLst/>
            <a:cxnLst/>
            <a:rect l="l" t="t" r="r" b="b"/>
            <a:pathLst>
              <a:path w="3705225" h="381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8293075" y="1524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F59E0B"/>
              </a:gs>
              <a:gs pos="100000">
                <a:srgbClr val="F59E0B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8438331" y="16573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0"/>
                </a:moveTo>
                <a:cubicBezTo>
                  <a:pt x="76758" y="0"/>
                  <a:pt x="71438" y="5321"/>
                  <a:pt x="71438" y="11906"/>
                </a:cubicBezTo>
                <a:lnTo>
                  <a:pt x="71438" y="13097"/>
                </a:lnTo>
                <a:cubicBezTo>
                  <a:pt x="44276" y="18604"/>
                  <a:pt x="23812" y="42639"/>
                  <a:pt x="23812" y="71438"/>
                </a:cubicBezTo>
                <a:lnTo>
                  <a:pt x="23812" y="79511"/>
                </a:lnTo>
                <a:cubicBezTo>
                  <a:pt x="23812" y="97408"/>
                  <a:pt x="17711" y="114784"/>
                  <a:pt x="6548" y="128774"/>
                </a:cubicBezTo>
                <a:lnTo>
                  <a:pt x="2902" y="133313"/>
                </a:lnTo>
                <a:cubicBezTo>
                  <a:pt x="1005" y="135657"/>
                  <a:pt x="0" y="138559"/>
                  <a:pt x="0" y="141573"/>
                </a:cubicBezTo>
                <a:cubicBezTo>
                  <a:pt x="0" y="148865"/>
                  <a:pt x="5916" y="154781"/>
                  <a:pt x="13208" y="154781"/>
                </a:cubicBezTo>
                <a:lnTo>
                  <a:pt x="153442" y="154781"/>
                </a:lnTo>
                <a:cubicBezTo>
                  <a:pt x="160734" y="154781"/>
                  <a:pt x="166650" y="148865"/>
                  <a:pt x="166650" y="141573"/>
                </a:cubicBezTo>
                <a:cubicBezTo>
                  <a:pt x="166650" y="138559"/>
                  <a:pt x="165646" y="135657"/>
                  <a:pt x="163748" y="133313"/>
                </a:cubicBezTo>
                <a:lnTo>
                  <a:pt x="160102" y="128774"/>
                </a:lnTo>
                <a:cubicBezTo>
                  <a:pt x="148977" y="114784"/>
                  <a:pt x="142875" y="97408"/>
                  <a:pt x="142875" y="79511"/>
                </a:cubicBezTo>
                <a:lnTo>
                  <a:pt x="142875" y="71438"/>
                </a:lnTo>
                <a:cubicBezTo>
                  <a:pt x="142875" y="42639"/>
                  <a:pt x="122411" y="18604"/>
                  <a:pt x="95250" y="13097"/>
                </a:cubicBezTo>
                <a:lnTo>
                  <a:pt x="95250" y="11906"/>
                </a:lnTo>
                <a:cubicBezTo>
                  <a:pt x="95250" y="5321"/>
                  <a:pt x="89929" y="0"/>
                  <a:pt x="83344" y="0"/>
                </a:cubicBezTo>
                <a:close/>
                <a:moveTo>
                  <a:pt x="60275" y="172641"/>
                </a:moveTo>
                <a:cubicBezTo>
                  <a:pt x="62917" y="182910"/>
                  <a:pt x="72256" y="190500"/>
                  <a:pt x="83344" y="190500"/>
                </a:cubicBezTo>
                <a:cubicBezTo>
                  <a:pt x="94431" y="190500"/>
                  <a:pt x="103770" y="182910"/>
                  <a:pt x="106412" y="172641"/>
                </a:cubicBezTo>
                <a:lnTo>
                  <a:pt x="60275" y="17264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8864575" y="1524000"/>
            <a:ext cx="1628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User Notification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864575" y="1790700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用户态通知机制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320460" y="21717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8535963" y="213360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轻量级资源限制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320460" y="24384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8535963" y="24003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虚拟网络管控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320460" y="27051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8535963" y="266700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自定义策略决策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8320460" y="29718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8535963" y="293370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灵活的事件处理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293075" y="4610100"/>
            <a:ext cx="3324225" cy="304800"/>
          </a:xfrm>
          <a:custGeom>
            <a:avLst/>
            <a:gdLst/>
            <a:ahLst/>
            <a:cxnLst/>
            <a:rect l="l" t="t" r="r" b="b"/>
            <a:pathLst>
              <a:path w="3324225" h="304800">
                <a:moveTo>
                  <a:pt x="76200" y="0"/>
                </a:moveTo>
                <a:lnTo>
                  <a:pt x="3248025" y="0"/>
                </a:lnTo>
                <a:cubicBezTo>
                  <a:pt x="3290081" y="0"/>
                  <a:pt x="3324225" y="34144"/>
                  <a:pt x="3324225" y="76200"/>
                </a:cubicBezTo>
                <a:lnTo>
                  <a:pt x="3324225" y="228600"/>
                </a:lnTo>
                <a:cubicBezTo>
                  <a:pt x="3324225" y="270656"/>
                  <a:pt x="3290081" y="304800"/>
                  <a:pt x="3248025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8369275" y="4686300"/>
            <a:ext cx="3228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作用：</a:t>
            </a: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扩展管控能力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81000" y="5257800"/>
            <a:ext cx="11430000" cy="1219200"/>
          </a:xfrm>
          <a:custGeom>
            <a:avLst/>
            <a:gdLst/>
            <a:ahLst/>
            <a:cxnLst/>
            <a:rect l="l" t="t" r="r" b="b"/>
            <a:pathLst>
              <a:path w="11430000" h="1219200">
                <a:moveTo>
                  <a:pt x="114300" y="0"/>
                </a:moveTo>
                <a:lnTo>
                  <a:pt x="11315700" y="0"/>
                </a:lnTo>
                <a:cubicBezTo>
                  <a:pt x="11378784" y="0"/>
                  <a:pt x="11430000" y="51216"/>
                  <a:pt x="11430000" y="114300"/>
                </a:cubicBezTo>
                <a:lnTo>
                  <a:pt x="11430000" y="1104900"/>
                </a:lnTo>
                <a:cubicBezTo>
                  <a:pt x="11430000" y="1167984"/>
                  <a:pt x="11378784" y="1219200"/>
                  <a:pt x="11315700" y="1219200"/>
                </a:cubicBezTo>
                <a:lnTo>
                  <a:pt x="114300" y="1219200"/>
                </a:lnTo>
                <a:cubicBezTo>
                  <a:pt x="51216" y="1219200"/>
                  <a:pt x="0" y="1167984"/>
                  <a:pt x="0" y="1104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609600" y="54483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29760" y="2902"/>
                </a:moveTo>
                <a:cubicBezTo>
                  <a:pt x="138075" y="-949"/>
                  <a:pt x="147675" y="-949"/>
                  <a:pt x="155990" y="2902"/>
                </a:cubicBezTo>
                <a:lnTo>
                  <a:pt x="277992" y="59271"/>
                </a:lnTo>
                <a:cubicBezTo>
                  <a:pt x="282736" y="61447"/>
                  <a:pt x="285750" y="66191"/>
                  <a:pt x="285750" y="71438"/>
                </a:cubicBezTo>
                <a:cubicBezTo>
                  <a:pt x="285750" y="76684"/>
                  <a:pt x="282736" y="81428"/>
                  <a:pt x="277992" y="83604"/>
                </a:cubicBezTo>
                <a:lnTo>
                  <a:pt x="155990" y="139973"/>
                </a:lnTo>
                <a:cubicBezTo>
                  <a:pt x="147675" y="143824"/>
                  <a:pt x="138075" y="143824"/>
                  <a:pt x="129760" y="139973"/>
                </a:cubicBezTo>
                <a:lnTo>
                  <a:pt x="7758" y="83604"/>
                </a:lnTo>
                <a:cubicBezTo>
                  <a:pt x="3014" y="81372"/>
                  <a:pt x="0" y="76628"/>
                  <a:pt x="0" y="71438"/>
                </a:cubicBezTo>
                <a:cubicBezTo>
                  <a:pt x="0" y="66247"/>
                  <a:pt x="3014" y="61447"/>
                  <a:pt x="7758" y="59271"/>
                </a:cubicBezTo>
                <a:lnTo>
                  <a:pt x="129760" y="2902"/>
                </a:lnTo>
                <a:close/>
                <a:moveTo>
                  <a:pt x="26845" y="121890"/>
                </a:moveTo>
                <a:lnTo>
                  <a:pt x="118542" y="164250"/>
                </a:lnTo>
                <a:cubicBezTo>
                  <a:pt x="134001" y="171394"/>
                  <a:pt x="151805" y="171394"/>
                  <a:pt x="167264" y="164250"/>
                </a:cubicBezTo>
                <a:lnTo>
                  <a:pt x="258961" y="121890"/>
                </a:lnTo>
                <a:lnTo>
                  <a:pt x="277992" y="130708"/>
                </a:lnTo>
                <a:cubicBezTo>
                  <a:pt x="282736" y="132885"/>
                  <a:pt x="285750" y="137629"/>
                  <a:pt x="285750" y="142875"/>
                </a:cubicBezTo>
                <a:cubicBezTo>
                  <a:pt x="285750" y="148121"/>
                  <a:pt x="282736" y="152865"/>
                  <a:pt x="277992" y="155042"/>
                </a:cubicBezTo>
                <a:lnTo>
                  <a:pt x="155990" y="211410"/>
                </a:lnTo>
                <a:cubicBezTo>
                  <a:pt x="147675" y="215261"/>
                  <a:pt x="138075" y="215261"/>
                  <a:pt x="129760" y="211410"/>
                </a:cubicBezTo>
                <a:lnTo>
                  <a:pt x="7758" y="155042"/>
                </a:lnTo>
                <a:cubicBezTo>
                  <a:pt x="3014" y="152809"/>
                  <a:pt x="0" y="148065"/>
                  <a:pt x="0" y="142875"/>
                </a:cubicBezTo>
                <a:cubicBezTo>
                  <a:pt x="0" y="137685"/>
                  <a:pt x="3014" y="132885"/>
                  <a:pt x="7758" y="130708"/>
                </a:cubicBezTo>
                <a:lnTo>
                  <a:pt x="26789" y="121890"/>
                </a:lnTo>
                <a:close/>
                <a:moveTo>
                  <a:pt x="7758" y="202146"/>
                </a:moveTo>
                <a:lnTo>
                  <a:pt x="26789" y="193328"/>
                </a:lnTo>
                <a:lnTo>
                  <a:pt x="118486" y="235688"/>
                </a:lnTo>
                <a:cubicBezTo>
                  <a:pt x="133945" y="242832"/>
                  <a:pt x="151749" y="242832"/>
                  <a:pt x="167208" y="235688"/>
                </a:cubicBezTo>
                <a:lnTo>
                  <a:pt x="258905" y="193328"/>
                </a:lnTo>
                <a:lnTo>
                  <a:pt x="277937" y="202146"/>
                </a:lnTo>
                <a:cubicBezTo>
                  <a:pt x="282680" y="204322"/>
                  <a:pt x="285694" y="209066"/>
                  <a:pt x="285694" y="214313"/>
                </a:cubicBezTo>
                <a:cubicBezTo>
                  <a:pt x="285694" y="219559"/>
                  <a:pt x="282680" y="224303"/>
                  <a:pt x="277937" y="226479"/>
                </a:cubicBezTo>
                <a:lnTo>
                  <a:pt x="155935" y="282848"/>
                </a:lnTo>
                <a:cubicBezTo>
                  <a:pt x="147619" y="286699"/>
                  <a:pt x="138019" y="286699"/>
                  <a:pt x="129704" y="282848"/>
                </a:cubicBezTo>
                <a:lnTo>
                  <a:pt x="7758" y="226479"/>
                </a:lnTo>
                <a:cubicBezTo>
                  <a:pt x="3014" y="224247"/>
                  <a:pt x="0" y="219503"/>
                  <a:pt x="0" y="214313"/>
                </a:cubicBezTo>
                <a:cubicBezTo>
                  <a:pt x="0" y="209122"/>
                  <a:pt x="3014" y="204322"/>
                  <a:pt x="7758" y="202146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1081088" y="5448300"/>
            <a:ext cx="10639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组合优势：无需 Root 权限的全方位约束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1081088" y="5791200"/>
            <a:ext cx="10620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通过组合 Linux 最新的安全模块，Sandlock 在</a:t>
            </a:r>
            <a:r>
              <a:rPr lang="en-US" sz="120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不依赖 Root 权限</a:t>
            </a: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的前提下实现了全方位的进程约束。这种纯内核态的管控手段既安全又高效，为 AI Agent 提供了极致的轻量级隔离方案。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8847" y="328847"/>
            <a:ext cx="65769" cy="328847"/>
          </a:xfrm>
          <a:custGeom>
            <a:avLst/>
            <a:gdLst/>
            <a:ahLst/>
            <a:cxnLst/>
            <a:rect l="l" t="t" r="r" b="b"/>
            <a:pathLst>
              <a:path w="65769" h="328847">
                <a:moveTo>
                  <a:pt x="32885" y="0"/>
                </a:moveTo>
                <a:lnTo>
                  <a:pt x="32885" y="0"/>
                </a:lnTo>
                <a:cubicBezTo>
                  <a:pt x="51034" y="0"/>
                  <a:pt x="65769" y="14735"/>
                  <a:pt x="65769" y="32885"/>
                </a:cubicBezTo>
                <a:lnTo>
                  <a:pt x="65769" y="295962"/>
                </a:lnTo>
                <a:cubicBezTo>
                  <a:pt x="65769" y="314124"/>
                  <a:pt x="51046" y="328847"/>
                  <a:pt x="32885" y="328847"/>
                </a:cubicBezTo>
                <a:lnTo>
                  <a:pt x="32885" y="328847"/>
                </a:lnTo>
                <a:cubicBezTo>
                  <a:pt x="14723" y="328847"/>
                  <a:pt x="0" y="314124"/>
                  <a:pt x="0" y="295962"/>
                </a:cubicBezTo>
                <a:lnTo>
                  <a:pt x="0" y="32885"/>
                </a:lnTo>
                <a:cubicBezTo>
                  <a:pt x="0" y="14735"/>
                  <a:pt x="14735" y="0"/>
                  <a:pt x="32885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93270" y="328847"/>
            <a:ext cx="4422991" cy="328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3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XOA 模式：结构级别的注入防御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93270" y="723463"/>
            <a:ext cx="11443873" cy="230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5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EXECUTE-ONLY AGENT MODE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8847" y="1118080"/>
            <a:ext cx="6823574" cy="1331830"/>
          </a:xfrm>
          <a:custGeom>
            <a:avLst/>
            <a:gdLst/>
            <a:ahLst/>
            <a:cxnLst/>
            <a:rect l="l" t="t" r="r" b="b"/>
            <a:pathLst>
              <a:path w="6823574" h="1331830">
                <a:moveTo>
                  <a:pt x="98649" y="0"/>
                </a:moveTo>
                <a:lnTo>
                  <a:pt x="6724925" y="0"/>
                </a:lnTo>
                <a:cubicBezTo>
                  <a:pt x="6779407" y="0"/>
                  <a:pt x="6823574" y="44167"/>
                  <a:pt x="6823574" y="98649"/>
                </a:cubicBezTo>
                <a:lnTo>
                  <a:pt x="6823574" y="1233181"/>
                </a:lnTo>
                <a:cubicBezTo>
                  <a:pt x="6823574" y="1287664"/>
                  <a:pt x="6779407" y="1331830"/>
                  <a:pt x="6724925" y="1331830"/>
                </a:cubicBezTo>
                <a:lnTo>
                  <a:pt x="98649" y="1331830"/>
                </a:lnTo>
                <a:cubicBezTo>
                  <a:pt x="44167" y="1331830"/>
                  <a:pt x="0" y="1287664"/>
                  <a:pt x="0" y="1233181"/>
                </a:cubicBezTo>
                <a:lnTo>
                  <a:pt x="0" y="98649"/>
                </a:lnTo>
                <a:cubicBezTo>
                  <a:pt x="0" y="44203"/>
                  <a:pt x="44203" y="0"/>
                  <a:pt x="986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23318" dist="82212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493270" y="1282503"/>
            <a:ext cx="6576939" cy="230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5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什么是 XOA 模式？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93270" y="1611350"/>
            <a:ext cx="6560496" cy="213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3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Sandlock 在架构上支持 </a:t>
            </a:r>
            <a:r>
              <a:rPr lang="en-US" sz="1036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Execute-Only Agent（XOA） </a:t>
            </a:r>
            <a:r>
              <a:rPr lang="en-US" sz="103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模式，从根本上消除了 Prompt 注入的威胁。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93270" y="1923755"/>
            <a:ext cx="6494727" cy="361732"/>
          </a:xfrm>
          <a:custGeom>
            <a:avLst/>
            <a:gdLst/>
            <a:ahLst/>
            <a:cxnLst/>
            <a:rect l="l" t="t" r="r" b="b"/>
            <a:pathLst>
              <a:path w="6494727" h="361732">
                <a:moveTo>
                  <a:pt x="65770" y="0"/>
                </a:moveTo>
                <a:lnTo>
                  <a:pt x="6428957" y="0"/>
                </a:lnTo>
                <a:cubicBezTo>
                  <a:pt x="6465281" y="0"/>
                  <a:pt x="6494727" y="29446"/>
                  <a:pt x="6494727" y="65770"/>
                </a:cubicBezTo>
                <a:lnTo>
                  <a:pt x="6494727" y="295962"/>
                </a:lnTo>
                <a:cubicBezTo>
                  <a:pt x="6494727" y="332285"/>
                  <a:pt x="6465281" y="361732"/>
                  <a:pt x="6428957" y="361732"/>
                </a:cubicBezTo>
                <a:lnTo>
                  <a:pt x="65770" y="361732"/>
                </a:lnTo>
                <a:cubicBezTo>
                  <a:pt x="29446" y="361732"/>
                  <a:pt x="0" y="332285"/>
                  <a:pt x="0" y="295962"/>
                </a:cubicBezTo>
                <a:lnTo>
                  <a:pt x="0" y="65770"/>
                </a:lnTo>
                <a:cubicBezTo>
                  <a:pt x="0" y="29471"/>
                  <a:pt x="29471" y="0"/>
                  <a:pt x="6577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591924" y="2022409"/>
            <a:ext cx="6354967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6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核心思想：</a:t>
            </a:r>
            <a:r>
              <a:rPr lang="en-US" sz="906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 仅负责生成执行代码，完全不接触不可信的外部数据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28847" y="2581448"/>
            <a:ext cx="6823574" cy="2301929"/>
          </a:xfrm>
          <a:custGeom>
            <a:avLst/>
            <a:gdLst/>
            <a:ahLst/>
            <a:cxnLst/>
            <a:rect l="l" t="t" r="r" b="b"/>
            <a:pathLst>
              <a:path w="6823574" h="2301929">
                <a:moveTo>
                  <a:pt x="98661" y="0"/>
                </a:moveTo>
                <a:lnTo>
                  <a:pt x="6724913" y="0"/>
                </a:lnTo>
                <a:cubicBezTo>
                  <a:pt x="6779402" y="0"/>
                  <a:pt x="6823574" y="44172"/>
                  <a:pt x="6823574" y="98661"/>
                </a:cubicBezTo>
                <a:lnTo>
                  <a:pt x="6823574" y="2203268"/>
                </a:lnTo>
                <a:cubicBezTo>
                  <a:pt x="6823574" y="2257757"/>
                  <a:pt x="6779402" y="2301929"/>
                  <a:pt x="6724913" y="2301929"/>
                </a:cubicBezTo>
                <a:lnTo>
                  <a:pt x="98661" y="2301929"/>
                </a:lnTo>
                <a:cubicBezTo>
                  <a:pt x="44172" y="2301929"/>
                  <a:pt x="0" y="2257757"/>
                  <a:pt x="0" y="2203268"/>
                </a:cubicBezTo>
                <a:lnTo>
                  <a:pt x="0" y="98661"/>
                </a:lnTo>
                <a:cubicBezTo>
                  <a:pt x="0" y="44208"/>
                  <a:pt x="44208" y="0"/>
                  <a:pt x="9866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23318" dist="82212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493270" y="2745872"/>
            <a:ext cx="6576939" cy="230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5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执行流程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93270" y="3074719"/>
            <a:ext cx="263078" cy="263078"/>
          </a:xfrm>
          <a:custGeom>
            <a:avLst/>
            <a:gdLst/>
            <a:ahLst/>
            <a:cxnLst/>
            <a:rect l="l" t="t" r="r" b="b"/>
            <a:pathLst>
              <a:path w="263078" h="263078">
                <a:moveTo>
                  <a:pt x="65769" y="0"/>
                </a:moveTo>
                <a:lnTo>
                  <a:pt x="197308" y="0"/>
                </a:lnTo>
                <a:cubicBezTo>
                  <a:pt x="233632" y="0"/>
                  <a:pt x="263078" y="29446"/>
                  <a:pt x="263078" y="65769"/>
                </a:cubicBezTo>
                <a:lnTo>
                  <a:pt x="263078" y="197308"/>
                </a:lnTo>
                <a:cubicBezTo>
                  <a:pt x="263078" y="233632"/>
                  <a:pt x="233632" y="263078"/>
                  <a:pt x="197308" y="263078"/>
                </a:cubicBezTo>
                <a:lnTo>
                  <a:pt x="65769" y="263078"/>
                </a:lnTo>
                <a:cubicBezTo>
                  <a:pt x="29446" y="263078"/>
                  <a:pt x="0" y="233632"/>
                  <a:pt x="0" y="197308"/>
                </a:cubicBezTo>
                <a:lnTo>
                  <a:pt x="0" y="65769"/>
                </a:lnTo>
                <a:cubicBezTo>
                  <a:pt x="0" y="29470"/>
                  <a:pt x="29470" y="0"/>
                  <a:pt x="65769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460386" y="3074719"/>
            <a:ext cx="328847" cy="263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55002" y="3074719"/>
            <a:ext cx="2022409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代码生成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5002" y="3272027"/>
            <a:ext cx="2014187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6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大语言模型根据任务描述生成执行代码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3270" y="3502220"/>
            <a:ext cx="263078" cy="263078"/>
          </a:xfrm>
          <a:custGeom>
            <a:avLst/>
            <a:gdLst/>
            <a:ahLst/>
            <a:cxnLst/>
            <a:rect l="l" t="t" r="r" b="b"/>
            <a:pathLst>
              <a:path w="263078" h="263078">
                <a:moveTo>
                  <a:pt x="65769" y="0"/>
                </a:moveTo>
                <a:lnTo>
                  <a:pt x="197308" y="0"/>
                </a:lnTo>
                <a:cubicBezTo>
                  <a:pt x="233632" y="0"/>
                  <a:pt x="263078" y="29446"/>
                  <a:pt x="263078" y="65769"/>
                </a:cubicBezTo>
                <a:lnTo>
                  <a:pt x="263078" y="197308"/>
                </a:lnTo>
                <a:cubicBezTo>
                  <a:pt x="263078" y="233632"/>
                  <a:pt x="233632" y="263078"/>
                  <a:pt x="197308" y="263078"/>
                </a:cubicBezTo>
                <a:lnTo>
                  <a:pt x="65769" y="263078"/>
                </a:lnTo>
                <a:cubicBezTo>
                  <a:pt x="29446" y="263078"/>
                  <a:pt x="0" y="233632"/>
                  <a:pt x="0" y="197308"/>
                </a:cubicBezTo>
                <a:lnTo>
                  <a:pt x="0" y="65769"/>
                </a:lnTo>
                <a:cubicBezTo>
                  <a:pt x="0" y="29470"/>
                  <a:pt x="29470" y="0"/>
                  <a:pt x="65769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460386" y="3502220"/>
            <a:ext cx="328847" cy="263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5002" y="3502220"/>
            <a:ext cx="2704766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独立执行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55002" y="3699528"/>
            <a:ext cx="2696545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6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生成的代码被送入完全独立的 Sandlock 进程中执行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93270" y="3929721"/>
            <a:ext cx="263078" cy="263078"/>
          </a:xfrm>
          <a:custGeom>
            <a:avLst/>
            <a:gdLst/>
            <a:ahLst/>
            <a:cxnLst/>
            <a:rect l="l" t="t" r="r" b="b"/>
            <a:pathLst>
              <a:path w="263078" h="263078">
                <a:moveTo>
                  <a:pt x="65769" y="0"/>
                </a:moveTo>
                <a:lnTo>
                  <a:pt x="197308" y="0"/>
                </a:lnTo>
                <a:cubicBezTo>
                  <a:pt x="233632" y="0"/>
                  <a:pt x="263078" y="29446"/>
                  <a:pt x="263078" y="65769"/>
                </a:cubicBezTo>
                <a:lnTo>
                  <a:pt x="263078" y="197308"/>
                </a:lnTo>
                <a:cubicBezTo>
                  <a:pt x="263078" y="233632"/>
                  <a:pt x="233632" y="263078"/>
                  <a:pt x="197308" y="263078"/>
                </a:cubicBezTo>
                <a:lnTo>
                  <a:pt x="65769" y="263078"/>
                </a:lnTo>
                <a:cubicBezTo>
                  <a:pt x="29446" y="263078"/>
                  <a:pt x="0" y="233632"/>
                  <a:pt x="0" y="197308"/>
                </a:cubicBezTo>
                <a:lnTo>
                  <a:pt x="0" y="65769"/>
                </a:lnTo>
                <a:cubicBezTo>
                  <a:pt x="0" y="29470"/>
                  <a:pt x="29470" y="0"/>
                  <a:pt x="65769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460386" y="3929721"/>
            <a:ext cx="328847" cy="263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55002" y="3929721"/>
            <a:ext cx="2252601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结果直达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5002" y="4127029"/>
            <a:ext cx="2244380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6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执行结果通过内核管道直接返回给终端用户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93270" y="4357222"/>
            <a:ext cx="263078" cy="263078"/>
          </a:xfrm>
          <a:custGeom>
            <a:avLst/>
            <a:gdLst/>
            <a:ahLst/>
            <a:cxnLst/>
            <a:rect l="l" t="t" r="r" b="b"/>
            <a:pathLst>
              <a:path w="263078" h="263078">
                <a:moveTo>
                  <a:pt x="65769" y="0"/>
                </a:moveTo>
                <a:lnTo>
                  <a:pt x="197308" y="0"/>
                </a:lnTo>
                <a:cubicBezTo>
                  <a:pt x="233632" y="0"/>
                  <a:pt x="263078" y="29446"/>
                  <a:pt x="263078" y="65769"/>
                </a:cubicBezTo>
                <a:lnTo>
                  <a:pt x="263078" y="197308"/>
                </a:lnTo>
                <a:cubicBezTo>
                  <a:pt x="263078" y="233632"/>
                  <a:pt x="233632" y="263078"/>
                  <a:pt x="197308" y="263078"/>
                </a:cubicBezTo>
                <a:lnTo>
                  <a:pt x="65769" y="263078"/>
                </a:lnTo>
                <a:cubicBezTo>
                  <a:pt x="29446" y="263078"/>
                  <a:pt x="0" y="233632"/>
                  <a:pt x="0" y="197308"/>
                </a:cubicBezTo>
                <a:lnTo>
                  <a:pt x="0" y="65769"/>
                </a:lnTo>
                <a:cubicBezTo>
                  <a:pt x="0" y="29470"/>
                  <a:pt x="29470" y="0"/>
                  <a:pt x="65769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460386" y="4357222"/>
            <a:ext cx="328847" cy="263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55002" y="4357222"/>
            <a:ext cx="2137505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3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阻断回流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55002" y="4554530"/>
            <a:ext cx="2129284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6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执行结果不再回流至模型的上下文窗口中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313569" y="1118080"/>
            <a:ext cx="4546309" cy="4521645"/>
          </a:xfrm>
          <a:custGeom>
            <a:avLst/>
            <a:gdLst/>
            <a:ahLst/>
            <a:cxnLst/>
            <a:rect l="l" t="t" r="r" b="b"/>
            <a:pathLst>
              <a:path w="4546309" h="4521645">
                <a:moveTo>
                  <a:pt x="98662" y="0"/>
                </a:moveTo>
                <a:lnTo>
                  <a:pt x="4447647" y="0"/>
                </a:lnTo>
                <a:cubicBezTo>
                  <a:pt x="4502136" y="0"/>
                  <a:pt x="4546309" y="44173"/>
                  <a:pt x="4546309" y="98662"/>
                </a:cubicBezTo>
                <a:lnTo>
                  <a:pt x="4546309" y="4422983"/>
                </a:lnTo>
                <a:cubicBezTo>
                  <a:pt x="4546309" y="4477473"/>
                  <a:pt x="4502136" y="4521645"/>
                  <a:pt x="4447647" y="4521645"/>
                </a:cubicBezTo>
                <a:lnTo>
                  <a:pt x="98662" y="4521645"/>
                </a:lnTo>
                <a:cubicBezTo>
                  <a:pt x="44173" y="4521645"/>
                  <a:pt x="0" y="4477473"/>
                  <a:pt x="0" y="4422983"/>
                </a:cubicBezTo>
                <a:lnTo>
                  <a:pt x="0" y="98662"/>
                </a:lnTo>
                <a:cubicBezTo>
                  <a:pt x="0" y="44209"/>
                  <a:pt x="44209" y="0"/>
                  <a:pt x="98662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477992" y="1282503"/>
            <a:ext cx="4299674" cy="230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95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架构隔离示意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477992" y="1680395"/>
            <a:ext cx="4217462" cy="1134522"/>
          </a:xfrm>
          <a:custGeom>
            <a:avLst/>
            <a:gdLst/>
            <a:ahLst/>
            <a:cxnLst/>
            <a:rect l="l" t="t" r="r" b="b"/>
            <a:pathLst>
              <a:path w="4217462" h="1134522">
                <a:moveTo>
                  <a:pt x="65768" y="0"/>
                </a:moveTo>
                <a:lnTo>
                  <a:pt x="4151694" y="0"/>
                </a:lnTo>
                <a:cubicBezTo>
                  <a:pt x="4188016" y="0"/>
                  <a:pt x="4217462" y="29445"/>
                  <a:pt x="4217462" y="65768"/>
                </a:cubicBezTo>
                <a:lnTo>
                  <a:pt x="4217462" y="1068754"/>
                </a:lnTo>
                <a:cubicBezTo>
                  <a:pt x="4217462" y="1105076"/>
                  <a:pt x="4188016" y="1134522"/>
                  <a:pt x="4151694" y="1134522"/>
                </a:cubicBezTo>
                <a:lnTo>
                  <a:pt x="65768" y="1134522"/>
                </a:lnTo>
                <a:cubicBezTo>
                  <a:pt x="29445" y="1134522"/>
                  <a:pt x="0" y="1105076"/>
                  <a:pt x="0" y="1068754"/>
                </a:cubicBezTo>
                <a:lnTo>
                  <a:pt x="0" y="65768"/>
                </a:lnTo>
                <a:cubicBezTo>
                  <a:pt x="0" y="29470"/>
                  <a:pt x="29470" y="0"/>
                  <a:pt x="657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9434888" y="1811934"/>
            <a:ext cx="308294" cy="246635"/>
          </a:xfrm>
          <a:custGeom>
            <a:avLst/>
            <a:gdLst/>
            <a:ahLst/>
            <a:cxnLst/>
            <a:rect l="l" t="t" r="r" b="b"/>
            <a:pathLst>
              <a:path w="308294" h="246635">
                <a:moveTo>
                  <a:pt x="169562" y="0"/>
                </a:moveTo>
                <a:cubicBezTo>
                  <a:pt x="169562" y="-8526"/>
                  <a:pt x="162673" y="-15415"/>
                  <a:pt x="154147" y="-15415"/>
                </a:cubicBezTo>
                <a:cubicBezTo>
                  <a:pt x="145621" y="-15415"/>
                  <a:pt x="138732" y="-8526"/>
                  <a:pt x="138732" y="0"/>
                </a:cubicBezTo>
                <a:lnTo>
                  <a:pt x="138732" y="30829"/>
                </a:lnTo>
                <a:lnTo>
                  <a:pt x="92488" y="30829"/>
                </a:lnTo>
                <a:cubicBezTo>
                  <a:pt x="66958" y="30829"/>
                  <a:pt x="46244" y="51543"/>
                  <a:pt x="46244" y="77073"/>
                </a:cubicBezTo>
                <a:lnTo>
                  <a:pt x="46244" y="184976"/>
                </a:lnTo>
                <a:cubicBezTo>
                  <a:pt x="46244" y="210507"/>
                  <a:pt x="66958" y="231220"/>
                  <a:pt x="92488" y="231220"/>
                </a:cubicBezTo>
                <a:lnTo>
                  <a:pt x="215806" y="231220"/>
                </a:lnTo>
                <a:cubicBezTo>
                  <a:pt x="241336" y="231220"/>
                  <a:pt x="262050" y="210507"/>
                  <a:pt x="262050" y="184976"/>
                </a:cubicBezTo>
                <a:lnTo>
                  <a:pt x="262050" y="77073"/>
                </a:lnTo>
                <a:cubicBezTo>
                  <a:pt x="262050" y="51543"/>
                  <a:pt x="241336" y="30829"/>
                  <a:pt x="215806" y="30829"/>
                </a:cubicBezTo>
                <a:lnTo>
                  <a:pt x="169562" y="30829"/>
                </a:lnTo>
                <a:lnTo>
                  <a:pt x="169562" y="0"/>
                </a:lnTo>
                <a:close/>
                <a:moveTo>
                  <a:pt x="77073" y="177269"/>
                </a:moveTo>
                <a:cubicBezTo>
                  <a:pt x="77073" y="170862"/>
                  <a:pt x="82228" y="165708"/>
                  <a:pt x="88635" y="165708"/>
                </a:cubicBezTo>
                <a:lnTo>
                  <a:pt x="104049" y="165708"/>
                </a:lnTo>
                <a:cubicBezTo>
                  <a:pt x="110456" y="165708"/>
                  <a:pt x="115610" y="170862"/>
                  <a:pt x="115610" y="177269"/>
                </a:cubicBezTo>
                <a:cubicBezTo>
                  <a:pt x="115610" y="183676"/>
                  <a:pt x="110456" y="188830"/>
                  <a:pt x="104049" y="188830"/>
                </a:cubicBezTo>
                <a:lnTo>
                  <a:pt x="88635" y="188830"/>
                </a:lnTo>
                <a:cubicBezTo>
                  <a:pt x="82228" y="188830"/>
                  <a:pt x="77073" y="183676"/>
                  <a:pt x="77073" y="177269"/>
                </a:cubicBezTo>
                <a:close/>
                <a:moveTo>
                  <a:pt x="134879" y="177269"/>
                </a:moveTo>
                <a:cubicBezTo>
                  <a:pt x="134879" y="170862"/>
                  <a:pt x="140033" y="165708"/>
                  <a:pt x="146440" y="165708"/>
                </a:cubicBezTo>
                <a:lnTo>
                  <a:pt x="161854" y="165708"/>
                </a:lnTo>
                <a:cubicBezTo>
                  <a:pt x="168261" y="165708"/>
                  <a:pt x="173415" y="170862"/>
                  <a:pt x="173415" y="177269"/>
                </a:cubicBezTo>
                <a:cubicBezTo>
                  <a:pt x="173415" y="183676"/>
                  <a:pt x="168261" y="188830"/>
                  <a:pt x="161854" y="188830"/>
                </a:cubicBezTo>
                <a:lnTo>
                  <a:pt x="146440" y="188830"/>
                </a:lnTo>
                <a:cubicBezTo>
                  <a:pt x="140033" y="188830"/>
                  <a:pt x="134879" y="183676"/>
                  <a:pt x="134879" y="177269"/>
                </a:cubicBezTo>
                <a:close/>
                <a:moveTo>
                  <a:pt x="192684" y="177269"/>
                </a:moveTo>
                <a:cubicBezTo>
                  <a:pt x="192684" y="170862"/>
                  <a:pt x="197838" y="165708"/>
                  <a:pt x="204245" y="165708"/>
                </a:cubicBezTo>
                <a:lnTo>
                  <a:pt x="219659" y="165708"/>
                </a:lnTo>
                <a:cubicBezTo>
                  <a:pt x="226066" y="165708"/>
                  <a:pt x="231220" y="170862"/>
                  <a:pt x="231220" y="177269"/>
                </a:cubicBezTo>
                <a:cubicBezTo>
                  <a:pt x="231220" y="183676"/>
                  <a:pt x="226066" y="188830"/>
                  <a:pt x="219659" y="188830"/>
                </a:cubicBezTo>
                <a:lnTo>
                  <a:pt x="204245" y="188830"/>
                </a:lnTo>
                <a:cubicBezTo>
                  <a:pt x="197838" y="188830"/>
                  <a:pt x="192684" y="183676"/>
                  <a:pt x="192684" y="177269"/>
                </a:cubicBezTo>
                <a:close/>
                <a:moveTo>
                  <a:pt x="107903" y="84781"/>
                </a:moveTo>
                <a:cubicBezTo>
                  <a:pt x="120664" y="84781"/>
                  <a:pt x="131025" y="95141"/>
                  <a:pt x="131025" y="107903"/>
                </a:cubicBezTo>
                <a:cubicBezTo>
                  <a:pt x="131025" y="120664"/>
                  <a:pt x="120664" y="131025"/>
                  <a:pt x="107903" y="131025"/>
                </a:cubicBezTo>
                <a:cubicBezTo>
                  <a:pt x="95141" y="131025"/>
                  <a:pt x="84781" y="120664"/>
                  <a:pt x="84781" y="107903"/>
                </a:cubicBezTo>
                <a:cubicBezTo>
                  <a:pt x="84781" y="95141"/>
                  <a:pt x="95141" y="84781"/>
                  <a:pt x="107903" y="84781"/>
                </a:cubicBezTo>
                <a:close/>
                <a:moveTo>
                  <a:pt x="177269" y="107903"/>
                </a:moveTo>
                <a:cubicBezTo>
                  <a:pt x="177269" y="95141"/>
                  <a:pt x="187630" y="84781"/>
                  <a:pt x="200391" y="84781"/>
                </a:cubicBezTo>
                <a:cubicBezTo>
                  <a:pt x="213153" y="84781"/>
                  <a:pt x="223513" y="95141"/>
                  <a:pt x="223513" y="107903"/>
                </a:cubicBezTo>
                <a:cubicBezTo>
                  <a:pt x="223513" y="120664"/>
                  <a:pt x="213153" y="131025"/>
                  <a:pt x="200391" y="131025"/>
                </a:cubicBezTo>
                <a:cubicBezTo>
                  <a:pt x="187630" y="131025"/>
                  <a:pt x="177269" y="120664"/>
                  <a:pt x="177269" y="107903"/>
                </a:cubicBezTo>
                <a:close/>
                <a:moveTo>
                  <a:pt x="30829" y="107903"/>
                </a:moveTo>
                <a:cubicBezTo>
                  <a:pt x="30829" y="99377"/>
                  <a:pt x="23941" y="92488"/>
                  <a:pt x="15415" y="92488"/>
                </a:cubicBezTo>
                <a:cubicBezTo>
                  <a:pt x="6888" y="92488"/>
                  <a:pt x="0" y="99377"/>
                  <a:pt x="0" y="107903"/>
                </a:cubicBezTo>
                <a:lnTo>
                  <a:pt x="0" y="154147"/>
                </a:lnTo>
                <a:cubicBezTo>
                  <a:pt x="0" y="162673"/>
                  <a:pt x="6888" y="169562"/>
                  <a:pt x="15415" y="169562"/>
                </a:cubicBezTo>
                <a:cubicBezTo>
                  <a:pt x="23941" y="169562"/>
                  <a:pt x="30829" y="162673"/>
                  <a:pt x="30829" y="154147"/>
                </a:cubicBezTo>
                <a:lnTo>
                  <a:pt x="30829" y="107903"/>
                </a:lnTo>
                <a:close/>
                <a:moveTo>
                  <a:pt x="292879" y="92488"/>
                </a:moveTo>
                <a:cubicBezTo>
                  <a:pt x="284353" y="92488"/>
                  <a:pt x="277465" y="99377"/>
                  <a:pt x="277465" y="107903"/>
                </a:cubicBezTo>
                <a:lnTo>
                  <a:pt x="277465" y="154147"/>
                </a:lnTo>
                <a:cubicBezTo>
                  <a:pt x="277465" y="162673"/>
                  <a:pt x="284353" y="169562"/>
                  <a:pt x="292879" y="169562"/>
                </a:cubicBezTo>
                <a:cubicBezTo>
                  <a:pt x="301406" y="169562"/>
                  <a:pt x="308294" y="162673"/>
                  <a:pt x="308294" y="154147"/>
                </a:cubicBezTo>
                <a:lnTo>
                  <a:pt x="308294" y="107903"/>
                </a:lnTo>
                <a:cubicBezTo>
                  <a:pt x="308294" y="99377"/>
                  <a:pt x="301406" y="92488"/>
                  <a:pt x="292879" y="92488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7576646" y="2124338"/>
            <a:ext cx="4020154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大语言模型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580757" y="2354531"/>
            <a:ext cx="4011933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6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仅生成代码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584867" y="2551839"/>
            <a:ext cx="4003711" cy="131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77" dirty="0">
                <a:solidFill>
                  <a:srgbClr val="FFFFFF">
                    <a:alpha val="5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不接触外部数据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9512989" y="2887238"/>
            <a:ext cx="147981" cy="197308"/>
          </a:xfrm>
          <a:custGeom>
            <a:avLst/>
            <a:gdLst/>
            <a:ahLst/>
            <a:cxnLst/>
            <a:rect l="l" t="t" r="r" b="b"/>
            <a:pathLst>
              <a:path w="147981" h="197308">
                <a:moveTo>
                  <a:pt x="65281" y="193686"/>
                </a:moveTo>
                <a:cubicBezTo>
                  <a:pt x="70098" y="198503"/>
                  <a:pt x="77921" y="198503"/>
                  <a:pt x="82738" y="193686"/>
                </a:cubicBezTo>
                <a:lnTo>
                  <a:pt x="144397" y="132027"/>
                </a:lnTo>
                <a:cubicBezTo>
                  <a:pt x="149214" y="127210"/>
                  <a:pt x="149214" y="119387"/>
                  <a:pt x="144397" y="114570"/>
                </a:cubicBezTo>
                <a:cubicBezTo>
                  <a:pt x="139580" y="109753"/>
                  <a:pt x="131757" y="109753"/>
                  <a:pt x="126940" y="114570"/>
                </a:cubicBezTo>
                <a:lnTo>
                  <a:pt x="86322" y="155187"/>
                </a:lnTo>
                <a:lnTo>
                  <a:pt x="86322" y="12332"/>
                </a:lnTo>
                <a:cubicBezTo>
                  <a:pt x="86322" y="5511"/>
                  <a:pt x="80812" y="0"/>
                  <a:pt x="73991" y="0"/>
                </a:cubicBezTo>
                <a:cubicBezTo>
                  <a:pt x="67170" y="0"/>
                  <a:pt x="61659" y="5511"/>
                  <a:pt x="61659" y="12332"/>
                </a:cubicBezTo>
                <a:lnTo>
                  <a:pt x="61659" y="155187"/>
                </a:lnTo>
                <a:lnTo>
                  <a:pt x="21041" y="114570"/>
                </a:lnTo>
                <a:cubicBezTo>
                  <a:pt x="16224" y="109753"/>
                  <a:pt x="8401" y="109753"/>
                  <a:pt x="3584" y="114570"/>
                </a:cubicBezTo>
                <a:cubicBezTo>
                  <a:pt x="-1233" y="119387"/>
                  <a:pt x="-1233" y="127210"/>
                  <a:pt x="3584" y="132027"/>
                </a:cubicBezTo>
                <a:lnTo>
                  <a:pt x="65243" y="193686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7486213" y="3165152"/>
            <a:ext cx="4201020" cy="1150964"/>
          </a:xfrm>
          <a:custGeom>
            <a:avLst/>
            <a:gdLst/>
            <a:ahLst/>
            <a:cxnLst/>
            <a:rect l="l" t="t" r="r" b="b"/>
            <a:pathLst>
              <a:path w="4201020" h="1150964">
                <a:moveTo>
                  <a:pt x="65766" y="0"/>
                </a:moveTo>
                <a:lnTo>
                  <a:pt x="4135253" y="0"/>
                </a:lnTo>
                <a:cubicBezTo>
                  <a:pt x="4171575" y="0"/>
                  <a:pt x="4201020" y="29444"/>
                  <a:pt x="4201020" y="65766"/>
                </a:cubicBezTo>
                <a:lnTo>
                  <a:pt x="4201020" y="1085198"/>
                </a:lnTo>
                <a:cubicBezTo>
                  <a:pt x="4201020" y="1121520"/>
                  <a:pt x="4171575" y="1150964"/>
                  <a:pt x="4135253" y="1150964"/>
                </a:cubicBezTo>
                <a:lnTo>
                  <a:pt x="65766" y="1150964"/>
                </a:lnTo>
                <a:cubicBezTo>
                  <a:pt x="29444" y="1150964"/>
                  <a:pt x="0" y="1121520"/>
                  <a:pt x="0" y="1085198"/>
                </a:cubicBezTo>
                <a:lnTo>
                  <a:pt x="0" y="65766"/>
                </a:lnTo>
                <a:cubicBezTo>
                  <a:pt x="0" y="29469"/>
                  <a:pt x="29469" y="0"/>
                  <a:pt x="6576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9465718" y="3304912"/>
            <a:ext cx="246635" cy="246635"/>
          </a:xfrm>
          <a:custGeom>
            <a:avLst/>
            <a:gdLst/>
            <a:ahLst/>
            <a:cxnLst/>
            <a:rect l="l" t="t" r="r" b="b"/>
            <a:pathLst>
              <a:path w="246635" h="246635">
                <a:moveTo>
                  <a:pt x="108047" y="-1204"/>
                </a:moveTo>
                <a:cubicBezTo>
                  <a:pt x="117585" y="-6696"/>
                  <a:pt x="129339" y="-6696"/>
                  <a:pt x="138877" y="-1204"/>
                </a:cubicBezTo>
                <a:lnTo>
                  <a:pt x="223609" y="47689"/>
                </a:lnTo>
                <a:cubicBezTo>
                  <a:pt x="233147" y="53181"/>
                  <a:pt x="239024" y="63393"/>
                  <a:pt x="239024" y="74376"/>
                </a:cubicBezTo>
                <a:lnTo>
                  <a:pt x="239024" y="172163"/>
                </a:lnTo>
                <a:cubicBezTo>
                  <a:pt x="239024" y="183194"/>
                  <a:pt x="233147" y="193358"/>
                  <a:pt x="223609" y="198850"/>
                </a:cubicBezTo>
                <a:lnTo>
                  <a:pt x="138877" y="247839"/>
                </a:lnTo>
                <a:cubicBezTo>
                  <a:pt x="129339" y="253331"/>
                  <a:pt x="117585" y="253331"/>
                  <a:pt x="108047" y="247839"/>
                </a:cubicBezTo>
                <a:lnTo>
                  <a:pt x="23363" y="198946"/>
                </a:lnTo>
                <a:cubicBezTo>
                  <a:pt x="13825" y="193454"/>
                  <a:pt x="7948" y="183242"/>
                  <a:pt x="7948" y="172259"/>
                </a:cubicBezTo>
                <a:lnTo>
                  <a:pt x="7948" y="74472"/>
                </a:lnTo>
                <a:cubicBezTo>
                  <a:pt x="7948" y="63441"/>
                  <a:pt x="13825" y="53277"/>
                  <a:pt x="23363" y="47786"/>
                </a:cubicBezTo>
                <a:lnTo>
                  <a:pt x="108047" y="-1204"/>
                </a:lnTo>
                <a:close/>
                <a:moveTo>
                  <a:pt x="208147" y="172211"/>
                </a:moveTo>
                <a:lnTo>
                  <a:pt x="208147" y="92199"/>
                </a:lnTo>
                <a:lnTo>
                  <a:pt x="138877" y="132181"/>
                </a:lnTo>
                <a:lnTo>
                  <a:pt x="138877" y="212193"/>
                </a:lnTo>
                <a:lnTo>
                  <a:pt x="208147" y="172211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7593089" y="3617316"/>
            <a:ext cx="3987269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Sandlock 沙箱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597199" y="3847509"/>
            <a:ext cx="3979048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6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独立执行环境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601310" y="4044817"/>
            <a:ext cx="3970827" cy="131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77" dirty="0">
                <a:solidFill>
                  <a:srgbClr val="FFFFFF">
                    <a:alpha val="5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完全隔离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9512989" y="4396658"/>
            <a:ext cx="147981" cy="197308"/>
          </a:xfrm>
          <a:custGeom>
            <a:avLst/>
            <a:gdLst/>
            <a:ahLst/>
            <a:cxnLst/>
            <a:rect l="l" t="t" r="r" b="b"/>
            <a:pathLst>
              <a:path w="147981" h="197308">
                <a:moveTo>
                  <a:pt x="65281" y="193686"/>
                </a:moveTo>
                <a:cubicBezTo>
                  <a:pt x="70098" y="198503"/>
                  <a:pt x="77921" y="198503"/>
                  <a:pt x="82738" y="193686"/>
                </a:cubicBezTo>
                <a:lnTo>
                  <a:pt x="144397" y="132027"/>
                </a:lnTo>
                <a:cubicBezTo>
                  <a:pt x="149214" y="127210"/>
                  <a:pt x="149214" y="119387"/>
                  <a:pt x="144397" y="114570"/>
                </a:cubicBezTo>
                <a:cubicBezTo>
                  <a:pt x="139580" y="109753"/>
                  <a:pt x="131757" y="109753"/>
                  <a:pt x="126940" y="114570"/>
                </a:cubicBezTo>
                <a:lnTo>
                  <a:pt x="86322" y="155187"/>
                </a:lnTo>
                <a:lnTo>
                  <a:pt x="86322" y="12332"/>
                </a:lnTo>
                <a:cubicBezTo>
                  <a:pt x="86322" y="5511"/>
                  <a:pt x="80812" y="0"/>
                  <a:pt x="73991" y="0"/>
                </a:cubicBezTo>
                <a:cubicBezTo>
                  <a:pt x="67170" y="0"/>
                  <a:pt x="61659" y="5511"/>
                  <a:pt x="61659" y="12332"/>
                </a:cubicBezTo>
                <a:lnTo>
                  <a:pt x="61659" y="155187"/>
                </a:lnTo>
                <a:lnTo>
                  <a:pt x="21041" y="114570"/>
                </a:lnTo>
                <a:cubicBezTo>
                  <a:pt x="16224" y="109753"/>
                  <a:pt x="8401" y="109753"/>
                  <a:pt x="3584" y="114570"/>
                </a:cubicBezTo>
                <a:cubicBezTo>
                  <a:pt x="-1233" y="119387"/>
                  <a:pt x="-1233" y="127210"/>
                  <a:pt x="3584" y="132027"/>
                </a:cubicBezTo>
                <a:lnTo>
                  <a:pt x="65243" y="193686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7477992" y="4666351"/>
            <a:ext cx="4217462" cy="1134522"/>
          </a:xfrm>
          <a:custGeom>
            <a:avLst/>
            <a:gdLst/>
            <a:ahLst/>
            <a:cxnLst/>
            <a:rect l="l" t="t" r="r" b="b"/>
            <a:pathLst>
              <a:path w="4217462" h="1134522">
                <a:moveTo>
                  <a:pt x="65768" y="0"/>
                </a:moveTo>
                <a:lnTo>
                  <a:pt x="4151694" y="0"/>
                </a:lnTo>
                <a:cubicBezTo>
                  <a:pt x="4188016" y="0"/>
                  <a:pt x="4217462" y="29445"/>
                  <a:pt x="4217462" y="65768"/>
                </a:cubicBezTo>
                <a:lnTo>
                  <a:pt x="4217462" y="1068754"/>
                </a:lnTo>
                <a:cubicBezTo>
                  <a:pt x="4217462" y="1105076"/>
                  <a:pt x="4188016" y="1134522"/>
                  <a:pt x="4151694" y="1134522"/>
                </a:cubicBezTo>
                <a:lnTo>
                  <a:pt x="65768" y="1134522"/>
                </a:lnTo>
                <a:cubicBezTo>
                  <a:pt x="29445" y="1134522"/>
                  <a:pt x="0" y="1105076"/>
                  <a:pt x="0" y="1068754"/>
                </a:cubicBezTo>
                <a:lnTo>
                  <a:pt x="0" y="65768"/>
                </a:lnTo>
                <a:cubicBezTo>
                  <a:pt x="0" y="29470"/>
                  <a:pt x="29470" y="0"/>
                  <a:pt x="657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9481132" y="4797890"/>
            <a:ext cx="215806" cy="246635"/>
          </a:xfrm>
          <a:custGeom>
            <a:avLst/>
            <a:gdLst/>
            <a:ahLst/>
            <a:cxnLst/>
            <a:rect l="l" t="t" r="r" b="b"/>
            <a:pathLst>
              <a:path w="215806" h="246635">
                <a:moveTo>
                  <a:pt x="107903" y="119464"/>
                </a:moveTo>
                <a:cubicBezTo>
                  <a:pt x="139806" y="119464"/>
                  <a:pt x="165708" y="93562"/>
                  <a:pt x="165708" y="61659"/>
                </a:cubicBezTo>
                <a:cubicBezTo>
                  <a:pt x="165708" y="29755"/>
                  <a:pt x="139806" y="3854"/>
                  <a:pt x="107903" y="3854"/>
                </a:cubicBezTo>
                <a:cubicBezTo>
                  <a:pt x="75999" y="3854"/>
                  <a:pt x="50098" y="29755"/>
                  <a:pt x="50098" y="61659"/>
                </a:cubicBezTo>
                <a:cubicBezTo>
                  <a:pt x="50098" y="93562"/>
                  <a:pt x="75999" y="119464"/>
                  <a:pt x="107903" y="119464"/>
                </a:cubicBezTo>
                <a:close/>
                <a:moveTo>
                  <a:pt x="93596" y="146440"/>
                </a:moveTo>
                <a:cubicBezTo>
                  <a:pt x="46148" y="146440"/>
                  <a:pt x="7707" y="184880"/>
                  <a:pt x="7707" y="232328"/>
                </a:cubicBezTo>
                <a:cubicBezTo>
                  <a:pt x="7707" y="240228"/>
                  <a:pt x="14114" y="246635"/>
                  <a:pt x="22014" y="246635"/>
                </a:cubicBezTo>
                <a:lnTo>
                  <a:pt x="193792" y="246635"/>
                </a:lnTo>
                <a:cubicBezTo>
                  <a:pt x="201692" y="246635"/>
                  <a:pt x="208098" y="240228"/>
                  <a:pt x="208098" y="232328"/>
                </a:cubicBezTo>
                <a:cubicBezTo>
                  <a:pt x="208098" y="184880"/>
                  <a:pt x="169658" y="146440"/>
                  <a:pt x="122210" y="146440"/>
                </a:cubicBezTo>
                <a:lnTo>
                  <a:pt x="93596" y="14644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7576646" y="5110294"/>
            <a:ext cx="4020154" cy="197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终端用户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580757" y="5340487"/>
            <a:ext cx="4011933" cy="16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06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直接接收结果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584867" y="5537795"/>
            <a:ext cx="4003711" cy="131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77" dirty="0">
                <a:solidFill>
                  <a:srgbClr val="FFFFFF">
                    <a:alpha val="5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无中间环节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7330011" y="5771264"/>
            <a:ext cx="4529866" cy="904329"/>
          </a:xfrm>
          <a:custGeom>
            <a:avLst/>
            <a:gdLst/>
            <a:ahLst/>
            <a:cxnLst/>
            <a:rect l="l" t="t" r="r" b="b"/>
            <a:pathLst>
              <a:path w="4529866" h="904329">
                <a:moveTo>
                  <a:pt x="32885" y="0"/>
                </a:moveTo>
                <a:lnTo>
                  <a:pt x="4431213" y="0"/>
                </a:lnTo>
                <a:cubicBezTo>
                  <a:pt x="4485698" y="0"/>
                  <a:pt x="4529866" y="44169"/>
                  <a:pt x="4529866" y="98653"/>
                </a:cubicBezTo>
                <a:lnTo>
                  <a:pt x="4529866" y="805676"/>
                </a:lnTo>
                <a:cubicBezTo>
                  <a:pt x="4529866" y="860160"/>
                  <a:pt x="4485698" y="904329"/>
                  <a:pt x="4431213" y="904329"/>
                </a:cubicBezTo>
                <a:lnTo>
                  <a:pt x="32885" y="904329"/>
                </a:lnTo>
                <a:cubicBezTo>
                  <a:pt x="14723" y="904329"/>
                  <a:pt x="0" y="889606"/>
                  <a:pt x="0" y="871444"/>
                </a:cubicBezTo>
                <a:lnTo>
                  <a:pt x="0" y="32885"/>
                </a:lnTo>
                <a:cubicBezTo>
                  <a:pt x="0" y="14735"/>
                  <a:pt x="14735" y="0"/>
                  <a:pt x="32885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7330011" y="5771264"/>
            <a:ext cx="32885" cy="904329"/>
          </a:xfrm>
          <a:custGeom>
            <a:avLst/>
            <a:gdLst/>
            <a:ahLst/>
            <a:cxnLst/>
            <a:rect l="l" t="t" r="r" b="b"/>
            <a:pathLst>
              <a:path w="32885" h="904329">
                <a:moveTo>
                  <a:pt x="32885" y="0"/>
                </a:moveTo>
                <a:lnTo>
                  <a:pt x="32885" y="0"/>
                </a:lnTo>
                <a:lnTo>
                  <a:pt x="32885" y="904329"/>
                </a:lnTo>
                <a:lnTo>
                  <a:pt x="32885" y="904329"/>
                </a:lnTo>
                <a:cubicBezTo>
                  <a:pt x="14723" y="904329"/>
                  <a:pt x="0" y="889606"/>
                  <a:pt x="0" y="871444"/>
                </a:cubicBezTo>
                <a:lnTo>
                  <a:pt x="0" y="32885"/>
                </a:lnTo>
                <a:cubicBezTo>
                  <a:pt x="0" y="14735"/>
                  <a:pt x="14735" y="0"/>
                  <a:pt x="32885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Shape 47"/>
          <p:cNvSpPr/>
          <p:nvPr/>
        </p:nvSpPr>
        <p:spPr>
          <a:xfrm>
            <a:off x="7477992" y="5902802"/>
            <a:ext cx="197308" cy="197308"/>
          </a:xfrm>
          <a:custGeom>
            <a:avLst/>
            <a:gdLst/>
            <a:ahLst/>
            <a:cxnLst/>
            <a:rect l="l" t="t" r="r" b="b"/>
            <a:pathLst>
              <a:path w="197308" h="197308">
                <a:moveTo>
                  <a:pt x="98654" y="0"/>
                </a:moveTo>
                <a:cubicBezTo>
                  <a:pt x="100427" y="0"/>
                  <a:pt x="102199" y="385"/>
                  <a:pt x="103818" y="1118"/>
                </a:cubicBezTo>
                <a:lnTo>
                  <a:pt x="176421" y="31908"/>
                </a:lnTo>
                <a:cubicBezTo>
                  <a:pt x="184899" y="35492"/>
                  <a:pt x="191219" y="43855"/>
                  <a:pt x="191181" y="53951"/>
                </a:cubicBezTo>
                <a:cubicBezTo>
                  <a:pt x="190988" y="92180"/>
                  <a:pt x="175265" y="162124"/>
                  <a:pt x="108866" y="193917"/>
                </a:cubicBezTo>
                <a:cubicBezTo>
                  <a:pt x="102431" y="197000"/>
                  <a:pt x="94955" y="197000"/>
                  <a:pt x="88519" y="193917"/>
                </a:cubicBezTo>
                <a:cubicBezTo>
                  <a:pt x="22082" y="162124"/>
                  <a:pt x="6397" y="92180"/>
                  <a:pt x="6204" y="53951"/>
                </a:cubicBezTo>
                <a:cubicBezTo>
                  <a:pt x="6166" y="43855"/>
                  <a:pt x="12486" y="35492"/>
                  <a:pt x="20964" y="31908"/>
                </a:cubicBezTo>
                <a:lnTo>
                  <a:pt x="93529" y="1118"/>
                </a:lnTo>
                <a:cubicBezTo>
                  <a:pt x="95147" y="385"/>
                  <a:pt x="96881" y="0"/>
                  <a:pt x="98654" y="0"/>
                </a:cubicBezTo>
                <a:close/>
                <a:moveTo>
                  <a:pt x="98654" y="25743"/>
                </a:moveTo>
                <a:lnTo>
                  <a:pt x="98654" y="171450"/>
                </a:lnTo>
                <a:cubicBezTo>
                  <a:pt x="151835" y="145707"/>
                  <a:pt x="166132" y="88673"/>
                  <a:pt x="166479" y="54530"/>
                </a:cubicBezTo>
                <a:lnTo>
                  <a:pt x="98654" y="25781"/>
                </a:lnTo>
                <a:lnTo>
                  <a:pt x="98654" y="25781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7773954" y="5902802"/>
            <a:ext cx="4028375" cy="230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65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安全优势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773954" y="6165880"/>
            <a:ext cx="4011933" cy="3781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这种</a:t>
            </a:r>
            <a:r>
              <a:rPr lang="en-US" sz="906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结构级别的隔离 </a:t>
            </a:r>
            <a:r>
              <a:rPr lang="en-US" sz="90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，使得即使代码处理了恶意的外部输入，也无法通过上下文污染操纵模型。从根本上阻断了 Prompt 注入的攻击链。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5763" y="1588294"/>
            <a:ext cx="1743075" cy="428625"/>
          </a:xfrm>
          <a:custGeom>
            <a:avLst/>
            <a:gdLst/>
            <a:ahLst/>
            <a:cxnLst/>
            <a:rect l="l" t="t" r="r" b="b"/>
            <a:pathLst>
              <a:path w="1743075" h="428625">
                <a:moveTo>
                  <a:pt x="214313" y="0"/>
                </a:moveTo>
                <a:lnTo>
                  <a:pt x="1528763" y="0"/>
                </a:lnTo>
                <a:cubicBezTo>
                  <a:pt x="1647045" y="0"/>
                  <a:pt x="1743075" y="96030"/>
                  <a:pt x="1743075" y="214313"/>
                </a:cubicBezTo>
                <a:lnTo>
                  <a:pt x="1743075" y="214313"/>
                </a:lnTo>
                <a:cubicBezTo>
                  <a:pt x="1743075" y="332595"/>
                  <a:pt x="1647045" y="428625"/>
                  <a:pt x="15287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12700">
            <a:solidFill>
              <a:srgbClr val="3B82F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19125" y="1669256"/>
            <a:ext cx="137390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kern="0" spc="75" dirty="0">
                <a:solidFill>
                  <a:srgbClr val="3B82F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05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2555081"/>
            <a:ext cx="11658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Lite：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云原生时代的轻量级协同沙箱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4002881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81000" y="4345781"/>
            <a:ext cx="7796048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1F5F9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融合 OpenShell 防护经验与 Sandlock 轻量化设计的全新范式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4038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核心特性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FEATURES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00050" y="1295400"/>
            <a:ext cx="5619750" cy="1543050"/>
          </a:xfrm>
          <a:custGeom>
            <a:avLst/>
            <a:gdLst/>
            <a:ahLst/>
            <a:cxnLst/>
            <a:rect l="l" t="t" r="r" b="b"/>
            <a:pathLst>
              <a:path w="5619750" h="1543050">
                <a:moveTo>
                  <a:pt x="38100" y="0"/>
                </a:moveTo>
                <a:lnTo>
                  <a:pt x="5505456" y="0"/>
                </a:lnTo>
                <a:cubicBezTo>
                  <a:pt x="5568537" y="0"/>
                  <a:pt x="5619750" y="51213"/>
                  <a:pt x="5619750" y="114294"/>
                </a:cubicBezTo>
                <a:lnTo>
                  <a:pt x="5619750" y="1428756"/>
                </a:lnTo>
                <a:cubicBezTo>
                  <a:pt x="5619750" y="1491837"/>
                  <a:pt x="5568537" y="1543050"/>
                  <a:pt x="5505456" y="1543050"/>
                </a:cubicBezTo>
                <a:lnTo>
                  <a:pt x="38100" y="1543050"/>
                </a:lnTo>
                <a:cubicBezTo>
                  <a:pt x="17072" y="1543050"/>
                  <a:pt x="0" y="1525978"/>
                  <a:pt x="0" y="15049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295400"/>
            <a:ext cx="38100" cy="1543050"/>
          </a:xfrm>
          <a:custGeom>
            <a:avLst/>
            <a:gdLst/>
            <a:ahLst/>
            <a:cxnLst/>
            <a:rect l="l" t="t" r="r" b="b"/>
            <a:pathLst>
              <a:path w="38100" h="1543050">
                <a:moveTo>
                  <a:pt x="38100" y="0"/>
                </a:moveTo>
                <a:lnTo>
                  <a:pt x="38100" y="0"/>
                </a:lnTo>
                <a:lnTo>
                  <a:pt x="38100" y="1543050"/>
                </a:lnTo>
                <a:lnTo>
                  <a:pt x="38100" y="1543050"/>
                </a:lnTo>
                <a:cubicBezTo>
                  <a:pt x="17072" y="1543050"/>
                  <a:pt x="0" y="1525978"/>
                  <a:pt x="0" y="15049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485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66763" y="16192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15863" y="11906"/>
                </a:moveTo>
                <a:lnTo>
                  <a:pt x="119063" y="11906"/>
                </a:lnTo>
                <a:cubicBezTo>
                  <a:pt x="132197" y="11906"/>
                  <a:pt x="142875" y="22585"/>
                  <a:pt x="142875" y="35719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27012" y="11906"/>
                </a:lnTo>
                <a:cubicBezTo>
                  <a:pt x="31105" y="4800"/>
                  <a:pt x="38807" y="0"/>
                  <a:pt x="47625" y="0"/>
                </a:cubicBezTo>
                <a:lnTo>
                  <a:pt x="95250" y="0"/>
                </a:lnTo>
                <a:cubicBezTo>
                  <a:pt x="104068" y="0"/>
                  <a:pt x="111770" y="4800"/>
                  <a:pt x="115863" y="11906"/>
                </a:cubicBezTo>
                <a:close/>
                <a:moveTo>
                  <a:pt x="92273" y="41672"/>
                </a:moveTo>
                <a:cubicBezTo>
                  <a:pt x="97222" y="41672"/>
                  <a:pt x="101203" y="37691"/>
                  <a:pt x="101203" y="32742"/>
                </a:cubicBezTo>
                <a:cubicBezTo>
                  <a:pt x="101203" y="27794"/>
                  <a:pt x="97222" y="23812"/>
                  <a:pt x="92273" y="23812"/>
                </a:cubicBezTo>
                <a:lnTo>
                  <a:pt x="50602" y="23812"/>
                </a:lnTo>
                <a:cubicBezTo>
                  <a:pt x="45653" y="23812"/>
                  <a:pt x="41672" y="27794"/>
                  <a:pt x="41672" y="32742"/>
                </a:cubicBezTo>
                <a:cubicBezTo>
                  <a:pt x="41672" y="37691"/>
                  <a:pt x="45653" y="41672"/>
                  <a:pt x="50602" y="41672"/>
                </a:cubicBezTo>
                <a:lnTo>
                  <a:pt x="92273" y="41672"/>
                </a:lnTo>
                <a:close/>
                <a:moveTo>
                  <a:pt x="102840" y="96999"/>
                </a:moveTo>
                <a:cubicBezTo>
                  <a:pt x="105445" y="92832"/>
                  <a:pt x="104180" y="87325"/>
                  <a:pt x="100012" y="84683"/>
                </a:cubicBezTo>
                <a:cubicBezTo>
                  <a:pt x="95845" y="82042"/>
                  <a:pt x="90339" y="83344"/>
                  <a:pt x="87697" y="87511"/>
                </a:cubicBezTo>
                <a:lnTo>
                  <a:pt x="64852" y="124085"/>
                </a:lnTo>
                <a:lnTo>
                  <a:pt x="54806" y="110691"/>
                </a:lnTo>
                <a:cubicBezTo>
                  <a:pt x="51829" y="106747"/>
                  <a:pt x="46248" y="105928"/>
                  <a:pt x="42304" y="108905"/>
                </a:cubicBezTo>
                <a:cubicBezTo>
                  <a:pt x="38360" y="111882"/>
                  <a:pt x="37542" y="117463"/>
                  <a:pt x="40518" y="121407"/>
                </a:cubicBezTo>
                <a:lnTo>
                  <a:pt x="58378" y="145219"/>
                </a:lnTo>
                <a:cubicBezTo>
                  <a:pt x="60127" y="147563"/>
                  <a:pt x="62954" y="148903"/>
                  <a:pt x="65894" y="148791"/>
                </a:cubicBezTo>
                <a:cubicBezTo>
                  <a:pt x="68833" y="148679"/>
                  <a:pt x="71512" y="147117"/>
                  <a:pt x="73075" y="144587"/>
                </a:cubicBezTo>
                <a:lnTo>
                  <a:pt x="102840" y="9696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219200" y="1485900"/>
            <a:ext cx="4705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策略优先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200" y="1828800"/>
            <a:ext cx="46863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摒弃沉重的虚拟化开销，直接在进程层级基于白名单限制文件与网络访问。结合 seccomp-bpf 系统调用黑名单，严防进程注入、沙箱逃逸及内核篡改等高危操作。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91250" y="1295400"/>
            <a:ext cx="5619750" cy="1543050"/>
          </a:xfrm>
          <a:custGeom>
            <a:avLst/>
            <a:gdLst/>
            <a:ahLst/>
            <a:cxnLst/>
            <a:rect l="l" t="t" r="r" b="b"/>
            <a:pathLst>
              <a:path w="5619750" h="1543050">
                <a:moveTo>
                  <a:pt x="38100" y="0"/>
                </a:moveTo>
                <a:lnTo>
                  <a:pt x="5505456" y="0"/>
                </a:lnTo>
                <a:cubicBezTo>
                  <a:pt x="5568537" y="0"/>
                  <a:pt x="5619750" y="51213"/>
                  <a:pt x="5619750" y="114294"/>
                </a:cubicBezTo>
                <a:lnTo>
                  <a:pt x="5619750" y="1428756"/>
                </a:lnTo>
                <a:cubicBezTo>
                  <a:pt x="5619750" y="1491837"/>
                  <a:pt x="5568537" y="1543050"/>
                  <a:pt x="5505456" y="1543050"/>
                </a:cubicBezTo>
                <a:lnTo>
                  <a:pt x="38100" y="1543050"/>
                </a:lnTo>
                <a:cubicBezTo>
                  <a:pt x="17072" y="1543050"/>
                  <a:pt x="0" y="1525978"/>
                  <a:pt x="0" y="15049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191250" y="1295400"/>
            <a:ext cx="38100" cy="1543050"/>
          </a:xfrm>
          <a:custGeom>
            <a:avLst/>
            <a:gdLst/>
            <a:ahLst/>
            <a:cxnLst/>
            <a:rect l="l" t="t" r="r" b="b"/>
            <a:pathLst>
              <a:path w="38100" h="1543050">
                <a:moveTo>
                  <a:pt x="38100" y="0"/>
                </a:moveTo>
                <a:lnTo>
                  <a:pt x="38100" y="0"/>
                </a:lnTo>
                <a:lnTo>
                  <a:pt x="38100" y="1543050"/>
                </a:lnTo>
                <a:lnTo>
                  <a:pt x="38100" y="1543050"/>
                </a:lnTo>
                <a:cubicBezTo>
                  <a:pt x="17072" y="1543050"/>
                  <a:pt x="0" y="1525978"/>
                  <a:pt x="0" y="15049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400800" y="1485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6534150" y="16192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10678" y="23812"/>
                  <a:pt x="0" y="34491"/>
                  <a:pt x="0" y="47625"/>
                </a:cubicBezTo>
                <a:lnTo>
                  <a:pt x="0" y="50378"/>
                </a:lnTo>
                <a:cubicBezTo>
                  <a:pt x="0" y="52908"/>
                  <a:pt x="1637" y="55066"/>
                  <a:pt x="3758" y="56443"/>
                </a:cubicBezTo>
                <a:cubicBezTo>
                  <a:pt x="8669" y="59643"/>
                  <a:pt x="11906" y="65150"/>
                  <a:pt x="11906" y="71438"/>
                </a:cubicBezTo>
                <a:cubicBezTo>
                  <a:pt x="11906" y="77725"/>
                  <a:pt x="8669" y="83232"/>
                  <a:pt x="3758" y="86432"/>
                </a:cubicBezTo>
                <a:cubicBezTo>
                  <a:pt x="1637" y="87809"/>
                  <a:pt x="0" y="89967"/>
                  <a:pt x="0" y="92497"/>
                </a:cubicBezTo>
                <a:lnTo>
                  <a:pt x="0" y="113109"/>
                </a:lnTo>
                <a:lnTo>
                  <a:pt x="190500" y="113109"/>
                </a:lnTo>
                <a:lnTo>
                  <a:pt x="190500" y="92497"/>
                </a:lnTo>
                <a:cubicBezTo>
                  <a:pt x="190500" y="89967"/>
                  <a:pt x="188863" y="87809"/>
                  <a:pt x="186742" y="86432"/>
                </a:cubicBezTo>
                <a:cubicBezTo>
                  <a:pt x="181831" y="83232"/>
                  <a:pt x="178594" y="77725"/>
                  <a:pt x="178594" y="71438"/>
                </a:cubicBezTo>
                <a:cubicBezTo>
                  <a:pt x="178594" y="65150"/>
                  <a:pt x="181831" y="59643"/>
                  <a:pt x="186742" y="56443"/>
                </a:cubicBezTo>
                <a:cubicBezTo>
                  <a:pt x="188863" y="55066"/>
                  <a:pt x="190500" y="52908"/>
                  <a:pt x="190500" y="50378"/>
                </a:cubicBezTo>
                <a:lnTo>
                  <a:pt x="190500" y="47625"/>
                </a:lnTo>
                <a:cubicBezTo>
                  <a:pt x="190500" y="34491"/>
                  <a:pt x="179822" y="23812"/>
                  <a:pt x="166688" y="23812"/>
                </a:cubicBezTo>
                <a:lnTo>
                  <a:pt x="23812" y="23812"/>
                </a:lnTo>
                <a:close/>
                <a:moveTo>
                  <a:pt x="190500" y="154781"/>
                </a:moveTo>
                <a:lnTo>
                  <a:pt x="190500" y="130969"/>
                </a:lnTo>
                <a:lnTo>
                  <a:pt x="0" y="130969"/>
                </a:lnTo>
                <a:lnTo>
                  <a:pt x="0" y="154781"/>
                </a:lnTo>
                <a:cubicBezTo>
                  <a:pt x="0" y="161367"/>
                  <a:pt x="5321" y="166688"/>
                  <a:pt x="11906" y="166688"/>
                </a:cubicBezTo>
                <a:lnTo>
                  <a:pt x="35719" y="166688"/>
                </a:lnTo>
                <a:lnTo>
                  <a:pt x="35719" y="157758"/>
                </a:lnTo>
                <a:cubicBezTo>
                  <a:pt x="35719" y="152809"/>
                  <a:pt x="39700" y="148828"/>
                  <a:pt x="44648" y="148828"/>
                </a:cubicBezTo>
                <a:cubicBezTo>
                  <a:pt x="49597" y="148828"/>
                  <a:pt x="53578" y="152809"/>
                  <a:pt x="53578" y="157758"/>
                </a:cubicBezTo>
                <a:lnTo>
                  <a:pt x="53578" y="166688"/>
                </a:lnTo>
                <a:lnTo>
                  <a:pt x="86320" y="166688"/>
                </a:lnTo>
                <a:lnTo>
                  <a:pt x="86320" y="157758"/>
                </a:lnTo>
                <a:cubicBezTo>
                  <a:pt x="86320" y="152809"/>
                  <a:pt x="90301" y="148828"/>
                  <a:pt x="95250" y="148828"/>
                </a:cubicBezTo>
                <a:cubicBezTo>
                  <a:pt x="100199" y="148828"/>
                  <a:pt x="104180" y="152809"/>
                  <a:pt x="104180" y="157758"/>
                </a:cubicBezTo>
                <a:lnTo>
                  <a:pt x="104180" y="166688"/>
                </a:lnTo>
                <a:lnTo>
                  <a:pt x="136922" y="166688"/>
                </a:lnTo>
                <a:lnTo>
                  <a:pt x="136922" y="157758"/>
                </a:lnTo>
                <a:cubicBezTo>
                  <a:pt x="136922" y="152809"/>
                  <a:pt x="140903" y="148828"/>
                  <a:pt x="145852" y="148828"/>
                </a:cubicBezTo>
                <a:cubicBezTo>
                  <a:pt x="150800" y="148828"/>
                  <a:pt x="154781" y="152809"/>
                  <a:pt x="154781" y="157758"/>
                </a:cubicBezTo>
                <a:lnTo>
                  <a:pt x="154781" y="166688"/>
                </a:lnTo>
                <a:lnTo>
                  <a:pt x="178594" y="166688"/>
                </a:lnTo>
                <a:cubicBezTo>
                  <a:pt x="185179" y="166688"/>
                  <a:pt x="190500" y="161367"/>
                  <a:pt x="190500" y="154781"/>
                </a:cubicBezTo>
                <a:close/>
                <a:moveTo>
                  <a:pt x="59531" y="59531"/>
                </a:moveTo>
                <a:lnTo>
                  <a:pt x="59531" y="83344"/>
                </a:lnTo>
                <a:cubicBezTo>
                  <a:pt x="59531" y="89929"/>
                  <a:pt x="54211" y="95250"/>
                  <a:pt x="47625" y="95250"/>
                </a:cubicBezTo>
                <a:cubicBezTo>
                  <a:pt x="41039" y="95250"/>
                  <a:pt x="35719" y="89929"/>
                  <a:pt x="35719" y="83344"/>
                </a:cubicBezTo>
                <a:lnTo>
                  <a:pt x="35719" y="59531"/>
                </a:lnTo>
                <a:cubicBezTo>
                  <a:pt x="35719" y="52946"/>
                  <a:pt x="41039" y="47625"/>
                  <a:pt x="47625" y="47625"/>
                </a:cubicBezTo>
                <a:cubicBezTo>
                  <a:pt x="54211" y="47625"/>
                  <a:pt x="59531" y="52946"/>
                  <a:pt x="59531" y="59531"/>
                </a:cubicBezTo>
                <a:close/>
                <a:moveTo>
                  <a:pt x="107156" y="59531"/>
                </a:moveTo>
                <a:lnTo>
                  <a:pt x="107156" y="83344"/>
                </a:lnTo>
                <a:cubicBezTo>
                  <a:pt x="107156" y="89929"/>
                  <a:pt x="101836" y="95250"/>
                  <a:pt x="95250" y="95250"/>
                </a:cubicBezTo>
                <a:cubicBezTo>
                  <a:pt x="88664" y="95250"/>
                  <a:pt x="83344" y="89929"/>
                  <a:pt x="83344" y="83344"/>
                </a:cubicBezTo>
                <a:lnTo>
                  <a:pt x="83344" y="59531"/>
                </a:lnTo>
                <a:cubicBezTo>
                  <a:pt x="83344" y="52946"/>
                  <a:pt x="88664" y="47625"/>
                  <a:pt x="95250" y="47625"/>
                </a:cubicBezTo>
                <a:cubicBezTo>
                  <a:pt x="101836" y="47625"/>
                  <a:pt x="107156" y="52946"/>
                  <a:pt x="107156" y="59531"/>
                </a:cubicBezTo>
                <a:close/>
                <a:moveTo>
                  <a:pt x="154781" y="59531"/>
                </a:moveTo>
                <a:lnTo>
                  <a:pt x="154781" y="83344"/>
                </a:lnTo>
                <a:cubicBezTo>
                  <a:pt x="154781" y="89929"/>
                  <a:pt x="149461" y="95250"/>
                  <a:pt x="142875" y="95250"/>
                </a:cubicBezTo>
                <a:cubicBezTo>
                  <a:pt x="136289" y="95250"/>
                  <a:pt x="130969" y="89929"/>
                  <a:pt x="130969" y="83344"/>
                </a:cubicBezTo>
                <a:lnTo>
                  <a:pt x="130969" y="59531"/>
                </a:lnTo>
                <a:cubicBezTo>
                  <a:pt x="130969" y="52946"/>
                  <a:pt x="136289" y="47625"/>
                  <a:pt x="142875" y="47625"/>
                </a:cubicBezTo>
                <a:cubicBezTo>
                  <a:pt x="149461" y="47625"/>
                  <a:pt x="154781" y="52946"/>
                  <a:pt x="154781" y="59531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010400" y="1485900"/>
            <a:ext cx="4705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进程资源控制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10400" y="1828800"/>
            <a:ext cx="46863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POSIX setrlimit 机制严格限制最大可用内存、CPU 时间和文件写入大小，有效防止恶意代码导致的资源耗尽（OOM）及磁盘写满等问题。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2990850"/>
            <a:ext cx="5619750" cy="1295400"/>
          </a:xfrm>
          <a:custGeom>
            <a:avLst/>
            <a:gdLst/>
            <a:ahLst/>
            <a:cxnLst/>
            <a:rect l="l" t="t" r="r" b="b"/>
            <a:pathLst>
              <a:path w="5619750" h="1295400">
                <a:moveTo>
                  <a:pt x="38100" y="0"/>
                </a:moveTo>
                <a:lnTo>
                  <a:pt x="5505444" y="0"/>
                </a:lnTo>
                <a:cubicBezTo>
                  <a:pt x="5568573" y="0"/>
                  <a:pt x="5619750" y="51177"/>
                  <a:pt x="5619750" y="114306"/>
                </a:cubicBezTo>
                <a:lnTo>
                  <a:pt x="5619750" y="1181094"/>
                </a:lnTo>
                <a:cubicBezTo>
                  <a:pt x="5619750" y="1244223"/>
                  <a:pt x="5568573" y="1295400"/>
                  <a:pt x="5505444" y="1295400"/>
                </a:cubicBezTo>
                <a:lnTo>
                  <a:pt x="38100" y="1295400"/>
                </a:lnTo>
                <a:cubicBezTo>
                  <a:pt x="17072" y="1295400"/>
                  <a:pt x="0" y="1278328"/>
                  <a:pt x="0" y="1257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00050" y="2990850"/>
            <a:ext cx="38100" cy="1295400"/>
          </a:xfrm>
          <a:custGeom>
            <a:avLst/>
            <a:gdLst/>
            <a:ahLst/>
            <a:cxnLst/>
            <a:rect l="l" t="t" r="r" b="b"/>
            <a:pathLst>
              <a:path w="38100" h="1295400">
                <a:moveTo>
                  <a:pt x="38100" y="0"/>
                </a:moveTo>
                <a:lnTo>
                  <a:pt x="38100" y="0"/>
                </a:lnTo>
                <a:lnTo>
                  <a:pt x="38100" y="1295400"/>
                </a:lnTo>
                <a:lnTo>
                  <a:pt x="38100" y="1295400"/>
                </a:lnTo>
                <a:cubicBezTo>
                  <a:pt x="17072" y="1295400"/>
                  <a:pt x="0" y="1278328"/>
                  <a:pt x="0" y="1257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09600" y="31813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F59E0B"/>
              </a:gs>
              <a:gs pos="100000">
                <a:srgbClr val="F59E0B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731044" y="33147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83344" y="92273"/>
                </a:moveTo>
                <a:cubicBezTo>
                  <a:pt x="107986" y="92273"/>
                  <a:pt x="127992" y="72267"/>
                  <a:pt x="127992" y="47625"/>
                </a:cubicBezTo>
                <a:cubicBezTo>
                  <a:pt x="127992" y="22983"/>
                  <a:pt x="107986" y="2977"/>
                  <a:pt x="83344" y="2977"/>
                </a:cubicBezTo>
                <a:cubicBezTo>
                  <a:pt x="58702" y="2977"/>
                  <a:pt x="38695" y="22983"/>
                  <a:pt x="38695" y="47625"/>
                </a:cubicBezTo>
                <a:cubicBezTo>
                  <a:pt x="38695" y="72267"/>
                  <a:pt x="58702" y="92273"/>
                  <a:pt x="83344" y="92273"/>
                </a:cubicBezTo>
                <a:close/>
                <a:moveTo>
                  <a:pt x="72293" y="113109"/>
                </a:moveTo>
                <a:cubicBezTo>
                  <a:pt x="35644" y="113109"/>
                  <a:pt x="5953" y="142801"/>
                  <a:pt x="5953" y="179450"/>
                </a:cubicBezTo>
                <a:cubicBezTo>
                  <a:pt x="5953" y="185551"/>
                  <a:pt x="10902" y="190500"/>
                  <a:pt x="17004" y="190500"/>
                </a:cubicBezTo>
                <a:lnTo>
                  <a:pt x="110579" y="190500"/>
                </a:lnTo>
                <a:cubicBezTo>
                  <a:pt x="97110" y="174650"/>
                  <a:pt x="89297" y="154223"/>
                  <a:pt x="89297" y="132606"/>
                </a:cubicBezTo>
                <a:lnTo>
                  <a:pt x="89297" y="121034"/>
                </a:lnTo>
                <a:cubicBezTo>
                  <a:pt x="89297" y="118318"/>
                  <a:pt x="89669" y="115639"/>
                  <a:pt x="90376" y="113109"/>
                </a:cubicBezTo>
                <a:lnTo>
                  <a:pt x="72293" y="113109"/>
                </a:lnTo>
                <a:close/>
                <a:moveTo>
                  <a:pt x="165683" y="181756"/>
                </a:moveTo>
                <a:lnTo>
                  <a:pt x="160734" y="184100"/>
                </a:lnTo>
                <a:lnTo>
                  <a:pt x="160734" y="114114"/>
                </a:lnTo>
                <a:lnTo>
                  <a:pt x="196453" y="126020"/>
                </a:lnTo>
                <a:lnTo>
                  <a:pt x="196453" y="133313"/>
                </a:lnTo>
                <a:cubicBezTo>
                  <a:pt x="196453" y="154074"/>
                  <a:pt x="184472" y="172938"/>
                  <a:pt x="165683" y="181794"/>
                </a:cubicBezTo>
                <a:close/>
                <a:moveTo>
                  <a:pt x="156976" y="96552"/>
                </a:moveTo>
                <a:lnTo>
                  <a:pt x="115305" y="110430"/>
                </a:lnTo>
                <a:cubicBezTo>
                  <a:pt x="110430" y="112068"/>
                  <a:pt x="107156" y="116607"/>
                  <a:pt x="107156" y="121741"/>
                </a:cubicBezTo>
                <a:lnTo>
                  <a:pt x="107156" y="133313"/>
                </a:lnTo>
                <a:cubicBezTo>
                  <a:pt x="107156" y="160995"/>
                  <a:pt x="123155" y="186184"/>
                  <a:pt x="148158" y="197941"/>
                </a:cubicBezTo>
                <a:lnTo>
                  <a:pt x="155042" y="201178"/>
                </a:lnTo>
                <a:cubicBezTo>
                  <a:pt x="156828" y="201997"/>
                  <a:pt x="158762" y="202443"/>
                  <a:pt x="160697" y="202443"/>
                </a:cubicBezTo>
                <a:cubicBezTo>
                  <a:pt x="162632" y="202443"/>
                  <a:pt x="164604" y="201997"/>
                  <a:pt x="166353" y="201178"/>
                </a:cubicBezTo>
                <a:lnTo>
                  <a:pt x="173236" y="197941"/>
                </a:lnTo>
                <a:cubicBezTo>
                  <a:pt x="198313" y="186147"/>
                  <a:pt x="214313" y="160958"/>
                  <a:pt x="214313" y="133276"/>
                </a:cubicBezTo>
                <a:lnTo>
                  <a:pt x="214313" y="121704"/>
                </a:lnTo>
                <a:cubicBezTo>
                  <a:pt x="214313" y="116570"/>
                  <a:pt x="211038" y="112030"/>
                  <a:pt x="206164" y="110393"/>
                </a:cubicBezTo>
                <a:lnTo>
                  <a:pt x="164492" y="96515"/>
                </a:lnTo>
                <a:cubicBezTo>
                  <a:pt x="162037" y="95696"/>
                  <a:pt x="159395" y="95696"/>
                  <a:pt x="156976" y="96515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1219200" y="3181350"/>
            <a:ext cx="4705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去特权化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9200" y="3524250"/>
            <a:ext cx="46863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完全运行在用户态，不需要 Root 权限，不需要 Docker Daemon，彻底消除逃逸提权的爆炸半径风险。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91250" y="2990850"/>
            <a:ext cx="5619750" cy="1295400"/>
          </a:xfrm>
          <a:custGeom>
            <a:avLst/>
            <a:gdLst/>
            <a:ahLst/>
            <a:cxnLst/>
            <a:rect l="l" t="t" r="r" b="b"/>
            <a:pathLst>
              <a:path w="5619750" h="1295400">
                <a:moveTo>
                  <a:pt x="38100" y="0"/>
                </a:moveTo>
                <a:lnTo>
                  <a:pt x="5505444" y="0"/>
                </a:lnTo>
                <a:cubicBezTo>
                  <a:pt x="5568573" y="0"/>
                  <a:pt x="5619750" y="51177"/>
                  <a:pt x="5619750" y="114306"/>
                </a:cubicBezTo>
                <a:lnTo>
                  <a:pt x="5619750" y="1181094"/>
                </a:lnTo>
                <a:cubicBezTo>
                  <a:pt x="5619750" y="1244223"/>
                  <a:pt x="5568573" y="1295400"/>
                  <a:pt x="5505444" y="1295400"/>
                </a:cubicBezTo>
                <a:lnTo>
                  <a:pt x="38100" y="1295400"/>
                </a:lnTo>
                <a:cubicBezTo>
                  <a:pt x="17072" y="1295400"/>
                  <a:pt x="0" y="1278328"/>
                  <a:pt x="0" y="1257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191250" y="2990850"/>
            <a:ext cx="38100" cy="1295400"/>
          </a:xfrm>
          <a:custGeom>
            <a:avLst/>
            <a:gdLst/>
            <a:ahLst/>
            <a:cxnLst/>
            <a:rect l="l" t="t" r="r" b="b"/>
            <a:pathLst>
              <a:path w="38100" h="1295400">
                <a:moveTo>
                  <a:pt x="38100" y="0"/>
                </a:moveTo>
                <a:lnTo>
                  <a:pt x="38100" y="0"/>
                </a:lnTo>
                <a:lnTo>
                  <a:pt x="38100" y="1295400"/>
                </a:lnTo>
                <a:lnTo>
                  <a:pt x="38100" y="1295400"/>
                </a:lnTo>
                <a:cubicBezTo>
                  <a:pt x="17072" y="1295400"/>
                  <a:pt x="0" y="1278328"/>
                  <a:pt x="0" y="1257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400800" y="31813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8B5CF6"/>
              </a:gs>
              <a:gs pos="100000">
                <a:srgbClr val="8B5C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522244" y="33147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83381" y="36128"/>
                </a:moveTo>
                <a:lnTo>
                  <a:pt x="83381" y="54583"/>
                </a:lnTo>
                <a:lnTo>
                  <a:pt x="83567" y="54769"/>
                </a:lnTo>
                <a:cubicBezTo>
                  <a:pt x="85985" y="24110"/>
                  <a:pt x="111621" y="0"/>
                  <a:pt x="142912" y="0"/>
                </a:cubicBezTo>
                <a:cubicBezTo>
                  <a:pt x="150391" y="0"/>
                  <a:pt x="157572" y="1377"/>
                  <a:pt x="164157" y="3907"/>
                </a:cubicBezTo>
                <a:cubicBezTo>
                  <a:pt x="167878" y="5321"/>
                  <a:pt x="168548" y="10046"/>
                  <a:pt x="165757" y="12874"/>
                </a:cubicBezTo>
                <a:lnTo>
                  <a:pt x="132755" y="45876"/>
                </a:lnTo>
                <a:cubicBezTo>
                  <a:pt x="131638" y="46992"/>
                  <a:pt x="131006" y="48518"/>
                  <a:pt x="131006" y="50081"/>
                </a:cubicBezTo>
                <a:lnTo>
                  <a:pt x="131006" y="65484"/>
                </a:lnTo>
                <a:cubicBezTo>
                  <a:pt x="131006" y="68759"/>
                  <a:pt x="133685" y="71438"/>
                  <a:pt x="136959" y="71438"/>
                </a:cubicBezTo>
                <a:lnTo>
                  <a:pt x="152363" y="71438"/>
                </a:lnTo>
                <a:cubicBezTo>
                  <a:pt x="153925" y="71438"/>
                  <a:pt x="155451" y="70805"/>
                  <a:pt x="156567" y="69689"/>
                </a:cubicBezTo>
                <a:lnTo>
                  <a:pt x="189570" y="36686"/>
                </a:lnTo>
                <a:cubicBezTo>
                  <a:pt x="192398" y="33858"/>
                  <a:pt x="197123" y="34565"/>
                  <a:pt x="198537" y="38286"/>
                </a:cubicBezTo>
                <a:cubicBezTo>
                  <a:pt x="201067" y="44872"/>
                  <a:pt x="202443" y="52053"/>
                  <a:pt x="202443" y="59531"/>
                </a:cubicBezTo>
                <a:cubicBezTo>
                  <a:pt x="202443" y="82079"/>
                  <a:pt x="189905" y="101724"/>
                  <a:pt x="171376" y="111807"/>
                </a:cubicBezTo>
                <a:lnTo>
                  <a:pt x="201699" y="142131"/>
                </a:lnTo>
                <a:cubicBezTo>
                  <a:pt x="208657" y="149089"/>
                  <a:pt x="208657" y="160400"/>
                  <a:pt x="201699" y="167394"/>
                </a:cubicBezTo>
                <a:lnTo>
                  <a:pt x="179338" y="189756"/>
                </a:lnTo>
                <a:cubicBezTo>
                  <a:pt x="172380" y="196714"/>
                  <a:pt x="161069" y="196714"/>
                  <a:pt x="154074" y="189756"/>
                </a:cubicBezTo>
                <a:lnTo>
                  <a:pt x="107193" y="142875"/>
                </a:lnTo>
                <a:cubicBezTo>
                  <a:pt x="96999" y="132680"/>
                  <a:pt x="94692" y="117611"/>
                  <a:pt x="100310" y="105184"/>
                </a:cubicBezTo>
                <a:lnTo>
                  <a:pt x="66563" y="71438"/>
                </a:lnTo>
                <a:lnTo>
                  <a:pt x="48109" y="71438"/>
                </a:lnTo>
                <a:cubicBezTo>
                  <a:pt x="44128" y="71438"/>
                  <a:pt x="40407" y="69466"/>
                  <a:pt x="38212" y="66154"/>
                </a:cubicBezTo>
                <a:lnTo>
                  <a:pt x="8706" y="21915"/>
                </a:lnTo>
                <a:cubicBezTo>
                  <a:pt x="7144" y="19571"/>
                  <a:pt x="7441" y="16408"/>
                  <a:pt x="9451" y="14399"/>
                </a:cubicBezTo>
                <a:lnTo>
                  <a:pt x="26343" y="-2493"/>
                </a:lnTo>
                <a:cubicBezTo>
                  <a:pt x="28352" y="-4502"/>
                  <a:pt x="31477" y="-4800"/>
                  <a:pt x="33858" y="-3237"/>
                </a:cubicBezTo>
                <a:lnTo>
                  <a:pt x="78098" y="26231"/>
                </a:lnTo>
                <a:cubicBezTo>
                  <a:pt x="81409" y="28426"/>
                  <a:pt x="83381" y="32147"/>
                  <a:pt x="83381" y="36128"/>
                </a:cubicBezTo>
                <a:close/>
                <a:moveTo>
                  <a:pt x="80218" y="110356"/>
                </a:moveTo>
                <a:cubicBezTo>
                  <a:pt x="77874" y="124123"/>
                  <a:pt x="81111" y="138671"/>
                  <a:pt x="90041" y="150316"/>
                </a:cubicBezTo>
                <a:lnTo>
                  <a:pt x="54694" y="185626"/>
                </a:lnTo>
                <a:cubicBezTo>
                  <a:pt x="44239" y="196081"/>
                  <a:pt x="27273" y="196081"/>
                  <a:pt x="16818" y="185626"/>
                </a:cubicBezTo>
                <a:cubicBezTo>
                  <a:pt x="6362" y="175171"/>
                  <a:pt x="6362" y="158204"/>
                  <a:pt x="16818" y="147749"/>
                </a:cubicBezTo>
                <a:lnTo>
                  <a:pt x="67196" y="97371"/>
                </a:lnTo>
                <a:lnTo>
                  <a:pt x="80218" y="11039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010400" y="3181350"/>
            <a:ext cx="4705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工具级隔离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10400" y="3524250"/>
            <a:ext cx="46863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通过毫秒级的极速启动（~5ms 进程 Fork），为 Agent 的每一次工具调用开设独立的临时沙箱，践行最小权限原则。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4438650"/>
            <a:ext cx="11410950" cy="1047750"/>
          </a:xfrm>
          <a:custGeom>
            <a:avLst/>
            <a:gdLst/>
            <a:ahLst/>
            <a:cxnLst/>
            <a:rect l="l" t="t" r="r" b="b"/>
            <a:pathLst>
              <a:path w="11410950" h="1047750">
                <a:moveTo>
                  <a:pt x="38100" y="0"/>
                </a:moveTo>
                <a:lnTo>
                  <a:pt x="11296651" y="0"/>
                </a:lnTo>
                <a:cubicBezTo>
                  <a:pt x="11359777" y="0"/>
                  <a:pt x="11410950" y="51173"/>
                  <a:pt x="11410950" y="114299"/>
                </a:cubicBezTo>
                <a:lnTo>
                  <a:pt x="11410950" y="933451"/>
                </a:lnTo>
                <a:cubicBezTo>
                  <a:pt x="11410950" y="996577"/>
                  <a:pt x="11359777" y="1047750"/>
                  <a:pt x="11296651" y="1047750"/>
                </a:cubicBez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400050" y="4438650"/>
            <a:ext cx="38100" cy="1047750"/>
          </a:xfrm>
          <a:custGeom>
            <a:avLst/>
            <a:gdLst/>
            <a:ahLst/>
            <a:cxnLst/>
            <a:rect l="l" t="t" r="r" b="b"/>
            <a:pathLst>
              <a:path w="38100" h="1047750">
                <a:moveTo>
                  <a:pt x="38100" y="0"/>
                </a:moveTo>
                <a:lnTo>
                  <a:pt x="38100" y="0"/>
                </a:lnTo>
                <a:lnTo>
                  <a:pt x="38100" y="1047750"/>
                </a:ln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C489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09600" y="46291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EC4899"/>
              </a:gs>
              <a:gs pos="100000">
                <a:srgbClr val="EC4899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754856" y="47625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47625" y="-11906"/>
                </a:moveTo>
                <a:cubicBezTo>
                  <a:pt x="54211" y="-11906"/>
                  <a:pt x="59531" y="-6586"/>
                  <a:pt x="59531" y="0"/>
                </a:cubicBezTo>
                <a:lnTo>
                  <a:pt x="59531" y="35719"/>
                </a:lnTo>
                <a:lnTo>
                  <a:pt x="107156" y="35719"/>
                </a:lnTo>
                <a:lnTo>
                  <a:pt x="107156" y="0"/>
                </a:lnTo>
                <a:cubicBezTo>
                  <a:pt x="107156" y="-6586"/>
                  <a:pt x="112477" y="-11906"/>
                  <a:pt x="119063" y="-11906"/>
                </a:cubicBezTo>
                <a:cubicBezTo>
                  <a:pt x="125648" y="-11906"/>
                  <a:pt x="130969" y="-6586"/>
                  <a:pt x="130969" y="0"/>
                </a:cubicBezTo>
                <a:lnTo>
                  <a:pt x="130969" y="35719"/>
                </a:lnTo>
                <a:lnTo>
                  <a:pt x="154781" y="35719"/>
                </a:lnTo>
                <a:cubicBezTo>
                  <a:pt x="161367" y="35719"/>
                  <a:pt x="166688" y="41039"/>
                  <a:pt x="166688" y="47625"/>
                </a:cubicBezTo>
                <a:cubicBezTo>
                  <a:pt x="166688" y="54211"/>
                  <a:pt x="161367" y="59531"/>
                  <a:pt x="154781" y="59531"/>
                </a:cubicBezTo>
                <a:lnTo>
                  <a:pt x="154781" y="83344"/>
                </a:lnTo>
                <a:cubicBezTo>
                  <a:pt x="154781" y="118728"/>
                  <a:pt x="129034" y="148121"/>
                  <a:pt x="95250" y="153777"/>
                </a:cubicBezTo>
                <a:lnTo>
                  <a:pt x="95250" y="178594"/>
                </a:lnTo>
                <a:cubicBezTo>
                  <a:pt x="95250" y="185179"/>
                  <a:pt x="89929" y="190500"/>
                  <a:pt x="83344" y="190500"/>
                </a:cubicBezTo>
                <a:cubicBezTo>
                  <a:pt x="76758" y="190500"/>
                  <a:pt x="71438" y="185179"/>
                  <a:pt x="71438" y="178594"/>
                </a:cubicBezTo>
                <a:lnTo>
                  <a:pt x="71438" y="153777"/>
                </a:lnTo>
                <a:cubicBezTo>
                  <a:pt x="37654" y="148121"/>
                  <a:pt x="11906" y="118728"/>
                  <a:pt x="11906" y="83344"/>
                </a:cubicBezTo>
                <a:lnTo>
                  <a:pt x="11906" y="59531"/>
                </a:lnTo>
                <a:cubicBezTo>
                  <a:pt x="5321" y="59531"/>
                  <a:pt x="0" y="54211"/>
                  <a:pt x="0" y="47625"/>
                </a:cubicBezTo>
                <a:cubicBezTo>
                  <a:pt x="0" y="41039"/>
                  <a:pt x="5321" y="35719"/>
                  <a:pt x="11906" y="35719"/>
                </a:cubicBezTo>
                <a:lnTo>
                  <a:pt x="35719" y="35719"/>
                </a:lnTo>
                <a:lnTo>
                  <a:pt x="35719" y="0"/>
                </a:lnTo>
                <a:cubicBezTo>
                  <a:pt x="35719" y="-6586"/>
                  <a:pt x="41039" y="-11906"/>
                  <a:pt x="47625" y="-11906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1219200" y="4629150"/>
            <a:ext cx="10496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无缝集成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219200" y="4972050"/>
            <a:ext cx="10477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提供了灵活的 CLI 工具，并包含易用的 Python SDK 装饰器，使 AI Agent 开发者可以通过代码直观声明沙箱策略，无需关注底层 Linux 内核特性。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81000" y="5638800"/>
            <a:ext cx="11430000" cy="838200"/>
          </a:xfrm>
          <a:custGeom>
            <a:avLst/>
            <a:gdLst/>
            <a:ahLst/>
            <a:cxnLst/>
            <a:rect l="l" t="t" r="r" b="b"/>
            <a:pathLst>
              <a:path w="11430000" h="838200">
                <a:moveTo>
                  <a:pt x="114297" y="0"/>
                </a:moveTo>
                <a:lnTo>
                  <a:pt x="11315703" y="0"/>
                </a:lnTo>
                <a:cubicBezTo>
                  <a:pt x="11378828" y="0"/>
                  <a:pt x="11430000" y="51172"/>
                  <a:pt x="11430000" y="114297"/>
                </a:cubicBezTo>
                <a:lnTo>
                  <a:pt x="11430000" y="723903"/>
                </a:lnTo>
                <a:cubicBezTo>
                  <a:pt x="11430000" y="787028"/>
                  <a:pt x="11378828" y="838200"/>
                  <a:pt x="11315703" y="838200"/>
                </a:cubicBezTo>
                <a:lnTo>
                  <a:pt x="114297" y="838200"/>
                </a:lnTo>
                <a:cubicBezTo>
                  <a:pt x="51172" y="838200"/>
                  <a:pt x="0" y="787028"/>
                  <a:pt x="0" y="7239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1027733" y="5791200"/>
            <a:ext cx="85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3B82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~5ms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065833" y="6134100"/>
            <a:ext cx="781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启动时间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2947839" y="5829300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57200">
                <a:moveTo>
                  <a:pt x="0" y="0"/>
                </a:moveTo>
                <a:lnTo>
                  <a:pt x="9525" y="0"/>
                </a:lnTo>
                <a:lnTo>
                  <a:pt x="9525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4017541" y="5791200"/>
            <a:ext cx="7524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055641" y="6134100"/>
            <a:ext cx="676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Root 权限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825579" y="5829300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57200">
                <a:moveTo>
                  <a:pt x="0" y="0"/>
                </a:moveTo>
                <a:lnTo>
                  <a:pt x="9525" y="0"/>
                </a:lnTo>
                <a:lnTo>
                  <a:pt x="9525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895281" y="5791200"/>
            <a:ext cx="7715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59E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100+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933381" y="6134100"/>
            <a:ext cx="695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每秒调用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731374" y="5829300"/>
            <a:ext cx="9525" cy="457200"/>
          </a:xfrm>
          <a:custGeom>
            <a:avLst/>
            <a:gdLst/>
            <a:ahLst/>
            <a:cxnLst/>
            <a:rect l="l" t="t" r="r" b="b"/>
            <a:pathLst>
              <a:path w="9525" h="457200">
                <a:moveTo>
                  <a:pt x="0" y="0"/>
                </a:moveTo>
                <a:lnTo>
                  <a:pt x="9525" y="0"/>
                </a:lnTo>
                <a:lnTo>
                  <a:pt x="9525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9801076" y="5791200"/>
            <a:ext cx="1362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8B5C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Per-Tool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9839176" y="6134100"/>
            <a:ext cx="1285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隔离粒度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76485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明确的功能边界与 K8s 协同防御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CLOUD-NATIVE COLLABORATIVE DEFENSE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4495800" cy="2228850"/>
          </a:xfrm>
          <a:custGeom>
            <a:avLst/>
            <a:gdLst/>
            <a:ahLst/>
            <a:cxnLst/>
            <a:rect l="l" t="t" r="r" b="b"/>
            <a:pathLst>
              <a:path w="4495800" h="2228850">
                <a:moveTo>
                  <a:pt x="114295" y="0"/>
                </a:moveTo>
                <a:lnTo>
                  <a:pt x="4381505" y="0"/>
                </a:lnTo>
                <a:cubicBezTo>
                  <a:pt x="4444586" y="0"/>
                  <a:pt x="4495800" y="51214"/>
                  <a:pt x="4495800" y="114295"/>
                </a:cubicBezTo>
                <a:lnTo>
                  <a:pt x="4495800" y="2114555"/>
                </a:lnTo>
                <a:cubicBezTo>
                  <a:pt x="4495800" y="2177636"/>
                  <a:pt x="4444586" y="2228850"/>
                  <a:pt x="4381505" y="2228850"/>
                </a:cubicBezTo>
                <a:lnTo>
                  <a:pt x="114295" y="2228850"/>
                </a:lnTo>
                <a:cubicBezTo>
                  <a:pt x="51214" y="2228850"/>
                  <a:pt x="0" y="2177636"/>
                  <a:pt x="0" y="2114555"/>
                </a:cubicBezTo>
                <a:lnTo>
                  <a:pt x="0" y="114295"/>
                </a:lnTo>
                <a:cubicBezTo>
                  <a:pt x="0" y="51214"/>
                  <a:pt x="51214" y="0"/>
                  <a:pt x="11429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4210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设计理念：避免重复造轮子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1500" y="1866900"/>
            <a:ext cx="4191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在云原生架构中，Kubernetes 及其生态组件（如 Cilium、Istio）已经提供了非常强大的网络隔离能力（如 Network Policy 和 Egress Gateway）。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90550" y="2724150"/>
            <a:ext cx="4095750" cy="609600"/>
          </a:xfrm>
          <a:custGeom>
            <a:avLst/>
            <a:gdLst/>
            <a:ahLst/>
            <a:cxnLst/>
            <a:rect l="l" t="t" r="r" b="b"/>
            <a:pathLst>
              <a:path w="4095750" h="609600">
                <a:moveTo>
                  <a:pt x="38100" y="0"/>
                </a:moveTo>
                <a:lnTo>
                  <a:pt x="4019550" y="0"/>
                </a:lnTo>
                <a:cubicBezTo>
                  <a:pt x="4061606" y="0"/>
                  <a:pt x="4095750" y="34144"/>
                  <a:pt x="4095750" y="76200"/>
                </a:cubicBezTo>
                <a:lnTo>
                  <a:pt x="4095750" y="533400"/>
                </a:lnTo>
                <a:cubicBezTo>
                  <a:pt x="4095750" y="575456"/>
                  <a:pt x="4061606" y="609600"/>
                  <a:pt x="4019550" y="609600"/>
                </a:cubicBezTo>
                <a:lnTo>
                  <a:pt x="38100" y="609600"/>
                </a:lnTo>
                <a:cubicBezTo>
                  <a:pt x="17072" y="609600"/>
                  <a:pt x="0" y="592528"/>
                  <a:pt x="0" y="571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90550" y="2724150"/>
            <a:ext cx="38100" cy="609600"/>
          </a:xfrm>
          <a:custGeom>
            <a:avLst/>
            <a:gdLst/>
            <a:ahLst/>
            <a:cxnLst/>
            <a:rect l="l" t="t" r="r" b="b"/>
            <a:pathLst>
              <a:path w="38100" h="609600">
                <a:moveTo>
                  <a:pt x="38100" y="0"/>
                </a:moveTo>
                <a:lnTo>
                  <a:pt x="38100" y="0"/>
                </a:lnTo>
                <a:lnTo>
                  <a:pt x="38100" y="609600"/>
                </a:lnTo>
                <a:lnTo>
                  <a:pt x="38100" y="609600"/>
                </a:lnTo>
                <a:cubicBezTo>
                  <a:pt x="17072" y="609600"/>
                  <a:pt x="0" y="592528"/>
                  <a:pt x="0" y="571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23900" y="2838450"/>
            <a:ext cx="3914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的设计初衷：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充分利用这些外部安全机制，专注于 K8s 无法精细化管控的领域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3676649"/>
            <a:ext cx="4495800" cy="1783633"/>
          </a:xfrm>
          <a:custGeom>
            <a:avLst/>
            <a:gdLst/>
            <a:ahLst/>
            <a:cxnLst/>
            <a:rect l="l" t="t" r="r" b="b"/>
            <a:pathLst>
              <a:path w="4495800" h="1676400">
                <a:moveTo>
                  <a:pt x="114297" y="0"/>
                </a:moveTo>
                <a:lnTo>
                  <a:pt x="4381503" y="0"/>
                </a:lnTo>
                <a:cubicBezTo>
                  <a:pt x="4444628" y="0"/>
                  <a:pt x="4495800" y="51172"/>
                  <a:pt x="4495800" y="114297"/>
                </a:cubicBezTo>
                <a:lnTo>
                  <a:pt x="4495800" y="1562103"/>
                </a:lnTo>
                <a:cubicBezTo>
                  <a:pt x="4495800" y="1625228"/>
                  <a:pt x="4444628" y="1676400"/>
                  <a:pt x="4381503" y="1676400"/>
                </a:cubicBezTo>
                <a:lnTo>
                  <a:pt x="114297" y="1676400"/>
                </a:lnTo>
                <a:cubicBezTo>
                  <a:pt x="51172" y="1676400"/>
                  <a:pt x="0" y="1625228"/>
                  <a:pt x="0" y="15621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571500" y="3867150"/>
            <a:ext cx="4210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职责分离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1500" y="42862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676275" y="43719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4351" y="19117"/>
                </a:moveTo>
                <a:cubicBezTo>
                  <a:pt x="11095" y="15861"/>
                  <a:pt x="5808" y="15861"/>
                  <a:pt x="2552" y="19117"/>
                </a:cubicBezTo>
                <a:cubicBezTo>
                  <a:pt x="-703" y="22373"/>
                  <a:pt x="-703" y="27660"/>
                  <a:pt x="2552" y="30915"/>
                </a:cubicBezTo>
                <a:lnTo>
                  <a:pt x="38338" y="66675"/>
                </a:lnTo>
                <a:lnTo>
                  <a:pt x="2578" y="102461"/>
                </a:lnTo>
                <a:cubicBezTo>
                  <a:pt x="-677" y="105716"/>
                  <a:pt x="-677" y="111003"/>
                  <a:pt x="2578" y="114259"/>
                </a:cubicBezTo>
                <a:cubicBezTo>
                  <a:pt x="5834" y="117515"/>
                  <a:pt x="11121" y="117515"/>
                  <a:pt x="14377" y="114259"/>
                </a:cubicBezTo>
                <a:lnTo>
                  <a:pt x="50136" y="78473"/>
                </a:lnTo>
                <a:lnTo>
                  <a:pt x="85922" y="114233"/>
                </a:lnTo>
                <a:cubicBezTo>
                  <a:pt x="89178" y="117489"/>
                  <a:pt x="94465" y="117489"/>
                  <a:pt x="97721" y="114233"/>
                </a:cubicBezTo>
                <a:cubicBezTo>
                  <a:pt x="100976" y="110977"/>
                  <a:pt x="100976" y="105690"/>
                  <a:pt x="97721" y="102435"/>
                </a:cubicBezTo>
                <a:lnTo>
                  <a:pt x="61935" y="66675"/>
                </a:lnTo>
                <a:lnTo>
                  <a:pt x="97695" y="30889"/>
                </a:lnTo>
                <a:cubicBezTo>
                  <a:pt x="100950" y="27634"/>
                  <a:pt x="100950" y="22347"/>
                  <a:pt x="97695" y="19091"/>
                </a:cubicBezTo>
                <a:cubicBezTo>
                  <a:pt x="94439" y="15835"/>
                  <a:pt x="89152" y="15835"/>
                  <a:pt x="85896" y="19091"/>
                </a:cubicBezTo>
                <a:lnTo>
                  <a:pt x="50136" y="54877"/>
                </a:lnTo>
                <a:lnTo>
                  <a:pt x="14351" y="19117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990600" y="4248150"/>
            <a:ext cx="2228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去除的组件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90600" y="4438650"/>
            <a:ext cx="22193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厚重的 HTTP CONNECT 代理、OPA 引擎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1500" y="4705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67941" y="479107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990600" y="4667250"/>
            <a:ext cx="376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专注的领域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90600" y="4857750"/>
            <a:ext cx="3752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进程级别的系统调用过滤（Seccomp-BPF）、本地文件系统隔离（Landlock）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67300" y="1295400"/>
            <a:ext cx="6743700" cy="4164883"/>
          </a:xfrm>
          <a:custGeom>
            <a:avLst/>
            <a:gdLst/>
            <a:ahLst/>
            <a:cxnLst/>
            <a:rect l="l" t="t" r="r" b="b"/>
            <a:pathLst>
              <a:path w="6743700" h="3990975">
                <a:moveTo>
                  <a:pt x="114302" y="0"/>
                </a:moveTo>
                <a:lnTo>
                  <a:pt x="6629398" y="0"/>
                </a:lnTo>
                <a:cubicBezTo>
                  <a:pt x="6692525" y="0"/>
                  <a:pt x="6743700" y="51175"/>
                  <a:pt x="6743700" y="114302"/>
                </a:cubicBezTo>
                <a:lnTo>
                  <a:pt x="6743700" y="3876673"/>
                </a:lnTo>
                <a:cubicBezTo>
                  <a:pt x="6743700" y="3939800"/>
                  <a:pt x="6692525" y="3990975"/>
                  <a:pt x="6629398" y="3990975"/>
                </a:cubicBezTo>
                <a:lnTo>
                  <a:pt x="114302" y="3990975"/>
                </a:lnTo>
                <a:cubicBezTo>
                  <a:pt x="51175" y="3990975"/>
                  <a:pt x="0" y="3939800"/>
                  <a:pt x="0" y="3876673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5257800" y="1485900"/>
            <a:ext cx="6457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协同防御架构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257800" y="2086719"/>
            <a:ext cx="6362700" cy="1143000"/>
          </a:xfrm>
          <a:custGeom>
            <a:avLst/>
            <a:gdLst/>
            <a:ahLst/>
            <a:cxnLst/>
            <a:rect l="l" t="t" r="r" b="b"/>
            <a:pathLst>
              <a:path w="6362700" h="1143000">
                <a:moveTo>
                  <a:pt x="76204" y="0"/>
                </a:moveTo>
                <a:lnTo>
                  <a:pt x="6286496" y="0"/>
                </a:lnTo>
                <a:cubicBezTo>
                  <a:pt x="6328582" y="0"/>
                  <a:pt x="6362700" y="34118"/>
                  <a:pt x="6362700" y="76204"/>
                </a:cubicBezTo>
                <a:lnTo>
                  <a:pt x="6362700" y="1066796"/>
                </a:lnTo>
                <a:cubicBezTo>
                  <a:pt x="6362700" y="1108882"/>
                  <a:pt x="6328582" y="1143000"/>
                  <a:pt x="6286496" y="1143000"/>
                </a:cubicBezTo>
                <a:lnTo>
                  <a:pt x="76204" y="1143000"/>
                </a:lnTo>
                <a:cubicBezTo>
                  <a:pt x="34118" y="1143000"/>
                  <a:pt x="0" y="1108882"/>
                  <a:pt x="0" y="106679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5422106" y="2277219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0" y="125016"/>
                </a:moveTo>
                <a:cubicBezTo>
                  <a:pt x="0" y="154595"/>
                  <a:pt x="23999" y="178594"/>
                  <a:pt x="53578" y="178594"/>
                </a:cubicBezTo>
                <a:lnTo>
                  <a:pt x="166688" y="178594"/>
                </a:lnTo>
                <a:cubicBezTo>
                  <a:pt x="192993" y="178594"/>
                  <a:pt x="214313" y="157274"/>
                  <a:pt x="214313" y="130969"/>
                </a:cubicBezTo>
                <a:cubicBezTo>
                  <a:pt x="214313" y="111770"/>
                  <a:pt x="202964" y="95213"/>
                  <a:pt x="186593" y="87697"/>
                </a:cubicBezTo>
                <a:cubicBezTo>
                  <a:pt x="189086" y="82823"/>
                  <a:pt x="190500" y="77279"/>
                  <a:pt x="190500" y="71438"/>
                </a:cubicBezTo>
                <a:cubicBezTo>
                  <a:pt x="190500" y="51718"/>
                  <a:pt x="174501" y="35719"/>
                  <a:pt x="154781" y="35719"/>
                </a:cubicBezTo>
                <a:cubicBezTo>
                  <a:pt x="148196" y="35719"/>
                  <a:pt x="142056" y="37505"/>
                  <a:pt x="136773" y="40593"/>
                </a:cubicBezTo>
                <a:cubicBezTo>
                  <a:pt x="127806" y="23552"/>
                  <a:pt x="109910" y="11906"/>
                  <a:pt x="89297" y="11906"/>
                </a:cubicBezTo>
                <a:cubicBezTo>
                  <a:pt x="59717" y="11906"/>
                  <a:pt x="35719" y="35905"/>
                  <a:pt x="35719" y="65484"/>
                </a:cubicBezTo>
                <a:cubicBezTo>
                  <a:pt x="35719" y="68461"/>
                  <a:pt x="35979" y="71400"/>
                  <a:pt x="36426" y="74228"/>
                </a:cubicBezTo>
                <a:cubicBezTo>
                  <a:pt x="15255" y="81372"/>
                  <a:pt x="0" y="101426"/>
                  <a:pt x="0" y="125016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5762625" y="2239119"/>
            <a:ext cx="1247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Kubernetes 层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410200" y="2582019"/>
            <a:ext cx="6124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负责网络隔离（Network Policy、Egress Gateway）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410200" y="2848719"/>
            <a:ext cx="885825" cy="228600"/>
          </a:xfrm>
          <a:custGeom>
            <a:avLst/>
            <a:gdLst/>
            <a:ahLst/>
            <a:cxnLst/>
            <a:rect l="l" t="t" r="r" b="b"/>
            <a:pathLst>
              <a:path w="885825" h="228600">
                <a:moveTo>
                  <a:pt x="38101" y="0"/>
                </a:moveTo>
                <a:lnTo>
                  <a:pt x="847724" y="0"/>
                </a:lnTo>
                <a:cubicBezTo>
                  <a:pt x="868767" y="0"/>
                  <a:pt x="885825" y="17058"/>
                  <a:pt x="885825" y="38101"/>
                </a:cubicBezTo>
                <a:lnTo>
                  <a:pt x="885825" y="190499"/>
                </a:lnTo>
                <a:cubicBezTo>
                  <a:pt x="885825" y="211542"/>
                  <a:pt x="868767" y="228600"/>
                  <a:pt x="847724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B82F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5410200" y="2848719"/>
            <a:ext cx="942975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IP/域名白名单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367983" y="2848719"/>
            <a:ext cx="971550" cy="228600"/>
          </a:xfrm>
          <a:custGeom>
            <a:avLst/>
            <a:gdLst/>
            <a:ahLst/>
            <a:cxnLst/>
            <a:rect l="l" t="t" r="r" b="b"/>
            <a:pathLst>
              <a:path w="971550" h="228600">
                <a:moveTo>
                  <a:pt x="38101" y="0"/>
                </a:moveTo>
                <a:lnTo>
                  <a:pt x="933449" y="0"/>
                </a:lnTo>
                <a:cubicBezTo>
                  <a:pt x="954492" y="0"/>
                  <a:pt x="971550" y="17058"/>
                  <a:pt x="971550" y="38101"/>
                </a:cubicBezTo>
                <a:lnTo>
                  <a:pt x="971550" y="190499"/>
                </a:lnTo>
                <a:cubicBezTo>
                  <a:pt x="971550" y="211542"/>
                  <a:pt x="954492" y="228600"/>
                  <a:pt x="93344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B82F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6367983" y="2848719"/>
            <a:ext cx="102870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Pod 级拓扑隔离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355806" y="3593232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5250" y="23812"/>
                </a:moveTo>
                <a:cubicBezTo>
                  <a:pt x="95250" y="17227"/>
                  <a:pt x="89929" y="11906"/>
                  <a:pt x="83344" y="11906"/>
                </a:cubicBezTo>
                <a:cubicBezTo>
                  <a:pt x="76758" y="11906"/>
                  <a:pt x="71438" y="17227"/>
                  <a:pt x="71438" y="23812"/>
                </a:cubicBezTo>
                <a:lnTo>
                  <a:pt x="71438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71438" y="107156"/>
                </a:lnTo>
                <a:lnTo>
                  <a:pt x="71438" y="166688"/>
                </a:lnTo>
                <a:cubicBezTo>
                  <a:pt x="71438" y="173273"/>
                  <a:pt x="76758" y="178594"/>
                  <a:pt x="83344" y="178594"/>
                </a:cubicBezTo>
                <a:cubicBezTo>
                  <a:pt x="89929" y="178594"/>
                  <a:pt x="95250" y="173273"/>
                  <a:pt x="95250" y="166688"/>
                </a:cubicBezTo>
                <a:lnTo>
                  <a:pt x="95250" y="107156"/>
                </a:lnTo>
                <a:lnTo>
                  <a:pt x="154781" y="107156"/>
                </a:lnTo>
                <a:cubicBezTo>
                  <a:pt x="161367" y="107156"/>
                  <a:pt x="166688" y="101836"/>
                  <a:pt x="166688" y="95250"/>
                </a:cubicBezTo>
                <a:cubicBezTo>
                  <a:pt x="166688" y="88664"/>
                  <a:pt x="161367" y="83344"/>
                  <a:pt x="154781" y="83344"/>
                </a:cubicBezTo>
                <a:lnTo>
                  <a:pt x="95250" y="83344"/>
                </a:lnTo>
                <a:lnTo>
                  <a:pt x="95250" y="23812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5267325" y="4156844"/>
            <a:ext cx="6343650" cy="1162050"/>
          </a:xfrm>
          <a:custGeom>
            <a:avLst/>
            <a:gdLst/>
            <a:ahLst/>
            <a:cxnLst/>
            <a:rect l="l" t="t" r="r" b="b"/>
            <a:pathLst>
              <a:path w="6343650" h="1162050">
                <a:moveTo>
                  <a:pt x="76196" y="0"/>
                </a:moveTo>
                <a:lnTo>
                  <a:pt x="6267454" y="0"/>
                </a:lnTo>
                <a:cubicBezTo>
                  <a:pt x="6309536" y="0"/>
                  <a:pt x="6343650" y="34114"/>
                  <a:pt x="6343650" y="76196"/>
                </a:cubicBezTo>
                <a:lnTo>
                  <a:pt x="6343650" y="1085854"/>
                </a:lnTo>
                <a:cubicBezTo>
                  <a:pt x="6343650" y="1127936"/>
                  <a:pt x="6309536" y="1162050"/>
                  <a:pt x="6267454" y="1162050"/>
                </a:cubicBezTo>
                <a:lnTo>
                  <a:pt x="76196" y="1162050"/>
                </a:lnTo>
                <a:cubicBezTo>
                  <a:pt x="34114" y="1162050"/>
                  <a:pt x="0" y="1127936"/>
                  <a:pt x="0" y="108585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5453063" y="435686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5781675" y="4318769"/>
            <a:ext cx="1504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层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429250" y="4661669"/>
            <a:ext cx="6086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负责进程级管控（系统调用过滤、文件系统隔离）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429250" y="4928369"/>
            <a:ext cx="723900" cy="228600"/>
          </a:xfrm>
          <a:custGeom>
            <a:avLst/>
            <a:gdLst/>
            <a:ahLst/>
            <a:cxnLst/>
            <a:rect l="l" t="t" r="r" b="b"/>
            <a:pathLst>
              <a:path w="723900" h="228600">
                <a:moveTo>
                  <a:pt x="38101" y="0"/>
                </a:moveTo>
                <a:lnTo>
                  <a:pt x="685799" y="0"/>
                </a:lnTo>
                <a:cubicBezTo>
                  <a:pt x="706842" y="0"/>
                  <a:pt x="723900" y="17058"/>
                  <a:pt x="723900" y="38101"/>
                </a:cubicBezTo>
                <a:lnTo>
                  <a:pt x="723900" y="190499"/>
                </a:lnTo>
                <a:cubicBezTo>
                  <a:pt x="723900" y="211542"/>
                  <a:pt x="706842" y="228600"/>
                  <a:pt x="6857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0B981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5429250" y="4928369"/>
            <a:ext cx="7810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工具级隔离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229350" y="4928369"/>
            <a:ext cx="838200" cy="228600"/>
          </a:xfrm>
          <a:custGeom>
            <a:avLst/>
            <a:gdLst/>
            <a:ahLst/>
            <a:cxnLst/>
            <a:rect l="l" t="t" r="r" b="b"/>
            <a:pathLst>
              <a:path w="838200" h="228600">
                <a:moveTo>
                  <a:pt x="38101" y="0"/>
                </a:moveTo>
                <a:lnTo>
                  <a:pt x="800099" y="0"/>
                </a:lnTo>
                <a:cubicBezTo>
                  <a:pt x="821142" y="0"/>
                  <a:pt x="838200" y="17058"/>
                  <a:pt x="838200" y="38101"/>
                </a:cubicBezTo>
                <a:lnTo>
                  <a:pt x="838200" y="190499"/>
                </a:lnTo>
                <a:cubicBezTo>
                  <a:pt x="838200" y="211542"/>
                  <a:pt x="821142" y="228600"/>
                  <a:pt x="8000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0B981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229350" y="4928369"/>
            <a:ext cx="8953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文件访问控制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086350" y="5612683"/>
            <a:ext cx="6724650" cy="1047750"/>
          </a:xfrm>
          <a:custGeom>
            <a:avLst/>
            <a:gdLst/>
            <a:ahLst/>
            <a:cxnLst/>
            <a:rect l="l" t="t" r="r" b="b"/>
            <a:pathLst>
              <a:path w="6724650" h="1047750">
                <a:moveTo>
                  <a:pt x="38100" y="0"/>
                </a:moveTo>
                <a:lnTo>
                  <a:pt x="6610351" y="0"/>
                </a:lnTo>
                <a:cubicBezTo>
                  <a:pt x="6673477" y="0"/>
                  <a:pt x="6724650" y="51173"/>
                  <a:pt x="6724650" y="114299"/>
                </a:cubicBezTo>
                <a:lnTo>
                  <a:pt x="6724650" y="933451"/>
                </a:lnTo>
                <a:cubicBezTo>
                  <a:pt x="6724650" y="996577"/>
                  <a:pt x="6673477" y="1047750"/>
                  <a:pt x="6610351" y="1047750"/>
                </a:cubicBez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5086350" y="5612683"/>
            <a:ext cx="38100" cy="1047750"/>
          </a:xfrm>
          <a:custGeom>
            <a:avLst/>
            <a:gdLst/>
            <a:ahLst/>
            <a:cxnLst/>
            <a:rect l="l" t="t" r="r" b="b"/>
            <a:pathLst>
              <a:path w="38100" h="1047750">
                <a:moveTo>
                  <a:pt x="38100" y="0"/>
                </a:moveTo>
                <a:lnTo>
                  <a:pt x="38100" y="0"/>
                </a:lnTo>
                <a:lnTo>
                  <a:pt x="38100" y="1047750"/>
                </a:ln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5281613" y="576508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5562600" y="5765083"/>
            <a:ext cx="6181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架构优势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562600" y="6069883"/>
            <a:ext cx="61626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通过这种职责分离，OpenShell Lite 能够在保持</a:t>
            </a:r>
            <a:r>
              <a:rPr lang="en-US" sz="1050" b="1" dirty="0">
                <a:solidFill>
                  <a:srgbClr val="05966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极简架构 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（无守护进程、无特权模式）的同时，实现</a:t>
            </a:r>
            <a:r>
              <a:rPr lang="en-US" sz="1050" b="1" dirty="0">
                <a:solidFill>
                  <a:srgbClr val="2563EB"/>
                </a:solidFill>
                <a:highlight>
                  <a:srgbClr val="3B82F6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毫秒级启动 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，完美适配标准的 Docker/K8s 最小权限环境。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771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架构选型：进程级 Wrapper 方案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PROCESS-LEVEL WRAPPER ARCHITECTURE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6743700" cy="1905000"/>
          </a:xfrm>
          <a:custGeom>
            <a:avLst/>
            <a:gdLst/>
            <a:ahLst/>
            <a:cxnLst/>
            <a:rect l="l" t="t" r="r" b="b"/>
            <a:pathLst>
              <a:path w="6743700" h="1905000">
                <a:moveTo>
                  <a:pt x="114300" y="0"/>
                </a:moveTo>
                <a:lnTo>
                  <a:pt x="6629400" y="0"/>
                </a:lnTo>
                <a:cubicBezTo>
                  <a:pt x="6692484" y="0"/>
                  <a:pt x="6743700" y="51216"/>
                  <a:pt x="6743700" y="114300"/>
                </a:cubicBezTo>
                <a:lnTo>
                  <a:pt x="6743700" y="1790700"/>
                </a:lnTo>
                <a:cubicBezTo>
                  <a:pt x="6743700" y="1853784"/>
                  <a:pt x="6692484" y="1905000"/>
                  <a:pt x="6629400" y="1905000"/>
                </a:cubicBezTo>
                <a:lnTo>
                  <a:pt x="114300" y="1905000"/>
                </a:lnTo>
                <a:cubicBezTo>
                  <a:pt x="51216" y="1905000"/>
                  <a:pt x="0" y="1853784"/>
                  <a:pt x="0" y="1790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71500" y="14859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76275" y="16002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92125" y="-5626"/>
                </a:moveTo>
                <a:cubicBezTo>
                  <a:pt x="90904" y="-8007"/>
                  <a:pt x="88434" y="-9525"/>
                  <a:pt x="85755" y="-9525"/>
                </a:cubicBezTo>
                <a:cubicBezTo>
                  <a:pt x="83076" y="-9525"/>
                  <a:pt x="80605" y="-8007"/>
                  <a:pt x="79385" y="-5626"/>
                </a:cubicBezTo>
                <a:lnTo>
                  <a:pt x="57477" y="37296"/>
                </a:lnTo>
                <a:lnTo>
                  <a:pt x="9882" y="44857"/>
                </a:lnTo>
                <a:cubicBezTo>
                  <a:pt x="7233" y="45274"/>
                  <a:pt x="5030" y="47149"/>
                  <a:pt x="4197" y="49709"/>
                </a:cubicBezTo>
                <a:cubicBezTo>
                  <a:pt x="3364" y="52268"/>
                  <a:pt x="4048" y="55066"/>
                  <a:pt x="5923" y="56971"/>
                </a:cubicBezTo>
                <a:lnTo>
                  <a:pt x="39975" y="91053"/>
                </a:lnTo>
                <a:lnTo>
                  <a:pt x="32474" y="138648"/>
                </a:lnTo>
                <a:cubicBezTo>
                  <a:pt x="32058" y="141297"/>
                  <a:pt x="33159" y="143976"/>
                  <a:pt x="35332" y="145554"/>
                </a:cubicBezTo>
                <a:cubicBezTo>
                  <a:pt x="37505" y="147131"/>
                  <a:pt x="40362" y="147370"/>
                  <a:pt x="42773" y="146149"/>
                </a:cubicBezTo>
                <a:lnTo>
                  <a:pt x="85755" y="124301"/>
                </a:lnTo>
                <a:lnTo>
                  <a:pt x="128707" y="146149"/>
                </a:lnTo>
                <a:cubicBezTo>
                  <a:pt x="131088" y="147370"/>
                  <a:pt x="133975" y="147131"/>
                  <a:pt x="136148" y="145554"/>
                </a:cubicBezTo>
                <a:cubicBezTo>
                  <a:pt x="138321" y="143976"/>
                  <a:pt x="139422" y="141327"/>
                  <a:pt x="139005" y="138648"/>
                </a:cubicBezTo>
                <a:lnTo>
                  <a:pt x="131475" y="91053"/>
                </a:lnTo>
                <a:lnTo>
                  <a:pt x="165527" y="56971"/>
                </a:lnTo>
                <a:cubicBezTo>
                  <a:pt x="167432" y="55066"/>
                  <a:pt x="168086" y="52268"/>
                  <a:pt x="167253" y="49709"/>
                </a:cubicBezTo>
                <a:cubicBezTo>
                  <a:pt x="166420" y="47149"/>
                  <a:pt x="164247" y="45274"/>
                  <a:pt x="161568" y="44857"/>
                </a:cubicBezTo>
                <a:lnTo>
                  <a:pt x="114002" y="37296"/>
                </a:lnTo>
                <a:lnTo>
                  <a:pt x="92125" y="-562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066800" y="1543050"/>
            <a:ext cx="1619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强烈推荐：方案 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1500" y="1981200"/>
            <a:ext cx="6438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这是最契合"策略优先"与"工具级隔离"的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轻量化终态方案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highlight>
                  <a:srgbClr val="1E293B">
                    <a:alpha val="1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 openshell-sandbox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蜕变为一个</a:t>
            </a:r>
            <a:r>
              <a:rPr lang="en-US" sz="1200" b="1" dirty="0">
                <a:solidFill>
                  <a:srgbClr val="2563EB"/>
                </a:solidFill>
                <a:highlight>
                  <a:srgbClr val="3B82F6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无守护进程的 CLI 工具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（类似 sudo 但用于降权和隔离）。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0550" y="2590800"/>
            <a:ext cx="6343650" cy="419100"/>
          </a:xfrm>
          <a:custGeom>
            <a:avLst/>
            <a:gdLst/>
            <a:ahLst/>
            <a:cxnLst/>
            <a:rect l="l" t="t" r="r" b="b"/>
            <a:pathLst>
              <a:path w="6343650" h="419100">
                <a:moveTo>
                  <a:pt x="38100" y="0"/>
                </a:moveTo>
                <a:lnTo>
                  <a:pt x="6267449" y="0"/>
                </a:lnTo>
                <a:cubicBezTo>
                  <a:pt x="6309534" y="0"/>
                  <a:pt x="6343650" y="34116"/>
                  <a:pt x="6343650" y="76201"/>
                </a:cubicBezTo>
                <a:lnTo>
                  <a:pt x="6343650" y="342899"/>
                </a:lnTo>
                <a:cubicBezTo>
                  <a:pt x="6343650" y="384984"/>
                  <a:pt x="6309534" y="419100"/>
                  <a:pt x="6267449" y="419100"/>
                </a:cubicBezTo>
                <a:lnTo>
                  <a:pt x="38100" y="419100"/>
                </a:lnTo>
                <a:cubicBezTo>
                  <a:pt x="17058" y="419100"/>
                  <a:pt x="0" y="402042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590550" y="2590800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3810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38100" y="419100"/>
                </a:lnTo>
                <a:cubicBezTo>
                  <a:pt x="17072" y="419100"/>
                  <a:pt x="0" y="402028"/>
                  <a:pt x="0" y="381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723900" y="2705100"/>
            <a:ext cx="6162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核心定位：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无感部署、按需调用、极速沙箱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1000" y="3352800"/>
            <a:ext cx="6743700" cy="2362200"/>
          </a:xfrm>
          <a:custGeom>
            <a:avLst/>
            <a:gdLst/>
            <a:ahLst/>
            <a:cxnLst/>
            <a:rect l="l" t="t" r="r" b="b"/>
            <a:pathLst>
              <a:path w="6743700" h="2362200">
                <a:moveTo>
                  <a:pt x="114307" y="0"/>
                </a:moveTo>
                <a:lnTo>
                  <a:pt x="6629393" y="0"/>
                </a:lnTo>
                <a:cubicBezTo>
                  <a:pt x="6692481" y="0"/>
                  <a:pt x="6743700" y="51219"/>
                  <a:pt x="6743700" y="114307"/>
                </a:cubicBezTo>
                <a:lnTo>
                  <a:pt x="6743700" y="2247893"/>
                </a:lnTo>
                <a:cubicBezTo>
                  <a:pt x="6743700" y="2310981"/>
                  <a:pt x="6692481" y="2362200"/>
                  <a:pt x="6629393" y="2362200"/>
                </a:cubicBezTo>
                <a:lnTo>
                  <a:pt x="114307" y="2362200"/>
                </a:lnTo>
                <a:cubicBezTo>
                  <a:pt x="51219" y="2362200"/>
                  <a:pt x="0" y="2310981"/>
                  <a:pt x="0" y="224789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571500" y="3543300"/>
            <a:ext cx="6457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执行流程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71500" y="3924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533400" y="3924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90600" y="3924300"/>
            <a:ext cx="5457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无感部署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90600" y="4152900"/>
            <a:ext cx="5448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作为一个普通的 K8s Pod（非特权）运行，镜像中打包了 openshell-lite 二进制文件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71500" y="4419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533400" y="44196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90600" y="4419600"/>
            <a:ext cx="6019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按需调用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90600" y="4648200"/>
            <a:ext cx="60102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每次调用工具时，通过 openshell-lite run --allow-net api.example.com --allow-read /data -- tool_command 启动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71500" y="5105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533400" y="51054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90600" y="5105400"/>
            <a:ext cx="4095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极速沙箱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90600" y="5334000"/>
            <a:ext cx="4086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利用 fork + Landlock/seccomp 在毫秒级（~5ms）建立进程级沙箱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315200" y="1295400"/>
            <a:ext cx="4495800" cy="3886200"/>
          </a:xfrm>
          <a:custGeom>
            <a:avLst/>
            <a:gdLst/>
            <a:ahLst/>
            <a:cxnLst/>
            <a:rect l="l" t="t" r="r" b="b"/>
            <a:pathLst>
              <a:path w="4495800" h="3886200">
                <a:moveTo>
                  <a:pt x="114293" y="0"/>
                </a:moveTo>
                <a:lnTo>
                  <a:pt x="4381507" y="0"/>
                </a:lnTo>
                <a:cubicBezTo>
                  <a:pt x="4444587" y="0"/>
                  <a:pt x="4495800" y="51213"/>
                  <a:pt x="4495800" y="114293"/>
                </a:cubicBezTo>
                <a:lnTo>
                  <a:pt x="4495800" y="3771907"/>
                </a:lnTo>
                <a:cubicBezTo>
                  <a:pt x="4495800" y="3834987"/>
                  <a:pt x="4444587" y="3886200"/>
                  <a:pt x="4381507" y="3886200"/>
                </a:cubicBezTo>
                <a:lnTo>
                  <a:pt x="114293" y="3886200"/>
                </a:lnTo>
                <a:cubicBezTo>
                  <a:pt x="51213" y="3886200"/>
                  <a:pt x="0" y="3834987"/>
                  <a:pt x="0" y="3771907"/>
                </a:cubicBezTo>
                <a:lnTo>
                  <a:pt x="0" y="114293"/>
                </a:lnTo>
                <a:cubicBezTo>
                  <a:pt x="0" y="51213"/>
                  <a:pt x="51213" y="0"/>
                  <a:pt x="114293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7505700" y="1485900"/>
            <a:ext cx="4210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核心优势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505700" y="1905000"/>
            <a:ext cx="4114800" cy="685800"/>
          </a:xfrm>
          <a:custGeom>
            <a:avLst/>
            <a:gdLst/>
            <a:ahLst/>
            <a:cxnLst/>
            <a:rect l="l" t="t" r="r" b="b"/>
            <a:pathLst>
              <a:path w="4114800" h="685800">
                <a:moveTo>
                  <a:pt x="76199" y="0"/>
                </a:moveTo>
                <a:lnTo>
                  <a:pt x="4038601" y="0"/>
                </a:lnTo>
                <a:cubicBezTo>
                  <a:pt x="4080684" y="0"/>
                  <a:pt x="4114800" y="34116"/>
                  <a:pt x="4114800" y="76199"/>
                </a:cubicBezTo>
                <a:lnTo>
                  <a:pt x="4114800" y="609601"/>
                </a:lnTo>
                <a:cubicBezTo>
                  <a:pt x="4114800" y="651684"/>
                  <a:pt x="4080684" y="685800"/>
                  <a:pt x="40386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7639050" y="2057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7886700" y="2019300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真正的最小权限原则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620000" y="22860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各工具之间权限完全隔离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505700" y="2705100"/>
            <a:ext cx="4114800" cy="685800"/>
          </a:xfrm>
          <a:custGeom>
            <a:avLst/>
            <a:gdLst/>
            <a:ahLst/>
            <a:cxnLst/>
            <a:rect l="l" t="t" r="r" b="b"/>
            <a:pathLst>
              <a:path w="4114800" h="685800">
                <a:moveTo>
                  <a:pt x="76199" y="0"/>
                </a:moveTo>
                <a:lnTo>
                  <a:pt x="4038601" y="0"/>
                </a:lnTo>
                <a:cubicBezTo>
                  <a:pt x="4080684" y="0"/>
                  <a:pt x="4114800" y="34116"/>
                  <a:pt x="4114800" y="76199"/>
                </a:cubicBezTo>
                <a:lnTo>
                  <a:pt x="4114800" y="609601"/>
                </a:lnTo>
                <a:cubicBezTo>
                  <a:pt x="4114800" y="651684"/>
                  <a:pt x="4080684" y="685800"/>
                  <a:pt x="40386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7639050" y="2857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7886700" y="2819400"/>
            <a:ext cx="1228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完全不需要 Root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620000" y="30861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内外均无需 Root 权限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505700" y="3505200"/>
            <a:ext cx="4114800" cy="685800"/>
          </a:xfrm>
          <a:custGeom>
            <a:avLst/>
            <a:gdLst/>
            <a:ahLst/>
            <a:cxnLst/>
            <a:rect l="l" t="t" r="r" b="b"/>
            <a:pathLst>
              <a:path w="4114800" h="685800">
                <a:moveTo>
                  <a:pt x="76199" y="0"/>
                </a:moveTo>
                <a:lnTo>
                  <a:pt x="4038601" y="0"/>
                </a:lnTo>
                <a:cubicBezTo>
                  <a:pt x="4080684" y="0"/>
                  <a:pt x="4114800" y="34116"/>
                  <a:pt x="4114800" y="76199"/>
                </a:cubicBezTo>
                <a:lnTo>
                  <a:pt x="4114800" y="609601"/>
                </a:lnTo>
                <a:cubicBezTo>
                  <a:pt x="4114800" y="651684"/>
                  <a:pt x="4080684" y="685800"/>
                  <a:pt x="40386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7639050" y="36576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7886700" y="361950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极低集成侵入性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620000" y="38862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对现有 Agent 代码改动最小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7505700" y="4305300"/>
            <a:ext cx="4114800" cy="685800"/>
          </a:xfrm>
          <a:custGeom>
            <a:avLst/>
            <a:gdLst/>
            <a:ahLst/>
            <a:cxnLst/>
            <a:rect l="l" t="t" r="r" b="b"/>
            <a:pathLst>
              <a:path w="4114800" h="685800">
                <a:moveTo>
                  <a:pt x="76199" y="0"/>
                </a:moveTo>
                <a:lnTo>
                  <a:pt x="4038601" y="0"/>
                </a:lnTo>
                <a:cubicBezTo>
                  <a:pt x="4080684" y="0"/>
                  <a:pt x="4114800" y="34116"/>
                  <a:pt x="4114800" y="76199"/>
                </a:cubicBezTo>
                <a:lnTo>
                  <a:pt x="4114800" y="609601"/>
                </a:lnTo>
                <a:cubicBezTo>
                  <a:pt x="4114800" y="651684"/>
                  <a:pt x="4080684" y="685800"/>
                  <a:pt x="4038601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7639050" y="4457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886700" y="441960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毫秒级启动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620000" y="46863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支持高频工具调用场景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7334250" y="5334000"/>
            <a:ext cx="4476750" cy="1257300"/>
          </a:xfrm>
          <a:custGeom>
            <a:avLst/>
            <a:gdLst/>
            <a:ahLst/>
            <a:cxnLst/>
            <a:rect l="l" t="t" r="r" b="b"/>
            <a:pathLst>
              <a:path w="4476750" h="1257300">
                <a:moveTo>
                  <a:pt x="38100" y="0"/>
                </a:moveTo>
                <a:lnTo>
                  <a:pt x="4362449" y="0"/>
                </a:lnTo>
                <a:cubicBezTo>
                  <a:pt x="4425533" y="0"/>
                  <a:pt x="4476750" y="51217"/>
                  <a:pt x="4476750" y="114301"/>
                </a:cubicBezTo>
                <a:lnTo>
                  <a:pt x="4476750" y="1142999"/>
                </a:lnTo>
                <a:cubicBezTo>
                  <a:pt x="4476750" y="1206083"/>
                  <a:pt x="4425533" y="1257300"/>
                  <a:pt x="4362449" y="1257300"/>
                </a:cubicBez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Shape 44"/>
          <p:cNvSpPr/>
          <p:nvPr/>
        </p:nvSpPr>
        <p:spPr>
          <a:xfrm>
            <a:off x="7334250" y="5334000"/>
            <a:ext cx="38100" cy="1257300"/>
          </a:xfrm>
          <a:custGeom>
            <a:avLst/>
            <a:gdLst/>
            <a:ahLst/>
            <a:cxnLst/>
            <a:rect l="l" t="t" r="r" b="b"/>
            <a:pathLst>
              <a:path w="38100" h="1257300">
                <a:moveTo>
                  <a:pt x="38100" y="0"/>
                </a:moveTo>
                <a:lnTo>
                  <a:pt x="38100" y="0"/>
                </a:lnTo>
                <a:lnTo>
                  <a:pt x="38100" y="1257300"/>
                </a:lnTo>
                <a:lnTo>
                  <a:pt x="38100" y="1257300"/>
                </a:lnTo>
                <a:cubicBezTo>
                  <a:pt x="17072" y="1257300"/>
                  <a:pt x="0" y="1240228"/>
                  <a:pt x="0" y="1219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7529513" y="54864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7855521" y="5486400"/>
            <a:ext cx="3886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其他方案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7855521" y="5791200"/>
            <a:ext cx="38671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方案 B：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Webhook + Sidecar 注入（适合存量 Agent 整体接管）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050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方案 C：</a:t>
            </a:r>
            <a:r>
              <a:rPr lang="en-US" sz="105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Containerd Shim（传统强隔离路线）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7124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内核版本依赖与优雅降级策略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KERNEL COMPATIBILITY &amp; GRACEFUL DEGRADATION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11430000" cy="1752600"/>
          </a:xfrm>
          <a:custGeom>
            <a:avLst/>
            <a:gdLst/>
            <a:ahLst/>
            <a:cxnLst/>
            <a:rect l="l" t="t" r="r" b="b"/>
            <a:pathLst>
              <a:path w="11430000" h="1752600">
                <a:moveTo>
                  <a:pt x="114305" y="0"/>
                </a:moveTo>
                <a:lnTo>
                  <a:pt x="11315695" y="0"/>
                </a:lnTo>
                <a:cubicBezTo>
                  <a:pt x="11378824" y="0"/>
                  <a:pt x="11430000" y="51176"/>
                  <a:pt x="11430000" y="114305"/>
                </a:cubicBezTo>
                <a:lnTo>
                  <a:pt x="11430000" y="1638295"/>
                </a:lnTo>
                <a:cubicBezTo>
                  <a:pt x="11430000" y="1701424"/>
                  <a:pt x="11378824" y="1752600"/>
                  <a:pt x="11315695" y="1752600"/>
                </a:cubicBezTo>
                <a:lnTo>
                  <a:pt x="114305" y="1752600"/>
                </a:lnTo>
                <a:cubicBezTo>
                  <a:pt x="51176" y="1752600"/>
                  <a:pt x="0" y="1701424"/>
                  <a:pt x="0" y="1638295"/>
                </a:cubicBezTo>
                <a:lnTo>
                  <a:pt x="0" y="114305"/>
                </a:lnTo>
                <a:cubicBezTo>
                  <a:pt x="0" y="51176"/>
                  <a:pt x="51176" y="0"/>
                  <a:pt x="11430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1114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技术依赖与内核版本矩阵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71500" y="1905000"/>
            <a:ext cx="2676525" cy="952500"/>
          </a:xfrm>
          <a:custGeom>
            <a:avLst/>
            <a:gdLst/>
            <a:ahLst/>
            <a:cxnLst/>
            <a:rect l="l" t="t" r="r" b="b"/>
            <a:pathLst>
              <a:path w="2676525" h="952500">
                <a:moveTo>
                  <a:pt x="76200" y="0"/>
                </a:moveTo>
                <a:lnTo>
                  <a:pt x="2600325" y="0"/>
                </a:lnTo>
                <a:cubicBezTo>
                  <a:pt x="2642381" y="0"/>
                  <a:pt x="2676525" y="34144"/>
                  <a:pt x="2676525" y="76200"/>
                </a:cubicBezTo>
                <a:lnTo>
                  <a:pt x="2676525" y="876300"/>
                </a:lnTo>
                <a:cubicBezTo>
                  <a:pt x="2676525" y="918356"/>
                  <a:pt x="2642381" y="952500"/>
                  <a:pt x="2600325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685800" y="2019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773906" y="21050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0"/>
                </a:moveTo>
                <a:cubicBezTo>
                  <a:pt x="67873" y="0"/>
                  <a:pt x="69071" y="260"/>
                  <a:pt x="70165" y="755"/>
                </a:cubicBezTo>
                <a:lnTo>
                  <a:pt x="119234" y="21565"/>
                </a:lnTo>
                <a:cubicBezTo>
                  <a:pt x="124964" y="23987"/>
                  <a:pt x="129235" y="29639"/>
                  <a:pt x="129209" y="36463"/>
                </a:cubicBezTo>
                <a:cubicBezTo>
                  <a:pt x="129079" y="62299"/>
                  <a:pt x="118452" y="109571"/>
                  <a:pt x="73577" y="131058"/>
                </a:cubicBezTo>
                <a:cubicBezTo>
                  <a:pt x="69227" y="133142"/>
                  <a:pt x="64175" y="133142"/>
                  <a:pt x="59825" y="131058"/>
                </a:cubicBezTo>
                <a:cubicBezTo>
                  <a:pt x="14924" y="109571"/>
                  <a:pt x="4323" y="62299"/>
                  <a:pt x="4193" y="36463"/>
                </a:cubicBezTo>
                <a:cubicBezTo>
                  <a:pt x="4167" y="29639"/>
                  <a:pt x="8439" y="23987"/>
                  <a:pt x="14168" y="21565"/>
                </a:cubicBezTo>
                <a:lnTo>
                  <a:pt x="63211" y="755"/>
                </a:lnTo>
                <a:cubicBezTo>
                  <a:pt x="64305" y="260"/>
                  <a:pt x="65477" y="0"/>
                  <a:pt x="66675" y="0"/>
                </a:cubicBezTo>
                <a:close/>
                <a:moveTo>
                  <a:pt x="66675" y="17398"/>
                </a:moveTo>
                <a:lnTo>
                  <a:pt x="66675" y="115874"/>
                </a:lnTo>
                <a:cubicBezTo>
                  <a:pt x="102617" y="98476"/>
                  <a:pt x="112280" y="59929"/>
                  <a:pt x="112514" y="36854"/>
                </a:cubicBezTo>
                <a:lnTo>
                  <a:pt x="66675" y="17424"/>
                </a:lnTo>
                <a:lnTo>
                  <a:pt x="66675" y="1742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1066800" y="2076450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seccomp-bpf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24003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过滤高危系统调用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25908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3B82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≥ 3.5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362325" y="1905000"/>
            <a:ext cx="2676525" cy="952500"/>
          </a:xfrm>
          <a:custGeom>
            <a:avLst/>
            <a:gdLst/>
            <a:ahLst/>
            <a:cxnLst/>
            <a:rect l="l" t="t" r="r" b="b"/>
            <a:pathLst>
              <a:path w="2676525" h="952500">
                <a:moveTo>
                  <a:pt x="76200" y="0"/>
                </a:moveTo>
                <a:lnTo>
                  <a:pt x="2600325" y="0"/>
                </a:lnTo>
                <a:cubicBezTo>
                  <a:pt x="2642381" y="0"/>
                  <a:pt x="2676525" y="34144"/>
                  <a:pt x="2676525" y="76200"/>
                </a:cubicBezTo>
                <a:lnTo>
                  <a:pt x="2676525" y="876300"/>
                </a:lnTo>
                <a:cubicBezTo>
                  <a:pt x="2676525" y="918356"/>
                  <a:pt x="2642381" y="952500"/>
                  <a:pt x="2600325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3476625" y="2019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3564731" y="21050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16681"/>
                </a:moveTo>
                <a:lnTo>
                  <a:pt x="116681" y="116681"/>
                </a:lnTo>
                <a:cubicBezTo>
                  <a:pt x="125875" y="116681"/>
                  <a:pt x="133350" y="109206"/>
                  <a:pt x="133350" y="100013"/>
                </a:cubicBezTo>
                <a:lnTo>
                  <a:pt x="133350" y="37505"/>
                </a:lnTo>
                <a:cubicBezTo>
                  <a:pt x="133350" y="28311"/>
                  <a:pt x="125875" y="20836"/>
                  <a:pt x="116681" y="20836"/>
                </a:cubicBezTo>
                <a:lnTo>
                  <a:pt x="77796" y="20836"/>
                </a:lnTo>
                <a:cubicBezTo>
                  <a:pt x="75999" y="20836"/>
                  <a:pt x="74228" y="20263"/>
                  <a:pt x="72796" y="19169"/>
                </a:cubicBezTo>
                <a:lnTo>
                  <a:pt x="62794" y="11668"/>
                </a:lnTo>
                <a:cubicBezTo>
                  <a:pt x="59903" y="9506"/>
                  <a:pt x="56387" y="8334"/>
                  <a:pt x="52793" y="8334"/>
                </a:cubicBezTo>
                <a:lnTo>
                  <a:pt x="16669" y="8334"/>
                </a:lnTo>
                <a:cubicBezTo>
                  <a:pt x="7475" y="8334"/>
                  <a:pt x="0" y="15809"/>
                  <a:pt x="0" y="25003"/>
                </a:cubicBezTo>
                <a:lnTo>
                  <a:pt x="0" y="100013"/>
                </a:lnTo>
                <a:cubicBezTo>
                  <a:pt x="0" y="109206"/>
                  <a:pt x="7475" y="116681"/>
                  <a:pt x="16669" y="116681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3857625" y="207645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V1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76625" y="24003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基础文件访问控制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76625" y="25908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≥ 5.13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53150" y="1905000"/>
            <a:ext cx="2676525" cy="952500"/>
          </a:xfrm>
          <a:custGeom>
            <a:avLst/>
            <a:gdLst/>
            <a:ahLst/>
            <a:cxnLst/>
            <a:rect l="l" t="t" r="r" b="b"/>
            <a:pathLst>
              <a:path w="2676525" h="952500">
                <a:moveTo>
                  <a:pt x="76200" y="0"/>
                </a:moveTo>
                <a:lnTo>
                  <a:pt x="2600325" y="0"/>
                </a:lnTo>
                <a:cubicBezTo>
                  <a:pt x="2642381" y="0"/>
                  <a:pt x="2676525" y="34144"/>
                  <a:pt x="2676525" y="76200"/>
                </a:cubicBezTo>
                <a:lnTo>
                  <a:pt x="2676525" y="876300"/>
                </a:lnTo>
                <a:cubicBezTo>
                  <a:pt x="2676525" y="918356"/>
                  <a:pt x="2642381" y="952500"/>
                  <a:pt x="2600325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267450" y="2019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6347222" y="2105025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64591" y="22920"/>
                </a:moveTo>
                <a:lnTo>
                  <a:pt x="85427" y="22920"/>
                </a:lnTo>
                <a:lnTo>
                  <a:pt x="85427" y="35421"/>
                </a:lnTo>
                <a:lnTo>
                  <a:pt x="64591" y="35421"/>
                </a:lnTo>
                <a:lnTo>
                  <a:pt x="64591" y="22920"/>
                </a:lnTo>
                <a:close/>
                <a:moveTo>
                  <a:pt x="62508" y="8334"/>
                </a:moveTo>
                <a:cubicBezTo>
                  <a:pt x="55606" y="8334"/>
                  <a:pt x="50006" y="13934"/>
                  <a:pt x="50006" y="20836"/>
                </a:cubicBezTo>
                <a:lnTo>
                  <a:pt x="50006" y="37505"/>
                </a:lnTo>
                <a:cubicBezTo>
                  <a:pt x="50006" y="44407"/>
                  <a:pt x="55606" y="50006"/>
                  <a:pt x="62508" y="50006"/>
                </a:cubicBezTo>
                <a:lnTo>
                  <a:pt x="66675" y="50006"/>
                </a:lnTo>
                <a:lnTo>
                  <a:pt x="66675" y="58341"/>
                </a:lnTo>
                <a:lnTo>
                  <a:pt x="8334" y="58341"/>
                </a:lnTo>
                <a:cubicBezTo>
                  <a:pt x="3724" y="58341"/>
                  <a:pt x="0" y="62065"/>
                  <a:pt x="0" y="66675"/>
                </a:cubicBezTo>
                <a:cubicBezTo>
                  <a:pt x="0" y="71285"/>
                  <a:pt x="3724" y="75009"/>
                  <a:pt x="8334" y="75009"/>
                </a:cubicBezTo>
                <a:lnTo>
                  <a:pt x="33337" y="75009"/>
                </a:lnTo>
                <a:lnTo>
                  <a:pt x="33337" y="83344"/>
                </a:lnTo>
                <a:lnTo>
                  <a:pt x="29170" y="83344"/>
                </a:lnTo>
                <a:cubicBezTo>
                  <a:pt x="22268" y="83344"/>
                  <a:pt x="16669" y="88943"/>
                  <a:pt x="16669" y="95845"/>
                </a:cubicBezTo>
                <a:lnTo>
                  <a:pt x="16669" y="112514"/>
                </a:lnTo>
                <a:cubicBezTo>
                  <a:pt x="16669" y="119416"/>
                  <a:pt x="22268" y="125016"/>
                  <a:pt x="29170" y="125016"/>
                </a:cubicBezTo>
                <a:lnTo>
                  <a:pt x="54173" y="125016"/>
                </a:lnTo>
                <a:cubicBezTo>
                  <a:pt x="61075" y="125016"/>
                  <a:pt x="66675" y="119416"/>
                  <a:pt x="66675" y="112514"/>
                </a:cubicBezTo>
                <a:lnTo>
                  <a:pt x="66675" y="95845"/>
                </a:lnTo>
                <a:cubicBezTo>
                  <a:pt x="66675" y="88943"/>
                  <a:pt x="61075" y="83344"/>
                  <a:pt x="54173" y="83344"/>
                </a:cubicBezTo>
                <a:lnTo>
                  <a:pt x="50006" y="83344"/>
                </a:lnTo>
                <a:lnTo>
                  <a:pt x="50006" y="75009"/>
                </a:lnTo>
                <a:lnTo>
                  <a:pt x="100013" y="75009"/>
                </a:lnTo>
                <a:lnTo>
                  <a:pt x="100013" y="83344"/>
                </a:lnTo>
                <a:lnTo>
                  <a:pt x="95845" y="83344"/>
                </a:lnTo>
                <a:cubicBezTo>
                  <a:pt x="88943" y="83344"/>
                  <a:pt x="83344" y="88943"/>
                  <a:pt x="83344" y="95845"/>
                </a:cubicBezTo>
                <a:lnTo>
                  <a:pt x="83344" y="112514"/>
                </a:lnTo>
                <a:cubicBezTo>
                  <a:pt x="83344" y="119416"/>
                  <a:pt x="88943" y="125016"/>
                  <a:pt x="95845" y="125016"/>
                </a:cubicBezTo>
                <a:lnTo>
                  <a:pt x="120848" y="125016"/>
                </a:lnTo>
                <a:cubicBezTo>
                  <a:pt x="127750" y="125016"/>
                  <a:pt x="133350" y="119416"/>
                  <a:pt x="133350" y="112514"/>
                </a:cubicBezTo>
                <a:lnTo>
                  <a:pt x="133350" y="95845"/>
                </a:lnTo>
                <a:cubicBezTo>
                  <a:pt x="133350" y="88943"/>
                  <a:pt x="127750" y="83344"/>
                  <a:pt x="120848" y="83344"/>
                </a:cubicBezTo>
                <a:lnTo>
                  <a:pt x="116681" y="83344"/>
                </a:lnTo>
                <a:lnTo>
                  <a:pt x="116681" y="75009"/>
                </a:lnTo>
                <a:lnTo>
                  <a:pt x="141684" y="75009"/>
                </a:lnTo>
                <a:cubicBezTo>
                  <a:pt x="146294" y="75009"/>
                  <a:pt x="150019" y="71285"/>
                  <a:pt x="150019" y="66675"/>
                </a:cubicBezTo>
                <a:cubicBezTo>
                  <a:pt x="150019" y="62065"/>
                  <a:pt x="146294" y="58341"/>
                  <a:pt x="141684" y="58341"/>
                </a:cubicBezTo>
                <a:lnTo>
                  <a:pt x="83344" y="58341"/>
                </a:lnTo>
                <a:lnTo>
                  <a:pt x="83344" y="50006"/>
                </a:lnTo>
                <a:lnTo>
                  <a:pt x="87511" y="50006"/>
                </a:lnTo>
                <a:cubicBezTo>
                  <a:pt x="94413" y="50006"/>
                  <a:pt x="100013" y="44407"/>
                  <a:pt x="100013" y="37505"/>
                </a:cubicBezTo>
                <a:lnTo>
                  <a:pt x="100013" y="20836"/>
                </a:lnTo>
                <a:cubicBezTo>
                  <a:pt x="100013" y="13934"/>
                  <a:pt x="94413" y="8334"/>
                  <a:pt x="87511" y="8334"/>
                </a:cubicBezTo>
                <a:lnTo>
                  <a:pt x="62508" y="8334"/>
                </a:lnTo>
                <a:close/>
                <a:moveTo>
                  <a:pt x="116681" y="97929"/>
                </a:moveTo>
                <a:lnTo>
                  <a:pt x="118765" y="97929"/>
                </a:lnTo>
                <a:lnTo>
                  <a:pt x="118765" y="110430"/>
                </a:lnTo>
                <a:lnTo>
                  <a:pt x="97929" y="110430"/>
                </a:lnTo>
                <a:lnTo>
                  <a:pt x="97929" y="97929"/>
                </a:lnTo>
                <a:lnTo>
                  <a:pt x="116681" y="97929"/>
                </a:lnTo>
                <a:close/>
                <a:moveTo>
                  <a:pt x="50006" y="97929"/>
                </a:moveTo>
                <a:lnTo>
                  <a:pt x="52090" y="97929"/>
                </a:lnTo>
                <a:lnTo>
                  <a:pt x="52090" y="110430"/>
                </a:lnTo>
                <a:lnTo>
                  <a:pt x="31254" y="110430"/>
                </a:lnTo>
                <a:lnTo>
                  <a:pt x="31254" y="97929"/>
                </a:lnTo>
                <a:lnTo>
                  <a:pt x="50006" y="9792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648450" y="2076450"/>
            <a:ext cx="857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V4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67450" y="24003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TCP 网络访问控制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267450" y="25908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F59E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≥ 6.7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943975" y="1905000"/>
            <a:ext cx="2676525" cy="952500"/>
          </a:xfrm>
          <a:custGeom>
            <a:avLst/>
            <a:gdLst/>
            <a:ahLst/>
            <a:cxnLst/>
            <a:rect l="l" t="t" r="r" b="b"/>
            <a:pathLst>
              <a:path w="2676525" h="952500">
                <a:moveTo>
                  <a:pt x="76200" y="0"/>
                </a:moveTo>
                <a:lnTo>
                  <a:pt x="2600325" y="0"/>
                </a:lnTo>
                <a:cubicBezTo>
                  <a:pt x="2642381" y="0"/>
                  <a:pt x="2676525" y="34144"/>
                  <a:pt x="2676525" y="76200"/>
                </a:cubicBezTo>
                <a:lnTo>
                  <a:pt x="2676525" y="876300"/>
                </a:lnTo>
                <a:cubicBezTo>
                  <a:pt x="2676525" y="918356"/>
                  <a:pt x="2642381" y="952500"/>
                  <a:pt x="2600325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9058275" y="2019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9146381" y="210502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7475" y="16669"/>
                  <a:pt x="0" y="24144"/>
                  <a:pt x="0" y="33337"/>
                </a:cubicBezTo>
                <a:lnTo>
                  <a:pt x="0" y="35265"/>
                </a:lnTo>
                <a:cubicBezTo>
                  <a:pt x="0" y="37036"/>
                  <a:pt x="1146" y="38546"/>
                  <a:pt x="2631" y="39510"/>
                </a:cubicBezTo>
                <a:cubicBezTo>
                  <a:pt x="6068" y="41750"/>
                  <a:pt x="8334" y="45605"/>
                  <a:pt x="8334" y="50006"/>
                </a:cubicBezTo>
                <a:cubicBezTo>
                  <a:pt x="8334" y="54408"/>
                  <a:pt x="6068" y="58262"/>
                  <a:pt x="2631" y="60502"/>
                </a:cubicBezTo>
                <a:cubicBezTo>
                  <a:pt x="1146" y="61466"/>
                  <a:pt x="0" y="62977"/>
                  <a:pt x="0" y="64748"/>
                </a:cubicBezTo>
                <a:lnTo>
                  <a:pt x="0" y="79177"/>
                </a:lnTo>
                <a:lnTo>
                  <a:pt x="133350" y="79177"/>
                </a:lnTo>
                <a:lnTo>
                  <a:pt x="133350" y="64748"/>
                </a:lnTo>
                <a:cubicBezTo>
                  <a:pt x="133350" y="62977"/>
                  <a:pt x="132204" y="61466"/>
                  <a:pt x="130719" y="60502"/>
                </a:cubicBezTo>
                <a:cubicBezTo>
                  <a:pt x="127282" y="58262"/>
                  <a:pt x="125016" y="54408"/>
                  <a:pt x="125016" y="50006"/>
                </a:cubicBezTo>
                <a:cubicBezTo>
                  <a:pt x="125016" y="45605"/>
                  <a:pt x="127282" y="41750"/>
                  <a:pt x="130719" y="39510"/>
                </a:cubicBezTo>
                <a:cubicBezTo>
                  <a:pt x="132204" y="38546"/>
                  <a:pt x="133350" y="37036"/>
                  <a:pt x="133350" y="35265"/>
                </a:cubicBezTo>
                <a:lnTo>
                  <a:pt x="133350" y="33337"/>
                </a:lnTo>
                <a:cubicBezTo>
                  <a:pt x="133350" y="24144"/>
                  <a:pt x="125875" y="16669"/>
                  <a:pt x="116681" y="16669"/>
                </a:cubicBezTo>
                <a:lnTo>
                  <a:pt x="16669" y="16669"/>
                </a:lnTo>
                <a:close/>
                <a:moveTo>
                  <a:pt x="133350" y="108347"/>
                </a:moveTo>
                <a:lnTo>
                  <a:pt x="133350" y="91678"/>
                </a:lnTo>
                <a:lnTo>
                  <a:pt x="0" y="91678"/>
                </a:lnTo>
                <a:lnTo>
                  <a:pt x="0" y="108347"/>
                </a:lnTo>
                <a:cubicBezTo>
                  <a:pt x="0" y="112957"/>
                  <a:pt x="3724" y="116681"/>
                  <a:pt x="8334" y="116681"/>
                </a:cubicBezTo>
                <a:lnTo>
                  <a:pt x="25003" y="116681"/>
                </a:lnTo>
                <a:lnTo>
                  <a:pt x="25003" y="110430"/>
                </a:lnTo>
                <a:cubicBezTo>
                  <a:pt x="25003" y="106966"/>
                  <a:pt x="27790" y="104180"/>
                  <a:pt x="31254" y="104180"/>
                </a:cubicBezTo>
                <a:cubicBezTo>
                  <a:pt x="34718" y="104180"/>
                  <a:pt x="37505" y="106966"/>
                  <a:pt x="37505" y="110430"/>
                </a:cubicBezTo>
                <a:lnTo>
                  <a:pt x="37505" y="116681"/>
                </a:lnTo>
                <a:lnTo>
                  <a:pt x="60424" y="116681"/>
                </a:lnTo>
                <a:lnTo>
                  <a:pt x="60424" y="110430"/>
                </a:lnTo>
                <a:cubicBezTo>
                  <a:pt x="60424" y="106966"/>
                  <a:pt x="63211" y="104180"/>
                  <a:pt x="66675" y="104180"/>
                </a:cubicBezTo>
                <a:cubicBezTo>
                  <a:pt x="70139" y="104180"/>
                  <a:pt x="72926" y="106966"/>
                  <a:pt x="72926" y="110430"/>
                </a:cubicBezTo>
                <a:lnTo>
                  <a:pt x="72926" y="116681"/>
                </a:lnTo>
                <a:lnTo>
                  <a:pt x="95845" y="116681"/>
                </a:lnTo>
                <a:lnTo>
                  <a:pt x="95845" y="110430"/>
                </a:lnTo>
                <a:cubicBezTo>
                  <a:pt x="95845" y="106966"/>
                  <a:pt x="98632" y="104180"/>
                  <a:pt x="102096" y="104180"/>
                </a:cubicBezTo>
                <a:cubicBezTo>
                  <a:pt x="105560" y="104180"/>
                  <a:pt x="108347" y="106966"/>
                  <a:pt x="108347" y="110430"/>
                </a:cubicBezTo>
                <a:lnTo>
                  <a:pt x="108347" y="116681"/>
                </a:lnTo>
                <a:lnTo>
                  <a:pt x="125016" y="116681"/>
                </a:lnTo>
                <a:cubicBezTo>
                  <a:pt x="129626" y="116681"/>
                  <a:pt x="133350" y="112957"/>
                  <a:pt x="133350" y="108347"/>
                </a:cubicBezTo>
                <a:close/>
                <a:moveTo>
                  <a:pt x="41672" y="41672"/>
                </a:moveTo>
                <a:lnTo>
                  <a:pt x="41672" y="58341"/>
                </a:lnTo>
                <a:cubicBezTo>
                  <a:pt x="41672" y="62951"/>
                  <a:pt x="37947" y="66675"/>
                  <a:pt x="33337" y="66675"/>
                </a:cubicBezTo>
                <a:cubicBezTo>
                  <a:pt x="28728" y="66675"/>
                  <a:pt x="25003" y="62951"/>
                  <a:pt x="25003" y="58341"/>
                </a:cubicBezTo>
                <a:lnTo>
                  <a:pt x="25003" y="41672"/>
                </a:lnTo>
                <a:cubicBezTo>
                  <a:pt x="25003" y="37062"/>
                  <a:pt x="28728" y="33337"/>
                  <a:pt x="33337" y="33337"/>
                </a:cubicBezTo>
                <a:cubicBezTo>
                  <a:pt x="37947" y="33337"/>
                  <a:pt x="41672" y="37062"/>
                  <a:pt x="41672" y="41672"/>
                </a:cubicBezTo>
                <a:close/>
                <a:moveTo>
                  <a:pt x="75009" y="41672"/>
                </a:moveTo>
                <a:lnTo>
                  <a:pt x="75009" y="58341"/>
                </a:lnTo>
                <a:cubicBezTo>
                  <a:pt x="75009" y="62951"/>
                  <a:pt x="71285" y="66675"/>
                  <a:pt x="66675" y="66675"/>
                </a:cubicBezTo>
                <a:cubicBezTo>
                  <a:pt x="62065" y="66675"/>
                  <a:pt x="58341" y="62951"/>
                  <a:pt x="58341" y="58341"/>
                </a:cubicBezTo>
                <a:lnTo>
                  <a:pt x="58341" y="41672"/>
                </a:lnTo>
                <a:cubicBezTo>
                  <a:pt x="58341" y="37062"/>
                  <a:pt x="62065" y="33337"/>
                  <a:pt x="66675" y="33337"/>
                </a:cubicBezTo>
                <a:cubicBezTo>
                  <a:pt x="71285" y="33337"/>
                  <a:pt x="75009" y="37062"/>
                  <a:pt x="75009" y="41672"/>
                </a:cubicBezTo>
                <a:close/>
                <a:moveTo>
                  <a:pt x="108347" y="41672"/>
                </a:moveTo>
                <a:lnTo>
                  <a:pt x="108347" y="58341"/>
                </a:lnTo>
                <a:cubicBezTo>
                  <a:pt x="108347" y="62951"/>
                  <a:pt x="104622" y="66675"/>
                  <a:pt x="100013" y="66675"/>
                </a:cubicBezTo>
                <a:cubicBezTo>
                  <a:pt x="95403" y="66675"/>
                  <a:pt x="91678" y="62951"/>
                  <a:pt x="91678" y="58341"/>
                </a:cubicBezTo>
                <a:lnTo>
                  <a:pt x="91678" y="41672"/>
                </a:lnTo>
                <a:cubicBezTo>
                  <a:pt x="91678" y="37062"/>
                  <a:pt x="95403" y="33337"/>
                  <a:pt x="100013" y="33337"/>
                </a:cubicBezTo>
                <a:cubicBezTo>
                  <a:pt x="104622" y="33337"/>
                  <a:pt x="108347" y="37062"/>
                  <a:pt x="108347" y="41672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9439275" y="2076450"/>
            <a:ext cx="581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setrlimit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058275" y="24003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资源限制（通用）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058275" y="2590800"/>
            <a:ext cx="2505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8B5C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≥ 2.0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90525" y="3209925"/>
            <a:ext cx="3686175" cy="3257550"/>
          </a:xfrm>
          <a:custGeom>
            <a:avLst/>
            <a:gdLst/>
            <a:ahLst/>
            <a:cxnLst/>
            <a:rect l="l" t="t" r="r" b="b"/>
            <a:pathLst>
              <a:path w="3686175" h="3257550">
                <a:moveTo>
                  <a:pt x="114307" y="0"/>
                </a:moveTo>
                <a:lnTo>
                  <a:pt x="3571868" y="0"/>
                </a:lnTo>
                <a:cubicBezTo>
                  <a:pt x="3634998" y="0"/>
                  <a:pt x="3686175" y="51177"/>
                  <a:pt x="3686175" y="114307"/>
                </a:cubicBezTo>
                <a:lnTo>
                  <a:pt x="3686175" y="3143243"/>
                </a:lnTo>
                <a:cubicBezTo>
                  <a:pt x="3686175" y="3206373"/>
                  <a:pt x="3634998" y="3257550"/>
                  <a:pt x="3571868" y="3257550"/>
                </a:cubicBezTo>
                <a:lnTo>
                  <a:pt x="114307" y="3257550"/>
                </a:lnTo>
                <a:cubicBezTo>
                  <a:pt x="51177" y="3257550"/>
                  <a:pt x="0" y="3206373"/>
                  <a:pt x="0" y="31432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>
                  <a:alpha val="20000"/>
                </a:srgbClr>
              </a:gs>
              <a:gs pos="100000">
                <a:srgbClr val="10B981">
                  <a:alpha val="5000"/>
                </a:srgbClr>
              </a:gs>
            </a:gsLst>
            <a:lin ang="2700000" scaled="1"/>
          </a:gra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590550" y="3429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704850" y="3543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1085850" y="340995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现代内核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85850" y="3676650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Linux 6.7+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90550" y="39433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66750" y="40195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支持状态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66750" y="42481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全功能开启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590550" y="45529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666750" y="46291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执行逻辑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66750" y="48577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Landlock V4+ 文件 + 网络控制，结合 seccomp-bpf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90550" y="51625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666750" y="52387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特点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66750" y="54673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最轻量且安全的终态，无需额外网络配置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251275" y="3209925"/>
            <a:ext cx="3686175" cy="3257550"/>
          </a:xfrm>
          <a:custGeom>
            <a:avLst/>
            <a:gdLst/>
            <a:ahLst/>
            <a:cxnLst/>
            <a:rect l="l" t="t" r="r" b="b"/>
            <a:pathLst>
              <a:path w="3686175" h="3257550">
                <a:moveTo>
                  <a:pt x="114307" y="0"/>
                </a:moveTo>
                <a:lnTo>
                  <a:pt x="3571868" y="0"/>
                </a:lnTo>
                <a:cubicBezTo>
                  <a:pt x="3634998" y="0"/>
                  <a:pt x="3686175" y="51177"/>
                  <a:pt x="3686175" y="114307"/>
                </a:cubicBezTo>
                <a:lnTo>
                  <a:pt x="3686175" y="3143243"/>
                </a:lnTo>
                <a:cubicBezTo>
                  <a:pt x="3686175" y="3206373"/>
                  <a:pt x="3634998" y="3257550"/>
                  <a:pt x="3571868" y="3257550"/>
                </a:cubicBezTo>
                <a:lnTo>
                  <a:pt x="114307" y="3257550"/>
                </a:lnTo>
                <a:cubicBezTo>
                  <a:pt x="51177" y="3257550"/>
                  <a:pt x="0" y="3206373"/>
                  <a:pt x="0" y="31432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>
                  <a:alpha val="20000"/>
                </a:srgbClr>
              </a:gs>
              <a:gs pos="100000">
                <a:srgbClr val="3B82F6">
                  <a:alpha val="5000"/>
                </a:srgbClr>
              </a:gs>
            </a:gsLst>
            <a:lin ang="2700000" scaled="1"/>
          </a:gradFill>
          <a:ln w="254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Shape 44"/>
          <p:cNvSpPr/>
          <p:nvPr/>
        </p:nvSpPr>
        <p:spPr>
          <a:xfrm>
            <a:off x="4451300" y="3429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4565600" y="3543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33350" y="76200"/>
                </a:moveTo>
                <a:cubicBezTo>
                  <a:pt x="133350" y="44648"/>
                  <a:pt x="107752" y="19050"/>
                  <a:pt x="76200" y="19050"/>
                </a:cubicBezTo>
                <a:lnTo>
                  <a:pt x="76200" y="133350"/>
                </a:lnTo>
                <a:cubicBezTo>
                  <a:pt x="107752" y="133350"/>
                  <a:pt x="133350" y="107752"/>
                  <a:pt x="133350" y="76200"/>
                </a:cubicBezTo>
                <a:close/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4946600" y="3409950"/>
            <a:ext cx="933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次新内核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4946600" y="3676650"/>
            <a:ext cx="904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Linux 5.13 - 6.6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451300" y="39433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4527500" y="40195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支持状态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4527500" y="42481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Landlock 文件控制，不支持网络控制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4451300" y="45529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Text 52"/>
          <p:cNvSpPr/>
          <p:nvPr/>
        </p:nvSpPr>
        <p:spPr>
          <a:xfrm>
            <a:off x="4527500" y="46291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降级方案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4527500" y="48577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文件：Landlock (V1-V3)；网络：K8s Network Policy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4451300" y="51625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Text 55"/>
          <p:cNvSpPr/>
          <p:nvPr/>
        </p:nvSpPr>
        <p:spPr>
          <a:xfrm>
            <a:off x="4527500" y="52387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特点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4527500" y="54673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混合隔离形态，依赖 K8s 生态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8112100" y="3209925"/>
            <a:ext cx="3686175" cy="3257550"/>
          </a:xfrm>
          <a:custGeom>
            <a:avLst/>
            <a:gdLst/>
            <a:ahLst/>
            <a:cxnLst/>
            <a:rect l="l" t="t" r="r" b="b"/>
            <a:pathLst>
              <a:path w="3686175" h="3257550">
                <a:moveTo>
                  <a:pt x="114307" y="0"/>
                </a:moveTo>
                <a:lnTo>
                  <a:pt x="3571868" y="0"/>
                </a:lnTo>
                <a:cubicBezTo>
                  <a:pt x="3634998" y="0"/>
                  <a:pt x="3686175" y="51177"/>
                  <a:pt x="3686175" y="114307"/>
                </a:cubicBezTo>
                <a:lnTo>
                  <a:pt x="3686175" y="3143243"/>
                </a:lnTo>
                <a:cubicBezTo>
                  <a:pt x="3686175" y="3206373"/>
                  <a:pt x="3634998" y="3257550"/>
                  <a:pt x="3571868" y="3257550"/>
                </a:cubicBezTo>
                <a:lnTo>
                  <a:pt x="114307" y="3257550"/>
                </a:lnTo>
                <a:cubicBezTo>
                  <a:pt x="51177" y="3257550"/>
                  <a:pt x="0" y="3206373"/>
                  <a:pt x="0" y="31432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gradFill flip="none" rotWithShape="1">
            <a:gsLst>
              <a:gs pos="0">
                <a:srgbClr val="F59E0B">
                  <a:alpha val="20000"/>
                </a:srgbClr>
              </a:gs>
              <a:gs pos="100000">
                <a:srgbClr val="F59E0B">
                  <a:alpha val="5000"/>
                </a:srgbClr>
              </a:gs>
            </a:gsLst>
            <a:lin ang="2700000" scaled="1"/>
          </a:gradFill>
          <a:ln w="254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Shape 58"/>
          <p:cNvSpPr/>
          <p:nvPr/>
        </p:nvSpPr>
        <p:spPr>
          <a:xfrm>
            <a:off x="8312125" y="3429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1" name="Shape 59"/>
          <p:cNvSpPr/>
          <p:nvPr/>
        </p:nvSpPr>
        <p:spPr>
          <a:xfrm>
            <a:off x="8426425" y="3543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80576" y="0"/>
                  <a:pt x="84594" y="2411"/>
                  <a:pt x="86678" y="6251"/>
                </a:cubicBezTo>
                <a:lnTo>
                  <a:pt x="150971" y="125313"/>
                </a:lnTo>
                <a:cubicBezTo>
                  <a:pt x="152966" y="129004"/>
                  <a:pt x="152876" y="133469"/>
                  <a:pt x="150733" y="137071"/>
                </a:cubicBezTo>
                <a:cubicBezTo>
                  <a:pt x="148590" y="140672"/>
                  <a:pt x="144691" y="142875"/>
                  <a:pt x="140494" y="142875"/>
                </a:cubicBezTo>
                <a:lnTo>
                  <a:pt x="11906" y="142875"/>
                </a:lnTo>
                <a:cubicBezTo>
                  <a:pt x="7709" y="142875"/>
                  <a:pt x="3840" y="140672"/>
                  <a:pt x="1667" y="137071"/>
                </a:cubicBezTo>
                <a:cubicBezTo>
                  <a:pt x="-506" y="133469"/>
                  <a:pt x="-566" y="129004"/>
                  <a:pt x="1429" y="125313"/>
                </a:cubicBezTo>
                <a:lnTo>
                  <a:pt x="65723" y="6251"/>
                </a:lnTo>
                <a:cubicBezTo>
                  <a:pt x="67806" y="2411"/>
                  <a:pt x="71824" y="0"/>
                  <a:pt x="76200" y="0"/>
                </a:cubicBezTo>
                <a:close/>
                <a:moveTo>
                  <a:pt x="76200" y="50006"/>
                </a:moveTo>
                <a:cubicBezTo>
                  <a:pt x="72241" y="50006"/>
                  <a:pt x="69056" y="53191"/>
                  <a:pt x="69056" y="57150"/>
                </a:cubicBezTo>
                <a:lnTo>
                  <a:pt x="69056" y="90488"/>
                </a:lnTo>
                <a:cubicBezTo>
                  <a:pt x="69056" y="94446"/>
                  <a:pt x="72241" y="97631"/>
                  <a:pt x="76200" y="97631"/>
                </a:cubicBezTo>
                <a:cubicBezTo>
                  <a:pt x="80159" y="97631"/>
                  <a:pt x="83344" y="94446"/>
                  <a:pt x="83344" y="90488"/>
                </a:cubicBezTo>
                <a:lnTo>
                  <a:pt x="83344" y="57150"/>
                </a:lnTo>
                <a:cubicBezTo>
                  <a:pt x="83344" y="53191"/>
                  <a:pt x="80159" y="50006"/>
                  <a:pt x="76200" y="50006"/>
                </a:cubicBezTo>
                <a:close/>
                <a:moveTo>
                  <a:pt x="84147" y="114300"/>
                </a:moveTo>
                <a:cubicBezTo>
                  <a:pt x="84328" y="111350"/>
                  <a:pt x="82857" y="108543"/>
                  <a:pt x="80328" y="107014"/>
                </a:cubicBezTo>
                <a:cubicBezTo>
                  <a:pt x="77799" y="105484"/>
                  <a:pt x="74630" y="105484"/>
                  <a:pt x="72102" y="107014"/>
                </a:cubicBezTo>
                <a:cubicBezTo>
                  <a:pt x="69573" y="108543"/>
                  <a:pt x="68102" y="111350"/>
                  <a:pt x="68282" y="114300"/>
                </a:cubicBezTo>
                <a:cubicBezTo>
                  <a:pt x="68102" y="117250"/>
                  <a:pt x="69573" y="120057"/>
                  <a:pt x="72102" y="121586"/>
                </a:cubicBezTo>
                <a:cubicBezTo>
                  <a:pt x="74630" y="123116"/>
                  <a:pt x="77799" y="123116"/>
                  <a:pt x="80328" y="121586"/>
                </a:cubicBezTo>
                <a:cubicBezTo>
                  <a:pt x="82857" y="120057"/>
                  <a:pt x="84328" y="117250"/>
                  <a:pt x="84147" y="11430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2" name="Text 60"/>
          <p:cNvSpPr/>
          <p:nvPr/>
        </p:nvSpPr>
        <p:spPr>
          <a:xfrm>
            <a:off x="8807425" y="3409950"/>
            <a:ext cx="92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老旧内核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8807425" y="3676650"/>
            <a:ext cx="895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Linux 4.x - 5.12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8312125" y="39433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5" name="Text 63"/>
          <p:cNvSpPr/>
          <p:nvPr/>
        </p:nvSpPr>
        <p:spPr>
          <a:xfrm>
            <a:off x="8388325" y="40195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支持状态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8388325" y="42481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不支持 Landlock，支持 seccomp 和 User Namespaces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8312125" y="45529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8" name="Text 66"/>
          <p:cNvSpPr/>
          <p:nvPr/>
        </p:nvSpPr>
        <p:spPr>
          <a:xfrm>
            <a:off x="8388325" y="46291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降级方案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8388325" y="48577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文件：chroot + mount + User Namespace；网络：K8s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8312125" y="5162550"/>
            <a:ext cx="3286125" cy="533400"/>
          </a:xfrm>
          <a:custGeom>
            <a:avLst/>
            <a:gdLst/>
            <a:ahLst/>
            <a:cxnLst/>
            <a:rect l="l" t="t" r="r" b="b"/>
            <a:pathLst>
              <a:path w="3286125" h="5334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457198"/>
                </a:lnTo>
                <a:cubicBezTo>
                  <a:pt x="3286125" y="499283"/>
                  <a:pt x="3252008" y="533400"/>
                  <a:pt x="320992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1" name="Text 69"/>
          <p:cNvSpPr/>
          <p:nvPr/>
        </p:nvSpPr>
        <p:spPr>
          <a:xfrm>
            <a:off x="8388325" y="5238750"/>
            <a:ext cx="3200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特点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8388325" y="5467350"/>
            <a:ext cx="3190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基础兼容形态，启动速度退化，保证可用性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39610" y="339610"/>
            <a:ext cx="67922" cy="339610"/>
          </a:xfrm>
          <a:custGeom>
            <a:avLst/>
            <a:gdLst/>
            <a:ahLst/>
            <a:cxnLst/>
            <a:rect l="l" t="t" r="r" b="b"/>
            <a:pathLst>
              <a:path w="67922" h="339610">
                <a:moveTo>
                  <a:pt x="33961" y="0"/>
                </a:moveTo>
                <a:lnTo>
                  <a:pt x="33961" y="0"/>
                </a:lnTo>
                <a:cubicBezTo>
                  <a:pt x="52717" y="0"/>
                  <a:pt x="67922" y="15205"/>
                  <a:pt x="67922" y="33961"/>
                </a:cubicBezTo>
                <a:lnTo>
                  <a:pt x="67922" y="305649"/>
                </a:lnTo>
                <a:cubicBezTo>
                  <a:pt x="67922" y="324405"/>
                  <a:pt x="52717" y="339610"/>
                  <a:pt x="33961" y="339610"/>
                </a:cubicBezTo>
                <a:lnTo>
                  <a:pt x="33961" y="339610"/>
                </a:lnTo>
                <a:cubicBezTo>
                  <a:pt x="15205" y="339610"/>
                  <a:pt x="0" y="324405"/>
                  <a:pt x="0" y="305649"/>
                </a:cubicBezTo>
                <a:lnTo>
                  <a:pt x="0" y="33961"/>
                </a:lnTo>
                <a:cubicBezTo>
                  <a:pt x="0" y="15205"/>
                  <a:pt x="15205" y="0"/>
                  <a:pt x="33961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09415" y="339610"/>
            <a:ext cx="5832802" cy="339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7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CLI 与 Python SDK 使用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9415" y="747142"/>
            <a:ext cx="11419387" cy="237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3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 INTERFACE &amp; PYTHON SDK INTEGRATION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39610" y="1154674"/>
            <a:ext cx="5671487" cy="2054641"/>
          </a:xfrm>
          <a:custGeom>
            <a:avLst/>
            <a:gdLst/>
            <a:ahLst/>
            <a:cxnLst/>
            <a:rect l="l" t="t" r="r" b="b"/>
            <a:pathLst>
              <a:path w="5671487" h="2054641">
                <a:moveTo>
                  <a:pt x="101890" y="0"/>
                </a:moveTo>
                <a:lnTo>
                  <a:pt x="5569598" y="0"/>
                </a:lnTo>
                <a:cubicBezTo>
                  <a:pt x="5625870" y="0"/>
                  <a:pt x="5671487" y="45618"/>
                  <a:pt x="5671487" y="101890"/>
                </a:cubicBezTo>
                <a:lnTo>
                  <a:pt x="5671487" y="1952751"/>
                </a:lnTo>
                <a:cubicBezTo>
                  <a:pt x="5671487" y="2009023"/>
                  <a:pt x="5625870" y="2054641"/>
                  <a:pt x="5569598" y="2054641"/>
                </a:cubicBezTo>
                <a:lnTo>
                  <a:pt x="101890" y="2054641"/>
                </a:lnTo>
                <a:cubicBezTo>
                  <a:pt x="45618" y="2054641"/>
                  <a:pt x="0" y="2009023"/>
                  <a:pt x="0" y="1952751"/>
                </a:cubicBezTo>
                <a:lnTo>
                  <a:pt x="0" y="101890"/>
                </a:lnTo>
                <a:cubicBezTo>
                  <a:pt x="0" y="45655"/>
                  <a:pt x="45655" y="0"/>
                  <a:pt x="10189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27354" dist="84903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09415" y="1324479"/>
            <a:ext cx="5416780" cy="237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37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CLI 基础用法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9415" y="1664089"/>
            <a:ext cx="5399799" cy="220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通过命令行参数传递白名单规则，可以直接拉起一个受到严格限制的子进程。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9415" y="1986719"/>
            <a:ext cx="5331877" cy="1052791"/>
          </a:xfrm>
          <a:custGeom>
            <a:avLst/>
            <a:gdLst/>
            <a:ahLst/>
            <a:cxnLst/>
            <a:rect l="l" t="t" r="r" b="b"/>
            <a:pathLst>
              <a:path w="5331877" h="1052791">
                <a:moveTo>
                  <a:pt x="67926" y="0"/>
                </a:moveTo>
                <a:lnTo>
                  <a:pt x="5263951" y="0"/>
                </a:lnTo>
                <a:cubicBezTo>
                  <a:pt x="5301466" y="0"/>
                  <a:pt x="5331877" y="30412"/>
                  <a:pt x="5331877" y="67926"/>
                </a:cubicBezTo>
                <a:lnTo>
                  <a:pt x="5331877" y="984865"/>
                </a:lnTo>
                <a:cubicBezTo>
                  <a:pt x="5331877" y="1022380"/>
                  <a:pt x="5301466" y="1052791"/>
                  <a:pt x="5263951" y="1052791"/>
                </a:cubicBezTo>
                <a:lnTo>
                  <a:pt x="67926" y="1052791"/>
                </a:lnTo>
                <a:cubicBezTo>
                  <a:pt x="30412" y="1052791"/>
                  <a:pt x="0" y="1022380"/>
                  <a:pt x="0" y="984865"/>
                </a:cubicBezTo>
                <a:lnTo>
                  <a:pt x="0" y="67926"/>
                </a:lnTo>
                <a:cubicBezTo>
                  <a:pt x="0" y="30412"/>
                  <a:pt x="30412" y="0"/>
                  <a:pt x="67926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611298" y="2088602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限制程序仅能读取基础系统库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1298" y="2271142"/>
            <a:ext cx="1490702" cy="1400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./openshell-lite run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114139" y="2271142"/>
            <a:ext cx="131002" cy="1400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47142" y="2428212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--fs-ro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/usr,/lib,/bin,/etc 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47142" y="2598017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--fs-rw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/tmp/workspace 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47142" y="2767822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python3 /tmp/workspace/agent_script.py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39610" y="3345159"/>
            <a:ext cx="5671487" cy="2784802"/>
          </a:xfrm>
          <a:custGeom>
            <a:avLst/>
            <a:gdLst/>
            <a:ahLst/>
            <a:cxnLst/>
            <a:rect l="l" t="t" r="r" b="b"/>
            <a:pathLst>
              <a:path w="5671487" h="2784802">
                <a:moveTo>
                  <a:pt x="101896" y="0"/>
                </a:moveTo>
                <a:lnTo>
                  <a:pt x="5569592" y="0"/>
                </a:lnTo>
                <a:cubicBezTo>
                  <a:pt x="5625867" y="0"/>
                  <a:pt x="5671487" y="45620"/>
                  <a:pt x="5671487" y="101896"/>
                </a:cubicBezTo>
                <a:lnTo>
                  <a:pt x="5671487" y="2682906"/>
                </a:lnTo>
                <a:cubicBezTo>
                  <a:pt x="5671487" y="2739182"/>
                  <a:pt x="5625867" y="2784802"/>
                  <a:pt x="5569592" y="2784802"/>
                </a:cubicBezTo>
                <a:lnTo>
                  <a:pt x="101896" y="2784802"/>
                </a:lnTo>
                <a:cubicBezTo>
                  <a:pt x="45620" y="2784802"/>
                  <a:pt x="0" y="2739182"/>
                  <a:pt x="0" y="2682906"/>
                </a:cubicBezTo>
                <a:lnTo>
                  <a:pt x="0" y="101896"/>
                </a:lnTo>
                <a:cubicBezTo>
                  <a:pt x="0" y="45620"/>
                  <a:pt x="45620" y="0"/>
                  <a:pt x="10189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27354" dist="84903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509415" y="3514964"/>
            <a:ext cx="5416780" cy="237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37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Policy 策略文件运行（推荐）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9415" y="3854574"/>
            <a:ext cx="5331877" cy="1732011"/>
          </a:xfrm>
          <a:custGeom>
            <a:avLst/>
            <a:gdLst/>
            <a:ahLst/>
            <a:cxnLst/>
            <a:rect l="l" t="t" r="r" b="b"/>
            <a:pathLst>
              <a:path w="5331877" h="1732011">
                <a:moveTo>
                  <a:pt x="67929" y="0"/>
                </a:moveTo>
                <a:lnTo>
                  <a:pt x="5263948" y="0"/>
                </a:lnTo>
                <a:cubicBezTo>
                  <a:pt x="5301464" y="0"/>
                  <a:pt x="5331877" y="30413"/>
                  <a:pt x="5331877" y="67929"/>
                </a:cubicBezTo>
                <a:lnTo>
                  <a:pt x="5331877" y="1664082"/>
                </a:lnTo>
                <a:cubicBezTo>
                  <a:pt x="5331877" y="1701598"/>
                  <a:pt x="5301464" y="1732011"/>
                  <a:pt x="5263948" y="1732011"/>
                </a:cubicBezTo>
                <a:lnTo>
                  <a:pt x="67929" y="1732011"/>
                </a:lnTo>
                <a:cubicBezTo>
                  <a:pt x="30413" y="1732011"/>
                  <a:pt x="0" y="1701598"/>
                  <a:pt x="0" y="1664082"/>
                </a:cubicBezTo>
                <a:lnTo>
                  <a:pt x="0" y="67929"/>
                </a:lnTo>
                <a:cubicBezTo>
                  <a:pt x="0" y="30438"/>
                  <a:pt x="30438" y="0"/>
                  <a:pt x="67929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11298" y="3956457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policy.yaml - 声明 web-scraper 工具的沙箱策略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1298" y="4126262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version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"v1alpha1"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11298" y="4296067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kind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ToolPolicy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11298" y="4465872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spec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47142" y="4635677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fileSystem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82986" y="4805482"/>
            <a:ext cx="491585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readOnly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[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"/usr"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"/lib"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]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82986" y="4975287"/>
            <a:ext cx="491585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readWrite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[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"/tmp/workspace"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]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47142" y="5145092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network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82986" y="5314897"/>
            <a:ext cx="491585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allowedHosts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[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"api.github.com:443"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]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09415" y="5654507"/>
            <a:ext cx="5331877" cy="305649"/>
          </a:xfrm>
          <a:custGeom>
            <a:avLst/>
            <a:gdLst/>
            <a:ahLst/>
            <a:cxnLst/>
            <a:rect l="l" t="t" r="r" b="b"/>
            <a:pathLst>
              <a:path w="5331877" h="305649">
                <a:moveTo>
                  <a:pt x="67921" y="0"/>
                </a:moveTo>
                <a:lnTo>
                  <a:pt x="5263956" y="0"/>
                </a:lnTo>
                <a:cubicBezTo>
                  <a:pt x="5301468" y="0"/>
                  <a:pt x="5331877" y="30409"/>
                  <a:pt x="5331877" y="67921"/>
                </a:cubicBezTo>
                <a:lnTo>
                  <a:pt x="5331877" y="237728"/>
                </a:lnTo>
                <a:cubicBezTo>
                  <a:pt x="5331877" y="275240"/>
                  <a:pt x="5301468" y="305649"/>
                  <a:pt x="5263956" y="305649"/>
                </a:cubicBezTo>
                <a:lnTo>
                  <a:pt x="67921" y="305649"/>
                </a:lnTo>
                <a:cubicBezTo>
                  <a:pt x="30435" y="305649"/>
                  <a:pt x="0" y="275214"/>
                  <a:pt x="0" y="237728"/>
                </a:cubicBezTo>
                <a:lnTo>
                  <a:pt x="0" y="67921"/>
                </a:lnTo>
                <a:cubicBezTo>
                  <a:pt x="0" y="30435"/>
                  <a:pt x="30435" y="0"/>
                  <a:pt x="67921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577337" y="5722429"/>
            <a:ext cx="525546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openshell-lite run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--policy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./policy.yaml </a:t>
            </a:r>
            <a:r>
              <a:rPr lang="en-US" sz="936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</a:t>
            </a:r>
            <a:r>
              <a:rPr lang="en-US" sz="936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python3 script.py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82760" y="1154674"/>
            <a:ext cx="5671487" cy="3650808"/>
          </a:xfrm>
          <a:custGeom>
            <a:avLst/>
            <a:gdLst/>
            <a:ahLst/>
            <a:cxnLst/>
            <a:rect l="l" t="t" r="r" b="b"/>
            <a:pathLst>
              <a:path w="5671487" h="3650808">
                <a:moveTo>
                  <a:pt x="101894" y="0"/>
                </a:moveTo>
                <a:lnTo>
                  <a:pt x="5569593" y="0"/>
                </a:lnTo>
                <a:cubicBezTo>
                  <a:pt x="5625868" y="0"/>
                  <a:pt x="5671487" y="45620"/>
                  <a:pt x="5671487" y="101894"/>
                </a:cubicBezTo>
                <a:lnTo>
                  <a:pt x="5671487" y="3548914"/>
                </a:lnTo>
                <a:cubicBezTo>
                  <a:pt x="5671487" y="3605188"/>
                  <a:pt x="5625868" y="3650808"/>
                  <a:pt x="5569593" y="3650808"/>
                </a:cubicBezTo>
                <a:lnTo>
                  <a:pt x="101894" y="3650808"/>
                </a:lnTo>
                <a:cubicBezTo>
                  <a:pt x="45620" y="3650808"/>
                  <a:pt x="0" y="3605188"/>
                  <a:pt x="0" y="3548914"/>
                </a:cubicBezTo>
                <a:lnTo>
                  <a:pt x="0" y="101894"/>
                </a:lnTo>
                <a:cubicBezTo>
                  <a:pt x="0" y="45657"/>
                  <a:pt x="45657" y="0"/>
                  <a:pt x="101894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6352565" y="1324479"/>
            <a:ext cx="5416780" cy="237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3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Python SDK 集成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352565" y="1664089"/>
            <a:ext cx="5399799" cy="220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7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 </a:t>
            </a:r>
            <a:r>
              <a:rPr lang="en-US" sz="107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@sandboxed</a:t>
            </a:r>
            <a:r>
              <a:rPr lang="en-US" sz="107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装饰器，允许开发者在定义 Agent Tool 时直接声明所需权限。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52565" y="1986719"/>
            <a:ext cx="5331877" cy="2648958"/>
          </a:xfrm>
          <a:custGeom>
            <a:avLst/>
            <a:gdLst/>
            <a:ahLst/>
            <a:cxnLst/>
            <a:rect l="l" t="t" r="r" b="b"/>
            <a:pathLst>
              <a:path w="5331877" h="2648958">
                <a:moveTo>
                  <a:pt x="67919" y="0"/>
                </a:moveTo>
                <a:lnTo>
                  <a:pt x="5263958" y="0"/>
                </a:lnTo>
                <a:cubicBezTo>
                  <a:pt x="5301469" y="0"/>
                  <a:pt x="5331877" y="30409"/>
                  <a:pt x="5331877" y="67919"/>
                </a:cubicBezTo>
                <a:lnTo>
                  <a:pt x="5331877" y="2581039"/>
                </a:lnTo>
                <a:cubicBezTo>
                  <a:pt x="5331877" y="2618550"/>
                  <a:pt x="5301469" y="2648958"/>
                  <a:pt x="5263958" y="2648958"/>
                </a:cubicBezTo>
                <a:lnTo>
                  <a:pt x="67919" y="2648958"/>
                </a:lnTo>
                <a:cubicBezTo>
                  <a:pt x="30409" y="2648958"/>
                  <a:pt x="0" y="2618550"/>
                  <a:pt x="0" y="2581039"/>
                </a:cubicBezTo>
                <a:lnTo>
                  <a:pt x="0" y="67919"/>
                </a:lnTo>
                <a:cubicBezTo>
                  <a:pt x="0" y="30409"/>
                  <a:pt x="30409" y="0"/>
                  <a:pt x="67919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6454448" y="2088602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引入装饰器及规则声明类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454448" y="2258407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from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openshell </a:t>
            </a: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import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sandboxed, FsRule, NetRule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454448" y="2496134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@sandboxed(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90292" y="2665939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fs_rules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=[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726136" y="2835744"/>
            <a:ext cx="491585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FsRule.read_write(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"/tmp/workspace"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),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726136" y="3005549"/>
            <a:ext cx="491585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FsRule.read_only(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"/bin"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),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590292" y="3175354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],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590292" y="3345159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net_rules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=[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726136" y="3514964"/>
            <a:ext cx="491585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NetRule.allow(</a:t>
            </a:r>
            <a:r>
              <a:rPr lang="en-US" sz="936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"api.github.com:443"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590292" y="3684769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]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454448" y="3854574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454448" y="4024379"/>
            <a:ext cx="5187543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def</a:t>
            </a:r>
            <a:r>
              <a:rPr lang="en-US" sz="936" dirty="0">
                <a:solidFill>
                  <a:srgbClr val="F59E0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fetch_data</a:t>
            </a:r>
            <a:r>
              <a:rPr lang="en-US" sz="936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(filename: str):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590292" y="4194184"/>
            <a:ext cx="5051699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该代码将在完全隔离的临时进程沙盒中安全执行！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590292" y="4376724"/>
            <a:ext cx="345712" cy="1400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pass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182760" y="4941326"/>
            <a:ext cx="5671487" cy="1698050"/>
          </a:xfrm>
          <a:custGeom>
            <a:avLst/>
            <a:gdLst/>
            <a:ahLst/>
            <a:cxnLst/>
            <a:rect l="l" t="t" r="r" b="b"/>
            <a:pathLst>
              <a:path w="5671487" h="1698050">
                <a:moveTo>
                  <a:pt x="101883" y="0"/>
                </a:moveTo>
                <a:lnTo>
                  <a:pt x="5569604" y="0"/>
                </a:lnTo>
                <a:cubicBezTo>
                  <a:pt x="5625873" y="0"/>
                  <a:pt x="5671487" y="45615"/>
                  <a:pt x="5671487" y="101883"/>
                </a:cubicBezTo>
                <a:lnTo>
                  <a:pt x="5671487" y="1596167"/>
                </a:lnTo>
                <a:cubicBezTo>
                  <a:pt x="5671487" y="1652436"/>
                  <a:pt x="5625873" y="1698050"/>
                  <a:pt x="5569604" y="1698050"/>
                </a:cubicBezTo>
                <a:lnTo>
                  <a:pt x="101883" y="1698050"/>
                </a:lnTo>
                <a:cubicBezTo>
                  <a:pt x="45615" y="1698050"/>
                  <a:pt x="0" y="1652436"/>
                  <a:pt x="0" y="1596167"/>
                </a:cubicBezTo>
                <a:lnTo>
                  <a:pt x="0" y="101883"/>
                </a:lnTo>
                <a:cubicBezTo>
                  <a:pt x="0" y="45615"/>
                  <a:pt x="45615" y="0"/>
                  <a:pt x="101883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27354" dist="84903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6352565" y="5111131"/>
            <a:ext cx="5416780" cy="237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37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底层执行机制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352565" y="5450741"/>
            <a:ext cx="203766" cy="203766"/>
          </a:xfrm>
          <a:custGeom>
            <a:avLst/>
            <a:gdLst/>
            <a:ahLst/>
            <a:cxnLst/>
            <a:rect l="l" t="t" r="r" b="b"/>
            <a:pathLst>
              <a:path w="203766" h="203766">
                <a:moveTo>
                  <a:pt x="33962" y="0"/>
                </a:moveTo>
                <a:lnTo>
                  <a:pt x="169804" y="0"/>
                </a:lnTo>
                <a:cubicBezTo>
                  <a:pt x="188561" y="0"/>
                  <a:pt x="203766" y="15205"/>
                  <a:pt x="203766" y="33962"/>
                </a:cubicBezTo>
                <a:lnTo>
                  <a:pt x="203766" y="169804"/>
                </a:lnTo>
                <a:cubicBezTo>
                  <a:pt x="203766" y="188561"/>
                  <a:pt x="188561" y="203766"/>
                  <a:pt x="169804" y="203766"/>
                </a:cubicBezTo>
                <a:lnTo>
                  <a:pt x="33962" y="203766"/>
                </a:lnTo>
                <a:cubicBezTo>
                  <a:pt x="15205" y="203766"/>
                  <a:pt x="0" y="188561"/>
                  <a:pt x="0" y="169804"/>
                </a:cubicBezTo>
                <a:lnTo>
                  <a:pt x="0" y="33962"/>
                </a:lnTo>
                <a:cubicBezTo>
                  <a:pt x="0" y="15218"/>
                  <a:pt x="15218" y="0"/>
                  <a:pt x="33962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6322849" y="5450741"/>
            <a:ext cx="263198" cy="203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624253" y="5450741"/>
            <a:ext cx="2555565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将函数的代码、参数序列化并写入临时脚本文件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352565" y="5722429"/>
            <a:ext cx="203766" cy="203766"/>
          </a:xfrm>
          <a:custGeom>
            <a:avLst/>
            <a:gdLst/>
            <a:ahLst/>
            <a:cxnLst/>
            <a:rect l="l" t="t" r="r" b="b"/>
            <a:pathLst>
              <a:path w="203766" h="203766">
                <a:moveTo>
                  <a:pt x="33962" y="0"/>
                </a:moveTo>
                <a:lnTo>
                  <a:pt x="169804" y="0"/>
                </a:lnTo>
                <a:cubicBezTo>
                  <a:pt x="188561" y="0"/>
                  <a:pt x="203766" y="15205"/>
                  <a:pt x="203766" y="33962"/>
                </a:cubicBezTo>
                <a:lnTo>
                  <a:pt x="203766" y="169804"/>
                </a:lnTo>
                <a:cubicBezTo>
                  <a:pt x="203766" y="188561"/>
                  <a:pt x="188561" y="203766"/>
                  <a:pt x="169804" y="203766"/>
                </a:cubicBezTo>
                <a:lnTo>
                  <a:pt x="33962" y="203766"/>
                </a:lnTo>
                <a:cubicBezTo>
                  <a:pt x="15205" y="203766"/>
                  <a:pt x="0" y="188561"/>
                  <a:pt x="0" y="169804"/>
                </a:cubicBezTo>
                <a:lnTo>
                  <a:pt x="0" y="33962"/>
                </a:lnTo>
                <a:cubicBezTo>
                  <a:pt x="0" y="15218"/>
                  <a:pt x="15218" y="0"/>
                  <a:pt x="33962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6322849" y="5722429"/>
            <a:ext cx="263198" cy="203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624253" y="5722429"/>
            <a:ext cx="1774462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生成对应的临时 Policy 配置文件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352565" y="5994117"/>
            <a:ext cx="203766" cy="203766"/>
          </a:xfrm>
          <a:custGeom>
            <a:avLst/>
            <a:gdLst/>
            <a:ahLst/>
            <a:cxnLst/>
            <a:rect l="l" t="t" r="r" b="b"/>
            <a:pathLst>
              <a:path w="203766" h="203766">
                <a:moveTo>
                  <a:pt x="33962" y="0"/>
                </a:moveTo>
                <a:lnTo>
                  <a:pt x="169804" y="0"/>
                </a:lnTo>
                <a:cubicBezTo>
                  <a:pt x="188561" y="0"/>
                  <a:pt x="203766" y="15205"/>
                  <a:pt x="203766" y="33962"/>
                </a:cubicBezTo>
                <a:lnTo>
                  <a:pt x="203766" y="169804"/>
                </a:lnTo>
                <a:cubicBezTo>
                  <a:pt x="203766" y="188561"/>
                  <a:pt x="188561" y="203766"/>
                  <a:pt x="169804" y="203766"/>
                </a:cubicBezTo>
                <a:lnTo>
                  <a:pt x="33962" y="203766"/>
                </a:lnTo>
                <a:cubicBezTo>
                  <a:pt x="15205" y="203766"/>
                  <a:pt x="0" y="188561"/>
                  <a:pt x="0" y="169804"/>
                </a:cubicBezTo>
                <a:lnTo>
                  <a:pt x="0" y="33962"/>
                </a:lnTo>
                <a:cubicBezTo>
                  <a:pt x="0" y="15218"/>
                  <a:pt x="15218" y="0"/>
                  <a:pt x="33962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6" name="Text 54"/>
          <p:cNvSpPr/>
          <p:nvPr/>
        </p:nvSpPr>
        <p:spPr>
          <a:xfrm>
            <a:off x="6322849" y="5994117"/>
            <a:ext cx="263198" cy="203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6624253" y="5994117"/>
            <a:ext cx="2046150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subprocess.run 启动沙箱子进程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352565" y="6265805"/>
            <a:ext cx="203766" cy="203766"/>
          </a:xfrm>
          <a:custGeom>
            <a:avLst/>
            <a:gdLst/>
            <a:ahLst/>
            <a:cxnLst/>
            <a:rect l="l" t="t" r="r" b="b"/>
            <a:pathLst>
              <a:path w="203766" h="203766">
                <a:moveTo>
                  <a:pt x="33962" y="0"/>
                </a:moveTo>
                <a:lnTo>
                  <a:pt x="169804" y="0"/>
                </a:lnTo>
                <a:cubicBezTo>
                  <a:pt x="188561" y="0"/>
                  <a:pt x="203766" y="15205"/>
                  <a:pt x="203766" y="33962"/>
                </a:cubicBezTo>
                <a:lnTo>
                  <a:pt x="203766" y="169804"/>
                </a:lnTo>
                <a:cubicBezTo>
                  <a:pt x="203766" y="188561"/>
                  <a:pt x="188561" y="203766"/>
                  <a:pt x="169804" y="203766"/>
                </a:cubicBezTo>
                <a:lnTo>
                  <a:pt x="33962" y="203766"/>
                </a:lnTo>
                <a:cubicBezTo>
                  <a:pt x="15205" y="203766"/>
                  <a:pt x="0" y="188561"/>
                  <a:pt x="0" y="169804"/>
                </a:cubicBezTo>
                <a:lnTo>
                  <a:pt x="0" y="33962"/>
                </a:lnTo>
                <a:cubicBezTo>
                  <a:pt x="0" y="15218"/>
                  <a:pt x="15218" y="0"/>
                  <a:pt x="33962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9" name="Text 57"/>
          <p:cNvSpPr/>
          <p:nvPr/>
        </p:nvSpPr>
        <p:spPr>
          <a:xfrm>
            <a:off x="6322849" y="6265805"/>
            <a:ext cx="263198" cy="203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3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6624253" y="6265805"/>
            <a:ext cx="2080111" cy="16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捕获子进程输出，反序列化结果并返回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8094" y="348094"/>
            <a:ext cx="69619" cy="348094"/>
          </a:xfrm>
          <a:custGeom>
            <a:avLst/>
            <a:gdLst/>
            <a:ahLst/>
            <a:cxnLst/>
            <a:rect l="l" t="t" r="r" b="b"/>
            <a:pathLst>
              <a:path w="69619" h="348094">
                <a:moveTo>
                  <a:pt x="34809" y="0"/>
                </a:moveTo>
                <a:lnTo>
                  <a:pt x="34809" y="0"/>
                </a:lnTo>
                <a:cubicBezTo>
                  <a:pt x="54021" y="0"/>
                  <a:pt x="69619" y="15598"/>
                  <a:pt x="69619" y="34809"/>
                </a:cubicBezTo>
                <a:lnTo>
                  <a:pt x="69619" y="313285"/>
                </a:lnTo>
                <a:cubicBezTo>
                  <a:pt x="69619" y="332497"/>
                  <a:pt x="54021" y="348094"/>
                  <a:pt x="34809" y="348094"/>
                </a:cubicBezTo>
                <a:lnTo>
                  <a:pt x="34809" y="348094"/>
                </a:lnTo>
                <a:cubicBezTo>
                  <a:pt x="15598" y="348094"/>
                  <a:pt x="0" y="332497"/>
                  <a:pt x="0" y="313285"/>
                </a:cubicBezTo>
                <a:lnTo>
                  <a:pt x="0" y="34809"/>
                </a:lnTo>
                <a:cubicBezTo>
                  <a:pt x="0" y="15598"/>
                  <a:pt x="15598" y="0"/>
                  <a:pt x="34809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22141" y="348094"/>
            <a:ext cx="4629653" cy="348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67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OpenShell Lite 容器化部署配置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141" y="765807"/>
            <a:ext cx="11400086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3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CONTAINERIZED DEPLOYMENT CONFIGURATION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48094" y="1183520"/>
            <a:ext cx="6796540" cy="1740471"/>
          </a:xfrm>
          <a:custGeom>
            <a:avLst/>
            <a:gdLst/>
            <a:ahLst/>
            <a:cxnLst/>
            <a:rect l="l" t="t" r="r" b="b"/>
            <a:pathLst>
              <a:path w="6796540" h="1740471">
                <a:moveTo>
                  <a:pt x="104428" y="0"/>
                </a:moveTo>
                <a:lnTo>
                  <a:pt x="6692111" y="0"/>
                </a:lnTo>
                <a:cubicBezTo>
                  <a:pt x="6749785" y="0"/>
                  <a:pt x="6796540" y="46754"/>
                  <a:pt x="6796540" y="104428"/>
                </a:cubicBezTo>
                <a:lnTo>
                  <a:pt x="6796540" y="1636043"/>
                </a:lnTo>
                <a:cubicBezTo>
                  <a:pt x="6796540" y="1693717"/>
                  <a:pt x="6749785" y="1740471"/>
                  <a:pt x="6692111" y="1740471"/>
                </a:cubicBezTo>
                <a:lnTo>
                  <a:pt x="104428" y="1740471"/>
                </a:lnTo>
                <a:cubicBezTo>
                  <a:pt x="46754" y="1740471"/>
                  <a:pt x="0" y="1693717"/>
                  <a:pt x="0" y="1636043"/>
                </a:cubicBezTo>
                <a:lnTo>
                  <a:pt x="0" y="104428"/>
                </a:lnTo>
                <a:cubicBezTo>
                  <a:pt x="0" y="46793"/>
                  <a:pt x="46793" y="0"/>
                  <a:pt x="10442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30535" dist="87024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22141" y="1357567"/>
            <a:ext cx="348094" cy="348094"/>
          </a:xfrm>
          <a:custGeom>
            <a:avLst/>
            <a:gdLst/>
            <a:ahLst/>
            <a:cxnLst/>
            <a:rect l="l" t="t" r="r" b="b"/>
            <a:pathLst>
              <a:path w="348094" h="348094">
                <a:moveTo>
                  <a:pt x="69619" y="0"/>
                </a:moveTo>
                <a:lnTo>
                  <a:pt x="278475" y="0"/>
                </a:lnTo>
                <a:cubicBezTo>
                  <a:pt x="316899" y="0"/>
                  <a:pt x="348094" y="31195"/>
                  <a:pt x="348094" y="69619"/>
                </a:cubicBezTo>
                <a:lnTo>
                  <a:pt x="348094" y="278475"/>
                </a:lnTo>
                <a:cubicBezTo>
                  <a:pt x="348094" y="316925"/>
                  <a:pt x="316925" y="348094"/>
                  <a:pt x="278475" y="348094"/>
                </a:cubicBezTo>
                <a:lnTo>
                  <a:pt x="69619" y="348094"/>
                </a:lnTo>
                <a:cubicBezTo>
                  <a:pt x="31195" y="348094"/>
                  <a:pt x="0" y="316899"/>
                  <a:pt x="0" y="278475"/>
                </a:cubicBezTo>
                <a:lnTo>
                  <a:pt x="0" y="69619"/>
                </a:lnTo>
                <a:cubicBezTo>
                  <a:pt x="0" y="31169"/>
                  <a:pt x="31169" y="0"/>
                  <a:pt x="69619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26570" y="1461996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69619" y="139238"/>
                </a:moveTo>
                <a:cubicBezTo>
                  <a:pt x="108043" y="139238"/>
                  <a:pt x="139238" y="108043"/>
                  <a:pt x="139238" y="69619"/>
                </a:cubicBezTo>
                <a:cubicBezTo>
                  <a:pt x="139238" y="31195"/>
                  <a:pt x="108043" y="0"/>
                  <a:pt x="69619" y="0"/>
                </a:cubicBezTo>
                <a:cubicBezTo>
                  <a:pt x="31195" y="0"/>
                  <a:pt x="0" y="31195"/>
                  <a:pt x="0" y="69619"/>
                </a:cubicBezTo>
                <a:cubicBezTo>
                  <a:pt x="0" y="108043"/>
                  <a:pt x="31195" y="139238"/>
                  <a:pt x="69619" y="139238"/>
                </a:cubicBezTo>
                <a:close/>
                <a:moveTo>
                  <a:pt x="92571" y="57843"/>
                </a:moveTo>
                <a:lnTo>
                  <a:pt x="70815" y="92653"/>
                </a:lnTo>
                <a:cubicBezTo>
                  <a:pt x="69673" y="94475"/>
                  <a:pt x="67715" y="95617"/>
                  <a:pt x="65567" y="95726"/>
                </a:cubicBezTo>
                <a:cubicBezTo>
                  <a:pt x="63418" y="95835"/>
                  <a:pt x="61352" y="94856"/>
                  <a:pt x="60073" y="93115"/>
                </a:cubicBezTo>
                <a:lnTo>
                  <a:pt x="47020" y="75710"/>
                </a:lnTo>
                <a:cubicBezTo>
                  <a:pt x="44844" y="72828"/>
                  <a:pt x="45443" y="68749"/>
                  <a:pt x="48325" y="66573"/>
                </a:cubicBezTo>
                <a:cubicBezTo>
                  <a:pt x="51208" y="64397"/>
                  <a:pt x="55287" y="64996"/>
                  <a:pt x="57463" y="67878"/>
                </a:cubicBezTo>
                <a:lnTo>
                  <a:pt x="64805" y="77669"/>
                </a:lnTo>
                <a:lnTo>
                  <a:pt x="81503" y="50936"/>
                </a:lnTo>
                <a:cubicBezTo>
                  <a:pt x="83407" y="47890"/>
                  <a:pt x="87431" y="46938"/>
                  <a:pt x="90504" y="48869"/>
                </a:cubicBezTo>
                <a:cubicBezTo>
                  <a:pt x="93578" y="50800"/>
                  <a:pt x="94502" y="54798"/>
                  <a:pt x="92571" y="57871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974664" y="1409782"/>
            <a:ext cx="1131306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无需特权模式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22141" y="1810090"/>
            <a:ext cx="6518064" cy="452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9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 Docker 或 Kubernetes 等容器环境中运行 OpenShell Lite 时，</a:t>
            </a:r>
            <a:r>
              <a:rPr lang="en-US" sz="1096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完全不需要 </a:t>
            </a:r>
            <a:r>
              <a:rPr lang="en-US" sz="109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开启 </a:t>
            </a:r>
            <a:r>
              <a:rPr lang="en-US" sz="959" dirty="0">
                <a:solidFill>
                  <a:srgbClr val="1E293B">
                    <a:alpha val="80000"/>
                  </a:srgbClr>
                </a:solidFill>
                <a:highlight>
                  <a:srgbClr val="1E293B">
                    <a:alpha val="1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--privileged </a:t>
            </a:r>
            <a:r>
              <a:rPr lang="en-US" sz="1096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特权模式。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22141" y="2367041"/>
            <a:ext cx="6448445" cy="382904"/>
          </a:xfrm>
          <a:custGeom>
            <a:avLst/>
            <a:gdLst/>
            <a:ahLst/>
            <a:cxnLst/>
            <a:rect l="l" t="t" r="r" b="b"/>
            <a:pathLst>
              <a:path w="6448445" h="382904">
                <a:moveTo>
                  <a:pt x="69620" y="0"/>
                </a:moveTo>
                <a:lnTo>
                  <a:pt x="6378826" y="0"/>
                </a:lnTo>
                <a:cubicBezTo>
                  <a:pt x="6417276" y="0"/>
                  <a:pt x="6448445" y="31170"/>
                  <a:pt x="6448445" y="69620"/>
                </a:cubicBezTo>
                <a:lnTo>
                  <a:pt x="6448445" y="313284"/>
                </a:lnTo>
                <a:cubicBezTo>
                  <a:pt x="6448445" y="351734"/>
                  <a:pt x="6417276" y="382904"/>
                  <a:pt x="6378826" y="382904"/>
                </a:cubicBezTo>
                <a:lnTo>
                  <a:pt x="69620" y="382904"/>
                </a:lnTo>
                <a:cubicBezTo>
                  <a:pt x="31170" y="382904"/>
                  <a:pt x="0" y="351734"/>
                  <a:pt x="0" y="313284"/>
                </a:cubicBezTo>
                <a:lnTo>
                  <a:pt x="0" y="69620"/>
                </a:lnTo>
                <a:cubicBezTo>
                  <a:pt x="0" y="31195"/>
                  <a:pt x="31195" y="0"/>
                  <a:pt x="69620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626570" y="2471469"/>
            <a:ext cx="6300505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核心优势：</a:t>
            </a:r>
            <a:r>
              <a:rPr lang="en-US" sz="959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彻底消除逃逸提权的爆炸半径风险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48094" y="3063229"/>
            <a:ext cx="6796540" cy="2158184"/>
          </a:xfrm>
          <a:custGeom>
            <a:avLst/>
            <a:gdLst/>
            <a:ahLst/>
            <a:cxnLst/>
            <a:rect l="l" t="t" r="r" b="b"/>
            <a:pathLst>
              <a:path w="6796540" h="2158184">
                <a:moveTo>
                  <a:pt x="104435" y="0"/>
                </a:moveTo>
                <a:lnTo>
                  <a:pt x="6692105" y="0"/>
                </a:lnTo>
                <a:cubicBezTo>
                  <a:pt x="6749783" y="0"/>
                  <a:pt x="6796540" y="46757"/>
                  <a:pt x="6796540" y="104435"/>
                </a:cubicBezTo>
                <a:lnTo>
                  <a:pt x="6796540" y="2053750"/>
                </a:lnTo>
                <a:cubicBezTo>
                  <a:pt x="6796540" y="2111427"/>
                  <a:pt x="6749783" y="2158184"/>
                  <a:pt x="6692105" y="2158184"/>
                </a:cubicBezTo>
                <a:lnTo>
                  <a:pt x="104435" y="2158184"/>
                </a:lnTo>
                <a:cubicBezTo>
                  <a:pt x="46757" y="2158184"/>
                  <a:pt x="0" y="2111427"/>
                  <a:pt x="0" y="2053750"/>
                </a:cubicBezTo>
                <a:lnTo>
                  <a:pt x="0" y="104435"/>
                </a:lnTo>
                <a:cubicBezTo>
                  <a:pt x="0" y="46757"/>
                  <a:pt x="46757" y="0"/>
                  <a:pt x="10443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30535" dist="87024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522141" y="3237276"/>
            <a:ext cx="6535469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配置要点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22141" y="3620180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69619" y="0"/>
                </a:moveTo>
                <a:lnTo>
                  <a:pt x="208857" y="0"/>
                </a:lnTo>
                <a:cubicBezTo>
                  <a:pt x="247280" y="0"/>
                  <a:pt x="278475" y="31195"/>
                  <a:pt x="278475" y="69619"/>
                </a:cubicBezTo>
                <a:lnTo>
                  <a:pt x="278475" y="208857"/>
                </a:lnTo>
                <a:cubicBezTo>
                  <a:pt x="278475" y="247280"/>
                  <a:pt x="247280" y="278475"/>
                  <a:pt x="208857" y="278475"/>
                </a:cubicBezTo>
                <a:lnTo>
                  <a:pt x="69619" y="278475"/>
                </a:lnTo>
                <a:cubicBezTo>
                  <a:pt x="31195" y="278475"/>
                  <a:pt x="0" y="247280"/>
                  <a:pt x="0" y="208857"/>
                </a:cubicBezTo>
                <a:lnTo>
                  <a:pt x="0" y="69619"/>
                </a:lnTo>
                <a:cubicBezTo>
                  <a:pt x="0" y="31195"/>
                  <a:pt x="31195" y="0"/>
                  <a:pt x="69619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09165" y="3689799"/>
            <a:ext cx="104428" cy="139238"/>
          </a:xfrm>
          <a:custGeom>
            <a:avLst/>
            <a:gdLst/>
            <a:ahLst/>
            <a:cxnLst/>
            <a:rect l="l" t="t" r="r" b="b"/>
            <a:pathLst>
              <a:path w="104428" h="139238">
                <a:moveTo>
                  <a:pt x="34809" y="26107"/>
                </a:moveTo>
                <a:cubicBezTo>
                  <a:pt x="34809" y="16507"/>
                  <a:pt x="42614" y="8702"/>
                  <a:pt x="52214" y="8702"/>
                </a:cubicBezTo>
                <a:cubicBezTo>
                  <a:pt x="60835" y="8702"/>
                  <a:pt x="67987" y="14957"/>
                  <a:pt x="69374" y="23197"/>
                </a:cubicBezTo>
                <a:cubicBezTo>
                  <a:pt x="70163" y="27929"/>
                  <a:pt x="74650" y="31138"/>
                  <a:pt x="79409" y="30349"/>
                </a:cubicBezTo>
                <a:cubicBezTo>
                  <a:pt x="84168" y="29561"/>
                  <a:pt x="87350" y="25074"/>
                  <a:pt x="86561" y="20315"/>
                </a:cubicBezTo>
                <a:cubicBezTo>
                  <a:pt x="83787" y="3834"/>
                  <a:pt x="69483" y="-8702"/>
                  <a:pt x="52214" y="-8702"/>
                </a:cubicBezTo>
                <a:cubicBezTo>
                  <a:pt x="32987" y="-8702"/>
                  <a:pt x="17405" y="6880"/>
                  <a:pt x="17405" y="26107"/>
                </a:cubicBezTo>
                <a:lnTo>
                  <a:pt x="17405" y="43512"/>
                </a:lnTo>
                <a:cubicBezTo>
                  <a:pt x="7805" y="43512"/>
                  <a:pt x="0" y="51317"/>
                  <a:pt x="0" y="60916"/>
                </a:cubicBezTo>
                <a:lnTo>
                  <a:pt x="0" y="121833"/>
                </a:lnTo>
                <a:cubicBezTo>
                  <a:pt x="0" y="131433"/>
                  <a:pt x="7805" y="139238"/>
                  <a:pt x="17405" y="139238"/>
                </a:cubicBezTo>
                <a:lnTo>
                  <a:pt x="87024" y="139238"/>
                </a:lnTo>
                <a:cubicBezTo>
                  <a:pt x="96623" y="139238"/>
                  <a:pt x="104428" y="131433"/>
                  <a:pt x="104428" y="121833"/>
                </a:cubicBezTo>
                <a:lnTo>
                  <a:pt x="104428" y="60916"/>
                </a:lnTo>
                <a:cubicBezTo>
                  <a:pt x="104428" y="51317"/>
                  <a:pt x="96623" y="43512"/>
                  <a:pt x="87024" y="43512"/>
                </a:cubicBezTo>
                <a:lnTo>
                  <a:pt x="34809" y="43512"/>
                </a:lnTo>
                <a:lnTo>
                  <a:pt x="34809" y="26107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905045" y="3585370"/>
            <a:ext cx="5038664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Seccomp 配置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05045" y="3829036"/>
            <a:ext cx="502996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默认的 Docker/K8s seccomp profile 会拦截 Landlock 系统调用，需设置为 </a:t>
            </a:r>
            <a:r>
              <a:rPr lang="en-US" sz="959" b="1" dirty="0">
                <a:solidFill>
                  <a:srgbClr val="2563EB"/>
                </a:solidFill>
                <a:highlight>
                  <a:srgbClr val="3B82F6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Unconfined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22141" y="4142321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69619" y="0"/>
                </a:moveTo>
                <a:lnTo>
                  <a:pt x="208857" y="0"/>
                </a:lnTo>
                <a:cubicBezTo>
                  <a:pt x="247280" y="0"/>
                  <a:pt x="278475" y="31195"/>
                  <a:pt x="278475" y="69619"/>
                </a:cubicBezTo>
                <a:lnTo>
                  <a:pt x="278475" y="208857"/>
                </a:lnTo>
                <a:cubicBezTo>
                  <a:pt x="278475" y="247280"/>
                  <a:pt x="247280" y="278475"/>
                  <a:pt x="208857" y="278475"/>
                </a:cubicBezTo>
                <a:lnTo>
                  <a:pt x="69619" y="278475"/>
                </a:lnTo>
                <a:cubicBezTo>
                  <a:pt x="31195" y="278475"/>
                  <a:pt x="0" y="247280"/>
                  <a:pt x="0" y="208857"/>
                </a:cubicBezTo>
                <a:lnTo>
                  <a:pt x="0" y="69619"/>
                </a:lnTo>
                <a:cubicBezTo>
                  <a:pt x="0" y="31195"/>
                  <a:pt x="31195" y="0"/>
                  <a:pt x="69619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09165" y="4211940"/>
            <a:ext cx="104428" cy="139238"/>
          </a:xfrm>
          <a:custGeom>
            <a:avLst/>
            <a:gdLst/>
            <a:ahLst/>
            <a:cxnLst/>
            <a:rect l="l" t="t" r="r" b="b"/>
            <a:pathLst>
              <a:path w="104428" h="139238">
                <a:moveTo>
                  <a:pt x="34809" y="26107"/>
                </a:moveTo>
                <a:lnTo>
                  <a:pt x="34809" y="43512"/>
                </a:lnTo>
                <a:lnTo>
                  <a:pt x="69619" y="43512"/>
                </a:lnTo>
                <a:lnTo>
                  <a:pt x="69619" y="26107"/>
                </a:lnTo>
                <a:cubicBezTo>
                  <a:pt x="69619" y="16507"/>
                  <a:pt x="61814" y="8702"/>
                  <a:pt x="52214" y="8702"/>
                </a:cubicBezTo>
                <a:cubicBezTo>
                  <a:pt x="42614" y="8702"/>
                  <a:pt x="34809" y="16507"/>
                  <a:pt x="34809" y="26107"/>
                </a:cubicBezTo>
                <a:close/>
                <a:moveTo>
                  <a:pt x="17405" y="43512"/>
                </a:moveTo>
                <a:lnTo>
                  <a:pt x="17405" y="26107"/>
                </a:lnTo>
                <a:cubicBezTo>
                  <a:pt x="17405" y="6880"/>
                  <a:pt x="32987" y="-8702"/>
                  <a:pt x="52214" y="-8702"/>
                </a:cubicBezTo>
                <a:cubicBezTo>
                  <a:pt x="71441" y="-8702"/>
                  <a:pt x="87024" y="6880"/>
                  <a:pt x="87024" y="26107"/>
                </a:cubicBezTo>
                <a:lnTo>
                  <a:pt x="87024" y="43512"/>
                </a:lnTo>
                <a:cubicBezTo>
                  <a:pt x="96623" y="43512"/>
                  <a:pt x="104428" y="51317"/>
                  <a:pt x="104428" y="60916"/>
                </a:cubicBezTo>
                <a:lnTo>
                  <a:pt x="104428" y="121833"/>
                </a:lnTo>
                <a:cubicBezTo>
                  <a:pt x="104428" y="131433"/>
                  <a:pt x="96623" y="139238"/>
                  <a:pt x="87024" y="139238"/>
                </a:cubicBezTo>
                <a:lnTo>
                  <a:pt x="17405" y="139238"/>
                </a:lnTo>
                <a:cubicBezTo>
                  <a:pt x="7805" y="139238"/>
                  <a:pt x="0" y="131433"/>
                  <a:pt x="0" y="121833"/>
                </a:cubicBezTo>
                <a:lnTo>
                  <a:pt x="0" y="60916"/>
                </a:lnTo>
                <a:cubicBezTo>
                  <a:pt x="0" y="51317"/>
                  <a:pt x="7805" y="43512"/>
                  <a:pt x="17405" y="43512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905045" y="4107512"/>
            <a:ext cx="3333002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特权逃逸配置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05045" y="4351178"/>
            <a:ext cx="3324300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沙箱内部通过 </a:t>
            </a:r>
            <a:r>
              <a:rPr lang="en-US" sz="822" dirty="0">
                <a:solidFill>
                  <a:srgbClr val="1E293B">
                    <a:alpha val="70000"/>
                  </a:srgbClr>
                </a:solidFill>
                <a:highlight>
                  <a:srgbClr val="1E293B">
                    <a:alpha val="1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prctl(PR_SET_NO_NEW_PRIVS, 1) </a:t>
            </a:r>
            <a:r>
              <a:rPr lang="en-US" sz="959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锁定权限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22141" y="4664463"/>
            <a:ext cx="278475" cy="278475"/>
          </a:xfrm>
          <a:custGeom>
            <a:avLst/>
            <a:gdLst/>
            <a:ahLst/>
            <a:cxnLst/>
            <a:rect l="l" t="t" r="r" b="b"/>
            <a:pathLst>
              <a:path w="278475" h="278475">
                <a:moveTo>
                  <a:pt x="69619" y="0"/>
                </a:moveTo>
                <a:lnTo>
                  <a:pt x="208857" y="0"/>
                </a:lnTo>
                <a:cubicBezTo>
                  <a:pt x="247280" y="0"/>
                  <a:pt x="278475" y="31195"/>
                  <a:pt x="278475" y="69619"/>
                </a:cubicBezTo>
                <a:lnTo>
                  <a:pt x="278475" y="208857"/>
                </a:lnTo>
                <a:cubicBezTo>
                  <a:pt x="278475" y="247280"/>
                  <a:pt x="247280" y="278475"/>
                  <a:pt x="208857" y="278475"/>
                </a:cubicBezTo>
                <a:lnTo>
                  <a:pt x="69619" y="278475"/>
                </a:lnTo>
                <a:cubicBezTo>
                  <a:pt x="31195" y="278475"/>
                  <a:pt x="0" y="247280"/>
                  <a:pt x="0" y="208857"/>
                </a:cubicBezTo>
                <a:lnTo>
                  <a:pt x="0" y="69619"/>
                </a:lnTo>
                <a:cubicBezTo>
                  <a:pt x="0" y="31195"/>
                  <a:pt x="31195" y="0"/>
                  <a:pt x="69619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591760" y="4734081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17405" y="17405"/>
                </a:moveTo>
                <a:cubicBezTo>
                  <a:pt x="7805" y="17405"/>
                  <a:pt x="0" y="25210"/>
                  <a:pt x="0" y="34809"/>
                </a:cubicBezTo>
                <a:lnTo>
                  <a:pt x="0" y="36822"/>
                </a:lnTo>
                <a:cubicBezTo>
                  <a:pt x="0" y="38671"/>
                  <a:pt x="1197" y="40248"/>
                  <a:pt x="2747" y="41255"/>
                </a:cubicBezTo>
                <a:cubicBezTo>
                  <a:pt x="6336" y="43593"/>
                  <a:pt x="8702" y="47618"/>
                  <a:pt x="8702" y="52214"/>
                </a:cubicBezTo>
                <a:cubicBezTo>
                  <a:pt x="8702" y="56810"/>
                  <a:pt x="6336" y="60835"/>
                  <a:pt x="2747" y="63174"/>
                </a:cubicBezTo>
                <a:cubicBezTo>
                  <a:pt x="1197" y="64180"/>
                  <a:pt x="0" y="65757"/>
                  <a:pt x="0" y="67606"/>
                </a:cubicBezTo>
                <a:lnTo>
                  <a:pt x="0" y="82672"/>
                </a:lnTo>
                <a:lnTo>
                  <a:pt x="139238" y="82672"/>
                </a:lnTo>
                <a:lnTo>
                  <a:pt x="139238" y="67606"/>
                </a:lnTo>
                <a:cubicBezTo>
                  <a:pt x="139238" y="65757"/>
                  <a:pt x="138041" y="64180"/>
                  <a:pt x="136491" y="63174"/>
                </a:cubicBezTo>
                <a:cubicBezTo>
                  <a:pt x="132901" y="60835"/>
                  <a:pt x="130535" y="56810"/>
                  <a:pt x="130535" y="52214"/>
                </a:cubicBezTo>
                <a:cubicBezTo>
                  <a:pt x="130535" y="47618"/>
                  <a:pt x="132901" y="43593"/>
                  <a:pt x="136491" y="41255"/>
                </a:cubicBezTo>
                <a:cubicBezTo>
                  <a:pt x="138041" y="40248"/>
                  <a:pt x="139238" y="38671"/>
                  <a:pt x="139238" y="36822"/>
                </a:cubicBezTo>
                <a:lnTo>
                  <a:pt x="139238" y="34809"/>
                </a:lnTo>
                <a:cubicBezTo>
                  <a:pt x="139238" y="25210"/>
                  <a:pt x="131433" y="17405"/>
                  <a:pt x="121833" y="17405"/>
                </a:cubicBezTo>
                <a:lnTo>
                  <a:pt x="17405" y="17405"/>
                </a:lnTo>
                <a:close/>
                <a:moveTo>
                  <a:pt x="139238" y="113131"/>
                </a:moveTo>
                <a:lnTo>
                  <a:pt x="139238" y="95726"/>
                </a:lnTo>
                <a:lnTo>
                  <a:pt x="0" y="95726"/>
                </a:lnTo>
                <a:lnTo>
                  <a:pt x="0" y="113131"/>
                </a:lnTo>
                <a:cubicBezTo>
                  <a:pt x="0" y="117944"/>
                  <a:pt x="3889" y="121833"/>
                  <a:pt x="8702" y="121833"/>
                </a:cubicBezTo>
                <a:lnTo>
                  <a:pt x="26107" y="121833"/>
                </a:lnTo>
                <a:lnTo>
                  <a:pt x="26107" y="115306"/>
                </a:lnTo>
                <a:cubicBezTo>
                  <a:pt x="26107" y="111689"/>
                  <a:pt x="29017" y="108779"/>
                  <a:pt x="32634" y="108779"/>
                </a:cubicBezTo>
                <a:cubicBezTo>
                  <a:pt x="36251" y="108779"/>
                  <a:pt x="39161" y="111689"/>
                  <a:pt x="39161" y="115306"/>
                </a:cubicBezTo>
                <a:lnTo>
                  <a:pt x="39161" y="121833"/>
                </a:lnTo>
                <a:lnTo>
                  <a:pt x="63092" y="121833"/>
                </a:lnTo>
                <a:lnTo>
                  <a:pt x="63092" y="115306"/>
                </a:lnTo>
                <a:cubicBezTo>
                  <a:pt x="63092" y="111689"/>
                  <a:pt x="66002" y="108779"/>
                  <a:pt x="69619" y="108779"/>
                </a:cubicBezTo>
                <a:cubicBezTo>
                  <a:pt x="73236" y="108779"/>
                  <a:pt x="76146" y="111689"/>
                  <a:pt x="76146" y="115306"/>
                </a:cubicBezTo>
                <a:lnTo>
                  <a:pt x="76146" y="121833"/>
                </a:lnTo>
                <a:lnTo>
                  <a:pt x="100077" y="121833"/>
                </a:lnTo>
                <a:lnTo>
                  <a:pt x="100077" y="115306"/>
                </a:lnTo>
                <a:cubicBezTo>
                  <a:pt x="100077" y="111689"/>
                  <a:pt x="102987" y="108779"/>
                  <a:pt x="106604" y="108779"/>
                </a:cubicBezTo>
                <a:cubicBezTo>
                  <a:pt x="110221" y="108779"/>
                  <a:pt x="113131" y="111689"/>
                  <a:pt x="113131" y="115306"/>
                </a:cubicBezTo>
                <a:lnTo>
                  <a:pt x="113131" y="121833"/>
                </a:lnTo>
                <a:lnTo>
                  <a:pt x="130535" y="121833"/>
                </a:lnTo>
                <a:cubicBezTo>
                  <a:pt x="135349" y="121833"/>
                  <a:pt x="139238" y="117944"/>
                  <a:pt x="139238" y="113131"/>
                </a:cubicBezTo>
                <a:close/>
                <a:moveTo>
                  <a:pt x="43512" y="43512"/>
                </a:moveTo>
                <a:lnTo>
                  <a:pt x="43512" y="60916"/>
                </a:lnTo>
                <a:cubicBezTo>
                  <a:pt x="43512" y="65730"/>
                  <a:pt x="39623" y="69619"/>
                  <a:pt x="34809" y="69619"/>
                </a:cubicBezTo>
                <a:cubicBezTo>
                  <a:pt x="29996" y="69619"/>
                  <a:pt x="26107" y="65730"/>
                  <a:pt x="26107" y="60916"/>
                </a:cubicBezTo>
                <a:lnTo>
                  <a:pt x="26107" y="43512"/>
                </a:lnTo>
                <a:cubicBezTo>
                  <a:pt x="26107" y="38698"/>
                  <a:pt x="29996" y="34809"/>
                  <a:pt x="34809" y="34809"/>
                </a:cubicBezTo>
                <a:cubicBezTo>
                  <a:pt x="39623" y="34809"/>
                  <a:pt x="43512" y="38698"/>
                  <a:pt x="43512" y="43512"/>
                </a:cubicBezTo>
                <a:close/>
                <a:moveTo>
                  <a:pt x="78321" y="43512"/>
                </a:moveTo>
                <a:lnTo>
                  <a:pt x="78321" y="60916"/>
                </a:lnTo>
                <a:cubicBezTo>
                  <a:pt x="78321" y="65730"/>
                  <a:pt x="74432" y="69619"/>
                  <a:pt x="69619" y="69619"/>
                </a:cubicBezTo>
                <a:cubicBezTo>
                  <a:pt x="64805" y="69619"/>
                  <a:pt x="60916" y="65730"/>
                  <a:pt x="60916" y="60916"/>
                </a:cubicBezTo>
                <a:lnTo>
                  <a:pt x="60916" y="43512"/>
                </a:lnTo>
                <a:cubicBezTo>
                  <a:pt x="60916" y="38698"/>
                  <a:pt x="64805" y="34809"/>
                  <a:pt x="69619" y="34809"/>
                </a:cubicBezTo>
                <a:cubicBezTo>
                  <a:pt x="74432" y="34809"/>
                  <a:pt x="78321" y="38698"/>
                  <a:pt x="78321" y="43512"/>
                </a:cubicBezTo>
                <a:close/>
                <a:moveTo>
                  <a:pt x="113131" y="43512"/>
                </a:moveTo>
                <a:lnTo>
                  <a:pt x="113131" y="60916"/>
                </a:lnTo>
                <a:cubicBezTo>
                  <a:pt x="113131" y="65730"/>
                  <a:pt x="109242" y="69619"/>
                  <a:pt x="104428" y="69619"/>
                </a:cubicBezTo>
                <a:cubicBezTo>
                  <a:pt x="99615" y="69619"/>
                  <a:pt x="95726" y="65730"/>
                  <a:pt x="95726" y="60916"/>
                </a:cubicBezTo>
                <a:lnTo>
                  <a:pt x="95726" y="43512"/>
                </a:lnTo>
                <a:cubicBezTo>
                  <a:pt x="95726" y="38698"/>
                  <a:pt x="99615" y="34809"/>
                  <a:pt x="104428" y="34809"/>
                </a:cubicBezTo>
                <a:cubicBezTo>
                  <a:pt x="109242" y="34809"/>
                  <a:pt x="113131" y="38698"/>
                  <a:pt x="113131" y="43512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905045" y="4629653"/>
            <a:ext cx="3202467" cy="208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6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Cgroup 限制替代方案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05045" y="4873319"/>
            <a:ext cx="3193764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采用标准 POSIX </a:t>
            </a:r>
            <a:r>
              <a:rPr lang="en-US" sz="822" dirty="0">
                <a:solidFill>
                  <a:srgbClr val="1E293B">
                    <a:alpha val="70000"/>
                  </a:srgbClr>
                </a:solidFill>
                <a:highlight>
                  <a:srgbClr val="1E293B">
                    <a:alpha val="1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setrlimit </a:t>
            </a:r>
            <a:r>
              <a:rPr lang="en-US" sz="959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机制，保证纯用户态兼容性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314602" y="857701"/>
            <a:ext cx="4525225" cy="2332231"/>
          </a:xfrm>
          <a:custGeom>
            <a:avLst/>
            <a:gdLst/>
            <a:ahLst/>
            <a:cxnLst/>
            <a:rect l="l" t="t" r="r" b="b"/>
            <a:pathLst>
              <a:path w="4525225" h="2332231">
                <a:moveTo>
                  <a:pt x="104437" y="0"/>
                </a:moveTo>
                <a:lnTo>
                  <a:pt x="4420788" y="0"/>
                </a:lnTo>
                <a:cubicBezTo>
                  <a:pt x="4478467" y="0"/>
                  <a:pt x="4525225" y="46758"/>
                  <a:pt x="4525225" y="104437"/>
                </a:cubicBezTo>
                <a:lnTo>
                  <a:pt x="4525225" y="2227794"/>
                </a:lnTo>
                <a:cubicBezTo>
                  <a:pt x="4525225" y="2285473"/>
                  <a:pt x="4478467" y="2332231"/>
                  <a:pt x="4420788" y="2332231"/>
                </a:cubicBezTo>
                <a:lnTo>
                  <a:pt x="104437" y="2332231"/>
                </a:lnTo>
                <a:cubicBezTo>
                  <a:pt x="46758" y="2332231"/>
                  <a:pt x="0" y="2285473"/>
                  <a:pt x="0" y="2227794"/>
                </a:cubicBezTo>
                <a:lnTo>
                  <a:pt x="0" y="104437"/>
                </a:lnTo>
                <a:cubicBezTo>
                  <a:pt x="0" y="46797"/>
                  <a:pt x="46797" y="0"/>
                  <a:pt x="104437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488649" y="1031748"/>
            <a:ext cx="426415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Docker 配置示例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488649" y="1414652"/>
            <a:ext cx="4177131" cy="1601233"/>
          </a:xfrm>
          <a:custGeom>
            <a:avLst/>
            <a:gdLst/>
            <a:ahLst/>
            <a:cxnLst/>
            <a:rect l="l" t="t" r="r" b="b"/>
            <a:pathLst>
              <a:path w="4177131" h="1601233">
                <a:moveTo>
                  <a:pt x="69622" y="0"/>
                </a:moveTo>
                <a:lnTo>
                  <a:pt x="4107509" y="0"/>
                </a:lnTo>
                <a:cubicBezTo>
                  <a:pt x="4145960" y="0"/>
                  <a:pt x="4177131" y="31171"/>
                  <a:pt x="4177131" y="69622"/>
                </a:cubicBezTo>
                <a:lnTo>
                  <a:pt x="4177131" y="1531612"/>
                </a:lnTo>
                <a:cubicBezTo>
                  <a:pt x="4177131" y="1570063"/>
                  <a:pt x="4145960" y="1601233"/>
                  <a:pt x="4107509" y="1601233"/>
                </a:cubicBezTo>
                <a:lnTo>
                  <a:pt x="69622" y="1601233"/>
                </a:lnTo>
                <a:cubicBezTo>
                  <a:pt x="31196" y="1601233"/>
                  <a:pt x="0" y="1570037"/>
                  <a:pt x="0" y="1531612"/>
                </a:cubicBezTo>
                <a:lnTo>
                  <a:pt x="0" y="69622"/>
                </a:lnTo>
                <a:cubicBezTo>
                  <a:pt x="0" y="31196"/>
                  <a:pt x="31196" y="0"/>
                  <a:pt x="69622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593077" y="1519080"/>
            <a:ext cx="402919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使用 seccomp=unconfined 替代 privileged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593077" y="1693127"/>
            <a:ext cx="402919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docker run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--rm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732315" y="1867175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--network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=host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732315" y="2041222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--security-opt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seccomp=unconfined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732315" y="2215269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-v"$(pwd)"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:/workspace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732315" y="2389316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-w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/workspace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732315" y="2563363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openshell-lite-test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\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732315" y="2737410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/bin/sh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314602" y="3329170"/>
            <a:ext cx="4525225" cy="2680325"/>
          </a:xfrm>
          <a:custGeom>
            <a:avLst/>
            <a:gdLst/>
            <a:ahLst/>
            <a:cxnLst/>
            <a:rect l="l" t="t" r="r" b="b"/>
            <a:pathLst>
              <a:path w="4525225" h="2680325">
                <a:moveTo>
                  <a:pt x="104425" y="0"/>
                </a:moveTo>
                <a:lnTo>
                  <a:pt x="4420799" y="0"/>
                </a:lnTo>
                <a:cubicBezTo>
                  <a:pt x="4478472" y="0"/>
                  <a:pt x="4525225" y="46753"/>
                  <a:pt x="4525225" y="104425"/>
                </a:cubicBezTo>
                <a:lnTo>
                  <a:pt x="4525225" y="2575900"/>
                </a:lnTo>
                <a:cubicBezTo>
                  <a:pt x="4525225" y="2633573"/>
                  <a:pt x="4478472" y="2680325"/>
                  <a:pt x="4420799" y="2680325"/>
                </a:cubicBezTo>
                <a:lnTo>
                  <a:pt x="104425" y="2680325"/>
                </a:lnTo>
                <a:cubicBezTo>
                  <a:pt x="46753" y="2680325"/>
                  <a:pt x="0" y="2633573"/>
                  <a:pt x="0" y="2575900"/>
                </a:cubicBezTo>
                <a:lnTo>
                  <a:pt x="0" y="104425"/>
                </a:lnTo>
                <a:cubicBezTo>
                  <a:pt x="0" y="46791"/>
                  <a:pt x="46791" y="0"/>
                  <a:pt x="104425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7488649" y="3503217"/>
            <a:ext cx="4264154" cy="243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Kubernetes 配置示例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488649" y="3886121"/>
            <a:ext cx="4177131" cy="1949328"/>
          </a:xfrm>
          <a:custGeom>
            <a:avLst/>
            <a:gdLst/>
            <a:ahLst/>
            <a:cxnLst/>
            <a:rect l="l" t="t" r="r" b="b"/>
            <a:pathLst>
              <a:path w="4177131" h="1949328">
                <a:moveTo>
                  <a:pt x="69610" y="0"/>
                </a:moveTo>
                <a:lnTo>
                  <a:pt x="4107520" y="0"/>
                </a:lnTo>
                <a:cubicBezTo>
                  <a:pt x="4145965" y="0"/>
                  <a:pt x="4177131" y="31166"/>
                  <a:pt x="4177131" y="69610"/>
                </a:cubicBezTo>
                <a:lnTo>
                  <a:pt x="4177131" y="1879717"/>
                </a:lnTo>
                <a:cubicBezTo>
                  <a:pt x="4177131" y="1918162"/>
                  <a:pt x="4145965" y="1949328"/>
                  <a:pt x="4107520" y="1949328"/>
                </a:cubicBezTo>
                <a:lnTo>
                  <a:pt x="69610" y="1949328"/>
                </a:lnTo>
                <a:cubicBezTo>
                  <a:pt x="31166" y="1949328"/>
                  <a:pt x="0" y="1918162"/>
                  <a:pt x="0" y="1879717"/>
                </a:cubicBezTo>
                <a:lnTo>
                  <a:pt x="0" y="69610"/>
                </a:lnTo>
                <a:cubicBezTo>
                  <a:pt x="0" y="31191"/>
                  <a:pt x="31191" y="0"/>
                  <a:pt x="69610" y="0"/>
                </a:cubicBezTo>
                <a:close/>
              </a:path>
            </a:pathLst>
          </a:custGeom>
          <a:solidFill>
            <a:srgbClr val="1E293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7593077" y="3990549"/>
            <a:ext cx="402919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64748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Pod 安全上下文配置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593077" y="4164596"/>
            <a:ext cx="402919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apiVersion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v1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593077" y="4338644"/>
            <a:ext cx="402919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kind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Pod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593077" y="4512691"/>
            <a:ext cx="4029191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spec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732315" y="4686738"/>
            <a:ext cx="3889953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containers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871552" y="4860785"/>
            <a:ext cx="3750715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 </a:t>
            </a: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name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agent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010790" y="5034832"/>
            <a:ext cx="3611478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image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openshell-lite-test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8010790" y="5208879"/>
            <a:ext cx="3611478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securityContext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8150028" y="5382926"/>
            <a:ext cx="3472240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seccompProfile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289266" y="5556973"/>
            <a:ext cx="3333002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type</a:t>
            </a:r>
            <a:r>
              <a:rPr lang="en-US" sz="95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 </a:t>
            </a:r>
            <a:r>
              <a:rPr lang="en-US" sz="959" dirty="0">
                <a:solidFill>
                  <a:srgbClr val="10B98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Unconfined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7332006" y="6148733"/>
            <a:ext cx="4507820" cy="382904"/>
          </a:xfrm>
          <a:custGeom>
            <a:avLst/>
            <a:gdLst/>
            <a:ahLst/>
            <a:cxnLst/>
            <a:rect l="l" t="t" r="r" b="b"/>
            <a:pathLst>
              <a:path w="4507820" h="382904">
                <a:moveTo>
                  <a:pt x="34809" y="0"/>
                </a:moveTo>
                <a:lnTo>
                  <a:pt x="4403391" y="0"/>
                </a:lnTo>
                <a:cubicBezTo>
                  <a:pt x="4461066" y="0"/>
                  <a:pt x="4507820" y="46755"/>
                  <a:pt x="4507820" y="104429"/>
                </a:cubicBezTo>
                <a:lnTo>
                  <a:pt x="4507820" y="278474"/>
                </a:lnTo>
                <a:cubicBezTo>
                  <a:pt x="4507820" y="336149"/>
                  <a:pt x="4461066" y="382904"/>
                  <a:pt x="4403391" y="382904"/>
                </a:cubicBezTo>
                <a:lnTo>
                  <a:pt x="34809" y="382904"/>
                </a:lnTo>
                <a:cubicBezTo>
                  <a:pt x="15598" y="382904"/>
                  <a:pt x="0" y="367306"/>
                  <a:pt x="0" y="348094"/>
                </a:cubicBezTo>
                <a:lnTo>
                  <a:pt x="0" y="34809"/>
                </a:lnTo>
                <a:cubicBezTo>
                  <a:pt x="0" y="15585"/>
                  <a:pt x="15585" y="0"/>
                  <a:pt x="34809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Shape 49"/>
          <p:cNvSpPr/>
          <p:nvPr/>
        </p:nvSpPr>
        <p:spPr>
          <a:xfrm>
            <a:off x="7332006" y="6148733"/>
            <a:ext cx="34809" cy="382904"/>
          </a:xfrm>
          <a:custGeom>
            <a:avLst/>
            <a:gdLst/>
            <a:ahLst/>
            <a:cxnLst/>
            <a:rect l="l" t="t" r="r" b="b"/>
            <a:pathLst>
              <a:path w="34809" h="382904">
                <a:moveTo>
                  <a:pt x="34809" y="0"/>
                </a:moveTo>
                <a:lnTo>
                  <a:pt x="34809" y="0"/>
                </a:lnTo>
                <a:lnTo>
                  <a:pt x="34809" y="382904"/>
                </a:lnTo>
                <a:lnTo>
                  <a:pt x="34809" y="382904"/>
                </a:lnTo>
                <a:cubicBezTo>
                  <a:pt x="15598" y="382904"/>
                  <a:pt x="0" y="367306"/>
                  <a:pt x="0" y="348094"/>
                </a:cubicBezTo>
                <a:lnTo>
                  <a:pt x="0" y="34809"/>
                </a:lnTo>
                <a:cubicBezTo>
                  <a:pt x="0" y="15598"/>
                  <a:pt x="15598" y="0"/>
                  <a:pt x="34809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Shape 50"/>
          <p:cNvSpPr/>
          <p:nvPr/>
        </p:nvSpPr>
        <p:spPr>
          <a:xfrm>
            <a:off x="7471244" y="6253162"/>
            <a:ext cx="139238" cy="139238"/>
          </a:xfrm>
          <a:custGeom>
            <a:avLst/>
            <a:gdLst/>
            <a:ahLst/>
            <a:cxnLst/>
            <a:rect l="l" t="t" r="r" b="b"/>
            <a:pathLst>
              <a:path w="139238" h="139238">
                <a:moveTo>
                  <a:pt x="69619" y="139238"/>
                </a:moveTo>
                <a:cubicBezTo>
                  <a:pt x="108043" y="139238"/>
                  <a:pt x="139238" y="108043"/>
                  <a:pt x="139238" y="69619"/>
                </a:cubicBezTo>
                <a:cubicBezTo>
                  <a:pt x="139238" y="31195"/>
                  <a:pt x="108043" y="0"/>
                  <a:pt x="69619" y="0"/>
                </a:cubicBezTo>
                <a:cubicBezTo>
                  <a:pt x="31195" y="0"/>
                  <a:pt x="0" y="31195"/>
                  <a:pt x="0" y="69619"/>
                </a:cubicBezTo>
                <a:cubicBezTo>
                  <a:pt x="0" y="108043"/>
                  <a:pt x="31195" y="139238"/>
                  <a:pt x="69619" y="139238"/>
                </a:cubicBezTo>
                <a:close/>
                <a:moveTo>
                  <a:pt x="60916" y="43512"/>
                </a:moveTo>
                <a:cubicBezTo>
                  <a:pt x="60916" y="38709"/>
                  <a:pt x="64816" y="34809"/>
                  <a:pt x="69619" y="34809"/>
                </a:cubicBezTo>
                <a:cubicBezTo>
                  <a:pt x="74422" y="34809"/>
                  <a:pt x="78321" y="38709"/>
                  <a:pt x="78321" y="43512"/>
                </a:cubicBezTo>
                <a:cubicBezTo>
                  <a:pt x="78321" y="48315"/>
                  <a:pt x="74422" y="52214"/>
                  <a:pt x="69619" y="52214"/>
                </a:cubicBezTo>
                <a:cubicBezTo>
                  <a:pt x="64816" y="52214"/>
                  <a:pt x="60916" y="48315"/>
                  <a:pt x="60916" y="43512"/>
                </a:cubicBezTo>
                <a:close/>
                <a:moveTo>
                  <a:pt x="58741" y="60916"/>
                </a:moveTo>
                <a:lnTo>
                  <a:pt x="71794" y="60916"/>
                </a:lnTo>
                <a:cubicBezTo>
                  <a:pt x="75411" y="60916"/>
                  <a:pt x="78321" y="63826"/>
                  <a:pt x="78321" y="67443"/>
                </a:cubicBezTo>
                <a:lnTo>
                  <a:pt x="78321" y="91375"/>
                </a:lnTo>
                <a:lnTo>
                  <a:pt x="80497" y="91375"/>
                </a:lnTo>
                <a:cubicBezTo>
                  <a:pt x="84114" y="91375"/>
                  <a:pt x="87024" y="94285"/>
                  <a:pt x="87024" y="97901"/>
                </a:cubicBezTo>
                <a:cubicBezTo>
                  <a:pt x="87024" y="101518"/>
                  <a:pt x="84114" y="104428"/>
                  <a:pt x="80497" y="104428"/>
                </a:cubicBezTo>
                <a:lnTo>
                  <a:pt x="58741" y="104428"/>
                </a:lnTo>
                <a:cubicBezTo>
                  <a:pt x="55124" y="104428"/>
                  <a:pt x="52214" y="101518"/>
                  <a:pt x="52214" y="97901"/>
                </a:cubicBezTo>
                <a:cubicBezTo>
                  <a:pt x="52214" y="94285"/>
                  <a:pt x="55124" y="91375"/>
                  <a:pt x="58741" y="91375"/>
                </a:cubicBezTo>
                <a:lnTo>
                  <a:pt x="65268" y="91375"/>
                </a:lnTo>
                <a:lnTo>
                  <a:pt x="65268" y="73970"/>
                </a:lnTo>
                <a:lnTo>
                  <a:pt x="58741" y="73970"/>
                </a:lnTo>
                <a:cubicBezTo>
                  <a:pt x="55124" y="73970"/>
                  <a:pt x="52214" y="71060"/>
                  <a:pt x="52214" y="67443"/>
                </a:cubicBezTo>
                <a:cubicBezTo>
                  <a:pt x="52214" y="63826"/>
                  <a:pt x="55124" y="60916"/>
                  <a:pt x="58741" y="60916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7697505" y="6253162"/>
            <a:ext cx="3237276" cy="174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9" b="1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注意：</a:t>
            </a:r>
            <a:r>
              <a:rPr lang="en-US" sz="959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仅需解除 seccomp 限制，无需设置 privileged: true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0">
                <a:srgbClr val="FFFFFF"/>
              </a:gs>
              <a:gs pos="100000">
                <a:srgbClr val="10B981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2914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三种方案对比分析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COMPARATIVE ANALYSIS OF THREE SOLUTIONS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11430000" cy="4219575"/>
          </a:xfrm>
          <a:custGeom>
            <a:avLst/>
            <a:gdLst/>
            <a:ahLst/>
            <a:cxnLst/>
            <a:rect l="l" t="t" r="r" b="b"/>
            <a:pathLst>
              <a:path w="11430000" h="4219575">
                <a:moveTo>
                  <a:pt x="114308" y="0"/>
                </a:moveTo>
                <a:lnTo>
                  <a:pt x="11315692" y="0"/>
                </a:lnTo>
                <a:cubicBezTo>
                  <a:pt x="11378822" y="0"/>
                  <a:pt x="11430000" y="51178"/>
                  <a:pt x="11430000" y="114308"/>
                </a:cubicBezTo>
                <a:lnTo>
                  <a:pt x="11430000" y="4105267"/>
                </a:lnTo>
                <a:cubicBezTo>
                  <a:pt x="11430000" y="4168397"/>
                  <a:pt x="11378822" y="4219575"/>
                  <a:pt x="11315692" y="4219575"/>
                </a:cubicBezTo>
                <a:lnTo>
                  <a:pt x="114308" y="4219575"/>
                </a:lnTo>
                <a:cubicBezTo>
                  <a:pt x="51178" y="4219575"/>
                  <a:pt x="0" y="4168397"/>
                  <a:pt x="0" y="4105267"/>
                </a:cubicBezTo>
                <a:lnTo>
                  <a:pt x="0" y="114308"/>
                </a:lnTo>
                <a:cubicBezTo>
                  <a:pt x="0" y="51220"/>
                  <a:pt x="51220" y="0"/>
                  <a:pt x="11430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81000" y="1295400"/>
          <a:ext cx="11430000" cy="4219578"/>
        </p:xfrm>
        <a:graphic>
          <a:graphicData uri="http://schemas.openxmlformats.org/drawingml/2006/table">
            <a:tbl>
              <a:tblPr/>
              <a:tblGrid>
                <a:gridCol w="2407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7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73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7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842">
                <a:tc>
                  <a:txBody>
                    <a:bodyPr/>
                    <a:lstStyle/>
                    <a:p>
                      <a:pPr algn="l"/>
                      <a:r>
                        <a:rPr lang="en-US" sz="1300" b="1" u="none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特性对比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OpenShell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Sandlock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OpenShell Lite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架构定位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完整的容器化集群方案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大包大揽的独立沙箱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边界清晰的协同沙箱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网络隔离方案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HTTP CONNECT 代理 + OPA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Seccomp 用户态通知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Landlock + K8s Network Policy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功能复杂度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极高（L4/L7 全栈管控）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极高（内置 HTTP ACL、TLS MITM）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极简（仅做进程约束）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生态依赖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强依赖 K3s/Docker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无依赖，可独立运行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依赖 K8s 网络设施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启动时间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~200ms（容器启动）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~5ms（进程 Fork）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~5ms（进程 Fork）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Root 权限要求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需要（K8s/Docker）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完全不需要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完全不需要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运维与性能开销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高（K3s 集群维护）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中等（用户态流量劫持）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极低（纯内核态管控）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842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适用场景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高安全、低频调用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1E293B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单机环境、高频调用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10B981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云原生、高频调用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00050" y="5667375"/>
            <a:ext cx="3686175" cy="990600"/>
          </a:xfrm>
          <a:custGeom>
            <a:avLst/>
            <a:gdLst/>
            <a:ahLst/>
            <a:cxnLst/>
            <a:rect l="l" t="t" r="r" b="b"/>
            <a:pathLst>
              <a:path w="3686175" h="990600">
                <a:moveTo>
                  <a:pt x="38100" y="0"/>
                </a:moveTo>
                <a:lnTo>
                  <a:pt x="3571880" y="0"/>
                </a:lnTo>
                <a:cubicBezTo>
                  <a:pt x="3634961" y="0"/>
                  <a:pt x="3686175" y="51214"/>
                  <a:pt x="3686175" y="114295"/>
                </a:cubicBezTo>
                <a:lnTo>
                  <a:pt x="3686175" y="876305"/>
                </a:lnTo>
                <a:cubicBezTo>
                  <a:pt x="3686175" y="939386"/>
                  <a:pt x="3634961" y="990600"/>
                  <a:pt x="3571880" y="990600"/>
                </a:cubicBezTo>
                <a:lnTo>
                  <a:pt x="38100" y="990600"/>
                </a:lnTo>
                <a:cubicBezTo>
                  <a:pt x="17072" y="990600"/>
                  <a:pt x="0" y="973528"/>
                  <a:pt x="0" y="952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400050" y="5667375"/>
            <a:ext cx="38100" cy="990600"/>
          </a:xfrm>
          <a:custGeom>
            <a:avLst/>
            <a:gdLst/>
            <a:ahLst/>
            <a:cxnLst/>
            <a:rect l="l" t="t" r="r" b="b"/>
            <a:pathLst>
              <a:path w="38100" h="990600">
                <a:moveTo>
                  <a:pt x="38100" y="0"/>
                </a:moveTo>
                <a:lnTo>
                  <a:pt x="38100" y="0"/>
                </a:lnTo>
                <a:lnTo>
                  <a:pt x="38100" y="990600"/>
                </a:lnTo>
                <a:lnTo>
                  <a:pt x="38100" y="990600"/>
                </a:lnTo>
                <a:cubicBezTo>
                  <a:pt x="17072" y="990600"/>
                  <a:pt x="0" y="973528"/>
                  <a:pt x="0" y="952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600075" y="58578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9050" y="9525"/>
                </a:moveTo>
                <a:cubicBezTo>
                  <a:pt x="8543" y="9525"/>
                  <a:pt x="0" y="18068"/>
                  <a:pt x="0" y="28575"/>
                </a:cubicBezTo>
                <a:lnTo>
                  <a:pt x="0" y="47625"/>
                </a:lnTo>
                <a:cubicBezTo>
                  <a:pt x="0" y="58132"/>
                  <a:pt x="8543" y="66675"/>
                  <a:pt x="19050" y="66675"/>
                </a:cubicBezTo>
                <a:lnTo>
                  <a:pt x="114300" y="66675"/>
                </a:lnTo>
                <a:cubicBezTo>
                  <a:pt x="124807" y="66675"/>
                  <a:pt x="133350" y="58132"/>
                  <a:pt x="133350" y="47625"/>
                </a:cubicBezTo>
                <a:lnTo>
                  <a:pt x="133350" y="28575"/>
                </a:lnTo>
                <a:cubicBezTo>
                  <a:pt x="133350" y="18068"/>
                  <a:pt x="124807" y="9525"/>
                  <a:pt x="114300" y="9525"/>
                </a:cubicBezTo>
                <a:lnTo>
                  <a:pt x="19050" y="9525"/>
                </a:lnTo>
                <a:close/>
                <a:moveTo>
                  <a:pt x="83344" y="30956"/>
                </a:moveTo>
                <a:cubicBezTo>
                  <a:pt x="87286" y="30956"/>
                  <a:pt x="90488" y="34157"/>
                  <a:pt x="90488" y="38100"/>
                </a:cubicBezTo>
                <a:cubicBezTo>
                  <a:pt x="90488" y="42043"/>
                  <a:pt x="87286" y="45244"/>
                  <a:pt x="83344" y="45244"/>
                </a:cubicBezTo>
                <a:cubicBezTo>
                  <a:pt x="79401" y="45244"/>
                  <a:pt x="76200" y="42043"/>
                  <a:pt x="76200" y="38100"/>
                </a:cubicBezTo>
                <a:cubicBezTo>
                  <a:pt x="76200" y="34157"/>
                  <a:pt x="79401" y="30956"/>
                  <a:pt x="83344" y="30956"/>
                </a:cubicBezTo>
                <a:close/>
                <a:moveTo>
                  <a:pt x="100013" y="38100"/>
                </a:moveTo>
                <a:cubicBezTo>
                  <a:pt x="100013" y="34157"/>
                  <a:pt x="103214" y="30956"/>
                  <a:pt x="107156" y="30956"/>
                </a:cubicBezTo>
                <a:cubicBezTo>
                  <a:pt x="111099" y="30956"/>
                  <a:pt x="114300" y="34157"/>
                  <a:pt x="114300" y="38100"/>
                </a:cubicBezTo>
                <a:cubicBezTo>
                  <a:pt x="114300" y="42043"/>
                  <a:pt x="111099" y="45244"/>
                  <a:pt x="107156" y="45244"/>
                </a:cubicBezTo>
                <a:cubicBezTo>
                  <a:pt x="103214" y="45244"/>
                  <a:pt x="100013" y="42043"/>
                  <a:pt x="100013" y="38100"/>
                </a:cubicBezTo>
                <a:close/>
                <a:moveTo>
                  <a:pt x="19050" y="85725"/>
                </a:moveTo>
                <a:cubicBezTo>
                  <a:pt x="8543" y="85725"/>
                  <a:pt x="0" y="94268"/>
                  <a:pt x="0" y="104775"/>
                </a:cubicBezTo>
                <a:lnTo>
                  <a:pt x="0" y="123825"/>
                </a:lnTo>
                <a:cubicBezTo>
                  <a:pt x="0" y="134332"/>
                  <a:pt x="8543" y="142875"/>
                  <a:pt x="19050" y="142875"/>
                </a:cubicBezTo>
                <a:lnTo>
                  <a:pt x="114300" y="142875"/>
                </a:lnTo>
                <a:cubicBezTo>
                  <a:pt x="124807" y="142875"/>
                  <a:pt x="133350" y="134332"/>
                  <a:pt x="133350" y="123825"/>
                </a:cubicBezTo>
                <a:lnTo>
                  <a:pt x="133350" y="104775"/>
                </a:lnTo>
                <a:cubicBezTo>
                  <a:pt x="133350" y="94268"/>
                  <a:pt x="124807" y="85725"/>
                  <a:pt x="114300" y="85725"/>
                </a:cubicBezTo>
                <a:lnTo>
                  <a:pt x="19050" y="85725"/>
                </a:lnTo>
                <a:close/>
                <a:moveTo>
                  <a:pt x="83344" y="107156"/>
                </a:moveTo>
                <a:cubicBezTo>
                  <a:pt x="87286" y="107156"/>
                  <a:pt x="90488" y="110357"/>
                  <a:pt x="90488" y="114300"/>
                </a:cubicBezTo>
                <a:cubicBezTo>
                  <a:pt x="90488" y="118243"/>
                  <a:pt x="87286" y="121444"/>
                  <a:pt x="83344" y="121444"/>
                </a:cubicBezTo>
                <a:cubicBezTo>
                  <a:pt x="79401" y="121444"/>
                  <a:pt x="76200" y="118243"/>
                  <a:pt x="76200" y="114300"/>
                </a:cubicBezTo>
                <a:cubicBezTo>
                  <a:pt x="76200" y="110357"/>
                  <a:pt x="79401" y="107156"/>
                  <a:pt x="83344" y="107156"/>
                </a:cubicBezTo>
                <a:close/>
                <a:moveTo>
                  <a:pt x="100013" y="114300"/>
                </a:moveTo>
                <a:cubicBezTo>
                  <a:pt x="100013" y="110357"/>
                  <a:pt x="103214" y="107156"/>
                  <a:pt x="107156" y="107156"/>
                </a:cubicBezTo>
                <a:cubicBezTo>
                  <a:pt x="111099" y="107156"/>
                  <a:pt x="114300" y="110357"/>
                  <a:pt x="114300" y="114300"/>
                </a:cubicBezTo>
                <a:cubicBezTo>
                  <a:pt x="114300" y="118243"/>
                  <a:pt x="111099" y="121444"/>
                  <a:pt x="107156" y="121444"/>
                </a:cubicBezTo>
                <a:cubicBezTo>
                  <a:pt x="103214" y="121444"/>
                  <a:pt x="100013" y="118243"/>
                  <a:pt x="100013" y="11430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838200" y="5819775"/>
            <a:ext cx="809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OpenShell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71500" y="6124575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适合对安全性要求极高、调用频率较低、生命周期较长的 Agent 场景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260800" y="5667375"/>
            <a:ext cx="3686175" cy="990600"/>
          </a:xfrm>
          <a:custGeom>
            <a:avLst/>
            <a:gdLst/>
            <a:ahLst/>
            <a:cxnLst/>
            <a:rect l="l" t="t" r="r" b="b"/>
            <a:pathLst>
              <a:path w="3686175" h="990600">
                <a:moveTo>
                  <a:pt x="38100" y="0"/>
                </a:moveTo>
                <a:lnTo>
                  <a:pt x="3571880" y="0"/>
                </a:lnTo>
                <a:cubicBezTo>
                  <a:pt x="3634961" y="0"/>
                  <a:pt x="3686175" y="51214"/>
                  <a:pt x="3686175" y="114295"/>
                </a:cubicBezTo>
                <a:lnTo>
                  <a:pt x="3686175" y="876305"/>
                </a:lnTo>
                <a:cubicBezTo>
                  <a:pt x="3686175" y="939386"/>
                  <a:pt x="3634961" y="990600"/>
                  <a:pt x="3571880" y="990600"/>
                </a:cubicBezTo>
                <a:lnTo>
                  <a:pt x="38100" y="990600"/>
                </a:lnTo>
                <a:cubicBezTo>
                  <a:pt x="17072" y="990600"/>
                  <a:pt x="0" y="973528"/>
                  <a:pt x="0" y="952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4260800" y="5667375"/>
            <a:ext cx="38100" cy="990600"/>
          </a:xfrm>
          <a:custGeom>
            <a:avLst/>
            <a:gdLst/>
            <a:ahLst/>
            <a:cxnLst/>
            <a:rect l="l" t="t" r="r" b="b"/>
            <a:pathLst>
              <a:path w="38100" h="990600">
                <a:moveTo>
                  <a:pt x="38100" y="0"/>
                </a:moveTo>
                <a:lnTo>
                  <a:pt x="38100" y="0"/>
                </a:lnTo>
                <a:lnTo>
                  <a:pt x="38100" y="990600"/>
                </a:lnTo>
                <a:lnTo>
                  <a:pt x="38100" y="990600"/>
                </a:lnTo>
                <a:cubicBezTo>
                  <a:pt x="17072" y="990600"/>
                  <a:pt x="0" y="973528"/>
                  <a:pt x="0" y="952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4460825" y="58578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00846" y="-2947"/>
                </a:moveTo>
                <a:cubicBezTo>
                  <a:pt x="104388" y="-387"/>
                  <a:pt x="105698" y="4256"/>
                  <a:pt x="104090" y="8305"/>
                </a:cubicBezTo>
                <a:lnTo>
                  <a:pt x="80754" y="66675"/>
                </a:lnTo>
                <a:lnTo>
                  <a:pt x="123825" y="66675"/>
                </a:lnTo>
                <a:cubicBezTo>
                  <a:pt x="127843" y="66675"/>
                  <a:pt x="131415" y="69175"/>
                  <a:pt x="132784" y="72956"/>
                </a:cubicBezTo>
                <a:cubicBezTo>
                  <a:pt x="134154" y="76736"/>
                  <a:pt x="132993" y="80962"/>
                  <a:pt x="129927" y="83522"/>
                </a:cubicBezTo>
                <a:lnTo>
                  <a:pt x="44202" y="154960"/>
                </a:lnTo>
                <a:cubicBezTo>
                  <a:pt x="40838" y="157758"/>
                  <a:pt x="36046" y="157907"/>
                  <a:pt x="32504" y="155347"/>
                </a:cubicBezTo>
                <a:cubicBezTo>
                  <a:pt x="28962" y="152787"/>
                  <a:pt x="27652" y="148144"/>
                  <a:pt x="29260" y="144095"/>
                </a:cubicBezTo>
                <a:lnTo>
                  <a:pt x="52596" y="85725"/>
                </a:lnTo>
                <a:lnTo>
                  <a:pt x="9525" y="85725"/>
                </a:lnTo>
                <a:cubicBezTo>
                  <a:pt x="5507" y="85725"/>
                  <a:pt x="1935" y="83225"/>
                  <a:pt x="566" y="79444"/>
                </a:cubicBezTo>
                <a:cubicBezTo>
                  <a:pt x="-804" y="75664"/>
                  <a:pt x="357" y="71438"/>
                  <a:pt x="3423" y="68878"/>
                </a:cubicBezTo>
                <a:lnTo>
                  <a:pt x="89148" y="-2560"/>
                </a:lnTo>
                <a:cubicBezTo>
                  <a:pt x="92512" y="-5358"/>
                  <a:pt x="97304" y="-5507"/>
                  <a:pt x="100846" y="-2947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4698950" y="5819775"/>
            <a:ext cx="742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Sandlock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432250" y="6124575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单机版的微型 OpenShell，通过内核特性实现媲美容器的隔离效果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121625" y="5667375"/>
            <a:ext cx="3686175" cy="990600"/>
          </a:xfrm>
          <a:custGeom>
            <a:avLst/>
            <a:gdLst/>
            <a:ahLst/>
            <a:cxnLst/>
            <a:rect l="l" t="t" r="r" b="b"/>
            <a:pathLst>
              <a:path w="3686175" h="990600">
                <a:moveTo>
                  <a:pt x="38100" y="0"/>
                </a:moveTo>
                <a:lnTo>
                  <a:pt x="3571880" y="0"/>
                </a:lnTo>
                <a:cubicBezTo>
                  <a:pt x="3634961" y="0"/>
                  <a:pt x="3686175" y="51214"/>
                  <a:pt x="3686175" y="114295"/>
                </a:cubicBezTo>
                <a:lnTo>
                  <a:pt x="3686175" y="876305"/>
                </a:lnTo>
                <a:cubicBezTo>
                  <a:pt x="3686175" y="939386"/>
                  <a:pt x="3634961" y="990600"/>
                  <a:pt x="3571880" y="990600"/>
                </a:cubicBezTo>
                <a:lnTo>
                  <a:pt x="38100" y="990600"/>
                </a:lnTo>
                <a:cubicBezTo>
                  <a:pt x="17072" y="990600"/>
                  <a:pt x="0" y="973528"/>
                  <a:pt x="0" y="952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5"/>
          <p:cNvSpPr/>
          <p:nvPr/>
        </p:nvSpPr>
        <p:spPr>
          <a:xfrm>
            <a:off x="8121625" y="5667375"/>
            <a:ext cx="38100" cy="990600"/>
          </a:xfrm>
          <a:custGeom>
            <a:avLst/>
            <a:gdLst/>
            <a:ahLst/>
            <a:cxnLst/>
            <a:rect l="l" t="t" r="r" b="b"/>
            <a:pathLst>
              <a:path w="38100" h="990600">
                <a:moveTo>
                  <a:pt x="38100" y="0"/>
                </a:moveTo>
                <a:lnTo>
                  <a:pt x="38100" y="0"/>
                </a:lnTo>
                <a:lnTo>
                  <a:pt x="38100" y="990600"/>
                </a:lnTo>
                <a:lnTo>
                  <a:pt x="38100" y="990600"/>
                </a:lnTo>
                <a:cubicBezTo>
                  <a:pt x="17072" y="990600"/>
                  <a:pt x="0" y="973528"/>
                  <a:pt x="0" y="952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6"/>
          <p:cNvSpPr/>
          <p:nvPr/>
        </p:nvSpPr>
        <p:spPr>
          <a:xfrm>
            <a:off x="8302600" y="585787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0" y="100013"/>
                </a:moveTo>
                <a:cubicBezTo>
                  <a:pt x="0" y="123676"/>
                  <a:pt x="19199" y="142875"/>
                  <a:pt x="42863" y="142875"/>
                </a:cubicBezTo>
                <a:lnTo>
                  <a:pt x="133350" y="142875"/>
                </a:lnTo>
                <a:cubicBezTo>
                  <a:pt x="154394" y="142875"/>
                  <a:pt x="171450" y="125819"/>
                  <a:pt x="171450" y="104775"/>
                </a:cubicBezTo>
                <a:cubicBezTo>
                  <a:pt x="171450" y="89416"/>
                  <a:pt x="162371" y="76170"/>
                  <a:pt x="149275" y="70158"/>
                </a:cubicBezTo>
                <a:cubicBezTo>
                  <a:pt x="151269" y="66258"/>
                  <a:pt x="152400" y="61823"/>
                  <a:pt x="152400" y="57150"/>
                </a:cubicBezTo>
                <a:cubicBezTo>
                  <a:pt x="152400" y="41374"/>
                  <a:pt x="139601" y="28575"/>
                  <a:pt x="123825" y="28575"/>
                </a:cubicBezTo>
                <a:cubicBezTo>
                  <a:pt x="118556" y="28575"/>
                  <a:pt x="113645" y="30004"/>
                  <a:pt x="109418" y="32474"/>
                </a:cubicBezTo>
                <a:cubicBezTo>
                  <a:pt x="102245" y="18842"/>
                  <a:pt x="87928" y="9525"/>
                  <a:pt x="71438" y="9525"/>
                </a:cubicBezTo>
                <a:cubicBezTo>
                  <a:pt x="47774" y="9525"/>
                  <a:pt x="28575" y="28724"/>
                  <a:pt x="28575" y="52388"/>
                </a:cubicBezTo>
                <a:cubicBezTo>
                  <a:pt x="28575" y="54769"/>
                  <a:pt x="28783" y="57120"/>
                  <a:pt x="29141" y="59382"/>
                </a:cubicBezTo>
                <a:cubicBezTo>
                  <a:pt x="12204" y="65097"/>
                  <a:pt x="0" y="81141"/>
                  <a:pt x="0" y="100013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7"/>
          <p:cNvSpPr/>
          <p:nvPr/>
        </p:nvSpPr>
        <p:spPr>
          <a:xfrm>
            <a:off x="8559775" y="5819775"/>
            <a:ext cx="1133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OpenShell Lite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293075" y="6124575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做减法，将专业的事交给专业的组件（K8s），换取更纯粹的架构和极致性能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85763" y="1677591"/>
            <a:ext cx="1743075" cy="428625"/>
          </a:xfrm>
          <a:custGeom>
            <a:avLst/>
            <a:gdLst/>
            <a:ahLst/>
            <a:cxnLst/>
            <a:rect l="l" t="t" r="r" b="b"/>
            <a:pathLst>
              <a:path w="1743075" h="428625">
                <a:moveTo>
                  <a:pt x="214313" y="0"/>
                </a:moveTo>
                <a:lnTo>
                  <a:pt x="1528763" y="0"/>
                </a:lnTo>
                <a:cubicBezTo>
                  <a:pt x="1647045" y="0"/>
                  <a:pt x="1743075" y="96030"/>
                  <a:pt x="1743075" y="214313"/>
                </a:cubicBezTo>
                <a:lnTo>
                  <a:pt x="1743075" y="214313"/>
                </a:lnTo>
                <a:cubicBezTo>
                  <a:pt x="1743075" y="332595"/>
                  <a:pt x="1647045" y="428625"/>
                  <a:pt x="15287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619125" y="1758553"/>
            <a:ext cx="137390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kern="0" spc="75" dirty="0">
                <a:solidFill>
                  <a:srgbClr val="10B98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06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2644378"/>
            <a:ext cx="1171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策略优先：下一代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Sandbox 的设计范式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81000" y="437792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3B82F6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381000" y="472082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F1F5F9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Policy over Isolation - 从资源隔离到权限管控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3600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从资源隔离到权限管控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FROM RESOURCE ISOLATION TO PERMISSION CONTROL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6743700" cy="1790700"/>
          </a:xfrm>
          <a:custGeom>
            <a:avLst/>
            <a:gdLst/>
            <a:ahLst/>
            <a:cxnLst/>
            <a:rect l="l" t="t" r="r" b="b"/>
            <a:pathLst>
              <a:path w="6743700" h="1790700">
                <a:moveTo>
                  <a:pt x="114300" y="0"/>
                </a:moveTo>
                <a:lnTo>
                  <a:pt x="6629400" y="0"/>
                </a:lnTo>
                <a:cubicBezTo>
                  <a:pt x="6692526" y="0"/>
                  <a:pt x="6743700" y="51174"/>
                  <a:pt x="6743700" y="114300"/>
                </a:cubicBezTo>
                <a:lnTo>
                  <a:pt x="6743700" y="1676400"/>
                </a:lnTo>
                <a:cubicBezTo>
                  <a:pt x="6743700" y="1739526"/>
                  <a:pt x="6692526" y="1790700"/>
                  <a:pt x="6629400" y="1790700"/>
                </a:cubicBezTo>
                <a:lnTo>
                  <a:pt x="114300" y="1790700"/>
                </a:lnTo>
                <a:cubicBezTo>
                  <a:pt x="51174" y="1790700"/>
                  <a:pt x="0" y="1739526"/>
                  <a:pt x="0" y="1676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6457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设计哲学的转变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1500" y="1866900"/>
            <a:ext cx="6438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无论是 OpenShell 在应用层的 OPA 拦截，还是 Sandlock 与 OpenShell Lite 在内核层的管控，都在向同一个设计哲学收敛：</a:t>
            </a:r>
            <a:r>
              <a:rPr lang="en-US" sz="1200" b="1" dirty="0">
                <a:solidFill>
                  <a:srgbClr val="059669"/>
                </a:solidFill>
                <a:highlight>
                  <a:srgbClr val="10B981">
                    <a:alpha val="1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Policy over Isolation（策略优先） </a:t>
            </a: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1500" y="2476500"/>
            <a:ext cx="6362700" cy="419100"/>
          </a:xfrm>
          <a:custGeom>
            <a:avLst/>
            <a:gdLst/>
            <a:ahLst/>
            <a:cxnLst/>
            <a:rect l="l" t="t" r="r" b="b"/>
            <a:pathLst>
              <a:path w="6362700" h="419100">
                <a:moveTo>
                  <a:pt x="76201" y="0"/>
                </a:moveTo>
                <a:lnTo>
                  <a:pt x="6286499" y="0"/>
                </a:lnTo>
                <a:cubicBezTo>
                  <a:pt x="6328584" y="0"/>
                  <a:pt x="6362700" y="34116"/>
                  <a:pt x="6362700" y="76201"/>
                </a:cubicBezTo>
                <a:lnTo>
                  <a:pt x="6362700" y="342899"/>
                </a:lnTo>
                <a:cubicBezTo>
                  <a:pt x="6362700" y="384984"/>
                  <a:pt x="6328584" y="419100"/>
                  <a:pt x="62864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685800" y="2590800"/>
            <a:ext cx="6200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核心理念：</a:t>
            </a: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从"如何把 Agent 关在笼子里"转向"如何精确授予 Agent 完成任务所需的最小权限"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1000" y="3238500"/>
            <a:ext cx="6743700" cy="2057400"/>
          </a:xfrm>
          <a:custGeom>
            <a:avLst/>
            <a:gdLst/>
            <a:ahLst/>
            <a:cxnLst/>
            <a:rect l="l" t="t" r="r" b="b"/>
            <a:pathLst>
              <a:path w="6743700" h="2057400">
                <a:moveTo>
                  <a:pt x="114309" y="0"/>
                </a:moveTo>
                <a:lnTo>
                  <a:pt x="6629391" y="0"/>
                </a:lnTo>
                <a:cubicBezTo>
                  <a:pt x="6692522" y="0"/>
                  <a:pt x="6743700" y="51178"/>
                  <a:pt x="6743700" y="114309"/>
                </a:cubicBezTo>
                <a:lnTo>
                  <a:pt x="6743700" y="1943091"/>
                </a:lnTo>
                <a:cubicBezTo>
                  <a:pt x="6743700" y="2006222"/>
                  <a:pt x="6692522" y="2057400"/>
                  <a:pt x="6629391" y="2057400"/>
                </a:cubicBezTo>
                <a:lnTo>
                  <a:pt x="114309" y="2057400"/>
                </a:lnTo>
                <a:cubicBezTo>
                  <a:pt x="51178" y="2057400"/>
                  <a:pt x="0" y="2006222"/>
                  <a:pt x="0" y="1943091"/>
                </a:cubicBezTo>
                <a:lnTo>
                  <a:pt x="0" y="114309"/>
                </a:lnTo>
                <a:cubicBezTo>
                  <a:pt x="0" y="51220"/>
                  <a:pt x="51220" y="0"/>
                  <a:pt x="11430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571500" y="3429000"/>
            <a:ext cx="6457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隔离 vs 策略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1500" y="38100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95325" y="3924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09954" y="38100"/>
                </a:moveTo>
                <a:lnTo>
                  <a:pt x="99745" y="23813"/>
                </a:lnTo>
                <a:lnTo>
                  <a:pt x="33635" y="23813"/>
                </a:lnTo>
                <a:lnTo>
                  <a:pt x="23426" y="38100"/>
                </a:lnTo>
                <a:lnTo>
                  <a:pt x="109954" y="38100"/>
                </a:lnTo>
                <a:close/>
                <a:moveTo>
                  <a:pt x="0" y="44202"/>
                </a:moveTo>
                <a:cubicBezTo>
                  <a:pt x="0" y="40243"/>
                  <a:pt x="1250" y="36374"/>
                  <a:pt x="3542" y="33129"/>
                </a:cubicBezTo>
                <a:lnTo>
                  <a:pt x="18127" y="12740"/>
                </a:lnTo>
                <a:cubicBezTo>
                  <a:pt x="21699" y="7739"/>
                  <a:pt x="27474" y="4763"/>
                  <a:pt x="33605" y="4763"/>
                </a:cubicBezTo>
                <a:lnTo>
                  <a:pt x="99715" y="4763"/>
                </a:lnTo>
                <a:cubicBezTo>
                  <a:pt x="105876" y="4763"/>
                  <a:pt x="111651" y="7739"/>
                  <a:pt x="115223" y="12740"/>
                </a:cubicBezTo>
                <a:lnTo>
                  <a:pt x="129778" y="33129"/>
                </a:lnTo>
                <a:cubicBezTo>
                  <a:pt x="132100" y="36374"/>
                  <a:pt x="133320" y="40243"/>
                  <a:pt x="133320" y="44202"/>
                </a:cubicBezTo>
                <a:lnTo>
                  <a:pt x="133350" y="123825"/>
                </a:lnTo>
                <a:cubicBezTo>
                  <a:pt x="133350" y="134332"/>
                  <a:pt x="124807" y="142875"/>
                  <a:pt x="114300" y="142875"/>
                </a:cubicBezTo>
                <a:lnTo>
                  <a:pt x="19050" y="142875"/>
                </a:lnTo>
                <a:cubicBezTo>
                  <a:pt x="8543" y="142875"/>
                  <a:pt x="0" y="134332"/>
                  <a:pt x="0" y="123825"/>
                </a:cubicBezTo>
                <a:lnTo>
                  <a:pt x="0" y="44202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1066800" y="3810000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传统隔离机制（Isolation）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66800" y="4076700"/>
            <a:ext cx="593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侧重于为程序分配一块独立、密封的计算资源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695700" y="43815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0423" y="149602"/>
                </a:moveTo>
                <a:cubicBezTo>
                  <a:pt x="54144" y="153323"/>
                  <a:pt x="60186" y="153323"/>
                  <a:pt x="63907" y="149602"/>
                </a:cubicBezTo>
                <a:lnTo>
                  <a:pt x="111532" y="101977"/>
                </a:lnTo>
                <a:cubicBezTo>
                  <a:pt x="115253" y="98256"/>
                  <a:pt x="115253" y="92214"/>
                  <a:pt x="111532" y="88493"/>
                </a:cubicBezTo>
                <a:cubicBezTo>
                  <a:pt x="107811" y="84773"/>
                  <a:pt x="101769" y="84773"/>
                  <a:pt x="98048" y="88493"/>
                </a:cubicBezTo>
                <a:lnTo>
                  <a:pt x="66675" y="119866"/>
                </a:lnTo>
                <a:lnTo>
                  <a:pt x="66675" y="9525"/>
                </a:lnTo>
                <a:cubicBezTo>
                  <a:pt x="66675" y="4256"/>
                  <a:pt x="62419" y="0"/>
                  <a:pt x="57150" y="0"/>
                </a:cubicBezTo>
                <a:cubicBezTo>
                  <a:pt x="51881" y="0"/>
                  <a:pt x="47625" y="4256"/>
                  <a:pt x="47625" y="9525"/>
                </a:cubicBezTo>
                <a:lnTo>
                  <a:pt x="47625" y="119866"/>
                </a:lnTo>
                <a:lnTo>
                  <a:pt x="16252" y="88493"/>
                </a:lnTo>
                <a:cubicBezTo>
                  <a:pt x="12531" y="84772"/>
                  <a:pt x="6489" y="84772"/>
                  <a:pt x="2768" y="88493"/>
                </a:cubicBezTo>
                <a:cubicBezTo>
                  <a:pt x="-953" y="92214"/>
                  <a:pt x="-953" y="98256"/>
                  <a:pt x="2768" y="101977"/>
                </a:cubicBezTo>
                <a:lnTo>
                  <a:pt x="50393" y="149602"/>
                </a:lnTo>
                <a:close/>
              </a:path>
            </a:pathLst>
          </a:custGeom>
          <a:solidFill>
            <a:srgbClr val="1E293B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71500" y="4648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704850" y="47625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92690" y="9525"/>
                </a:moveTo>
                <a:lnTo>
                  <a:pt x="95250" y="9525"/>
                </a:lnTo>
                <a:cubicBezTo>
                  <a:pt x="105757" y="9525"/>
                  <a:pt x="114300" y="18068"/>
                  <a:pt x="114300" y="28575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28575"/>
                </a:lnTo>
                <a:cubicBezTo>
                  <a:pt x="0" y="18068"/>
                  <a:pt x="8543" y="9525"/>
                  <a:pt x="19050" y="9525"/>
                </a:cubicBezTo>
                <a:lnTo>
                  <a:pt x="21610" y="9525"/>
                </a:lnTo>
                <a:cubicBezTo>
                  <a:pt x="24884" y="3840"/>
                  <a:pt x="31046" y="0"/>
                  <a:pt x="38100" y="0"/>
                </a:cubicBezTo>
                <a:lnTo>
                  <a:pt x="76200" y="0"/>
                </a:lnTo>
                <a:cubicBezTo>
                  <a:pt x="83254" y="0"/>
                  <a:pt x="89416" y="3840"/>
                  <a:pt x="92690" y="9525"/>
                </a:cubicBezTo>
                <a:close/>
                <a:moveTo>
                  <a:pt x="73819" y="33338"/>
                </a:moveTo>
                <a:cubicBezTo>
                  <a:pt x="77778" y="33338"/>
                  <a:pt x="80962" y="30153"/>
                  <a:pt x="80962" y="26194"/>
                </a:cubicBezTo>
                <a:cubicBezTo>
                  <a:pt x="80962" y="22235"/>
                  <a:pt x="77778" y="19050"/>
                  <a:pt x="73819" y="19050"/>
                </a:cubicBezTo>
                <a:lnTo>
                  <a:pt x="40481" y="19050"/>
                </a:lnTo>
                <a:cubicBezTo>
                  <a:pt x="36522" y="19050"/>
                  <a:pt x="33338" y="22235"/>
                  <a:pt x="33338" y="26194"/>
                </a:cubicBezTo>
                <a:cubicBezTo>
                  <a:pt x="33338" y="30153"/>
                  <a:pt x="36522" y="33338"/>
                  <a:pt x="40481" y="33338"/>
                </a:cubicBezTo>
                <a:lnTo>
                  <a:pt x="73819" y="33338"/>
                </a:lnTo>
                <a:close/>
                <a:moveTo>
                  <a:pt x="82272" y="77599"/>
                </a:moveTo>
                <a:cubicBezTo>
                  <a:pt x="84356" y="74265"/>
                  <a:pt x="83344" y="69860"/>
                  <a:pt x="80010" y="67747"/>
                </a:cubicBezTo>
                <a:cubicBezTo>
                  <a:pt x="76676" y="65633"/>
                  <a:pt x="72271" y="66675"/>
                  <a:pt x="70158" y="70009"/>
                </a:cubicBezTo>
                <a:lnTo>
                  <a:pt x="51881" y="99268"/>
                </a:lnTo>
                <a:lnTo>
                  <a:pt x="43845" y="88553"/>
                </a:lnTo>
                <a:cubicBezTo>
                  <a:pt x="41464" y="85398"/>
                  <a:pt x="36999" y="84743"/>
                  <a:pt x="33844" y="87124"/>
                </a:cubicBezTo>
                <a:cubicBezTo>
                  <a:pt x="30688" y="89505"/>
                  <a:pt x="30034" y="93970"/>
                  <a:pt x="32415" y="97125"/>
                </a:cubicBezTo>
                <a:lnTo>
                  <a:pt x="46702" y="116175"/>
                </a:lnTo>
                <a:cubicBezTo>
                  <a:pt x="48101" y="118050"/>
                  <a:pt x="50363" y="119122"/>
                  <a:pt x="52715" y="119033"/>
                </a:cubicBezTo>
                <a:cubicBezTo>
                  <a:pt x="55066" y="118943"/>
                  <a:pt x="57210" y="117693"/>
                  <a:pt x="58460" y="115669"/>
                </a:cubicBezTo>
                <a:lnTo>
                  <a:pt x="82272" y="77569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1066800" y="4648200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策略管控（Policy）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66800" y="4914900"/>
            <a:ext cx="593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专注于定义程序能够对外部世界执行哪些具体操作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315200" y="1295400"/>
            <a:ext cx="4495800" cy="3981450"/>
          </a:xfrm>
          <a:custGeom>
            <a:avLst/>
            <a:gdLst/>
            <a:ahLst/>
            <a:cxnLst/>
            <a:rect l="l" t="t" r="r" b="b"/>
            <a:pathLst>
              <a:path w="4495800" h="3981450">
                <a:moveTo>
                  <a:pt x="114307" y="0"/>
                </a:moveTo>
                <a:lnTo>
                  <a:pt x="4381493" y="0"/>
                </a:lnTo>
                <a:cubicBezTo>
                  <a:pt x="4444623" y="0"/>
                  <a:pt x="4495800" y="51177"/>
                  <a:pt x="4495800" y="114307"/>
                </a:cubicBezTo>
                <a:lnTo>
                  <a:pt x="4495800" y="3867143"/>
                </a:lnTo>
                <a:cubicBezTo>
                  <a:pt x="4495800" y="3930273"/>
                  <a:pt x="4444623" y="3981450"/>
                  <a:pt x="4381493" y="3981450"/>
                </a:cubicBezTo>
                <a:lnTo>
                  <a:pt x="114307" y="3981450"/>
                </a:lnTo>
                <a:cubicBezTo>
                  <a:pt x="51177" y="3981450"/>
                  <a:pt x="0" y="3930273"/>
                  <a:pt x="0" y="38671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7505700" y="1485900"/>
            <a:ext cx="4210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策略优先的优势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505700" y="1905000"/>
            <a:ext cx="4114800" cy="914400"/>
          </a:xfrm>
          <a:custGeom>
            <a:avLst/>
            <a:gdLst/>
            <a:ahLst/>
            <a:cxnLst/>
            <a:rect l="l" t="t" r="r" b="b"/>
            <a:pathLst>
              <a:path w="4114800" h="914400">
                <a:moveTo>
                  <a:pt x="76197" y="0"/>
                </a:moveTo>
                <a:lnTo>
                  <a:pt x="4038603" y="0"/>
                </a:lnTo>
                <a:cubicBezTo>
                  <a:pt x="4080685" y="0"/>
                  <a:pt x="4114800" y="34115"/>
                  <a:pt x="4114800" y="76197"/>
                </a:cubicBezTo>
                <a:lnTo>
                  <a:pt x="4114800" y="838203"/>
                </a:lnTo>
                <a:cubicBezTo>
                  <a:pt x="4114800" y="880285"/>
                  <a:pt x="4080685" y="914400"/>
                  <a:pt x="40386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7639050" y="2057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33350" y="76200"/>
                </a:moveTo>
                <a:cubicBezTo>
                  <a:pt x="133350" y="44658"/>
                  <a:pt x="107742" y="19050"/>
                  <a:pt x="76200" y="19050"/>
                </a:cubicBezTo>
                <a:cubicBezTo>
                  <a:pt x="44658" y="19050"/>
                  <a:pt x="19050" y="44658"/>
                  <a:pt x="19050" y="76200"/>
                </a:cubicBezTo>
                <a:cubicBezTo>
                  <a:pt x="19050" y="107742"/>
                  <a:pt x="44658" y="133350"/>
                  <a:pt x="76200" y="133350"/>
                </a:cubicBezTo>
                <a:cubicBezTo>
                  <a:pt x="107742" y="133350"/>
                  <a:pt x="133350" y="107742"/>
                  <a:pt x="133350" y="76200"/>
                </a:cubicBezTo>
                <a:close/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  <a:moveTo>
                  <a:pt x="76200" y="100013"/>
                </a:moveTo>
                <a:cubicBezTo>
                  <a:pt x="89342" y="100013"/>
                  <a:pt x="100013" y="89342"/>
                  <a:pt x="100013" y="76200"/>
                </a:cubicBezTo>
                <a:cubicBezTo>
                  <a:pt x="100013" y="63058"/>
                  <a:pt x="89342" y="52388"/>
                  <a:pt x="76200" y="52388"/>
                </a:cubicBezTo>
                <a:cubicBezTo>
                  <a:pt x="63058" y="52388"/>
                  <a:pt x="52388" y="63058"/>
                  <a:pt x="52388" y="76200"/>
                </a:cubicBezTo>
                <a:cubicBezTo>
                  <a:pt x="52388" y="89342"/>
                  <a:pt x="63058" y="100013"/>
                  <a:pt x="76200" y="100013"/>
                </a:cubicBezTo>
                <a:close/>
                <a:moveTo>
                  <a:pt x="76200" y="33338"/>
                </a:moveTo>
                <a:cubicBezTo>
                  <a:pt x="99856" y="33338"/>
                  <a:pt x="119062" y="52544"/>
                  <a:pt x="119062" y="76200"/>
                </a:cubicBezTo>
                <a:cubicBezTo>
                  <a:pt x="119062" y="99856"/>
                  <a:pt x="99856" y="119062"/>
                  <a:pt x="76200" y="119062"/>
                </a:cubicBezTo>
                <a:cubicBezTo>
                  <a:pt x="52544" y="119062"/>
                  <a:pt x="33338" y="99856"/>
                  <a:pt x="33338" y="76200"/>
                </a:cubicBezTo>
                <a:cubicBezTo>
                  <a:pt x="33338" y="52544"/>
                  <a:pt x="52544" y="33338"/>
                  <a:pt x="76200" y="33338"/>
                </a:cubicBezTo>
                <a:close/>
                <a:moveTo>
                  <a:pt x="66675" y="76200"/>
                </a:moveTo>
                <a:cubicBezTo>
                  <a:pt x="66675" y="70943"/>
                  <a:pt x="70943" y="66675"/>
                  <a:pt x="76200" y="66675"/>
                </a:cubicBezTo>
                <a:cubicBezTo>
                  <a:pt x="81457" y="66675"/>
                  <a:pt x="85725" y="70943"/>
                  <a:pt x="85725" y="76200"/>
                </a:cubicBezTo>
                <a:cubicBezTo>
                  <a:pt x="85725" y="81457"/>
                  <a:pt x="81457" y="85725"/>
                  <a:pt x="76200" y="85725"/>
                </a:cubicBezTo>
                <a:cubicBezTo>
                  <a:pt x="70943" y="85725"/>
                  <a:pt x="66675" y="81457"/>
                  <a:pt x="66675" y="7620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7886700" y="201930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精准权限控制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620000" y="2324100"/>
            <a:ext cx="3952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通过精准的白名单策略，即使 Agent 发生幻觉或被注入，其破坏力也会被严格限制在预设的策略边界内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505700" y="2933700"/>
            <a:ext cx="4114800" cy="723900"/>
          </a:xfrm>
          <a:custGeom>
            <a:avLst/>
            <a:gdLst/>
            <a:ahLst/>
            <a:cxnLst/>
            <a:rect l="l" t="t" r="r" b="b"/>
            <a:pathLst>
              <a:path w="4114800" h="723900">
                <a:moveTo>
                  <a:pt x="76198" y="0"/>
                </a:moveTo>
                <a:lnTo>
                  <a:pt x="4038602" y="0"/>
                </a:lnTo>
                <a:cubicBezTo>
                  <a:pt x="4080657" y="0"/>
                  <a:pt x="4114800" y="34143"/>
                  <a:pt x="4114800" y="76198"/>
                </a:cubicBezTo>
                <a:lnTo>
                  <a:pt x="4114800" y="647702"/>
                </a:lnTo>
                <a:cubicBezTo>
                  <a:pt x="4114800" y="689757"/>
                  <a:pt x="4080657" y="723900"/>
                  <a:pt x="40386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7639050" y="3086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  <a:moveTo>
                  <a:pt x="85725" y="28575"/>
                </a:moveTo>
                <a:cubicBezTo>
                  <a:pt x="85725" y="23318"/>
                  <a:pt x="81457" y="19050"/>
                  <a:pt x="76200" y="19050"/>
                </a:cubicBezTo>
                <a:cubicBezTo>
                  <a:pt x="70943" y="19050"/>
                  <a:pt x="66675" y="23318"/>
                  <a:pt x="66675" y="28575"/>
                </a:cubicBezTo>
                <a:cubicBezTo>
                  <a:pt x="66675" y="33832"/>
                  <a:pt x="70943" y="38100"/>
                  <a:pt x="76200" y="38100"/>
                </a:cubicBezTo>
                <a:cubicBezTo>
                  <a:pt x="81457" y="38100"/>
                  <a:pt x="85725" y="33832"/>
                  <a:pt x="85725" y="28575"/>
                </a:cubicBezTo>
                <a:close/>
                <a:moveTo>
                  <a:pt x="76200" y="123825"/>
                </a:moveTo>
                <a:cubicBezTo>
                  <a:pt x="86707" y="123825"/>
                  <a:pt x="95250" y="115282"/>
                  <a:pt x="95250" y="104775"/>
                </a:cubicBezTo>
                <a:cubicBezTo>
                  <a:pt x="95250" y="99953"/>
                  <a:pt x="93464" y="95518"/>
                  <a:pt x="90488" y="92184"/>
                </a:cubicBezTo>
                <a:lnTo>
                  <a:pt x="111175" y="50840"/>
                </a:lnTo>
                <a:cubicBezTo>
                  <a:pt x="112931" y="47298"/>
                  <a:pt x="111502" y="43011"/>
                  <a:pt x="107990" y="41255"/>
                </a:cubicBezTo>
                <a:cubicBezTo>
                  <a:pt x="104477" y="39499"/>
                  <a:pt x="100161" y="40928"/>
                  <a:pt x="98405" y="44440"/>
                </a:cubicBezTo>
                <a:lnTo>
                  <a:pt x="77718" y="85785"/>
                </a:lnTo>
                <a:cubicBezTo>
                  <a:pt x="77212" y="85755"/>
                  <a:pt x="76706" y="85725"/>
                  <a:pt x="76200" y="85725"/>
                </a:cubicBezTo>
                <a:cubicBezTo>
                  <a:pt x="65693" y="85725"/>
                  <a:pt x="57150" y="94268"/>
                  <a:pt x="57150" y="104775"/>
                </a:cubicBezTo>
                <a:cubicBezTo>
                  <a:pt x="57150" y="115282"/>
                  <a:pt x="65693" y="123825"/>
                  <a:pt x="76200" y="123825"/>
                </a:cubicBezTo>
                <a:close/>
                <a:moveTo>
                  <a:pt x="52388" y="42863"/>
                </a:moveTo>
                <a:cubicBezTo>
                  <a:pt x="52388" y="37606"/>
                  <a:pt x="48119" y="33338"/>
                  <a:pt x="42863" y="33338"/>
                </a:cubicBezTo>
                <a:cubicBezTo>
                  <a:pt x="37606" y="33338"/>
                  <a:pt x="33338" y="37606"/>
                  <a:pt x="33338" y="42863"/>
                </a:cubicBezTo>
                <a:cubicBezTo>
                  <a:pt x="33338" y="48119"/>
                  <a:pt x="37606" y="52388"/>
                  <a:pt x="42863" y="52388"/>
                </a:cubicBezTo>
                <a:cubicBezTo>
                  <a:pt x="48119" y="52388"/>
                  <a:pt x="52388" y="48119"/>
                  <a:pt x="52388" y="42863"/>
                </a:cubicBezTo>
                <a:close/>
                <a:moveTo>
                  <a:pt x="28575" y="85725"/>
                </a:moveTo>
                <a:cubicBezTo>
                  <a:pt x="33832" y="85725"/>
                  <a:pt x="38100" y="81457"/>
                  <a:pt x="38100" y="76200"/>
                </a:cubicBezTo>
                <a:cubicBezTo>
                  <a:pt x="38100" y="70943"/>
                  <a:pt x="33832" y="66675"/>
                  <a:pt x="28575" y="66675"/>
                </a:cubicBezTo>
                <a:cubicBezTo>
                  <a:pt x="23318" y="66675"/>
                  <a:pt x="19050" y="70943"/>
                  <a:pt x="19050" y="76200"/>
                </a:cubicBezTo>
                <a:cubicBezTo>
                  <a:pt x="19050" y="81457"/>
                  <a:pt x="23318" y="85725"/>
                  <a:pt x="28575" y="85725"/>
                </a:cubicBezTo>
                <a:close/>
                <a:moveTo>
                  <a:pt x="133350" y="76200"/>
                </a:moveTo>
                <a:cubicBezTo>
                  <a:pt x="133350" y="70943"/>
                  <a:pt x="129082" y="66675"/>
                  <a:pt x="123825" y="66675"/>
                </a:cubicBezTo>
                <a:cubicBezTo>
                  <a:pt x="118568" y="66675"/>
                  <a:pt x="114300" y="70943"/>
                  <a:pt x="114300" y="76200"/>
                </a:cubicBezTo>
                <a:cubicBezTo>
                  <a:pt x="114300" y="81457"/>
                  <a:pt x="118568" y="85725"/>
                  <a:pt x="123825" y="85725"/>
                </a:cubicBezTo>
                <a:cubicBezTo>
                  <a:pt x="129082" y="85725"/>
                  <a:pt x="133350" y="81457"/>
                  <a:pt x="133350" y="76200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886700" y="30480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性能优化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620000" y="33528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避免重量级隔离带来的性能开销，实现毫秒级响应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505700" y="3771900"/>
            <a:ext cx="4114800" cy="723900"/>
          </a:xfrm>
          <a:custGeom>
            <a:avLst/>
            <a:gdLst/>
            <a:ahLst/>
            <a:cxnLst/>
            <a:rect l="l" t="t" r="r" b="b"/>
            <a:pathLst>
              <a:path w="4114800" h="723900">
                <a:moveTo>
                  <a:pt x="76198" y="0"/>
                </a:moveTo>
                <a:lnTo>
                  <a:pt x="4038602" y="0"/>
                </a:lnTo>
                <a:cubicBezTo>
                  <a:pt x="4080657" y="0"/>
                  <a:pt x="4114800" y="34143"/>
                  <a:pt x="4114800" y="76198"/>
                </a:cubicBezTo>
                <a:lnTo>
                  <a:pt x="4114800" y="647702"/>
                </a:lnTo>
                <a:cubicBezTo>
                  <a:pt x="4114800" y="689757"/>
                  <a:pt x="4080657" y="723900"/>
                  <a:pt x="40386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7620000" y="39243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23795" y="62657"/>
                </a:moveTo>
                <a:cubicBezTo>
                  <a:pt x="127427" y="61674"/>
                  <a:pt x="131237" y="63401"/>
                  <a:pt x="132874" y="66764"/>
                </a:cubicBezTo>
                <a:lnTo>
                  <a:pt x="138410" y="77956"/>
                </a:lnTo>
                <a:cubicBezTo>
                  <a:pt x="141476" y="78373"/>
                  <a:pt x="144482" y="79206"/>
                  <a:pt x="147310" y="80367"/>
                </a:cubicBezTo>
                <a:lnTo>
                  <a:pt x="157728" y="73432"/>
                </a:lnTo>
                <a:cubicBezTo>
                  <a:pt x="160853" y="71348"/>
                  <a:pt x="164991" y="71765"/>
                  <a:pt x="167640" y="74414"/>
                </a:cubicBezTo>
                <a:lnTo>
                  <a:pt x="173355" y="80129"/>
                </a:lnTo>
                <a:cubicBezTo>
                  <a:pt x="176004" y="82778"/>
                  <a:pt x="176421" y="86945"/>
                  <a:pt x="174337" y="90041"/>
                </a:cubicBezTo>
                <a:lnTo>
                  <a:pt x="167402" y="100429"/>
                </a:lnTo>
                <a:cubicBezTo>
                  <a:pt x="167967" y="101828"/>
                  <a:pt x="168473" y="103287"/>
                  <a:pt x="168890" y="104805"/>
                </a:cubicBezTo>
                <a:cubicBezTo>
                  <a:pt x="169307" y="106323"/>
                  <a:pt x="169575" y="107811"/>
                  <a:pt x="169783" y="109329"/>
                </a:cubicBezTo>
                <a:lnTo>
                  <a:pt x="181005" y="114866"/>
                </a:lnTo>
                <a:cubicBezTo>
                  <a:pt x="184368" y="116532"/>
                  <a:pt x="186095" y="120342"/>
                  <a:pt x="185112" y="123944"/>
                </a:cubicBezTo>
                <a:lnTo>
                  <a:pt x="183029" y="131743"/>
                </a:lnTo>
                <a:cubicBezTo>
                  <a:pt x="182047" y="135344"/>
                  <a:pt x="178683" y="137785"/>
                  <a:pt x="174933" y="137547"/>
                </a:cubicBezTo>
                <a:lnTo>
                  <a:pt x="162431" y="136743"/>
                </a:lnTo>
                <a:cubicBezTo>
                  <a:pt x="160556" y="139154"/>
                  <a:pt x="158383" y="141387"/>
                  <a:pt x="155912" y="143292"/>
                </a:cubicBezTo>
                <a:lnTo>
                  <a:pt x="156716" y="155764"/>
                </a:lnTo>
                <a:cubicBezTo>
                  <a:pt x="156954" y="159514"/>
                  <a:pt x="154513" y="162907"/>
                  <a:pt x="150912" y="163860"/>
                </a:cubicBezTo>
                <a:lnTo>
                  <a:pt x="143113" y="165943"/>
                </a:lnTo>
                <a:cubicBezTo>
                  <a:pt x="139482" y="166926"/>
                  <a:pt x="135701" y="165199"/>
                  <a:pt x="134035" y="161836"/>
                </a:cubicBezTo>
                <a:lnTo>
                  <a:pt x="128498" y="150644"/>
                </a:lnTo>
                <a:cubicBezTo>
                  <a:pt x="125432" y="150227"/>
                  <a:pt x="122426" y="149394"/>
                  <a:pt x="119598" y="148233"/>
                </a:cubicBezTo>
                <a:lnTo>
                  <a:pt x="109180" y="155168"/>
                </a:lnTo>
                <a:cubicBezTo>
                  <a:pt x="106055" y="157252"/>
                  <a:pt x="101918" y="156835"/>
                  <a:pt x="99268" y="154186"/>
                </a:cubicBezTo>
                <a:lnTo>
                  <a:pt x="93553" y="148471"/>
                </a:lnTo>
                <a:cubicBezTo>
                  <a:pt x="90904" y="145822"/>
                  <a:pt x="90488" y="141684"/>
                  <a:pt x="92571" y="138559"/>
                </a:cubicBezTo>
                <a:lnTo>
                  <a:pt x="99506" y="128141"/>
                </a:lnTo>
                <a:cubicBezTo>
                  <a:pt x="98941" y="126742"/>
                  <a:pt x="98435" y="125284"/>
                  <a:pt x="98018" y="123765"/>
                </a:cubicBezTo>
                <a:cubicBezTo>
                  <a:pt x="97601" y="122247"/>
                  <a:pt x="97334" y="120729"/>
                  <a:pt x="97125" y="119241"/>
                </a:cubicBezTo>
                <a:lnTo>
                  <a:pt x="85904" y="113705"/>
                </a:lnTo>
                <a:cubicBezTo>
                  <a:pt x="82540" y="112038"/>
                  <a:pt x="80843" y="108228"/>
                  <a:pt x="81796" y="104626"/>
                </a:cubicBezTo>
                <a:lnTo>
                  <a:pt x="83880" y="96828"/>
                </a:lnTo>
                <a:cubicBezTo>
                  <a:pt x="84862" y="93226"/>
                  <a:pt x="88225" y="90785"/>
                  <a:pt x="91976" y="91023"/>
                </a:cubicBezTo>
                <a:lnTo>
                  <a:pt x="104448" y="91827"/>
                </a:lnTo>
                <a:cubicBezTo>
                  <a:pt x="106323" y="89416"/>
                  <a:pt x="108496" y="87184"/>
                  <a:pt x="110966" y="85279"/>
                </a:cubicBezTo>
                <a:lnTo>
                  <a:pt x="110163" y="72836"/>
                </a:lnTo>
                <a:cubicBezTo>
                  <a:pt x="109924" y="69086"/>
                  <a:pt x="112365" y="65693"/>
                  <a:pt x="115967" y="64740"/>
                </a:cubicBezTo>
                <a:lnTo>
                  <a:pt x="123765" y="62657"/>
                </a:lnTo>
                <a:close/>
                <a:moveTo>
                  <a:pt x="133469" y="101203"/>
                </a:moveTo>
                <a:cubicBezTo>
                  <a:pt x="126241" y="101211"/>
                  <a:pt x="120379" y="107087"/>
                  <a:pt x="120387" y="114315"/>
                </a:cubicBezTo>
                <a:cubicBezTo>
                  <a:pt x="120395" y="121543"/>
                  <a:pt x="126270" y="127405"/>
                  <a:pt x="133499" y="127397"/>
                </a:cubicBezTo>
                <a:cubicBezTo>
                  <a:pt x="140727" y="127389"/>
                  <a:pt x="146589" y="121513"/>
                  <a:pt x="146581" y="114285"/>
                </a:cubicBezTo>
                <a:cubicBezTo>
                  <a:pt x="146573" y="107057"/>
                  <a:pt x="140697" y="101195"/>
                  <a:pt x="133469" y="101203"/>
                </a:cubicBezTo>
                <a:close/>
                <a:moveTo>
                  <a:pt x="66943" y="-13543"/>
                </a:moveTo>
                <a:lnTo>
                  <a:pt x="74741" y="-11460"/>
                </a:lnTo>
                <a:cubicBezTo>
                  <a:pt x="78343" y="-10477"/>
                  <a:pt x="80784" y="-7084"/>
                  <a:pt x="80546" y="-3364"/>
                </a:cubicBezTo>
                <a:lnTo>
                  <a:pt x="79742" y="9079"/>
                </a:lnTo>
                <a:cubicBezTo>
                  <a:pt x="82213" y="10984"/>
                  <a:pt x="84386" y="13186"/>
                  <a:pt x="86261" y="15627"/>
                </a:cubicBezTo>
                <a:lnTo>
                  <a:pt x="98762" y="14823"/>
                </a:lnTo>
                <a:cubicBezTo>
                  <a:pt x="102483" y="14585"/>
                  <a:pt x="105876" y="17026"/>
                  <a:pt x="106859" y="20628"/>
                </a:cubicBezTo>
                <a:lnTo>
                  <a:pt x="108942" y="28426"/>
                </a:lnTo>
                <a:cubicBezTo>
                  <a:pt x="109895" y="32028"/>
                  <a:pt x="108198" y="35838"/>
                  <a:pt x="104835" y="37505"/>
                </a:cubicBezTo>
                <a:lnTo>
                  <a:pt x="93613" y="43041"/>
                </a:lnTo>
                <a:cubicBezTo>
                  <a:pt x="93405" y="44559"/>
                  <a:pt x="93107" y="46077"/>
                  <a:pt x="92720" y="47565"/>
                </a:cubicBezTo>
                <a:cubicBezTo>
                  <a:pt x="92333" y="49054"/>
                  <a:pt x="91797" y="50542"/>
                  <a:pt x="91232" y="51941"/>
                </a:cubicBezTo>
                <a:lnTo>
                  <a:pt x="98167" y="62359"/>
                </a:lnTo>
                <a:cubicBezTo>
                  <a:pt x="100251" y="65484"/>
                  <a:pt x="99834" y="69622"/>
                  <a:pt x="97185" y="72271"/>
                </a:cubicBezTo>
                <a:lnTo>
                  <a:pt x="91470" y="77986"/>
                </a:lnTo>
                <a:cubicBezTo>
                  <a:pt x="88821" y="80635"/>
                  <a:pt x="84683" y="81052"/>
                  <a:pt x="81558" y="78968"/>
                </a:cubicBezTo>
                <a:lnTo>
                  <a:pt x="71140" y="72033"/>
                </a:lnTo>
                <a:cubicBezTo>
                  <a:pt x="68312" y="73194"/>
                  <a:pt x="65306" y="74027"/>
                  <a:pt x="62240" y="74444"/>
                </a:cubicBezTo>
                <a:lnTo>
                  <a:pt x="56704" y="85636"/>
                </a:lnTo>
                <a:cubicBezTo>
                  <a:pt x="55037" y="88999"/>
                  <a:pt x="51227" y="90696"/>
                  <a:pt x="47625" y="89743"/>
                </a:cubicBezTo>
                <a:lnTo>
                  <a:pt x="39826" y="87660"/>
                </a:lnTo>
                <a:cubicBezTo>
                  <a:pt x="36195" y="86678"/>
                  <a:pt x="33784" y="83284"/>
                  <a:pt x="34022" y="79564"/>
                </a:cubicBezTo>
                <a:lnTo>
                  <a:pt x="34826" y="67092"/>
                </a:lnTo>
                <a:cubicBezTo>
                  <a:pt x="32355" y="65187"/>
                  <a:pt x="30182" y="62984"/>
                  <a:pt x="28307" y="60543"/>
                </a:cubicBezTo>
                <a:lnTo>
                  <a:pt x="15806" y="61347"/>
                </a:lnTo>
                <a:cubicBezTo>
                  <a:pt x="12085" y="61585"/>
                  <a:pt x="8692" y="59144"/>
                  <a:pt x="7709" y="55543"/>
                </a:cubicBezTo>
                <a:lnTo>
                  <a:pt x="5626" y="47744"/>
                </a:lnTo>
                <a:cubicBezTo>
                  <a:pt x="4673" y="44142"/>
                  <a:pt x="6370" y="40332"/>
                  <a:pt x="9733" y="38666"/>
                </a:cubicBezTo>
                <a:lnTo>
                  <a:pt x="20955" y="33129"/>
                </a:lnTo>
                <a:cubicBezTo>
                  <a:pt x="21163" y="31611"/>
                  <a:pt x="21461" y="30123"/>
                  <a:pt x="21848" y="28605"/>
                </a:cubicBezTo>
                <a:cubicBezTo>
                  <a:pt x="22265" y="27087"/>
                  <a:pt x="22741" y="25628"/>
                  <a:pt x="23336" y="24229"/>
                </a:cubicBezTo>
                <a:lnTo>
                  <a:pt x="16401" y="13841"/>
                </a:lnTo>
                <a:cubicBezTo>
                  <a:pt x="14317" y="10716"/>
                  <a:pt x="14734" y="6578"/>
                  <a:pt x="17383" y="3929"/>
                </a:cubicBezTo>
                <a:lnTo>
                  <a:pt x="23098" y="-1786"/>
                </a:lnTo>
                <a:cubicBezTo>
                  <a:pt x="25747" y="-4435"/>
                  <a:pt x="29885" y="-4852"/>
                  <a:pt x="33010" y="-2768"/>
                </a:cubicBezTo>
                <a:lnTo>
                  <a:pt x="43428" y="4167"/>
                </a:lnTo>
                <a:cubicBezTo>
                  <a:pt x="46256" y="3006"/>
                  <a:pt x="49262" y="2173"/>
                  <a:pt x="52328" y="1756"/>
                </a:cubicBezTo>
                <a:lnTo>
                  <a:pt x="57864" y="-9436"/>
                </a:lnTo>
                <a:cubicBezTo>
                  <a:pt x="59531" y="-12799"/>
                  <a:pt x="63311" y="-14496"/>
                  <a:pt x="66943" y="-13543"/>
                </a:cubicBezTo>
                <a:close/>
                <a:moveTo>
                  <a:pt x="57269" y="25003"/>
                </a:moveTo>
                <a:cubicBezTo>
                  <a:pt x="50041" y="25003"/>
                  <a:pt x="44172" y="30872"/>
                  <a:pt x="44172" y="38100"/>
                </a:cubicBezTo>
                <a:cubicBezTo>
                  <a:pt x="44172" y="45328"/>
                  <a:pt x="50041" y="51197"/>
                  <a:pt x="57269" y="51197"/>
                </a:cubicBezTo>
                <a:cubicBezTo>
                  <a:pt x="64497" y="51197"/>
                  <a:pt x="70366" y="45328"/>
                  <a:pt x="70366" y="38100"/>
                </a:cubicBezTo>
                <a:cubicBezTo>
                  <a:pt x="70366" y="30872"/>
                  <a:pt x="64497" y="25003"/>
                  <a:pt x="57269" y="25003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7886700" y="38862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灵活适配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620000" y="4191000"/>
            <a:ext cx="395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策略可根据业务需求动态调整，无需重构基础设施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7334250" y="5429250"/>
            <a:ext cx="4476750" cy="1047750"/>
          </a:xfrm>
          <a:custGeom>
            <a:avLst/>
            <a:gdLst/>
            <a:ahLst/>
            <a:cxnLst/>
            <a:rect l="l" t="t" r="r" b="b"/>
            <a:pathLst>
              <a:path w="4476750" h="1047750">
                <a:moveTo>
                  <a:pt x="38100" y="0"/>
                </a:moveTo>
                <a:lnTo>
                  <a:pt x="4362451" y="0"/>
                </a:lnTo>
                <a:cubicBezTo>
                  <a:pt x="4425577" y="0"/>
                  <a:pt x="4476750" y="51173"/>
                  <a:pt x="4476750" y="114299"/>
                </a:cubicBezTo>
                <a:lnTo>
                  <a:pt x="4476750" y="933451"/>
                </a:lnTo>
                <a:cubicBezTo>
                  <a:pt x="4476750" y="996577"/>
                  <a:pt x="4425577" y="1047750"/>
                  <a:pt x="4362451" y="1047750"/>
                </a:cubicBez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7334250" y="5429250"/>
            <a:ext cx="38100" cy="1047750"/>
          </a:xfrm>
          <a:custGeom>
            <a:avLst/>
            <a:gdLst/>
            <a:ahLst/>
            <a:cxnLst/>
            <a:rect l="l" t="t" r="r" b="b"/>
            <a:pathLst>
              <a:path w="38100" h="1047750">
                <a:moveTo>
                  <a:pt x="38100" y="0"/>
                </a:moveTo>
                <a:lnTo>
                  <a:pt x="38100" y="0"/>
                </a:lnTo>
                <a:lnTo>
                  <a:pt x="38100" y="1047750"/>
                </a:lnTo>
                <a:lnTo>
                  <a:pt x="38100" y="1047750"/>
                </a:lnTo>
                <a:cubicBezTo>
                  <a:pt x="17072" y="1047750"/>
                  <a:pt x="0" y="1030678"/>
                  <a:pt x="0" y="1009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7517606" y="55816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0" y="80367"/>
                </a:moveTo>
                <a:cubicBezTo>
                  <a:pt x="0" y="55699"/>
                  <a:pt x="19980" y="35719"/>
                  <a:pt x="44648" y="35719"/>
                </a:cubicBezTo>
                <a:lnTo>
                  <a:pt x="47625" y="35719"/>
                </a:lnTo>
                <a:cubicBezTo>
                  <a:pt x="54211" y="35719"/>
                  <a:pt x="59531" y="41039"/>
                  <a:pt x="59531" y="47625"/>
                </a:cubicBezTo>
                <a:cubicBezTo>
                  <a:pt x="59531" y="54211"/>
                  <a:pt x="54211" y="59531"/>
                  <a:pt x="47625" y="59531"/>
                </a:cubicBezTo>
                <a:lnTo>
                  <a:pt x="44648" y="59531"/>
                </a:lnTo>
                <a:cubicBezTo>
                  <a:pt x="33151" y="59531"/>
                  <a:pt x="23812" y="68870"/>
                  <a:pt x="23812" y="80367"/>
                </a:cubicBezTo>
                <a:lnTo>
                  <a:pt x="23812" y="83344"/>
                </a:lnTo>
                <a:lnTo>
                  <a:pt x="47625" y="83344"/>
                </a:lnTo>
                <a:cubicBezTo>
                  <a:pt x="60759" y="83344"/>
                  <a:pt x="71438" y="94022"/>
                  <a:pt x="71438" y="107156"/>
                </a:cubicBezTo>
                <a:lnTo>
                  <a:pt x="71438" y="130969"/>
                </a:lnTo>
                <a:cubicBezTo>
                  <a:pt x="71438" y="144103"/>
                  <a:pt x="60759" y="154781"/>
                  <a:pt x="47625" y="154781"/>
                </a:cubicBezTo>
                <a:lnTo>
                  <a:pt x="23812" y="154781"/>
                </a:lnTo>
                <a:cubicBezTo>
                  <a:pt x="10678" y="154781"/>
                  <a:pt x="0" y="144103"/>
                  <a:pt x="0" y="130969"/>
                </a:cubicBezTo>
                <a:lnTo>
                  <a:pt x="0" y="80367"/>
                </a:lnTo>
                <a:close/>
                <a:moveTo>
                  <a:pt x="95250" y="80367"/>
                </a:moveTo>
                <a:cubicBezTo>
                  <a:pt x="95250" y="55699"/>
                  <a:pt x="115230" y="35719"/>
                  <a:pt x="139898" y="35719"/>
                </a:cubicBezTo>
                <a:lnTo>
                  <a:pt x="142875" y="35719"/>
                </a:lnTo>
                <a:cubicBezTo>
                  <a:pt x="149461" y="35719"/>
                  <a:pt x="154781" y="41039"/>
                  <a:pt x="154781" y="47625"/>
                </a:cubicBezTo>
                <a:cubicBezTo>
                  <a:pt x="154781" y="54211"/>
                  <a:pt x="149461" y="59531"/>
                  <a:pt x="142875" y="59531"/>
                </a:cubicBezTo>
                <a:lnTo>
                  <a:pt x="139898" y="59531"/>
                </a:lnTo>
                <a:cubicBezTo>
                  <a:pt x="128401" y="59531"/>
                  <a:pt x="119063" y="68870"/>
                  <a:pt x="119063" y="80367"/>
                </a:cubicBezTo>
                <a:lnTo>
                  <a:pt x="119063" y="83344"/>
                </a:lnTo>
                <a:lnTo>
                  <a:pt x="142875" y="83344"/>
                </a:lnTo>
                <a:cubicBezTo>
                  <a:pt x="156009" y="83344"/>
                  <a:pt x="166688" y="94022"/>
                  <a:pt x="166688" y="107156"/>
                </a:cubicBezTo>
                <a:lnTo>
                  <a:pt x="166688" y="130969"/>
                </a:lnTo>
                <a:cubicBezTo>
                  <a:pt x="166688" y="144103"/>
                  <a:pt x="156009" y="154781"/>
                  <a:pt x="142875" y="154781"/>
                </a:cubicBezTo>
                <a:lnTo>
                  <a:pt x="119063" y="154781"/>
                </a:lnTo>
                <a:cubicBezTo>
                  <a:pt x="105928" y="154781"/>
                  <a:pt x="95250" y="144103"/>
                  <a:pt x="95250" y="130969"/>
                </a:cubicBezTo>
                <a:lnTo>
                  <a:pt x="95250" y="80367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7810500" y="5581650"/>
            <a:ext cx="39243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"Agent Sandbox 的设计焦点正从'如何把 Agent 关在笼子里'转向'如何精确授予 Agent 完成任务所需的最小权限'。"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42900"/>
                </a:lnTo>
                <a:cubicBezTo>
                  <a:pt x="76200" y="363928"/>
                  <a:pt x="59128" y="381000"/>
                  <a:pt x="38100" y="381000"/>
                </a:cubicBezTo>
                <a:lnTo>
                  <a:pt x="38100" y="381000"/>
                </a:lnTo>
                <a:cubicBezTo>
                  <a:pt x="17072" y="381000"/>
                  <a:pt x="0" y="363928"/>
                  <a:pt x="0" y="342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0">
                <a:srgbClr val="FFFFFF"/>
              </a:gs>
              <a:gs pos="100000">
                <a:srgbClr val="3B82F6"/>
              </a:gs>
            </a:gsLst>
            <a:lin ang="54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571500" y="381000"/>
            <a:ext cx="3600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细粒度策略的实践价值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71500" y="838200"/>
            <a:ext cx="11325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1E293B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PRACTICAL VALUE OF FINE-GRAINED POLICIES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295400"/>
            <a:ext cx="11430000" cy="1009650"/>
          </a:xfrm>
          <a:custGeom>
            <a:avLst/>
            <a:gdLst/>
            <a:ahLst/>
            <a:cxnLst/>
            <a:rect l="l" t="t" r="r" b="b"/>
            <a:pathLst>
              <a:path w="11430000" h="1009650">
                <a:moveTo>
                  <a:pt x="114302" y="0"/>
                </a:moveTo>
                <a:lnTo>
                  <a:pt x="11315698" y="0"/>
                </a:lnTo>
                <a:cubicBezTo>
                  <a:pt x="11378825" y="0"/>
                  <a:pt x="11430000" y="51175"/>
                  <a:pt x="11430000" y="114302"/>
                </a:cubicBezTo>
                <a:lnTo>
                  <a:pt x="11430000" y="895348"/>
                </a:lnTo>
                <a:cubicBezTo>
                  <a:pt x="11430000" y="958475"/>
                  <a:pt x="11378825" y="1009650"/>
                  <a:pt x="11315698" y="1009650"/>
                </a:cubicBezTo>
                <a:lnTo>
                  <a:pt x="114302" y="1009650"/>
                </a:lnTo>
                <a:cubicBezTo>
                  <a:pt x="51175" y="1009650"/>
                  <a:pt x="0" y="958475"/>
                  <a:pt x="0" y="895348"/>
                </a:cubicBezTo>
                <a:lnTo>
                  <a:pt x="0" y="114302"/>
                </a:lnTo>
                <a:cubicBezTo>
                  <a:pt x="0" y="51175"/>
                  <a:pt x="51175" y="0"/>
                  <a:pt x="11430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71500" y="1485900"/>
            <a:ext cx="1114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 AI 应用生产落地提供可操作的保障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1500" y="1866900"/>
            <a:ext cx="1112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E293B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细粒度的安全策略为 AI 应用的生产落地提供了可操作的保障。这种策略不仅防御了外部攻击，同样有效防止了 Agent 因模型理解偏差而导致的误操作。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2466975"/>
            <a:ext cx="5619750" cy="3181350"/>
          </a:xfrm>
          <a:custGeom>
            <a:avLst/>
            <a:gdLst/>
            <a:ahLst/>
            <a:cxnLst/>
            <a:rect l="l" t="t" r="r" b="b"/>
            <a:pathLst>
              <a:path w="5619750" h="3181350">
                <a:moveTo>
                  <a:pt x="114306" y="0"/>
                </a:moveTo>
                <a:lnTo>
                  <a:pt x="5505444" y="0"/>
                </a:lnTo>
                <a:cubicBezTo>
                  <a:pt x="5568574" y="0"/>
                  <a:pt x="5619750" y="51176"/>
                  <a:pt x="5619750" y="114306"/>
                </a:cubicBezTo>
                <a:lnTo>
                  <a:pt x="5619750" y="3067044"/>
                </a:lnTo>
                <a:cubicBezTo>
                  <a:pt x="5619750" y="3130174"/>
                  <a:pt x="5568574" y="3181350"/>
                  <a:pt x="5505444" y="3181350"/>
                </a:cubicBezTo>
                <a:lnTo>
                  <a:pt x="114306" y="3181350"/>
                </a:lnTo>
                <a:cubicBezTo>
                  <a:pt x="51176" y="3181350"/>
                  <a:pt x="0" y="3130174"/>
                  <a:pt x="0" y="3067044"/>
                </a:cubicBezTo>
                <a:lnTo>
                  <a:pt x="0" y="114306"/>
                </a:lnTo>
                <a:cubicBezTo>
                  <a:pt x="0" y="51176"/>
                  <a:pt x="51176" y="0"/>
                  <a:pt x="114306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>
                  <a:alpha val="10000"/>
                </a:srgbClr>
              </a:gs>
              <a:gs pos="100000">
                <a:srgbClr val="3B82F6">
                  <a:alpha val="5000"/>
                </a:srgbClr>
              </a:gs>
            </a:gsLst>
            <a:lin ang="2700000" scaled="1"/>
          </a:gradFill>
          <a:ln w="254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90550" y="2667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3B82F6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711994" y="28003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20836" y="83939"/>
                </a:moveTo>
                <a:lnTo>
                  <a:pt x="12055" y="110207"/>
                </a:lnTo>
                <a:lnTo>
                  <a:pt x="12055" y="35719"/>
                </a:lnTo>
                <a:cubicBezTo>
                  <a:pt x="12055" y="22585"/>
                  <a:pt x="22733" y="11906"/>
                  <a:pt x="35868" y="11906"/>
                </a:cubicBezTo>
                <a:lnTo>
                  <a:pt x="87474" y="11906"/>
                </a:lnTo>
                <a:cubicBezTo>
                  <a:pt x="92608" y="11906"/>
                  <a:pt x="97631" y="13581"/>
                  <a:pt x="101761" y="16669"/>
                </a:cubicBezTo>
                <a:lnTo>
                  <a:pt x="116049" y="27384"/>
                </a:lnTo>
                <a:cubicBezTo>
                  <a:pt x="118095" y="28947"/>
                  <a:pt x="120625" y="29766"/>
                  <a:pt x="123192" y="29766"/>
                </a:cubicBezTo>
                <a:lnTo>
                  <a:pt x="166836" y="29766"/>
                </a:lnTo>
                <a:cubicBezTo>
                  <a:pt x="179970" y="29766"/>
                  <a:pt x="190649" y="40444"/>
                  <a:pt x="190649" y="53578"/>
                </a:cubicBezTo>
                <a:lnTo>
                  <a:pt x="190649" y="59531"/>
                </a:lnTo>
                <a:lnTo>
                  <a:pt x="54694" y="59531"/>
                </a:lnTo>
                <a:cubicBezTo>
                  <a:pt x="39328" y="59531"/>
                  <a:pt x="25673" y="69354"/>
                  <a:pt x="20799" y="83939"/>
                </a:cubicBezTo>
                <a:close/>
                <a:moveTo>
                  <a:pt x="177775" y="166688"/>
                </a:moveTo>
                <a:lnTo>
                  <a:pt x="36835" y="166688"/>
                </a:lnTo>
                <a:cubicBezTo>
                  <a:pt x="24631" y="166688"/>
                  <a:pt x="16036" y="154744"/>
                  <a:pt x="19906" y="143173"/>
                </a:cubicBezTo>
                <a:lnTo>
                  <a:pt x="37765" y="89595"/>
                </a:lnTo>
                <a:cubicBezTo>
                  <a:pt x="40184" y="82302"/>
                  <a:pt x="47030" y="77391"/>
                  <a:pt x="54694" y="77391"/>
                </a:cubicBezTo>
                <a:lnTo>
                  <a:pt x="195635" y="77391"/>
                </a:lnTo>
                <a:cubicBezTo>
                  <a:pt x="207838" y="77391"/>
                  <a:pt x="216433" y="89334"/>
                  <a:pt x="212564" y="100905"/>
                </a:cubicBezTo>
                <a:lnTo>
                  <a:pt x="194704" y="154484"/>
                </a:lnTo>
                <a:cubicBezTo>
                  <a:pt x="192286" y="161776"/>
                  <a:pt x="185440" y="166688"/>
                  <a:pt x="177775" y="166688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1162050" y="2762250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文件系统层面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90550" y="3276600"/>
            <a:ext cx="5219700" cy="647700"/>
          </a:xfrm>
          <a:custGeom>
            <a:avLst/>
            <a:gdLst/>
            <a:ahLst/>
            <a:cxnLst/>
            <a:rect l="l" t="t" r="r" b="b"/>
            <a:pathLst>
              <a:path w="5219700" h="6477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571498"/>
                </a:lnTo>
                <a:cubicBezTo>
                  <a:pt x="5219700" y="613583"/>
                  <a:pt x="5185583" y="647700"/>
                  <a:pt x="51434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742950" y="34099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38100" y="28575"/>
                </a:moveTo>
                <a:lnTo>
                  <a:pt x="38100" y="47625"/>
                </a:lnTo>
                <a:lnTo>
                  <a:pt x="76200" y="47625"/>
                </a:lnTo>
                <a:lnTo>
                  <a:pt x="76200" y="28575"/>
                </a:lnTo>
                <a:cubicBezTo>
                  <a:pt x="76200" y="18068"/>
                  <a:pt x="67657" y="9525"/>
                  <a:pt x="57150" y="9525"/>
                </a:cubicBezTo>
                <a:cubicBezTo>
                  <a:pt x="46643" y="9525"/>
                  <a:pt x="38100" y="18068"/>
                  <a:pt x="38100" y="28575"/>
                </a:cubicBezTo>
                <a:close/>
                <a:moveTo>
                  <a:pt x="19050" y="47625"/>
                </a:moveTo>
                <a:lnTo>
                  <a:pt x="19050" y="28575"/>
                </a:lnTo>
                <a:cubicBezTo>
                  <a:pt x="19050" y="7531"/>
                  <a:pt x="36106" y="-9525"/>
                  <a:pt x="57150" y="-9525"/>
                </a:cubicBezTo>
                <a:cubicBezTo>
                  <a:pt x="78194" y="-9525"/>
                  <a:pt x="95250" y="7531"/>
                  <a:pt x="95250" y="28575"/>
                </a:cubicBezTo>
                <a:lnTo>
                  <a:pt x="95250" y="47625"/>
                </a:lnTo>
                <a:cubicBezTo>
                  <a:pt x="105757" y="47625"/>
                  <a:pt x="114300" y="56168"/>
                  <a:pt x="114300" y="66675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66675"/>
                </a:lnTo>
                <a:cubicBezTo>
                  <a:pt x="0" y="56168"/>
                  <a:pt x="8543" y="47625"/>
                  <a:pt x="19050" y="47625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971550" y="33909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只读配置目录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4850" y="3657600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将配置目录设为只读，防止恶意修改系统配置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90550" y="4038600"/>
            <a:ext cx="5219700" cy="647700"/>
          </a:xfrm>
          <a:custGeom>
            <a:avLst/>
            <a:gdLst/>
            <a:ahLst/>
            <a:cxnLst/>
            <a:rect l="l" t="t" r="r" b="b"/>
            <a:pathLst>
              <a:path w="5219700" h="6477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571498"/>
                </a:lnTo>
                <a:cubicBezTo>
                  <a:pt x="5219700" y="613583"/>
                  <a:pt x="5185583" y="647700"/>
                  <a:pt x="51434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723900" y="41719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0375" y="6459"/>
                </a:moveTo>
                <a:cubicBezTo>
                  <a:pt x="133856" y="-60"/>
                  <a:pt x="123319" y="-60"/>
                  <a:pt x="116800" y="6459"/>
                </a:cubicBezTo>
                <a:lnTo>
                  <a:pt x="109537" y="13722"/>
                </a:lnTo>
                <a:lnTo>
                  <a:pt x="138678" y="42863"/>
                </a:lnTo>
                <a:lnTo>
                  <a:pt x="145941" y="35600"/>
                </a:lnTo>
                <a:cubicBezTo>
                  <a:pt x="152460" y="29081"/>
                  <a:pt x="152460" y="18544"/>
                  <a:pt x="145941" y="12025"/>
                </a:cubicBezTo>
                <a:lnTo>
                  <a:pt x="140375" y="6459"/>
                </a:lnTo>
                <a:close/>
                <a:moveTo>
                  <a:pt x="51316" y="71944"/>
                </a:moveTo>
                <a:cubicBezTo>
                  <a:pt x="49500" y="73759"/>
                  <a:pt x="48101" y="75992"/>
                  <a:pt x="47298" y="78462"/>
                </a:cubicBezTo>
                <a:lnTo>
                  <a:pt x="38487" y="104894"/>
                </a:lnTo>
                <a:cubicBezTo>
                  <a:pt x="37624" y="107454"/>
                  <a:pt x="38308" y="110282"/>
                  <a:pt x="40213" y="112216"/>
                </a:cubicBezTo>
                <a:cubicBezTo>
                  <a:pt x="42118" y="114151"/>
                  <a:pt x="44946" y="114806"/>
                  <a:pt x="47536" y="113943"/>
                </a:cubicBezTo>
                <a:lnTo>
                  <a:pt x="73968" y="105132"/>
                </a:lnTo>
                <a:cubicBezTo>
                  <a:pt x="76408" y="104329"/>
                  <a:pt x="78641" y="102930"/>
                  <a:pt x="80486" y="101114"/>
                </a:cubicBezTo>
                <a:lnTo>
                  <a:pt x="128588" y="52953"/>
                </a:lnTo>
                <a:lnTo>
                  <a:pt x="99447" y="23813"/>
                </a:lnTo>
                <a:lnTo>
                  <a:pt x="51316" y="71944"/>
                </a:lnTo>
                <a:close/>
                <a:moveTo>
                  <a:pt x="28575" y="19050"/>
                </a:moveTo>
                <a:cubicBezTo>
                  <a:pt x="12799" y="19050"/>
                  <a:pt x="0" y="31849"/>
                  <a:pt x="0" y="47625"/>
                </a:cubicBezTo>
                <a:lnTo>
                  <a:pt x="0" y="123825"/>
                </a:lnTo>
                <a:cubicBezTo>
                  <a:pt x="0" y="139601"/>
                  <a:pt x="12799" y="152400"/>
                  <a:pt x="28575" y="152400"/>
                </a:cubicBezTo>
                <a:lnTo>
                  <a:pt x="104775" y="152400"/>
                </a:lnTo>
                <a:cubicBezTo>
                  <a:pt x="120551" y="152400"/>
                  <a:pt x="133350" y="139601"/>
                  <a:pt x="133350" y="123825"/>
                </a:cubicBezTo>
                <a:lnTo>
                  <a:pt x="133350" y="95250"/>
                </a:lnTo>
                <a:cubicBezTo>
                  <a:pt x="133350" y="89981"/>
                  <a:pt x="129094" y="85725"/>
                  <a:pt x="123825" y="85725"/>
                </a:cubicBezTo>
                <a:cubicBezTo>
                  <a:pt x="118556" y="85725"/>
                  <a:pt x="114300" y="89981"/>
                  <a:pt x="114300" y="95250"/>
                </a:cubicBezTo>
                <a:lnTo>
                  <a:pt x="114300" y="123825"/>
                </a:lnTo>
                <a:cubicBezTo>
                  <a:pt x="114300" y="129094"/>
                  <a:pt x="110044" y="133350"/>
                  <a:pt x="104775" y="133350"/>
                </a:cubicBezTo>
                <a:lnTo>
                  <a:pt x="28575" y="133350"/>
                </a:lnTo>
                <a:cubicBezTo>
                  <a:pt x="23306" y="133350"/>
                  <a:pt x="19050" y="129094"/>
                  <a:pt x="19050" y="123825"/>
                </a:cubicBezTo>
                <a:lnTo>
                  <a:pt x="19050" y="47625"/>
                </a:lnTo>
                <a:cubicBezTo>
                  <a:pt x="19050" y="42356"/>
                  <a:pt x="23306" y="38100"/>
                  <a:pt x="28575" y="38100"/>
                </a:cubicBezTo>
                <a:lnTo>
                  <a:pt x="57150" y="38100"/>
                </a:lnTo>
                <a:cubicBezTo>
                  <a:pt x="62419" y="38100"/>
                  <a:pt x="66675" y="33844"/>
                  <a:pt x="66675" y="28575"/>
                </a:cubicBezTo>
                <a:cubicBezTo>
                  <a:pt x="66675" y="23306"/>
                  <a:pt x="62419" y="19050"/>
                  <a:pt x="57150" y="19050"/>
                </a:cubicBezTo>
                <a:lnTo>
                  <a:pt x="28575" y="19050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971550" y="41529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限定工作目录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4850" y="4419600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仅开放特定的工作目录用于读写，防止目录遍历攻击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90550" y="4800600"/>
            <a:ext cx="5219700" cy="647700"/>
          </a:xfrm>
          <a:custGeom>
            <a:avLst/>
            <a:gdLst/>
            <a:ahLst/>
            <a:cxnLst/>
            <a:rect l="l" t="t" r="r" b="b"/>
            <a:pathLst>
              <a:path w="5219700" h="6477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571498"/>
                </a:lnTo>
                <a:cubicBezTo>
                  <a:pt x="5219700" y="613583"/>
                  <a:pt x="5185583" y="647700"/>
                  <a:pt x="51434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723900" y="49339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971550" y="49149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敏感文件保护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4850" y="5181600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阻止访问 ~/.ssh、/etc/passwd 等敏感文件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81725" y="2466975"/>
            <a:ext cx="5619750" cy="3181350"/>
          </a:xfrm>
          <a:custGeom>
            <a:avLst/>
            <a:gdLst/>
            <a:ahLst/>
            <a:cxnLst/>
            <a:rect l="l" t="t" r="r" b="b"/>
            <a:pathLst>
              <a:path w="5619750" h="3181350">
                <a:moveTo>
                  <a:pt x="114306" y="0"/>
                </a:moveTo>
                <a:lnTo>
                  <a:pt x="5505444" y="0"/>
                </a:lnTo>
                <a:cubicBezTo>
                  <a:pt x="5568574" y="0"/>
                  <a:pt x="5619750" y="51176"/>
                  <a:pt x="5619750" y="114306"/>
                </a:cubicBezTo>
                <a:lnTo>
                  <a:pt x="5619750" y="3067044"/>
                </a:lnTo>
                <a:cubicBezTo>
                  <a:pt x="5619750" y="3130174"/>
                  <a:pt x="5568574" y="3181350"/>
                  <a:pt x="5505444" y="3181350"/>
                </a:cubicBezTo>
                <a:lnTo>
                  <a:pt x="114306" y="3181350"/>
                </a:lnTo>
                <a:cubicBezTo>
                  <a:pt x="51176" y="3181350"/>
                  <a:pt x="0" y="3130174"/>
                  <a:pt x="0" y="3067044"/>
                </a:cubicBezTo>
                <a:lnTo>
                  <a:pt x="0" y="114306"/>
                </a:lnTo>
                <a:cubicBezTo>
                  <a:pt x="0" y="51176"/>
                  <a:pt x="51176" y="0"/>
                  <a:pt x="114306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>
                  <a:alpha val="10000"/>
                </a:srgbClr>
              </a:gs>
              <a:gs pos="100000">
                <a:srgbClr val="10B981">
                  <a:alpha val="5000"/>
                </a:srgbClr>
              </a:gs>
            </a:gsLst>
            <a:lin ang="2700000" scaled="1"/>
          </a:gradFill>
          <a:ln w="254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381750" y="2667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0B981"/>
              </a:gs>
              <a:gs pos="100000">
                <a:srgbClr val="10B981">
                  <a:alpha val="7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503194" y="28003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92273" y="32742"/>
                </a:moveTo>
                <a:lnTo>
                  <a:pt x="122039" y="32742"/>
                </a:lnTo>
                <a:lnTo>
                  <a:pt x="122039" y="50602"/>
                </a:lnTo>
                <a:lnTo>
                  <a:pt x="92273" y="50602"/>
                </a:lnTo>
                <a:lnTo>
                  <a:pt x="92273" y="32742"/>
                </a:lnTo>
                <a:close/>
                <a:moveTo>
                  <a:pt x="89297" y="11906"/>
                </a:moveTo>
                <a:cubicBezTo>
                  <a:pt x="79437" y="11906"/>
                  <a:pt x="71438" y="19906"/>
                  <a:pt x="71438" y="29766"/>
                </a:cubicBezTo>
                <a:lnTo>
                  <a:pt x="71438" y="53578"/>
                </a:lnTo>
                <a:cubicBezTo>
                  <a:pt x="71438" y="63438"/>
                  <a:pt x="79437" y="71438"/>
                  <a:pt x="89297" y="71438"/>
                </a:cubicBezTo>
                <a:lnTo>
                  <a:pt x="95250" y="71438"/>
                </a:lnTo>
                <a:lnTo>
                  <a:pt x="95250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47625" y="107156"/>
                </a:lnTo>
                <a:lnTo>
                  <a:pt x="47625" y="119063"/>
                </a:lnTo>
                <a:lnTo>
                  <a:pt x="41672" y="119063"/>
                </a:lnTo>
                <a:cubicBezTo>
                  <a:pt x="31812" y="119063"/>
                  <a:pt x="23812" y="127062"/>
                  <a:pt x="23812" y="136922"/>
                </a:cubicBezTo>
                <a:lnTo>
                  <a:pt x="23812" y="160734"/>
                </a:lnTo>
                <a:cubicBezTo>
                  <a:pt x="23812" y="170594"/>
                  <a:pt x="31812" y="178594"/>
                  <a:pt x="41672" y="178594"/>
                </a:cubicBezTo>
                <a:lnTo>
                  <a:pt x="77391" y="178594"/>
                </a:lnTo>
                <a:cubicBezTo>
                  <a:pt x="87250" y="178594"/>
                  <a:pt x="95250" y="170594"/>
                  <a:pt x="95250" y="160734"/>
                </a:cubicBezTo>
                <a:lnTo>
                  <a:pt x="95250" y="136922"/>
                </a:lnTo>
                <a:cubicBezTo>
                  <a:pt x="95250" y="127062"/>
                  <a:pt x="87250" y="119063"/>
                  <a:pt x="77391" y="119063"/>
                </a:cubicBezTo>
                <a:lnTo>
                  <a:pt x="71438" y="119063"/>
                </a:lnTo>
                <a:lnTo>
                  <a:pt x="71438" y="107156"/>
                </a:lnTo>
                <a:lnTo>
                  <a:pt x="142875" y="107156"/>
                </a:lnTo>
                <a:lnTo>
                  <a:pt x="142875" y="119063"/>
                </a:lnTo>
                <a:lnTo>
                  <a:pt x="136922" y="119063"/>
                </a:lnTo>
                <a:cubicBezTo>
                  <a:pt x="127062" y="119063"/>
                  <a:pt x="119063" y="127062"/>
                  <a:pt x="119063" y="136922"/>
                </a:cubicBezTo>
                <a:lnTo>
                  <a:pt x="119063" y="160734"/>
                </a:lnTo>
                <a:cubicBezTo>
                  <a:pt x="119063" y="170594"/>
                  <a:pt x="127062" y="178594"/>
                  <a:pt x="136922" y="178594"/>
                </a:cubicBezTo>
                <a:lnTo>
                  <a:pt x="172641" y="178594"/>
                </a:lnTo>
                <a:cubicBezTo>
                  <a:pt x="182500" y="178594"/>
                  <a:pt x="190500" y="170594"/>
                  <a:pt x="190500" y="160734"/>
                </a:cubicBezTo>
                <a:lnTo>
                  <a:pt x="190500" y="136922"/>
                </a:lnTo>
                <a:cubicBezTo>
                  <a:pt x="190500" y="127062"/>
                  <a:pt x="182500" y="119063"/>
                  <a:pt x="172641" y="119063"/>
                </a:cubicBezTo>
                <a:lnTo>
                  <a:pt x="166688" y="119063"/>
                </a:lnTo>
                <a:lnTo>
                  <a:pt x="166688" y="107156"/>
                </a:lnTo>
                <a:lnTo>
                  <a:pt x="202406" y="107156"/>
                </a:lnTo>
                <a:cubicBezTo>
                  <a:pt x="208992" y="107156"/>
                  <a:pt x="214313" y="101836"/>
                  <a:pt x="214313" y="95250"/>
                </a:cubicBezTo>
                <a:cubicBezTo>
                  <a:pt x="214313" y="88664"/>
                  <a:pt x="208992" y="83344"/>
                  <a:pt x="202406" y="83344"/>
                </a:cubicBezTo>
                <a:lnTo>
                  <a:pt x="119063" y="83344"/>
                </a:lnTo>
                <a:lnTo>
                  <a:pt x="119063" y="71438"/>
                </a:lnTo>
                <a:lnTo>
                  <a:pt x="125016" y="71438"/>
                </a:lnTo>
                <a:cubicBezTo>
                  <a:pt x="134875" y="71438"/>
                  <a:pt x="142875" y="63438"/>
                  <a:pt x="142875" y="53578"/>
                </a:cubicBezTo>
                <a:lnTo>
                  <a:pt x="142875" y="29766"/>
                </a:lnTo>
                <a:cubicBezTo>
                  <a:pt x="142875" y="19906"/>
                  <a:pt x="134875" y="11906"/>
                  <a:pt x="125016" y="11906"/>
                </a:cubicBezTo>
                <a:lnTo>
                  <a:pt x="89297" y="11906"/>
                </a:lnTo>
                <a:close/>
                <a:moveTo>
                  <a:pt x="166688" y="139898"/>
                </a:moveTo>
                <a:lnTo>
                  <a:pt x="169664" y="139898"/>
                </a:lnTo>
                <a:lnTo>
                  <a:pt x="169664" y="157758"/>
                </a:lnTo>
                <a:lnTo>
                  <a:pt x="139898" y="157758"/>
                </a:lnTo>
                <a:lnTo>
                  <a:pt x="139898" y="139898"/>
                </a:lnTo>
                <a:lnTo>
                  <a:pt x="166688" y="139898"/>
                </a:lnTo>
                <a:close/>
                <a:moveTo>
                  <a:pt x="71438" y="139898"/>
                </a:moveTo>
                <a:lnTo>
                  <a:pt x="74414" y="139898"/>
                </a:lnTo>
                <a:lnTo>
                  <a:pt x="74414" y="157758"/>
                </a:lnTo>
                <a:lnTo>
                  <a:pt x="44648" y="157758"/>
                </a:lnTo>
                <a:lnTo>
                  <a:pt x="44648" y="139898"/>
                </a:lnTo>
                <a:lnTo>
                  <a:pt x="71438" y="13989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953250" y="2762250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网络层面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81750" y="3276600"/>
            <a:ext cx="5219700" cy="647700"/>
          </a:xfrm>
          <a:custGeom>
            <a:avLst/>
            <a:gdLst/>
            <a:ahLst/>
            <a:cxnLst/>
            <a:rect l="l" t="t" r="r" b="b"/>
            <a:pathLst>
              <a:path w="5219700" h="6477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571498"/>
                </a:lnTo>
                <a:cubicBezTo>
                  <a:pt x="5219700" y="613583"/>
                  <a:pt x="5185583" y="647700"/>
                  <a:pt x="51434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6515100" y="34099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09299" y="122783"/>
                </a:moveTo>
                <a:lnTo>
                  <a:pt x="29617" y="43101"/>
                </a:lnTo>
                <a:cubicBezTo>
                  <a:pt x="22949" y="52447"/>
                  <a:pt x="19050" y="63877"/>
                  <a:pt x="19050" y="76200"/>
                </a:cubicBezTo>
                <a:cubicBezTo>
                  <a:pt x="19050" y="107752"/>
                  <a:pt x="44648" y="133350"/>
                  <a:pt x="76200" y="133350"/>
                </a:cubicBezTo>
                <a:cubicBezTo>
                  <a:pt x="88553" y="133350"/>
                  <a:pt x="99983" y="129451"/>
                  <a:pt x="109299" y="122783"/>
                </a:cubicBezTo>
                <a:close/>
                <a:moveTo>
                  <a:pt x="122783" y="109299"/>
                </a:moveTo>
                <a:cubicBezTo>
                  <a:pt x="129451" y="99953"/>
                  <a:pt x="133350" y="88523"/>
                  <a:pt x="133350" y="76200"/>
                </a:cubicBezTo>
                <a:cubicBezTo>
                  <a:pt x="133350" y="44648"/>
                  <a:pt x="107752" y="19050"/>
                  <a:pt x="76200" y="19050"/>
                </a:cubicBezTo>
                <a:cubicBezTo>
                  <a:pt x="63847" y="19050"/>
                  <a:pt x="52417" y="22949"/>
                  <a:pt x="43101" y="29617"/>
                </a:cubicBezTo>
                <a:lnTo>
                  <a:pt x="122783" y="109299"/>
                </a:lnTo>
                <a:close/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6762750" y="3390900"/>
            <a:ext cx="762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拦截内网 IP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96050" y="3657600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配合底层网络插件拦截所有内网 IP 的访问，防止 SSRF 攻击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81750" y="4038600"/>
            <a:ext cx="5219700" cy="647700"/>
          </a:xfrm>
          <a:custGeom>
            <a:avLst/>
            <a:gdLst/>
            <a:ahLst/>
            <a:cxnLst/>
            <a:rect l="l" t="t" r="r" b="b"/>
            <a:pathLst>
              <a:path w="5219700" h="6477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571498"/>
                </a:lnTo>
                <a:cubicBezTo>
                  <a:pt x="5219700" y="613583"/>
                  <a:pt x="5185583" y="647700"/>
                  <a:pt x="51434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515100" y="41719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04745" y="83344"/>
                </a:moveTo>
                <a:lnTo>
                  <a:pt x="47923" y="83344"/>
                </a:lnTo>
                <a:cubicBezTo>
                  <a:pt x="48786" y="102543"/>
                  <a:pt x="53042" y="120223"/>
                  <a:pt x="59085" y="133171"/>
                </a:cubicBezTo>
                <a:cubicBezTo>
                  <a:pt x="62478" y="140464"/>
                  <a:pt x="66139" y="145613"/>
                  <a:pt x="69533" y="148769"/>
                </a:cubicBezTo>
                <a:cubicBezTo>
                  <a:pt x="72866" y="151894"/>
                  <a:pt x="75158" y="152400"/>
                  <a:pt x="76349" y="152400"/>
                </a:cubicBezTo>
                <a:cubicBezTo>
                  <a:pt x="77539" y="152400"/>
                  <a:pt x="79831" y="151894"/>
                  <a:pt x="83165" y="148769"/>
                </a:cubicBezTo>
                <a:cubicBezTo>
                  <a:pt x="86558" y="145613"/>
                  <a:pt x="90220" y="140434"/>
                  <a:pt x="93613" y="133171"/>
                </a:cubicBezTo>
                <a:cubicBezTo>
                  <a:pt x="99655" y="120223"/>
                  <a:pt x="103912" y="102543"/>
                  <a:pt x="104775" y="83344"/>
                </a:cubicBezTo>
                <a:close/>
                <a:moveTo>
                  <a:pt x="47893" y="69056"/>
                </a:moveTo>
                <a:lnTo>
                  <a:pt x="104715" y="69056"/>
                </a:lnTo>
                <a:cubicBezTo>
                  <a:pt x="103882" y="49857"/>
                  <a:pt x="99626" y="32177"/>
                  <a:pt x="93583" y="19229"/>
                </a:cubicBezTo>
                <a:cubicBezTo>
                  <a:pt x="90190" y="11966"/>
                  <a:pt x="86529" y="6787"/>
                  <a:pt x="83135" y="3631"/>
                </a:cubicBezTo>
                <a:cubicBezTo>
                  <a:pt x="79802" y="506"/>
                  <a:pt x="77510" y="0"/>
                  <a:pt x="76319" y="0"/>
                </a:cubicBezTo>
                <a:cubicBezTo>
                  <a:pt x="75128" y="0"/>
                  <a:pt x="72836" y="506"/>
                  <a:pt x="69503" y="3631"/>
                </a:cubicBezTo>
                <a:cubicBezTo>
                  <a:pt x="66109" y="6787"/>
                  <a:pt x="62448" y="11966"/>
                  <a:pt x="59055" y="19229"/>
                </a:cubicBezTo>
                <a:cubicBezTo>
                  <a:pt x="53013" y="32177"/>
                  <a:pt x="48756" y="49857"/>
                  <a:pt x="47893" y="69056"/>
                </a:cubicBezTo>
                <a:close/>
                <a:moveTo>
                  <a:pt x="33605" y="69056"/>
                </a:moveTo>
                <a:cubicBezTo>
                  <a:pt x="34647" y="43577"/>
                  <a:pt x="41225" y="19913"/>
                  <a:pt x="50840" y="4376"/>
                </a:cubicBezTo>
                <a:cubicBezTo>
                  <a:pt x="23426" y="14079"/>
                  <a:pt x="3244" y="39052"/>
                  <a:pt x="446" y="69056"/>
                </a:cubicBezTo>
                <a:lnTo>
                  <a:pt x="33605" y="69056"/>
                </a:lnTo>
                <a:close/>
                <a:moveTo>
                  <a:pt x="446" y="83344"/>
                </a:moveTo>
                <a:cubicBezTo>
                  <a:pt x="3244" y="113348"/>
                  <a:pt x="23426" y="138321"/>
                  <a:pt x="50840" y="148024"/>
                </a:cubicBezTo>
                <a:cubicBezTo>
                  <a:pt x="41225" y="132487"/>
                  <a:pt x="34647" y="108823"/>
                  <a:pt x="33605" y="83344"/>
                </a:cubicBezTo>
                <a:lnTo>
                  <a:pt x="446" y="83344"/>
                </a:lnTo>
                <a:close/>
                <a:moveTo>
                  <a:pt x="119033" y="83344"/>
                </a:moveTo>
                <a:cubicBezTo>
                  <a:pt x="117991" y="108823"/>
                  <a:pt x="111413" y="132487"/>
                  <a:pt x="101798" y="148024"/>
                </a:cubicBezTo>
                <a:cubicBezTo>
                  <a:pt x="129213" y="138291"/>
                  <a:pt x="149394" y="113348"/>
                  <a:pt x="152192" y="83344"/>
                </a:cubicBezTo>
                <a:lnTo>
                  <a:pt x="119033" y="83344"/>
                </a:lnTo>
                <a:close/>
                <a:moveTo>
                  <a:pt x="152192" y="69056"/>
                </a:moveTo>
                <a:cubicBezTo>
                  <a:pt x="149394" y="39052"/>
                  <a:pt x="129213" y="14079"/>
                  <a:pt x="101798" y="4376"/>
                </a:cubicBezTo>
                <a:cubicBezTo>
                  <a:pt x="111413" y="19913"/>
                  <a:pt x="117991" y="43577"/>
                  <a:pt x="119033" y="69056"/>
                </a:cubicBezTo>
                <a:lnTo>
                  <a:pt x="152192" y="69056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762750" y="41529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域名访问控制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496050" y="4419600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对允许访问的外部域名实施访问控制，防止数据外泄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381750" y="4800600"/>
            <a:ext cx="5219700" cy="647700"/>
          </a:xfrm>
          <a:custGeom>
            <a:avLst/>
            <a:gdLst/>
            <a:ahLst/>
            <a:cxnLst/>
            <a:rect l="l" t="t" r="r" b="b"/>
            <a:pathLst>
              <a:path w="5219700" h="6477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571498"/>
                </a:lnTo>
                <a:cubicBezTo>
                  <a:pt x="5219700" y="613583"/>
                  <a:pt x="5185583" y="647700"/>
                  <a:pt x="51434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515100" y="49339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616" y="68014"/>
                </a:moveTo>
                <a:cubicBezTo>
                  <a:pt x="23574" y="40332"/>
                  <a:pt x="47417" y="19050"/>
                  <a:pt x="76200" y="19050"/>
                </a:cubicBezTo>
                <a:cubicBezTo>
                  <a:pt x="91976" y="19050"/>
                  <a:pt x="106263" y="25450"/>
                  <a:pt x="116622" y="35778"/>
                </a:cubicBezTo>
                <a:cubicBezTo>
                  <a:pt x="116681" y="35838"/>
                  <a:pt x="116741" y="35897"/>
                  <a:pt x="116800" y="35957"/>
                </a:cubicBezTo>
                <a:lnTo>
                  <a:pt x="119063" y="38100"/>
                </a:lnTo>
                <a:lnTo>
                  <a:pt x="104805" y="38100"/>
                </a:lnTo>
                <a:cubicBezTo>
                  <a:pt x="99536" y="38100"/>
                  <a:pt x="95280" y="42356"/>
                  <a:pt x="95280" y="47625"/>
                </a:cubicBezTo>
                <a:cubicBezTo>
                  <a:pt x="95280" y="52894"/>
                  <a:pt x="99536" y="57150"/>
                  <a:pt x="104805" y="57150"/>
                </a:cubicBezTo>
                <a:lnTo>
                  <a:pt x="142905" y="57150"/>
                </a:lnTo>
                <a:cubicBezTo>
                  <a:pt x="148173" y="57150"/>
                  <a:pt x="152430" y="52894"/>
                  <a:pt x="152430" y="47625"/>
                </a:cubicBezTo>
                <a:lnTo>
                  <a:pt x="152430" y="9525"/>
                </a:lnTo>
                <a:cubicBezTo>
                  <a:pt x="152430" y="4256"/>
                  <a:pt x="148173" y="0"/>
                  <a:pt x="142905" y="0"/>
                </a:cubicBezTo>
                <a:cubicBezTo>
                  <a:pt x="137636" y="0"/>
                  <a:pt x="133380" y="4256"/>
                  <a:pt x="133380" y="9525"/>
                </a:cubicBezTo>
                <a:lnTo>
                  <a:pt x="133380" y="25420"/>
                </a:lnTo>
                <a:lnTo>
                  <a:pt x="130016" y="22235"/>
                </a:lnTo>
                <a:cubicBezTo>
                  <a:pt x="116235" y="8513"/>
                  <a:pt x="97185" y="0"/>
                  <a:pt x="76200" y="0"/>
                </a:cubicBezTo>
                <a:cubicBezTo>
                  <a:pt x="37802" y="0"/>
                  <a:pt x="6042" y="28396"/>
                  <a:pt x="774" y="65336"/>
                </a:cubicBezTo>
                <a:cubicBezTo>
                  <a:pt x="30" y="70545"/>
                  <a:pt x="3631" y="75367"/>
                  <a:pt x="8840" y="76111"/>
                </a:cubicBezTo>
                <a:cubicBezTo>
                  <a:pt x="14049" y="76855"/>
                  <a:pt x="18871" y="73223"/>
                  <a:pt x="19616" y="68044"/>
                </a:cubicBezTo>
                <a:close/>
                <a:moveTo>
                  <a:pt x="151626" y="87064"/>
                </a:moveTo>
                <a:cubicBezTo>
                  <a:pt x="152370" y="81855"/>
                  <a:pt x="148739" y="77033"/>
                  <a:pt x="143560" y="76289"/>
                </a:cubicBezTo>
                <a:cubicBezTo>
                  <a:pt x="138380" y="75545"/>
                  <a:pt x="133529" y="79177"/>
                  <a:pt x="132784" y="84356"/>
                </a:cubicBezTo>
                <a:cubicBezTo>
                  <a:pt x="128826" y="112038"/>
                  <a:pt x="104983" y="133320"/>
                  <a:pt x="76200" y="133320"/>
                </a:cubicBezTo>
                <a:cubicBezTo>
                  <a:pt x="60424" y="133320"/>
                  <a:pt x="46137" y="126921"/>
                  <a:pt x="35778" y="116592"/>
                </a:cubicBezTo>
                <a:cubicBezTo>
                  <a:pt x="35719" y="116532"/>
                  <a:pt x="35659" y="116473"/>
                  <a:pt x="35600" y="116413"/>
                </a:cubicBezTo>
                <a:lnTo>
                  <a:pt x="33337" y="114270"/>
                </a:lnTo>
                <a:lnTo>
                  <a:pt x="47595" y="114270"/>
                </a:lnTo>
                <a:cubicBezTo>
                  <a:pt x="52864" y="114270"/>
                  <a:pt x="57120" y="110014"/>
                  <a:pt x="57120" y="104745"/>
                </a:cubicBezTo>
                <a:cubicBezTo>
                  <a:pt x="57120" y="99477"/>
                  <a:pt x="52864" y="95220"/>
                  <a:pt x="47595" y="95220"/>
                </a:cubicBezTo>
                <a:lnTo>
                  <a:pt x="9525" y="95250"/>
                </a:lnTo>
                <a:cubicBezTo>
                  <a:pt x="6995" y="95250"/>
                  <a:pt x="4554" y="96262"/>
                  <a:pt x="2768" y="98078"/>
                </a:cubicBezTo>
                <a:cubicBezTo>
                  <a:pt x="982" y="99893"/>
                  <a:pt x="-30" y="102304"/>
                  <a:pt x="0" y="104864"/>
                </a:cubicBezTo>
                <a:lnTo>
                  <a:pt x="298" y="142667"/>
                </a:lnTo>
                <a:cubicBezTo>
                  <a:pt x="327" y="147935"/>
                  <a:pt x="4643" y="152162"/>
                  <a:pt x="9912" y="152102"/>
                </a:cubicBezTo>
                <a:cubicBezTo>
                  <a:pt x="15180" y="152043"/>
                  <a:pt x="19407" y="147757"/>
                  <a:pt x="19348" y="142488"/>
                </a:cubicBezTo>
                <a:lnTo>
                  <a:pt x="19229" y="127159"/>
                </a:lnTo>
                <a:lnTo>
                  <a:pt x="22414" y="130165"/>
                </a:lnTo>
                <a:cubicBezTo>
                  <a:pt x="36195" y="143887"/>
                  <a:pt x="55215" y="152400"/>
                  <a:pt x="76200" y="152400"/>
                </a:cubicBezTo>
                <a:cubicBezTo>
                  <a:pt x="114598" y="152400"/>
                  <a:pt x="146358" y="124004"/>
                  <a:pt x="151626" y="87064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762750" y="4914900"/>
            <a:ext cx="733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E293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端口级管控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496050" y="5181600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1E293B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限制可访问的端口范围，防止扫描和未授权连接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1000" y="5810250"/>
            <a:ext cx="11430000" cy="838200"/>
          </a:xfrm>
          <a:custGeom>
            <a:avLst/>
            <a:gdLst/>
            <a:ahLst/>
            <a:cxnLst/>
            <a:rect l="l" t="t" r="r" b="b"/>
            <a:pathLst>
              <a:path w="11430000" h="838200">
                <a:moveTo>
                  <a:pt x="114297" y="0"/>
                </a:moveTo>
                <a:lnTo>
                  <a:pt x="11315703" y="0"/>
                </a:lnTo>
                <a:cubicBezTo>
                  <a:pt x="11378828" y="0"/>
                  <a:pt x="11430000" y="51172"/>
                  <a:pt x="11430000" y="114297"/>
                </a:cubicBezTo>
                <a:lnTo>
                  <a:pt x="11430000" y="723903"/>
                </a:lnTo>
                <a:cubicBezTo>
                  <a:pt x="11430000" y="787028"/>
                  <a:pt x="11378828" y="838200"/>
                  <a:pt x="11315703" y="838200"/>
                </a:cubicBezTo>
                <a:lnTo>
                  <a:pt x="114297" y="838200"/>
                </a:lnTo>
                <a:cubicBezTo>
                  <a:pt x="51172" y="838200"/>
                  <a:pt x="0" y="787028"/>
                  <a:pt x="0" y="7239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gradFill flip="none" rotWithShape="1">
            <a:gsLst>
              <a:gs pos="0">
                <a:srgbClr val="0F172A"/>
              </a:gs>
              <a:gs pos="100000">
                <a:srgbClr val="1E293B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1149251" y="5962650"/>
            <a:ext cx="1971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3B82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防御 Prompt 注入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1173063" y="6305550"/>
            <a:ext cx="1924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阻断恶意指令执行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413945" y="6038850"/>
            <a:ext cx="9525" cy="381000"/>
          </a:xfrm>
          <a:custGeom>
            <a:avLst/>
            <a:gdLst/>
            <a:ahLst/>
            <a:cxnLst/>
            <a:rect l="l" t="t" r="r" b="b"/>
            <a:pathLst>
              <a:path w="9525" h="381000">
                <a:moveTo>
                  <a:pt x="0" y="0"/>
                </a:moveTo>
                <a:lnTo>
                  <a:pt x="9525" y="0"/>
                </a:lnTo>
                <a:lnTo>
                  <a:pt x="952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5712321" y="5962650"/>
            <a:ext cx="1257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10B98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防止误操作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5736134" y="6305550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限制模型理解偏差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258473" y="6038850"/>
            <a:ext cx="9525" cy="381000"/>
          </a:xfrm>
          <a:custGeom>
            <a:avLst/>
            <a:gdLst/>
            <a:ahLst/>
            <a:cxnLst/>
            <a:rect l="l" t="t" r="r" b="b"/>
            <a:pathLst>
              <a:path w="9525" h="381000">
                <a:moveTo>
                  <a:pt x="0" y="0"/>
                </a:moveTo>
                <a:lnTo>
                  <a:pt x="9525" y="0"/>
                </a:lnTo>
                <a:lnTo>
                  <a:pt x="952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5"/>
          <p:cNvSpPr/>
          <p:nvPr/>
        </p:nvSpPr>
        <p:spPr>
          <a:xfrm>
            <a:off x="9556849" y="5962650"/>
            <a:ext cx="148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59E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最小权限原则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9580662" y="6305550"/>
            <a:ext cx="1438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精确授予所需权限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810250" y="764381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285750" y="0"/>
                </a:moveTo>
                <a:cubicBezTo>
                  <a:pt x="290885" y="0"/>
                  <a:pt x="296019" y="1116"/>
                  <a:pt x="300707" y="3237"/>
                </a:cubicBezTo>
                <a:lnTo>
                  <a:pt x="511001" y="92422"/>
                </a:lnTo>
                <a:cubicBezTo>
                  <a:pt x="535558" y="102803"/>
                  <a:pt x="553864" y="127025"/>
                  <a:pt x="553752" y="156270"/>
                </a:cubicBezTo>
                <a:cubicBezTo>
                  <a:pt x="553194" y="266998"/>
                  <a:pt x="507653" y="469590"/>
                  <a:pt x="315330" y="561677"/>
                </a:cubicBezTo>
                <a:cubicBezTo>
                  <a:pt x="296689" y="570607"/>
                  <a:pt x="275034" y="570607"/>
                  <a:pt x="256394" y="561677"/>
                </a:cubicBezTo>
                <a:cubicBezTo>
                  <a:pt x="63959" y="469590"/>
                  <a:pt x="18529" y="266998"/>
                  <a:pt x="17971" y="156270"/>
                </a:cubicBezTo>
                <a:cubicBezTo>
                  <a:pt x="17859" y="127025"/>
                  <a:pt x="36165" y="102803"/>
                  <a:pt x="60722" y="92422"/>
                </a:cubicBezTo>
                <a:lnTo>
                  <a:pt x="270904" y="3237"/>
                </a:lnTo>
                <a:cubicBezTo>
                  <a:pt x="275592" y="1116"/>
                  <a:pt x="280615" y="0"/>
                  <a:pt x="285750" y="0"/>
                </a:cubicBezTo>
                <a:close/>
                <a:moveTo>
                  <a:pt x="285750" y="74563"/>
                </a:moveTo>
                <a:lnTo>
                  <a:pt x="285750" y="496602"/>
                </a:lnTo>
                <a:cubicBezTo>
                  <a:pt x="439787" y="422039"/>
                  <a:pt x="481199" y="256840"/>
                  <a:pt x="482203" y="157944"/>
                </a:cubicBezTo>
                <a:lnTo>
                  <a:pt x="285750" y="74675"/>
                </a:lnTo>
                <a:lnTo>
                  <a:pt x="285750" y="74675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5524500" y="1640681"/>
            <a:ext cx="1143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F1F5F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结语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0" y="2516981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10B981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1781175" y="2859881"/>
            <a:ext cx="862965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F1F5F9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Sandbox 的演进历程，是行业对 AI Agent 安全本质逐渐加深理解的缩影。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828800" y="3474244"/>
            <a:ext cx="2695575" cy="1695450"/>
          </a:xfrm>
          <a:custGeom>
            <a:avLst/>
            <a:gdLst/>
            <a:ahLst/>
            <a:cxnLst/>
            <a:rect l="l" t="t" r="r" b="b"/>
            <a:pathLst>
              <a:path w="2695575" h="1695450">
                <a:moveTo>
                  <a:pt x="114307" y="0"/>
                </a:moveTo>
                <a:lnTo>
                  <a:pt x="2581268" y="0"/>
                </a:lnTo>
                <a:cubicBezTo>
                  <a:pt x="2644398" y="0"/>
                  <a:pt x="2695575" y="51177"/>
                  <a:pt x="2695575" y="114307"/>
                </a:cubicBezTo>
                <a:lnTo>
                  <a:pt x="2695575" y="1581143"/>
                </a:lnTo>
                <a:cubicBezTo>
                  <a:pt x="2695575" y="1644273"/>
                  <a:pt x="2644398" y="1695450"/>
                  <a:pt x="2581268" y="1695450"/>
                </a:cubicBezTo>
                <a:lnTo>
                  <a:pt x="114307" y="1695450"/>
                </a:lnTo>
                <a:cubicBezTo>
                  <a:pt x="51177" y="1695450"/>
                  <a:pt x="0" y="1644273"/>
                  <a:pt x="0" y="15811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3052316" y="3664744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35719" y="17859"/>
                </a:moveTo>
                <a:cubicBezTo>
                  <a:pt x="16018" y="17859"/>
                  <a:pt x="0" y="33877"/>
                  <a:pt x="0" y="53578"/>
                </a:cubicBezTo>
                <a:lnTo>
                  <a:pt x="0" y="89297"/>
                </a:lnTo>
                <a:cubicBezTo>
                  <a:pt x="0" y="108998"/>
                  <a:pt x="16018" y="125016"/>
                  <a:pt x="35719" y="125016"/>
                </a:cubicBezTo>
                <a:lnTo>
                  <a:pt x="214313" y="125016"/>
                </a:lnTo>
                <a:cubicBezTo>
                  <a:pt x="234014" y="125016"/>
                  <a:pt x="250031" y="108998"/>
                  <a:pt x="250031" y="89297"/>
                </a:cubicBezTo>
                <a:lnTo>
                  <a:pt x="250031" y="53578"/>
                </a:lnTo>
                <a:cubicBezTo>
                  <a:pt x="250031" y="33877"/>
                  <a:pt x="234014" y="17859"/>
                  <a:pt x="214313" y="17859"/>
                </a:cubicBezTo>
                <a:lnTo>
                  <a:pt x="35719" y="17859"/>
                </a:lnTo>
                <a:close/>
                <a:moveTo>
                  <a:pt x="156270" y="58043"/>
                </a:moveTo>
                <a:cubicBezTo>
                  <a:pt x="163662" y="58043"/>
                  <a:pt x="169664" y="64045"/>
                  <a:pt x="169664" y="71438"/>
                </a:cubicBezTo>
                <a:cubicBezTo>
                  <a:pt x="169664" y="78830"/>
                  <a:pt x="163662" y="84832"/>
                  <a:pt x="156270" y="84832"/>
                </a:cubicBezTo>
                <a:cubicBezTo>
                  <a:pt x="148877" y="84832"/>
                  <a:pt x="142875" y="78830"/>
                  <a:pt x="142875" y="71438"/>
                </a:cubicBezTo>
                <a:cubicBezTo>
                  <a:pt x="142875" y="64045"/>
                  <a:pt x="148877" y="58043"/>
                  <a:pt x="156270" y="58043"/>
                </a:cubicBezTo>
                <a:close/>
                <a:moveTo>
                  <a:pt x="187523" y="71438"/>
                </a:moveTo>
                <a:cubicBezTo>
                  <a:pt x="187523" y="64045"/>
                  <a:pt x="193525" y="58043"/>
                  <a:pt x="200918" y="58043"/>
                </a:cubicBezTo>
                <a:cubicBezTo>
                  <a:pt x="208311" y="58043"/>
                  <a:pt x="214313" y="64045"/>
                  <a:pt x="214313" y="71438"/>
                </a:cubicBezTo>
                <a:cubicBezTo>
                  <a:pt x="214313" y="78830"/>
                  <a:pt x="208311" y="84832"/>
                  <a:pt x="200918" y="84832"/>
                </a:cubicBezTo>
                <a:cubicBezTo>
                  <a:pt x="193525" y="84832"/>
                  <a:pt x="187523" y="78830"/>
                  <a:pt x="187523" y="71438"/>
                </a:cubicBezTo>
                <a:close/>
                <a:moveTo>
                  <a:pt x="35719" y="160734"/>
                </a:moveTo>
                <a:cubicBezTo>
                  <a:pt x="16018" y="160734"/>
                  <a:pt x="0" y="176752"/>
                  <a:pt x="0" y="196453"/>
                </a:cubicBezTo>
                <a:lnTo>
                  <a:pt x="0" y="232172"/>
                </a:lnTo>
                <a:cubicBezTo>
                  <a:pt x="0" y="251873"/>
                  <a:pt x="16018" y="267891"/>
                  <a:pt x="35719" y="267891"/>
                </a:cubicBezTo>
                <a:lnTo>
                  <a:pt x="214313" y="267891"/>
                </a:lnTo>
                <a:cubicBezTo>
                  <a:pt x="234014" y="267891"/>
                  <a:pt x="250031" y="251873"/>
                  <a:pt x="250031" y="232172"/>
                </a:cubicBezTo>
                <a:lnTo>
                  <a:pt x="250031" y="196453"/>
                </a:lnTo>
                <a:cubicBezTo>
                  <a:pt x="250031" y="176752"/>
                  <a:pt x="234014" y="160734"/>
                  <a:pt x="214313" y="160734"/>
                </a:cubicBezTo>
                <a:lnTo>
                  <a:pt x="35719" y="160734"/>
                </a:lnTo>
                <a:close/>
                <a:moveTo>
                  <a:pt x="156270" y="200918"/>
                </a:moveTo>
                <a:cubicBezTo>
                  <a:pt x="163662" y="200918"/>
                  <a:pt x="169664" y="206920"/>
                  <a:pt x="169664" y="214313"/>
                </a:cubicBezTo>
                <a:cubicBezTo>
                  <a:pt x="169664" y="221705"/>
                  <a:pt x="163662" y="227707"/>
                  <a:pt x="156270" y="227707"/>
                </a:cubicBezTo>
                <a:cubicBezTo>
                  <a:pt x="148877" y="227707"/>
                  <a:pt x="142875" y="221705"/>
                  <a:pt x="142875" y="214313"/>
                </a:cubicBezTo>
                <a:cubicBezTo>
                  <a:pt x="142875" y="206920"/>
                  <a:pt x="148877" y="200918"/>
                  <a:pt x="156270" y="200918"/>
                </a:cubicBezTo>
                <a:close/>
                <a:moveTo>
                  <a:pt x="187523" y="214313"/>
                </a:moveTo>
                <a:cubicBezTo>
                  <a:pt x="187523" y="206920"/>
                  <a:pt x="193525" y="200918"/>
                  <a:pt x="200918" y="200918"/>
                </a:cubicBezTo>
                <a:cubicBezTo>
                  <a:pt x="208311" y="200918"/>
                  <a:pt x="214313" y="206920"/>
                  <a:pt x="214313" y="214313"/>
                </a:cubicBezTo>
                <a:cubicBezTo>
                  <a:pt x="214313" y="221705"/>
                  <a:pt x="208311" y="227707"/>
                  <a:pt x="200918" y="227707"/>
                </a:cubicBezTo>
                <a:cubicBezTo>
                  <a:pt x="193525" y="227707"/>
                  <a:pt x="187523" y="221705"/>
                  <a:pt x="187523" y="214313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1976438" y="4064794"/>
            <a:ext cx="2400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OpenShell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985963" y="4407694"/>
            <a:ext cx="2381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1F5F9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以完善的容器化与代理架构，展现了如何在一个完整的网络闭环中实现极致的安全管控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749775" y="3474244"/>
            <a:ext cx="2695575" cy="1695450"/>
          </a:xfrm>
          <a:custGeom>
            <a:avLst/>
            <a:gdLst/>
            <a:ahLst/>
            <a:cxnLst/>
            <a:rect l="l" t="t" r="r" b="b"/>
            <a:pathLst>
              <a:path w="2695575" h="1695450">
                <a:moveTo>
                  <a:pt x="114307" y="0"/>
                </a:moveTo>
                <a:lnTo>
                  <a:pt x="2581268" y="0"/>
                </a:lnTo>
                <a:cubicBezTo>
                  <a:pt x="2644398" y="0"/>
                  <a:pt x="2695575" y="51177"/>
                  <a:pt x="2695575" y="114307"/>
                </a:cubicBezTo>
                <a:lnTo>
                  <a:pt x="2695575" y="1581143"/>
                </a:lnTo>
                <a:cubicBezTo>
                  <a:pt x="2695575" y="1644273"/>
                  <a:pt x="2644398" y="1695450"/>
                  <a:pt x="2581268" y="1695450"/>
                </a:cubicBezTo>
                <a:lnTo>
                  <a:pt x="114307" y="1695450"/>
                </a:lnTo>
                <a:cubicBezTo>
                  <a:pt x="51177" y="1695450"/>
                  <a:pt x="0" y="1644273"/>
                  <a:pt x="0" y="15811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973291" y="3664744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89086" y="-5525"/>
                </a:moveTo>
                <a:cubicBezTo>
                  <a:pt x="195728" y="-726"/>
                  <a:pt x="198183" y="7981"/>
                  <a:pt x="195169" y="15571"/>
                </a:cubicBezTo>
                <a:lnTo>
                  <a:pt x="151414" y="125016"/>
                </a:lnTo>
                <a:lnTo>
                  <a:pt x="232172" y="125016"/>
                </a:lnTo>
                <a:cubicBezTo>
                  <a:pt x="239706" y="125016"/>
                  <a:pt x="246404" y="129704"/>
                  <a:pt x="248971" y="136792"/>
                </a:cubicBezTo>
                <a:cubicBezTo>
                  <a:pt x="251538" y="143880"/>
                  <a:pt x="249362" y="151805"/>
                  <a:pt x="243613" y="156604"/>
                </a:cubicBezTo>
                <a:lnTo>
                  <a:pt x="82879" y="290550"/>
                </a:lnTo>
                <a:cubicBezTo>
                  <a:pt x="76572" y="295796"/>
                  <a:pt x="67587" y="296075"/>
                  <a:pt x="60945" y="291275"/>
                </a:cubicBezTo>
                <a:cubicBezTo>
                  <a:pt x="54304" y="286476"/>
                  <a:pt x="51848" y="277769"/>
                  <a:pt x="54862" y="270179"/>
                </a:cubicBezTo>
                <a:lnTo>
                  <a:pt x="98617" y="160734"/>
                </a:lnTo>
                <a:lnTo>
                  <a:pt x="17859" y="160734"/>
                </a:lnTo>
                <a:cubicBezTo>
                  <a:pt x="10325" y="160734"/>
                  <a:pt x="3628" y="156046"/>
                  <a:pt x="1060" y="148958"/>
                </a:cubicBezTo>
                <a:cubicBezTo>
                  <a:pt x="-1507" y="141870"/>
                  <a:pt x="670" y="133945"/>
                  <a:pt x="6418" y="129146"/>
                </a:cubicBezTo>
                <a:lnTo>
                  <a:pt x="167153" y="-4800"/>
                </a:lnTo>
                <a:cubicBezTo>
                  <a:pt x="173459" y="-10046"/>
                  <a:pt x="182445" y="-10325"/>
                  <a:pt x="189086" y="-5525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4897413" y="4064794"/>
            <a:ext cx="2400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Sandlock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906938" y="4407694"/>
            <a:ext cx="2381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1F5F9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证明了纯内核特性在轻量化与极速启动上的巨大潜力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670750" y="3474244"/>
            <a:ext cx="2695575" cy="1695450"/>
          </a:xfrm>
          <a:custGeom>
            <a:avLst/>
            <a:gdLst/>
            <a:ahLst/>
            <a:cxnLst/>
            <a:rect l="l" t="t" r="r" b="b"/>
            <a:pathLst>
              <a:path w="2695575" h="1695450">
                <a:moveTo>
                  <a:pt x="114307" y="0"/>
                </a:moveTo>
                <a:lnTo>
                  <a:pt x="2581268" y="0"/>
                </a:lnTo>
                <a:cubicBezTo>
                  <a:pt x="2644398" y="0"/>
                  <a:pt x="2695575" y="51177"/>
                  <a:pt x="2695575" y="114307"/>
                </a:cubicBezTo>
                <a:lnTo>
                  <a:pt x="2695575" y="1581143"/>
                </a:lnTo>
                <a:cubicBezTo>
                  <a:pt x="2695575" y="1644273"/>
                  <a:pt x="2644398" y="1695450"/>
                  <a:pt x="2581268" y="1695450"/>
                </a:cubicBezTo>
                <a:lnTo>
                  <a:pt x="114307" y="1695450"/>
                </a:lnTo>
                <a:cubicBezTo>
                  <a:pt x="51177" y="1695450"/>
                  <a:pt x="0" y="1644273"/>
                  <a:pt x="0" y="1581143"/>
                </a:cubicBezTo>
                <a:lnTo>
                  <a:pt x="0" y="114307"/>
                </a:lnTo>
                <a:cubicBezTo>
                  <a:pt x="0" y="51219"/>
                  <a:pt x="51219" y="0"/>
                  <a:pt x="114307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8858548" y="3664744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0" y="187523"/>
                </a:moveTo>
                <a:cubicBezTo>
                  <a:pt x="0" y="231893"/>
                  <a:pt x="35998" y="267891"/>
                  <a:pt x="80367" y="267891"/>
                </a:cubicBezTo>
                <a:lnTo>
                  <a:pt x="250031" y="267891"/>
                </a:lnTo>
                <a:cubicBezTo>
                  <a:pt x="289489" y="267891"/>
                  <a:pt x="321469" y="235911"/>
                  <a:pt x="321469" y="196453"/>
                </a:cubicBezTo>
                <a:cubicBezTo>
                  <a:pt x="321469" y="167655"/>
                  <a:pt x="304447" y="142819"/>
                  <a:pt x="279890" y="131545"/>
                </a:cubicBezTo>
                <a:cubicBezTo>
                  <a:pt x="283629" y="124234"/>
                  <a:pt x="285750" y="115919"/>
                  <a:pt x="285750" y="107156"/>
                </a:cubicBezTo>
                <a:cubicBezTo>
                  <a:pt x="285750" y="77577"/>
                  <a:pt x="261751" y="53578"/>
                  <a:pt x="232172" y="53578"/>
                </a:cubicBezTo>
                <a:cubicBezTo>
                  <a:pt x="222293" y="53578"/>
                  <a:pt x="213085" y="56257"/>
                  <a:pt x="205160" y="60889"/>
                </a:cubicBezTo>
                <a:cubicBezTo>
                  <a:pt x="191709" y="35328"/>
                  <a:pt x="164864" y="17859"/>
                  <a:pt x="133945" y="17859"/>
                </a:cubicBezTo>
                <a:cubicBezTo>
                  <a:pt x="89576" y="17859"/>
                  <a:pt x="53578" y="53857"/>
                  <a:pt x="53578" y="98227"/>
                </a:cubicBezTo>
                <a:cubicBezTo>
                  <a:pt x="53578" y="102691"/>
                  <a:pt x="53969" y="107100"/>
                  <a:pt x="54639" y="111342"/>
                </a:cubicBezTo>
                <a:cubicBezTo>
                  <a:pt x="22882" y="122058"/>
                  <a:pt x="0" y="152140"/>
                  <a:pt x="0" y="187523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7818388" y="4064794"/>
            <a:ext cx="2400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1F5F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OpenShell Lite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827913" y="4407694"/>
            <a:ext cx="2381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1F5F9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指明了与云原生基础设施协同防御的务实道路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781175" y="5474494"/>
            <a:ext cx="86296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b="1" dirty="0">
                <a:solidFill>
                  <a:srgbClr val="34D399"/>
                </a:solidFill>
                <a:highlight>
                  <a:srgbClr val="10B981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"策略优先" </a:t>
            </a:r>
            <a:r>
              <a:rPr lang="en-US" sz="1500" dirty="0">
                <a:solidFill>
                  <a:srgbClr val="F1F5F9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的设计理念已经成为共识，未来的 Agent 基础设施必将在</a:t>
            </a:r>
            <a:r>
              <a:rPr lang="en-US" sz="1500" b="1" dirty="0">
                <a:solidFill>
                  <a:srgbClr val="60A5FA"/>
                </a:solidFill>
                <a:highlight>
                  <a:srgbClr val="3B82F6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极致性能 </a:t>
            </a:r>
            <a:r>
              <a:rPr lang="en-US" sz="1500" dirty="0">
                <a:solidFill>
                  <a:srgbClr val="F1F5F9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</a:t>
            </a:r>
            <a:r>
              <a:rPr lang="en-US" sz="1500" b="1" dirty="0">
                <a:solidFill>
                  <a:srgbClr val="FBBF24"/>
                </a:solidFill>
                <a:highlight>
                  <a:srgbClr val="F59E0B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细粒度安全 </a:t>
            </a:r>
            <a:r>
              <a:rPr lang="en-US" sz="1500" dirty="0">
                <a:solidFill>
                  <a:srgbClr val="F1F5F9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之间找到完美的平衡，为大模型应用的繁荣提供坚实的基石。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92489" y="6407369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07394" y="357"/>
                </a:moveTo>
                <a:cubicBezTo>
                  <a:pt x="102334" y="-1101"/>
                  <a:pt x="97066" y="1845"/>
                  <a:pt x="95607" y="6906"/>
                </a:cubicBezTo>
                <a:lnTo>
                  <a:pt x="57507" y="140256"/>
                </a:lnTo>
                <a:cubicBezTo>
                  <a:pt x="56049" y="145316"/>
                  <a:pt x="58995" y="150584"/>
                  <a:pt x="64056" y="152043"/>
                </a:cubicBezTo>
                <a:cubicBezTo>
                  <a:pt x="69116" y="153501"/>
                  <a:pt x="74384" y="150555"/>
                  <a:pt x="75843" y="145494"/>
                </a:cubicBezTo>
                <a:lnTo>
                  <a:pt x="113943" y="12144"/>
                </a:lnTo>
                <a:cubicBezTo>
                  <a:pt x="115401" y="7084"/>
                  <a:pt x="112455" y="1816"/>
                  <a:pt x="107394" y="357"/>
                </a:cubicBezTo>
                <a:close/>
                <a:moveTo>
                  <a:pt x="126623" y="40868"/>
                </a:moveTo>
                <a:cubicBezTo>
                  <a:pt x="122902" y="44589"/>
                  <a:pt x="122902" y="50631"/>
                  <a:pt x="126623" y="54352"/>
                </a:cubicBezTo>
                <a:lnTo>
                  <a:pt x="148471" y="76200"/>
                </a:lnTo>
                <a:lnTo>
                  <a:pt x="126623" y="98048"/>
                </a:lnTo>
                <a:cubicBezTo>
                  <a:pt x="122902" y="101769"/>
                  <a:pt x="122902" y="107811"/>
                  <a:pt x="126623" y="111532"/>
                </a:cubicBezTo>
                <a:cubicBezTo>
                  <a:pt x="130344" y="115253"/>
                  <a:pt x="136386" y="115253"/>
                  <a:pt x="140107" y="111532"/>
                </a:cubicBezTo>
                <a:lnTo>
                  <a:pt x="168682" y="82957"/>
                </a:lnTo>
                <a:cubicBezTo>
                  <a:pt x="172403" y="79236"/>
                  <a:pt x="172403" y="73194"/>
                  <a:pt x="168682" y="69473"/>
                </a:cubicBezTo>
                <a:lnTo>
                  <a:pt x="140107" y="40898"/>
                </a:lnTo>
                <a:cubicBezTo>
                  <a:pt x="136386" y="37177"/>
                  <a:pt x="130344" y="37177"/>
                  <a:pt x="126623" y="40898"/>
                </a:cubicBezTo>
                <a:close/>
                <a:moveTo>
                  <a:pt x="44857" y="40868"/>
                </a:moveTo>
                <a:cubicBezTo>
                  <a:pt x="41136" y="37147"/>
                  <a:pt x="35094" y="37147"/>
                  <a:pt x="31373" y="40868"/>
                </a:cubicBezTo>
                <a:lnTo>
                  <a:pt x="2798" y="69443"/>
                </a:lnTo>
                <a:cubicBezTo>
                  <a:pt x="-923" y="73164"/>
                  <a:pt x="-923" y="79206"/>
                  <a:pt x="2798" y="82927"/>
                </a:cubicBezTo>
                <a:lnTo>
                  <a:pt x="31373" y="111502"/>
                </a:lnTo>
                <a:cubicBezTo>
                  <a:pt x="35094" y="115223"/>
                  <a:pt x="41136" y="115223"/>
                  <a:pt x="44857" y="111502"/>
                </a:cubicBezTo>
                <a:cubicBezTo>
                  <a:pt x="48578" y="107781"/>
                  <a:pt x="48578" y="101739"/>
                  <a:pt x="44857" y="98018"/>
                </a:cubicBezTo>
                <a:lnTo>
                  <a:pt x="23009" y="76200"/>
                </a:lnTo>
                <a:lnTo>
                  <a:pt x="44827" y="54352"/>
                </a:lnTo>
                <a:cubicBezTo>
                  <a:pt x="48548" y="50631"/>
                  <a:pt x="48548" y="44589"/>
                  <a:pt x="44827" y="40868"/>
                </a:cubicBezTo>
                <a:close/>
              </a:path>
            </a:pathLst>
          </a:custGeom>
          <a:solidFill>
            <a:srgbClr val="3B82F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5349664" y="6369269"/>
            <a:ext cx="1495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F1F5F9">
                    <a:alpha val="5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Policy over Isolation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937586" y="64073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2173</Words>
  <Application>Microsoft Macintosh PowerPoint</Application>
  <PresentationFormat>宽屏</PresentationFormat>
  <Paragraphs>610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Quattrocento Sans</vt:lpstr>
      <vt:lpstr>Arial</vt:lpstr>
      <vt:lpstr>Hedvig Letters Sans</vt:lpstr>
      <vt:lpstr>Noto Sans SC</vt:lpstr>
      <vt:lpstr>MiSans</vt:lpstr>
      <vt:lpstr>微软雅黑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从隔离走向策略：Agent Sandbox 的演进与设计范式</dc:title>
  <dc:subject>从隔离走向策略：Agent Sandbox 的演进与设计范式</dc:subject>
  <dc:creator>Kimi</dc:creator>
  <cp:lastModifiedBy>王 天青</cp:lastModifiedBy>
  <cp:revision>6</cp:revision>
  <dcterms:created xsi:type="dcterms:W3CDTF">2026-04-13T02:39:13Z</dcterms:created>
  <dcterms:modified xsi:type="dcterms:W3CDTF">2026-04-13T02:42:22Z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{"Label":"从隔离走向策略：Agent Sandbox 的演进与设计范式","ContentProducer":"001191110108MACG2KBH8F10000","ProduceID":"19d84a30-6b82-874d-8000-0000a5016351","ReservedCode1":"","ContentPropagator":"001191110108MACG2KBH8F20000","PropagateID":"19d84a30-6b82-874d-8000-0000a5016351","ReservedCode2":""}</vt:lpwstr>
  </property>
</Properties>
</file>