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12192000"/>
  <p:embeddedFontLst>
    <p:embeddedFont>
      <p:font typeface="微软雅黑" panose="020B0503020204020204" pitchFamily="34" charset="-122"/>
      <p:regular r:id="rId27"/>
      <p:bold r:id="rId28"/>
    </p:embeddedFont>
    <p:embeddedFont>
      <p:font typeface="MiSans" pitchFamily="2" charset="-122"/>
      <p:regular r:id="rId29"/>
    </p:embeddedFont>
    <p:embeddedFont>
      <p:font typeface="Noto Sans SC" panose="020B0200000000000000"/>
      <p:regular r:id="rId3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34"/>
    <p:restoredTop sz="94610"/>
  </p:normalViewPr>
  <p:slideViewPr>
    <p:cSldViewPr snapToGrid="0" snapToObjects="1">
      <p:cViewPr varScale="1">
        <p:scale>
          <a:sx n="122" d="100"/>
          <a:sy n="122" d="100"/>
        </p:scale>
        <p:origin x="3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464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gateway_host:8080/v1"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1A"/>
        </a:solidFill>
        <a:effectLst/>
      </p:bgPr>
    </p:bg>
    <p:spTree>
      <p:nvGrpSpPr>
        <p:cNvPr id="1" name=""/>
        <p:cNvGrpSpPr/>
        <p:nvPr/>
      </p:nvGrpSpPr>
      <p:grpSpPr>
        <a:xfrm>
          <a:off x="0" y="0"/>
          <a:ext cx="0" cy="0"/>
          <a:chOff x="0" y="0"/>
          <a:chExt cx="0" cy="0"/>
        </a:xfrm>
      </p:grpSpPr>
      <p:sp>
        <p:nvSpPr>
          <p:cNvPr id="4" name="Shape 1"/>
          <p:cNvSpPr/>
          <p:nvPr/>
        </p:nvSpPr>
        <p:spPr>
          <a:xfrm>
            <a:off x="385763" y="1666875"/>
            <a:ext cx="3781425" cy="428625"/>
          </a:xfrm>
          <a:custGeom>
            <a:avLst/>
            <a:gdLst/>
            <a:ahLst/>
            <a:cxnLst/>
            <a:rect l="l" t="t" r="r" b="b"/>
            <a:pathLst>
              <a:path w="3781425" h="428625">
                <a:moveTo>
                  <a:pt x="76201" y="0"/>
                </a:moveTo>
                <a:lnTo>
                  <a:pt x="3705224" y="0"/>
                </a:lnTo>
                <a:cubicBezTo>
                  <a:pt x="3747309" y="0"/>
                  <a:pt x="3781425" y="34116"/>
                  <a:pt x="3781425" y="76201"/>
                </a:cubicBezTo>
                <a:lnTo>
                  <a:pt x="3781425" y="352424"/>
                </a:lnTo>
                <a:cubicBezTo>
                  <a:pt x="3781425" y="394509"/>
                  <a:pt x="3747309" y="428625"/>
                  <a:pt x="3705224" y="428625"/>
                </a:cubicBezTo>
                <a:lnTo>
                  <a:pt x="76201" y="428625"/>
                </a:lnTo>
                <a:cubicBezTo>
                  <a:pt x="34116" y="428625"/>
                  <a:pt x="0" y="394509"/>
                  <a:pt x="0" y="352424"/>
                </a:cubicBezTo>
                <a:lnTo>
                  <a:pt x="0" y="76201"/>
                </a:lnTo>
                <a:cubicBezTo>
                  <a:pt x="0" y="34145"/>
                  <a:pt x="34145" y="0"/>
                  <a:pt x="76201" y="0"/>
                </a:cubicBezTo>
                <a:close/>
              </a:path>
            </a:pathLst>
          </a:custGeom>
          <a:solidFill>
            <a:srgbClr val="34D399">
              <a:alpha val="20000"/>
            </a:srgbClr>
          </a:solidFill>
          <a:ln w="12700">
            <a:solidFill>
              <a:srgbClr val="34D399">
                <a:alpha val="40000"/>
              </a:srgbClr>
            </a:solidFill>
            <a:prstDash val="solid"/>
          </a:ln>
        </p:spPr>
        <p:txBody>
          <a:bodyPr/>
          <a:lstStyle/>
          <a:p>
            <a:endParaRPr lang="zh-CN" altLang="en-US"/>
          </a:p>
        </p:txBody>
      </p:sp>
      <p:sp>
        <p:nvSpPr>
          <p:cNvPr id="5" name="Text 2"/>
          <p:cNvSpPr/>
          <p:nvPr/>
        </p:nvSpPr>
        <p:spPr>
          <a:xfrm>
            <a:off x="542925" y="1762125"/>
            <a:ext cx="3550741" cy="238125"/>
          </a:xfrm>
          <a:prstGeom prst="rect">
            <a:avLst/>
          </a:prstGeom>
          <a:noFill/>
          <a:ln/>
        </p:spPr>
        <p:txBody>
          <a:bodyPr wrap="square" lIns="0" tIns="0" rIns="0" bIns="0" rtlCol="0" anchor="ctr"/>
          <a:lstStyle/>
          <a:p>
            <a:pPr>
              <a:lnSpc>
                <a:spcPct val="130000"/>
              </a:lnSpc>
            </a:pPr>
            <a:r>
              <a:rPr lang="en-US" sz="1350" b="1" kern="0" spc="68" dirty="0">
                <a:solidFill>
                  <a:srgbClr val="34D399"/>
                </a:solidFill>
                <a:latin typeface="Noto Sans SC" pitchFamily="34" charset="0"/>
                <a:ea typeface="Noto Sans SC" pitchFamily="34" charset="-122"/>
                <a:cs typeface="Noto Sans SC" pitchFamily="34" charset="-120"/>
              </a:rPr>
              <a:t>KUBERNETES AI AGENT FRAMEWORK</a:t>
            </a:r>
            <a:endParaRPr lang="en-US" sz="1600" dirty="0"/>
          </a:p>
        </p:txBody>
      </p:sp>
      <p:sp>
        <p:nvSpPr>
          <p:cNvPr id="6" name="Text 3"/>
          <p:cNvSpPr/>
          <p:nvPr/>
        </p:nvSpPr>
        <p:spPr>
          <a:xfrm>
            <a:off x="381000" y="2328863"/>
            <a:ext cx="5648325" cy="857250"/>
          </a:xfrm>
          <a:prstGeom prst="rect">
            <a:avLst/>
          </a:prstGeom>
          <a:noFill/>
          <a:ln/>
        </p:spPr>
        <p:txBody>
          <a:bodyPr wrap="square" lIns="0" tIns="0" rIns="0" bIns="0" rtlCol="0" anchor="ctr"/>
          <a:lstStyle/>
          <a:p>
            <a:pPr>
              <a:lnSpc>
                <a:spcPct val="100000"/>
              </a:lnSpc>
            </a:pPr>
            <a:r>
              <a:rPr lang="en-US" sz="5400" b="1" dirty="0">
                <a:solidFill>
                  <a:srgbClr val="E5E7EB"/>
                </a:solidFill>
                <a:latin typeface="Noto Sans SC" pitchFamily="34" charset="0"/>
                <a:ea typeface="Noto Sans SC" pitchFamily="34" charset="-122"/>
                <a:cs typeface="Noto Sans SC" pitchFamily="34" charset="-120"/>
              </a:rPr>
              <a:t>深度解析 Kagent</a:t>
            </a:r>
            <a:endParaRPr lang="en-US" sz="1600" dirty="0"/>
          </a:p>
        </p:txBody>
      </p:sp>
      <p:sp>
        <p:nvSpPr>
          <p:cNvPr id="7" name="Text 4"/>
          <p:cNvSpPr/>
          <p:nvPr/>
        </p:nvSpPr>
        <p:spPr>
          <a:xfrm>
            <a:off x="381000" y="3414713"/>
            <a:ext cx="4648200" cy="381000"/>
          </a:xfrm>
          <a:prstGeom prst="rect">
            <a:avLst/>
          </a:prstGeom>
          <a:noFill/>
          <a:ln/>
        </p:spPr>
        <p:txBody>
          <a:bodyPr wrap="square" lIns="0" tIns="0" rIns="0" bIns="0" rtlCol="0" anchor="ctr"/>
          <a:lstStyle/>
          <a:p>
            <a:pPr>
              <a:lnSpc>
                <a:spcPct val="90000"/>
              </a:lnSpc>
            </a:pPr>
            <a:r>
              <a:rPr lang="en-US" sz="2700" b="1" dirty="0">
                <a:solidFill>
                  <a:srgbClr val="34D399"/>
                </a:solidFill>
                <a:latin typeface="Noto Sans SC" pitchFamily="34" charset="0"/>
                <a:ea typeface="Noto Sans SC" pitchFamily="34" charset="-122"/>
                <a:cs typeface="Noto Sans SC" pitchFamily="34" charset="-120"/>
              </a:rPr>
              <a:t>构建 Kubernetes 运维智能体</a:t>
            </a:r>
            <a:endParaRPr lang="en-US" sz="1600" dirty="0"/>
          </a:p>
        </p:txBody>
      </p:sp>
      <p:sp>
        <p:nvSpPr>
          <p:cNvPr id="8" name="Text 5"/>
          <p:cNvSpPr/>
          <p:nvPr/>
        </p:nvSpPr>
        <p:spPr>
          <a:xfrm>
            <a:off x="381000" y="4100513"/>
            <a:ext cx="5715000" cy="371475"/>
          </a:xfrm>
          <a:prstGeom prst="rect">
            <a:avLst/>
          </a:prstGeom>
          <a:noFill/>
          <a:ln/>
        </p:spPr>
        <p:txBody>
          <a:bodyPr wrap="square" lIns="0" tIns="0" rIns="0" bIns="0" rtlCol="0" anchor="ctr"/>
          <a:lstStyle/>
          <a:p>
            <a:pPr>
              <a:lnSpc>
                <a:spcPct val="140000"/>
              </a:lnSpc>
            </a:pPr>
            <a:r>
              <a:rPr lang="en-US" sz="1800" dirty="0">
                <a:solidFill>
                  <a:srgbClr val="E5E7EB">
                    <a:alpha val="80000"/>
                  </a:srgbClr>
                </a:solidFill>
                <a:latin typeface="Noto Sans SC" pitchFamily="34" charset="0"/>
                <a:ea typeface="Noto Sans SC" pitchFamily="34" charset="-122"/>
                <a:cs typeface="Noto Sans SC" pitchFamily="34" charset="-120"/>
              </a:rPr>
              <a:t>面向 Kubernetes 原生环境的 AI 智能体运行与治理框架</a:t>
            </a:r>
            <a:endParaRPr lang="en-US" sz="1600" dirty="0"/>
          </a:p>
        </p:txBody>
      </p:sp>
      <p:sp>
        <p:nvSpPr>
          <p:cNvPr id="9" name="Shape 6"/>
          <p:cNvSpPr/>
          <p:nvPr/>
        </p:nvSpPr>
        <p:spPr>
          <a:xfrm>
            <a:off x="415528" y="4976813"/>
            <a:ext cx="150019" cy="171450"/>
          </a:xfrm>
          <a:custGeom>
            <a:avLst/>
            <a:gdLst/>
            <a:ahLst/>
            <a:cxnLst/>
            <a:rect l="l" t="t" r="r" b="b"/>
            <a:pathLst>
              <a:path w="150019" h="171450">
                <a:moveTo>
                  <a:pt x="42863" y="0"/>
                </a:moveTo>
                <a:cubicBezTo>
                  <a:pt x="48790" y="0"/>
                  <a:pt x="53578" y="4789"/>
                  <a:pt x="53578" y="10716"/>
                </a:cubicBezTo>
                <a:lnTo>
                  <a:pt x="53578" y="21431"/>
                </a:lnTo>
                <a:lnTo>
                  <a:pt x="96441" y="21431"/>
                </a:lnTo>
                <a:lnTo>
                  <a:pt x="96441" y="10716"/>
                </a:lnTo>
                <a:cubicBezTo>
                  <a:pt x="96441" y="4789"/>
                  <a:pt x="101229" y="0"/>
                  <a:pt x="107156" y="0"/>
                </a:cubicBezTo>
                <a:cubicBezTo>
                  <a:pt x="113083" y="0"/>
                  <a:pt x="117872" y="4789"/>
                  <a:pt x="117872" y="10716"/>
                </a:cubicBezTo>
                <a:lnTo>
                  <a:pt x="117872" y="21431"/>
                </a:lnTo>
                <a:lnTo>
                  <a:pt x="128588" y="21431"/>
                </a:lnTo>
                <a:cubicBezTo>
                  <a:pt x="140408" y="21431"/>
                  <a:pt x="150019" y="31042"/>
                  <a:pt x="150019" y="42863"/>
                </a:cubicBezTo>
                <a:lnTo>
                  <a:pt x="150019" y="139303"/>
                </a:lnTo>
                <a:cubicBezTo>
                  <a:pt x="150019" y="151124"/>
                  <a:pt x="140408" y="160734"/>
                  <a:pt x="128588" y="160734"/>
                </a:cubicBezTo>
                <a:lnTo>
                  <a:pt x="21431" y="160734"/>
                </a:lnTo>
                <a:cubicBezTo>
                  <a:pt x="9611" y="160734"/>
                  <a:pt x="0" y="151124"/>
                  <a:pt x="0" y="139303"/>
                </a:cubicBezTo>
                <a:lnTo>
                  <a:pt x="0" y="42863"/>
                </a:lnTo>
                <a:cubicBezTo>
                  <a:pt x="0" y="31042"/>
                  <a:pt x="9611" y="21431"/>
                  <a:pt x="21431" y="21431"/>
                </a:cubicBezTo>
                <a:lnTo>
                  <a:pt x="32147" y="21431"/>
                </a:lnTo>
                <a:lnTo>
                  <a:pt x="32147" y="10716"/>
                </a:lnTo>
                <a:cubicBezTo>
                  <a:pt x="32147" y="4789"/>
                  <a:pt x="36935" y="0"/>
                  <a:pt x="42863" y="0"/>
                </a:cubicBezTo>
                <a:close/>
                <a:moveTo>
                  <a:pt x="21431" y="80367"/>
                </a:moveTo>
                <a:lnTo>
                  <a:pt x="21431" y="91083"/>
                </a:lnTo>
                <a:cubicBezTo>
                  <a:pt x="21431" y="94030"/>
                  <a:pt x="23842" y="96441"/>
                  <a:pt x="26789" y="96441"/>
                </a:cubicBezTo>
                <a:lnTo>
                  <a:pt x="37505" y="96441"/>
                </a:lnTo>
                <a:cubicBezTo>
                  <a:pt x="40451" y="96441"/>
                  <a:pt x="42863" y="94030"/>
                  <a:pt x="42863" y="91083"/>
                </a:cubicBezTo>
                <a:lnTo>
                  <a:pt x="42863" y="80367"/>
                </a:lnTo>
                <a:cubicBezTo>
                  <a:pt x="42863" y="77420"/>
                  <a:pt x="40451" y="75009"/>
                  <a:pt x="37505" y="75009"/>
                </a:cubicBezTo>
                <a:lnTo>
                  <a:pt x="26789" y="75009"/>
                </a:lnTo>
                <a:cubicBezTo>
                  <a:pt x="23842" y="75009"/>
                  <a:pt x="21431" y="77420"/>
                  <a:pt x="21431" y="80367"/>
                </a:cubicBezTo>
                <a:close/>
                <a:moveTo>
                  <a:pt x="64294" y="80367"/>
                </a:moveTo>
                <a:lnTo>
                  <a:pt x="64294" y="91083"/>
                </a:lnTo>
                <a:cubicBezTo>
                  <a:pt x="64294" y="94030"/>
                  <a:pt x="66705" y="96441"/>
                  <a:pt x="69652" y="96441"/>
                </a:cubicBezTo>
                <a:lnTo>
                  <a:pt x="80367" y="96441"/>
                </a:lnTo>
                <a:cubicBezTo>
                  <a:pt x="83314" y="96441"/>
                  <a:pt x="85725" y="94030"/>
                  <a:pt x="85725" y="91083"/>
                </a:cubicBezTo>
                <a:lnTo>
                  <a:pt x="85725" y="80367"/>
                </a:lnTo>
                <a:cubicBezTo>
                  <a:pt x="85725" y="77420"/>
                  <a:pt x="83314" y="75009"/>
                  <a:pt x="80367" y="75009"/>
                </a:cubicBezTo>
                <a:lnTo>
                  <a:pt x="69652" y="75009"/>
                </a:lnTo>
                <a:cubicBezTo>
                  <a:pt x="66705" y="75009"/>
                  <a:pt x="64294" y="77420"/>
                  <a:pt x="64294" y="80367"/>
                </a:cubicBezTo>
                <a:close/>
                <a:moveTo>
                  <a:pt x="112514" y="75009"/>
                </a:moveTo>
                <a:cubicBezTo>
                  <a:pt x="109567" y="75009"/>
                  <a:pt x="107156" y="77420"/>
                  <a:pt x="107156" y="80367"/>
                </a:cubicBezTo>
                <a:lnTo>
                  <a:pt x="107156" y="91083"/>
                </a:lnTo>
                <a:cubicBezTo>
                  <a:pt x="107156" y="94030"/>
                  <a:pt x="109567" y="96441"/>
                  <a:pt x="112514" y="96441"/>
                </a:cubicBezTo>
                <a:lnTo>
                  <a:pt x="123230" y="96441"/>
                </a:lnTo>
                <a:cubicBezTo>
                  <a:pt x="126176" y="96441"/>
                  <a:pt x="128588" y="94030"/>
                  <a:pt x="128588" y="91083"/>
                </a:cubicBezTo>
                <a:lnTo>
                  <a:pt x="128588" y="80367"/>
                </a:lnTo>
                <a:cubicBezTo>
                  <a:pt x="128588" y="77420"/>
                  <a:pt x="126176" y="75009"/>
                  <a:pt x="123230" y="75009"/>
                </a:cubicBezTo>
                <a:lnTo>
                  <a:pt x="112514" y="75009"/>
                </a:lnTo>
                <a:close/>
                <a:moveTo>
                  <a:pt x="21431" y="123230"/>
                </a:moveTo>
                <a:lnTo>
                  <a:pt x="21431" y="133945"/>
                </a:lnTo>
                <a:cubicBezTo>
                  <a:pt x="21431" y="136892"/>
                  <a:pt x="23842" y="139303"/>
                  <a:pt x="26789" y="139303"/>
                </a:cubicBezTo>
                <a:lnTo>
                  <a:pt x="37505" y="139303"/>
                </a:lnTo>
                <a:cubicBezTo>
                  <a:pt x="40451" y="139303"/>
                  <a:pt x="42863" y="136892"/>
                  <a:pt x="42863" y="133945"/>
                </a:cubicBezTo>
                <a:lnTo>
                  <a:pt x="42863" y="123230"/>
                </a:lnTo>
                <a:cubicBezTo>
                  <a:pt x="42863" y="120283"/>
                  <a:pt x="40451" y="117872"/>
                  <a:pt x="37505" y="117872"/>
                </a:cubicBezTo>
                <a:lnTo>
                  <a:pt x="26789" y="117872"/>
                </a:lnTo>
                <a:cubicBezTo>
                  <a:pt x="23842" y="117872"/>
                  <a:pt x="21431" y="120283"/>
                  <a:pt x="21431" y="123230"/>
                </a:cubicBezTo>
                <a:close/>
                <a:moveTo>
                  <a:pt x="69652" y="117872"/>
                </a:moveTo>
                <a:cubicBezTo>
                  <a:pt x="66705" y="117872"/>
                  <a:pt x="64294" y="120283"/>
                  <a:pt x="64294" y="123230"/>
                </a:cubicBezTo>
                <a:lnTo>
                  <a:pt x="64294" y="133945"/>
                </a:lnTo>
                <a:cubicBezTo>
                  <a:pt x="64294" y="136892"/>
                  <a:pt x="66705" y="139303"/>
                  <a:pt x="69652" y="139303"/>
                </a:cubicBezTo>
                <a:lnTo>
                  <a:pt x="80367" y="139303"/>
                </a:lnTo>
                <a:cubicBezTo>
                  <a:pt x="83314" y="139303"/>
                  <a:pt x="85725" y="136892"/>
                  <a:pt x="85725" y="133945"/>
                </a:cubicBezTo>
                <a:lnTo>
                  <a:pt x="85725" y="123230"/>
                </a:lnTo>
                <a:cubicBezTo>
                  <a:pt x="85725" y="120283"/>
                  <a:pt x="83314" y="117872"/>
                  <a:pt x="80367" y="117872"/>
                </a:cubicBezTo>
                <a:lnTo>
                  <a:pt x="69652" y="117872"/>
                </a:lnTo>
                <a:close/>
                <a:moveTo>
                  <a:pt x="107156" y="123230"/>
                </a:moveTo>
                <a:lnTo>
                  <a:pt x="107156" y="133945"/>
                </a:lnTo>
                <a:cubicBezTo>
                  <a:pt x="107156" y="136892"/>
                  <a:pt x="109567" y="139303"/>
                  <a:pt x="112514" y="139303"/>
                </a:cubicBezTo>
                <a:lnTo>
                  <a:pt x="123230" y="139303"/>
                </a:lnTo>
                <a:cubicBezTo>
                  <a:pt x="126176" y="139303"/>
                  <a:pt x="128588" y="136892"/>
                  <a:pt x="128588" y="133945"/>
                </a:cubicBezTo>
                <a:lnTo>
                  <a:pt x="128588" y="123230"/>
                </a:lnTo>
                <a:cubicBezTo>
                  <a:pt x="128588" y="120283"/>
                  <a:pt x="126176" y="117872"/>
                  <a:pt x="123230" y="117872"/>
                </a:cubicBezTo>
                <a:lnTo>
                  <a:pt x="112514" y="117872"/>
                </a:lnTo>
                <a:cubicBezTo>
                  <a:pt x="109567" y="117872"/>
                  <a:pt x="107156" y="120283"/>
                  <a:pt x="107156" y="123230"/>
                </a:cubicBezTo>
                <a:close/>
              </a:path>
            </a:pathLst>
          </a:custGeom>
          <a:solidFill>
            <a:srgbClr val="34D399"/>
          </a:solidFill>
          <a:ln/>
        </p:spPr>
        <p:txBody>
          <a:bodyPr/>
          <a:lstStyle/>
          <a:p>
            <a:endParaRPr lang="zh-CN" altLang="en-US"/>
          </a:p>
        </p:txBody>
      </p:sp>
      <p:sp>
        <p:nvSpPr>
          <p:cNvPr id="10" name="Text 7"/>
          <p:cNvSpPr/>
          <p:nvPr/>
        </p:nvSpPr>
        <p:spPr>
          <a:xfrm>
            <a:off x="671513" y="4929188"/>
            <a:ext cx="1009650" cy="266700"/>
          </a:xfrm>
          <a:prstGeom prst="rect">
            <a:avLst/>
          </a:prstGeom>
          <a:noFill/>
          <a:ln/>
        </p:spPr>
        <p:txBody>
          <a:bodyPr wrap="square" lIns="0" tIns="0" rIns="0" bIns="0" rtlCol="0" anchor="ctr"/>
          <a:lstStyle/>
          <a:p>
            <a:pPr>
              <a:lnSpc>
                <a:spcPct val="130000"/>
              </a:lnSpc>
            </a:pPr>
            <a:r>
              <a:rPr lang="en-US" sz="1350" dirty="0">
                <a:solidFill>
                  <a:srgbClr val="E5E7EB">
                    <a:alpha val="60000"/>
                  </a:srgbClr>
                </a:solidFill>
                <a:latin typeface="Noto Sans SC" pitchFamily="34" charset="0"/>
                <a:ea typeface="Noto Sans SC" pitchFamily="34" charset="-122"/>
                <a:cs typeface="Noto Sans SC" pitchFamily="34" charset="-120"/>
              </a:rPr>
              <a:t>202</a:t>
            </a:r>
            <a:r>
              <a:rPr lang="en-US" altLang="zh-CN" sz="1350" dirty="0">
                <a:solidFill>
                  <a:srgbClr val="E5E7EB">
                    <a:alpha val="60000"/>
                  </a:srgbClr>
                </a:solidFill>
                <a:latin typeface="Noto Sans SC" pitchFamily="34" charset="0"/>
                <a:ea typeface="Noto Sans SC" pitchFamily="34" charset="-122"/>
                <a:cs typeface="Noto Sans SC" pitchFamily="34" charset="-120"/>
              </a:rPr>
              <a:t>6</a:t>
            </a:r>
            <a:r>
              <a:rPr lang="en-US" sz="1350" dirty="0">
                <a:solidFill>
                  <a:srgbClr val="E5E7EB">
                    <a:alpha val="60000"/>
                  </a:srgbClr>
                </a:solidFill>
                <a:latin typeface="Noto Sans SC" pitchFamily="34" charset="0"/>
                <a:ea typeface="Noto Sans SC" pitchFamily="34" charset="-122"/>
                <a:cs typeface="Noto Sans SC" pitchFamily="34" charset="-120"/>
              </a:rPr>
              <a:t>年</a:t>
            </a:r>
            <a:r>
              <a:rPr lang="en-US" altLang="zh-CN" sz="1350" dirty="0">
                <a:solidFill>
                  <a:srgbClr val="E5E7EB">
                    <a:alpha val="60000"/>
                  </a:srgbClr>
                </a:solidFill>
                <a:latin typeface="Noto Sans SC" pitchFamily="34" charset="0"/>
                <a:ea typeface="Noto Sans SC" pitchFamily="34" charset="-122"/>
                <a:cs typeface="Noto Sans SC" pitchFamily="34" charset="-120"/>
              </a:rPr>
              <a:t>4</a:t>
            </a:r>
            <a:r>
              <a:rPr lang="en-US" sz="1350" dirty="0">
                <a:solidFill>
                  <a:srgbClr val="E5E7EB">
                    <a:alpha val="60000"/>
                  </a:srgbClr>
                </a:solidFill>
                <a:latin typeface="Noto Sans SC" pitchFamily="34" charset="0"/>
                <a:ea typeface="Noto Sans SC" pitchFamily="34" charset="-122"/>
                <a:cs typeface="Noto Sans SC" pitchFamily="34" charset="-120"/>
              </a:rPr>
              <a:t>月</a:t>
            </a:r>
            <a:endParaRPr lang="en-US" sz="1600" dirty="0"/>
          </a:p>
        </p:txBody>
      </p:sp>
      <p:sp>
        <p:nvSpPr>
          <p:cNvPr id="11" name="Shape 8"/>
          <p:cNvSpPr/>
          <p:nvPr/>
        </p:nvSpPr>
        <p:spPr>
          <a:xfrm>
            <a:off x="1839218" y="4976813"/>
            <a:ext cx="192881" cy="171450"/>
          </a:xfrm>
          <a:custGeom>
            <a:avLst/>
            <a:gdLst/>
            <a:ahLst/>
            <a:cxnLst/>
            <a:rect l="l" t="t" r="r" b="b"/>
            <a:pathLst>
              <a:path w="192881" h="171450">
                <a:moveTo>
                  <a:pt x="120819" y="402"/>
                </a:moveTo>
                <a:cubicBezTo>
                  <a:pt x="115126" y="-1239"/>
                  <a:pt x="109199" y="2076"/>
                  <a:pt x="107558" y="7769"/>
                </a:cubicBezTo>
                <a:lnTo>
                  <a:pt x="64696" y="157788"/>
                </a:lnTo>
                <a:cubicBezTo>
                  <a:pt x="63055" y="163480"/>
                  <a:pt x="66370" y="169407"/>
                  <a:pt x="72063" y="171048"/>
                </a:cubicBezTo>
                <a:cubicBezTo>
                  <a:pt x="77755" y="172689"/>
                  <a:pt x="83682" y="169374"/>
                  <a:pt x="85323" y="163681"/>
                </a:cubicBezTo>
                <a:lnTo>
                  <a:pt x="128186" y="13662"/>
                </a:lnTo>
                <a:cubicBezTo>
                  <a:pt x="129826" y="7970"/>
                  <a:pt x="126511" y="2043"/>
                  <a:pt x="120819" y="402"/>
                </a:cubicBezTo>
                <a:close/>
                <a:moveTo>
                  <a:pt x="142451" y="45977"/>
                </a:moveTo>
                <a:cubicBezTo>
                  <a:pt x="138265" y="50163"/>
                  <a:pt x="138265" y="56960"/>
                  <a:pt x="142451" y="61146"/>
                </a:cubicBezTo>
                <a:lnTo>
                  <a:pt x="167030" y="85725"/>
                </a:lnTo>
                <a:lnTo>
                  <a:pt x="142451" y="110304"/>
                </a:lnTo>
                <a:cubicBezTo>
                  <a:pt x="138265" y="114490"/>
                  <a:pt x="138265" y="121287"/>
                  <a:pt x="142451" y="125473"/>
                </a:cubicBezTo>
                <a:cubicBezTo>
                  <a:pt x="146637" y="129659"/>
                  <a:pt x="153434" y="129659"/>
                  <a:pt x="157620" y="125473"/>
                </a:cubicBezTo>
                <a:lnTo>
                  <a:pt x="189767" y="93326"/>
                </a:lnTo>
                <a:cubicBezTo>
                  <a:pt x="193953" y="89141"/>
                  <a:pt x="193953" y="82343"/>
                  <a:pt x="189767" y="78157"/>
                </a:cubicBezTo>
                <a:lnTo>
                  <a:pt x="157620" y="46010"/>
                </a:lnTo>
                <a:cubicBezTo>
                  <a:pt x="153434" y="41824"/>
                  <a:pt x="146637" y="41824"/>
                  <a:pt x="142451" y="46010"/>
                </a:cubicBezTo>
                <a:close/>
                <a:moveTo>
                  <a:pt x="50464" y="45977"/>
                </a:moveTo>
                <a:cubicBezTo>
                  <a:pt x="46278" y="41791"/>
                  <a:pt x="39480" y="41791"/>
                  <a:pt x="35295" y="45977"/>
                </a:cubicBezTo>
                <a:lnTo>
                  <a:pt x="3148" y="78124"/>
                </a:lnTo>
                <a:cubicBezTo>
                  <a:pt x="-1038" y="82309"/>
                  <a:pt x="-1038" y="89107"/>
                  <a:pt x="3148" y="93293"/>
                </a:cubicBezTo>
                <a:lnTo>
                  <a:pt x="35295" y="125440"/>
                </a:lnTo>
                <a:cubicBezTo>
                  <a:pt x="39480" y="129626"/>
                  <a:pt x="46278" y="129626"/>
                  <a:pt x="50464" y="125440"/>
                </a:cubicBezTo>
                <a:cubicBezTo>
                  <a:pt x="54650" y="121254"/>
                  <a:pt x="54650" y="114456"/>
                  <a:pt x="50464" y="110270"/>
                </a:cubicBezTo>
                <a:lnTo>
                  <a:pt x="25885" y="85725"/>
                </a:lnTo>
                <a:lnTo>
                  <a:pt x="50430" y="61146"/>
                </a:lnTo>
                <a:cubicBezTo>
                  <a:pt x="54616" y="56960"/>
                  <a:pt x="54616" y="50163"/>
                  <a:pt x="50430" y="45977"/>
                </a:cubicBezTo>
                <a:close/>
              </a:path>
            </a:pathLst>
          </a:custGeom>
          <a:solidFill>
            <a:srgbClr val="34D399"/>
          </a:solidFill>
          <a:ln/>
        </p:spPr>
        <p:txBody>
          <a:bodyPr/>
          <a:lstStyle/>
          <a:p>
            <a:endParaRPr lang="zh-CN" altLang="en-US"/>
          </a:p>
        </p:txBody>
      </p:sp>
      <p:sp>
        <p:nvSpPr>
          <p:cNvPr id="12" name="Text 9"/>
          <p:cNvSpPr/>
          <p:nvPr/>
        </p:nvSpPr>
        <p:spPr>
          <a:xfrm>
            <a:off x="2116634" y="4929188"/>
            <a:ext cx="1114425" cy="266700"/>
          </a:xfrm>
          <a:prstGeom prst="rect">
            <a:avLst/>
          </a:prstGeom>
          <a:noFill/>
          <a:ln/>
        </p:spPr>
        <p:txBody>
          <a:bodyPr wrap="square" lIns="0" tIns="0" rIns="0" bIns="0" rtlCol="0" anchor="ctr"/>
          <a:lstStyle/>
          <a:p>
            <a:pPr>
              <a:lnSpc>
                <a:spcPct val="130000"/>
              </a:lnSpc>
            </a:pPr>
            <a:r>
              <a:rPr lang="en-US" sz="1350" dirty="0">
                <a:solidFill>
                  <a:srgbClr val="E5E7EB">
                    <a:alpha val="60000"/>
                  </a:srgbClr>
                </a:solidFill>
                <a:latin typeface="Noto Sans SC" pitchFamily="34" charset="0"/>
                <a:ea typeface="Noto Sans SC" pitchFamily="34" charset="-122"/>
                <a:cs typeface="Noto Sans SC" pitchFamily="34" charset="-120"/>
              </a:rPr>
              <a:t>技术深度解析</a:t>
            </a:r>
            <a:endParaRPr lang="en-US" sz="1600"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1A1A"/>
        </a:solidFill>
        <a:effectLst/>
      </p:bgPr>
    </p:bg>
    <p:spTree>
      <p:nvGrpSpPr>
        <p:cNvPr id="1" name=""/>
        <p:cNvGrpSpPr/>
        <p:nvPr/>
      </p:nvGrpSpPr>
      <p:grpSpPr>
        <a:xfrm>
          <a:off x="0" y="0"/>
          <a:ext cx="0" cy="0"/>
          <a:chOff x="0" y="0"/>
          <a:chExt cx="0" cy="0"/>
        </a:xfrm>
      </p:grpSpPr>
      <p:sp>
        <p:nvSpPr>
          <p:cNvPr id="2" name="Text 0"/>
          <p:cNvSpPr/>
          <p:nvPr/>
        </p:nvSpPr>
        <p:spPr>
          <a:xfrm>
            <a:off x="381000" y="381000"/>
            <a:ext cx="11658600" cy="457200"/>
          </a:xfrm>
          <a:prstGeom prst="rect">
            <a:avLst/>
          </a:prstGeom>
          <a:noFill/>
          <a:ln/>
        </p:spPr>
        <p:txBody>
          <a:bodyPr wrap="square" lIns="0" tIns="0" rIns="0" bIns="0" rtlCol="0" anchor="ctr"/>
          <a:lstStyle/>
          <a:p>
            <a:pPr>
              <a:lnSpc>
                <a:spcPct val="80000"/>
              </a:lnSpc>
            </a:pPr>
            <a:r>
              <a:rPr lang="en-US" sz="3600" b="1" dirty="0">
                <a:solidFill>
                  <a:srgbClr val="E5E7EB"/>
                </a:solidFill>
                <a:latin typeface="Noto Sans SC" pitchFamily="34" charset="0"/>
                <a:ea typeface="Noto Sans SC" pitchFamily="34" charset="-122"/>
                <a:cs typeface="Noto Sans SC" pitchFamily="34" charset="-120"/>
              </a:rPr>
              <a:t>目录</a:t>
            </a:r>
            <a:endParaRPr lang="en-US" sz="1600" dirty="0"/>
          </a:p>
        </p:txBody>
      </p:sp>
      <p:sp>
        <p:nvSpPr>
          <p:cNvPr id="3" name="Shape 1"/>
          <p:cNvSpPr/>
          <p:nvPr/>
        </p:nvSpPr>
        <p:spPr>
          <a:xfrm>
            <a:off x="381000" y="9525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4" name="Shape 2"/>
          <p:cNvSpPr/>
          <p:nvPr/>
        </p:nvSpPr>
        <p:spPr>
          <a:xfrm>
            <a:off x="400050" y="1295400"/>
            <a:ext cx="5581650" cy="1657350"/>
          </a:xfrm>
          <a:custGeom>
            <a:avLst/>
            <a:gdLst/>
            <a:ahLst/>
            <a:cxnLst/>
            <a:rect l="l" t="t" r="r" b="b"/>
            <a:pathLst>
              <a:path w="5581650" h="1657350">
                <a:moveTo>
                  <a:pt x="38100" y="0"/>
                </a:moveTo>
                <a:lnTo>
                  <a:pt x="5505445" y="0"/>
                </a:lnTo>
                <a:cubicBezTo>
                  <a:pt x="5547532" y="0"/>
                  <a:pt x="5581650" y="34118"/>
                  <a:pt x="5581650" y="76205"/>
                </a:cubicBezTo>
                <a:lnTo>
                  <a:pt x="5581650" y="1581145"/>
                </a:lnTo>
                <a:cubicBezTo>
                  <a:pt x="5581650" y="1623232"/>
                  <a:pt x="5547532" y="1657350"/>
                  <a:pt x="5505445" y="1657350"/>
                </a:cubicBezTo>
                <a:lnTo>
                  <a:pt x="38100" y="1657350"/>
                </a:lnTo>
                <a:cubicBezTo>
                  <a:pt x="17072" y="1657350"/>
                  <a:pt x="0" y="1640278"/>
                  <a:pt x="0" y="16192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5" name="Shape 3"/>
          <p:cNvSpPr/>
          <p:nvPr/>
        </p:nvSpPr>
        <p:spPr>
          <a:xfrm>
            <a:off x="400050" y="1295400"/>
            <a:ext cx="38100" cy="1657350"/>
          </a:xfrm>
          <a:custGeom>
            <a:avLst/>
            <a:gdLst/>
            <a:ahLst/>
            <a:cxnLst/>
            <a:rect l="l" t="t" r="r" b="b"/>
            <a:pathLst>
              <a:path w="38100" h="1657350">
                <a:moveTo>
                  <a:pt x="38100" y="0"/>
                </a:moveTo>
                <a:lnTo>
                  <a:pt x="38100" y="0"/>
                </a:lnTo>
                <a:lnTo>
                  <a:pt x="38100" y="1657350"/>
                </a:lnTo>
                <a:lnTo>
                  <a:pt x="38100" y="1657350"/>
                </a:lnTo>
                <a:cubicBezTo>
                  <a:pt x="17072" y="1657350"/>
                  <a:pt x="0" y="1640278"/>
                  <a:pt x="0" y="1619250"/>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6" name="Shape 4"/>
          <p:cNvSpPr/>
          <p:nvPr/>
        </p:nvSpPr>
        <p:spPr>
          <a:xfrm>
            <a:off x="647700" y="1524000"/>
            <a:ext cx="533400" cy="533400"/>
          </a:xfrm>
          <a:custGeom>
            <a:avLst/>
            <a:gdLst/>
            <a:ahLst/>
            <a:cxnLst/>
            <a:rect l="l" t="t" r="r" b="b"/>
            <a:pathLst>
              <a:path w="533400" h="533400">
                <a:moveTo>
                  <a:pt x="76202" y="0"/>
                </a:moveTo>
                <a:lnTo>
                  <a:pt x="457198" y="0"/>
                </a:lnTo>
                <a:cubicBezTo>
                  <a:pt x="499283" y="0"/>
                  <a:pt x="533400" y="34117"/>
                  <a:pt x="533400" y="76202"/>
                </a:cubicBezTo>
                <a:lnTo>
                  <a:pt x="533400" y="457198"/>
                </a:lnTo>
                <a:cubicBezTo>
                  <a:pt x="533400" y="499283"/>
                  <a:pt x="499283" y="533400"/>
                  <a:pt x="457198" y="533400"/>
                </a:cubicBezTo>
                <a:lnTo>
                  <a:pt x="76202" y="533400"/>
                </a:lnTo>
                <a:cubicBezTo>
                  <a:pt x="34117" y="533400"/>
                  <a:pt x="0" y="499283"/>
                  <a:pt x="0" y="4571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7" name="Text 5"/>
          <p:cNvSpPr/>
          <p:nvPr/>
        </p:nvSpPr>
        <p:spPr>
          <a:xfrm>
            <a:off x="770037" y="1619250"/>
            <a:ext cx="428625" cy="342900"/>
          </a:xfrm>
          <a:prstGeom prst="rect">
            <a:avLst/>
          </a:prstGeom>
          <a:noFill/>
          <a:ln/>
        </p:spPr>
        <p:txBody>
          <a:bodyPr wrap="square" lIns="0" tIns="0" rIns="0" bIns="0" rtlCol="0" anchor="ctr"/>
          <a:lstStyle/>
          <a:p>
            <a:pPr>
              <a:lnSpc>
                <a:spcPct val="100000"/>
              </a:lnSpc>
            </a:pPr>
            <a:r>
              <a:rPr lang="en-US" sz="2250" b="1" dirty="0">
                <a:solidFill>
                  <a:srgbClr val="34D399"/>
                </a:solidFill>
                <a:latin typeface="Noto Sans SC" pitchFamily="34" charset="0"/>
                <a:ea typeface="Noto Sans SC" pitchFamily="34" charset="-122"/>
                <a:cs typeface="Noto Sans SC" pitchFamily="34" charset="-120"/>
              </a:rPr>
              <a:t>01</a:t>
            </a:r>
            <a:endParaRPr lang="en-US" sz="1600" dirty="0"/>
          </a:p>
        </p:txBody>
      </p:sp>
      <p:sp>
        <p:nvSpPr>
          <p:cNvPr id="8" name="Text 6"/>
          <p:cNvSpPr/>
          <p:nvPr/>
        </p:nvSpPr>
        <p:spPr>
          <a:xfrm>
            <a:off x="1333500" y="1524000"/>
            <a:ext cx="453390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Kagent 核心理念与架构深度解析</a:t>
            </a:r>
            <a:endParaRPr lang="en-US" sz="1600" dirty="0"/>
          </a:p>
        </p:txBody>
      </p:sp>
      <p:sp>
        <p:nvSpPr>
          <p:cNvPr id="9" name="Text 7"/>
          <p:cNvSpPr/>
          <p:nvPr/>
        </p:nvSpPr>
        <p:spPr>
          <a:xfrm>
            <a:off x="1333500" y="1943100"/>
            <a:ext cx="4495800" cy="495300"/>
          </a:xfrm>
          <a:prstGeom prst="rect">
            <a:avLst/>
          </a:prstGeom>
          <a:noFill/>
          <a:ln/>
        </p:spPr>
        <p:txBody>
          <a:bodyPr wrap="square" lIns="0" tIns="0" rIns="0" bIns="0" rtlCol="0" anchor="ctr"/>
          <a:lstStyle/>
          <a:p>
            <a:pPr>
              <a:lnSpc>
                <a:spcPct val="140000"/>
              </a:lnSpc>
            </a:pPr>
            <a:r>
              <a:rPr lang="en-US" sz="1200" dirty="0">
                <a:solidFill>
                  <a:srgbClr val="E5E7EB">
                    <a:alpha val="70000"/>
                  </a:srgbClr>
                </a:solidFill>
                <a:latin typeface="Noto Sans SC" pitchFamily="34" charset="0"/>
                <a:ea typeface="Noto Sans SC" pitchFamily="34" charset="-122"/>
                <a:cs typeface="Noto Sans SC" pitchFamily="34" charset="-120"/>
              </a:rPr>
              <a:t>探索 Kagent 的设计哲学、核心组件与工作机制,理解控制面集中代理与运行时分布执行的架构精髓</a:t>
            </a:r>
            <a:endParaRPr lang="en-US" sz="1600" dirty="0"/>
          </a:p>
        </p:txBody>
      </p:sp>
      <p:sp>
        <p:nvSpPr>
          <p:cNvPr id="10" name="Shape 8"/>
          <p:cNvSpPr/>
          <p:nvPr/>
        </p:nvSpPr>
        <p:spPr>
          <a:xfrm>
            <a:off x="6229350" y="1295400"/>
            <a:ext cx="5581650" cy="1657350"/>
          </a:xfrm>
          <a:custGeom>
            <a:avLst/>
            <a:gdLst/>
            <a:ahLst/>
            <a:cxnLst/>
            <a:rect l="l" t="t" r="r" b="b"/>
            <a:pathLst>
              <a:path w="5581650" h="1657350">
                <a:moveTo>
                  <a:pt x="38100" y="0"/>
                </a:moveTo>
                <a:lnTo>
                  <a:pt x="5505445" y="0"/>
                </a:lnTo>
                <a:cubicBezTo>
                  <a:pt x="5547532" y="0"/>
                  <a:pt x="5581650" y="34118"/>
                  <a:pt x="5581650" y="76205"/>
                </a:cubicBezTo>
                <a:lnTo>
                  <a:pt x="5581650" y="1581145"/>
                </a:lnTo>
                <a:cubicBezTo>
                  <a:pt x="5581650" y="1623232"/>
                  <a:pt x="5547532" y="1657350"/>
                  <a:pt x="5505445" y="1657350"/>
                </a:cubicBezTo>
                <a:lnTo>
                  <a:pt x="38100" y="1657350"/>
                </a:lnTo>
                <a:cubicBezTo>
                  <a:pt x="17072" y="1657350"/>
                  <a:pt x="0" y="1640278"/>
                  <a:pt x="0" y="16192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11" name="Shape 9"/>
          <p:cNvSpPr/>
          <p:nvPr/>
        </p:nvSpPr>
        <p:spPr>
          <a:xfrm>
            <a:off x="6229350" y="1295400"/>
            <a:ext cx="38100" cy="1657350"/>
          </a:xfrm>
          <a:custGeom>
            <a:avLst/>
            <a:gdLst/>
            <a:ahLst/>
            <a:cxnLst/>
            <a:rect l="l" t="t" r="r" b="b"/>
            <a:pathLst>
              <a:path w="38100" h="1657350">
                <a:moveTo>
                  <a:pt x="38100" y="0"/>
                </a:moveTo>
                <a:lnTo>
                  <a:pt x="38100" y="0"/>
                </a:lnTo>
                <a:lnTo>
                  <a:pt x="38100" y="1657350"/>
                </a:lnTo>
                <a:lnTo>
                  <a:pt x="38100" y="1657350"/>
                </a:lnTo>
                <a:cubicBezTo>
                  <a:pt x="17072" y="1657350"/>
                  <a:pt x="0" y="1640278"/>
                  <a:pt x="0" y="1619250"/>
                </a:cubicBezTo>
                <a:lnTo>
                  <a:pt x="0" y="38100"/>
                </a:lnTo>
                <a:cubicBezTo>
                  <a:pt x="0" y="17072"/>
                  <a:pt x="17072" y="0"/>
                  <a:pt x="38100" y="0"/>
                </a:cubicBezTo>
                <a:close/>
              </a:path>
            </a:pathLst>
          </a:custGeom>
          <a:solidFill>
            <a:srgbClr val="F59E0B"/>
          </a:solidFill>
          <a:ln/>
        </p:spPr>
        <p:txBody>
          <a:bodyPr/>
          <a:lstStyle/>
          <a:p>
            <a:endParaRPr lang="zh-CN" altLang="en-US"/>
          </a:p>
        </p:txBody>
      </p:sp>
      <p:sp>
        <p:nvSpPr>
          <p:cNvPr id="12" name="Shape 10"/>
          <p:cNvSpPr/>
          <p:nvPr/>
        </p:nvSpPr>
        <p:spPr>
          <a:xfrm>
            <a:off x="6477000" y="1524000"/>
            <a:ext cx="533400" cy="533400"/>
          </a:xfrm>
          <a:custGeom>
            <a:avLst/>
            <a:gdLst/>
            <a:ahLst/>
            <a:cxnLst/>
            <a:rect l="l" t="t" r="r" b="b"/>
            <a:pathLst>
              <a:path w="533400" h="533400">
                <a:moveTo>
                  <a:pt x="76202" y="0"/>
                </a:moveTo>
                <a:lnTo>
                  <a:pt x="457198" y="0"/>
                </a:lnTo>
                <a:cubicBezTo>
                  <a:pt x="499283" y="0"/>
                  <a:pt x="533400" y="34117"/>
                  <a:pt x="533400" y="76202"/>
                </a:cubicBezTo>
                <a:lnTo>
                  <a:pt x="533400" y="457198"/>
                </a:lnTo>
                <a:cubicBezTo>
                  <a:pt x="533400" y="499283"/>
                  <a:pt x="499283" y="533400"/>
                  <a:pt x="457198" y="533400"/>
                </a:cubicBezTo>
                <a:lnTo>
                  <a:pt x="76202" y="533400"/>
                </a:lnTo>
                <a:cubicBezTo>
                  <a:pt x="34117" y="533400"/>
                  <a:pt x="0" y="499283"/>
                  <a:pt x="0" y="457198"/>
                </a:cubicBezTo>
                <a:lnTo>
                  <a:pt x="0" y="76202"/>
                </a:lnTo>
                <a:cubicBezTo>
                  <a:pt x="0" y="34145"/>
                  <a:pt x="34145" y="0"/>
                  <a:pt x="76202" y="0"/>
                </a:cubicBezTo>
                <a:close/>
              </a:path>
            </a:pathLst>
          </a:custGeom>
          <a:solidFill>
            <a:srgbClr val="F59E0B">
              <a:alpha val="20000"/>
            </a:srgbClr>
          </a:solidFill>
          <a:ln/>
        </p:spPr>
        <p:txBody>
          <a:bodyPr/>
          <a:lstStyle/>
          <a:p>
            <a:endParaRPr lang="zh-CN" altLang="en-US"/>
          </a:p>
        </p:txBody>
      </p:sp>
      <p:sp>
        <p:nvSpPr>
          <p:cNvPr id="13" name="Text 11"/>
          <p:cNvSpPr/>
          <p:nvPr/>
        </p:nvSpPr>
        <p:spPr>
          <a:xfrm>
            <a:off x="6572250" y="1619250"/>
            <a:ext cx="485775" cy="342900"/>
          </a:xfrm>
          <a:prstGeom prst="rect">
            <a:avLst/>
          </a:prstGeom>
          <a:noFill/>
          <a:ln/>
        </p:spPr>
        <p:txBody>
          <a:bodyPr wrap="square" lIns="0" tIns="0" rIns="0" bIns="0" rtlCol="0" anchor="ctr"/>
          <a:lstStyle/>
          <a:p>
            <a:pPr>
              <a:lnSpc>
                <a:spcPct val="100000"/>
              </a:lnSpc>
            </a:pPr>
            <a:r>
              <a:rPr lang="en-US" sz="2250" b="1" dirty="0">
                <a:solidFill>
                  <a:srgbClr val="F59E0B"/>
                </a:solidFill>
                <a:latin typeface="Noto Sans SC" pitchFamily="34" charset="0"/>
                <a:ea typeface="Noto Sans SC" pitchFamily="34" charset="-122"/>
                <a:cs typeface="Noto Sans SC" pitchFamily="34" charset="-120"/>
              </a:rPr>
              <a:t>02</a:t>
            </a:r>
            <a:endParaRPr lang="en-US" sz="1600" dirty="0"/>
          </a:p>
        </p:txBody>
      </p:sp>
      <p:sp>
        <p:nvSpPr>
          <p:cNvPr id="14" name="Text 12"/>
          <p:cNvSpPr/>
          <p:nvPr/>
        </p:nvSpPr>
        <p:spPr>
          <a:xfrm>
            <a:off x="7162800" y="1524000"/>
            <a:ext cx="453390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Google ADK:智能体的执行引擎</a:t>
            </a:r>
            <a:endParaRPr lang="en-US" sz="1600" dirty="0"/>
          </a:p>
        </p:txBody>
      </p:sp>
      <p:sp>
        <p:nvSpPr>
          <p:cNvPr id="15" name="Text 13"/>
          <p:cNvSpPr/>
          <p:nvPr/>
        </p:nvSpPr>
        <p:spPr>
          <a:xfrm>
            <a:off x="7162800" y="1943100"/>
            <a:ext cx="4495800" cy="495300"/>
          </a:xfrm>
          <a:prstGeom prst="rect">
            <a:avLst/>
          </a:prstGeom>
          <a:noFill/>
          <a:ln/>
        </p:spPr>
        <p:txBody>
          <a:bodyPr wrap="square" lIns="0" tIns="0" rIns="0" bIns="0" rtlCol="0" anchor="ctr"/>
          <a:lstStyle/>
          <a:p>
            <a:pPr>
              <a:lnSpc>
                <a:spcPct val="140000"/>
              </a:lnSpc>
            </a:pPr>
            <a:r>
              <a:rPr lang="en-US" sz="1200" dirty="0">
                <a:solidFill>
                  <a:srgbClr val="E5E7EB">
                    <a:alpha val="70000"/>
                  </a:srgbClr>
                </a:solidFill>
                <a:latin typeface="Noto Sans SC" pitchFamily="34" charset="0"/>
                <a:ea typeface="Noto Sans SC" pitchFamily="34" charset="-122"/>
                <a:cs typeface="Noto Sans SC" pitchFamily="34" charset="-120"/>
              </a:rPr>
              <a:t>深入了解 Google ADK 如何作为底层执行引擎,为 Kagent 提供标准化的智能体运行语义支持</a:t>
            </a:r>
            <a:endParaRPr lang="en-US" sz="1600" dirty="0"/>
          </a:p>
        </p:txBody>
      </p:sp>
      <p:sp>
        <p:nvSpPr>
          <p:cNvPr id="16" name="Shape 14"/>
          <p:cNvSpPr/>
          <p:nvPr/>
        </p:nvSpPr>
        <p:spPr>
          <a:xfrm>
            <a:off x="400050" y="3181350"/>
            <a:ext cx="5581650" cy="1657350"/>
          </a:xfrm>
          <a:custGeom>
            <a:avLst/>
            <a:gdLst/>
            <a:ahLst/>
            <a:cxnLst/>
            <a:rect l="l" t="t" r="r" b="b"/>
            <a:pathLst>
              <a:path w="5581650" h="1657350">
                <a:moveTo>
                  <a:pt x="38100" y="0"/>
                </a:moveTo>
                <a:lnTo>
                  <a:pt x="5505445" y="0"/>
                </a:lnTo>
                <a:cubicBezTo>
                  <a:pt x="5547532" y="0"/>
                  <a:pt x="5581650" y="34118"/>
                  <a:pt x="5581650" y="76205"/>
                </a:cubicBezTo>
                <a:lnTo>
                  <a:pt x="5581650" y="1581145"/>
                </a:lnTo>
                <a:cubicBezTo>
                  <a:pt x="5581650" y="1623232"/>
                  <a:pt x="5547532" y="1657350"/>
                  <a:pt x="5505445" y="1657350"/>
                </a:cubicBezTo>
                <a:lnTo>
                  <a:pt x="38100" y="1657350"/>
                </a:lnTo>
                <a:cubicBezTo>
                  <a:pt x="17072" y="1657350"/>
                  <a:pt x="0" y="1640278"/>
                  <a:pt x="0" y="16192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17" name="Shape 15"/>
          <p:cNvSpPr/>
          <p:nvPr/>
        </p:nvSpPr>
        <p:spPr>
          <a:xfrm>
            <a:off x="400050" y="3181350"/>
            <a:ext cx="38100" cy="1657350"/>
          </a:xfrm>
          <a:custGeom>
            <a:avLst/>
            <a:gdLst/>
            <a:ahLst/>
            <a:cxnLst/>
            <a:rect l="l" t="t" r="r" b="b"/>
            <a:pathLst>
              <a:path w="38100" h="1657350">
                <a:moveTo>
                  <a:pt x="38100" y="0"/>
                </a:moveTo>
                <a:lnTo>
                  <a:pt x="38100" y="0"/>
                </a:lnTo>
                <a:lnTo>
                  <a:pt x="38100" y="1657350"/>
                </a:lnTo>
                <a:lnTo>
                  <a:pt x="38100" y="1657350"/>
                </a:lnTo>
                <a:cubicBezTo>
                  <a:pt x="17072" y="1657350"/>
                  <a:pt x="0" y="1640278"/>
                  <a:pt x="0" y="1619250"/>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18" name="Shape 16"/>
          <p:cNvSpPr/>
          <p:nvPr/>
        </p:nvSpPr>
        <p:spPr>
          <a:xfrm>
            <a:off x="647700" y="3409950"/>
            <a:ext cx="533400" cy="533400"/>
          </a:xfrm>
          <a:custGeom>
            <a:avLst/>
            <a:gdLst/>
            <a:ahLst/>
            <a:cxnLst/>
            <a:rect l="l" t="t" r="r" b="b"/>
            <a:pathLst>
              <a:path w="533400" h="533400">
                <a:moveTo>
                  <a:pt x="76202" y="0"/>
                </a:moveTo>
                <a:lnTo>
                  <a:pt x="457198" y="0"/>
                </a:lnTo>
                <a:cubicBezTo>
                  <a:pt x="499283" y="0"/>
                  <a:pt x="533400" y="34117"/>
                  <a:pt x="533400" y="76202"/>
                </a:cubicBezTo>
                <a:lnTo>
                  <a:pt x="533400" y="457198"/>
                </a:lnTo>
                <a:cubicBezTo>
                  <a:pt x="533400" y="499283"/>
                  <a:pt x="499283" y="533400"/>
                  <a:pt x="457198" y="533400"/>
                </a:cubicBezTo>
                <a:lnTo>
                  <a:pt x="76202" y="533400"/>
                </a:lnTo>
                <a:cubicBezTo>
                  <a:pt x="34117" y="533400"/>
                  <a:pt x="0" y="499283"/>
                  <a:pt x="0" y="4571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19" name="Text 17"/>
          <p:cNvSpPr/>
          <p:nvPr/>
        </p:nvSpPr>
        <p:spPr>
          <a:xfrm>
            <a:off x="742950" y="3505200"/>
            <a:ext cx="485775" cy="342900"/>
          </a:xfrm>
          <a:prstGeom prst="rect">
            <a:avLst/>
          </a:prstGeom>
          <a:noFill/>
          <a:ln/>
        </p:spPr>
        <p:txBody>
          <a:bodyPr wrap="square" lIns="0" tIns="0" rIns="0" bIns="0" rtlCol="0" anchor="ctr"/>
          <a:lstStyle/>
          <a:p>
            <a:pPr>
              <a:lnSpc>
                <a:spcPct val="100000"/>
              </a:lnSpc>
            </a:pPr>
            <a:r>
              <a:rPr lang="en-US" sz="2250" b="1" dirty="0">
                <a:solidFill>
                  <a:srgbClr val="34D399"/>
                </a:solidFill>
                <a:latin typeface="Noto Sans SC" pitchFamily="34" charset="0"/>
                <a:ea typeface="Noto Sans SC" pitchFamily="34" charset="-122"/>
                <a:cs typeface="Noto Sans SC" pitchFamily="34" charset="-120"/>
              </a:rPr>
              <a:t>03</a:t>
            </a:r>
            <a:endParaRPr lang="en-US" sz="1600" dirty="0"/>
          </a:p>
        </p:txBody>
      </p:sp>
      <p:sp>
        <p:nvSpPr>
          <p:cNvPr id="20" name="Text 18"/>
          <p:cNvSpPr/>
          <p:nvPr/>
        </p:nvSpPr>
        <p:spPr>
          <a:xfrm>
            <a:off x="1333500" y="3409950"/>
            <a:ext cx="453390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Kagent:Kubernetes 原生智能体框架</a:t>
            </a:r>
            <a:endParaRPr lang="en-US" sz="1600" dirty="0"/>
          </a:p>
        </p:txBody>
      </p:sp>
      <p:sp>
        <p:nvSpPr>
          <p:cNvPr id="21" name="Text 19"/>
          <p:cNvSpPr/>
          <p:nvPr/>
        </p:nvSpPr>
        <p:spPr>
          <a:xfrm>
            <a:off x="1333500" y="3829050"/>
            <a:ext cx="4495800" cy="495300"/>
          </a:xfrm>
          <a:prstGeom prst="rect">
            <a:avLst/>
          </a:prstGeom>
          <a:noFill/>
          <a:ln/>
        </p:spPr>
        <p:txBody>
          <a:bodyPr wrap="square" lIns="0" tIns="0" rIns="0" bIns="0" rtlCol="0" anchor="ctr"/>
          <a:lstStyle/>
          <a:p>
            <a:pPr>
              <a:lnSpc>
                <a:spcPct val="140000"/>
              </a:lnSpc>
            </a:pPr>
            <a:r>
              <a:rPr lang="en-US" sz="1200" dirty="0">
                <a:solidFill>
                  <a:srgbClr val="E5E7EB">
                    <a:alpha val="70000"/>
                  </a:srgbClr>
                </a:solidFill>
                <a:latin typeface="Noto Sans SC" pitchFamily="34" charset="0"/>
                <a:ea typeface="Noto Sans SC" pitchFamily="34" charset="-122"/>
                <a:cs typeface="Noto Sans SC" pitchFamily="34" charset="-120"/>
              </a:rPr>
              <a:t>剖析 Kagent 的声明式资源模型与框架协同边界,理解三层分工模型的设计理念</a:t>
            </a:r>
            <a:endParaRPr lang="en-US" sz="1600" dirty="0"/>
          </a:p>
        </p:txBody>
      </p:sp>
      <p:sp>
        <p:nvSpPr>
          <p:cNvPr id="22" name="Shape 20"/>
          <p:cNvSpPr/>
          <p:nvPr/>
        </p:nvSpPr>
        <p:spPr>
          <a:xfrm>
            <a:off x="6229350" y="3181350"/>
            <a:ext cx="5581650" cy="1657350"/>
          </a:xfrm>
          <a:custGeom>
            <a:avLst/>
            <a:gdLst/>
            <a:ahLst/>
            <a:cxnLst/>
            <a:rect l="l" t="t" r="r" b="b"/>
            <a:pathLst>
              <a:path w="5581650" h="1657350">
                <a:moveTo>
                  <a:pt x="38100" y="0"/>
                </a:moveTo>
                <a:lnTo>
                  <a:pt x="5505445" y="0"/>
                </a:lnTo>
                <a:cubicBezTo>
                  <a:pt x="5547532" y="0"/>
                  <a:pt x="5581650" y="34118"/>
                  <a:pt x="5581650" y="76205"/>
                </a:cubicBezTo>
                <a:lnTo>
                  <a:pt x="5581650" y="1581145"/>
                </a:lnTo>
                <a:cubicBezTo>
                  <a:pt x="5581650" y="1623232"/>
                  <a:pt x="5547532" y="1657350"/>
                  <a:pt x="5505445" y="1657350"/>
                </a:cubicBezTo>
                <a:lnTo>
                  <a:pt x="38100" y="1657350"/>
                </a:lnTo>
                <a:cubicBezTo>
                  <a:pt x="17072" y="1657350"/>
                  <a:pt x="0" y="1640278"/>
                  <a:pt x="0" y="16192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23" name="Shape 21"/>
          <p:cNvSpPr/>
          <p:nvPr/>
        </p:nvSpPr>
        <p:spPr>
          <a:xfrm>
            <a:off x="6229350" y="3181350"/>
            <a:ext cx="38100" cy="1657350"/>
          </a:xfrm>
          <a:custGeom>
            <a:avLst/>
            <a:gdLst/>
            <a:ahLst/>
            <a:cxnLst/>
            <a:rect l="l" t="t" r="r" b="b"/>
            <a:pathLst>
              <a:path w="38100" h="1657350">
                <a:moveTo>
                  <a:pt x="38100" y="0"/>
                </a:moveTo>
                <a:lnTo>
                  <a:pt x="38100" y="0"/>
                </a:lnTo>
                <a:lnTo>
                  <a:pt x="38100" y="1657350"/>
                </a:lnTo>
                <a:lnTo>
                  <a:pt x="38100" y="1657350"/>
                </a:lnTo>
                <a:cubicBezTo>
                  <a:pt x="17072" y="1657350"/>
                  <a:pt x="0" y="1640278"/>
                  <a:pt x="0" y="1619250"/>
                </a:cubicBezTo>
                <a:lnTo>
                  <a:pt x="0" y="38100"/>
                </a:lnTo>
                <a:cubicBezTo>
                  <a:pt x="0" y="17072"/>
                  <a:pt x="17072" y="0"/>
                  <a:pt x="38100" y="0"/>
                </a:cubicBezTo>
                <a:close/>
              </a:path>
            </a:pathLst>
          </a:custGeom>
          <a:solidFill>
            <a:srgbClr val="F59E0B"/>
          </a:solidFill>
          <a:ln/>
        </p:spPr>
        <p:txBody>
          <a:bodyPr/>
          <a:lstStyle/>
          <a:p>
            <a:endParaRPr lang="zh-CN" altLang="en-US"/>
          </a:p>
        </p:txBody>
      </p:sp>
      <p:sp>
        <p:nvSpPr>
          <p:cNvPr id="24" name="Shape 22"/>
          <p:cNvSpPr/>
          <p:nvPr/>
        </p:nvSpPr>
        <p:spPr>
          <a:xfrm>
            <a:off x="6477000" y="3409950"/>
            <a:ext cx="533400" cy="533400"/>
          </a:xfrm>
          <a:custGeom>
            <a:avLst/>
            <a:gdLst/>
            <a:ahLst/>
            <a:cxnLst/>
            <a:rect l="l" t="t" r="r" b="b"/>
            <a:pathLst>
              <a:path w="533400" h="533400">
                <a:moveTo>
                  <a:pt x="76202" y="0"/>
                </a:moveTo>
                <a:lnTo>
                  <a:pt x="457198" y="0"/>
                </a:lnTo>
                <a:cubicBezTo>
                  <a:pt x="499283" y="0"/>
                  <a:pt x="533400" y="34117"/>
                  <a:pt x="533400" y="76202"/>
                </a:cubicBezTo>
                <a:lnTo>
                  <a:pt x="533400" y="457198"/>
                </a:lnTo>
                <a:cubicBezTo>
                  <a:pt x="533400" y="499283"/>
                  <a:pt x="499283" y="533400"/>
                  <a:pt x="457198" y="533400"/>
                </a:cubicBezTo>
                <a:lnTo>
                  <a:pt x="76202" y="533400"/>
                </a:lnTo>
                <a:cubicBezTo>
                  <a:pt x="34117" y="533400"/>
                  <a:pt x="0" y="499283"/>
                  <a:pt x="0" y="457198"/>
                </a:cubicBezTo>
                <a:lnTo>
                  <a:pt x="0" y="76202"/>
                </a:lnTo>
                <a:cubicBezTo>
                  <a:pt x="0" y="34145"/>
                  <a:pt x="34145" y="0"/>
                  <a:pt x="76202" y="0"/>
                </a:cubicBezTo>
                <a:close/>
              </a:path>
            </a:pathLst>
          </a:custGeom>
          <a:solidFill>
            <a:srgbClr val="F59E0B">
              <a:alpha val="20000"/>
            </a:srgbClr>
          </a:solidFill>
          <a:ln/>
        </p:spPr>
        <p:txBody>
          <a:bodyPr/>
          <a:lstStyle/>
          <a:p>
            <a:endParaRPr lang="zh-CN" altLang="en-US"/>
          </a:p>
        </p:txBody>
      </p:sp>
      <p:sp>
        <p:nvSpPr>
          <p:cNvPr id="25" name="Text 23"/>
          <p:cNvSpPr/>
          <p:nvPr/>
        </p:nvSpPr>
        <p:spPr>
          <a:xfrm>
            <a:off x="6572250" y="3505200"/>
            <a:ext cx="485775" cy="342900"/>
          </a:xfrm>
          <a:prstGeom prst="rect">
            <a:avLst/>
          </a:prstGeom>
          <a:noFill/>
          <a:ln/>
        </p:spPr>
        <p:txBody>
          <a:bodyPr wrap="square" lIns="0" tIns="0" rIns="0" bIns="0" rtlCol="0" anchor="ctr"/>
          <a:lstStyle/>
          <a:p>
            <a:pPr>
              <a:lnSpc>
                <a:spcPct val="100000"/>
              </a:lnSpc>
            </a:pPr>
            <a:r>
              <a:rPr lang="en-US" sz="2250" b="1" dirty="0">
                <a:solidFill>
                  <a:srgbClr val="F59E0B"/>
                </a:solidFill>
                <a:latin typeface="Noto Sans SC" pitchFamily="34" charset="0"/>
                <a:ea typeface="Noto Sans SC" pitchFamily="34" charset="-122"/>
                <a:cs typeface="Noto Sans SC" pitchFamily="34" charset="-120"/>
              </a:rPr>
              <a:t>04</a:t>
            </a:r>
            <a:endParaRPr lang="en-US" sz="1600" dirty="0"/>
          </a:p>
        </p:txBody>
      </p:sp>
      <p:sp>
        <p:nvSpPr>
          <p:cNvPr id="26" name="Text 24"/>
          <p:cNvSpPr/>
          <p:nvPr/>
        </p:nvSpPr>
        <p:spPr>
          <a:xfrm>
            <a:off x="7162800" y="3409950"/>
            <a:ext cx="453390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实战落地:构建 ACK 运维智能体</a:t>
            </a:r>
            <a:endParaRPr lang="en-US" sz="1600" dirty="0"/>
          </a:p>
        </p:txBody>
      </p:sp>
      <p:sp>
        <p:nvSpPr>
          <p:cNvPr id="27" name="Text 25"/>
          <p:cNvSpPr/>
          <p:nvPr/>
        </p:nvSpPr>
        <p:spPr>
          <a:xfrm>
            <a:off x="7162800" y="3829050"/>
            <a:ext cx="4495800" cy="495300"/>
          </a:xfrm>
          <a:prstGeom prst="rect">
            <a:avLst/>
          </a:prstGeom>
          <a:noFill/>
          <a:ln/>
        </p:spPr>
        <p:txBody>
          <a:bodyPr wrap="square" lIns="0" tIns="0" rIns="0" bIns="0" rtlCol="0" anchor="ctr"/>
          <a:lstStyle/>
          <a:p>
            <a:pPr>
              <a:lnSpc>
                <a:spcPct val="140000"/>
              </a:lnSpc>
            </a:pPr>
            <a:r>
              <a:rPr lang="en-US" sz="1200" dirty="0">
                <a:solidFill>
                  <a:srgbClr val="E5E7EB">
                    <a:alpha val="70000"/>
                  </a:srgbClr>
                </a:solidFill>
                <a:latin typeface="Noto Sans SC" pitchFamily="34" charset="0"/>
                <a:ea typeface="Noto Sans SC" pitchFamily="34" charset="-122"/>
                <a:cs typeface="Noto Sans SC" pitchFamily="34" charset="-120"/>
              </a:rPr>
              <a:t>以阿里云 ACK 为例,完整演示从架构设计到智能体部署的实战流程与最佳实践</a:t>
            </a:r>
            <a:endParaRPr lang="en-US" sz="1600" dirty="0"/>
          </a:p>
        </p:txBody>
      </p:sp>
      <p:sp>
        <p:nvSpPr>
          <p:cNvPr id="28" name="Shape 26"/>
          <p:cNvSpPr/>
          <p:nvPr/>
        </p:nvSpPr>
        <p:spPr>
          <a:xfrm>
            <a:off x="400050" y="5067300"/>
            <a:ext cx="11410950" cy="1409700"/>
          </a:xfrm>
          <a:custGeom>
            <a:avLst/>
            <a:gdLst/>
            <a:ahLst/>
            <a:cxnLst/>
            <a:rect l="l" t="t" r="r" b="b"/>
            <a:pathLst>
              <a:path w="11410950" h="1409700">
                <a:moveTo>
                  <a:pt x="38100" y="0"/>
                </a:moveTo>
                <a:lnTo>
                  <a:pt x="11334756" y="0"/>
                </a:lnTo>
                <a:cubicBezTo>
                  <a:pt x="11376808" y="0"/>
                  <a:pt x="11410950" y="34142"/>
                  <a:pt x="11410950" y="76194"/>
                </a:cubicBezTo>
                <a:lnTo>
                  <a:pt x="11410950" y="1333506"/>
                </a:lnTo>
                <a:cubicBezTo>
                  <a:pt x="11410950" y="1375587"/>
                  <a:pt x="11376837" y="1409700"/>
                  <a:pt x="11334756" y="1409700"/>
                </a:cubicBezTo>
                <a:lnTo>
                  <a:pt x="38100" y="1409700"/>
                </a:lnTo>
                <a:cubicBezTo>
                  <a:pt x="17072" y="1409700"/>
                  <a:pt x="0" y="1392628"/>
                  <a:pt x="0" y="137160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29" name="Shape 27"/>
          <p:cNvSpPr/>
          <p:nvPr/>
        </p:nvSpPr>
        <p:spPr>
          <a:xfrm>
            <a:off x="400050" y="5067300"/>
            <a:ext cx="38100" cy="1409700"/>
          </a:xfrm>
          <a:custGeom>
            <a:avLst/>
            <a:gdLst/>
            <a:ahLst/>
            <a:cxnLst/>
            <a:rect l="l" t="t" r="r" b="b"/>
            <a:pathLst>
              <a:path w="38100" h="1409700">
                <a:moveTo>
                  <a:pt x="38100" y="0"/>
                </a:moveTo>
                <a:lnTo>
                  <a:pt x="38100" y="0"/>
                </a:lnTo>
                <a:lnTo>
                  <a:pt x="38100" y="1409700"/>
                </a:lnTo>
                <a:lnTo>
                  <a:pt x="38100" y="1409700"/>
                </a:lnTo>
                <a:cubicBezTo>
                  <a:pt x="17072" y="1409700"/>
                  <a:pt x="0" y="1392628"/>
                  <a:pt x="0" y="1371600"/>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30" name="Shape 28"/>
          <p:cNvSpPr/>
          <p:nvPr/>
        </p:nvSpPr>
        <p:spPr>
          <a:xfrm>
            <a:off x="647700" y="5295900"/>
            <a:ext cx="533400" cy="533400"/>
          </a:xfrm>
          <a:custGeom>
            <a:avLst/>
            <a:gdLst/>
            <a:ahLst/>
            <a:cxnLst/>
            <a:rect l="l" t="t" r="r" b="b"/>
            <a:pathLst>
              <a:path w="533400" h="533400">
                <a:moveTo>
                  <a:pt x="76202" y="0"/>
                </a:moveTo>
                <a:lnTo>
                  <a:pt x="457198" y="0"/>
                </a:lnTo>
                <a:cubicBezTo>
                  <a:pt x="499283" y="0"/>
                  <a:pt x="533400" y="34117"/>
                  <a:pt x="533400" y="76202"/>
                </a:cubicBezTo>
                <a:lnTo>
                  <a:pt x="533400" y="457198"/>
                </a:lnTo>
                <a:cubicBezTo>
                  <a:pt x="533400" y="499283"/>
                  <a:pt x="499283" y="533400"/>
                  <a:pt x="457198" y="533400"/>
                </a:cubicBezTo>
                <a:lnTo>
                  <a:pt x="76202" y="533400"/>
                </a:lnTo>
                <a:cubicBezTo>
                  <a:pt x="34117" y="533400"/>
                  <a:pt x="0" y="499283"/>
                  <a:pt x="0" y="4571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31" name="Text 29"/>
          <p:cNvSpPr/>
          <p:nvPr/>
        </p:nvSpPr>
        <p:spPr>
          <a:xfrm>
            <a:off x="742950" y="5391150"/>
            <a:ext cx="485775" cy="342900"/>
          </a:xfrm>
          <a:prstGeom prst="rect">
            <a:avLst/>
          </a:prstGeom>
          <a:noFill/>
          <a:ln/>
        </p:spPr>
        <p:txBody>
          <a:bodyPr wrap="square" lIns="0" tIns="0" rIns="0" bIns="0" rtlCol="0" anchor="ctr"/>
          <a:lstStyle/>
          <a:p>
            <a:pPr>
              <a:lnSpc>
                <a:spcPct val="100000"/>
              </a:lnSpc>
            </a:pPr>
            <a:r>
              <a:rPr lang="en-US" sz="2250" b="1" dirty="0">
                <a:solidFill>
                  <a:srgbClr val="34D399"/>
                </a:solidFill>
                <a:latin typeface="Noto Sans SC" pitchFamily="34" charset="0"/>
                <a:ea typeface="Noto Sans SC" pitchFamily="34" charset="-122"/>
                <a:cs typeface="Noto Sans SC" pitchFamily="34" charset="-120"/>
              </a:rPr>
              <a:t>05</a:t>
            </a:r>
            <a:endParaRPr lang="en-US" sz="1600" dirty="0"/>
          </a:p>
        </p:txBody>
      </p:sp>
      <p:sp>
        <p:nvSpPr>
          <p:cNvPr id="32" name="Text 30"/>
          <p:cNvSpPr/>
          <p:nvPr/>
        </p:nvSpPr>
        <p:spPr>
          <a:xfrm>
            <a:off x="1333500" y="5295900"/>
            <a:ext cx="1036320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生产落地与扩展建议</a:t>
            </a:r>
            <a:endParaRPr lang="en-US" sz="1600" dirty="0"/>
          </a:p>
        </p:txBody>
      </p:sp>
      <p:sp>
        <p:nvSpPr>
          <p:cNvPr id="33" name="Text 31"/>
          <p:cNvSpPr/>
          <p:nvPr/>
        </p:nvSpPr>
        <p:spPr>
          <a:xfrm>
            <a:off x="1333500" y="5715000"/>
            <a:ext cx="10325100" cy="247650"/>
          </a:xfrm>
          <a:prstGeom prst="rect">
            <a:avLst/>
          </a:prstGeom>
          <a:noFill/>
          <a:ln/>
        </p:spPr>
        <p:txBody>
          <a:bodyPr wrap="square" lIns="0" tIns="0" rIns="0" bIns="0" rtlCol="0" anchor="ctr"/>
          <a:lstStyle/>
          <a:p>
            <a:pPr>
              <a:lnSpc>
                <a:spcPct val="140000"/>
              </a:lnSpc>
            </a:pPr>
            <a:r>
              <a:rPr lang="en-US" sz="1200" dirty="0">
                <a:solidFill>
                  <a:srgbClr val="E5E7EB">
                    <a:alpha val="70000"/>
                  </a:srgbClr>
                </a:solidFill>
                <a:latin typeface="Noto Sans SC" pitchFamily="34" charset="0"/>
                <a:ea typeface="Noto Sans SC" pitchFamily="34" charset="-122"/>
                <a:cs typeface="Noto Sans SC" pitchFamily="34" charset="-120"/>
              </a:rPr>
              <a:t>总结企业级生产环境中的五大治理原则,为企业提供可落地的实施指南与扩展路径</a:t>
            </a:r>
            <a:endParaRPr lang="en-US" sz="1600"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 name="Text 1"/>
          <p:cNvSpPr/>
          <p:nvPr/>
        </p:nvSpPr>
        <p:spPr>
          <a:xfrm>
            <a:off x="475283" y="438150"/>
            <a:ext cx="2857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01</a:t>
            </a:r>
            <a:endParaRPr lang="en-US" sz="1600" dirty="0"/>
          </a:p>
        </p:txBody>
      </p:sp>
      <p:sp>
        <p:nvSpPr>
          <p:cNvPr id="4" name="Text 2"/>
          <p:cNvSpPr/>
          <p:nvPr/>
        </p:nvSpPr>
        <p:spPr>
          <a:xfrm>
            <a:off x="876300" y="381000"/>
            <a:ext cx="266700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Kagent 是什么?</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6" name="Shape 4"/>
          <p:cNvSpPr/>
          <p:nvPr/>
        </p:nvSpPr>
        <p:spPr>
          <a:xfrm>
            <a:off x="385763" y="1147763"/>
            <a:ext cx="11420475" cy="1447800"/>
          </a:xfrm>
          <a:custGeom>
            <a:avLst/>
            <a:gdLst/>
            <a:ahLst/>
            <a:cxnLst/>
            <a:rect l="l" t="t" r="r" b="b"/>
            <a:pathLst>
              <a:path w="11420475" h="1447800">
                <a:moveTo>
                  <a:pt x="114304" y="0"/>
                </a:moveTo>
                <a:lnTo>
                  <a:pt x="11306171" y="0"/>
                </a:lnTo>
                <a:cubicBezTo>
                  <a:pt x="11369299" y="0"/>
                  <a:pt x="11420475" y="51176"/>
                  <a:pt x="11420475" y="114304"/>
                </a:cubicBezTo>
                <a:lnTo>
                  <a:pt x="11420475" y="1333496"/>
                </a:lnTo>
                <a:cubicBezTo>
                  <a:pt x="11420475" y="1396624"/>
                  <a:pt x="11369299" y="1447800"/>
                  <a:pt x="11306171" y="1447800"/>
                </a:cubicBezTo>
                <a:lnTo>
                  <a:pt x="114304" y="1447800"/>
                </a:lnTo>
                <a:cubicBezTo>
                  <a:pt x="51176" y="1447800"/>
                  <a:pt x="0" y="1396624"/>
                  <a:pt x="0" y="1333496"/>
                </a:cubicBezTo>
                <a:lnTo>
                  <a:pt x="0" y="114304"/>
                </a:lnTo>
                <a:cubicBezTo>
                  <a:pt x="0" y="51218"/>
                  <a:pt x="51218" y="0"/>
                  <a:pt x="114304"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Shape 5"/>
          <p:cNvSpPr/>
          <p:nvPr/>
        </p:nvSpPr>
        <p:spPr>
          <a:xfrm>
            <a:off x="619125" y="1381125"/>
            <a:ext cx="609600" cy="609600"/>
          </a:xfrm>
          <a:custGeom>
            <a:avLst/>
            <a:gdLst/>
            <a:ahLst/>
            <a:cxnLst/>
            <a:rect l="l" t="t" r="r" b="b"/>
            <a:pathLst>
              <a:path w="609600" h="609600">
                <a:moveTo>
                  <a:pt x="114300" y="0"/>
                </a:moveTo>
                <a:lnTo>
                  <a:pt x="495300" y="0"/>
                </a:lnTo>
                <a:cubicBezTo>
                  <a:pt x="558384" y="0"/>
                  <a:pt x="609600" y="51216"/>
                  <a:pt x="609600" y="114300"/>
                </a:cubicBezTo>
                <a:lnTo>
                  <a:pt x="609600" y="495300"/>
                </a:lnTo>
                <a:cubicBezTo>
                  <a:pt x="609600" y="558384"/>
                  <a:pt x="558384" y="609600"/>
                  <a:pt x="495300" y="609600"/>
                </a:cubicBezTo>
                <a:lnTo>
                  <a:pt x="114300" y="609600"/>
                </a:lnTo>
                <a:cubicBezTo>
                  <a:pt x="51216" y="609600"/>
                  <a:pt x="0" y="558384"/>
                  <a:pt x="0" y="495300"/>
                </a:cubicBezTo>
                <a:lnTo>
                  <a:pt x="0" y="114300"/>
                </a:lnTo>
                <a:cubicBezTo>
                  <a:pt x="0" y="51216"/>
                  <a:pt x="51216" y="0"/>
                  <a:pt x="114300" y="0"/>
                </a:cubicBezTo>
                <a:close/>
              </a:path>
            </a:pathLst>
          </a:custGeom>
          <a:solidFill>
            <a:srgbClr val="34D399">
              <a:alpha val="20000"/>
            </a:srgbClr>
          </a:solidFill>
          <a:ln/>
        </p:spPr>
        <p:txBody>
          <a:bodyPr/>
          <a:lstStyle/>
          <a:p>
            <a:endParaRPr lang="zh-CN" altLang="en-US"/>
          </a:p>
        </p:txBody>
      </p:sp>
      <p:sp>
        <p:nvSpPr>
          <p:cNvPr id="8" name="Shape 6"/>
          <p:cNvSpPr/>
          <p:nvPr/>
        </p:nvSpPr>
        <p:spPr>
          <a:xfrm>
            <a:off x="747713" y="1543050"/>
            <a:ext cx="357188" cy="285750"/>
          </a:xfrm>
          <a:custGeom>
            <a:avLst/>
            <a:gdLst/>
            <a:ahLst/>
            <a:cxnLst/>
            <a:rect l="l" t="t" r="r" b="b"/>
            <a:pathLst>
              <a:path w="357188" h="285750">
                <a:moveTo>
                  <a:pt x="196453" y="0"/>
                </a:moveTo>
                <a:cubicBezTo>
                  <a:pt x="196453" y="-9878"/>
                  <a:pt x="188472" y="-17859"/>
                  <a:pt x="178594" y="-17859"/>
                </a:cubicBezTo>
                <a:cubicBezTo>
                  <a:pt x="168715" y="-17859"/>
                  <a:pt x="160734" y="-9878"/>
                  <a:pt x="160734" y="0"/>
                </a:cubicBezTo>
                <a:lnTo>
                  <a:pt x="160734" y="35719"/>
                </a:lnTo>
                <a:lnTo>
                  <a:pt x="107156" y="35719"/>
                </a:lnTo>
                <a:cubicBezTo>
                  <a:pt x="77577" y="35719"/>
                  <a:pt x="53578" y="59717"/>
                  <a:pt x="53578" y="89297"/>
                </a:cubicBezTo>
                <a:lnTo>
                  <a:pt x="53578" y="214313"/>
                </a:lnTo>
                <a:cubicBezTo>
                  <a:pt x="53578" y="243892"/>
                  <a:pt x="77577" y="267891"/>
                  <a:pt x="107156" y="267891"/>
                </a:cubicBezTo>
                <a:lnTo>
                  <a:pt x="250031" y="267891"/>
                </a:lnTo>
                <a:cubicBezTo>
                  <a:pt x="279611" y="267891"/>
                  <a:pt x="303609" y="243892"/>
                  <a:pt x="303609" y="214313"/>
                </a:cubicBezTo>
                <a:lnTo>
                  <a:pt x="303609" y="89297"/>
                </a:lnTo>
                <a:cubicBezTo>
                  <a:pt x="303609" y="59717"/>
                  <a:pt x="279611" y="35719"/>
                  <a:pt x="250031" y="35719"/>
                </a:cubicBezTo>
                <a:lnTo>
                  <a:pt x="196453" y="35719"/>
                </a:lnTo>
                <a:lnTo>
                  <a:pt x="196453" y="0"/>
                </a:lnTo>
                <a:close/>
                <a:moveTo>
                  <a:pt x="89297" y="205383"/>
                </a:moveTo>
                <a:cubicBezTo>
                  <a:pt x="89297" y="197960"/>
                  <a:pt x="95269" y="191988"/>
                  <a:pt x="102691" y="191988"/>
                </a:cubicBezTo>
                <a:lnTo>
                  <a:pt x="120551" y="191988"/>
                </a:lnTo>
                <a:cubicBezTo>
                  <a:pt x="127974" y="191988"/>
                  <a:pt x="133945" y="197960"/>
                  <a:pt x="133945" y="205383"/>
                </a:cubicBezTo>
                <a:cubicBezTo>
                  <a:pt x="133945" y="212806"/>
                  <a:pt x="127974" y="218777"/>
                  <a:pt x="120551" y="218777"/>
                </a:cubicBezTo>
                <a:lnTo>
                  <a:pt x="102691" y="218777"/>
                </a:lnTo>
                <a:cubicBezTo>
                  <a:pt x="95269" y="218777"/>
                  <a:pt x="89297" y="212806"/>
                  <a:pt x="89297" y="205383"/>
                </a:cubicBezTo>
                <a:close/>
                <a:moveTo>
                  <a:pt x="156270" y="205383"/>
                </a:moveTo>
                <a:cubicBezTo>
                  <a:pt x="156270" y="197960"/>
                  <a:pt x="162241" y="191988"/>
                  <a:pt x="169664" y="191988"/>
                </a:cubicBezTo>
                <a:lnTo>
                  <a:pt x="187523" y="191988"/>
                </a:lnTo>
                <a:cubicBezTo>
                  <a:pt x="194946" y="191988"/>
                  <a:pt x="200918" y="197960"/>
                  <a:pt x="200918" y="205383"/>
                </a:cubicBezTo>
                <a:cubicBezTo>
                  <a:pt x="200918" y="212806"/>
                  <a:pt x="194946" y="218777"/>
                  <a:pt x="187523" y="218777"/>
                </a:cubicBezTo>
                <a:lnTo>
                  <a:pt x="169664" y="218777"/>
                </a:lnTo>
                <a:cubicBezTo>
                  <a:pt x="162241" y="218777"/>
                  <a:pt x="156270" y="212806"/>
                  <a:pt x="156270" y="205383"/>
                </a:cubicBezTo>
                <a:close/>
                <a:moveTo>
                  <a:pt x="223242" y="205383"/>
                </a:moveTo>
                <a:cubicBezTo>
                  <a:pt x="223242" y="197960"/>
                  <a:pt x="229214" y="191988"/>
                  <a:pt x="236637" y="191988"/>
                </a:cubicBezTo>
                <a:lnTo>
                  <a:pt x="254496" y="191988"/>
                </a:lnTo>
                <a:cubicBezTo>
                  <a:pt x="261919" y="191988"/>
                  <a:pt x="267891" y="197960"/>
                  <a:pt x="267891" y="205383"/>
                </a:cubicBezTo>
                <a:cubicBezTo>
                  <a:pt x="267891" y="212806"/>
                  <a:pt x="261919" y="218777"/>
                  <a:pt x="254496" y="218777"/>
                </a:cubicBezTo>
                <a:lnTo>
                  <a:pt x="236637" y="218777"/>
                </a:lnTo>
                <a:cubicBezTo>
                  <a:pt x="229214" y="218777"/>
                  <a:pt x="223242" y="212806"/>
                  <a:pt x="223242" y="205383"/>
                </a:cubicBezTo>
                <a:close/>
                <a:moveTo>
                  <a:pt x="125016" y="98227"/>
                </a:moveTo>
                <a:cubicBezTo>
                  <a:pt x="139801" y="98227"/>
                  <a:pt x="151805" y="110230"/>
                  <a:pt x="151805" y="125016"/>
                </a:cubicBezTo>
                <a:cubicBezTo>
                  <a:pt x="151805" y="139801"/>
                  <a:pt x="139801" y="151805"/>
                  <a:pt x="125016" y="151805"/>
                </a:cubicBezTo>
                <a:cubicBezTo>
                  <a:pt x="110230" y="151805"/>
                  <a:pt x="98227" y="139801"/>
                  <a:pt x="98227" y="125016"/>
                </a:cubicBezTo>
                <a:cubicBezTo>
                  <a:pt x="98227" y="110230"/>
                  <a:pt x="110230" y="98227"/>
                  <a:pt x="125016" y="98227"/>
                </a:cubicBezTo>
                <a:close/>
                <a:moveTo>
                  <a:pt x="205383" y="125016"/>
                </a:moveTo>
                <a:cubicBezTo>
                  <a:pt x="205383" y="110230"/>
                  <a:pt x="217387" y="98227"/>
                  <a:pt x="232172" y="98227"/>
                </a:cubicBezTo>
                <a:cubicBezTo>
                  <a:pt x="246957" y="98227"/>
                  <a:pt x="258961" y="110230"/>
                  <a:pt x="258961" y="125016"/>
                </a:cubicBezTo>
                <a:cubicBezTo>
                  <a:pt x="258961" y="139801"/>
                  <a:pt x="246957" y="151805"/>
                  <a:pt x="232172" y="151805"/>
                </a:cubicBezTo>
                <a:cubicBezTo>
                  <a:pt x="217387" y="151805"/>
                  <a:pt x="205383" y="139801"/>
                  <a:pt x="205383" y="125016"/>
                </a:cubicBezTo>
                <a:close/>
                <a:moveTo>
                  <a:pt x="35719" y="125016"/>
                </a:moveTo>
                <a:cubicBezTo>
                  <a:pt x="35719" y="115137"/>
                  <a:pt x="27738" y="107156"/>
                  <a:pt x="17859" y="107156"/>
                </a:cubicBezTo>
                <a:cubicBezTo>
                  <a:pt x="7981" y="107156"/>
                  <a:pt x="0" y="115137"/>
                  <a:pt x="0" y="125016"/>
                </a:cubicBezTo>
                <a:lnTo>
                  <a:pt x="0" y="178594"/>
                </a:lnTo>
                <a:cubicBezTo>
                  <a:pt x="0" y="188472"/>
                  <a:pt x="7981" y="196453"/>
                  <a:pt x="17859" y="196453"/>
                </a:cubicBezTo>
                <a:cubicBezTo>
                  <a:pt x="27738" y="196453"/>
                  <a:pt x="35719" y="188472"/>
                  <a:pt x="35719" y="178594"/>
                </a:cubicBezTo>
                <a:lnTo>
                  <a:pt x="35719" y="125016"/>
                </a:lnTo>
                <a:close/>
                <a:moveTo>
                  <a:pt x="339328" y="107156"/>
                </a:moveTo>
                <a:cubicBezTo>
                  <a:pt x="329450" y="107156"/>
                  <a:pt x="321469" y="115137"/>
                  <a:pt x="321469" y="125016"/>
                </a:cubicBezTo>
                <a:lnTo>
                  <a:pt x="321469" y="178594"/>
                </a:lnTo>
                <a:cubicBezTo>
                  <a:pt x="321469" y="188472"/>
                  <a:pt x="329450" y="196453"/>
                  <a:pt x="339328" y="196453"/>
                </a:cubicBezTo>
                <a:cubicBezTo>
                  <a:pt x="349207" y="196453"/>
                  <a:pt x="357188" y="188472"/>
                  <a:pt x="357188" y="178594"/>
                </a:cubicBezTo>
                <a:lnTo>
                  <a:pt x="357188" y="125016"/>
                </a:lnTo>
                <a:cubicBezTo>
                  <a:pt x="357188" y="115137"/>
                  <a:pt x="349207" y="107156"/>
                  <a:pt x="339328" y="107156"/>
                </a:cubicBezTo>
                <a:close/>
              </a:path>
            </a:pathLst>
          </a:custGeom>
          <a:solidFill>
            <a:srgbClr val="34D399"/>
          </a:solidFill>
          <a:ln/>
        </p:spPr>
        <p:txBody>
          <a:bodyPr/>
          <a:lstStyle/>
          <a:p>
            <a:endParaRPr lang="zh-CN" altLang="en-US"/>
          </a:p>
        </p:txBody>
      </p:sp>
      <p:sp>
        <p:nvSpPr>
          <p:cNvPr id="9" name="Text 7"/>
          <p:cNvSpPr/>
          <p:nvPr/>
        </p:nvSpPr>
        <p:spPr>
          <a:xfrm>
            <a:off x="1381125" y="1381125"/>
            <a:ext cx="1030605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面向 Kubernetes 原生环境的 AI 智能体框架</a:t>
            </a:r>
            <a:endParaRPr lang="en-US" sz="1600" dirty="0"/>
          </a:p>
        </p:txBody>
      </p:sp>
      <p:sp>
        <p:nvSpPr>
          <p:cNvPr id="10" name="Text 8"/>
          <p:cNvSpPr/>
          <p:nvPr/>
        </p:nvSpPr>
        <p:spPr>
          <a:xfrm>
            <a:off x="1381125" y="1800225"/>
            <a:ext cx="10277475" cy="561975"/>
          </a:xfrm>
          <a:prstGeom prst="rect">
            <a:avLst/>
          </a:prstGeom>
          <a:noFill/>
          <a:ln/>
        </p:spPr>
        <p:txBody>
          <a:bodyPr wrap="square" lIns="0" tIns="0" rIns="0" bIns="0" rtlCol="0" anchor="ctr"/>
          <a:lstStyle/>
          <a:p>
            <a:pPr>
              <a:lnSpc>
                <a:spcPct val="140000"/>
              </a:lnSpc>
            </a:pPr>
            <a:r>
              <a:rPr lang="en-US" sz="1350" dirty="0">
                <a:solidFill>
                  <a:srgbClr val="E5E7EB">
                    <a:alpha val="90000"/>
                  </a:srgbClr>
                </a:solidFill>
                <a:latin typeface="Noto Sans SC" pitchFamily="34" charset="0"/>
                <a:ea typeface="Noto Sans SC" pitchFamily="34" charset="-122"/>
                <a:cs typeface="Noto Sans SC" pitchFamily="34" charset="-120"/>
              </a:rPr>
              <a:t>Kagent 是一个专为 Kubernetes 环境设计的开源 AI 智能体运行与治理框架。它不仅提供了一种基于 </a:t>
            </a:r>
            <a:r>
              <a:rPr lang="en-US" sz="1350" b="1" dirty="0">
                <a:solidFill>
                  <a:srgbClr val="34D399"/>
                </a:solidFill>
                <a:latin typeface="Noto Sans SC" pitchFamily="34" charset="0"/>
                <a:ea typeface="Noto Sans SC" pitchFamily="34" charset="-122"/>
                <a:cs typeface="Noto Sans SC" pitchFamily="34" charset="-120"/>
              </a:rPr>
              <a:t>CRD(自定义资源定义)</a:t>
            </a:r>
            <a:r>
              <a:rPr lang="en-US" sz="1350" dirty="0">
                <a:solidFill>
                  <a:srgbClr val="E5E7EB">
                    <a:alpha val="90000"/>
                  </a:srgbClr>
                </a:solidFill>
                <a:latin typeface="Noto Sans SC" pitchFamily="34" charset="0"/>
                <a:ea typeface="Noto Sans SC" pitchFamily="34" charset="-122"/>
                <a:cs typeface="Noto Sans SC" pitchFamily="34" charset="-120"/>
              </a:rPr>
              <a:t> 声明式定义 Agent 的方式,还通过控制器、API Server 和内置 UI 提供了一整套</a:t>
            </a:r>
            <a:r>
              <a:rPr lang="en-US" sz="1350" b="1" dirty="0">
                <a:solidFill>
                  <a:srgbClr val="F59E0B"/>
                </a:solidFill>
                <a:latin typeface="Noto Sans SC" pitchFamily="34" charset="0"/>
                <a:ea typeface="Noto Sans SC" pitchFamily="34" charset="-122"/>
                <a:cs typeface="Noto Sans SC" pitchFamily="34" charset="-120"/>
              </a:rPr>
              <a:t>"基础设施即代码(IaC)"</a:t>
            </a:r>
            <a:r>
              <a:rPr lang="en-US" sz="1350" dirty="0">
                <a:solidFill>
                  <a:srgbClr val="E5E7EB">
                    <a:alpha val="90000"/>
                  </a:srgbClr>
                </a:solidFill>
                <a:latin typeface="Noto Sans SC" pitchFamily="34" charset="0"/>
                <a:ea typeface="Noto Sans SC" pitchFamily="34" charset="-122"/>
                <a:cs typeface="Noto Sans SC" pitchFamily="34" charset="-120"/>
              </a:rPr>
              <a:t>的智能体管理体验。</a:t>
            </a:r>
            <a:endParaRPr lang="en-US" sz="1600" dirty="0"/>
          </a:p>
        </p:txBody>
      </p:sp>
      <p:sp>
        <p:nvSpPr>
          <p:cNvPr id="11" name="Shape 9"/>
          <p:cNvSpPr/>
          <p:nvPr/>
        </p:nvSpPr>
        <p:spPr>
          <a:xfrm>
            <a:off x="385763" y="2790825"/>
            <a:ext cx="3695700" cy="2943225"/>
          </a:xfrm>
          <a:custGeom>
            <a:avLst/>
            <a:gdLst/>
            <a:ahLst/>
            <a:cxnLst/>
            <a:rect l="l" t="t" r="r" b="b"/>
            <a:pathLst>
              <a:path w="3695700" h="2943225">
                <a:moveTo>
                  <a:pt x="114285" y="0"/>
                </a:moveTo>
                <a:lnTo>
                  <a:pt x="3581415" y="0"/>
                </a:lnTo>
                <a:cubicBezTo>
                  <a:pt x="3644533" y="0"/>
                  <a:pt x="3695700" y="51167"/>
                  <a:pt x="3695700" y="114285"/>
                </a:cubicBezTo>
                <a:lnTo>
                  <a:pt x="3695700" y="2828940"/>
                </a:lnTo>
                <a:cubicBezTo>
                  <a:pt x="3695700" y="2892058"/>
                  <a:pt x="3644533" y="2943225"/>
                  <a:pt x="3581415" y="2943225"/>
                </a:cubicBezTo>
                <a:lnTo>
                  <a:pt x="114285" y="2943225"/>
                </a:lnTo>
                <a:cubicBezTo>
                  <a:pt x="51167" y="2943225"/>
                  <a:pt x="0" y="2892058"/>
                  <a:pt x="0" y="2828940"/>
                </a:cubicBezTo>
                <a:lnTo>
                  <a:pt x="0" y="114285"/>
                </a:lnTo>
                <a:cubicBezTo>
                  <a:pt x="0" y="51210"/>
                  <a:pt x="51210" y="0"/>
                  <a:pt x="114285"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12" name="Shape 10"/>
          <p:cNvSpPr/>
          <p:nvPr/>
        </p:nvSpPr>
        <p:spPr>
          <a:xfrm>
            <a:off x="581025" y="2986088"/>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13" name="Shape 11"/>
          <p:cNvSpPr/>
          <p:nvPr/>
        </p:nvSpPr>
        <p:spPr>
          <a:xfrm>
            <a:off x="695325" y="3100388"/>
            <a:ext cx="228600" cy="228600"/>
          </a:xfrm>
          <a:custGeom>
            <a:avLst/>
            <a:gdLst/>
            <a:ahLst/>
            <a:cxnLst/>
            <a:rect l="l" t="t" r="r" b="b"/>
            <a:pathLst>
              <a:path w="228600" h="228600">
                <a:moveTo>
                  <a:pt x="100146" y="-1116"/>
                </a:moveTo>
                <a:cubicBezTo>
                  <a:pt x="108987" y="-6206"/>
                  <a:pt x="119881" y="-6206"/>
                  <a:pt x="128721" y="-1116"/>
                </a:cubicBezTo>
                <a:lnTo>
                  <a:pt x="207258" y="44202"/>
                </a:lnTo>
                <a:cubicBezTo>
                  <a:pt x="216098" y="49292"/>
                  <a:pt x="221546" y="58757"/>
                  <a:pt x="221546" y="68937"/>
                </a:cubicBezTo>
                <a:lnTo>
                  <a:pt x="221546" y="159574"/>
                </a:lnTo>
                <a:cubicBezTo>
                  <a:pt x="221546" y="169798"/>
                  <a:pt x="216098" y="179219"/>
                  <a:pt x="207258" y="184309"/>
                </a:cubicBezTo>
                <a:lnTo>
                  <a:pt x="128721" y="229716"/>
                </a:lnTo>
                <a:cubicBezTo>
                  <a:pt x="119881" y="234806"/>
                  <a:pt x="108987" y="234806"/>
                  <a:pt x="100146" y="229716"/>
                </a:cubicBezTo>
                <a:lnTo>
                  <a:pt x="21654" y="184398"/>
                </a:lnTo>
                <a:cubicBezTo>
                  <a:pt x="12814" y="179308"/>
                  <a:pt x="7367" y="169843"/>
                  <a:pt x="7367" y="159663"/>
                </a:cubicBezTo>
                <a:lnTo>
                  <a:pt x="7367" y="69026"/>
                </a:lnTo>
                <a:cubicBezTo>
                  <a:pt x="7367" y="58802"/>
                  <a:pt x="12814" y="49381"/>
                  <a:pt x="21654" y="44291"/>
                </a:cubicBezTo>
                <a:lnTo>
                  <a:pt x="100146" y="-1116"/>
                </a:lnTo>
                <a:close/>
                <a:moveTo>
                  <a:pt x="192926" y="159618"/>
                </a:moveTo>
                <a:lnTo>
                  <a:pt x="192926" y="85457"/>
                </a:lnTo>
                <a:lnTo>
                  <a:pt x="128721" y="122515"/>
                </a:lnTo>
                <a:lnTo>
                  <a:pt x="128721" y="196676"/>
                </a:lnTo>
                <a:lnTo>
                  <a:pt x="192926" y="159618"/>
                </a:lnTo>
                <a:close/>
              </a:path>
            </a:pathLst>
          </a:custGeom>
          <a:solidFill>
            <a:srgbClr val="34D399"/>
          </a:solidFill>
          <a:ln/>
        </p:spPr>
        <p:txBody>
          <a:bodyPr/>
          <a:lstStyle/>
          <a:p>
            <a:endParaRPr lang="zh-CN" altLang="en-US"/>
          </a:p>
        </p:txBody>
      </p:sp>
      <p:sp>
        <p:nvSpPr>
          <p:cNvPr id="14" name="Text 12"/>
          <p:cNvSpPr/>
          <p:nvPr/>
        </p:nvSpPr>
        <p:spPr>
          <a:xfrm>
            <a:off x="581025" y="3595688"/>
            <a:ext cx="3400425"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声明式定义</a:t>
            </a:r>
            <a:endParaRPr lang="en-US" sz="1600" dirty="0"/>
          </a:p>
        </p:txBody>
      </p:sp>
      <p:sp>
        <p:nvSpPr>
          <p:cNvPr id="15" name="Text 13"/>
          <p:cNvSpPr/>
          <p:nvPr/>
        </p:nvSpPr>
        <p:spPr>
          <a:xfrm>
            <a:off x="581025" y="3976687"/>
            <a:ext cx="3381375" cy="121920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通过 Kubernetes CRD 以声明式方式定义智能体资源,将 AI Agent 管理纳入标准的云原生运维体系</a:t>
            </a:r>
            <a:endParaRPr lang="en-US" sz="1600" dirty="0"/>
          </a:p>
        </p:txBody>
      </p:sp>
      <p:sp>
        <p:nvSpPr>
          <p:cNvPr id="16" name="Shape 14"/>
          <p:cNvSpPr/>
          <p:nvPr/>
        </p:nvSpPr>
        <p:spPr>
          <a:xfrm>
            <a:off x="600075" y="536257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34D399"/>
          </a:solidFill>
          <a:ln/>
        </p:spPr>
        <p:txBody>
          <a:bodyPr/>
          <a:lstStyle/>
          <a:p>
            <a:endParaRPr lang="zh-CN" altLang="en-US"/>
          </a:p>
        </p:txBody>
      </p:sp>
      <p:sp>
        <p:nvSpPr>
          <p:cNvPr id="17" name="Text 15"/>
          <p:cNvSpPr/>
          <p:nvPr/>
        </p:nvSpPr>
        <p:spPr>
          <a:xfrm>
            <a:off x="847725" y="5343525"/>
            <a:ext cx="1000125" cy="190500"/>
          </a:xfrm>
          <a:prstGeom prst="rect">
            <a:avLst/>
          </a:prstGeom>
          <a:noFill/>
          <a:ln/>
        </p:spPr>
        <p:txBody>
          <a:bodyPr wrap="square" lIns="0" tIns="0" rIns="0" bIns="0" rtlCol="0" anchor="ctr"/>
          <a:lstStyle/>
          <a:p>
            <a:pPr>
              <a:lnSpc>
                <a:spcPct val="120000"/>
              </a:lnSpc>
            </a:pPr>
            <a:r>
              <a:rPr lang="en-US" sz="1050" dirty="0">
                <a:solidFill>
                  <a:srgbClr val="34D399"/>
                </a:solidFill>
                <a:latin typeface="Noto Sans SC" pitchFamily="34" charset="0"/>
                <a:ea typeface="Noto Sans SC" pitchFamily="34" charset="-122"/>
                <a:cs typeface="Noto Sans SC" pitchFamily="34" charset="-120"/>
              </a:rPr>
              <a:t>标准化资源管理</a:t>
            </a:r>
            <a:endParaRPr lang="en-US" sz="1600" dirty="0"/>
          </a:p>
        </p:txBody>
      </p:sp>
      <p:sp>
        <p:nvSpPr>
          <p:cNvPr id="18" name="Shape 16"/>
          <p:cNvSpPr/>
          <p:nvPr/>
        </p:nvSpPr>
        <p:spPr>
          <a:xfrm>
            <a:off x="4246513" y="2790825"/>
            <a:ext cx="3695700" cy="2943225"/>
          </a:xfrm>
          <a:custGeom>
            <a:avLst/>
            <a:gdLst/>
            <a:ahLst/>
            <a:cxnLst/>
            <a:rect l="l" t="t" r="r" b="b"/>
            <a:pathLst>
              <a:path w="3695700" h="2943225">
                <a:moveTo>
                  <a:pt x="114285" y="0"/>
                </a:moveTo>
                <a:lnTo>
                  <a:pt x="3581415" y="0"/>
                </a:lnTo>
                <a:cubicBezTo>
                  <a:pt x="3644533" y="0"/>
                  <a:pt x="3695700" y="51167"/>
                  <a:pt x="3695700" y="114285"/>
                </a:cubicBezTo>
                <a:lnTo>
                  <a:pt x="3695700" y="2828940"/>
                </a:lnTo>
                <a:cubicBezTo>
                  <a:pt x="3695700" y="2892058"/>
                  <a:pt x="3644533" y="2943225"/>
                  <a:pt x="3581415" y="2943225"/>
                </a:cubicBezTo>
                <a:lnTo>
                  <a:pt x="114285" y="2943225"/>
                </a:lnTo>
                <a:cubicBezTo>
                  <a:pt x="51167" y="2943225"/>
                  <a:pt x="0" y="2892058"/>
                  <a:pt x="0" y="2828940"/>
                </a:cubicBezTo>
                <a:lnTo>
                  <a:pt x="0" y="114285"/>
                </a:lnTo>
                <a:cubicBezTo>
                  <a:pt x="0" y="51210"/>
                  <a:pt x="51210" y="0"/>
                  <a:pt x="114285"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19" name="Shape 17"/>
          <p:cNvSpPr/>
          <p:nvPr/>
        </p:nvSpPr>
        <p:spPr>
          <a:xfrm>
            <a:off x="4441775" y="2986088"/>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F59E0B">
              <a:alpha val="20000"/>
            </a:srgbClr>
          </a:solidFill>
          <a:ln/>
        </p:spPr>
        <p:txBody>
          <a:bodyPr/>
          <a:lstStyle/>
          <a:p>
            <a:endParaRPr lang="zh-CN" altLang="en-US"/>
          </a:p>
        </p:txBody>
      </p:sp>
      <p:sp>
        <p:nvSpPr>
          <p:cNvPr id="20" name="Shape 18"/>
          <p:cNvSpPr/>
          <p:nvPr/>
        </p:nvSpPr>
        <p:spPr>
          <a:xfrm>
            <a:off x="4527500" y="3100388"/>
            <a:ext cx="285750" cy="228600"/>
          </a:xfrm>
          <a:custGeom>
            <a:avLst/>
            <a:gdLst/>
            <a:ahLst/>
            <a:cxnLst/>
            <a:rect l="l" t="t" r="r" b="b"/>
            <a:pathLst>
              <a:path w="285750" h="228600">
                <a:moveTo>
                  <a:pt x="185693" y="93985"/>
                </a:moveTo>
                <a:cubicBezTo>
                  <a:pt x="191140" y="92512"/>
                  <a:pt x="196855" y="95101"/>
                  <a:pt x="199311" y="100146"/>
                </a:cubicBezTo>
                <a:lnTo>
                  <a:pt x="207615" y="116934"/>
                </a:lnTo>
                <a:cubicBezTo>
                  <a:pt x="212214" y="117559"/>
                  <a:pt x="216724" y="118809"/>
                  <a:pt x="220965" y="120551"/>
                </a:cubicBezTo>
                <a:lnTo>
                  <a:pt x="236592" y="110148"/>
                </a:lnTo>
                <a:cubicBezTo>
                  <a:pt x="241280" y="107022"/>
                  <a:pt x="247486" y="107647"/>
                  <a:pt x="251460" y="111621"/>
                </a:cubicBezTo>
                <a:lnTo>
                  <a:pt x="260033" y="120194"/>
                </a:lnTo>
                <a:cubicBezTo>
                  <a:pt x="264006" y="124167"/>
                  <a:pt x="264631" y="130418"/>
                  <a:pt x="261506" y="135062"/>
                </a:cubicBezTo>
                <a:lnTo>
                  <a:pt x="251103" y="150644"/>
                </a:lnTo>
                <a:cubicBezTo>
                  <a:pt x="251951" y="152742"/>
                  <a:pt x="252710" y="154930"/>
                  <a:pt x="253335" y="157207"/>
                </a:cubicBezTo>
                <a:cubicBezTo>
                  <a:pt x="253960" y="159484"/>
                  <a:pt x="254362" y="161717"/>
                  <a:pt x="254675" y="163994"/>
                </a:cubicBezTo>
                <a:lnTo>
                  <a:pt x="271507" y="172298"/>
                </a:lnTo>
                <a:cubicBezTo>
                  <a:pt x="276552" y="174799"/>
                  <a:pt x="279142" y="180514"/>
                  <a:pt x="277669" y="185916"/>
                </a:cubicBezTo>
                <a:lnTo>
                  <a:pt x="274543" y="197614"/>
                </a:lnTo>
                <a:cubicBezTo>
                  <a:pt x="273070" y="203016"/>
                  <a:pt x="268025" y="206678"/>
                  <a:pt x="262399" y="206320"/>
                </a:cubicBezTo>
                <a:lnTo>
                  <a:pt x="243647" y="205115"/>
                </a:lnTo>
                <a:cubicBezTo>
                  <a:pt x="240834" y="208731"/>
                  <a:pt x="237574" y="212080"/>
                  <a:pt x="233869" y="214938"/>
                </a:cubicBezTo>
                <a:lnTo>
                  <a:pt x="235074" y="233645"/>
                </a:lnTo>
                <a:cubicBezTo>
                  <a:pt x="235431" y="239271"/>
                  <a:pt x="231770" y="244361"/>
                  <a:pt x="226368" y="245790"/>
                </a:cubicBezTo>
                <a:lnTo>
                  <a:pt x="214670" y="248915"/>
                </a:lnTo>
                <a:cubicBezTo>
                  <a:pt x="209223" y="250388"/>
                  <a:pt x="203552" y="247799"/>
                  <a:pt x="201052" y="242754"/>
                </a:cubicBezTo>
                <a:lnTo>
                  <a:pt x="192747" y="225966"/>
                </a:lnTo>
                <a:cubicBezTo>
                  <a:pt x="188149" y="225341"/>
                  <a:pt x="183639" y="224091"/>
                  <a:pt x="179397" y="222349"/>
                </a:cubicBezTo>
                <a:lnTo>
                  <a:pt x="163770" y="232752"/>
                </a:lnTo>
                <a:cubicBezTo>
                  <a:pt x="159082" y="235878"/>
                  <a:pt x="152876" y="235253"/>
                  <a:pt x="148903" y="231279"/>
                </a:cubicBezTo>
                <a:lnTo>
                  <a:pt x="140330" y="222706"/>
                </a:lnTo>
                <a:cubicBezTo>
                  <a:pt x="136356" y="218733"/>
                  <a:pt x="135731" y="212527"/>
                  <a:pt x="138857" y="207838"/>
                </a:cubicBezTo>
                <a:lnTo>
                  <a:pt x="149260" y="192212"/>
                </a:lnTo>
                <a:cubicBezTo>
                  <a:pt x="148411" y="190113"/>
                  <a:pt x="147652" y="187925"/>
                  <a:pt x="147027" y="185648"/>
                </a:cubicBezTo>
                <a:cubicBezTo>
                  <a:pt x="146402" y="183371"/>
                  <a:pt x="146000" y="181094"/>
                  <a:pt x="145688" y="178862"/>
                </a:cubicBezTo>
                <a:lnTo>
                  <a:pt x="128855" y="170557"/>
                </a:lnTo>
                <a:cubicBezTo>
                  <a:pt x="123810" y="168057"/>
                  <a:pt x="121265" y="162342"/>
                  <a:pt x="122694" y="156939"/>
                </a:cubicBezTo>
                <a:lnTo>
                  <a:pt x="125819" y="145241"/>
                </a:lnTo>
                <a:cubicBezTo>
                  <a:pt x="127293" y="139839"/>
                  <a:pt x="132338" y="136178"/>
                  <a:pt x="137964" y="136535"/>
                </a:cubicBezTo>
                <a:lnTo>
                  <a:pt x="156671" y="137740"/>
                </a:lnTo>
                <a:cubicBezTo>
                  <a:pt x="159484" y="134124"/>
                  <a:pt x="162744" y="130775"/>
                  <a:pt x="166449" y="127918"/>
                </a:cubicBezTo>
                <a:lnTo>
                  <a:pt x="165244" y="109255"/>
                </a:lnTo>
                <a:cubicBezTo>
                  <a:pt x="164887" y="103629"/>
                  <a:pt x="168548" y="98539"/>
                  <a:pt x="173950" y="97110"/>
                </a:cubicBezTo>
                <a:lnTo>
                  <a:pt x="185648" y="93985"/>
                </a:lnTo>
                <a:close/>
                <a:moveTo>
                  <a:pt x="200204" y="151805"/>
                </a:moveTo>
                <a:cubicBezTo>
                  <a:pt x="189361" y="151817"/>
                  <a:pt x="180568" y="160630"/>
                  <a:pt x="180581" y="171472"/>
                </a:cubicBezTo>
                <a:cubicBezTo>
                  <a:pt x="180593" y="182315"/>
                  <a:pt x="189406" y="191108"/>
                  <a:pt x="200248" y="191095"/>
                </a:cubicBezTo>
                <a:cubicBezTo>
                  <a:pt x="211091" y="191083"/>
                  <a:pt x="219884" y="182270"/>
                  <a:pt x="219871" y="171428"/>
                </a:cubicBezTo>
                <a:cubicBezTo>
                  <a:pt x="219859" y="160585"/>
                  <a:pt x="211046" y="151792"/>
                  <a:pt x="200204" y="151805"/>
                </a:cubicBezTo>
                <a:close/>
                <a:moveTo>
                  <a:pt x="100414" y="-20315"/>
                </a:moveTo>
                <a:lnTo>
                  <a:pt x="112112" y="-17190"/>
                </a:lnTo>
                <a:cubicBezTo>
                  <a:pt x="117515" y="-15716"/>
                  <a:pt x="121176" y="-10626"/>
                  <a:pt x="120819" y="-5045"/>
                </a:cubicBezTo>
                <a:lnTo>
                  <a:pt x="119613" y="13618"/>
                </a:lnTo>
                <a:cubicBezTo>
                  <a:pt x="123319" y="16475"/>
                  <a:pt x="126578" y="19779"/>
                  <a:pt x="129391" y="23440"/>
                </a:cubicBezTo>
                <a:lnTo>
                  <a:pt x="148144" y="22235"/>
                </a:lnTo>
                <a:cubicBezTo>
                  <a:pt x="153725" y="21878"/>
                  <a:pt x="158814" y="25539"/>
                  <a:pt x="160288" y="30941"/>
                </a:cubicBezTo>
                <a:lnTo>
                  <a:pt x="163413" y="42639"/>
                </a:lnTo>
                <a:cubicBezTo>
                  <a:pt x="164842" y="48042"/>
                  <a:pt x="162297" y="53757"/>
                  <a:pt x="157252" y="56257"/>
                </a:cubicBezTo>
                <a:lnTo>
                  <a:pt x="140419" y="64562"/>
                </a:lnTo>
                <a:cubicBezTo>
                  <a:pt x="140107" y="66839"/>
                  <a:pt x="139660" y="69116"/>
                  <a:pt x="139080" y="71348"/>
                </a:cubicBezTo>
                <a:cubicBezTo>
                  <a:pt x="138499" y="73581"/>
                  <a:pt x="137696" y="75813"/>
                  <a:pt x="136847" y="77912"/>
                </a:cubicBezTo>
                <a:lnTo>
                  <a:pt x="147251" y="93538"/>
                </a:lnTo>
                <a:cubicBezTo>
                  <a:pt x="150376" y="98227"/>
                  <a:pt x="149751" y="104433"/>
                  <a:pt x="145777" y="108406"/>
                </a:cubicBezTo>
                <a:lnTo>
                  <a:pt x="137205" y="116979"/>
                </a:lnTo>
                <a:cubicBezTo>
                  <a:pt x="133231" y="120953"/>
                  <a:pt x="127025" y="121578"/>
                  <a:pt x="122337" y="118452"/>
                </a:cubicBezTo>
                <a:lnTo>
                  <a:pt x="106710" y="108049"/>
                </a:lnTo>
                <a:cubicBezTo>
                  <a:pt x="102468" y="109791"/>
                  <a:pt x="97959" y="111041"/>
                  <a:pt x="93360" y="111666"/>
                </a:cubicBezTo>
                <a:lnTo>
                  <a:pt x="85055" y="128454"/>
                </a:lnTo>
                <a:cubicBezTo>
                  <a:pt x="82555" y="133499"/>
                  <a:pt x="76840" y="136044"/>
                  <a:pt x="71438" y="134615"/>
                </a:cubicBezTo>
                <a:lnTo>
                  <a:pt x="59740" y="131490"/>
                </a:lnTo>
                <a:cubicBezTo>
                  <a:pt x="54293" y="130016"/>
                  <a:pt x="50676" y="124926"/>
                  <a:pt x="51033" y="119345"/>
                </a:cubicBezTo>
                <a:lnTo>
                  <a:pt x="52239" y="100638"/>
                </a:lnTo>
                <a:cubicBezTo>
                  <a:pt x="48533" y="97780"/>
                  <a:pt x="45274" y="94476"/>
                  <a:pt x="42461" y="90815"/>
                </a:cubicBezTo>
                <a:lnTo>
                  <a:pt x="23708" y="92020"/>
                </a:lnTo>
                <a:cubicBezTo>
                  <a:pt x="18127" y="92378"/>
                  <a:pt x="13037" y="88716"/>
                  <a:pt x="11564" y="83314"/>
                </a:cubicBezTo>
                <a:lnTo>
                  <a:pt x="8439" y="71616"/>
                </a:lnTo>
                <a:cubicBezTo>
                  <a:pt x="7010" y="66214"/>
                  <a:pt x="9555" y="60499"/>
                  <a:pt x="14600" y="57998"/>
                </a:cubicBezTo>
                <a:lnTo>
                  <a:pt x="31433" y="49694"/>
                </a:lnTo>
                <a:cubicBezTo>
                  <a:pt x="31745" y="47417"/>
                  <a:pt x="32192" y="45184"/>
                  <a:pt x="32772" y="42907"/>
                </a:cubicBezTo>
                <a:cubicBezTo>
                  <a:pt x="33397" y="40630"/>
                  <a:pt x="34111" y="38442"/>
                  <a:pt x="35004" y="36344"/>
                </a:cubicBezTo>
                <a:lnTo>
                  <a:pt x="24601" y="20762"/>
                </a:lnTo>
                <a:cubicBezTo>
                  <a:pt x="21476" y="16073"/>
                  <a:pt x="22101" y="9867"/>
                  <a:pt x="26075" y="5894"/>
                </a:cubicBezTo>
                <a:lnTo>
                  <a:pt x="34647" y="-2679"/>
                </a:lnTo>
                <a:cubicBezTo>
                  <a:pt x="38621" y="-6653"/>
                  <a:pt x="44827" y="-7278"/>
                  <a:pt x="49515" y="-4152"/>
                </a:cubicBezTo>
                <a:lnTo>
                  <a:pt x="65142" y="6251"/>
                </a:lnTo>
                <a:cubicBezTo>
                  <a:pt x="69384" y="4509"/>
                  <a:pt x="73893" y="3259"/>
                  <a:pt x="78492" y="2634"/>
                </a:cubicBezTo>
                <a:lnTo>
                  <a:pt x="86797" y="-14154"/>
                </a:lnTo>
                <a:cubicBezTo>
                  <a:pt x="89297" y="-19199"/>
                  <a:pt x="94967" y="-21744"/>
                  <a:pt x="100414" y="-20315"/>
                </a:cubicBezTo>
                <a:close/>
                <a:moveTo>
                  <a:pt x="85904" y="37505"/>
                </a:moveTo>
                <a:cubicBezTo>
                  <a:pt x="75061" y="37505"/>
                  <a:pt x="66258" y="46307"/>
                  <a:pt x="66258" y="57150"/>
                </a:cubicBezTo>
                <a:cubicBezTo>
                  <a:pt x="66258" y="67993"/>
                  <a:pt x="75061" y="76795"/>
                  <a:pt x="85904" y="76795"/>
                </a:cubicBezTo>
                <a:cubicBezTo>
                  <a:pt x="96746" y="76795"/>
                  <a:pt x="105549" y="67993"/>
                  <a:pt x="105549" y="57150"/>
                </a:cubicBezTo>
                <a:cubicBezTo>
                  <a:pt x="105549" y="46307"/>
                  <a:pt x="96746" y="37505"/>
                  <a:pt x="85904" y="37505"/>
                </a:cubicBezTo>
                <a:close/>
              </a:path>
            </a:pathLst>
          </a:custGeom>
          <a:solidFill>
            <a:srgbClr val="F59E0B"/>
          </a:solidFill>
          <a:ln/>
        </p:spPr>
        <p:txBody>
          <a:bodyPr/>
          <a:lstStyle/>
          <a:p>
            <a:endParaRPr lang="zh-CN" altLang="en-US"/>
          </a:p>
        </p:txBody>
      </p:sp>
      <p:sp>
        <p:nvSpPr>
          <p:cNvPr id="21" name="Text 19"/>
          <p:cNvSpPr/>
          <p:nvPr/>
        </p:nvSpPr>
        <p:spPr>
          <a:xfrm>
            <a:off x="4441775" y="3595688"/>
            <a:ext cx="3400425"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完整技术栈</a:t>
            </a:r>
            <a:endParaRPr lang="en-US" sz="1600" dirty="0"/>
          </a:p>
        </p:txBody>
      </p:sp>
      <p:sp>
        <p:nvSpPr>
          <p:cNvPr id="22" name="Text 20"/>
          <p:cNvSpPr/>
          <p:nvPr/>
        </p:nvSpPr>
        <p:spPr>
          <a:xfrm>
            <a:off x="4441775" y="3976687"/>
            <a:ext cx="3381375" cy="121920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集成控制器、HTTP Server、数据库层、Agent Runtime、MCP Tool Servers 和 Web UI 的全栈解决方案</a:t>
            </a:r>
            <a:endParaRPr lang="en-US" sz="1600" dirty="0"/>
          </a:p>
        </p:txBody>
      </p:sp>
      <p:sp>
        <p:nvSpPr>
          <p:cNvPr id="23" name="Shape 21"/>
          <p:cNvSpPr/>
          <p:nvPr/>
        </p:nvSpPr>
        <p:spPr>
          <a:xfrm>
            <a:off x="4460825" y="536257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F59E0B"/>
          </a:solidFill>
          <a:ln/>
        </p:spPr>
        <p:txBody>
          <a:bodyPr/>
          <a:lstStyle/>
          <a:p>
            <a:endParaRPr lang="zh-CN" altLang="en-US"/>
          </a:p>
        </p:txBody>
      </p:sp>
      <p:sp>
        <p:nvSpPr>
          <p:cNvPr id="24" name="Text 22"/>
          <p:cNvSpPr/>
          <p:nvPr/>
        </p:nvSpPr>
        <p:spPr>
          <a:xfrm>
            <a:off x="4708475" y="5343525"/>
            <a:ext cx="600075" cy="190500"/>
          </a:xfrm>
          <a:prstGeom prst="rect">
            <a:avLst/>
          </a:prstGeom>
          <a:noFill/>
          <a:ln/>
        </p:spPr>
        <p:txBody>
          <a:bodyPr wrap="square" lIns="0" tIns="0" rIns="0" bIns="0" rtlCol="0" anchor="ctr"/>
          <a:lstStyle/>
          <a:p>
            <a:pPr>
              <a:lnSpc>
                <a:spcPct val="120000"/>
              </a:lnSpc>
            </a:pPr>
            <a:r>
              <a:rPr lang="en-US" sz="1050" dirty="0">
                <a:solidFill>
                  <a:srgbClr val="F59E0B"/>
                </a:solidFill>
                <a:latin typeface="Noto Sans SC" pitchFamily="34" charset="0"/>
                <a:ea typeface="Noto Sans SC" pitchFamily="34" charset="-122"/>
                <a:cs typeface="Noto Sans SC" pitchFamily="34" charset="-120"/>
              </a:rPr>
              <a:t>开箱即用</a:t>
            </a:r>
            <a:endParaRPr lang="en-US" sz="1600" dirty="0"/>
          </a:p>
        </p:txBody>
      </p:sp>
      <p:sp>
        <p:nvSpPr>
          <p:cNvPr id="25" name="Shape 23"/>
          <p:cNvSpPr/>
          <p:nvPr/>
        </p:nvSpPr>
        <p:spPr>
          <a:xfrm>
            <a:off x="8107338" y="2790825"/>
            <a:ext cx="3695700" cy="2943225"/>
          </a:xfrm>
          <a:custGeom>
            <a:avLst/>
            <a:gdLst/>
            <a:ahLst/>
            <a:cxnLst/>
            <a:rect l="l" t="t" r="r" b="b"/>
            <a:pathLst>
              <a:path w="3695700" h="2943225">
                <a:moveTo>
                  <a:pt x="114285" y="0"/>
                </a:moveTo>
                <a:lnTo>
                  <a:pt x="3581415" y="0"/>
                </a:lnTo>
                <a:cubicBezTo>
                  <a:pt x="3644533" y="0"/>
                  <a:pt x="3695700" y="51167"/>
                  <a:pt x="3695700" y="114285"/>
                </a:cubicBezTo>
                <a:lnTo>
                  <a:pt x="3695700" y="2828940"/>
                </a:lnTo>
                <a:cubicBezTo>
                  <a:pt x="3695700" y="2892058"/>
                  <a:pt x="3644533" y="2943225"/>
                  <a:pt x="3581415" y="2943225"/>
                </a:cubicBezTo>
                <a:lnTo>
                  <a:pt x="114285" y="2943225"/>
                </a:lnTo>
                <a:cubicBezTo>
                  <a:pt x="51167" y="2943225"/>
                  <a:pt x="0" y="2892058"/>
                  <a:pt x="0" y="2828940"/>
                </a:cubicBezTo>
                <a:lnTo>
                  <a:pt x="0" y="114285"/>
                </a:lnTo>
                <a:cubicBezTo>
                  <a:pt x="0" y="51210"/>
                  <a:pt x="51210" y="0"/>
                  <a:pt x="114285"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26" name="Shape 24"/>
          <p:cNvSpPr/>
          <p:nvPr/>
        </p:nvSpPr>
        <p:spPr>
          <a:xfrm>
            <a:off x="8302600" y="2986088"/>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27" name="Shape 25"/>
          <p:cNvSpPr/>
          <p:nvPr/>
        </p:nvSpPr>
        <p:spPr>
          <a:xfrm>
            <a:off x="8416900" y="3100388"/>
            <a:ext cx="228600" cy="228600"/>
          </a:xfrm>
          <a:custGeom>
            <a:avLst/>
            <a:gdLst/>
            <a:ahLst/>
            <a:cxnLst/>
            <a:rect l="l" t="t" r="r" b="b"/>
            <a:pathLst>
              <a:path w="228600" h="228600">
                <a:moveTo>
                  <a:pt x="114300" y="0"/>
                </a:moveTo>
                <a:cubicBezTo>
                  <a:pt x="116354" y="0"/>
                  <a:pt x="118408" y="446"/>
                  <a:pt x="120283" y="1295"/>
                </a:cubicBezTo>
                <a:lnTo>
                  <a:pt x="204401" y="36969"/>
                </a:lnTo>
                <a:cubicBezTo>
                  <a:pt x="214223" y="41121"/>
                  <a:pt x="221546" y="50810"/>
                  <a:pt x="221501" y="62508"/>
                </a:cubicBezTo>
                <a:cubicBezTo>
                  <a:pt x="221278" y="106799"/>
                  <a:pt x="203061" y="187836"/>
                  <a:pt x="126132" y="224671"/>
                </a:cubicBezTo>
                <a:cubicBezTo>
                  <a:pt x="118676" y="228243"/>
                  <a:pt x="110014" y="228243"/>
                  <a:pt x="102557" y="224671"/>
                </a:cubicBezTo>
                <a:cubicBezTo>
                  <a:pt x="25584" y="187836"/>
                  <a:pt x="7412" y="106799"/>
                  <a:pt x="7188" y="62508"/>
                </a:cubicBezTo>
                <a:cubicBezTo>
                  <a:pt x="7144" y="50810"/>
                  <a:pt x="14466" y="41121"/>
                  <a:pt x="24289" y="36969"/>
                </a:cubicBezTo>
                <a:lnTo>
                  <a:pt x="108362" y="1295"/>
                </a:lnTo>
                <a:cubicBezTo>
                  <a:pt x="110237" y="446"/>
                  <a:pt x="112246" y="0"/>
                  <a:pt x="114300" y="0"/>
                </a:cubicBezTo>
                <a:close/>
                <a:moveTo>
                  <a:pt x="114300" y="29825"/>
                </a:moveTo>
                <a:lnTo>
                  <a:pt x="114300" y="198641"/>
                </a:lnTo>
                <a:cubicBezTo>
                  <a:pt x="175915" y="168816"/>
                  <a:pt x="192479" y="102736"/>
                  <a:pt x="192881" y="63178"/>
                </a:cubicBezTo>
                <a:lnTo>
                  <a:pt x="114300" y="29870"/>
                </a:lnTo>
                <a:lnTo>
                  <a:pt x="114300" y="29870"/>
                </a:lnTo>
                <a:close/>
              </a:path>
            </a:pathLst>
          </a:custGeom>
          <a:solidFill>
            <a:srgbClr val="34D399"/>
          </a:solidFill>
          <a:ln/>
        </p:spPr>
        <p:txBody>
          <a:bodyPr/>
          <a:lstStyle/>
          <a:p>
            <a:endParaRPr lang="zh-CN" altLang="en-US"/>
          </a:p>
        </p:txBody>
      </p:sp>
      <p:sp>
        <p:nvSpPr>
          <p:cNvPr id="28" name="Text 26"/>
          <p:cNvSpPr/>
          <p:nvPr/>
        </p:nvSpPr>
        <p:spPr>
          <a:xfrm>
            <a:off x="8302600" y="3595688"/>
            <a:ext cx="3400425"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企业级安全</a:t>
            </a:r>
            <a:endParaRPr lang="en-US" sz="1600" dirty="0"/>
          </a:p>
        </p:txBody>
      </p:sp>
      <p:sp>
        <p:nvSpPr>
          <p:cNvPr id="29" name="Text 27"/>
          <p:cNvSpPr/>
          <p:nvPr/>
        </p:nvSpPr>
        <p:spPr>
          <a:xfrm>
            <a:off x="8302600" y="3976687"/>
            <a:ext cx="3381375" cy="121920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支持 HITL(人工介入)机制、密钥独立管理、权限分层控制,确保生产环境的安全合规</a:t>
            </a:r>
            <a:endParaRPr lang="en-US" sz="1600" dirty="0"/>
          </a:p>
        </p:txBody>
      </p:sp>
      <p:sp>
        <p:nvSpPr>
          <p:cNvPr id="30" name="Shape 28"/>
          <p:cNvSpPr/>
          <p:nvPr/>
        </p:nvSpPr>
        <p:spPr>
          <a:xfrm>
            <a:off x="8321650" y="536257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34D399"/>
          </a:solidFill>
          <a:ln/>
        </p:spPr>
        <p:txBody>
          <a:bodyPr/>
          <a:lstStyle/>
          <a:p>
            <a:endParaRPr lang="zh-CN" altLang="en-US"/>
          </a:p>
        </p:txBody>
      </p:sp>
      <p:sp>
        <p:nvSpPr>
          <p:cNvPr id="31" name="Text 29"/>
          <p:cNvSpPr/>
          <p:nvPr/>
        </p:nvSpPr>
        <p:spPr>
          <a:xfrm>
            <a:off x="8569300" y="5343525"/>
            <a:ext cx="600075" cy="190500"/>
          </a:xfrm>
          <a:prstGeom prst="rect">
            <a:avLst/>
          </a:prstGeom>
          <a:noFill/>
          <a:ln/>
        </p:spPr>
        <p:txBody>
          <a:bodyPr wrap="square" lIns="0" tIns="0" rIns="0" bIns="0" rtlCol="0" anchor="ctr"/>
          <a:lstStyle/>
          <a:p>
            <a:pPr>
              <a:lnSpc>
                <a:spcPct val="120000"/>
              </a:lnSpc>
            </a:pPr>
            <a:r>
              <a:rPr lang="en-US" sz="1050" dirty="0">
                <a:solidFill>
                  <a:srgbClr val="34D399"/>
                </a:solidFill>
                <a:latin typeface="Noto Sans SC" pitchFamily="34" charset="0"/>
                <a:ea typeface="Noto Sans SC" pitchFamily="34" charset="-122"/>
                <a:cs typeface="Noto Sans SC" pitchFamily="34" charset="-120"/>
              </a:rPr>
              <a:t>安全可控</a:t>
            </a:r>
            <a:endParaRPr lang="en-US" sz="1600" dirty="0"/>
          </a:p>
        </p:txBody>
      </p:sp>
      <p:sp>
        <p:nvSpPr>
          <p:cNvPr id="32" name="Shape 30"/>
          <p:cNvSpPr/>
          <p:nvPr/>
        </p:nvSpPr>
        <p:spPr>
          <a:xfrm>
            <a:off x="385763" y="5929313"/>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33" name="Shape 31"/>
          <p:cNvSpPr/>
          <p:nvPr/>
        </p:nvSpPr>
        <p:spPr>
          <a:xfrm>
            <a:off x="590550" y="6105525"/>
            <a:ext cx="142875" cy="190500"/>
          </a:xfrm>
          <a:custGeom>
            <a:avLst/>
            <a:gdLst/>
            <a:ahLst/>
            <a:cxnLst/>
            <a:rect l="l" t="t" r="r" b="b"/>
            <a:pathLst>
              <a:path w="142875" h="190500">
                <a:moveTo>
                  <a:pt x="108979" y="142875"/>
                </a:moveTo>
                <a:cubicBezTo>
                  <a:pt x="111696" y="134578"/>
                  <a:pt x="117128" y="127062"/>
                  <a:pt x="123267" y="120588"/>
                </a:cubicBezTo>
                <a:cubicBezTo>
                  <a:pt x="135434" y="107789"/>
                  <a:pt x="142875" y="90488"/>
                  <a:pt x="142875" y="71438"/>
                </a:cubicBezTo>
                <a:cubicBezTo>
                  <a:pt x="142875" y="31998"/>
                  <a:pt x="110877" y="0"/>
                  <a:pt x="71437" y="0"/>
                </a:cubicBezTo>
                <a:cubicBezTo>
                  <a:pt x="31998" y="0"/>
                  <a:pt x="0" y="31998"/>
                  <a:pt x="0" y="71438"/>
                </a:cubicBezTo>
                <a:cubicBezTo>
                  <a:pt x="0" y="90488"/>
                  <a:pt x="7441" y="107789"/>
                  <a:pt x="19608" y="120588"/>
                </a:cubicBezTo>
                <a:cubicBezTo>
                  <a:pt x="25747" y="127062"/>
                  <a:pt x="31217" y="134578"/>
                  <a:pt x="33896" y="142875"/>
                </a:cubicBezTo>
                <a:lnTo>
                  <a:pt x="108942" y="142875"/>
                </a:lnTo>
                <a:close/>
                <a:moveTo>
                  <a:pt x="107156" y="160734"/>
                </a:moveTo>
                <a:lnTo>
                  <a:pt x="35719" y="160734"/>
                </a:lnTo>
                <a:lnTo>
                  <a:pt x="35719" y="166688"/>
                </a:lnTo>
                <a:cubicBezTo>
                  <a:pt x="35719" y="183133"/>
                  <a:pt x="49039" y="196453"/>
                  <a:pt x="65484" y="196453"/>
                </a:cubicBezTo>
                <a:lnTo>
                  <a:pt x="77391" y="196453"/>
                </a:lnTo>
                <a:cubicBezTo>
                  <a:pt x="93836" y="196453"/>
                  <a:pt x="107156" y="183133"/>
                  <a:pt x="107156" y="166688"/>
                </a:cubicBezTo>
                <a:lnTo>
                  <a:pt x="107156" y="160734"/>
                </a:lnTo>
                <a:close/>
                <a:moveTo>
                  <a:pt x="68461" y="41672"/>
                </a:moveTo>
                <a:cubicBezTo>
                  <a:pt x="53653" y="41672"/>
                  <a:pt x="41672" y="53653"/>
                  <a:pt x="41672" y="68461"/>
                </a:cubicBezTo>
                <a:cubicBezTo>
                  <a:pt x="41672" y="73409"/>
                  <a:pt x="37691" y="77391"/>
                  <a:pt x="32742" y="77391"/>
                </a:cubicBezTo>
                <a:cubicBezTo>
                  <a:pt x="27794" y="77391"/>
                  <a:pt x="23812" y="73409"/>
                  <a:pt x="23812" y="68461"/>
                </a:cubicBezTo>
                <a:cubicBezTo>
                  <a:pt x="23812" y="43793"/>
                  <a:pt x="43793" y="23812"/>
                  <a:pt x="68461" y="23812"/>
                </a:cubicBezTo>
                <a:cubicBezTo>
                  <a:pt x="73409" y="23812"/>
                  <a:pt x="77391" y="27794"/>
                  <a:pt x="77391" y="32742"/>
                </a:cubicBezTo>
                <a:cubicBezTo>
                  <a:pt x="77391" y="37691"/>
                  <a:pt x="73409" y="41672"/>
                  <a:pt x="68461" y="41672"/>
                </a:cubicBezTo>
                <a:close/>
              </a:path>
            </a:pathLst>
          </a:custGeom>
          <a:solidFill>
            <a:srgbClr val="F59E0B"/>
          </a:solidFill>
          <a:ln/>
        </p:spPr>
        <p:txBody>
          <a:bodyPr/>
          <a:lstStyle/>
          <a:p>
            <a:endParaRPr lang="zh-CN" altLang="en-US"/>
          </a:p>
        </p:txBody>
      </p:sp>
      <p:sp>
        <p:nvSpPr>
          <p:cNvPr id="34" name="Text 32"/>
          <p:cNvSpPr/>
          <p:nvPr/>
        </p:nvSpPr>
        <p:spPr>
          <a:xfrm>
            <a:off x="895350" y="6086475"/>
            <a:ext cx="8172450" cy="228600"/>
          </a:xfrm>
          <a:prstGeom prst="rect">
            <a:avLst/>
          </a:prstGeom>
          <a:noFill/>
          <a:ln/>
        </p:spPr>
        <p:txBody>
          <a:bodyPr wrap="square" lIns="0" tIns="0" rIns="0" bIns="0" rtlCol="0" anchor="ctr"/>
          <a:lstStyle/>
          <a:p>
            <a:pPr>
              <a:lnSpc>
                <a:spcPct val="130000"/>
              </a:lnSpc>
            </a:pPr>
            <a:r>
              <a:rPr lang="en-US" sz="1200" b="1" dirty="0">
                <a:solidFill>
                  <a:srgbClr val="F59E0B"/>
                </a:solidFill>
                <a:latin typeface="Noto Sans SC" pitchFamily="34" charset="0"/>
                <a:ea typeface="Noto Sans SC" pitchFamily="34" charset="-122"/>
                <a:cs typeface="Noto Sans SC" pitchFamily="34" charset="-120"/>
              </a:rPr>
              <a:t>核心价值:</a:t>
            </a:r>
            <a:r>
              <a:rPr lang="en-US" sz="1200" dirty="0">
                <a:solidFill>
                  <a:srgbClr val="E5E7EB">
                    <a:alpha val="90000"/>
                  </a:srgbClr>
                </a:solidFill>
                <a:latin typeface="Noto Sans SC" pitchFamily="34" charset="0"/>
                <a:ea typeface="Noto Sans SC" pitchFamily="34" charset="-122"/>
                <a:cs typeface="Noto Sans SC" pitchFamily="34" charset="-120"/>
              </a:rPr>
              <a:t> Kagent 将复杂的智能体编排转化为标准的资源对账过程,让 AI Agent 的管理与传统微服务应用一样标准和可靠</a:t>
            </a:r>
            <a:endParaRPr lang="en-US" sz="1600" dirty="0"/>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75138" y="375138"/>
            <a:ext cx="375138" cy="375138"/>
          </a:xfrm>
          <a:custGeom>
            <a:avLst/>
            <a:gdLst/>
            <a:ahLst/>
            <a:cxnLst/>
            <a:rect l="l" t="t" r="r" b="b"/>
            <a:pathLst>
              <a:path w="375138" h="375138">
                <a:moveTo>
                  <a:pt x="75028" y="0"/>
                </a:moveTo>
                <a:lnTo>
                  <a:pt x="300111" y="0"/>
                </a:lnTo>
                <a:cubicBezTo>
                  <a:pt x="341547" y="0"/>
                  <a:pt x="375138" y="33591"/>
                  <a:pt x="375138" y="75028"/>
                </a:cubicBezTo>
                <a:lnTo>
                  <a:pt x="375138" y="300111"/>
                </a:lnTo>
                <a:cubicBezTo>
                  <a:pt x="375138" y="341547"/>
                  <a:pt x="341547" y="375138"/>
                  <a:pt x="300111" y="375138"/>
                </a:cubicBezTo>
                <a:lnTo>
                  <a:pt x="75028" y="375138"/>
                </a:lnTo>
                <a:cubicBezTo>
                  <a:pt x="33591" y="375138"/>
                  <a:pt x="0" y="341547"/>
                  <a:pt x="0" y="300111"/>
                </a:cubicBezTo>
                <a:lnTo>
                  <a:pt x="0" y="75028"/>
                </a:lnTo>
                <a:cubicBezTo>
                  <a:pt x="0" y="33619"/>
                  <a:pt x="33619" y="0"/>
                  <a:pt x="75028" y="0"/>
                </a:cubicBezTo>
                <a:close/>
              </a:path>
            </a:pathLst>
          </a:custGeom>
          <a:solidFill>
            <a:srgbClr val="34D399">
              <a:alpha val="20000"/>
            </a:srgbClr>
          </a:solidFill>
          <a:ln/>
        </p:spPr>
        <p:txBody>
          <a:bodyPr/>
          <a:lstStyle/>
          <a:p>
            <a:endParaRPr lang="zh-CN" altLang="en-US"/>
          </a:p>
        </p:txBody>
      </p:sp>
      <p:sp>
        <p:nvSpPr>
          <p:cNvPr id="3" name="Text 1"/>
          <p:cNvSpPr/>
          <p:nvPr/>
        </p:nvSpPr>
        <p:spPr>
          <a:xfrm>
            <a:off x="467971" y="431409"/>
            <a:ext cx="281354" cy="262597"/>
          </a:xfrm>
          <a:prstGeom prst="rect">
            <a:avLst/>
          </a:prstGeom>
          <a:noFill/>
          <a:ln/>
        </p:spPr>
        <p:txBody>
          <a:bodyPr wrap="square" lIns="0" tIns="0" rIns="0" bIns="0" rtlCol="0" anchor="ctr"/>
          <a:lstStyle/>
          <a:p>
            <a:pPr>
              <a:lnSpc>
                <a:spcPct val="120000"/>
              </a:lnSpc>
            </a:pPr>
            <a:r>
              <a:rPr lang="en-US" sz="1477" b="1" dirty="0">
                <a:solidFill>
                  <a:srgbClr val="34D399"/>
                </a:solidFill>
                <a:latin typeface="Noto Sans SC" pitchFamily="34" charset="0"/>
                <a:ea typeface="Noto Sans SC" pitchFamily="34" charset="-122"/>
                <a:cs typeface="Noto Sans SC" pitchFamily="34" charset="-120"/>
              </a:rPr>
              <a:t>01</a:t>
            </a:r>
            <a:endParaRPr lang="en-US" sz="1600" dirty="0"/>
          </a:p>
        </p:txBody>
      </p:sp>
      <p:sp>
        <p:nvSpPr>
          <p:cNvPr id="4" name="Text 2"/>
          <p:cNvSpPr/>
          <p:nvPr/>
        </p:nvSpPr>
        <p:spPr>
          <a:xfrm>
            <a:off x="862818" y="375138"/>
            <a:ext cx="6771249" cy="375138"/>
          </a:xfrm>
          <a:prstGeom prst="rect">
            <a:avLst/>
          </a:prstGeom>
          <a:noFill/>
          <a:ln/>
        </p:spPr>
        <p:txBody>
          <a:bodyPr wrap="square" lIns="0" tIns="0" rIns="0" bIns="0" rtlCol="0" anchor="ctr"/>
          <a:lstStyle/>
          <a:p>
            <a:pPr>
              <a:lnSpc>
                <a:spcPct val="90000"/>
              </a:lnSpc>
            </a:pPr>
            <a:r>
              <a:rPr lang="en-US" sz="2658" b="1" dirty="0">
                <a:solidFill>
                  <a:srgbClr val="E5E7EB"/>
                </a:solidFill>
                <a:latin typeface="Noto Sans SC" pitchFamily="34" charset="0"/>
                <a:ea typeface="Noto Sans SC" pitchFamily="34" charset="-122"/>
                <a:cs typeface="Noto Sans SC" pitchFamily="34" charset="-120"/>
              </a:rPr>
              <a:t>核心理念:控制面集中代理 + 运行时分布执行</a:t>
            </a:r>
            <a:endParaRPr lang="en-US" sz="1600" dirty="0"/>
          </a:p>
        </p:txBody>
      </p:sp>
      <p:sp>
        <p:nvSpPr>
          <p:cNvPr id="5" name="Shape 3"/>
          <p:cNvSpPr/>
          <p:nvPr/>
        </p:nvSpPr>
        <p:spPr>
          <a:xfrm>
            <a:off x="375138" y="862818"/>
            <a:ext cx="900332" cy="37514"/>
          </a:xfrm>
          <a:custGeom>
            <a:avLst/>
            <a:gdLst/>
            <a:ahLst/>
            <a:cxnLst/>
            <a:rect l="l" t="t" r="r" b="b"/>
            <a:pathLst>
              <a:path w="900332" h="37514">
                <a:moveTo>
                  <a:pt x="0" y="0"/>
                </a:moveTo>
                <a:lnTo>
                  <a:pt x="900332" y="0"/>
                </a:lnTo>
                <a:lnTo>
                  <a:pt x="900332" y="37514"/>
                </a:lnTo>
                <a:lnTo>
                  <a:pt x="0" y="37514"/>
                </a:lnTo>
                <a:lnTo>
                  <a:pt x="0" y="0"/>
                </a:lnTo>
                <a:close/>
              </a:path>
            </a:pathLst>
          </a:custGeom>
          <a:solidFill>
            <a:srgbClr val="34D399"/>
          </a:solidFill>
          <a:ln/>
        </p:spPr>
        <p:txBody>
          <a:bodyPr/>
          <a:lstStyle/>
          <a:p>
            <a:endParaRPr lang="zh-CN" altLang="en-US"/>
          </a:p>
        </p:txBody>
      </p:sp>
      <p:sp>
        <p:nvSpPr>
          <p:cNvPr id="6" name="Shape 4"/>
          <p:cNvSpPr/>
          <p:nvPr/>
        </p:nvSpPr>
        <p:spPr>
          <a:xfrm>
            <a:off x="379828" y="1055077"/>
            <a:ext cx="11432345" cy="1350498"/>
          </a:xfrm>
          <a:custGeom>
            <a:avLst/>
            <a:gdLst/>
            <a:ahLst/>
            <a:cxnLst/>
            <a:rect l="l" t="t" r="r" b="b"/>
            <a:pathLst>
              <a:path w="11432345" h="1350498">
                <a:moveTo>
                  <a:pt x="112537" y="0"/>
                </a:moveTo>
                <a:lnTo>
                  <a:pt x="11319808" y="0"/>
                </a:lnTo>
                <a:cubicBezTo>
                  <a:pt x="11381960" y="0"/>
                  <a:pt x="11432345" y="50385"/>
                  <a:pt x="11432345" y="112537"/>
                </a:cubicBezTo>
                <a:lnTo>
                  <a:pt x="11432345" y="1237961"/>
                </a:lnTo>
                <a:cubicBezTo>
                  <a:pt x="11432345" y="1300114"/>
                  <a:pt x="11381960" y="1350498"/>
                  <a:pt x="11319808" y="1350498"/>
                </a:cubicBezTo>
                <a:lnTo>
                  <a:pt x="112537" y="1350498"/>
                </a:lnTo>
                <a:cubicBezTo>
                  <a:pt x="50385" y="1350498"/>
                  <a:pt x="0" y="1300114"/>
                  <a:pt x="0" y="1237961"/>
                </a:cubicBezTo>
                <a:lnTo>
                  <a:pt x="0" y="112537"/>
                </a:lnTo>
                <a:cubicBezTo>
                  <a:pt x="0" y="50385"/>
                  <a:pt x="50385" y="0"/>
                  <a:pt x="112537"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Shape 5"/>
          <p:cNvSpPr/>
          <p:nvPr/>
        </p:nvSpPr>
        <p:spPr>
          <a:xfrm>
            <a:off x="600222" y="1284849"/>
            <a:ext cx="225083" cy="225083"/>
          </a:xfrm>
          <a:custGeom>
            <a:avLst/>
            <a:gdLst/>
            <a:ahLst/>
            <a:cxnLst/>
            <a:rect l="l" t="t" r="r" b="b"/>
            <a:pathLst>
              <a:path w="225083" h="225083">
                <a:moveTo>
                  <a:pt x="52754" y="24618"/>
                </a:moveTo>
                <a:cubicBezTo>
                  <a:pt x="52754" y="11034"/>
                  <a:pt x="63788" y="0"/>
                  <a:pt x="77372" y="0"/>
                </a:cubicBezTo>
                <a:lnTo>
                  <a:pt x="87923" y="0"/>
                </a:lnTo>
                <a:cubicBezTo>
                  <a:pt x="95704" y="0"/>
                  <a:pt x="101991" y="6287"/>
                  <a:pt x="101991" y="14068"/>
                </a:cubicBezTo>
                <a:lnTo>
                  <a:pt x="101991" y="211015"/>
                </a:lnTo>
                <a:cubicBezTo>
                  <a:pt x="101991" y="218797"/>
                  <a:pt x="95704" y="225083"/>
                  <a:pt x="87923" y="225083"/>
                </a:cubicBezTo>
                <a:lnTo>
                  <a:pt x="73855" y="225083"/>
                </a:lnTo>
                <a:cubicBezTo>
                  <a:pt x="60755" y="225083"/>
                  <a:pt x="49721" y="216115"/>
                  <a:pt x="46599" y="203982"/>
                </a:cubicBezTo>
                <a:cubicBezTo>
                  <a:pt x="46292" y="203982"/>
                  <a:pt x="46028" y="203982"/>
                  <a:pt x="45720" y="203982"/>
                </a:cubicBezTo>
                <a:cubicBezTo>
                  <a:pt x="26289" y="203982"/>
                  <a:pt x="10551" y="188243"/>
                  <a:pt x="10551" y="168812"/>
                </a:cubicBezTo>
                <a:cubicBezTo>
                  <a:pt x="10551" y="160899"/>
                  <a:pt x="13188" y="153602"/>
                  <a:pt x="17585" y="147711"/>
                </a:cubicBezTo>
                <a:cubicBezTo>
                  <a:pt x="9056" y="141292"/>
                  <a:pt x="3517" y="131093"/>
                  <a:pt x="3517" y="119575"/>
                </a:cubicBezTo>
                <a:cubicBezTo>
                  <a:pt x="3517" y="105991"/>
                  <a:pt x="11254" y="94166"/>
                  <a:pt x="22508" y="88319"/>
                </a:cubicBezTo>
                <a:cubicBezTo>
                  <a:pt x="19387" y="83043"/>
                  <a:pt x="17585" y="76889"/>
                  <a:pt x="17585" y="70338"/>
                </a:cubicBezTo>
                <a:cubicBezTo>
                  <a:pt x="17585" y="50907"/>
                  <a:pt x="33323" y="35169"/>
                  <a:pt x="52754" y="35169"/>
                </a:cubicBezTo>
                <a:lnTo>
                  <a:pt x="52754" y="24618"/>
                </a:lnTo>
                <a:close/>
                <a:moveTo>
                  <a:pt x="172329" y="24618"/>
                </a:moveTo>
                <a:lnTo>
                  <a:pt x="172329" y="35169"/>
                </a:lnTo>
                <a:cubicBezTo>
                  <a:pt x="191760" y="35169"/>
                  <a:pt x="207498" y="50907"/>
                  <a:pt x="207498" y="70338"/>
                </a:cubicBezTo>
                <a:cubicBezTo>
                  <a:pt x="207498" y="76933"/>
                  <a:pt x="205696" y="83087"/>
                  <a:pt x="202575" y="88319"/>
                </a:cubicBezTo>
                <a:cubicBezTo>
                  <a:pt x="213873" y="94166"/>
                  <a:pt x="221566" y="105947"/>
                  <a:pt x="221566" y="119575"/>
                </a:cubicBezTo>
                <a:cubicBezTo>
                  <a:pt x="221566" y="131093"/>
                  <a:pt x="216027" y="141292"/>
                  <a:pt x="207498" y="147711"/>
                </a:cubicBezTo>
                <a:cubicBezTo>
                  <a:pt x="211895" y="153602"/>
                  <a:pt x="214532" y="160899"/>
                  <a:pt x="214532" y="168812"/>
                </a:cubicBezTo>
                <a:cubicBezTo>
                  <a:pt x="214532" y="188243"/>
                  <a:pt x="198794" y="203982"/>
                  <a:pt x="179363" y="203982"/>
                </a:cubicBezTo>
                <a:cubicBezTo>
                  <a:pt x="179055" y="203982"/>
                  <a:pt x="178792" y="203982"/>
                  <a:pt x="178484" y="203982"/>
                </a:cubicBezTo>
                <a:cubicBezTo>
                  <a:pt x="175363" y="216115"/>
                  <a:pt x="164328" y="225083"/>
                  <a:pt x="151228" y="225083"/>
                </a:cubicBezTo>
                <a:lnTo>
                  <a:pt x="137160" y="225083"/>
                </a:lnTo>
                <a:cubicBezTo>
                  <a:pt x="129379" y="225083"/>
                  <a:pt x="123092" y="218797"/>
                  <a:pt x="123092" y="211015"/>
                </a:cubicBezTo>
                <a:lnTo>
                  <a:pt x="123092" y="14068"/>
                </a:lnTo>
                <a:cubicBezTo>
                  <a:pt x="123092" y="6287"/>
                  <a:pt x="129379" y="0"/>
                  <a:pt x="137160" y="0"/>
                </a:cubicBezTo>
                <a:lnTo>
                  <a:pt x="147711" y="0"/>
                </a:lnTo>
                <a:cubicBezTo>
                  <a:pt x="161295" y="0"/>
                  <a:pt x="172329" y="11034"/>
                  <a:pt x="172329" y="24618"/>
                </a:cubicBezTo>
                <a:close/>
              </a:path>
            </a:pathLst>
          </a:custGeom>
          <a:solidFill>
            <a:srgbClr val="34D399"/>
          </a:solidFill>
          <a:ln/>
        </p:spPr>
        <p:txBody>
          <a:bodyPr/>
          <a:lstStyle/>
          <a:p>
            <a:endParaRPr lang="zh-CN" altLang="en-US"/>
          </a:p>
        </p:txBody>
      </p:sp>
      <p:sp>
        <p:nvSpPr>
          <p:cNvPr id="8" name="Text 6"/>
          <p:cNvSpPr/>
          <p:nvPr/>
        </p:nvSpPr>
        <p:spPr>
          <a:xfrm>
            <a:off x="853440" y="1247335"/>
            <a:ext cx="10879015" cy="300111"/>
          </a:xfrm>
          <a:prstGeom prst="rect">
            <a:avLst/>
          </a:prstGeom>
          <a:noFill/>
          <a:ln/>
        </p:spPr>
        <p:txBody>
          <a:bodyPr wrap="square" lIns="0" tIns="0" rIns="0" bIns="0" rtlCol="0" anchor="ctr"/>
          <a:lstStyle/>
          <a:p>
            <a:pPr>
              <a:lnSpc>
                <a:spcPct val="110000"/>
              </a:lnSpc>
            </a:pPr>
            <a:r>
              <a:rPr lang="en-US" sz="1772" b="1" dirty="0">
                <a:solidFill>
                  <a:srgbClr val="E5E7EB"/>
                </a:solidFill>
                <a:latin typeface="Noto Sans SC" pitchFamily="34" charset="0"/>
                <a:ea typeface="Noto Sans SC" pitchFamily="34" charset="-122"/>
                <a:cs typeface="Noto Sans SC" pitchFamily="34" charset="-120"/>
              </a:rPr>
              <a:t>设计核心:治理能力与执行逻辑的解耦</a:t>
            </a:r>
            <a:endParaRPr lang="en-US" sz="1600" dirty="0"/>
          </a:p>
        </p:txBody>
      </p:sp>
      <p:sp>
        <p:nvSpPr>
          <p:cNvPr id="9" name="Text 7"/>
          <p:cNvSpPr/>
          <p:nvPr/>
        </p:nvSpPr>
        <p:spPr>
          <a:xfrm>
            <a:off x="572086" y="1659988"/>
            <a:ext cx="11132234" cy="553329"/>
          </a:xfrm>
          <a:prstGeom prst="rect">
            <a:avLst/>
          </a:prstGeom>
          <a:noFill/>
          <a:ln/>
        </p:spPr>
        <p:txBody>
          <a:bodyPr wrap="square" lIns="0" tIns="0" rIns="0" bIns="0" rtlCol="0" anchor="ctr"/>
          <a:lstStyle/>
          <a:p>
            <a:pPr>
              <a:lnSpc>
                <a:spcPct val="140000"/>
              </a:lnSpc>
            </a:pPr>
            <a:r>
              <a:rPr lang="en-US" sz="1329" dirty="0">
                <a:solidFill>
                  <a:srgbClr val="E5E7EB">
                    <a:alpha val="90000"/>
                  </a:srgbClr>
                </a:solidFill>
                <a:latin typeface="Noto Sans SC" pitchFamily="34" charset="0"/>
                <a:ea typeface="Noto Sans SC" pitchFamily="34" charset="-122"/>
                <a:cs typeface="Noto Sans SC" pitchFamily="34" charset="-120"/>
              </a:rPr>
              <a:t>Kagent 的设计核心是 </a:t>
            </a:r>
            <a:r>
              <a:rPr lang="en-US" sz="1329" b="1" dirty="0">
                <a:solidFill>
                  <a:srgbClr val="34D399"/>
                </a:solidFill>
                <a:highlight>
                  <a:srgbClr val="34D399">
                    <a:alpha val="20000"/>
                  </a:srgbClr>
                </a:highlight>
                <a:latin typeface="Noto Sans SC" pitchFamily="34" charset="0"/>
                <a:ea typeface="Noto Sans SC" pitchFamily="34" charset="-122"/>
                <a:cs typeface="Noto Sans SC" pitchFamily="34" charset="-120"/>
              </a:rPr>
              <a:t>"控制面集中代理 + 运行时分布执行" </a:t>
            </a:r>
            <a:r>
              <a:rPr lang="en-US" sz="1329" dirty="0">
                <a:solidFill>
                  <a:srgbClr val="E5E7EB">
                    <a:alpha val="90000"/>
                  </a:srgbClr>
                </a:solidFill>
                <a:latin typeface="Noto Sans SC" pitchFamily="34" charset="0"/>
                <a:ea typeface="Noto Sans SC" pitchFamily="34" charset="-122"/>
                <a:cs typeface="Noto Sans SC" pitchFamily="34" charset="-120"/>
              </a:rPr>
              <a:t>。它通过 Kubernetes 的控制回路统一治理配置,再在数据面由独立的 Pod 执行具体的推理循环。这种架构有效实现了治理能力与执行逻辑的解耦,让系统既具备集中管理的便利性,又保持了分布式执行的灵活性与可扩展性。</a:t>
            </a:r>
            <a:endParaRPr lang="en-US" sz="1600" dirty="0"/>
          </a:p>
        </p:txBody>
      </p:sp>
      <p:sp>
        <p:nvSpPr>
          <p:cNvPr id="10" name="Shape 8"/>
          <p:cNvSpPr/>
          <p:nvPr/>
        </p:nvSpPr>
        <p:spPr>
          <a:xfrm>
            <a:off x="379828" y="2480766"/>
            <a:ext cx="5636455" cy="3404382"/>
          </a:xfrm>
          <a:custGeom>
            <a:avLst/>
            <a:gdLst/>
            <a:ahLst/>
            <a:cxnLst/>
            <a:rect l="l" t="t" r="r" b="b"/>
            <a:pathLst>
              <a:path w="5636455" h="3404382">
                <a:moveTo>
                  <a:pt x="112549" y="0"/>
                </a:moveTo>
                <a:lnTo>
                  <a:pt x="5523907" y="0"/>
                </a:lnTo>
                <a:cubicBezTo>
                  <a:pt x="5586066" y="0"/>
                  <a:pt x="5636455" y="50390"/>
                  <a:pt x="5636455" y="112549"/>
                </a:cubicBezTo>
                <a:lnTo>
                  <a:pt x="5636455" y="3291833"/>
                </a:lnTo>
                <a:cubicBezTo>
                  <a:pt x="5636455" y="3353992"/>
                  <a:pt x="5586066" y="3404382"/>
                  <a:pt x="5523907" y="3404382"/>
                </a:cubicBezTo>
                <a:lnTo>
                  <a:pt x="112549" y="3404382"/>
                </a:lnTo>
                <a:cubicBezTo>
                  <a:pt x="50390" y="3404382"/>
                  <a:pt x="0" y="3353992"/>
                  <a:pt x="0" y="3291833"/>
                </a:cubicBezTo>
                <a:lnTo>
                  <a:pt x="0" y="112549"/>
                </a:lnTo>
                <a:cubicBezTo>
                  <a:pt x="0" y="50390"/>
                  <a:pt x="50390" y="0"/>
                  <a:pt x="112549"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11" name="Shape 9"/>
          <p:cNvSpPr/>
          <p:nvPr/>
        </p:nvSpPr>
        <p:spPr>
          <a:xfrm>
            <a:off x="572086" y="2673025"/>
            <a:ext cx="525194" cy="525194"/>
          </a:xfrm>
          <a:custGeom>
            <a:avLst/>
            <a:gdLst/>
            <a:ahLst/>
            <a:cxnLst/>
            <a:rect l="l" t="t" r="r" b="b"/>
            <a:pathLst>
              <a:path w="525194" h="525194">
                <a:moveTo>
                  <a:pt x="112544" y="0"/>
                </a:moveTo>
                <a:lnTo>
                  <a:pt x="412650" y="0"/>
                </a:lnTo>
                <a:cubicBezTo>
                  <a:pt x="474806" y="0"/>
                  <a:pt x="525194" y="50388"/>
                  <a:pt x="525194" y="112544"/>
                </a:cubicBezTo>
                <a:lnTo>
                  <a:pt x="525194" y="412650"/>
                </a:lnTo>
                <a:cubicBezTo>
                  <a:pt x="525194" y="474806"/>
                  <a:pt x="474806" y="525194"/>
                  <a:pt x="412650" y="525194"/>
                </a:cubicBezTo>
                <a:lnTo>
                  <a:pt x="112544" y="525194"/>
                </a:lnTo>
                <a:cubicBezTo>
                  <a:pt x="50388" y="525194"/>
                  <a:pt x="0" y="474806"/>
                  <a:pt x="0" y="412650"/>
                </a:cubicBezTo>
                <a:lnTo>
                  <a:pt x="0" y="112544"/>
                </a:lnTo>
                <a:cubicBezTo>
                  <a:pt x="0" y="50429"/>
                  <a:pt x="50429" y="0"/>
                  <a:pt x="112544" y="0"/>
                </a:cubicBezTo>
                <a:close/>
              </a:path>
            </a:pathLst>
          </a:custGeom>
          <a:solidFill>
            <a:srgbClr val="34D399">
              <a:alpha val="20000"/>
            </a:srgbClr>
          </a:solidFill>
          <a:ln/>
        </p:spPr>
        <p:txBody>
          <a:bodyPr/>
          <a:lstStyle/>
          <a:p>
            <a:endParaRPr lang="zh-CN" altLang="en-US"/>
          </a:p>
        </p:txBody>
      </p:sp>
      <p:sp>
        <p:nvSpPr>
          <p:cNvPr id="12" name="Shape 10"/>
          <p:cNvSpPr/>
          <p:nvPr/>
        </p:nvSpPr>
        <p:spPr>
          <a:xfrm>
            <a:off x="713935" y="2794945"/>
            <a:ext cx="246185" cy="281354"/>
          </a:xfrm>
          <a:custGeom>
            <a:avLst/>
            <a:gdLst/>
            <a:ahLst/>
            <a:cxnLst/>
            <a:rect l="l" t="t" r="r" b="b"/>
            <a:pathLst>
              <a:path w="246185" h="281354">
                <a:moveTo>
                  <a:pt x="35169" y="17585"/>
                </a:moveTo>
                <a:cubicBezTo>
                  <a:pt x="15771" y="17585"/>
                  <a:pt x="0" y="33356"/>
                  <a:pt x="0" y="52754"/>
                </a:cubicBezTo>
                <a:lnTo>
                  <a:pt x="0" y="87923"/>
                </a:lnTo>
                <a:cubicBezTo>
                  <a:pt x="0" y="107321"/>
                  <a:pt x="15771" y="123092"/>
                  <a:pt x="35169" y="123092"/>
                </a:cubicBezTo>
                <a:lnTo>
                  <a:pt x="211015" y="123092"/>
                </a:lnTo>
                <a:cubicBezTo>
                  <a:pt x="230413" y="123092"/>
                  <a:pt x="246185" y="107321"/>
                  <a:pt x="246185" y="87923"/>
                </a:cubicBezTo>
                <a:lnTo>
                  <a:pt x="246185" y="52754"/>
                </a:lnTo>
                <a:cubicBezTo>
                  <a:pt x="246185" y="33356"/>
                  <a:pt x="230413" y="17585"/>
                  <a:pt x="211015" y="17585"/>
                </a:cubicBezTo>
                <a:lnTo>
                  <a:pt x="35169" y="17585"/>
                </a:lnTo>
                <a:close/>
                <a:moveTo>
                  <a:pt x="153865" y="57150"/>
                </a:moveTo>
                <a:cubicBezTo>
                  <a:pt x="161144" y="57150"/>
                  <a:pt x="167054" y="63060"/>
                  <a:pt x="167054" y="70338"/>
                </a:cubicBezTo>
                <a:cubicBezTo>
                  <a:pt x="167054" y="77617"/>
                  <a:pt x="161144" y="83527"/>
                  <a:pt x="153865" y="83527"/>
                </a:cubicBezTo>
                <a:cubicBezTo>
                  <a:pt x="146586" y="83527"/>
                  <a:pt x="140677" y="77617"/>
                  <a:pt x="140677" y="70338"/>
                </a:cubicBezTo>
                <a:cubicBezTo>
                  <a:pt x="140677" y="63060"/>
                  <a:pt x="146586" y="57150"/>
                  <a:pt x="153865" y="57150"/>
                </a:cubicBezTo>
                <a:close/>
                <a:moveTo>
                  <a:pt x="184638" y="70338"/>
                </a:moveTo>
                <a:cubicBezTo>
                  <a:pt x="184638" y="63060"/>
                  <a:pt x="190548" y="57150"/>
                  <a:pt x="197827" y="57150"/>
                </a:cubicBezTo>
                <a:cubicBezTo>
                  <a:pt x="205106" y="57150"/>
                  <a:pt x="211015" y="63060"/>
                  <a:pt x="211015" y="70338"/>
                </a:cubicBezTo>
                <a:cubicBezTo>
                  <a:pt x="211015" y="77617"/>
                  <a:pt x="205106" y="83527"/>
                  <a:pt x="197827" y="83527"/>
                </a:cubicBezTo>
                <a:cubicBezTo>
                  <a:pt x="190548" y="83527"/>
                  <a:pt x="184638" y="77617"/>
                  <a:pt x="184638" y="70338"/>
                </a:cubicBezTo>
                <a:close/>
                <a:moveTo>
                  <a:pt x="35169" y="158262"/>
                </a:moveTo>
                <a:cubicBezTo>
                  <a:pt x="15771" y="158262"/>
                  <a:pt x="0" y="174033"/>
                  <a:pt x="0" y="193431"/>
                </a:cubicBezTo>
                <a:lnTo>
                  <a:pt x="0" y="228600"/>
                </a:lnTo>
                <a:cubicBezTo>
                  <a:pt x="0" y="247998"/>
                  <a:pt x="15771" y="263769"/>
                  <a:pt x="35169" y="263769"/>
                </a:cubicBezTo>
                <a:lnTo>
                  <a:pt x="211015" y="263769"/>
                </a:lnTo>
                <a:cubicBezTo>
                  <a:pt x="230413" y="263769"/>
                  <a:pt x="246185" y="247998"/>
                  <a:pt x="246185" y="228600"/>
                </a:cubicBezTo>
                <a:lnTo>
                  <a:pt x="246185" y="193431"/>
                </a:lnTo>
                <a:cubicBezTo>
                  <a:pt x="246185" y="174033"/>
                  <a:pt x="230413" y="158262"/>
                  <a:pt x="211015" y="158262"/>
                </a:cubicBezTo>
                <a:lnTo>
                  <a:pt x="35169" y="158262"/>
                </a:lnTo>
                <a:close/>
                <a:moveTo>
                  <a:pt x="153865" y="197827"/>
                </a:moveTo>
                <a:cubicBezTo>
                  <a:pt x="161144" y="197827"/>
                  <a:pt x="167054" y="203736"/>
                  <a:pt x="167054" y="211015"/>
                </a:cubicBezTo>
                <a:cubicBezTo>
                  <a:pt x="167054" y="218294"/>
                  <a:pt x="161144" y="224204"/>
                  <a:pt x="153865" y="224204"/>
                </a:cubicBezTo>
                <a:cubicBezTo>
                  <a:pt x="146586" y="224204"/>
                  <a:pt x="140677" y="218294"/>
                  <a:pt x="140677" y="211015"/>
                </a:cubicBezTo>
                <a:cubicBezTo>
                  <a:pt x="140677" y="203736"/>
                  <a:pt x="146586" y="197827"/>
                  <a:pt x="153865" y="197827"/>
                </a:cubicBezTo>
                <a:close/>
                <a:moveTo>
                  <a:pt x="184638" y="211015"/>
                </a:moveTo>
                <a:cubicBezTo>
                  <a:pt x="184638" y="203736"/>
                  <a:pt x="190548" y="197827"/>
                  <a:pt x="197827" y="197827"/>
                </a:cubicBezTo>
                <a:cubicBezTo>
                  <a:pt x="205106" y="197827"/>
                  <a:pt x="211015" y="203736"/>
                  <a:pt x="211015" y="211015"/>
                </a:cubicBezTo>
                <a:cubicBezTo>
                  <a:pt x="211015" y="218294"/>
                  <a:pt x="205106" y="224204"/>
                  <a:pt x="197827" y="224204"/>
                </a:cubicBezTo>
                <a:cubicBezTo>
                  <a:pt x="190548" y="224204"/>
                  <a:pt x="184638" y="218294"/>
                  <a:pt x="184638" y="211015"/>
                </a:cubicBezTo>
                <a:close/>
              </a:path>
            </a:pathLst>
          </a:custGeom>
          <a:solidFill>
            <a:srgbClr val="34D399"/>
          </a:solidFill>
          <a:ln/>
        </p:spPr>
        <p:txBody>
          <a:bodyPr/>
          <a:lstStyle/>
          <a:p>
            <a:endParaRPr lang="zh-CN" altLang="en-US"/>
          </a:p>
        </p:txBody>
      </p:sp>
      <p:sp>
        <p:nvSpPr>
          <p:cNvPr id="13" name="Text 11"/>
          <p:cNvSpPr/>
          <p:nvPr/>
        </p:nvSpPr>
        <p:spPr>
          <a:xfrm>
            <a:off x="1209822" y="2785566"/>
            <a:ext cx="1688123" cy="300111"/>
          </a:xfrm>
          <a:prstGeom prst="rect">
            <a:avLst/>
          </a:prstGeom>
          <a:noFill/>
          <a:ln/>
        </p:spPr>
        <p:txBody>
          <a:bodyPr wrap="square" lIns="0" tIns="0" rIns="0" bIns="0" rtlCol="0" anchor="ctr"/>
          <a:lstStyle/>
          <a:p>
            <a:pPr>
              <a:lnSpc>
                <a:spcPct val="110000"/>
              </a:lnSpc>
            </a:pPr>
            <a:r>
              <a:rPr lang="en-US" sz="1772" b="1" dirty="0">
                <a:solidFill>
                  <a:srgbClr val="E5E7EB"/>
                </a:solidFill>
                <a:latin typeface="Noto Sans SC" pitchFamily="34" charset="0"/>
                <a:ea typeface="Noto Sans SC" pitchFamily="34" charset="-122"/>
                <a:cs typeface="Noto Sans SC" pitchFamily="34" charset="-120"/>
              </a:rPr>
              <a:t>控制面集中代理</a:t>
            </a:r>
            <a:endParaRPr lang="en-US" sz="1600" dirty="0"/>
          </a:p>
        </p:txBody>
      </p:sp>
      <p:sp>
        <p:nvSpPr>
          <p:cNvPr id="14" name="Shape 12"/>
          <p:cNvSpPr/>
          <p:nvPr/>
        </p:nvSpPr>
        <p:spPr>
          <a:xfrm>
            <a:off x="572086" y="3385788"/>
            <a:ext cx="300111" cy="300111"/>
          </a:xfrm>
          <a:custGeom>
            <a:avLst/>
            <a:gdLst/>
            <a:ahLst/>
            <a:cxnLst/>
            <a:rect l="l" t="t" r="r" b="b"/>
            <a:pathLst>
              <a:path w="300111" h="300111">
                <a:moveTo>
                  <a:pt x="75028" y="0"/>
                </a:moveTo>
                <a:lnTo>
                  <a:pt x="225083" y="0"/>
                </a:lnTo>
                <a:cubicBezTo>
                  <a:pt x="266520" y="0"/>
                  <a:pt x="300111" y="33591"/>
                  <a:pt x="300111" y="75028"/>
                </a:cubicBezTo>
                <a:lnTo>
                  <a:pt x="300111" y="225083"/>
                </a:lnTo>
                <a:cubicBezTo>
                  <a:pt x="300111" y="266520"/>
                  <a:pt x="266520" y="300111"/>
                  <a:pt x="225083" y="300111"/>
                </a:cubicBezTo>
                <a:lnTo>
                  <a:pt x="75028" y="300111"/>
                </a:lnTo>
                <a:cubicBezTo>
                  <a:pt x="33591" y="300111"/>
                  <a:pt x="0" y="266520"/>
                  <a:pt x="0" y="225083"/>
                </a:cubicBezTo>
                <a:lnTo>
                  <a:pt x="0" y="75028"/>
                </a:lnTo>
                <a:cubicBezTo>
                  <a:pt x="0" y="33619"/>
                  <a:pt x="33619" y="0"/>
                  <a:pt x="75028" y="0"/>
                </a:cubicBezTo>
                <a:close/>
              </a:path>
            </a:pathLst>
          </a:custGeom>
          <a:solidFill>
            <a:srgbClr val="34D399">
              <a:alpha val="20000"/>
            </a:srgbClr>
          </a:solidFill>
          <a:ln/>
        </p:spPr>
        <p:txBody>
          <a:bodyPr/>
          <a:lstStyle/>
          <a:p>
            <a:endParaRPr lang="zh-CN" altLang="en-US"/>
          </a:p>
        </p:txBody>
      </p:sp>
      <p:sp>
        <p:nvSpPr>
          <p:cNvPr id="15" name="Text 13"/>
          <p:cNvSpPr/>
          <p:nvPr/>
        </p:nvSpPr>
        <p:spPr>
          <a:xfrm>
            <a:off x="691368" y="3423302"/>
            <a:ext cx="140677" cy="225083"/>
          </a:xfrm>
          <a:prstGeom prst="rect">
            <a:avLst/>
          </a:prstGeom>
          <a:noFill/>
          <a:ln/>
        </p:spPr>
        <p:txBody>
          <a:bodyPr wrap="square" lIns="0" tIns="0" rIns="0" bIns="0" rtlCol="0" anchor="ctr"/>
          <a:lstStyle/>
          <a:p>
            <a:pPr>
              <a:lnSpc>
                <a:spcPct val="130000"/>
              </a:lnSpc>
            </a:pPr>
            <a:r>
              <a:rPr lang="en-US" sz="1182" b="1" dirty="0">
                <a:solidFill>
                  <a:srgbClr val="34D399"/>
                </a:solidFill>
                <a:latin typeface="Noto Sans SC" pitchFamily="34" charset="0"/>
                <a:ea typeface="Noto Sans SC" pitchFamily="34" charset="-122"/>
                <a:cs typeface="Noto Sans SC" pitchFamily="34" charset="-120"/>
              </a:rPr>
              <a:t>1</a:t>
            </a:r>
            <a:endParaRPr lang="en-US" sz="1600" dirty="0"/>
          </a:p>
        </p:txBody>
      </p:sp>
      <p:sp>
        <p:nvSpPr>
          <p:cNvPr id="16" name="Text 14"/>
          <p:cNvSpPr/>
          <p:nvPr/>
        </p:nvSpPr>
        <p:spPr>
          <a:xfrm>
            <a:off x="984738" y="3348274"/>
            <a:ext cx="4923692" cy="262597"/>
          </a:xfrm>
          <a:prstGeom prst="rect">
            <a:avLst/>
          </a:prstGeom>
          <a:noFill/>
          <a:ln/>
        </p:spPr>
        <p:txBody>
          <a:bodyPr wrap="square" lIns="0" tIns="0" rIns="0" bIns="0" rtlCol="0" anchor="ctr"/>
          <a:lstStyle/>
          <a:p>
            <a:pPr>
              <a:lnSpc>
                <a:spcPct val="130000"/>
              </a:lnSpc>
            </a:pPr>
            <a:r>
              <a:rPr lang="en-US" sz="1329" b="1" dirty="0">
                <a:solidFill>
                  <a:srgbClr val="E5E7EB"/>
                </a:solidFill>
                <a:latin typeface="MiSans" pitchFamily="34" charset="0"/>
                <a:ea typeface="MiSans" pitchFamily="34" charset="-122"/>
                <a:cs typeface="MiSans" pitchFamily="34" charset="-120"/>
              </a:rPr>
              <a:t>配置感知与翻译</a:t>
            </a:r>
            <a:endParaRPr lang="en-US" sz="1600" dirty="0"/>
          </a:p>
        </p:txBody>
      </p:sp>
      <p:sp>
        <p:nvSpPr>
          <p:cNvPr id="17" name="Text 15"/>
          <p:cNvSpPr/>
          <p:nvPr/>
        </p:nvSpPr>
        <p:spPr>
          <a:xfrm>
            <a:off x="984738" y="3648385"/>
            <a:ext cx="4914314" cy="487680"/>
          </a:xfrm>
          <a:prstGeom prst="rect">
            <a:avLst/>
          </a:prstGeom>
          <a:noFill/>
          <a:ln/>
        </p:spPr>
        <p:txBody>
          <a:bodyPr wrap="square" lIns="0" tIns="0" rIns="0" bIns="0" rtlCol="0" anchor="ctr"/>
          <a:lstStyle/>
          <a:p>
            <a:pPr>
              <a:lnSpc>
                <a:spcPct val="140000"/>
              </a:lnSpc>
            </a:pPr>
            <a:r>
              <a:rPr lang="en-US" sz="1182" dirty="0">
                <a:solidFill>
                  <a:srgbClr val="E5E7EB">
                    <a:alpha val="80000"/>
                  </a:srgbClr>
                </a:solidFill>
                <a:latin typeface="Noto Sans SC" pitchFamily="34" charset="0"/>
                <a:ea typeface="Noto Sans SC" pitchFamily="34" charset="-122"/>
                <a:cs typeface="Noto Sans SC" pitchFamily="34" charset="-120"/>
              </a:rPr>
              <a:t>控制器监听自定义资源(CRD),将其翻译为底层的 Deployment、Service 与 Secret 等原生资源</a:t>
            </a:r>
            <a:endParaRPr lang="en-US" sz="1600" dirty="0"/>
          </a:p>
        </p:txBody>
      </p:sp>
      <p:sp>
        <p:nvSpPr>
          <p:cNvPr id="18" name="Shape 16"/>
          <p:cNvSpPr/>
          <p:nvPr/>
        </p:nvSpPr>
        <p:spPr>
          <a:xfrm>
            <a:off x="572086" y="4286120"/>
            <a:ext cx="300111" cy="300111"/>
          </a:xfrm>
          <a:custGeom>
            <a:avLst/>
            <a:gdLst/>
            <a:ahLst/>
            <a:cxnLst/>
            <a:rect l="l" t="t" r="r" b="b"/>
            <a:pathLst>
              <a:path w="300111" h="300111">
                <a:moveTo>
                  <a:pt x="75028" y="0"/>
                </a:moveTo>
                <a:lnTo>
                  <a:pt x="225083" y="0"/>
                </a:lnTo>
                <a:cubicBezTo>
                  <a:pt x="266520" y="0"/>
                  <a:pt x="300111" y="33591"/>
                  <a:pt x="300111" y="75028"/>
                </a:cubicBezTo>
                <a:lnTo>
                  <a:pt x="300111" y="225083"/>
                </a:lnTo>
                <a:cubicBezTo>
                  <a:pt x="300111" y="266520"/>
                  <a:pt x="266520" y="300111"/>
                  <a:pt x="225083" y="300111"/>
                </a:cubicBezTo>
                <a:lnTo>
                  <a:pt x="75028" y="300111"/>
                </a:lnTo>
                <a:cubicBezTo>
                  <a:pt x="33591" y="300111"/>
                  <a:pt x="0" y="266520"/>
                  <a:pt x="0" y="225083"/>
                </a:cubicBezTo>
                <a:lnTo>
                  <a:pt x="0" y="75028"/>
                </a:lnTo>
                <a:cubicBezTo>
                  <a:pt x="0" y="33619"/>
                  <a:pt x="33619" y="0"/>
                  <a:pt x="75028" y="0"/>
                </a:cubicBezTo>
                <a:close/>
              </a:path>
            </a:pathLst>
          </a:custGeom>
          <a:solidFill>
            <a:srgbClr val="34D399">
              <a:alpha val="20000"/>
            </a:srgbClr>
          </a:solidFill>
          <a:ln/>
        </p:spPr>
        <p:txBody>
          <a:bodyPr/>
          <a:lstStyle/>
          <a:p>
            <a:endParaRPr lang="zh-CN" altLang="en-US"/>
          </a:p>
        </p:txBody>
      </p:sp>
      <p:sp>
        <p:nvSpPr>
          <p:cNvPr id="19" name="Text 17"/>
          <p:cNvSpPr/>
          <p:nvPr/>
        </p:nvSpPr>
        <p:spPr>
          <a:xfrm>
            <a:off x="677081" y="4323634"/>
            <a:ext cx="168812" cy="225083"/>
          </a:xfrm>
          <a:prstGeom prst="rect">
            <a:avLst/>
          </a:prstGeom>
          <a:noFill/>
          <a:ln/>
        </p:spPr>
        <p:txBody>
          <a:bodyPr wrap="square" lIns="0" tIns="0" rIns="0" bIns="0" rtlCol="0" anchor="ctr"/>
          <a:lstStyle/>
          <a:p>
            <a:pPr>
              <a:lnSpc>
                <a:spcPct val="130000"/>
              </a:lnSpc>
            </a:pPr>
            <a:r>
              <a:rPr lang="en-US" sz="1182" b="1" dirty="0">
                <a:solidFill>
                  <a:srgbClr val="34D399"/>
                </a:solidFill>
                <a:latin typeface="Noto Sans SC" pitchFamily="34" charset="0"/>
                <a:ea typeface="Noto Sans SC" pitchFamily="34" charset="-122"/>
                <a:cs typeface="Noto Sans SC" pitchFamily="34" charset="-120"/>
              </a:rPr>
              <a:t>2</a:t>
            </a:r>
            <a:endParaRPr lang="en-US" sz="1600" dirty="0"/>
          </a:p>
        </p:txBody>
      </p:sp>
      <p:sp>
        <p:nvSpPr>
          <p:cNvPr id="20" name="Text 18"/>
          <p:cNvSpPr/>
          <p:nvPr/>
        </p:nvSpPr>
        <p:spPr>
          <a:xfrm>
            <a:off x="984738" y="4248606"/>
            <a:ext cx="4923692" cy="262597"/>
          </a:xfrm>
          <a:prstGeom prst="rect">
            <a:avLst/>
          </a:prstGeom>
          <a:noFill/>
          <a:ln/>
        </p:spPr>
        <p:txBody>
          <a:bodyPr wrap="square" lIns="0" tIns="0" rIns="0" bIns="0" rtlCol="0" anchor="ctr"/>
          <a:lstStyle/>
          <a:p>
            <a:pPr>
              <a:lnSpc>
                <a:spcPct val="130000"/>
              </a:lnSpc>
            </a:pPr>
            <a:r>
              <a:rPr lang="en-US" sz="1329" b="1" dirty="0">
                <a:solidFill>
                  <a:srgbClr val="E5E7EB"/>
                </a:solidFill>
                <a:latin typeface="MiSans" pitchFamily="34" charset="0"/>
                <a:ea typeface="MiSans" pitchFamily="34" charset="-122"/>
                <a:cs typeface="MiSans" pitchFamily="34" charset="-120"/>
              </a:rPr>
              <a:t>集中代理与治理</a:t>
            </a:r>
            <a:endParaRPr lang="en-US" sz="1600" dirty="0"/>
          </a:p>
        </p:txBody>
      </p:sp>
      <p:sp>
        <p:nvSpPr>
          <p:cNvPr id="21" name="Text 19"/>
          <p:cNvSpPr/>
          <p:nvPr/>
        </p:nvSpPr>
        <p:spPr>
          <a:xfrm>
            <a:off x="984738" y="4548717"/>
            <a:ext cx="4914314" cy="487680"/>
          </a:xfrm>
          <a:prstGeom prst="rect">
            <a:avLst/>
          </a:prstGeom>
          <a:noFill/>
          <a:ln/>
        </p:spPr>
        <p:txBody>
          <a:bodyPr wrap="square" lIns="0" tIns="0" rIns="0" bIns="0" rtlCol="0" anchor="ctr"/>
          <a:lstStyle/>
          <a:p>
            <a:pPr>
              <a:lnSpc>
                <a:spcPct val="140000"/>
              </a:lnSpc>
            </a:pPr>
            <a:r>
              <a:rPr lang="en-US" sz="1182" dirty="0">
                <a:solidFill>
                  <a:srgbClr val="E5E7EB">
                    <a:alpha val="80000"/>
                  </a:srgbClr>
                </a:solidFill>
                <a:latin typeface="Noto Sans SC" pitchFamily="34" charset="0"/>
                <a:ea typeface="Noto Sans SC" pitchFamily="34" charset="-122"/>
                <a:cs typeface="Noto Sans SC" pitchFamily="34" charset="-120"/>
              </a:rPr>
              <a:t>HTTP Server 作为统一入口,处理 A2A 请求代理转发、认证授权、数据缓存</a:t>
            </a:r>
            <a:endParaRPr lang="en-US" sz="1600" dirty="0"/>
          </a:p>
        </p:txBody>
      </p:sp>
      <p:sp>
        <p:nvSpPr>
          <p:cNvPr id="22" name="Shape 20"/>
          <p:cNvSpPr/>
          <p:nvPr/>
        </p:nvSpPr>
        <p:spPr>
          <a:xfrm>
            <a:off x="572086" y="5186452"/>
            <a:ext cx="300111" cy="300111"/>
          </a:xfrm>
          <a:custGeom>
            <a:avLst/>
            <a:gdLst/>
            <a:ahLst/>
            <a:cxnLst/>
            <a:rect l="l" t="t" r="r" b="b"/>
            <a:pathLst>
              <a:path w="300111" h="300111">
                <a:moveTo>
                  <a:pt x="75028" y="0"/>
                </a:moveTo>
                <a:lnTo>
                  <a:pt x="225083" y="0"/>
                </a:lnTo>
                <a:cubicBezTo>
                  <a:pt x="266520" y="0"/>
                  <a:pt x="300111" y="33591"/>
                  <a:pt x="300111" y="75028"/>
                </a:cubicBezTo>
                <a:lnTo>
                  <a:pt x="300111" y="225083"/>
                </a:lnTo>
                <a:cubicBezTo>
                  <a:pt x="300111" y="266520"/>
                  <a:pt x="266520" y="300111"/>
                  <a:pt x="225083" y="300111"/>
                </a:cubicBezTo>
                <a:lnTo>
                  <a:pt x="75028" y="300111"/>
                </a:lnTo>
                <a:cubicBezTo>
                  <a:pt x="33591" y="300111"/>
                  <a:pt x="0" y="266520"/>
                  <a:pt x="0" y="225083"/>
                </a:cubicBezTo>
                <a:lnTo>
                  <a:pt x="0" y="75028"/>
                </a:lnTo>
                <a:cubicBezTo>
                  <a:pt x="0" y="33619"/>
                  <a:pt x="33619" y="0"/>
                  <a:pt x="75028" y="0"/>
                </a:cubicBezTo>
                <a:close/>
              </a:path>
            </a:pathLst>
          </a:custGeom>
          <a:solidFill>
            <a:srgbClr val="34D399">
              <a:alpha val="20000"/>
            </a:srgbClr>
          </a:solidFill>
          <a:ln/>
        </p:spPr>
        <p:txBody>
          <a:bodyPr/>
          <a:lstStyle/>
          <a:p>
            <a:endParaRPr lang="zh-CN" altLang="en-US"/>
          </a:p>
        </p:txBody>
      </p:sp>
      <p:sp>
        <p:nvSpPr>
          <p:cNvPr id="23" name="Text 21"/>
          <p:cNvSpPr/>
          <p:nvPr/>
        </p:nvSpPr>
        <p:spPr>
          <a:xfrm>
            <a:off x="677081" y="5223966"/>
            <a:ext cx="168812" cy="225083"/>
          </a:xfrm>
          <a:prstGeom prst="rect">
            <a:avLst/>
          </a:prstGeom>
          <a:noFill/>
          <a:ln/>
        </p:spPr>
        <p:txBody>
          <a:bodyPr wrap="square" lIns="0" tIns="0" rIns="0" bIns="0" rtlCol="0" anchor="ctr"/>
          <a:lstStyle/>
          <a:p>
            <a:pPr>
              <a:lnSpc>
                <a:spcPct val="130000"/>
              </a:lnSpc>
            </a:pPr>
            <a:r>
              <a:rPr lang="en-US" sz="1182" b="1" dirty="0">
                <a:solidFill>
                  <a:srgbClr val="34D399"/>
                </a:solidFill>
                <a:latin typeface="Noto Sans SC" pitchFamily="34" charset="0"/>
                <a:ea typeface="Noto Sans SC" pitchFamily="34" charset="-122"/>
                <a:cs typeface="Noto Sans SC" pitchFamily="34" charset="-120"/>
              </a:rPr>
              <a:t>3</a:t>
            </a:r>
            <a:endParaRPr lang="en-US" sz="1600" dirty="0"/>
          </a:p>
        </p:txBody>
      </p:sp>
      <p:sp>
        <p:nvSpPr>
          <p:cNvPr id="24" name="Text 22"/>
          <p:cNvSpPr/>
          <p:nvPr/>
        </p:nvSpPr>
        <p:spPr>
          <a:xfrm>
            <a:off x="984738" y="5148938"/>
            <a:ext cx="3685735" cy="262597"/>
          </a:xfrm>
          <a:prstGeom prst="rect">
            <a:avLst/>
          </a:prstGeom>
          <a:noFill/>
          <a:ln/>
        </p:spPr>
        <p:txBody>
          <a:bodyPr wrap="square" lIns="0" tIns="0" rIns="0" bIns="0" rtlCol="0" anchor="ctr"/>
          <a:lstStyle/>
          <a:p>
            <a:pPr>
              <a:lnSpc>
                <a:spcPct val="130000"/>
              </a:lnSpc>
            </a:pPr>
            <a:r>
              <a:rPr lang="en-US" sz="1329" b="1" dirty="0">
                <a:solidFill>
                  <a:srgbClr val="E5E7EB"/>
                </a:solidFill>
                <a:latin typeface="MiSans" pitchFamily="34" charset="0"/>
                <a:ea typeface="MiSans" pitchFamily="34" charset="-122"/>
                <a:cs typeface="MiSans" pitchFamily="34" charset="-120"/>
              </a:rPr>
              <a:t>状态维护与缓存</a:t>
            </a:r>
            <a:endParaRPr lang="en-US" sz="1600" dirty="0"/>
          </a:p>
        </p:txBody>
      </p:sp>
      <p:sp>
        <p:nvSpPr>
          <p:cNvPr id="25" name="Text 23"/>
          <p:cNvSpPr/>
          <p:nvPr/>
        </p:nvSpPr>
        <p:spPr>
          <a:xfrm>
            <a:off x="984738" y="5449049"/>
            <a:ext cx="3676357" cy="243840"/>
          </a:xfrm>
          <a:prstGeom prst="rect">
            <a:avLst/>
          </a:prstGeom>
          <a:noFill/>
          <a:ln/>
        </p:spPr>
        <p:txBody>
          <a:bodyPr wrap="square" lIns="0" tIns="0" rIns="0" bIns="0" rtlCol="0" anchor="ctr"/>
          <a:lstStyle/>
          <a:p>
            <a:pPr>
              <a:lnSpc>
                <a:spcPct val="140000"/>
              </a:lnSpc>
            </a:pPr>
            <a:r>
              <a:rPr lang="en-US" sz="1182" dirty="0">
                <a:solidFill>
                  <a:srgbClr val="E5E7EB">
                    <a:alpha val="80000"/>
                  </a:srgbClr>
                </a:solidFill>
                <a:latin typeface="Noto Sans SC" pitchFamily="34" charset="0"/>
                <a:ea typeface="Noto Sans SC" pitchFamily="34" charset="-122"/>
                <a:cs typeface="Noto Sans SC" pitchFamily="34" charset="-120"/>
              </a:rPr>
              <a:t>数据库存储会话、对话、工具发现结果等高频查询数据</a:t>
            </a:r>
            <a:endParaRPr lang="en-US" sz="1600" dirty="0"/>
          </a:p>
        </p:txBody>
      </p:sp>
      <p:sp>
        <p:nvSpPr>
          <p:cNvPr id="26" name="Shape 24"/>
          <p:cNvSpPr/>
          <p:nvPr/>
        </p:nvSpPr>
        <p:spPr>
          <a:xfrm>
            <a:off x="6173592" y="2480766"/>
            <a:ext cx="5636455" cy="3404382"/>
          </a:xfrm>
          <a:custGeom>
            <a:avLst/>
            <a:gdLst/>
            <a:ahLst/>
            <a:cxnLst/>
            <a:rect l="l" t="t" r="r" b="b"/>
            <a:pathLst>
              <a:path w="5636455" h="3404382">
                <a:moveTo>
                  <a:pt x="112549" y="0"/>
                </a:moveTo>
                <a:lnTo>
                  <a:pt x="5523907" y="0"/>
                </a:lnTo>
                <a:cubicBezTo>
                  <a:pt x="5586066" y="0"/>
                  <a:pt x="5636455" y="50390"/>
                  <a:pt x="5636455" y="112549"/>
                </a:cubicBezTo>
                <a:lnTo>
                  <a:pt x="5636455" y="3291833"/>
                </a:lnTo>
                <a:cubicBezTo>
                  <a:pt x="5636455" y="3353992"/>
                  <a:pt x="5586066" y="3404382"/>
                  <a:pt x="5523907" y="3404382"/>
                </a:cubicBezTo>
                <a:lnTo>
                  <a:pt x="112549" y="3404382"/>
                </a:lnTo>
                <a:cubicBezTo>
                  <a:pt x="50390" y="3404382"/>
                  <a:pt x="0" y="3353992"/>
                  <a:pt x="0" y="3291833"/>
                </a:cubicBezTo>
                <a:lnTo>
                  <a:pt x="0" y="112549"/>
                </a:lnTo>
                <a:cubicBezTo>
                  <a:pt x="0" y="50390"/>
                  <a:pt x="50390" y="0"/>
                  <a:pt x="112549"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27" name="Shape 25"/>
          <p:cNvSpPr/>
          <p:nvPr/>
        </p:nvSpPr>
        <p:spPr>
          <a:xfrm>
            <a:off x="6365851" y="2673025"/>
            <a:ext cx="525194" cy="525194"/>
          </a:xfrm>
          <a:custGeom>
            <a:avLst/>
            <a:gdLst/>
            <a:ahLst/>
            <a:cxnLst/>
            <a:rect l="l" t="t" r="r" b="b"/>
            <a:pathLst>
              <a:path w="525194" h="525194">
                <a:moveTo>
                  <a:pt x="112544" y="0"/>
                </a:moveTo>
                <a:lnTo>
                  <a:pt x="412650" y="0"/>
                </a:lnTo>
                <a:cubicBezTo>
                  <a:pt x="474806" y="0"/>
                  <a:pt x="525194" y="50388"/>
                  <a:pt x="525194" y="112544"/>
                </a:cubicBezTo>
                <a:lnTo>
                  <a:pt x="525194" y="412650"/>
                </a:lnTo>
                <a:cubicBezTo>
                  <a:pt x="525194" y="474806"/>
                  <a:pt x="474806" y="525194"/>
                  <a:pt x="412650" y="525194"/>
                </a:cubicBezTo>
                <a:lnTo>
                  <a:pt x="112544" y="525194"/>
                </a:lnTo>
                <a:cubicBezTo>
                  <a:pt x="50388" y="525194"/>
                  <a:pt x="0" y="474806"/>
                  <a:pt x="0" y="412650"/>
                </a:cubicBezTo>
                <a:lnTo>
                  <a:pt x="0" y="112544"/>
                </a:lnTo>
                <a:cubicBezTo>
                  <a:pt x="0" y="50429"/>
                  <a:pt x="50429" y="0"/>
                  <a:pt x="112544" y="0"/>
                </a:cubicBezTo>
                <a:close/>
              </a:path>
            </a:pathLst>
          </a:custGeom>
          <a:solidFill>
            <a:srgbClr val="F59E0B">
              <a:alpha val="20000"/>
            </a:srgbClr>
          </a:solidFill>
          <a:ln/>
        </p:spPr>
        <p:txBody>
          <a:bodyPr/>
          <a:lstStyle/>
          <a:p>
            <a:endParaRPr lang="zh-CN" altLang="en-US"/>
          </a:p>
        </p:txBody>
      </p:sp>
      <p:sp>
        <p:nvSpPr>
          <p:cNvPr id="28" name="Shape 26"/>
          <p:cNvSpPr/>
          <p:nvPr/>
        </p:nvSpPr>
        <p:spPr>
          <a:xfrm>
            <a:off x="6490115" y="2794945"/>
            <a:ext cx="281354" cy="281354"/>
          </a:xfrm>
          <a:custGeom>
            <a:avLst/>
            <a:gdLst/>
            <a:ahLst/>
            <a:cxnLst/>
            <a:rect l="l" t="t" r="r" b="b"/>
            <a:pathLst>
              <a:path w="281354" h="281354">
                <a:moveTo>
                  <a:pt x="0" y="43962"/>
                </a:moveTo>
                <a:cubicBezTo>
                  <a:pt x="0" y="29399"/>
                  <a:pt x="11815" y="17585"/>
                  <a:pt x="26377" y="17585"/>
                </a:cubicBezTo>
                <a:lnTo>
                  <a:pt x="79131" y="17585"/>
                </a:lnTo>
                <a:cubicBezTo>
                  <a:pt x="93693" y="17585"/>
                  <a:pt x="105508" y="29399"/>
                  <a:pt x="105508" y="43962"/>
                </a:cubicBezTo>
                <a:lnTo>
                  <a:pt x="105508" y="52754"/>
                </a:lnTo>
                <a:lnTo>
                  <a:pt x="175846" y="52754"/>
                </a:lnTo>
                <a:lnTo>
                  <a:pt x="175846" y="43962"/>
                </a:lnTo>
                <a:cubicBezTo>
                  <a:pt x="175846" y="29399"/>
                  <a:pt x="187661" y="17585"/>
                  <a:pt x="202223" y="17585"/>
                </a:cubicBezTo>
                <a:lnTo>
                  <a:pt x="254977" y="17585"/>
                </a:lnTo>
                <a:cubicBezTo>
                  <a:pt x="269539" y="17585"/>
                  <a:pt x="281354" y="29399"/>
                  <a:pt x="281354" y="43962"/>
                </a:cubicBezTo>
                <a:lnTo>
                  <a:pt x="281354" y="96715"/>
                </a:lnTo>
                <a:cubicBezTo>
                  <a:pt x="281354" y="111278"/>
                  <a:pt x="269539" y="123092"/>
                  <a:pt x="254977" y="123092"/>
                </a:cubicBezTo>
                <a:lnTo>
                  <a:pt x="202223" y="123092"/>
                </a:lnTo>
                <a:cubicBezTo>
                  <a:pt x="187661" y="123092"/>
                  <a:pt x="175846" y="111278"/>
                  <a:pt x="175846" y="96715"/>
                </a:cubicBezTo>
                <a:lnTo>
                  <a:pt x="175846" y="87923"/>
                </a:lnTo>
                <a:lnTo>
                  <a:pt x="105508" y="87923"/>
                </a:lnTo>
                <a:lnTo>
                  <a:pt x="105508" y="96715"/>
                </a:lnTo>
                <a:cubicBezTo>
                  <a:pt x="105508" y="100727"/>
                  <a:pt x="104574" y="104574"/>
                  <a:pt x="102980" y="107981"/>
                </a:cubicBezTo>
                <a:lnTo>
                  <a:pt x="140677" y="158262"/>
                </a:lnTo>
                <a:lnTo>
                  <a:pt x="184638" y="158262"/>
                </a:lnTo>
                <a:cubicBezTo>
                  <a:pt x="199201" y="158262"/>
                  <a:pt x="211015" y="170076"/>
                  <a:pt x="211015" y="184638"/>
                </a:cubicBezTo>
                <a:lnTo>
                  <a:pt x="211015" y="237392"/>
                </a:lnTo>
                <a:cubicBezTo>
                  <a:pt x="211015" y="251955"/>
                  <a:pt x="199201" y="263769"/>
                  <a:pt x="184638" y="263769"/>
                </a:cubicBezTo>
                <a:lnTo>
                  <a:pt x="131885" y="263769"/>
                </a:lnTo>
                <a:cubicBezTo>
                  <a:pt x="117322" y="263769"/>
                  <a:pt x="105508" y="251955"/>
                  <a:pt x="105508" y="237392"/>
                </a:cubicBezTo>
                <a:lnTo>
                  <a:pt x="105508" y="184638"/>
                </a:lnTo>
                <a:cubicBezTo>
                  <a:pt x="105508" y="180627"/>
                  <a:pt x="106442" y="176780"/>
                  <a:pt x="108035" y="173373"/>
                </a:cubicBezTo>
                <a:lnTo>
                  <a:pt x="70338" y="123092"/>
                </a:lnTo>
                <a:lnTo>
                  <a:pt x="26377" y="123092"/>
                </a:lnTo>
                <a:cubicBezTo>
                  <a:pt x="11815" y="123092"/>
                  <a:pt x="0" y="111278"/>
                  <a:pt x="0" y="96715"/>
                </a:cubicBezTo>
                <a:lnTo>
                  <a:pt x="0" y="43962"/>
                </a:lnTo>
                <a:close/>
              </a:path>
            </a:pathLst>
          </a:custGeom>
          <a:solidFill>
            <a:srgbClr val="F59E0B"/>
          </a:solidFill>
          <a:ln/>
        </p:spPr>
        <p:txBody>
          <a:bodyPr/>
          <a:lstStyle/>
          <a:p>
            <a:endParaRPr lang="zh-CN" altLang="en-US"/>
          </a:p>
        </p:txBody>
      </p:sp>
      <p:sp>
        <p:nvSpPr>
          <p:cNvPr id="29" name="Text 27"/>
          <p:cNvSpPr/>
          <p:nvPr/>
        </p:nvSpPr>
        <p:spPr>
          <a:xfrm>
            <a:off x="7003586" y="2785566"/>
            <a:ext cx="1688123" cy="300111"/>
          </a:xfrm>
          <a:prstGeom prst="rect">
            <a:avLst/>
          </a:prstGeom>
          <a:noFill/>
          <a:ln/>
        </p:spPr>
        <p:txBody>
          <a:bodyPr wrap="square" lIns="0" tIns="0" rIns="0" bIns="0" rtlCol="0" anchor="ctr"/>
          <a:lstStyle/>
          <a:p>
            <a:pPr>
              <a:lnSpc>
                <a:spcPct val="110000"/>
              </a:lnSpc>
            </a:pPr>
            <a:r>
              <a:rPr lang="en-US" sz="1772" b="1" dirty="0">
                <a:solidFill>
                  <a:srgbClr val="E5E7EB"/>
                </a:solidFill>
                <a:latin typeface="Noto Sans SC" pitchFamily="34" charset="0"/>
                <a:ea typeface="Noto Sans SC" pitchFamily="34" charset="-122"/>
                <a:cs typeface="Noto Sans SC" pitchFamily="34" charset="-120"/>
              </a:rPr>
              <a:t>运行时分布执行</a:t>
            </a:r>
            <a:endParaRPr lang="en-US" sz="1600" dirty="0"/>
          </a:p>
        </p:txBody>
      </p:sp>
      <p:sp>
        <p:nvSpPr>
          <p:cNvPr id="30" name="Shape 28"/>
          <p:cNvSpPr/>
          <p:nvPr/>
        </p:nvSpPr>
        <p:spPr>
          <a:xfrm>
            <a:off x="6365851" y="3385788"/>
            <a:ext cx="300111" cy="300111"/>
          </a:xfrm>
          <a:custGeom>
            <a:avLst/>
            <a:gdLst/>
            <a:ahLst/>
            <a:cxnLst/>
            <a:rect l="l" t="t" r="r" b="b"/>
            <a:pathLst>
              <a:path w="300111" h="300111">
                <a:moveTo>
                  <a:pt x="75028" y="0"/>
                </a:moveTo>
                <a:lnTo>
                  <a:pt x="225083" y="0"/>
                </a:lnTo>
                <a:cubicBezTo>
                  <a:pt x="266520" y="0"/>
                  <a:pt x="300111" y="33591"/>
                  <a:pt x="300111" y="75028"/>
                </a:cubicBezTo>
                <a:lnTo>
                  <a:pt x="300111" y="225083"/>
                </a:lnTo>
                <a:cubicBezTo>
                  <a:pt x="300111" y="266520"/>
                  <a:pt x="266520" y="300111"/>
                  <a:pt x="225083" y="300111"/>
                </a:cubicBezTo>
                <a:lnTo>
                  <a:pt x="75028" y="300111"/>
                </a:lnTo>
                <a:cubicBezTo>
                  <a:pt x="33591" y="300111"/>
                  <a:pt x="0" y="266520"/>
                  <a:pt x="0" y="225083"/>
                </a:cubicBezTo>
                <a:lnTo>
                  <a:pt x="0" y="75028"/>
                </a:lnTo>
                <a:cubicBezTo>
                  <a:pt x="0" y="33619"/>
                  <a:pt x="33619" y="0"/>
                  <a:pt x="75028" y="0"/>
                </a:cubicBezTo>
                <a:close/>
              </a:path>
            </a:pathLst>
          </a:custGeom>
          <a:solidFill>
            <a:srgbClr val="F59E0B">
              <a:alpha val="20000"/>
            </a:srgbClr>
          </a:solidFill>
          <a:ln/>
        </p:spPr>
        <p:txBody>
          <a:bodyPr/>
          <a:lstStyle/>
          <a:p>
            <a:endParaRPr lang="zh-CN" altLang="en-US"/>
          </a:p>
        </p:txBody>
      </p:sp>
      <p:sp>
        <p:nvSpPr>
          <p:cNvPr id="31" name="Text 29"/>
          <p:cNvSpPr/>
          <p:nvPr/>
        </p:nvSpPr>
        <p:spPr>
          <a:xfrm>
            <a:off x="6485133" y="3423302"/>
            <a:ext cx="140677" cy="225083"/>
          </a:xfrm>
          <a:prstGeom prst="rect">
            <a:avLst/>
          </a:prstGeom>
          <a:noFill/>
          <a:ln/>
        </p:spPr>
        <p:txBody>
          <a:bodyPr wrap="square" lIns="0" tIns="0" rIns="0" bIns="0" rtlCol="0" anchor="ctr"/>
          <a:lstStyle/>
          <a:p>
            <a:pPr>
              <a:lnSpc>
                <a:spcPct val="130000"/>
              </a:lnSpc>
            </a:pPr>
            <a:r>
              <a:rPr lang="en-US" sz="1182" b="1" dirty="0">
                <a:solidFill>
                  <a:srgbClr val="F59E0B"/>
                </a:solidFill>
                <a:latin typeface="Noto Sans SC" pitchFamily="34" charset="0"/>
                <a:ea typeface="Noto Sans SC" pitchFamily="34" charset="-122"/>
                <a:cs typeface="Noto Sans SC" pitchFamily="34" charset="-120"/>
              </a:rPr>
              <a:t>1</a:t>
            </a:r>
            <a:endParaRPr lang="en-US" sz="1600" dirty="0"/>
          </a:p>
        </p:txBody>
      </p:sp>
      <p:sp>
        <p:nvSpPr>
          <p:cNvPr id="32" name="Text 30"/>
          <p:cNvSpPr/>
          <p:nvPr/>
        </p:nvSpPr>
        <p:spPr>
          <a:xfrm>
            <a:off x="6778503" y="3348274"/>
            <a:ext cx="4923692" cy="262597"/>
          </a:xfrm>
          <a:prstGeom prst="rect">
            <a:avLst/>
          </a:prstGeom>
          <a:noFill/>
          <a:ln/>
        </p:spPr>
        <p:txBody>
          <a:bodyPr wrap="square" lIns="0" tIns="0" rIns="0" bIns="0" rtlCol="0" anchor="ctr"/>
          <a:lstStyle/>
          <a:p>
            <a:pPr>
              <a:lnSpc>
                <a:spcPct val="130000"/>
              </a:lnSpc>
            </a:pPr>
            <a:r>
              <a:rPr lang="en-US" sz="1329" b="1" dirty="0">
                <a:solidFill>
                  <a:srgbClr val="E5E7EB"/>
                </a:solidFill>
                <a:latin typeface="MiSans" pitchFamily="34" charset="0"/>
                <a:ea typeface="MiSans" pitchFamily="34" charset="-122"/>
                <a:cs typeface="MiSans" pitchFamily="34" charset="-120"/>
              </a:rPr>
              <a:t>独立 Pod 运行</a:t>
            </a:r>
            <a:endParaRPr lang="en-US" sz="1600" dirty="0"/>
          </a:p>
        </p:txBody>
      </p:sp>
      <p:sp>
        <p:nvSpPr>
          <p:cNvPr id="33" name="Text 31"/>
          <p:cNvSpPr/>
          <p:nvPr/>
        </p:nvSpPr>
        <p:spPr>
          <a:xfrm>
            <a:off x="6778503" y="3648385"/>
            <a:ext cx="4914314" cy="487680"/>
          </a:xfrm>
          <a:prstGeom prst="rect">
            <a:avLst/>
          </a:prstGeom>
          <a:noFill/>
          <a:ln/>
        </p:spPr>
        <p:txBody>
          <a:bodyPr wrap="square" lIns="0" tIns="0" rIns="0" bIns="0" rtlCol="0" anchor="ctr"/>
          <a:lstStyle/>
          <a:p>
            <a:pPr>
              <a:lnSpc>
                <a:spcPct val="140000"/>
              </a:lnSpc>
            </a:pPr>
            <a:r>
              <a:rPr lang="en-US" sz="1182" dirty="0">
                <a:solidFill>
                  <a:srgbClr val="E5E7EB">
                    <a:alpha val="80000"/>
                  </a:srgbClr>
                </a:solidFill>
                <a:latin typeface="Noto Sans SC" pitchFamily="34" charset="0"/>
                <a:ea typeface="Noto Sans SC" pitchFamily="34" charset="-122"/>
                <a:cs typeface="Noto Sans SC" pitchFamily="34" charset="-120"/>
              </a:rPr>
              <a:t>每个智能体作为一个独立的 Pod 存在,运行基于 Python 或 Go 的 ADK Runtime</a:t>
            </a:r>
            <a:endParaRPr lang="en-US" sz="1600" dirty="0"/>
          </a:p>
        </p:txBody>
      </p:sp>
      <p:sp>
        <p:nvSpPr>
          <p:cNvPr id="34" name="Shape 32"/>
          <p:cNvSpPr/>
          <p:nvPr/>
        </p:nvSpPr>
        <p:spPr>
          <a:xfrm>
            <a:off x="6365851" y="4286120"/>
            <a:ext cx="300111" cy="300111"/>
          </a:xfrm>
          <a:custGeom>
            <a:avLst/>
            <a:gdLst/>
            <a:ahLst/>
            <a:cxnLst/>
            <a:rect l="l" t="t" r="r" b="b"/>
            <a:pathLst>
              <a:path w="300111" h="300111">
                <a:moveTo>
                  <a:pt x="75028" y="0"/>
                </a:moveTo>
                <a:lnTo>
                  <a:pt x="225083" y="0"/>
                </a:lnTo>
                <a:cubicBezTo>
                  <a:pt x="266520" y="0"/>
                  <a:pt x="300111" y="33591"/>
                  <a:pt x="300111" y="75028"/>
                </a:cubicBezTo>
                <a:lnTo>
                  <a:pt x="300111" y="225083"/>
                </a:lnTo>
                <a:cubicBezTo>
                  <a:pt x="300111" y="266520"/>
                  <a:pt x="266520" y="300111"/>
                  <a:pt x="225083" y="300111"/>
                </a:cubicBezTo>
                <a:lnTo>
                  <a:pt x="75028" y="300111"/>
                </a:lnTo>
                <a:cubicBezTo>
                  <a:pt x="33591" y="300111"/>
                  <a:pt x="0" y="266520"/>
                  <a:pt x="0" y="225083"/>
                </a:cubicBezTo>
                <a:lnTo>
                  <a:pt x="0" y="75028"/>
                </a:lnTo>
                <a:cubicBezTo>
                  <a:pt x="0" y="33619"/>
                  <a:pt x="33619" y="0"/>
                  <a:pt x="75028" y="0"/>
                </a:cubicBezTo>
                <a:close/>
              </a:path>
            </a:pathLst>
          </a:custGeom>
          <a:solidFill>
            <a:srgbClr val="F59E0B">
              <a:alpha val="20000"/>
            </a:srgbClr>
          </a:solidFill>
          <a:ln/>
        </p:spPr>
        <p:txBody>
          <a:bodyPr/>
          <a:lstStyle/>
          <a:p>
            <a:endParaRPr lang="zh-CN" altLang="en-US"/>
          </a:p>
        </p:txBody>
      </p:sp>
      <p:sp>
        <p:nvSpPr>
          <p:cNvPr id="35" name="Text 33"/>
          <p:cNvSpPr/>
          <p:nvPr/>
        </p:nvSpPr>
        <p:spPr>
          <a:xfrm>
            <a:off x="6470845" y="4323634"/>
            <a:ext cx="168812" cy="225083"/>
          </a:xfrm>
          <a:prstGeom prst="rect">
            <a:avLst/>
          </a:prstGeom>
          <a:noFill/>
          <a:ln/>
        </p:spPr>
        <p:txBody>
          <a:bodyPr wrap="square" lIns="0" tIns="0" rIns="0" bIns="0" rtlCol="0" anchor="ctr"/>
          <a:lstStyle/>
          <a:p>
            <a:pPr>
              <a:lnSpc>
                <a:spcPct val="130000"/>
              </a:lnSpc>
            </a:pPr>
            <a:r>
              <a:rPr lang="en-US" sz="1182" b="1" dirty="0">
                <a:solidFill>
                  <a:srgbClr val="F59E0B"/>
                </a:solidFill>
                <a:latin typeface="Noto Sans SC" pitchFamily="34" charset="0"/>
                <a:ea typeface="Noto Sans SC" pitchFamily="34" charset="-122"/>
                <a:cs typeface="Noto Sans SC" pitchFamily="34" charset="-120"/>
              </a:rPr>
              <a:t>2</a:t>
            </a:r>
            <a:endParaRPr lang="en-US" sz="1600" dirty="0"/>
          </a:p>
        </p:txBody>
      </p:sp>
      <p:sp>
        <p:nvSpPr>
          <p:cNvPr id="36" name="Text 34"/>
          <p:cNvSpPr/>
          <p:nvPr/>
        </p:nvSpPr>
        <p:spPr>
          <a:xfrm>
            <a:off x="6778503" y="4248606"/>
            <a:ext cx="4295335" cy="262597"/>
          </a:xfrm>
          <a:prstGeom prst="rect">
            <a:avLst/>
          </a:prstGeom>
          <a:noFill/>
          <a:ln/>
        </p:spPr>
        <p:txBody>
          <a:bodyPr wrap="square" lIns="0" tIns="0" rIns="0" bIns="0" rtlCol="0" anchor="ctr"/>
          <a:lstStyle/>
          <a:p>
            <a:pPr>
              <a:lnSpc>
                <a:spcPct val="130000"/>
              </a:lnSpc>
            </a:pPr>
            <a:r>
              <a:rPr lang="en-US" sz="1329" b="1" dirty="0">
                <a:solidFill>
                  <a:srgbClr val="E5E7EB"/>
                </a:solidFill>
                <a:latin typeface="MiSans" pitchFamily="34" charset="0"/>
                <a:ea typeface="MiSans" pitchFamily="34" charset="-122"/>
                <a:cs typeface="MiSans" pitchFamily="34" charset="-120"/>
              </a:rPr>
              <a:t>按需启动服务</a:t>
            </a:r>
            <a:endParaRPr lang="en-US" sz="1600" dirty="0"/>
          </a:p>
        </p:txBody>
      </p:sp>
      <p:sp>
        <p:nvSpPr>
          <p:cNvPr id="37" name="Text 35"/>
          <p:cNvSpPr/>
          <p:nvPr/>
        </p:nvSpPr>
        <p:spPr>
          <a:xfrm>
            <a:off x="6778503" y="4548717"/>
            <a:ext cx="4285957" cy="243840"/>
          </a:xfrm>
          <a:prstGeom prst="rect">
            <a:avLst/>
          </a:prstGeom>
          <a:noFill/>
          <a:ln/>
        </p:spPr>
        <p:txBody>
          <a:bodyPr wrap="square" lIns="0" tIns="0" rIns="0" bIns="0" rtlCol="0" anchor="ctr"/>
          <a:lstStyle/>
          <a:p>
            <a:pPr>
              <a:lnSpc>
                <a:spcPct val="140000"/>
              </a:lnSpc>
            </a:pPr>
            <a:r>
              <a:rPr lang="en-US" sz="1182" dirty="0">
                <a:solidFill>
                  <a:srgbClr val="E5E7EB">
                    <a:alpha val="80000"/>
                  </a:srgbClr>
                </a:solidFill>
                <a:latin typeface="Noto Sans SC" pitchFamily="34" charset="0"/>
                <a:ea typeface="Noto Sans SC" pitchFamily="34" charset="-122"/>
                <a:cs typeface="Noto Sans SC" pitchFamily="34" charset="-120"/>
              </a:rPr>
              <a:t>启动 A2A Server 接收推理请求,通过 MCP 协议与外部工具交互</a:t>
            </a:r>
            <a:endParaRPr lang="en-US" sz="1600" dirty="0"/>
          </a:p>
        </p:txBody>
      </p:sp>
      <p:sp>
        <p:nvSpPr>
          <p:cNvPr id="38" name="Shape 36"/>
          <p:cNvSpPr/>
          <p:nvPr/>
        </p:nvSpPr>
        <p:spPr>
          <a:xfrm>
            <a:off x="6365851" y="4942612"/>
            <a:ext cx="300111" cy="300111"/>
          </a:xfrm>
          <a:custGeom>
            <a:avLst/>
            <a:gdLst/>
            <a:ahLst/>
            <a:cxnLst/>
            <a:rect l="l" t="t" r="r" b="b"/>
            <a:pathLst>
              <a:path w="300111" h="300111">
                <a:moveTo>
                  <a:pt x="75028" y="0"/>
                </a:moveTo>
                <a:lnTo>
                  <a:pt x="225083" y="0"/>
                </a:lnTo>
                <a:cubicBezTo>
                  <a:pt x="266520" y="0"/>
                  <a:pt x="300111" y="33591"/>
                  <a:pt x="300111" y="75028"/>
                </a:cubicBezTo>
                <a:lnTo>
                  <a:pt x="300111" y="225083"/>
                </a:lnTo>
                <a:cubicBezTo>
                  <a:pt x="300111" y="266520"/>
                  <a:pt x="266520" y="300111"/>
                  <a:pt x="225083" y="300111"/>
                </a:cubicBezTo>
                <a:lnTo>
                  <a:pt x="75028" y="300111"/>
                </a:lnTo>
                <a:cubicBezTo>
                  <a:pt x="33591" y="300111"/>
                  <a:pt x="0" y="266520"/>
                  <a:pt x="0" y="225083"/>
                </a:cubicBezTo>
                <a:lnTo>
                  <a:pt x="0" y="75028"/>
                </a:lnTo>
                <a:cubicBezTo>
                  <a:pt x="0" y="33619"/>
                  <a:pt x="33619" y="0"/>
                  <a:pt x="75028" y="0"/>
                </a:cubicBezTo>
                <a:close/>
              </a:path>
            </a:pathLst>
          </a:custGeom>
          <a:solidFill>
            <a:srgbClr val="F59E0B">
              <a:alpha val="20000"/>
            </a:srgbClr>
          </a:solidFill>
          <a:ln/>
        </p:spPr>
        <p:txBody>
          <a:bodyPr/>
          <a:lstStyle/>
          <a:p>
            <a:endParaRPr lang="zh-CN" altLang="en-US"/>
          </a:p>
        </p:txBody>
      </p:sp>
      <p:sp>
        <p:nvSpPr>
          <p:cNvPr id="39" name="Text 37"/>
          <p:cNvSpPr/>
          <p:nvPr/>
        </p:nvSpPr>
        <p:spPr>
          <a:xfrm>
            <a:off x="6470845" y="4980126"/>
            <a:ext cx="168812" cy="225083"/>
          </a:xfrm>
          <a:prstGeom prst="rect">
            <a:avLst/>
          </a:prstGeom>
          <a:noFill/>
          <a:ln/>
        </p:spPr>
        <p:txBody>
          <a:bodyPr wrap="square" lIns="0" tIns="0" rIns="0" bIns="0" rtlCol="0" anchor="ctr"/>
          <a:lstStyle/>
          <a:p>
            <a:pPr>
              <a:lnSpc>
                <a:spcPct val="130000"/>
              </a:lnSpc>
            </a:pPr>
            <a:r>
              <a:rPr lang="en-US" sz="1182" b="1" dirty="0">
                <a:solidFill>
                  <a:srgbClr val="F59E0B"/>
                </a:solidFill>
                <a:latin typeface="Noto Sans SC" pitchFamily="34" charset="0"/>
                <a:ea typeface="Noto Sans SC" pitchFamily="34" charset="-122"/>
                <a:cs typeface="Noto Sans SC" pitchFamily="34" charset="-120"/>
              </a:rPr>
              <a:t>3</a:t>
            </a:r>
            <a:endParaRPr lang="en-US" sz="1600" dirty="0"/>
          </a:p>
        </p:txBody>
      </p:sp>
      <p:sp>
        <p:nvSpPr>
          <p:cNvPr id="40" name="Text 38"/>
          <p:cNvSpPr/>
          <p:nvPr/>
        </p:nvSpPr>
        <p:spPr>
          <a:xfrm>
            <a:off x="6778503" y="4905098"/>
            <a:ext cx="3770142" cy="262597"/>
          </a:xfrm>
          <a:prstGeom prst="rect">
            <a:avLst/>
          </a:prstGeom>
          <a:noFill/>
          <a:ln/>
        </p:spPr>
        <p:txBody>
          <a:bodyPr wrap="square" lIns="0" tIns="0" rIns="0" bIns="0" rtlCol="0" anchor="ctr"/>
          <a:lstStyle/>
          <a:p>
            <a:pPr>
              <a:lnSpc>
                <a:spcPct val="130000"/>
              </a:lnSpc>
            </a:pPr>
            <a:r>
              <a:rPr lang="en-US" sz="1329" b="1" dirty="0">
                <a:solidFill>
                  <a:srgbClr val="E5E7EB"/>
                </a:solidFill>
                <a:latin typeface="MiSans" pitchFamily="34" charset="0"/>
                <a:ea typeface="MiSans" pitchFamily="34" charset="-122"/>
                <a:cs typeface="MiSans" pitchFamily="34" charset="-120"/>
              </a:rPr>
              <a:t>流式事件回传</a:t>
            </a:r>
            <a:endParaRPr lang="en-US" sz="1600" dirty="0"/>
          </a:p>
        </p:txBody>
      </p:sp>
      <p:sp>
        <p:nvSpPr>
          <p:cNvPr id="41" name="Text 39"/>
          <p:cNvSpPr/>
          <p:nvPr/>
        </p:nvSpPr>
        <p:spPr>
          <a:xfrm>
            <a:off x="6778503" y="5205209"/>
            <a:ext cx="3760763" cy="243840"/>
          </a:xfrm>
          <a:prstGeom prst="rect">
            <a:avLst/>
          </a:prstGeom>
          <a:noFill/>
          <a:ln/>
        </p:spPr>
        <p:txBody>
          <a:bodyPr wrap="square" lIns="0" tIns="0" rIns="0" bIns="0" rtlCol="0" anchor="ctr"/>
          <a:lstStyle/>
          <a:p>
            <a:pPr>
              <a:lnSpc>
                <a:spcPct val="140000"/>
              </a:lnSpc>
            </a:pPr>
            <a:r>
              <a:rPr lang="en-US" sz="1182" dirty="0">
                <a:solidFill>
                  <a:srgbClr val="E5E7EB">
                    <a:alpha val="80000"/>
                  </a:srgbClr>
                </a:solidFill>
                <a:latin typeface="Noto Sans SC" pitchFamily="34" charset="0"/>
                <a:ea typeface="Noto Sans SC" pitchFamily="34" charset="-122"/>
                <a:cs typeface="Noto Sans SC" pitchFamily="34" charset="-120"/>
              </a:rPr>
              <a:t>将中间态与最终结果通过 SSE 事件流实时回传至控制面</a:t>
            </a:r>
            <a:endParaRPr lang="en-US" sz="1600" dirty="0"/>
          </a:p>
        </p:txBody>
      </p:sp>
      <p:sp>
        <p:nvSpPr>
          <p:cNvPr id="42" name="Shape 40"/>
          <p:cNvSpPr/>
          <p:nvPr/>
        </p:nvSpPr>
        <p:spPr>
          <a:xfrm>
            <a:off x="379828" y="5965028"/>
            <a:ext cx="3732628" cy="797169"/>
          </a:xfrm>
          <a:custGeom>
            <a:avLst/>
            <a:gdLst/>
            <a:ahLst/>
            <a:cxnLst/>
            <a:rect l="l" t="t" r="r" b="b"/>
            <a:pathLst>
              <a:path w="3732628" h="797169">
                <a:moveTo>
                  <a:pt x="75030" y="0"/>
                </a:moveTo>
                <a:lnTo>
                  <a:pt x="3657598" y="0"/>
                </a:lnTo>
                <a:cubicBezTo>
                  <a:pt x="3699036" y="0"/>
                  <a:pt x="3732628" y="33592"/>
                  <a:pt x="3732628" y="75030"/>
                </a:cubicBezTo>
                <a:lnTo>
                  <a:pt x="3732628" y="722140"/>
                </a:lnTo>
                <a:cubicBezTo>
                  <a:pt x="3732628" y="763577"/>
                  <a:pt x="3699036" y="797169"/>
                  <a:pt x="3657598" y="797169"/>
                </a:cubicBezTo>
                <a:lnTo>
                  <a:pt x="75030" y="797169"/>
                </a:lnTo>
                <a:cubicBezTo>
                  <a:pt x="33592" y="797169"/>
                  <a:pt x="0" y="763577"/>
                  <a:pt x="0" y="722140"/>
                </a:cubicBezTo>
                <a:lnTo>
                  <a:pt x="0" y="75030"/>
                </a:lnTo>
                <a:cubicBezTo>
                  <a:pt x="0" y="33592"/>
                  <a:pt x="33592" y="0"/>
                  <a:pt x="75030"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43" name="Text 41"/>
          <p:cNvSpPr/>
          <p:nvPr/>
        </p:nvSpPr>
        <p:spPr>
          <a:xfrm>
            <a:off x="426720" y="6082258"/>
            <a:ext cx="3638843" cy="337625"/>
          </a:xfrm>
          <a:prstGeom prst="rect">
            <a:avLst/>
          </a:prstGeom>
          <a:noFill/>
          <a:ln/>
        </p:spPr>
        <p:txBody>
          <a:bodyPr wrap="square" lIns="0" tIns="0" rIns="0" bIns="0" rtlCol="0" anchor="ctr"/>
          <a:lstStyle/>
          <a:p>
            <a:pPr algn="ctr">
              <a:lnSpc>
                <a:spcPct val="100000"/>
              </a:lnSpc>
            </a:pPr>
            <a:r>
              <a:rPr lang="en-US" sz="2215" b="1" dirty="0">
                <a:solidFill>
                  <a:srgbClr val="34D399"/>
                </a:solidFill>
                <a:latin typeface="Noto Sans SC" pitchFamily="34" charset="0"/>
                <a:ea typeface="Noto Sans SC" pitchFamily="34" charset="-122"/>
                <a:cs typeface="Noto Sans SC" pitchFamily="34" charset="-120"/>
              </a:rPr>
              <a:t>CRD → 原生资源</a:t>
            </a:r>
            <a:endParaRPr lang="en-US" sz="1600" dirty="0"/>
          </a:p>
        </p:txBody>
      </p:sp>
      <p:sp>
        <p:nvSpPr>
          <p:cNvPr id="44" name="Text 42"/>
          <p:cNvSpPr/>
          <p:nvPr/>
        </p:nvSpPr>
        <p:spPr>
          <a:xfrm>
            <a:off x="464234" y="6457397"/>
            <a:ext cx="3563815" cy="187569"/>
          </a:xfrm>
          <a:prstGeom prst="rect">
            <a:avLst/>
          </a:prstGeom>
          <a:noFill/>
          <a:ln/>
        </p:spPr>
        <p:txBody>
          <a:bodyPr wrap="square" lIns="0" tIns="0" rIns="0" bIns="0" rtlCol="0" anchor="ctr"/>
          <a:lstStyle/>
          <a:p>
            <a:pPr algn="ctr">
              <a:lnSpc>
                <a:spcPct val="120000"/>
              </a:lnSpc>
            </a:pPr>
            <a:r>
              <a:rPr lang="en-US" sz="1034" dirty="0">
                <a:solidFill>
                  <a:srgbClr val="E5E7EB">
                    <a:alpha val="70000"/>
                  </a:srgbClr>
                </a:solidFill>
                <a:latin typeface="Noto Sans SC" pitchFamily="34" charset="0"/>
                <a:ea typeface="Noto Sans SC" pitchFamily="34" charset="-122"/>
                <a:cs typeface="Noto Sans SC" pitchFamily="34" charset="-120"/>
              </a:rPr>
              <a:t>声明式配置自动转换</a:t>
            </a:r>
            <a:endParaRPr lang="en-US" sz="1600" dirty="0"/>
          </a:p>
        </p:txBody>
      </p:sp>
      <p:sp>
        <p:nvSpPr>
          <p:cNvPr id="45" name="Shape 43"/>
          <p:cNvSpPr/>
          <p:nvPr/>
        </p:nvSpPr>
        <p:spPr>
          <a:xfrm>
            <a:off x="4229833" y="5965028"/>
            <a:ext cx="3732628" cy="797169"/>
          </a:xfrm>
          <a:custGeom>
            <a:avLst/>
            <a:gdLst/>
            <a:ahLst/>
            <a:cxnLst/>
            <a:rect l="l" t="t" r="r" b="b"/>
            <a:pathLst>
              <a:path w="3732628" h="797169">
                <a:moveTo>
                  <a:pt x="75030" y="0"/>
                </a:moveTo>
                <a:lnTo>
                  <a:pt x="3657598" y="0"/>
                </a:lnTo>
                <a:cubicBezTo>
                  <a:pt x="3699036" y="0"/>
                  <a:pt x="3732628" y="33592"/>
                  <a:pt x="3732628" y="75030"/>
                </a:cubicBezTo>
                <a:lnTo>
                  <a:pt x="3732628" y="722140"/>
                </a:lnTo>
                <a:cubicBezTo>
                  <a:pt x="3732628" y="763577"/>
                  <a:pt x="3699036" y="797169"/>
                  <a:pt x="3657598" y="797169"/>
                </a:cubicBezTo>
                <a:lnTo>
                  <a:pt x="75030" y="797169"/>
                </a:lnTo>
                <a:cubicBezTo>
                  <a:pt x="33592" y="797169"/>
                  <a:pt x="0" y="763577"/>
                  <a:pt x="0" y="722140"/>
                </a:cubicBezTo>
                <a:lnTo>
                  <a:pt x="0" y="75030"/>
                </a:lnTo>
                <a:cubicBezTo>
                  <a:pt x="0" y="33592"/>
                  <a:pt x="33592" y="0"/>
                  <a:pt x="75030"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46" name="Text 44"/>
          <p:cNvSpPr/>
          <p:nvPr/>
        </p:nvSpPr>
        <p:spPr>
          <a:xfrm>
            <a:off x="4276725" y="6082258"/>
            <a:ext cx="3638843" cy="337625"/>
          </a:xfrm>
          <a:prstGeom prst="rect">
            <a:avLst/>
          </a:prstGeom>
          <a:noFill/>
          <a:ln/>
        </p:spPr>
        <p:txBody>
          <a:bodyPr wrap="square" lIns="0" tIns="0" rIns="0" bIns="0" rtlCol="0" anchor="ctr"/>
          <a:lstStyle/>
          <a:p>
            <a:pPr algn="ctr">
              <a:lnSpc>
                <a:spcPct val="100000"/>
              </a:lnSpc>
            </a:pPr>
            <a:r>
              <a:rPr lang="en-US" sz="2215" b="1" dirty="0">
                <a:solidFill>
                  <a:srgbClr val="F59E0B"/>
                </a:solidFill>
                <a:latin typeface="Noto Sans SC" pitchFamily="34" charset="0"/>
                <a:ea typeface="Noto Sans SC" pitchFamily="34" charset="-122"/>
                <a:cs typeface="Noto Sans SC" pitchFamily="34" charset="-120"/>
              </a:rPr>
              <a:t>A2A + MCP</a:t>
            </a:r>
            <a:endParaRPr lang="en-US" sz="1600" dirty="0"/>
          </a:p>
        </p:txBody>
      </p:sp>
      <p:sp>
        <p:nvSpPr>
          <p:cNvPr id="47" name="Text 45"/>
          <p:cNvSpPr/>
          <p:nvPr/>
        </p:nvSpPr>
        <p:spPr>
          <a:xfrm>
            <a:off x="4314239" y="6457397"/>
            <a:ext cx="3563815" cy="187569"/>
          </a:xfrm>
          <a:prstGeom prst="rect">
            <a:avLst/>
          </a:prstGeom>
          <a:noFill/>
          <a:ln/>
        </p:spPr>
        <p:txBody>
          <a:bodyPr wrap="square" lIns="0" tIns="0" rIns="0" bIns="0" rtlCol="0" anchor="ctr"/>
          <a:lstStyle/>
          <a:p>
            <a:pPr algn="ctr">
              <a:lnSpc>
                <a:spcPct val="120000"/>
              </a:lnSpc>
            </a:pPr>
            <a:r>
              <a:rPr lang="en-US" sz="1034" dirty="0">
                <a:solidFill>
                  <a:srgbClr val="E5E7EB">
                    <a:alpha val="70000"/>
                  </a:srgbClr>
                </a:solidFill>
                <a:latin typeface="Noto Sans SC" pitchFamily="34" charset="0"/>
                <a:ea typeface="Noto Sans SC" pitchFamily="34" charset="-122"/>
                <a:cs typeface="Noto Sans SC" pitchFamily="34" charset="-120"/>
              </a:rPr>
              <a:t>标准化协议交互</a:t>
            </a:r>
            <a:endParaRPr lang="en-US" sz="1600" dirty="0"/>
          </a:p>
        </p:txBody>
      </p:sp>
      <p:sp>
        <p:nvSpPr>
          <p:cNvPr id="48" name="Shape 46"/>
          <p:cNvSpPr/>
          <p:nvPr/>
        </p:nvSpPr>
        <p:spPr>
          <a:xfrm>
            <a:off x="8079838" y="5965028"/>
            <a:ext cx="3732628" cy="797169"/>
          </a:xfrm>
          <a:custGeom>
            <a:avLst/>
            <a:gdLst/>
            <a:ahLst/>
            <a:cxnLst/>
            <a:rect l="l" t="t" r="r" b="b"/>
            <a:pathLst>
              <a:path w="3732628" h="797169">
                <a:moveTo>
                  <a:pt x="75030" y="0"/>
                </a:moveTo>
                <a:lnTo>
                  <a:pt x="3657598" y="0"/>
                </a:lnTo>
                <a:cubicBezTo>
                  <a:pt x="3699036" y="0"/>
                  <a:pt x="3732628" y="33592"/>
                  <a:pt x="3732628" y="75030"/>
                </a:cubicBezTo>
                <a:lnTo>
                  <a:pt x="3732628" y="722140"/>
                </a:lnTo>
                <a:cubicBezTo>
                  <a:pt x="3732628" y="763577"/>
                  <a:pt x="3699036" y="797169"/>
                  <a:pt x="3657598" y="797169"/>
                </a:cubicBezTo>
                <a:lnTo>
                  <a:pt x="75030" y="797169"/>
                </a:lnTo>
                <a:cubicBezTo>
                  <a:pt x="33592" y="797169"/>
                  <a:pt x="0" y="763577"/>
                  <a:pt x="0" y="722140"/>
                </a:cubicBezTo>
                <a:lnTo>
                  <a:pt x="0" y="75030"/>
                </a:lnTo>
                <a:cubicBezTo>
                  <a:pt x="0" y="33592"/>
                  <a:pt x="33592" y="0"/>
                  <a:pt x="75030"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49" name="Text 47"/>
          <p:cNvSpPr/>
          <p:nvPr/>
        </p:nvSpPr>
        <p:spPr>
          <a:xfrm>
            <a:off x="8126730" y="6082258"/>
            <a:ext cx="3638843" cy="337625"/>
          </a:xfrm>
          <a:prstGeom prst="rect">
            <a:avLst/>
          </a:prstGeom>
          <a:noFill/>
          <a:ln/>
        </p:spPr>
        <p:txBody>
          <a:bodyPr wrap="square" lIns="0" tIns="0" rIns="0" bIns="0" rtlCol="0" anchor="ctr"/>
          <a:lstStyle/>
          <a:p>
            <a:pPr algn="ctr">
              <a:lnSpc>
                <a:spcPct val="100000"/>
              </a:lnSpc>
            </a:pPr>
            <a:r>
              <a:rPr lang="en-US" sz="2215" b="1" dirty="0">
                <a:solidFill>
                  <a:srgbClr val="34D399"/>
                </a:solidFill>
                <a:latin typeface="Noto Sans SC" pitchFamily="34" charset="0"/>
                <a:ea typeface="Noto Sans SC" pitchFamily="34" charset="-122"/>
                <a:cs typeface="Noto Sans SC" pitchFamily="34" charset="-120"/>
              </a:rPr>
              <a:t>SSE 流式响应</a:t>
            </a:r>
            <a:endParaRPr lang="en-US" sz="1600" dirty="0"/>
          </a:p>
        </p:txBody>
      </p:sp>
      <p:sp>
        <p:nvSpPr>
          <p:cNvPr id="50" name="Text 48"/>
          <p:cNvSpPr/>
          <p:nvPr/>
        </p:nvSpPr>
        <p:spPr>
          <a:xfrm>
            <a:off x="8164244" y="6457397"/>
            <a:ext cx="3563815" cy="187569"/>
          </a:xfrm>
          <a:prstGeom prst="rect">
            <a:avLst/>
          </a:prstGeom>
          <a:noFill/>
          <a:ln/>
        </p:spPr>
        <p:txBody>
          <a:bodyPr wrap="square" lIns="0" tIns="0" rIns="0" bIns="0" rtlCol="0" anchor="ctr"/>
          <a:lstStyle/>
          <a:p>
            <a:pPr algn="ctr">
              <a:lnSpc>
                <a:spcPct val="120000"/>
              </a:lnSpc>
            </a:pPr>
            <a:r>
              <a:rPr lang="en-US" sz="1034" dirty="0">
                <a:solidFill>
                  <a:srgbClr val="E5E7EB">
                    <a:alpha val="70000"/>
                  </a:srgbClr>
                </a:solidFill>
                <a:latin typeface="Noto Sans SC" pitchFamily="34" charset="0"/>
                <a:ea typeface="Noto Sans SC" pitchFamily="34" charset="-122"/>
                <a:cs typeface="Noto Sans SC" pitchFamily="34" charset="-120"/>
              </a:rPr>
              <a:t>实时事件推送</a:t>
            </a:r>
            <a:endParaRPr lang="en-US" sz="1600"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49341" y="349341"/>
            <a:ext cx="349341" cy="349341"/>
          </a:xfrm>
          <a:custGeom>
            <a:avLst/>
            <a:gdLst/>
            <a:ahLst/>
            <a:cxnLst/>
            <a:rect l="l" t="t" r="r" b="b"/>
            <a:pathLst>
              <a:path w="349341" h="349341">
                <a:moveTo>
                  <a:pt x="69868" y="0"/>
                </a:moveTo>
                <a:lnTo>
                  <a:pt x="279473" y="0"/>
                </a:lnTo>
                <a:cubicBezTo>
                  <a:pt x="318034" y="0"/>
                  <a:pt x="349341" y="31307"/>
                  <a:pt x="349341" y="69868"/>
                </a:cubicBezTo>
                <a:lnTo>
                  <a:pt x="349341" y="279473"/>
                </a:lnTo>
                <a:cubicBezTo>
                  <a:pt x="349341" y="318034"/>
                  <a:pt x="318034" y="349341"/>
                  <a:pt x="279473" y="349341"/>
                </a:cubicBezTo>
                <a:lnTo>
                  <a:pt x="69868" y="349341"/>
                </a:lnTo>
                <a:cubicBezTo>
                  <a:pt x="31307" y="349341"/>
                  <a:pt x="0" y="318034"/>
                  <a:pt x="0" y="279473"/>
                </a:cubicBezTo>
                <a:lnTo>
                  <a:pt x="0" y="69868"/>
                </a:lnTo>
                <a:cubicBezTo>
                  <a:pt x="0" y="31307"/>
                  <a:pt x="31307" y="0"/>
                  <a:pt x="69868" y="0"/>
                </a:cubicBezTo>
                <a:close/>
              </a:path>
            </a:pathLst>
          </a:custGeom>
          <a:solidFill>
            <a:srgbClr val="34D399">
              <a:alpha val="20000"/>
            </a:srgbClr>
          </a:solidFill>
          <a:ln/>
        </p:spPr>
        <p:txBody>
          <a:bodyPr/>
          <a:lstStyle/>
          <a:p>
            <a:endParaRPr lang="zh-CN" altLang="en-US"/>
          </a:p>
        </p:txBody>
      </p:sp>
      <p:sp>
        <p:nvSpPr>
          <p:cNvPr id="3" name="Text 1"/>
          <p:cNvSpPr/>
          <p:nvPr/>
        </p:nvSpPr>
        <p:spPr>
          <a:xfrm>
            <a:off x="435789" y="401742"/>
            <a:ext cx="262006" cy="244539"/>
          </a:xfrm>
          <a:prstGeom prst="rect">
            <a:avLst/>
          </a:prstGeom>
          <a:noFill/>
          <a:ln/>
        </p:spPr>
        <p:txBody>
          <a:bodyPr wrap="square" lIns="0" tIns="0" rIns="0" bIns="0" rtlCol="0" anchor="ctr"/>
          <a:lstStyle/>
          <a:p>
            <a:pPr>
              <a:lnSpc>
                <a:spcPct val="120000"/>
              </a:lnSpc>
            </a:pPr>
            <a:r>
              <a:rPr lang="en-US" sz="1375" b="1" dirty="0">
                <a:solidFill>
                  <a:srgbClr val="34D399"/>
                </a:solidFill>
                <a:latin typeface="Noto Sans SC" pitchFamily="34" charset="0"/>
                <a:ea typeface="Noto Sans SC" pitchFamily="34" charset="-122"/>
                <a:cs typeface="Noto Sans SC" pitchFamily="34" charset="-120"/>
              </a:rPr>
              <a:t>01</a:t>
            </a:r>
            <a:endParaRPr lang="en-US" sz="1600" dirty="0"/>
          </a:p>
        </p:txBody>
      </p:sp>
      <p:sp>
        <p:nvSpPr>
          <p:cNvPr id="4" name="Text 2"/>
          <p:cNvSpPr/>
          <p:nvPr/>
        </p:nvSpPr>
        <p:spPr>
          <a:xfrm>
            <a:off x="803484" y="349341"/>
            <a:ext cx="3388607" cy="349341"/>
          </a:xfrm>
          <a:prstGeom prst="rect">
            <a:avLst/>
          </a:prstGeom>
          <a:noFill/>
          <a:ln/>
        </p:spPr>
        <p:txBody>
          <a:bodyPr wrap="square" lIns="0" tIns="0" rIns="0" bIns="0" rtlCol="0" anchor="ctr"/>
          <a:lstStyle/>
          <a:p>
            <a:pPr>
              <a:lnSpc>
                <a:spcPct val="90000"/>
              </a:lnSpc>
            </a:pPr>
            <a:r>
              <a:rPr lang="en-US" sz="2476" b="1" dirty="0">
                <a:solidFill>
                  <a:srgbClr val="E5E7EB"/>
                </a:solidFill>
                <a:latin typeface="Noto Sans SC" pitchFamily="34" charset="0"/>
                <a:ea typeface="Noto Sans SC" pitchFamily="34" charset="-122"/>
                <a:cs typeface="Noto Sans SC" pitchFamily="34" charset="-120"/>
              </a:rPr>
              <a:t>架构总览:核心组件解析</a:t>
            </a:r>
            <a:endParaRPr lang="en-US" sz="1600" dirty="0"/>
          </a:p>
        </p:txBody>
      </p:sp>
      <p:sp>
        <p:nvSpPr>
          <p:cNvPr id="5" name="Shape 3"/>
          <p:cNvSpPr/>
          <p:nvPr/>
        </p:nvSpPr>
        <p:spPr>
          <a:xfrm>
            <a:off x="349341" y="803484"/>
            <a:ext cx="838418" cy="34934"/>
          </a:xfrm>
          <a:custGeom>
            <a:avLst/>
            <a:gdLst/>
            <a:ahLst/>
            <a:cxnLst/>
            <a:rect l="l" t="t" r="r" b="b"/>
            <a:pathLst>
              <a:path w="838418" h="34934">
                <a:moveTo>
                  <a:pt x="0" y="0"/>
                </a:moveTo>
                <a:lnTo>
                  <a:pt x="838418" y="0"/>
                </a:lnTo>
                <a:lnTo>
                  <a:pt x="838418" y="34934"/>
                </a:lnTo>
                <a:lnTo>
                  <a:pt x="0" y="34934"/>
                </a:lnTo>
                <a:lnTo>
                  <a:pt x="0" y="0"/>
                </a:lnTo>
                <a:close/>
              </a:path>
            </a:pathLst>
          </a:custGeom>
          <a:solidFill>
            <a:srgbClr val="34D399"/>
          </a:solidFill>
          <a:ln/>
        </p:spPr>
        <p:txBody>
          <a:bodyPr/>
          <a:lstStyle/>
          <a:p>
            <a:endParaRPr lang="zh-CN" altLang="en-US"/>
          </a:p>
        </p:txBody>
      </p:sp>
      <p:sp>
        <p:nvSpPr>
          <p:cNvPr id="6" name="Shape 4"/>
          <p:cNvSpPr/>
          <p:nvPr/>
        </p:nvSpPr>
        <p:spPr>
          <a:xfrm>
            <a:off x="353708" y="982521"/>
            <a:ext cx="11484585" cy="541479"/>
          </a:xfrm>
          <a:custGeom>
            <a:avLst/>
            <a:gdLst/>
            <a:ahLst/>
            <a:cxnLst/>
            <a:rect l="l" t="t" r="r" b="b"/>
            <a:pathLst>
              <a:path w="11484585" h="541479">
                <a:moveTo>
                  <a:pt x="104803" y="0"/>
                </a:moveTo>
                <a:lnTo>
                  <a:pt x="11379781" y="0"/>
                </a:lnTo>
                <a:cubicBezTo>
                  <a:pt x="11437663" y="0"/>
                  <a:pt x="11484585" y="46922"/>
                  <a:pt x="11484585" y="104803"/>
                </a:cubicBezTo>
                <a:lnTo>
                  <a:pt x="11484585" y="436675"/>
                </a:lnTo>
                <a:cubicBezTo>
                  <a:pt x="11484585" y="494557"/>
                  <a:pt x="11437663" y="541479"/>
                  <a:pt x="11379781" y="541479"/>
                </a:cubicBezTo>
                <a:lnTo>
                  <a:pt x="104803" y="541479"/>
                </a:lnTo>
                <a:cubicBezTo>
                  <a:pt x="46922" y="541479"/>
                  <a:pt x="0" y="494557"/>
                  <a:pt x="0" y="436675"/>
                </a:cubicBezTo>
                <a:lnTo>
                  <a:pt x="0" y="104803"/>
                </a:lnTo>
                <a:cubicBezTo>
                  <a:pt x="0" y="46961"/>
                  <a:pt x="46961" y="0"/>
                  <a:pt x="104803"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497811" y="1126625"/>
            <a:ext cx="11274980" cy="253272"/>
          </a:xfrm>
          <a:prstGeom prst="rect">
            <a:avLst/>
          </a:prstGeom>
          <a:noFill/>
          <a:ln/>
        </p:spPr>
        <p:txBody>
          <a:bodyPr wrap="square" lIns="0" tIns="0" rIns="0" bIns="0" rtlCol="0" anchor="ctr"/>
          <a:lstStyle/>
          <a:p>
            <a:pPr>
              <a:lnSpc>
                <a:spcPct val="140000"/>
              </a:lnSpc>
            </a:pPr>
            <a:r>
              <a:rPr lang="en-US" sz="1238" dirty="0">
                <a:solidFill>
                  <a:srgbClr val="E5E7EB">
                    <a:alpha val="90000"/>
                  </a:srgbClr>
                </a:solidFill>
                <a:latin typeface="Noto Sans SC" pitchFamily="34" charset="0"/>
                <a:ea typeface="Noto Sans SC" pitchFamily="34" charset="-122"/>
                <a:cs typeface="Noto Sans SC" pitchFamily="34" charset="-120"/>
              </a:rPr>
              <a:t>Kagent 的架构深度整合了 Kubernetes 原生的控制器模式,将复杂的智能体编排转化为标准的资源对账过程。以下是按</a:t>
            </a:r>
            <a:r>
              <a:rPr lang="en-US" sz="1238" b="1" dirty="0">
                <a:solidFill>
                  <a:srgbClr val="34D399"/>
                </a:solidFill>
                <a:latin typeface="Noto Sans SC" pitchFamily="34" charset="0"/>
                <a:ea typeface="Noto Sans SC" pitchFamily="34" charset="-122"/>
                <a:cs typeface="Noto Sans SC" pitchFamily="34" charset="-120"/>
              </a:rPr>
              <a:t>运行位置</a:t>
            </a:r>
            <a:r>
              <a:rPr lang="en-US" sz="1238" dirty="0">
                <a:solidFill>
                  <a:srgbClr val="E5E7EB">
                    <a:alpha val="90000"/>
                  </a:srgbClr>
                </a:solidFill>
                <a:latin typeface="Noto Sans SC" pitchFamily="34" charset="0"/>
                <a:ea typeface="Noto Sans SC" pitchFamily="34" charset="-122"/>
                <a:cs typeface="Noto Sans SC" pitchFamily="34" charset="-120"/>
              </a:rPr>
              <a:t>和</a:t>
            </a:r>
            <a:r>
              <a:rPr lang="en-US" sz="1238" b="1" dirty="0">
                <a:solidFill>
                  <a:srgbClr val="F59E0B"/>
                </a:solidFill>
                <a:latin typeface="Noto Sans SC" pitchFamily="34" charset="0"/>
                <a:ea typeface="Noto Sans SC" pitchFamily="34" charset="-122"/>
                <a:cs typeface="Noto Sans SC" pitchFamily="34" charset="-120"/>
              </a:rPr>
              <a:t>职责</a:t>
            </a:r>
            <a:r>
              <a:rPr lang="en-US" sz="1238" dirty="0">
                <a:solidFill>
                  <a:srgbClr val="E5E7EB">
                    <a:alpha val="90000"/>
                  </a:srgbClr>
                </a:solidFill>
                <a:latin typeface="Noto Sans SC" pitchFamily="34" charset="0"/>
                <a:ea typeface="Noto Sans SC" pitchFamily="34" charset="-122"/>
                <a:cs typeface="Noto Sans SC" pitchFamily="34" charset="-120"/>
              </a:rPr>
              <a:t>细化的主要组件:</a:t>
            </a:r>
            <a:endParaRPr lang="en-US" sz="1600" dirty="0"/>
          </a:p>
        </p:txBody>
      </p:sp>
      <p:sp>
        <p:nvSpPr>
          <p:cNvPr id="8" name="Shape 6"/>
          <p:cNvSpPr/>
          <p:nvPr/>
        </p:nvSpPr>
        <p:spPr>
          <a:xfrm>
            <a:off x="353708" y="1674653"/>
            <a:ext cx="5668057" cy="1615702"/>
          </a:xfrm>
          <a:custGeom>
            <a:avLst/>
            <a:gdLst/>
            <a:ahLst/>
            <a:cxnLst/>
            <a:rect l="l" t="t" r="r" b="b"/>
            <a:pathLst>
              <a:path w="5668057" h="1615702">
                <a:moveTo>
                  <a:pt x="104794" y="0"/>
                </a:moveTo>
                <a:lnTo>
                  <a:pt x="5563263" y="0"/>
                </a:lnTo>
                <a:cubicBezTo>
                  <a:pt x="5621139" y="0"/>
                  <a:pt x="5668057" y="46918"/>
                  <a:pt x="5668057" y="104794"/>
                </a:cubicBezTo>
                <a:lnTo>
                  <a:pt x="5668057" y="1510908"/>
                </a:lnTo>
                <a:cubicBezTo>
                  <a:pt x="5668057" y="1568784"/>
                  <a:pt x="5621139" y="1615702"/>
                  <a:pt x="5563263" y="1615702"/>
                </a:cubicBezTo>
                <a:lnTo>
                  <a:pt x="104794" y="1615702"/>
                </a:lnTo>
                <a:cubicBezTo>
                  <a:pt x="46918" y="1615702"/>
                  <a:pt x="0" y="1568784"/>
                  <a:pt x="0" y="1510908"/>
                </a:cubicBezTo>
                <a:lnTo>
                  <a:pt x="0" y="104794"/>
                </a:lnTo>
                <a:cubicBezTo>
                  <a:pt x="0" y="46918"/>
                  <a:pt x="46918" y="0"/>
                  <a:pt x="104794"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9" name="Shape 7"/>
          <p:cNvSpPr/>
          <p:nvPr/>
        </p:nvSpPr>
        <p:spPr>
          <a:xfrm>
            <a:off x="497811" y="1818756"/>
            <a:ext cx="419209" cy="419209"/>
          </a:xfrm>
          <a:custGeom>
            <a:avLst/>
            <a:gdLst/>
            <a:ahLst/>
            <a:cxnLst/>
            <a:rect l="l" t="t" r="r" b="b"/>
            <a:pathLst>
              <a:path w="419209" h="419209">
                <a:moveTo>
                  <a:pt x="69870" y="0"/>
                </a:moveTo>
                <a:lnTo>
                  <a:pt x="349340" y="0"/>
                </a:lnTo>
                <a:cubicBezTo>
                  <a:pt x="387927" y="0"/>
                  <a:pt x="419209" y="31282"/>
                  <a:pt x="419209" y="69870"/>
                </a:cubicBezTo>
                <a:lnTo>
                  <a:pt x="419209" y="349340"/>
                </a:lnTo>
                <a:cubicBezTo>
                  <a:pt x="419209" y="387927"/>
                  <a:pt x="387927" y="419209"/>
                  <a:pt x="349340" y="419209"/>
                </a:cubicBezTo>
                <a:lnTo>
                  <a:pt x="69870" y="419209"/>
                </a:lnTo>
                <a:cubicBezTo>
                  <a:pt x="31282" y="419209"/>
                  <a:pt x="0" y="387927"/>
                  <a:pt x="0" y="349340"/>
                </a:cubicBezTo>
                <a:lnTo>
                  <a:pt x="0" y="69870"/>
                </a:lnTo>
                <a:cubicBezTo>
                  <a:pt x="0" y="31308"/>
                  <a:pt x="31308" y="0"/>
                  <a:pt x="69870" y="0"/>
                </a:cubicBezTo>
                <a:close/>
              </a:path>
            </a:pathLst>
          </a:custGeom>
          <a:solidFill>
            <a:srgbClr val="34D399">
              <a:alpha val="20000"/>
            </a:srgbClr>
          </a:solidFill>
          <a:ln/>
        </p:spPr>
        <p:txBody>
          <a:bodyPr/>
          <a:lstStyle/>
          <a:p>
            <a:endParaRPr lang="zh-CN" altLang="en-US"/>
          </a:p>
        </p:txBody>
      </p:sp>
      <p:sp>
        <p:nvSpPr>
          <p:cNvPr id="10" name="Shape 8"/>
          <p:cNvSpPr/>
          <p:nvPr/>
        </p:nvSpPr>
        <p:spPr>
          <a:xfrm>
            <a:off x="602613" y="1923559"/>
            <a:ext cx="209605" cy="209605"/>
          </a:xfrm>
          <a:custGeom>
            <a:avLst/>
            <a:gdLst/>
            <a:ahLst/>
            <a:cxnLst/>
            <a:rect l="l" t="t" r="r" b="b"/>
            <a:pathLst>
              <a:path w="209605" h="209605">
                <a:moveTo>
                  <a:pt x="91825" y="-1023"/>
                </a:moveTo>
                <a:cubicBezTo>
                  <a:pt x="99931" y="-5690"/>
                  <a:pt x="109920" y="-5690"/>
                  <a:pt x="118025" y="-1023"/>
                </a:cubicBezTo>
                <a:lnTo>
                  <a:pt x="190036" y="40529"/>
                </a:lnTo>
                <a:cubicBezTo>
                  <a:pt x="198142" y="45196"/>
                  <a:pt x="203136" y="53875"/>
                  <a:pt x="203136" y="63209"/>
                </a:cubicBezTo>
                <a:lnTo>
                  <a:pt x="203136" y="146314"/>
                </a:lnTo>
                <a:cubicBezTo>
                  <a:pt x="203136" y="155689"/>
                  <a:pt x="198142" y="164327"/>
                  <a:pt x="190036" y="168994"/>
                </a:cubicBezTo>
                <a:lnTo>
                  <a:pt x="118025" y="210628"/>
                </a:lnTo>
                <a:cubicBezTo>
                  <a:pt x="109920" y="215295"/>
                  <a:pt x="99931" y="215295"/>
                  <a:pt x="91825" y="210628"/>
                </a:cubicBezTo>
                <a:lnTo>
                  <a:pt x="19855" y="169076"/>
                </a:lnTo>
                <a:cubicBezTo>
                  <a:pt x="11749" y="164409"/>
                  <a:pt x="6755" y="155730"/>
                  <a:pt x="6755" y="146396"/>
                </a:cubicBezTo>
                <a:lnTo>
                  <a:pt x="6755" y="63291"/>
                </a:lnTo>
                <a:cubicBezTo>
                  <a:pt x="6755" y="53916"/>
                  <a:pt x="11749" y="45278"/>
                  <a:pt x="19855" y="40611"/>
                </a:cubicBezTo>
                <a:lnTo>
                  <a:pt x="91825" y="-1023"/>
                </a:lnTo>
                <a:close/>
                <a:moveTo>
                  <a:pt x="176895" y="146355"/>
                </a:moveTo>
                <a:lnTo>
                  <a:pt x="176895" y="78356"/>
                </a:lnTo>
                <a:lnTo>
                  <a:pt x="118025" y="112335"/>
                </a:lnTo>
                <a:lnTo>
                  <a:pt x="118025" y="180334"/>
                </a:lnTo>
                <a:lnTo>
                  <a:pt x="176895" y="146355"/>
                </a:lnTo>
                <a:close/>
              </a:path>
            </a:pathLst>
          </a:custGeom>
          <a:solidFill>
            <a:srgbClr val="34D399"/>
          </a:solidFill>
          <a:ln/>
        </p:spPr>
        <p:txBody>
          <a:bodyPr/>
          <a:lstStyle/>
          <a:p>
            <a:endParaRPr lang="zh-CN" altLang="en-US"/>
          </a:p>
        </p:txBody>
      </p:sp>
      <p:sp>
        <p:nvSpPr>
          <p:cNvPr id="11" name="Text 9"/>
          <p:cNvSpPr/>
          <p:nvPr/>
        </p:nvSpPr>
        <p:spPr>
          <a:xfrm>
            <a:off x="1021822" y="1818756"/>
            <a:ext cx="2392986" cy="244539"/>
          </a:xfrm>
          <a:prstGeom prst="rect">
            <a:avLst/>
          </a:prstGeom>
          <a:noFill/>
          <a:ln/>
        </p:spPr>
        <p:txBody>
          <a:bodyPr wrap="square" lIns="0" tIns="0" rIns="0" bIns="0" rtlCol="0" anchor="ctr"/>
          <a:lstStyle/>
          <a:p>
            <a:pPr>
              <a:lnSpc>
                <a:spcPct val="120000"/>
              </a:lnSpc>
            </a:pPr>
            <a:r>
              <a:rPr lang="en-US" sz="1375" b="1" dirty="0">
                <a:solidFill>
                  <a:srgbClr val="E5E7EB"/>
                </a:solidFill>
                <a:latin typeface="Noto Sans SC" pitchFamily="34" charset="0"/>
                <a:ea typeface="Noto Sans SC" pitchFamily="34" charset="-122"/>
                <a:cs typeface="Noto Sans SC" pitchFamily="34" charset="-120"/>
              </a:rPr>
              <a:t>控制器 (Controller Manager)</a:t>
            </a:r>
            <a:endParaRPr lang="en-US" sz="1600" dirty="0"/>
          </a:p>
        </p:txBody>
      </p:sp>
      <p:sp>
        <p:nvSpPr>
          <p:cNvPr id="12" name="Text 10"/>
          <p:cNvSpPr/>
          <p:nvPr/>
        </p:nvSpPr>
        <p:spPr>
          <a:xfrm>
            <a:off x="1021822" y="2063295"/>
            <a:ext cx="2366785" cy="174670"/>
          </a:xfrm>
          <a:prstGeom prst="rect">
            <a:avLst/>
          </a:prstGeom>
          <a:noFill/>
          <a:ln/>
        </p:spPr>
        <p:txBody>
          <a:bodyPr wrap="square" lIns="0" tIns="0" rIns="0" bIns="0" rtlCol="0" anchor="ctr"/>
          <a:lstStyle/>
          <a:p>
            <a:pPr>
              <a:lnSpc>
                <a:spcPct val="120000"/>
              </a:lnSpc>
            </a:pPr>
            <a:r>
              <a:rPr lang="en-US" sz="963" dirty="0">
                <a:solidFill>
                  <a:srgbClr val="E5E7EB">
                    <a:alpha val="60000"/>
                  </a:srgbClr>
                </a:solidFill>
                <a:latin typeface="Noto Sans SC" pitchFamily="34" charset="0"/>
                <a:ea typeface="Noto Sans SC" pitchFamily="34" charset="-122"/>
                <a:cs typeface="Noto Sans SC" pitchFamily="34" charset="-120"/>
              </a:rPr>
              <a:t>kagent-controller Pod (Go)</a:t>
            </a:r>
            <a:endParaRPr lang="en-US" sz="1600" dirty="0"/>
          </a:p>
        </p:txBody>
      </p:sp>
      <p:sp>
        <p:nvSpPr>
          <p:cNvPr id="13" name="Text 11"/>
          <p:cNvSpPr/>
          <p:nvPr/>
        </p:nvSpPr>
        <p:spPr>
          <a:xfrm>
            <a:off x="497811" y="2342768"/>
            <a:ext cx="5449719" cy="454143"/>
          </a:xfrm>
          <a:prstGeom prst="rect">
            <a:avLst/>
          </a:prstGeom>
          <a:noFill/>
          <a:ln/>
        </p:spPr>
        <p:txBody>
          <a:bodyPr wrap="square" lIns="0" tIns="0" rIns="0" bIns="0" rtlCol="0" anchor="ctr"/>
          <a:lstStyle/>
          <a:p>
            <a:pPr>
              <a:lnSpc>
                <a:spcPct val="140000"/>
              </a:lnSpc>
            </a:pPr>
            <a:r>
              <a:rPr lang="en-US" sz="1100" dirty="0">
                <a:solidFill>
                  <a:srgbClr val="E5E7EB">
                    <a:alpha val="80000"/>
                  </a:srgbClr>
                </a:solidFill>
                <a:latin typeface="Noto Sans SC" pitchFamily="34" charset="0"/>
                <a:ea typeface="Noto Sans SC" pitchFamily="34" charset="-122"/>
                <a:cs typeface="Noto Sans SC" pitchFamily="34" charset="-120"/>
              </a:rPr>
              <a:t>监听 CRD,将 Agent 等资源翻译为 Deployment/Service/Secret,维护状态与数据库缓存</a:t>
            </a:r>
            <a:endParaRPr lang="en-US" sz="1600" dirty="0"/>
          </a:p>
        </p:txBody>
      </p:sp>
      <p:sp>
        <p:nvSpPr>
          <p:cNvPr id="14" name="Shape 12"/>
          <p:cNvSpPr/>
          <p:nvPr/>
        </p:nvSpPr>
        <p:spPr>
          <a:xfrm>
            <a:off x="497811" y="2901713"/>
            <a:ext cx="698682" cy="244539"/>
          </a:xfrm>
          <a:custGeom>
            <a:avLst/>
            <a:gdLst/>
            <a:ahLst/>
            <a:cxnLst/>
            <a:rect l="l" t="t" r="r" b="b"/>
            <a:pathLst>
              <a:path w="698682" h="244539">
                <a:moveTo>
                  <a:pt x="122269" y="0"/>
                </a:moveTo>
                <a:lnTo>
                  <a:pt x="576413" y="0"/>
                </a:lnTo>
                <a:cubicBezTo>
                  <a:pt x="643940" y="0"/>
                  <a:pt x="698682" y="54742"/>
                  <a:pt x="698682" y="122269"/>
                </a:cubicBezTo>
                <a:lnTo>
                  <a:pt x="698682" y="122269"/>
                </a:lnTo>
                <a:cubicBezTo>
                  <a:pt x="698682" y="189797"/>
                  <a:pt x="643940" y="244539"/>
                  <a:pt x="576413" y="244539"/>
                </a:cubicBezTo>
                <a:lnTo>
                  <a:pt x="122269" y="244539"/>
                </a:lnTo>
                <a:cubicBezTo>
                  <a:pt x="54742" y="244539"/>
                  <a:pt x="0" y="189797"/>
                  <a:pt x="0" y="122269"/>
                </a:cubicBezTo>
                <a:lnTo>
                  <a:pt x="0" y="122269"/>
                </a:lnTo>
                <a:cubicBezTo>
                  <a:pt x="0" y="54742"/>
                  <a:pt x="54742" y="0"/>
                  <a:pt x="122269" y="0"/>
                </a:cubicBezTo>
                <a:close/>
              </a:path>
            </a:pathLst>
          </a:custGeom>
          <a:solidFill>
            <a:srgbClr val="34D399">
              <a:alpha val="20000"/>
            </a:srgbClr>
          </a:solidFill>
          <a:ln/>
        </p:spPr>
        <p:txBody>
          <a:bodyPr/>
          <a:lstStyle/>
          <a:p>
            <a:endParaRPr lang="zh-CN" altLang="en-US"/>
          </a:p>
        </p:txBody>
      </p:sp>
      <p:sp>
        <p:nvSpPr>
          <p:cNvPr id="15" name="Text 13"/>
          <p:cNvSpPr/>
          <p:nvPr/>
        </p:nvSpPr>
        <p:spPr>
          <a:xfrm>
            <a:off x="497811" y="2901713"/>
            <a:ext cx="759817" cy="244539"/>
          </a:xfrm>
          <a:prstGeom prst="rect">
            <a:avLst/>
          </a:prstGeom>
          <a:noFill/>
          <a:ln/>
        </p:spPr>
        <p:txBody>
          <a:bodyPr wrap="square" lIns="104802" tIns="34934" rIns="104802" bIns="34934" rtlCol="0" anchor="ctr"/>
          <a:lstStyle/>
          <a:p>
            <a:pPr>
              <a:lnSpc>
                <a:spcPct val="120000"/>
              </a:lnSpc>
            </a:pPr>
            <a:r>
              <a:rPr lang="en-US" sz="963" dirty="0">
                <a:solidFill>
                  <a:srgbClr val="34D399"/>
                </a:solidFill>
                <a:latin typeface="Noto Sans SC" pitchFamily="34" charset="0"/>
                <a:ea typeface="Noto Sans SC" pitchFamily="34" charset="-122"/>
                <a:cs typeface="Noto Sans SC" pitchFamily="34" charset="-120"/>
              </a:rPr>
              <a:t>资源翻译</a:t>
            </a:r>
            <a:endParaRPr lang="en-US" sz="1600" dirty="0"/>
          </a:p>
        </p:txBody>
      </p:sp>
      <p:sp>
        <p:nvSpPr>
          <p:cNvPr id="16" name="Shape 14"/>
          <p:cNvSpPr/>
          <p:nvPr/>
        </p:nvSpPr>
        <p:spPr>
          <a:xfrm>
            <a:off x="1266361" y="2901713"/>
            <a:ext cx="698682" cy="244539"/>
          </a:xfrm>
          <a:custGeom>
            <a:avLst/>
            <a:gdLst/>
            <a:ahLst/>
            <a:cxnLst/>
            <a:rect l="l" t="t" r="r" b="b"/>
            <a:pathLst>
              <a:path w="698682" h="244539">
                <a:moveTo>
                  <a:pt x="122269" y="0"/>
                </a:moveTo>
                <a:lnTo>
                  <a:pt x="576413" y="0"/>
                </a:lnTo>
                <a:cubicBezTo>
                  <a:pt x="643940" y="0"/>
                  <a:pt x="698682" y="54742"/>
                  <a:pt x="698682" y="122269"/>
                </a:cubicBezTo>
                <a:lnTo>
                  <a:pt x="698682" y="122269"/>
                </a:lnTo>
                <a:cubicBezTo>
                  <a:pt x="698682" y="189797"/>
                  <a:pt x="643940" y="244539"/>
                  <a:pt x="576413" y="244539"/>
                </a:cubicBezTo>
                <a:lnTo>
                  <a:pt x="122269" y="244539"/>
                </a:lnTo>
                <a:cubicBezTo>
                  <a:pt x="54742" y="244539"/>
                  <a:pt x="0" y="189797"/>
                  <a:pt x="0" y="122269"/>
                </a:cubicBezTo>
                <a:lnTo>
                  <a:pt x="0" y="122269"/>
                </a:lnTo>
                <a:cubicBezTo>
                  <a:pt x="0" y="54742"/>
                  <a:pt x="54742" y="0"/>
                  <a:pt x="122269" y="0"/>
                </a:cubicBezTo>
                <a:close/>
              </a:path>
            </a:pathLst>
          </a:custGeom>
          <a:solidFill>
            <a:srgbClr val="34D399">
              <a:alpha val="20000"/>
            </a:srgbClr>
          </a:solidFill>
          <a:ln/>
        </p:spPr>
        <p:txBody>
          <a:bodyPr/>
          <a:lstStyle/>
          <a:p>
            <a:endParaRPr lang="zh-CN" altLang="en-US"/>
          </a:p>
        </p:txBody>
      </p:sp>
      <p:sp>
        <p:nvSpPr>
          <p:cNvPr id="17" name="Text 15"/>
          <p:cNvSpPr/>
          <p:nvPr/>
        </p:nvSpPr>
        <p:spPr>
          <a:xfrm>
            <a:off x="1266361" y="2901713"/>
            <a:ext cx="759817" cy="244539"/>
          </a:xfrm>
          <a:prstGeom prst="rect">
            <a:avLst/>
          </a:prstGeom>
          <a:noFill/>
          <a:ln/>
        </p:spPr>
        <p:txBody>
          <a:bodyPr wrap="square" lIns="104802" tIns="34934" rIns="104802" bIns="34934" rtlCol="0" anchor="ctr"/>
          <a:lstStyle/>
          <a:p>
            <a:pPr>
              <a:lnSpc>
                <a:spcPct val="120000"/>
              </a:lnSpc>
            </a:pPr>
            <a:r>
              <a:rPr lang="en-US" sz="963" dirty="0">
                <a:solidFill>
                  <a:srgbClr val="34D399"/>
                </a:solidFill>
                <a:latin typeface="Noto Sans SC" pitchFamily="34" charset="0"/>
                <a:ea typeface="Noto Sans SC" pitchFamily="34" charset="-122"/>
                <a:cs typeface="Noto Sans SC" pitchFamily="34" charset="-120"/>
              </a:rPr>
              <a:t>状态维护</a:t>
            </a:r>
            <a:endParaRPr lang="en-US" sz="1600" dirty="0"/>
          </a:p>
        </p:txBody>
      </p:sp>
      <p:sp>
        <p:nvSpPr>
          <p:cNvPr id="18" name="Shape 16"/>
          <p:cNvSpPr/>
          <p:nvPr/>
        </p:nvSpPr>
        <p:spPr>
          <a:xfrm>
            <a:off x="6168256" y="1674653"/>
            <a:ext cx="5668057" cy="1615702"/>
          </a:xfrm>
          <a:custGeom>
            <a:avLst/>
            <a:gdLst/>
            <a:ahLst/>
            <a:cxnLst/>
            <a:rect l="l" t="t" r="r" b="b"/>
            <a:pathLst>
              <a:path w="5668057" h="1615702">
                <a:moveTo>
                  <a:pt x="104794" y="0"/>
                </a:moveTo>
                <a:lnTo>
                  <a:pt x="5563263" y="0"/>
                </a:lnTo>
                <a:cubicBezTo>
                  <a:pt x="5621139" y="0"/>
                  <a:pt x="5668057" y="46918"/>
                  <a:pt x="5668057" y="104794"/>
                </a:cubicBezTo>
                <a:lnTo>
                  <a:pt x="5668057" y="1510908"/>
                </a:lnTo>
                <a:cubicBezTo>
                  <a:pt x="5668057" y="1568784"/>
                  <a:pt x="5621139" y="1615702"/>
                  <a:pt x="5563263" y="1615702"/>
                </a:cubicBezTo>
                <a:lnTo>
                  <a:pt x="104794" y="1615702"/>
                </a:lnTo>
                <a:cubicBezTo>
                  <a:pt x="46918" y="1615702"/>
                  <a:pt x="0" y="1568784"/>
                  <a:pt x="0" y="1510908"/>
                </a:cubicBezTo>
                <a:lnTo>
                  <a:pt x="0" y="104794"/>
                </a:lnTo>
                <a:cubicBezTo>
                  <a:pt x="0" y="46918"/>
                  <a:pt x="46918" y="0"/>
                  <a:pt x="104794"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19" name="Shape 17"/>
          <p:cNvSpPr/>
          <p:nvPr/>
        </p:nvSpPr>
        <p:spPr>
          <a:xfrm>
            <a:off x="6312359" y="1818756"/>
            <a:ext cx="419209" cy="419209"/>
          </a:xfrm>
          <a:custGeom>
            <a:avLst/>
            <a:gdLst/>
            <a:ahLst/>
            <a:cxnLst/>
            <a:rect l="l" t="t" r="r" b="b"/>
            <a:pathLst>
              <a:path w="419209" h="419209">
                <a:moveTo>
                  <a:pt x="69870" y="0"/>
                </a:moveTo>
                <a:lnTo>
                  <a:pt x="349340" y="0"/>
                </a:lnTo>
                <a:cubicBezTo>
                  <a:pt x="387927" y="0"/>
                  <a:pt x="419209" y="31282"/>
                  <a:pt x="419209" y="69870"/>
                </a:cubicBezTo>
                <a:lnTo>
                  <a:pt x="419209" y="349340"/>
                </a:lnTo>
                <a:cubicBezTo>
                  <a:pt x="419209" y="387927"/>
                  <a:pt x="387927" y="419209"/>
                  <a:pt x="349340" y="419209"/>
                </a:cubicBezTo>
                <a:lnTo>
                  <a:pt x="69870" y="419209"/>
                </a:lnTo>
                <a:cubicBezTo>
                  <a:pt x="31282" y="419209"/>
                  <a:pt x="0" y="387927"/>
                  <a:pt x="0" y="349340"/>
                </a:cubicBezTo>
                <a:lnTo>
                  <a:pt x="0" y="69870"/>
                </a:lnTo>
                <a:cubicBezTo>
                  <a:pt x="0" y="31308"/>
                  <a:pt x="31308" y="0"/>
                  <a:pt x="69870" y="0"/>
                </a:cubicBezTo>
                <a:close/>
              </a:path>
            </a:pathLst>
          </a:custGeom>
          <a:solidFill>
            <a:srgbClr val="F59E0B">
              <a:alpha val="20000"/>
            </a:srgbClr>
          </a:solidFill>
          <a:ln/>
        </p:spPr>
        <p:txBody>
          <a:bodyPr/>
          <a:lstStyle/>
          <a:p>
            <a:endParaRPr lang="zh-CN" altLang="en-US"/>
          </a:p>
        </p:txBody>
      </p:sp>
      <p:sp>
        <p:nvSpPr>
          <p:cNvPr id="20" name="Shape 18"/>
          <p:cNvSpPr/>
          <p:nvPr/>
        </p:nvSpPr>
        <p:spPr>
          <a:xfrm>
            <a:off x="6404061" y="1923559"/>
            <a:ext cx="235805" cy="209605"/>
          </a:xfrm>
          <a:custGeom>
            <a:avLst/>
            <a:gdLst/>
            <a:ahLst/>
            <a:cxnLst/>
            <a:rect l="l" t="t" r="r" b="b"/>
            <a:pathLst>
              <a:path w="235805" h="209605">
                <a:moveTo>
                  <a:pt x="101527" y="36026"/>
                </a:moveTo>
                <a:lnTo>
                  <a:pt x="134278" y="36026"/>
                </a:lnTo>
                <a:lnTo>
                  <a:pt x="134278" y="55676"/>
                </a:lnTo>
                <a:lnTo>
                  <a:pt x="101527" y="55676"/>
                </a:lnTo>
                <a:lnTo>
                  <a:pt x="101527" y="36026"/>
                </a:lnTo>
                <a:close/>
                <a:moveTo>
                  <a:pt x="98252" y="13100"/>
                </a:moveTo>
                <a:cubicBezTo>
                  <a:pt x="87403" y="13100"/>
                  <a:pt x="78602" y="21902"/>
                  <a:pt x="78602" y="32751"/>
                </a:cubicBezTo>
                <a:lnTo>
                  <a:pt x="78602" y="58951"/>
                </a:lnTo>
                <a:cubicBezTo>
                  <a:pt x="78602" y="69800"/>
                  <a:pt x="87403" y="78602"/>
                  <a:pt x="98252" y="78602"/>
                </a:cubicBezTo>
                <a:lnTo>
                  <a:pt x="104802" y="78602"/>
                </a:lnTo>
                <a:lnTo>
                  <a:pt x="104802" y="91702"/>
                </a:lnTo>
                <a:lnTo>
                  <a:pt x="13100" y="91702"/>
                </a:lnTo>
                <a:cubicBezTo>
                  <a:pt x="5854" y="91702"/>
                  <a:pt x="0" y="97556"/>
                  <a:pt x="0" y="104802"/>
                </a:cubicBezTo>
                <a:cubicBezTo>
                  <a:pt x="0" y="112048"/>
                  <a:pt x="5854" y="117903"/>
                  <a:pt x="13100" y="117903"/>
                </a:cubicBezTo>
                <a:lnTo>
                  <a:pt x="52401" y="117903"/>
                </a:lnTo>
                <a:lnTo>
                  <a:pt x="52401" y="131003"/>
                </a:lnTo>
                <a:lnTo>
                  <a:pt x="45851" y="131003"/>
                </a:lnTo>
                <a:cubicBezTo>
                  <a:pt x="35002" y="131003"/>
                  <a:pt x="26201" y="139805"/>
                  <a:pt x="26201" y="150653"/>
                </a:cubicBezTo>
                <a:lnTo>
                  <a:pt x="26201" y="176854"/>
                </a:lnTo>
                <a:cubicBezTo>
                  <a:pt x="26201" y="187703"/>
                  <a:pt x="35002" y="196504"/>
                  <a:pt x="45851" y="196504"/>
                </a:cubicBezTo>
                <a:lnTo>
                  <a:pt x="85152" y="196504"/>
                </a:lnTo>
                <a:cubicBezTo>
                  <a:pt x="96001" y="196504"/>
                  <a:pt x="104802" y="187703"/>
                  <a:pt x="104802" y="176854"/>
                </a:cubicBezTo>
                <a:lnTo>
                  <a:pt x="104802" y="150653"/>
                </a:lnTo>
                <a:cubicBezTo>
                  <a:pt x="104802" y="139805"/>
                  <a:pt x="96001" y="131003"/>
                  <a:pt x="85152" y="131003"/>
                </a:cubicBezTo>
                <a:lnTo>
                  <a:pt x="78602" y="131003"/>
                </a:lnTo>
                <a:lnTo>
                  <a:pt x="78602" y="117903"/>
                </a:lnTo>
                <a:lnTo>
                  <a:pt x="157203" y="117903"/>
                </a:lnTo>
                <a:lnTo>
                  <a:pt x="157203" y="131003"/>
                </a:lnTo>
                <a:lnTo>
                  <a:pt x="150653" y="131003"/>
                </a:lnTo>
                <a:cubicBezTo>
                  <a:pt x="139805" y="131003"/>
                  <a:pt x="131003" y="139805"/>
                  <a:pt x="131003" y="150653"/>
                </a:cubicBezTo>
                <a:lnTo>
                  <a:pt x="131003" y="176854"/>
                </a:lnTo>
                <a:cubicBezTo>
                  <a:pt x="131003" y="187703"/>
                  <a:pt x="139805" y="196504"/>
                  <a:pt x="150653" y="196504"/>
                </a:cubicBezTo>
                <a:lnTo>
                  <a:pt x="189954" y="196504"/>
                </a:lnTo>
                <a:cubicBezTo>
                  <a:pt x="200803" y="196504"/>
                  <a:pt x="209605" y="187703"/>
                  <a:pt x="209605" y="176854"/>
                </a:cubicBezTo>
                <a:lnTo>
                  <a:pt x="209605" y="150653"/>
                </a:lnTo>
                <a:cubicBezTo>
                  <a:pt x="209605" y="139805"/>
                  <a:pt x="200803" y="131003"/>
                  <a:pt x="189954" y="131003"/>
                </a:cubicBezTo>
                <a:lnTo>
                  <a:pt x="183404" y="131003"/>
                </a:lnTo>
                <a:lnTo>
                  <a:pt x="183404" y="117903"/>
                </a:lnTo>
                <a:lnTo>
                  <a:pt x="222705" y="117903"/>
                </a:lnTo>
                <a:cubicBezTo>
                  <a:pt x="229951" y="117903"/>
                  <a:pt x="235805" y="112048"/>
                  <a:pt x="235805" y="104802"/>
                </a:cubicBezTo>
                <a:cubicBezTo>
                  <a:pt x="235805" y="97556"/>
                  <a:pt x="229951" y="91702"/>
                  <a:pt x="222705" y="91702"/>
                </a:cubicBezTo>
                <a:lnTo>
                  <a:pt x="131003" y="91702"/>
                </a:lnTo>
                <a:lnTo>
                  <a:pt x="131003" y="78602"/>
                </a:lnTo>
                <a:lnTo>
                  <a:pt x="137553" y="78602"/>
                </a:lnTo>
                <a:cubicBezTo>
                  <a:pt x="148402" y="78602"/>
                  <a:pt x="157203" y="69800"/>
                  <a:pt x="157203" y="58951"/>
                </a:cubicBezTo>
                <a:lnTo>
                  <a:pt x="157203" y="32751"/>
                </a:lnTo>
                <a:cubicBezTo>
                  <a:pt x="157203" y="21902"/>
                  <a:pt x="148402" y="13100"/>
                  <a:pt x="137553" y="13100"/>
                </a:cubicBezTo>
                <a:lnTo>
                  <a:pt x="98252" y="13100"/>
                </a:lnTo>
                <a:close/>
                <a:moveTo>
                  <a:pt x="183404" y="153928"/>
                </a:moveTo>
                <a:lnTo>
                  <a:pt x="186679" y="153928"/>
                </a:lnTo>
                <a:lnTo>
                  <a:pt x="186679" y="173579"/>
                </a:lnTo>
                <a:lnTo>
                  <a:pt x="153928" y="173579"/>
                </a:lnTo>
                <a:lnTo>
                  <a:pt x="153928" y="153928"/>
                </a:lnTo>
                <a:lnTo>
                  <a:pt x="183404" y="153928"/>
                </a:lnTo>
                <a:close/>
                <a:moveTo>
                  <a:pt x="78602" y="153928"/>
                </a:moveTo>
                <a:lnTo>
                  <a:pt x="81877" y="153928"/>
                </a:lnTo>
                <a:lnTo>
                  <a:pt x="81877" y="173579"/>
                </a:lnTo>
                <a:lnTo>
                  <a:pt x="49126" y="173579"/>
                </a:lnTo>
                <a:lnTo>
                  <a:pt x="49126" y="153928"/>
                </a:lnTo>
                <a:lnTo>
                  <a:pt x="78602" y="153928"/>
                </a:lnTo>
                <a:close/>
              </a:path>
            </a:pathLst>
          </a:custGeom>
          <a:solidFill>
            <a:srgbClr val="F59E0B"/>
          </a:solidFill>
          <a:ln/>
        </p:spPr>
        <p:txBody>
          <a:bodyPr/>
          <a:lstStyle/>
          <a:p>
            <a:endParaRPr lang="zh-CN" altLang="en-US"/>
          </a:p>
        </p:txBody>
      </p:sp>
      <p:sp>
        <p:nvSpPr>
          <p:cNvPr id="21" name="Text 19"/>
          <p:cNvSpPr/>
          <p:nvPr/>
        </p:nvSpPr>
        <p:spPr>
          <a:xfrm>
            <a:off x="6836371" y="1818756"/>
            <a:ext cx="1999977" cy="244539"/>
          </a:xfrm>
          <a:prstGeom prst="rect">
            <a:avLst/>
          </a:prstGeom>
          <a:noFill/>
          <a:ln/>
        </p:spPr>
        <p:txBody>
          <a:bodyPr wrap="square" lIns="0" tIns="0" rIns="0" bIns="0" rtlCol="0" anchor="ctr"/>
          <a:lstStyle/>
          <a:p>
            <a:pPr>
              <a:lnSpc>
                <a:spcPct val="120000"/>
              </a:lnSpc>
            </a:pPr>
            <a:r>
              <a:rPr lang="en-US" sz="1375" b="1" dirty="0">
                <a:solidFill>
                  <a:srgbClr val="E5E7EB"/>
                </a:solidFill>
                <a:latin typeface="Noto Sans SC" pitchFamily="34" charset="0"/>
                <a:ea typeface="Noto Sans SC" pitchFamily="34" charset="-122"/>
                <a:cs typeface="Noto Sans SC" pitchFamily="34" charset="-120"/>
              </a:rPr>
              <a:t>HTTP Server</a:t>
            </a:r>
            <a:endParaRPr lang="en-US" sz="1600" dirty="0"/>
          </a:p>
        </p:txBody>
      </p:sp>
      <p:sp>
        <p:nvSpPr>
          <p:cNvPr id="22" name="Text 20"/>
          <p:cNvSpPr/>
          <p:nvPr/>
        </p:nvSpPr>
        <p:spPr>
          <a:xfrm>
            <a:off x="6836371" y="2063295"/>
            <a:ext cx="1973777" cy="174670"/>
          </a:xfrm>
          <a:prstGeom prst="rect">
            <a:avLst/>
          </a:prstGeom>
          <a:noFill/>
          <a:ln/>
        </p:spPr>
        <p:txBody>
          <a:bodyPr wrap="square" lIns="0" tIns="0" rIns="0" bIns="0" rtlCol="0" anchor="ctr"/>
          <a:lstStyle/>
          <a:p>
            <a:pPr>
              <a:lnSpc>
                <a:spcPct val="120000"/>
              </a:lnSpc>
            </a:pPr>
            <a:r>
              <a:rPr lang="en-US" sz="963" dirty="0">
                <a:solidFill>
                  <a:srgbClr val="E5E7EB">
                    <a:alpha val="60000"/>
                  </a:srgbClr>
                </a:solidFill>
                <a:latin typeface="Noto Sans SC" pitchFamily="34" charset="0"/>
                <a:ea typeface="Noto Sans SC" pitchFamily="34" charset="-122"/>
                <a:cs typeface="Noto Sans SC" pitchFamily="34" charset="-120"/>
              </a:rPr>
              <a:t>kagent-controller Pod (Go) :8083</a:t>
            </a:r>
            <a:endParaRPr lang="en-US" sz="1600" dirty="0"/>
          </a:p>
        </p:txBody>
      </p:sp>
      <p:sp>
        <p:nvSpPr>
          <p:cNvPr id="23" name="Text 21"/>
          <p:cNvSpPr/>
          <p:nvPr/>
        </p:nvSpPr>
        <p:spPr>
          <a:xfrm>
            <a:off x="6312359" y="2342768"/>
            <a:ext cx="5449719" cy="454143"/>
          </a:xfrm>
          <a:prstGeom prst="rect">
            <a:avLst/>
          </a:prstGeom>
          <a:noFill/>
          <a:ln/>
        </p:spPr>
        <p:txBody>
          <a:bodyPr wrap="square" lIns="0" tIns="0" rIns="0" bIns="0" rtlCol="0" anchor="ctr"/>
          <a:lstStyle/>
          <a:p>
            <a:pPr>
              <a:lnSpc>
                <a:spcPct val="140000"/>
              </a:lnSpc>
            </a:pPr>
            <a:r>
              <a:rPr lang="en-US" sz="1100" dirty="0">
                <a:solidFill>
                  <a:srgbClr val="E5E7EB">
                    <a:alpha val="80000"/>
                  </a:srgbClr>
                </a:solidFill>
                <a:latin typeface="Noto Sans SC" pitchFamily="34" charset="0"/>
                <a:ea typeface="Noto Sans SC" pitchFamily="34" charset="-122"/>
                <a:cs typeface="Noto Sans SC" pitchFamily="34" charset="-120"/>
              </a:rPr>
              <a:t>UI 后端 REST API、A2A 代理转发、MCP 代理转发、认证/授权中间件、可观测性埋点</a:t>
            </a:r>
            <a:endParaRPr lang="en-US" sz="1600" dirty="0"/>
          </a:p>
        </p:txBody>
      </p:sp>
      <p:sp>
        <p:nvSpPr>
          <p:cNvPr id="24" name="Shape 22"/>
          <p:cNvSpPr/>
          <p:nvPr/>
        </p:nvSpPr>
        <p:spPr>
          <a:xfrm>
            <a:off x="6312359" y="2901713"/>
            <a:ext cx="681215" cy="244539"/>
          </a:xfrm>
          <a:custGeom>
            <a:avLst/>
            <a:gdLst/>
            <a:ahLst/>
            <a:cxnLst/>
            <a:rect l="l" t="t" r="r" b="b"/>
            <a:pathLst>
              <a:path w="681215" h="244539">
                <a:moveTo>
                  <a:pt x="122269" y="0"/>
                </a:moveTo>
                <a:lnTo>
                  <a:pt x="558946" y="0"/>
                </a:lnTo>
                <a:cubicBezTo>
                  <a:pt x="626473" y="0"/>
                  <a:pt x="681215" y="54742"/>
                  <a:pt x="681215" y="122269"/>
                </a:cubicBezTo>
                <a:lnTo>
                  <a:pt x="681215" y="122269"/>
                </a:lnTo>
                <a:cubicBezTo>
                  <a:pt x="681215" y="189797"/>
                  <a:pt x="626473" y="244539"/>
                  <a:pt x="558946" y="244539"/>
                </a:cubicBezTo>
                <a:lnTo>
                  <a:pt x="122269" y="244539"/>
                </a:lnTo>
                <a:cubicBezTo>
                  <a:pt x="54742" y="244539"/>
                  <a:pt x="0" y="189797"/>
                  <a:pt x="0" y="122269"/>
                </a:cubicBezTo>
                <a:lnTo>
                  <a:pt x="0" y="122269"/>
                </a:lnTo>
                <a:cubicBezTo>
                  <a:pt x="0" y="54742"/>
                  <a:pt x="54742" y="0"/>
                  <a:pt x="122269" y="0"/>
                </a:cubicBezTo>
                <a:close/>
              </a:path>
            </a:pathLst>
          </a:custGeom>
          <a:solidFill>
            <a:srgbClr val="F59E0B">
              <a:alpha val="20000"/>
            </a:srgbClr>
          </a:solidFill>
          <a:ln/>
        </p:spPr>
        <p:txBody>
          <a:bodyPr/>
          <a:lstStyle/>
          <a:p>
            <a:endParaRPr lang="zh-CN" altLang="en-US"/>
          </a:p>
        </p:txBody>
      </p:sp>
      <p:sp>
        <p:nvSpPr>
          <p:cNvPr id="25" name="Text 23"/>
          <p:cNvSpPr/>
          <p:nvPr/>
        </p:nvSpPr>
        <p:spPr>
          <a:xfrm>
            <a:off x="6312359" y="2901713"/>
            <a:ext cx="742350" cy="244539"/>
          </a:xfrm>
          <a:prstGeom prst="rect">
            <a:avLst/>
          </a:prstGeom>
          <a:noFill/>
          <a:ln/>
        </p:spPr>
        <p:txBody>
          <a:bodyPr wrap="square" lIns="104802" tIns="34934" rIns="104802" bIns="34934" rtlCol="0" anchor="ctr"/>
          <a:lstStyle/>
          <a:p>
            <a:pPr>
              <a:lnSpc>
                <a:spcPct val="120000"/>
              </a:lnSpc>
            </a:pPr>
            <a:r>
              <a:rPr lang="en-US" sz="963" dirty="0">
                <a:solidFill>
                  <a:srgbClr val="F59E0B"/>
                </a:solidFill>
                <a:latin typeface="Noto Sans SC" pitchFamily="34" charset="0"/>
                <a:ea typeface="Noto Sans SC" pitchFamily="34" charset="-122"/>
                <a:cs typeface="Noto Sans SC" pitchFamily="34" charset="-120"/>
              </a:rPr>
              <a:t>API 网关</a:t>
            </a:r>
            <a:endParaRPr lang="en-US" sz="1600" dirty="0"/>
          </a:p>
        </p:txBody>
      </p:sp>
      <p:sp>
        <p:nvSpPr>
          <p:cNvPr id="26" name="Shape 24"/>
          <p:cNvSpPr/>
          <p:nvPr/>
        </p:nvSpPr>
        <p:spPr>
          <a:xfrm>
            <a:off x="7064944" y="2901713"/>
            <a:ext cx="698682" cy="244539"/>
          </a:xfrm>
          <a:custGeom>
            <a:avLst/>
            <a:gdLst/>
            <a:ahLst/>
            <a:cxnLst/>
            <a:rect l="l" t="t" r="r" b="b"/>
            <a:pathLst>
              <a:path w="698682" h="244539">
                <a:moveTo>
                  <a:pt x="122269" y="0"/>
                </a:moveTo>
                <a:lnTo>
                  <a:pt x="576413" y="0"/>
                </a:lnTo>
                <a:cubicBezTo>
                  <a:pt x="643940" y="0"/>
                  <a:pt x="698682" y="54742"/>
                  <a:pt x="698682" y="122269"/>
                </a:cubicBezTo>
                <a:lnTo>
                  <a:pt x="698682" y="122269"/>
                </a:lnTo>
                <a:cubicBezTo>
                  <a:pt x="698682" y="189797"/>
                  <a:pt x="643940" y="244539"/>
                  <a:pt x="576413" y="244539"/>
                </a:cubicBezTo>
                <a:lnTo>
                  <a:pt x="122269" y="244539"/>
                </a:lnTo>
                <a:cubicBezTo>
                  <a:pt x="54742" y="244539"/>
                  <a:pt x="0" y="189797"/>
                  <a:pt x="0" y="122269"/>
                </a:cubicBezTo>
                <a:lnTo>
                  <a:pt x="0" y="122269"/>
                </a:lnTo>
                <a:cubicBezTo>
                  <a:pt x="0" y="54742"/>
                  <a:pt x="54742" y="0"/>
                  <a:pt x="122269" y="0"/>
                </a:cubicBezTo>
                <a:close/>
              </a:path>
            </a:pathLst>
          </a:custGeom>
          <a:solidFill>
            <a:srgbClr val="F59E0B">
              <a:alpha val="20000"/>
            </a:srgbClr>
          </a:solidFill>
          <a:ln/>
        </p:spPr>
        <p:txBody>
          <a:bodyPr/>
          <a:lstStyle/>
          <a:p>
            <a:endParaRPr lang="zh-CN" altLang="en-US"/>
          </a:p>
        </p:txBody>
      </p:sp>
      <p:sp>
        <p:nvSpPr>
          <p:cNvPr id="27" name="Text 25"/>
          <p:cNvSpPr/>
          <p:nvPr/>
        </p:nvSpPr>
        <p:spPr>
          <a:xfrm>
            <a:off x="7064944" y="2901713"/>
            <a:ext cx="759817" cy="244539"/>
          </a:xfrm>
          <a:prstGeom prst="rect">
            <a:avLst/>
          </a:prstGeom>
          <a:noFill/>
          <a:ln/>
        </p:spPr>
        <p:txBody>
          <a:bodyPr wrap="square" lIns="104802" tIns="34934" rIns="104802" bIns="34934" rtlCol="0" anchor="ctr"/>
          <a:lstStyle/>
          <a:p>
            <a:pPr>
              <a:lnSpc>
                <a:spcPct val="120000"/>
              </a:lnSpc>
            </a:pPr>
            <a:r>
              <a:rPr lang="en-US" sz="963" dirty="0">
                <a:solidFill>
                  <a:srgbClr val="F59E0B"/>
                </a:solidFill>
                <a:latin typeface="Noto Sans SC" pitchFamily="34" charset="0"/>
                <a:ea typeface="Noto Sans SC" pitchFamily="34" charset="-122"/>
                <a:cs typeface="Noto Sans SC" pitchFamily="34" charset="-120"/>
              </a:rPr>
              <a:t>代理转发</a:t>
            </a:r>
            <a:endParaRPr lang="en-US" sz="1600" dirty="0"/>
          </a:p>
        </p:txBody>
      </p:sp>
      <p:sp>
        <p:nvSpPr>
          <p:cNvPr id="28" name="Shape 26"/>
          <p:cNvSpPr/>
          <p:nvPr/>
        </p:nvSpPr>
        <p:spPr>
          <a:xfrm>
            <a:off x="353708" y="3438825"/>
            <a:ext cx="5668057" cy="1615702"/>
          </a:xfrm>
          <a:custGeom>
            <a:avLst/>
            <a:gdLst/>
            <a:ahLst/>
            <a:cxnLst/>
            <a:rect l="l" t="t" r="r" b="b"/>
            <a:pathLst>
              <a:path w="5668057" h="1615702">
                <a:moveTo>
                  <a:pt x="104794" y="0"/>
                </a:moveTo>
                <a:lnTo>
                  <a:pt x="5563263" y="0"/>
                </a:lnTo>
                <a:cubicBezTo>
                  <a:pt x="5621139" y="0"/>
                  <a:pt x="5668057" y="46918"/>
                  <a:pt x="5668057" y="104794"/>
                </a:cubicBezTo>
                <a:lnTo>
                  <a:pt x="5668057" y="1510908"/>
                </a:lnTo>
                <a:cubicBezTo>
                  <a:pt x="5668057" y="1568784"/>
                  <a:pt x="5621139" y="1615702"/>
                  <a:pt x="5563263" y="1615702"/>
                </a:cubicBezTo>
                <a:lnTo>
                  <a:pt x="104794" y="1615702"/>
                </a:lnTo>
                <a:cubicBezTo>
                  <a:pt x="46918" y="1615702"/>
                  <a:pt x="0" y="1568784"/>
                  <a:pt x="0" y="1510908"/>
                </a:cubicBezTo>
                <a:lnTo>
                  <a:pt x="0" y="104794"/>
                </a:lnTo>
                <a:cubicBezTo>
                  <a:pt x="0" y="46918"/>
                  <a:pt x="46918" y="0"/>
                  <a:pt x="104794"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29" name="Shape 27"/>
          <p:cNvSpPr/>
          <p:nvPr/>
        </p:nvSpPr>
        <p:spPr>
          <a:xfrm>
            <a:off x="497811" y="3582928"/>
            <a:ext cx="419209" cy="419209"/>
          </a:xfrm>
          <a:custGeom>
            <a:avLst/>
            <a:gdLst/>
            <a:ahLst/>
            <a:cxnLst/>
            <a:rect l="l" t="t" r="r" b="b"/>
            <a:pathLst>
              <a:path w="419209" h="419209">
                <a:moveTo>
                  <a:pt x="69870" y="0"/>
                </a:moveTo>
                <a:lnTo>
                  <a:pt x="349340" y="0"/>
                </a:lnTo>
                <a:cubicBezTo>
                  <a:pt x="387927" y="0"/>
                  <a:pt x="419209" y="31282"/>
                  <a:pt x="419209" y="69870"/>
                </a:cubicBezTo>
                <a:lnTo>
                  <a:pt x="419209" y="349340"/>
                </a:lnTo>
                <a:cubicBezTo>
                  <a:pt x="419209" y="387927"/>
                  <a:pt x="387927" y="419209"/>
                  <a:pt x="349340" y="419209"/>
                </a:cubicBezTo>
                <a:lnTo>
                  <a:pt x="69870" y="419209"/>
                </a:lnTo>
                <a:cubicBezTo>
                  <a:pt x="31282" y="419209"/>
                  <a:pt x="0" y="387927"/>
                  <a:pt x="0" y="349340"/>
                </a:cubicBezTo>
                <a:lnTo>
                  <a:pt x="0" y="69870"/>
                </a:lnTo>
                <a:cubicBezTo>
                  <a:pt x="0" y="31308"/>
                  <a:pt x="31308" y="0"/>
                  <a:pt x="69870" y="0"/>
                </a:cubicBezTo>
                <a:close/>
              </a:path>
            </a:pathLst>
          </a:custGeom>
          <a:solidFill>
            <a:srgbClr val="34D399">
              <a:alpha val="20000"/>
            </a:srgbClr>
          </a:solidFill>
          <a:ln/>
        </p:spPr>
        <p:txBody>
          <a:bodyPr/>
          <a:lstStyle/>
          <a:p>
            <a:endParaRPr lang="zh-CN" altLang="en-US"/>
          </a:p>
        </p:txBody>
      </p:sp>
      <p:sp>
        <p:nvSpPr>
          <p:cNvPr id="30" name="Shape 28"/>
          <p:cNvSpPr/>
          <p:nvPr/>
        </p:nvSpPr>
        <p:spPr>
          <a:xfrm>
            <a:off x="615713" y="3687731"/>
            <a:ext cx="183404" cy="209605"/>
          </a:xfrm>
          <a:custGeom>
            <a:avLst/>
            <a:gdLst/>
            <a:ahLst/>
            <a:cxnLst/>
            <a:rect l="l" t="t" r="r" b="b"/>
            <a:pathLst>
              <a:path w="183404" h="209605">
                <a:moveTo>
                  <a:pt x="183404" y="84251"/>
                </a:moveTo>
                <a:cubicBezTo>
                  <a:pt x="177345" y="88263"/>
                  <a:pt x="170386" y="91497"/>
                  <a:pt x="163140" y="94076"/>
                </a:cubicBezTo>
                <a:cubicBezTo>
                  <a:pt x="143898" y="100954"/>
                  <a:pt x="118639" y="104802"/>
                  <a:pt x="91702" y="104802"/>
                </a:cubicBezTo>
                <a:cubicBezTo>
                  <a:pt x="64765" y="104802"/>
                  <a:pt x="39465" y="100913"/>
                  <a:pt x="20265" y="94076"/>
                </a:cubicBezTo>
                <a:cubicBezTo>
                  <a:pt x="13059" y="91497"/>
                  <a:pt x="6059" y="88263"/>
                  <a:pt x="0" y="84251"/>
                </a:cubicBezTo>
                <a:lnTo>
                  <a:pt x="0" y="117903"/>
                </a:lnTo>
                <a:cubicBezTo>
                  <a:pt x="0" y="135997"/>
                  <a:pt x="41061" y="150653"/>
                  <a:pt x="91702" y="150653"/>
                </a:cubicBezTo>
                <a:cubicBezTo>
                  <a:pt x="142343" y="150653"/>
                  <a:pt x="183404" y="135997"/>
                  <a:pt x="183404" y="117903"/>
                </a:cubicBezTo>
                <a:lnTo>
                  <a:pt x="183404" y="84251"/>
                </a:lnTo>
                <a:close/>
                <a:moveTo>
                  <a:pt x="183404" y="52401"/>
                </a:moveTo>
                <a:lnTo>
                  <a:pt x="183404" y="32751"/>
                </a:lnTo>
                <a:cubicBezTo>
                  <a:pt x="183404" y="14656"/>
                  <a:pt x="142343" y="0"/>
                  <a:pt x="91702" y="0"/>
                </a:cubicBezTo>
                <a:cubicBezTo>
                  <a:pt x="41061" y="0"/>
                  <a:pt x="0" y="14656"/>
                  <a:pt x="0" y="32751"/>
                </a:cubicBezTo>
                <a:lnTo>
                  <a:pt x="0" y="52401"/>
                </a:lnTo>
                <a:cubicBezTo>
                  <a:pt x="0" y="70496"/>
                  <a:pt x="41061" y="85152"/>
                  <a:pt x="91702" y="85152"/>
                </a:cubicBezTo>
                <a:cubicBezTo>
                  <a:pt x="142343" y="85152"/>
                  <a:pt x="183404" y="70496"/>
                  <a:pt x="183404" y="52401"/>
                </a:cubicBezTo>
                <a:close/>
                <a:moveTo>
                  <a:pt x="163140" y="159578"/>
                </a:moveTo>
                <a:cubicBezTo>
                  <a:pt x="143939" y="166415"/>
                  <a:pt x="118680" y="170304"/>
                  <a:pt x="91702" y="170304"/>
                </a:cubicBezTo>
                <a:cubicBezTo>
                  <a:pt x="64724" y="170304"/>
                  <a:pt x="39465" y="166415"/>
                  <a:pt x="20265" y="159578"/>
                </a:cubicBezTo>
                <a:cubicBezTo>
                  <a:pt x="13059" y="156999"/>
                  <a:pt x="6059" y="153765"/>
                  <a:pt x="0" y="149753"/>
                </a:cubicBezTo>
                <a:lnTo>
                  <a:pt x="0" y="176854"/>
                </a:lnTo>
                <a:cubicBezTo>
                  <a:pt x="0" y="194949"/>
                  <a:pt x="41061" y="209605"/>
                  <a:pt x="91702" y="209605"/>
                </a:cubicBezTo>
                <a:cubicBezTo>
                  <a:pt x="142343" y="209605"/>
                  <a:pt x="183404" y="194949"/>
                  <a:pt x="183404" y="176854"/>
                </a:cubicBezTo>
                <a:lnTo>
                  <a:pt x="183404" y="149753"/>
                </a:lnTo>
                <a:cubicBezTo>
                  <a:pt x="177345" y="153765"/>
                  <a:pt x="170386" y="156999"/>
                  <a:pt x="163140" y="159578"/>
                </a:cubicBezTo>
                <a:close/>
              </a:path>
            </a:pathLst>
          </a:custGeom>
          <a:solidFill>
            <a:srgbClr val="34D399"/>
          </a:solidFill>
          <a:ln/>
        </p:spPr>
        <p:txBody>
          <a:bodyPr/>
          <a:lstStyle/>
          <a:p>
            <a:endParaRPr lang="zh-CN" altLang="en-US"/>
          </a:p>
        </p:txBody>
      </p:sp>
      <p:sp>
        <p:nvSpPr>
          <p:cNvPr id="31" name="Text 29"/>
          <p:cNvSpPr/>
          <p:nvPr/>
        </p:nvSpPr>
        <p:spPr>
          <a:xfrm>
            <a:off x="1021822" y="3582928"/>
            <a:ext cx="1213960" cy="244539"/>
          </a:xfrm>
          <a:prstGeom prst="rect">
            <a:avLst/>
          </a:prstGeom>
          <a:noFill/>
          <a:ln/>
        </p:spPr>
        <p:txBody>
          <a:bodyPr wrap="square" lIns="0" tIns="0" rIns="0" bIns="0" rtlCol="0" anchor="ctr"/>
          <a:lstStyle/>
          <a:p>
            <a:pPr>
              <a:lnSpc>
                <a:spcPct val="120000"/>
              </a:lnSpc>
            </a:pPr>
            <a:r>
              <a:rPr lang="en-US" sz="1375" b="1" dirty="0">
                <a:solidFill>
                  <a:srgbClr val="E5E7EB"/>
                </a:solidFill>
                <a:latin typeface="Noto Sans SC" pitchFamily="34" charset="0"/>
                <a:ea typeface="Noto Sans SC" pitchFamily="34" charset="-122"/>
                <a:cs typeface="Noto Sans SC" pitchFamily="34" charset="-120"/>
              </a:rPr>
              <a:t>数据库层</a:t>
            </a:r>
            <a:endParaRPr lang="en-US" sz="1600" dirty="0"/>
          </a:p>
        </p:txBody>
      </p:sp>
      <p:sp>
        <p:nvSpPr>
          <p:cNvPr id="32" name="Text 30"/>
          <p:cNvSpPr/>
          <p:nvPr/>
        </p:nvSpPr>
        <p:spPr>
          <a:xfrm>
            <a:off x="1021822" y="3827467"/>
            <a:ext cx="1187759" cy="174670"/>
          </a:xfrm>
          <a:prstGeom prst="rect">
            <a:avLst/>
          </a:prstGeom>
          <a:noFill/>
          <a:ln/>
        </p:spPr>
        <p:txBody>
          <a:bodyPr wrap="square" lIns="0" tIns="0" rIns="0" bIns="0" rtlCol="0" anchor="ctr"/>
          <a:lstStyle/>
          <a:p>
            <a:pPr>
              <a:lnSpc>
                <a:spcPct val="120000"/>
              </a:lnSpc>
            </a:pPr>
            <a:r>
              <a:rPr lang="en-US" sz="963" dirty="0">
                <a:solidFill>
                  <a:srgbClr val="E5E7EB">
                    <a:alpha val="60000"/>
                  </a:srgbClr>
                </a:solidFill>
                <a:latin typeface="Noto Sans SC" pitchFamily="34" charset="0"/>
                <a:ea typeface="Noto Sans SC" pitchFamily="34" charset="-122"/>
                <a:cs typeface="Noto Sans SC" pitchFamily="34" charset="-120"/>
              </a:rPr>
              <a:t>SQLite/PostgreSQL</a:t>
            </a:r>
            <a:endParaRPr lang="en-US" sz="1600" dirty="0"/>
          </a:p>
        </p:txBody>
      </p:sp>
      <p:sp>
        <p:nvSpPr>
          <p:cNvPr id="33" name="Text 31"/>
          <p:cNvSpPr/>
          <p:nvPr/>
        </p:nvSpPr>
        <p:spPr>
          <a:xfrm>
            <a:off x="497811" y="4106940"/>
            <a:ext cx="5449719" cy="454143"/>
          </a:xfrm>
          <a:prstGeom prst="rect">
            <a:avLst/>
          </a:prstGeom>
          <a:noFill/>
          <a:ln/>
        </p:spPr>
        <p:txBody>
          <a:bodyPr wrap="square" lIns="0" tIns="0" rIns="0" bIns="0" rtlCol="0" anchor="ctr"/>
          <a:lstStyle/>
          <a:p>
            <a:pPr>
              <a:lnSpc>
                <a:spcPct val="140000"/>
              </a:lnSpc>
            </a:pPr>
            <a:r>
              <a:rPr lang="en-US" sz="1100" dirty="0">
                <a:solidFill>
                  <a:srgbClr val="E5E7EB">
                    <a:alpha val="80000"/>
                  </a:srgbClr>
                </a:solidFill>
                <a:latin typeface="Noto Sans SC" pitchFamily="34" charset="0"/>
                <a:ea typeface="Noto Sans SC" pitchFamily="34" charset="-122"/>
                <a:cs typeface="Noto Sans SC" pitchFamily="34" charset="-120"/>
              </a:rPr>
              <a:t>存储会话、对话、工具发现结果等高频查询数据,降低对 Kubernetes API 的压力</a:t>
            </a:r>
            <a:endParaRPr lang="en-US" sz="1600" dirty="0"/>
          </a:p>
        </p:txBody>
      </p:sp>
      <p:sp>
        <p:nvSpPr>
          <p:cNvPr id="34" name="Shape 32"/>
          <p:cNvSpPr/>
          <p:nvPr/>
        </p:nvSpPr>
        <p:spPr>
          <a:xfrm>
            <a:off x="497811" y="4665885"/>
            <a:ext cx="820951" cy="244539"/>
          </a:xfrm>
          <a:custGeom>
            <a:avLst/>
            <a:gdLst/>
            <a:ahLst/>
            <a:cxnLst/>
            <a:rect l="l" t="t" r="r" b="b"/>
            <a:pathLst>
              <a:path w="820951" h="244539">
                <a:moveTo>
                  <a:pt x="122269" y="0"/>
                </a:moveTo>
                <a:lnTo>
                  <a:pt x="698682" y="0"/>
                </a:lnTo>
                <a:cubicBezTo>
                  <a:pt x="766209" y="0"/>
                  <a:pt x="820951" y="54742"/>
                  <a:pt x="820951" y="122269"/>
                </a:cubicBezTo>
                <a:lnTo>
                  <a:pt x="820951" y="122269"/>
                </a:lnTo>
                <a:cubicBezTo>
                  <a:pt x="820951" y="189797"/>
                  <a:pt x="766209" y="244539"/>
                  <a:pt x="698682" y="244539"/>
                </a:cubicBezTo>
                <a:lnTo>
                  <a:pt x="122269" y="244539"/>
                </a:lnTo>
                <a:cubicBezTo>
                  <a:pt x="54742" y="244539"/>
                  <a:pt x="0" y="189797"/>
                  <a:pt x="0" y="122269"/>
                </a:cubicBezTo>
                <a:lnTo>
                  <a:pt x="0" y="122269"/>
                </a:lnTo>
                <a:cubicBezTo>
                  <a:pt x="0" y="54742"/>
                  <a:pt x="54742" y="0"/>
                  <a:pt x="122269" y="0"/>
                </a:cubicBezTo>
                <a:close/>
              </a:path>
            </a:pathLst>
          </a:custGeom>
          <a:solidFill>
            <a:srgbClr val="34D399">
              <a:alpha val="20000"/>
            </a:srgbClr>
          </a:solidFill>
          <a:ln/>
        </p:spPr>
        <p:txBody>
          <a:bodyPr/>
          <a:lstStyle/>
          <a:p>
            <a:endParaRPr lang="zh-CN" altLang="en-US"/>
          </a:p>
        </p:txBody>
      </p:sp>
      <p:sp>
        <p:nvSpPr>
          <p:cNvPr id="35" name="Text 33"/>
          <p:cNvSpPr/>
          <p:nvPr/>
        </p:nvSpPr>
        <p:spPr>
          <a:xfrm>
            <a:off x="497811" y="4665885"/>
            <a:ext cx="882086" cy="244539"/>
          </a:xfrm>
          <a:prstGeom prst="rect">
            <a:avLst/>
          </a:prstGeom>
          <a:noFill/>
          <a:ln/>
        </p:spPr>
        <p:txBody>
          <a:bodyPr wrap="square" lIns="104802" tIns="34934" rIns="104802" bIns="34934" rtlCol="0" anchor="ctr"/>
          <a:lstStyle/>
          <a:p>
            <a:pPr>
              <a:lnSpc>
                <a:spcPct val="120000"/>
              </a:lnSpc>
            </a:pPr>
            <a:r>
              <a:rPr lang="en-US" sz="963" dirty="0">
                <a:solidFill>
                  <a:srgbClr val="34D399"/>
                </a:solidFill>
                <a:latin typeface="Noto Sans SC" pitchFamily="34" charset="0"/>
                <a:ea typeface="Noto Sans SC" pitchFamily="34" charset="-122"/>
                <a:cs typeface="Noto Sans SC" pitchFamily="34" charset="-120"/>
              </a:rPr>
              <a:t>数据持久化</a:t>
            </a:r>
            <a:endParaRPr lang="en-US" sz="1600" dirty="0"/>
          </a:p>
        </p:txBody>
      </p:sp>
      <p:sp>
        <p:nvSpPr>
          <p:cNvPr id="36" name="Shape 34"/>
          <p:cNvSpPr/>
          <p:nvPr/>
        </p:nvSpPr>
        <p:spPr>
          <a:xfrm>
            <a:off x="1388630" y="4665885"/>
            <a:ext cx="698682" cy="244539"/>
          </a:xfrm>
          <a:custGeom>
            <a:avLst/>
            <a:gdLst/>
            <a:ahLst/>
            <a:cxnLst/>
            <a:rect l="l" t="t" r="r" b="b"/>
            <a:pathLst>
              <a:path w="698682" h="244539">
                <a:moveTo>
                  <a:pt x="122269" y="0"/>
                </a:moveTo>
                <a:lnTo>
                  <a:pt x="576413" y="0"/>
                </a:lnTo>
                <a:cubicBezTo>
                  <a:pt x="643940" y="0"/>
                  <a:pt x="698682" y="54742"/>
                  <a:pt x="698682" y="122269"/>
                </a:cubicBezTo>
                <a:lnTo>
                  <a:pt x="698682" y="122269"/>
                </a:lnTo>
                <a:cubicBezTo>
                  <a:pt x="698682" y="189797"/>
                  <a:pt x="643940" y="244539"/>
                  <a:pt x="576413" y="244539"/>
                </a:cubicBezTo>
                <a:lnTo>
                  <a:pt x="122269" y="244539"/>
                </a:lnTo>
                <a:cubicBezTo>
                  <a:pt x="54742" y="244539"/>
                  <a:pt x="0" y="189797"/>
                  <a:pt x="0" y="122269"/>
                </a:cubicBezTo>
                <a:lnTo>
                  <a:pt x="0" y="122269"/>
                </a:lnTo>
                <a:cubicBezTo>
                  <a:pt x="0" y="54742"/>
                  <a:pt x="54742" y="0"/>
                  <a:pt x="122269" y="0"/>
                </a:cubicBezTo>
                <a:close/>
              </a:path>
            </a:pathLst>
          </a:custGeom>
          <a:solidFill>
            <a:srgbClr val="34D399">
              <a:alpha val="20000"/>
            </a:srgbClr>
          </a:solidFill>
          <a:ln/>
        </p:spPr>
        <p:txBody>
          <a:bodyPr/>
          <a:lstStyle/>
          <a:p>
            <a:endParaRPr lang="zh-CN" altLang="en-US"/>
          </a:p>
        </p:txBody>
      </p:sp>
      <p:sp>
        <p:nvSpPr>
          <p:cNvPr id="37" name="Text 35"/>
          <p:cNvSpPr/>
          <p:nvPr/>
        </p:nvSpPr>
        <p:spPr>
          <a:xfrm>
            <a:off x="1388630" y="4665885"/>
            <a:ext cx="759817" cy="244539"/>
          </a:xfrm>
          <a:prstGeom prst="rect">
            <a:avLst/>
          </a:prstGeom>
          <a:noFill/>
          <a:ln/>
        </p:spPr>
        <p:txBody>
          <a:bodyPr wrap="square" lIns="104802" tIns="34934" rIns="104802" bIns="34934" rtlCol="0" anchor="ctr"/>
          <a:lstStyle/>
          <a:p>
            <a:pPr>
              <a:lnSpc>
                <a:spcPct val="120000"/>
              </a:lnSpc>
            </a:pPr>
            <a:r>
              <a:rPr lang="en-US" sz="963" dirty="0">
                <a:solidFill>
                  <a:srgbClr val="34D399"/>
                </a:solidFill>
                <a:latin typeface="Noto Sans SC" pitchFamily="34" charset="0"/>
                <a:ea typeface="Noto Sans SC" pitchFamily="34" charset="-122"/>
                <a:cs typeface="Noto Sans SC" pitchFamily="34" charset="-120"/>
              </a:rPr>
              <a:t>性能优化</a:t>
            </a:r>
            <a:endParaRPr lang="en-US" sz="1600" dirty="0"/>
          </a:p>
        </p:txBody>
      </p:sp>
      <p:sp>
        <p:nvSpPr>
          <p:cNvPr id="38" name="Shape 36"/>
          <p:cNvSpPr/>
          <p:nvPr/>
        </p:nvSpPr>
        <p:spPr>
          <a:xfrm>
            <a:off x="6168256" y="3438825"/>
            <a:ext cx="5668057" cy="1615702"/>
          </a:xfrm>
          <a:custGeom>
            <a:avLst/>
            <a:gdLst/>
            <a:ahLst/>
            <a:cxnLst/>
            <a:rect l="l" t="t" r="r" b="b"/>
            <a:pathLst>
              <a:path w="5668057" h="1615702">
                <a:moveTo>
                  <a:pt x="104794" y="0"/>
                </a:moveTo>
                <a:lnTo>
                  <a:pt x="5563263" y="0"/>
                </a:lnTo>
                <a:cubicBezTo>
                  <a:pt x="5621139" y="0"/>
                  <a:pt x="5668057" y="46918"/>
                  <a:pt x="5668057" y="104794"/>
                </a:cubicBezTo>
                <a:lnTo>
                  <a:pt x="5668057" y="1510908"/>
                </a:lnTo>
                <a:cubicBezTo>
                  <a:pt x="5668057" y="1568784"/>
                  <a:pt x="5621139" y="1615702"/>
                  <a:pt x="5563263" y="1615702"/>
                </a:cubicBezTo>
                <a:lnTo>
                  <a:pt x="104794" y="1615702"/>
                </a:lnTo>
                <a:cubicBezTo>
                  <a:pt x="46918" y="1615702"/>
                  <a:pt x="0" y="1568784"/>
                  <a:pt x="0" y="1510908"/>
                </a:cubicBezTo>
                <a:lnTo>
                  <a:pt x="0" y="104794"/>
                </a:lnTo>
                <a:cubicBezTo>
                  <a:pt x="0" y="46918"/>
                  <a:pt x="46918" y="0"/>
                  <a:pt x="104794"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39" name="Shape 37"/>
          <p:cNvSpPr/>
          <p:nvPr/>
        </p:nvSpPr>
        <p:spPr>
          <a:xfrm>
            <a:off x="6312359" y="3582928"/>
            <a:ext cx="419209" cy="419209"/>
          </a:xfrm>
          <a:custGeom>
            <a:avLst/>
            <a:gdLst/>
            <a:ahLst/>
            <a:cxnLst/>
            <a:rect l="l" t="t" r="r" b="b"/>
            <a:pathLst>
              <a:path w="419209" h="419209">
                <a:moveTo>
                  <a:pt x="69870" y="0"/>
                </a:moveTo>
                <a:lnTo>
                  <a:pt x="349340" y="0"/>
                </a:lnTo>
                <a:cubicBezTo>
                  <a:pt x="387927" y="0"/>
                  <a:pt x="419209" y="31282"/>
                  <a:pt x="419209" y="69870"/>
                </a:cubicBezTo>
                <a:lnTo>
                  <a:pt x="419209" y="349340"/>
                </a:lnTo>
                <a:cubicBezTo>
                  <a:pt x="419209" y="387927"/>
                  <a:pt x="387927" y="419209"/>
                  <a:pt x="349340" y="419209"/>
                </a:cubicBezTo>
                <a:lnTo>
                  <a:pt x="69870" y="419209"/>
                </a:lnTo>
                <a:cubicBezTo>
                  <a:pt x="31282" y="419209"/>
                  <a:pt x="0" y="387927"/>
                  <a:pt x="0" y="349340"/>
                </a:cubicBezTo>
                <a:lnTo>
                  <a:pt x="0" y="69870"/>
                </a:lnTo>
                <a:cubicBezTo>
                  <a:pt x="0" y="31308"/>
                  <a:pt x="31308" y="0"/>
                  <a:pt x="69870" y="0"/>
                </a:cubicBezTo>
                <a:close/>
              </a:path>
            </a:pathLst>
          </a:custGeom>
          <a:solidFill>
            <a:srgbClr val="F59E0B">
              <a:alpha val="20000"/>
            </a:srgbClr>
          </a:solidFill>
          <a:ln/>
        </p:spPr>
        <p:txBody>
          <a:bodyPr/>
          <a:lstStyle/>
          <a:p>
            <a:endParaRPr lang="zh-CN" altLang="en-US"/>
          </a:p>
        </p:txBody>
      </p:sp>
      <p:sp>
        <p:nvSpPr>
          <p:cNvPr id="40" name="Shape 38"/>
          <p:cNvSpPr/>
          <p:nvPr/>
        </p:nvSpPr>
        <p:spPr>
          <a:xfrm>
            <a:off x="6390961" y="3687731"/>
            <a:ext cx="262006" cy="209605"/>
          </a:xfrm>
          <a:custGeom>
            <a:avLst/>
            <a:gdLst/>
            <a:ahLst/>
            <a:cxnLst/>
            <a:rect l="l" t="t" r="r" b="b"/>
            <a:pathLst>
              <a:path w="262006" h="209605">
                <a:moveTo>
                  <a:pt x="144103" y="0"/>
                </a:moveTo>
                <a:cubicBezTo>
                  <a:pt x="144103" y="-7246"/>
                  <a:pt x="138249" y="-13100"/>
                  <a:pt x="131003" y="-13100"/>
                </a:cubicBezTo>
                <a:cubicBezTo>
                  <a:pt x="123757" y="-13100"/>
                  <a:pt x="117903" y="-7246"/>
                  <a:pt x="117903" y="0"/>
                </a:cubicBezTo>
                <a:lnTo>
                  <a:pt x="117903" y="26201"/>
                </a:lnTo>
                <a:lnTo>
                  <a:pt x="78602" y="26201"/>
                </a:lnTo>
                <a:cubicBezTo>
                  <a:pt x="56904" y="26201"/>
                  <a:pt x="39301" y="43804"/>
                  <a:pt x="39301" y="65501"/>
                </a:cubicBezTo>
                <a:lnTo>
                  <a:pt x="39301" y="157203"/>
                </a:lnTo>
                <a:cubicBezTo>
                  <a:pt x="39301" y="178901"/>
                  <a:pt x="56904" y="196504"/>
                  <a:pt x="78602" y="196504"/>
                </a:cubicBezTo>
                <a:lnTo>
                  <a:pt x="183404" y="196504"/>
                </a:lnTo>
                <a:cubicBezTo>
                  <a:pt x="205101" y="196504"/>
                  <a:pt x="222705" y="178901"/>
                  <a:pt x="222705" y="157203"/>
                </a:cubicBezTo>
                <a:lnTo>
                  <a:pt x="222705" y="65501"/>
                </a:lnTo>
                <a:cubicBezTo>
                  <a:pt x="222705" y="43804"/>
                  <a:pt x="205101" y="26201"/>
                  <a:pt x="183404" y="26201"/>
                </a:cubicBezTo>
                <a:lnTo>
                  <a:pt x="144103" y="26201"/>
                </a:lnTo>
                <a:lnTo>
                  <a:pt x="144103" y="0"/>
                </a:lnTo>
                <a:close/>
                <a:moveTo>
                  <a:pt x="65501" y="150653"/>
                </a:moveTo>
                <a:cubicBezTo>
                  <a:pt x="65501" y="145208"/>
                  <a:pt x="69882" y="140828"/>
                  <a:pt x="75327" y="140828"/>
                </a:cubicBezTo>
                <a:lnTo>
                  <a:pt x="88427" y="140828"/>
                </a:lnTo>
                <a:cubicBezTo>
                  <a:pt x="93872" y="140828"/>
                  <a:pt x="98252" y="145208"/>
                  <a:pt x="98252" y="150653"/>
                </a:cubicBezTo>
                <a:cubicBezTo>
                  <a:pt x="98252" y="156098"/>
                  <a:pt x="93872" y="160479"/>
                  <a:pt x="88427" y="160479"/>
                </a:cubicBezTo>
                <a:lnTo>
                  <a:pt x="75327" y="160479"/>
                </a:lnTo>
                <a:cubicBezTo>
                  <a:pt x="69882" y="160479"/>
                  <a:pt x="65501" y="156098"/>
                  <a:pt x="65501" y="150653"/>
                </a:cubicBezTo>
                <a:close/>
                <a:moveTo>
                  <a:pt x="114628" y="150653"/>
                </a:moveTo>
                <a:cubicBezTo>
                  <a:pt x="114628" y="145208"/>
                  <a:pt x="119008" y="140828"/>
                  <a:pt x="124453" y="140828"/>
                </a:cubicBezTo>
                <a:lnTo>
                  <a:pt x="137553" y="140828"/>
                </a:lnTo>
                <a:cubicBezTo>
                  <a:pt x="142998" y="140828"/>
                  <a:pt x="147378" y="145208"/>
                  <a:pt x="147378" y="150653"/>
                </a:cubicBezTo>
                <a:cubicBezTo>
                  <a:pt x="147378" y="156098"/>
                  <a:pt x="142998" y="160479"/>
                  <a:pt x="137553" y="160479"/>
                </a:cubicBezTo>
                <a:lnTo>
                  <a:pt x="124453" y="160479"/>
                </a:lnTo>
                <a:cubicBezTo>
                  <a:pt x="119008" y="160479"/>
                  <a:pt x="114628" y="156098"/>
                  <a:pt x="114628" y="150653"/>
                </a:cubicBezTo>
                <a:close/>
                <a:moveTo>
                  <a:pt x="163754" y="150653"/>
                </a:moveTo>
                <a:cubicBezTo>
                  <a:pt x="163754" y="145208"/>
                  <a:pt x="168134" y="140828"/>
                  <a:pt x="173579" y="140828"/>
                </a:cubicBezTo>
                <a:lnTo>
                  <a:pt x="186679" y="140828"/>
                </a:lnTo>
                <a:cubicBezTo>
                  <a:pt x="192124" y="140828"/>
                  <a:pt x="196504" y="145208"/>
                  <a:pt x="196504" y="150653"/>
                </a:cubicBezTo>
                <a:cubicBezTo>
                  <a:pt x="196504" y="156098"/>
                  <a:pt x="192124" y="160479"/>
                  <a:pt x="186679" y="160479"/>
                </a:cubicBezTo>
                <a:lnTo>
                  <a:pt x="173579" y="160479"/>
                </a:lnTo>
                <a:cubicBezTo>
                  <a:pt x="168134" y="160479"/>
                  <a:pt x="163754" y="156098"/>
                  <a:pt x="163754" y="150653"/>
                </a:cubicBezTo>
                <a:close/>
                <a:moveTo>
                  <a:pt x="91702" y="72052"/>
                </a:moveTo>
                <a:cubicBezTo>
                  <a:pt x="102547" y="72052"/>
                  <a:pt x="111352" y="80857"/>
                  <a:pt x="111352" y="91702"/>
                </a:cubicBezTo>
                <a:cubicBezTo>
                  <a:pt x="111352" y="102547"/>
                  <a:pt x="102547" y="111352"/>
                  <a:pt x="91702" y="111352"/>
                </a:cubicBezTo>
                <a:cubicBezTo>
                  <a:pt x="80857" y="111352"/>
                  <a:pt x="72052" y="102547"/>
                  <a:pt x="72052" y="91702"/>
                </a:cubicBezTo>
                <a:cubicBezTo>
                  <a:pt x="72052" y="80857"/>
                  <a:pt x="80857" y="72052"/>
                  <a:pt x="91702" y="72052"/>
                </a:cubicBezTo>
                <a:close/>
                <a:moveTo>
                  <a:pt x="150653" y="91702"/>
                </a:moveTo>
                <a:cubicBezTo>
                  <a:pt x="150653" y="80857"/>
                  <a:pt x="159458" y="72052"/>
                  <a:pt x="170304" y="72052"/>
                </a:cubicBezTo>
                <a:cubicBezTo>
                  <a:pt x="181149" y="72052"/>
                  <a:pt x="189954" y="80857"/>
                  <a:pt x="189954" y="91702"/>
                </a:cubicBezTo>
                <a:cubicBezTo>
                  <a:pt x="189954" y="102547"/>
                  <a:pt x="181149" y="111352"/>
                  <a:pt x="170304" y="111352"/>
                </a:cubicBezTo>
                <a:cubicBezTo>
                  <a:pt x="159458" y="111352"/>
                  <a:pt x="150653" y="102547"/>
                  <a:pt x="150653" y="91702"/>
                </a:cubicBezTo>
                <a:close/>
                <a:moveTo>
                  <a:pt x="26201" y="91702"/>
                </a:moveTo>
                <a:cubicBezTo>
                  <a:pt x="26201" y="84456"/>
                  <a:pt x="20346" y="78602"/>
                  <a:pt x="13100" y="78602"/>
                </a:cubicBezTo>
                <a:cubicBezTo>
                  <a:pt x="5854" y="78602"/>
                  <a:pt x="0" y="84456"/>
                  <a:pt x="0" y="91702"/>
                </a:cubicBezTo>
                <a:lnTo>
                  <a:pt x="0" y="131003"/>
                </a:lnTo>
                <a:cubicBezTo>
                  <a:pt x="0" y="138249"/>
                  <a:pt x="5854" y="144103"/>
                  <a:pt x="13100" y="144103"/>
                </a:cubicBezTo>
                <a:cubicBezTo>
                  <a:pt x="20346" y="144103"/>
                  <a:pt x="26201" y="138249"/>
                  <a:pt x="26201" y="131003"/>
                </a:cubicBezTo>
                <a:lnTo>
                  <a:pt x="26201" y="91702"/>
                </a:lnTo>
                <a:close/>
                <a:moveTo>
                  <a:pt x="248905" y="78602"/>
                </a:moveTo>
                <a:cubicBezTo>
                  <a:pt x="241659" y="78602"/>
                  <a:pt x="235805" y="84456"/>
                  <a:pt x="235805" y="91702"/>
                </a:cubicBezTo>
                <a:lnTo>
                  <a:pt x="235805" y="131003"/>
                </a:lnTo>
                <a:cubicBezTo>
                  <a:pt x="235805" y="138249"/>
                  <a:pt x="241659" y="144103"/>
                  <a:pt x="248905" y="144103"/>
                </a:cubicBezTo>
                <a:cubicBezTo>
                  <a:pt x="256152" y="144103"/>
                  <a:pt x="262006" y="138249"/>
                  <a:pt x="262006" y="131003"/>
                </a:cubicBezTo>
                <a:lnTo>
                  <a:pt x="262006" y="91702"/>
                </a:lnTo>
                <a:cubicBezTo>
                  <a:pt x="262006" y="84456"/>
                  <a:pt x="256152" y="78602"/>
                  <a:pt x="248905" y="78602"/>
                </a:cubicBezTo>
                <a:close/>
              </a:path>
            </a:pathLst>
          </a:custGeom>
          <a:solidFill>
            <a:srgbClr val="F59E0B"/>
          </a:solidFill>
          <a:ln/>
        </p:spPr>
        <p:txBody>
          <a:bodyPr/>
          <a:lstStyle/>
          <a:p>
            <a:endParaRPr lang="zh-CN" altLang="en-US"/>
          </a:p>
        </p:txBody>
      </p:sp>
      <p:sp>
        <p:nvSpPr>
          <p:cNvPr id="41" name="Text 39"/>
          <p:cNvSpPr/>
          <p:nvPr/>
        </p:nvSpPr>
        <p:spPr>
          <a:xfrm>
            <a:off x="6836371" y="3582928"/>
            <a:ext cx="1991244" cy="244539"/>
          </a:xfrm>
          <a:prstGeom prst="rect">
            <a:avLst/>
          </a:prstGeom>
          <a:noFill/>
          <a:ln/>
        </p:spPr>
        <p:txBody>
          <a:bodyPr wrap="square" lIns="0" tIns="0" rIns="0" bIns="0" rtlCol="0" anchor="ctr"/>
          <a:lstStyle/>
          <a:p>
            <a:pPr>
              <a:lnSpc>
                <a:spcPct val="120000"/>
              </a:lnSpc>
            </a:pPr>
            <a:r>
              <a:rPr lang="en-US" sz="1375" b="1" dirty="0">
                <a:solidFill>
                  <a:srgbClr val="E5E7EB"/>
                </a:solidFill>
                <a:latin typeface="Noto Sans SC" pitchFamily="34" charset="0"/>
                <a:ea typeface="Noto Sans SC" pitchFamily="34" charset="-122"/>
                <a:cs typeface="Noto Sans SC" pitchFamily="34" charset="-120"/>
              </a:rPr>
              <a:t>Agent Runtime</a:t>
            </a:r>
            <a:endParaRPr lang="en-US" sz="1600" dirty="0"/>
          </a:p>
        </p:txBody>
      </p:sp>
      <p:sp>
        <p:nvSpPr>
          <p:cNvPr id="42" name="Text 40"/>
          <p:cNvSpPr/>
          <p:nvPr/>
        </p:nvSpPr>
        <p:spPr>
          <a:xfrm>
            <a:off x="6836371" y="3827467"/>
            <a:ext cx="1965043" cy="174670"/>
          </a:xfrm>
          <a:prstGeom prst="rect">
            <a:avLst/>
          </a:prstGeom>
          <a:noFill/>
          <a:ln/>
        </p:spPr>
        <p:txBody>
          <a:bodyPr wrap="square" lIns="0" tIns="0" rIns="0" bIns="0" rtlCol="0" anchor="ctr"/>
          <a:lstStyle/>
          <a:p>
            <a:pPr>
              <a:lnSpc>
                <a:spcPct val="120000"/>
              </a:lnSpc>
            </a:pPr>
            <a:r>
              <a:rPr lang="en-US" sz="963" dirty="0">
                <a:solidFill>
                  <a:srgbClr val="E5E7EB">
                    <a:alpha val="60000"/>
                  </a:srgbClr>
                </a:solidFill>
                <a:latin typeface="Noto Sans SC" pitchFamily="34" charset="0"/>
                <a:ea typeface="Noto Sans SC" pitchFamily="34" charset="-122"/>
                <a:cs typeface="Noto Sans SC" pitchFamily="34" charset="-120"/>
              </a:rPr>
              <a:t>每个 Agent 独立 Pod (Python/Go)</a:t>
            </a:r>
            <a:endParaRPr lang="en-US" sz="1600" dirty="0"/>
          </a:p>
        </p:txBody>
      </p:sp>
      <p:sp>
        <p:nvSpPr>
          <p:cNvPr id="43" name="Text 41"/>
          <p:cNvSpPr/>
          <p:nvPr/>
        </p:nvSpPr>
        <p:spPr>
          <a:xfrm>
            <a:off x="6312359" y="4106940"/>
            <a:ext cx="5449719" cy="454143"/>
          </a:xfrm>
          <a:prstGeom prst="rect">
            <a:avLst/>
          </a:prstGeom>
          <a:noFill/>
          <a:ln/>
        </p:spPr>
        <p:txBody>
          <a:bodyPr wrap="square" lIns="0" tIns="0" rIns="0" bIns="0" rtlCol="0" anchor="ctr"/>
          <a:lstStyle/>
          <a:p>
            <a:pPr>
              <a:lnSpc>
                <a:spcPct val="140000"/>
              </a:lnSpc>
            </a:pPr>
            <a:r>
              <a:rPr lang="en-US" sz="1100" dirty="0">
                <a:solidFill>
                  <a:srgbClr val="E5E7EB">
                    <a:alpha val="80000"/>
                  </a:srgbClr>
                </a:solidFill>
                <a:latin typeface="Noto Sans SC" pitchFamily="34" charset="0"/>
                <a:ea typeface="Noto Sans SC" pitchFamily="34" charset="-122"/>
                <a:cs typeface="Noto Sans SC" pitchFamily="34" charset="-120"/>
              </a:rPr>
              <a:t>启动 A2A Server,管理 Google ADK Runner 生命周期,执行 LLM 循环与工具调用,流式输出事件</a:t>
            </a:r>
            <a:endParaRPr lang="en-US" sz="1600" dirty="0"/>
          </a:p>
        </p:txBody>
      </p:sp>
      <p:sp>
        <p:nvSpPr>
          <p:cNvPr id="44" name="Shape 42"/>
          <p:cNvSpPr/>
          <p:nvPr/>
        </p:nvSpPr>
        <p:spPr>
          <a:xfrm>
            <a:off x="6312359" y="4665885"/>
            <a:ext cx="698682" cy="244539"/>
          </a:xfrm>
          <a:custGeom>
            <a:avLst/>
            <a:gdLst/>
            <a:ahLst/>
            <a:cxnLst/>
            <a:rect l="l" t="t" r="r" b="b"/>
            <a:pathLst>
              <a:path w="698682" h="244539">
                <a:moveTo>
                  <a:pt x="122269" y="0"/>
                </a:moveTo>
                <a:lnTo>
                  <a:pt x="576413" y="0"/>
                </a:lnTo>
                <a:cubicBezTo>
                  <a:pt x="643940" y="0"/>
                  <a:pt x="698682" y="54742"/>
                  <a:pt x="698682" y="122269"/>
                </a:cubicBezTo>
                <a:lnTo>
                  <a:pt x="698682" y="122269"/>
                </a:lnTo>
                <a:cubicBezTo>
                  <a:pt x="698682" y="189797"/>
                  <a:pt x="643940" y="244539"/>
                  <a:pt x="576413" y="244539"/>
                </a:cubicBezTo>
                <a:lnTo>
                  <a:pt x="122269" y="244539"/>
                </a:lnTo>
                <a:cubicBezTo>
                  <a:pt x="54742" y="244539"/>
                  <a:pt x="0" y="189797"/>
                  <a:pt x="0" y="122269"/>
                </a:cubicBezTo>
                <a:lnTo>
                  <a:pt x="0" y="122269"/>
                </a:lnTo>
                <a:cubicBezTo>
                  <a:pt x="0" y="54742"/>
                  <a:pt x="54742" y="0"/>
                  <a:pt x="122269" y="0"/>
                </a:cubicBezTo>
                <a:close/>
              </a:path>
            </a:pathLst>
          </a:custGeom>
          <a:solidFill>
            <a:srgbClr val="F59E0B">
              <a:alpha val="20000"/>
            </a:srgbClr>
          </a:solidFill>
          <a:ln/>
        </p:spPr>
        <p:txBody>
          <a:bodyPr/>
          <a:lstStyle/>
          <a:p>
            <a:endParaRPr lang="zh-CN" altLang="en-US"/>
          </a:p>
        </p:txBody>
      </p:sp>
      <p:sp>
        <p:nvSpPr>
          <p:cNvPr id="45" name="Text 43"/>
          <p:cNvSpPr/>
          <p:nvPr/>
        </p:nvSpPr>
        <p:spPr>
          <a:xfrm>
            <a:off x="6312359" y="4665885"/>
            <a:ext cx="759817" cy="244539"/>
          </a:xfrm>
          <a:prstGeom prst="rect">
            <a:avLst/>
          </a:prstGeom>
          <a:noFill/>
          <a:ln/>
        </p:spPr>
        <p:txBody>
          <a:bodyPr wrap="square" lIns="104802" tIns="34934" rIns="104802" bIns="34934" rtlCol="0" anchor="ctr"/>
          <a:lstStyle/>
          <a:p>
            <a:pPr>
              <a:lnSpc>
                <a:spcPct val="120000"/>
              </a:lnSpc>
            </a:pPr>
            <a:r>
              <a:rPr lang="en-US" sz="963" dirty="0">
                <a:solidFill>
                  <a:srgbClr val="F59E0B"/>
                </a:solidFill>
                <a:latin typeface="Noto Sans SC" pitchFamily="34" charset="0"/>
                <a:ea typeface="Noto Sans SC" pitchFamily="34" charset="-122"/>
                <a:cs typeface="Noto Sans SC" pitchFamily="34" charset="-120"/>
              </a:rPr>
              <a:t>推理执行</a:t>
            </a:r>
            <a:endParaRPr lang="en-US" sz="1600" dirty="0"/>
          </a:p>
        </p:txBody>
      </p:sp>
      <p:sp>
        <p:nvSpPr>
          <p:cNvPr id="46" name="Shape 44"/>
          <p:cNvSpPr/>
          <p:nvPr/>
        </p:nvSpPr>
        <p:spPr>
          <a:xfrm>
            <a:off x="7080910" y="4665885"/>
            <a:ext cx="698682" cy="244539"/>
          </a:xfrm>
          <a:custGeom>
            <a:avLst/>
            <a:gdLst/>
            <a:ahLst/>
            <a:cxnLst/>
            <a:rect l="l" t="t" r="r" b="b"/>
            <a:pathLst>
              <a:path w="698682" h="244539">
                <a:moveTo>
                  <a:pt x="122269" y="0"/>
                </a:moveTo>
                <a:lnTo>
                  <a:pt x="576413" y="0"/>
                </a:lnTo>
                <a:cubicBezTo>
                  <a:pt x="643940" y="0"/>
                  <a:pt x="698682" y="54742"/>
                  <a:pt x="698682" y="122269"/>
                </a:cubicBezTo>
                <a:lnTo>
                  <a:pt x="698682" y="122269"/>
                </a:lnTo>
                <a:cubicBezTo>
                  <a:pt x="698682" y="189797"/>
                  <a:pt x="643940" y="244539"/>
                  <a:pt x="576413" y="244539"/>
                </a:cubicBezTo>
                <a:lnTo>
                  <a:pt x="122269" y="244539"/>
                </a:lnTo>
                <a:cubicBezTo>
                  <a:pt x="54742" y="244539"/>
                  <a:pt x="0" y="189797"/>
                  <a:pt x="0" y="122269"/>
                </a:cubicBezTo>
                <a:lnTo>
                  <a:pt x="0" y="122269"/>
                </a:lnTo>
                <a:cubicBezTo>
                  <a:pt x="0" y="54742"/>
                  <a:pt x="54742" y="0"/>
                  <a:pt x="122269" y="0"/>
                </a:cubicBezTo>
                <a:close/>
              </a:path>
            </a:pathLst>
          </a:custGeom>
          <a:solidFill>
            <a:srgbClr val="F59E0B">
              <a:alpha val="20000"/>
            </a:srgbClr>
          </a:solidFill>
          <a:ln/>
        </p:spPr>
        <p:txBody>
          <a:bodyPr/>
          <a:lstStyle/>
          <a:p>
            <a:endParaRPr lang="zh-CN" altLang="en-US"/>
          </a:p>
        </p:txBody>
      </p:sp>
      <p:sp>
        <p:nvSpPr>
          <p:cNvPr id="47" name="Text 45"/>
          <p:cNvSpPr/>
          <p:nvPr/>
        </p:nvSpPr>
        <p:spPr>
          <a:xfrm>
            <a:off x="7080910" y="4665885"/>
            <a:ext cx="759817" cy="244539"/>
          </a:xfrm>
          <a:prstGeom prst="rect">
            <a:avLst/>
          </a:prstGeom>
          <a:noFill/>
          <a:ln/>
        </p:spPr>
        <p:txBody>
          <a:bodyPr wrap="square" lIns="104802" tIns="34934" rIns="104802" bIns="34934" rtlCol="0" anchor="ctr"/>
          <a:lstStyle/>
          <a:p>
            <a:pPr>
              <a:lnSpc>
                <a:spcPct val="120000"/>
              </a:lnSpc>
            </a:pPr>
            <a:r>
              <a:rPr lang="en-US" sz="963" dirty="0">
                <a:solidFill>
                  <a:srgbClr val="F59E0B"/>
                </a:solidFill>
                <a:latin typeface="Noto Sans SC" pitchFamily="34" charset="0"/>
                <a:ea typeface="Noto Sans SC" pitchFamily="34" charset="-122"/>
                <a:cs typeface="Noto Sans SC" pitchFamily="34" charset="-120"/>
              </a:rPr>
              <a:t>工具调用</a:t>
            </a:r>
            <a:endParaRPr lang="en-US" sz="1600" dirty="0"/>
          </a:p>
        </p:txBody>
      </p:sp>
      <p:sp>
        <p:nvSpPr>
          <p:cNvPr id="48" name="Shape 46"/>
          <p:cNvSpPr/>
          <p:nvPr/>
        </p:nvSpPr>
        <p:spPr>
          <a:xfrm>
            <a:off x="353708" y="5202997"/>
            <a:ext cx="5668057" cy="1388630"/>
          </a:xfrm>
          <a:custGeom>
            <a:avLst/>
            <a:gdLst/>
            <a:ahLst/>
            <a:cxnLst/>
            <a:rect l="l" t="t" r="r" b="b"/>
            <a:pathLst>
              <a:path w="5668057" h="1388630">
                <a:moveTo>
                  <a:pt x="104800" y="0"/>
                </a:moveTo>
                <a:lnTo>
                  <a:pt x="5563257" y="0"/>
                </a:lnTo>
                <a:cubicBezTo>
                  <a:pt x="5621137" y="0"/>
                  <a:pt x="5668057" y="46921"/>
                  <a:pt x="5668057" y="104800"/>
                </a:cubicBezTo>
                <a:lnTo>
                  <a:pt x="5668057" y="1283830"/>
                </a:lnTo>
                <a:cubicBezTo>
                  <a:pt x="5668057" y="1341710"/>
                  <a:pt x="5621137" y="1388630"/>
                  <a:pt x="5563257" y="1388630"/>
                </a:cubicBezTo>
                <a:lnTo>
                  <a:pt x="104800" y="1388630"/>
                </a:lnTo>
                <a:cubicBezTo>
                  <a:pt x="46959" y="1388630"/>
                  <a:pt x="0" y="1341671"/>
                  <a:pt x="0" y="1283830"/>
                </a:cubicBezTo>
                <a:lnTo>
                  <a:pt x="0" y="104800"/>
                </a:lnTo>
                <a:cubicBezTo>
                  <a:pt x="0" y="46959"/>
                  <a:pt x="46959" y="0"/>
                  <a:pt x="104800"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49" name="Shape 47"/>
          <p:cNvSpPr/>
          <p:nvPr/>
        </p:nvSpPr>
        <p:spPr>
          <a:xfrm>
            <a:off x="497811" y="5347100"/>
            <a:ext cx="419209" cy="419209"/>
          </a:xfrm>
          <a:custGeom>
            <a:avLst/>
            <a:gdLst/>
            <a:ahLst/>
            <a:cxnLst/>
            <a:rect l="l" t="t" r="r" b="b"/>
            <a:pathLst>
              <a:path w="419209" h="419209">
                <a:moveTo>
                  <a:pt x="69870" y="0"/>
                </a:moveTo>
                <a:lnTo>
                  <a:pt x="349340" y="0"/>
                </a:lnTo>
                <a:cubicBezTo>
                  <a:pt x="387927" y="0"/>
                  <a:pt x="419209" y="31282"/>
                  <a:pt x="419209" y="69870"/>
                </a:cubicBezTo>
                <a:lnTo>
                  <a:pt x="419209" y="349340"/>
                </a:lnTo>
                <a:cubicBezTo>
                  <a:pt x="419209" y="387927"/>
                  <a:pt x="387927" y="419209"/>
                  <a:pt x="349340" y="419209"/>
                </a:cubicBezTo>
                <a:lnTo>
                  <a:pt x="69870" y="419209"/>
                </a:lnTo>
                <a:cubicBezTo>
                  <a:pt x="31282" y="419209"/>
                  <a:pt x="0" y="387927"/>
                  <a:pt x="0" y="349340"/>
                </a:cubicBezTo>
                <a:lnTo>
                  <a:pt x="0" y="69870"/>
                </a:lnTo>
                <a:cubicBezTo>
                  <a:pt x="0" y="31308"/>
                  <a:pt x="31308" y="0"/>
                  <a:pt x="69870" y="0"/>
                </a:cubicBezTo>
                <a:close/>
              </a:path>
            </a:pathLst>
          </a:custGeom>
          <a:solidFill>
            <a:srgbClr val="34D399">
              <a:alpha val="20000"/>
            </a:srgbClr>
          </a:solidFill>
          <a:ln/>
        </p:spPr>
        <p:txBody>
          <a:bodyPr/>
          <a:lstStyle/>
          <a:p>
            <a:endParaRPr lang="zh-CN" altLang="en-US"/>
          </a:p>
        </p:txBody>
      </p:sp>
      <p:sp>
        <p:nvSpPr>
          <p:cNvPr id="50" name="Shape 48"/>
          <p:cNvSpPr/>
          <p:nvPr/>
        </p:nvSpPr>
        <p:spPr>
          <a:xfrm>
            <a:off x="589513" y="5451903"/>
            <a:ext cx="235805" cy="209605"/>
          </a:xfrm>
          <a:custGeom>
            <a:avLst/>
            <a:gdLst/>
            <a:ahLst/>
            <a:cxnLst/>
            <a:rect l="l" t="t" r="r" b="b"/>
            <a:pathLst>
              <a:path w="235805" h="209605">
                <a:moveTo>
                  <a:pt x="91743" y="39751"/>
                </a:moveTo>
                <a:lnTo>
                  <a:pt x="91743" y="60057"/>
                </a:lnTo>
                <a:lnTo>
                  <a:pt x="91948" y="60261"/>
                </a:lnTo>
                <a:cubicBezTo>
                  <a:pt x="94609" y="26528"/>
                  <a:pt x="122815" y="0"/>
                  <a:pt x="157244" y="0"/>
                </a:cubicBezTo>
                <a:cubicBezTo>
                  <a:pt x="165473" y="0"/>
                  <a:pt x="173374" y="1515"/>
                  <a:pt x="180620" y="4299"/>
                </a:cubicBezTo>
                <a:cubicBezTo>
                  <a:pt x="184714" y="5854"/>
                  <a:pt x="185451" y="11053"/>
                  <a:pt x="182381" y="14165"/>
                </a:cubicBezTo>
                <a:lnTo>
                  <a:pt x="146068" y="50477"/>
                </a:lnTo>
                <a:cubicBezTo>
                  <a:pt x="144840" y="51705"/>
                  <a:pt x="144144" y="53384"/>
                  <a:pt x="144144" y="55103"/>
                </a:cubicBezTo>
                <a:lnTo>
                  <a:pt x="144144" y="72052"/>
                </a:lnTo>
                <a:cubicBezTo>
                  <a:pt x="144144" y="75654"/>
                  <a:pt x="147092" y="78602"/>
                  <a:pt x="150694" y="78602"/>
                </a:cubicBezTo>
                <a:lnTo>
                  <a:pt x="167643" y="78602"/>
                </a:lnTo>
                <a:cubicBezTo>
                  <a:pt x="169362" y="78602"/>
                  <a:pt x="171041" y="77906"/>
                  <a:pt x="172269" y="76678"/>
                </a:cubicBezTo>
                <a:lnTo>
                  <a:pt x="208581" y="40365"/>
                </a:lnTo>
                <a:cubicBezTo>
                  <a:pt x="211692" y="37254"/>
                  <a:pt x="216892" y="38032"/>
                  <a:pt x="218447" y="42126"/>
                </a:cubicBezTo>
                <a:cubicBezTo>
                  <a:pt x="221231" y="49372"/>
                  <a:pt x="222746" y="57273"/>
                  <a:pt x="222746" y="65501"/>
                </a:cubicBezTo>
                <a:cubicBezTo>
                  <a:pt x="222746" y="90310"/>
                  <a:pt x="208950" y="111926"/>
                  <a:pt x="188562" y="123020"/>
                </a:cubicBezTo>
                <a:lnTo>
                  <a:pt x="221927" y="156385"/>
                </a:lnTo>
                <a:cubicBezTo>
                  <a:pt x="229583" y="164040"/>
                  <a:pt x="229583" y="176485"/>
                  <a:pt x="221927" y="184182"/>
                </a:cubicBezTo>
                <a:lnTo>
                  <a:pt x="197323" y="208786"/>
                </a:lnTo>
                <a:cubicBezTo>
                  <a:pt x="189668" y="216441"/>
                  <a:pt x="177222" y="216441"/>
                  <a:pt x="169526" y="208786"/>
                </a:cubicBezTo>
                <a:lnTo>
                  <a:pt x="117944" y="157203"/>
                </a:lnTo>
                <a:cubicBezTo>
                  <a:pt x="106726" y="145986"/>
                  <a:pt x="104188" y="129406"/>
                  <a:pt x="110370" y="115733"/>
                </a:cubicBezTo>
                <a:lnTo>
                  <a:pt x="73239" y="78602"/>
                </a:lnTo>
                <a:lnTo>
                  <a:pt x="52933" y="78602"/>
                </a:lnTo>
                <a:cubicBezTo>
                  <a:pt x="48553" y="78602"/>
                  <a:pt x="44459" y="76432"/>
                  <a:pt x="42044" y="72788"/>
                </a:cubicBezTo>
                <a:lnTo>
                  <a:pt x="9580" y="24113"/>
                </a:lnTo>
                <a:cubicBezTo>
                  <a:pt x="7860" y="21534"/>
                  <a:pt x="8188" y="18054"/>
                  <a:pt x="10398" y="15843"/>
                </a:cubicBezTo>
                <a:lnTo>
                  <a:pt x="28984" y="-2743"/>
                </a:lnTo>
                <a:cubicBezTo>
                  <a:pt x="31195" y="-4954"/>
                  <a:pt x="34634" y="-5281"/>
                  <a:pt x="37254" y="-3562"/>
                </a:cubicBezTo>
                <a:lnTo>
                  <a:pt x="85930" y="28862"/>
                </a:lnTo>
                <a:cubicBezTo>
                  <a:pt x="89573" y="31277"/>
                  <a:pt x="91743" y="35371"/>
                  <a:pt x="91743" y="39751"/>
                </a:cubicBezTo>
                <a:close/>
                <a:moveTo>
                  <a:pt x="88263" y="121423"/>
                </a:moveTo>
                <a:cubicBezTo>
                  <a:pt x="85684" y="136570"/>
                  <a:pt x="89246" y="152577"/>
                  <a:pt x="99071" y="165391"/>
                </a:cubicBezTo>
                <a:lnTo>
                  <a:pt x="60179" y="204242"/>
                </a:lnTo>
                <a:cubicBezTo>
                  <a:pt x="48676" y="215745"/>
                  <a:pt x="30008" y="215745"/>
                  <a:pt x="18504" y="204242"/>
                </a:cubicBezTo>
                <a:cubicBezTo>
                  <a:pt x="7000" y="192738"/>
                  <a:pt x="7000" y="174070"/>
                  <a:pt x="18504" y="162566"/>
                </a:cubicBezTo>
                <a:lnTo>
                  <a:pt x="73935" y="107136"/>
                </a:lnTo>
                <a:lnTo>
                  <a:pt x="88263" y="121464"/>
                </a:lnTo>
                <a:close/>
              </a:path>
            </a:pathLst>
          </a:custGeom>
          <a:solidFill>
            <a:srgbClr val="34D399"/>
          </a:solidFill>
          <a:ln/>
        </p:spPr>
        <p:txBody>
          <a:bodyPr/>
          <a:lstStyle/>
          <a:p>
            <a:endParaRPr lang="zh-CN" altLang="en-US"/>
          </a:p>
        </p:txBody>
      </p:sp>
      <p:sp>
        <p:nvSpPr>
          <p:cNvPr id="51" name="Text 49"/>
          <p:cNvSpPr/>
          <p:nvPr/>
        </p:nvSpPr>
        <p:spPr>
          <a:xfrm>
            <a:off x="1021822" y="5347100"/>
            <a:ext cx="1589501" cy="244539"/>
          </a:xfrm>
          <a:prstGeom prst="rect">
            <a:avLst/>
          </a:prstGeom>
          <a:noFill/>
          <a:ln/>
        </p:spPr>
        <p:txBody>
          <a:bodyPr wrap="square" lIns="0" tIns="0" rIns="0" bIns="0" rtlCol="0" anchor="ctr"/>
          <a:lstStyle/>
          <a:p>
            <a:pPr>
              <a:lnSpc>
                <a:spcPct val="120000"/>
              </a:lnSpc>
            </a:pPr>
            <a:r>
              <a:rPr lang="en-US" sz="1375" b="1" dirty="0">
                <a:solidFill>
                  <a:srgbClr val="E5E7EB"/>
                </a:solidFill>
                <a:latin typeface="Noto Sans SC" pitchFamily="34" charset="0"/>
                <a:ea typeface="Noto Sans SC" pitchFamily="34" charset="-122"/>
                <a:cs typeface="Noto Sans SC" pitchFamily="34" charset="-120"/>
              </a:rPr>
              <a:t>MCP Tool Servers</a:t>
            </a:r>
            <a:endParaRPr lang="en-US" sz="1600" dirty="0"/>
          </a:p>
        </p:txBody>
      </p:sp>
      <p:sp>
        <p:nvSpPr>
          <p:cNvPr id="52" name="Text 50"/>
          <p:cNvSpPr/>
          <p:nvPr/>
        </p:nvSpPr>
        <p:spPr>
          <a:xfrm>
            <a:off x="1021822" y="5591639"/>
            <a:ext cx="1563301" cy="174670"/>
          </a:xfrm>
          <a:prstGeom prst="rect">
            <a:avLst/>
          </a:prstGeom>
          <a:noFill/>
          <a:ln/>
        </p:spPr>
        <p:txBody>
          <a:bodyPr wrap="square" lIns="0" tIns="0" rIns="0" bIns="0" rtlCol="0" anchor="ctr"/>
          <a:lstStyle/>
          <a:p>
            <a:pPr>
              <a:lnSpc>
                <a:spcPct val="120000"/>
              </a:lnSpc>
            </a:pPr>
            <a:r>
              <a:rPr lang="en-US" sz="963" dirty="0">
                <a:solidFill>
                  <a:srgbClr val="E5E7EB">
                    <a:alpha val="60000"/>
                  </a:srgbClr>
                </a:solidFill>
                <a:latin typeface="Noto Sans SC" pitchFamily="34" charset="0"/>
                <a:ea typeface="Noto Sans SC" pitchFamily="34" charset="-122"/>
                <a:cs typeface="Noto Sans SC" pitchFamily="34" charset="-120"/>
              </a:rPr>
              <a:t>独立 Pod (可内置或外部)</a:t>
            </a:r>
            <a:endParaRPr lang="en-US" sz="1600" dirty="0"/>
          </a:p>
        </p:txBody>
      </p:sp>
      <p:sp>
        <p:nvSpPr>
          <p:cNvPr id="53" name="Text 51"/>
          <p:cNvSpPr/>
          <p:nvPr/>
        </p:nvSpPr>
        <p:spPr>
          <a:xfrm>
            <a:off x="497811" y="5871112"/>
            <a:ext cx="5449719" cy="227072"/>
          </a:xfrm>
          <a:prstGeom prst="rect">
            <a:avLst/>
          </a:prstGeom>
          <a:noFill/>
          <a:ln/>
        </p:spPr>
        <p:txBody>
          <a:bodyPr wrap="square" lIns="0" tIns="0" rIns="0" bIns="0" rtlCol="0" anchor="ctr"/>
          <a:lstStyle/>
          <a:p>
            <a:pPr>
              <a:lnSpc>
                <a:spcPct val="140000"/>
              </a:lnSpc>
            </a:pPr>
            <a:r>
              <a:rPr lang="en-US" sz="1100" dirty="0">
                <a:solidFill>
                  <a:srgbClr val="E5E7EB">
                    <a:alpha val="80000"/>
                  </a:srgbClr>
                </a:solidFill>
                <a:latin typeface="Noto Sans SC" pitchFamily="34" charset="0"/>
                <a:ea typeface="Noto Sans SC" pitchFamily="34" charset="-122"/>
                <a:cs typeface="Noto Sans SC" pitchFamily="34" charset="-120"/>
              </a:rPr>
              <a:t>按 MCP 协议暴露工具发现与调用能力,可被多个 Agent 复用</a:t>
            </a:r>
            <a:endParaRPr lang="en-US" sz="1600" dirty="0"/>
          </a:p>
        </p:txBody>
      </p:sp>
      <p:sp>
        <p:nvSpPr>
          <p:cNvPr id="54" name="Shape 52"/>
          <p:cNvSpPr/>
          <p:nvPr/>
        </p:nvSpPr>
        <p:spPr>
          <a:xfrm>
            <a:off x="497811" y="6202986"/>
            <a:ext cx="698682" cy="244539"/>
          </a:xfrm>
          <a:custGeom>
            <a:avLst/>
            <a:gdLst/>
            <a:ahLst/>
            <a:cxnLst/>
            <a:rect l="l" t="t" r="r" b="b"/>
            <a:pathLst>
              <a:path w="698682" h="244539">
                <a:moveTo>
                  <a:pt x="122269" y="0"/>
                </a:moveTo>
                <a:lnTo>
                  <a:pt x="576413" y="0"/>
                </a:lnTo>
                <a:cubicBezTo>
                  <a:pt x="643940" y="0"/>
                  <a:pt x="698682" y="54742"/>
                  <a:pt x="698682" y="122269"/>
                </a:cubicBezTo>
                <a:lnTo>
                  <a:pt x="698682" y="122269"/>
                </a:lnTo>
                <a:cubicBezTo>
                  <a:pt x="698682" y="189797"/>
                  <a:pt x="643940" y="244539"/>
                  <a:pt x="576413" y="244539"/>
                </a:cubicBezTo>
                <a:lnTo>
                  <a:pt x="122269" y="244539"/>
                </a:lnTo>
                <a:cubicBezTo>
                  <a:pt x="54742" y="244539"/>
                  <a:pt x="0" y="189797"/>
                  <a:pt x="0" y="122269"/>
                </a:cubicBezTo>
                <a:lnTo>
                  <a:pt x="0" y="122269"/>
                </a:lnTo>
                <a:cubicBezTo>
                  <a:pt x="0" y="54742"/>
                  <a:pt x="54742" y="0"/>
                  <a:pt x="122269" y="0"/>
                </a:cubicBezTo>
                <a:close/>
              </a:path>
            </a:pathLst>
          </a:custGeom>
          <a:solidFill>
            <a:srgbClr val="34D399">
              <a:alpha val="20000"/>
            </a:srgbClr>
          </a:solidFill>
          <a:ln/>
        </p:spPr>
        <p:txBody>
          <a:bodyPr/>
          <a:lstStyle/>
          <a:p>
            <a:endParaRPr lang="zh-CN" altLang="en-US"/>
          </a:p>
        </p:txBody>
      </p:sp>
      <p:sp>
        <p:nvSpPr>
          <p:cNvPr id="55" name="Text 53"/>
          <p:cNvSpPr/>
          <p:nvPr/>
        </p:nvSpPr>
        <p:spPr>
          <a:xfrm>
            <a:off x="497811" y="6202986"/>
            <a:ext cx="759817" cy="244539"/>
          </a:xfrm>
          <a:prstGeom prst="rect">
            <a:avLst/>
          </a:prstGeom>
          <a:noFill/>
          <a:ln/>
        </p:spPr>
        <p:txBody>
          <a:bodyPr wrap="square" lIns="104802" tIns="34934" rIns="104802" bIns="34934" rtlCol="0" anchor="ctr"/>
          <a:lstStyle/>
          <a:p>
            <a:pPr>
              <a:lnSpc>
                <a:spcPct val="120000"/>
              </a:lnSpc>
            </a:pPr>
            <a:r>
              <a:rPr lang="en-US" sz="963" dirty="0">
                <a:solidFill>
                  <a:srgbClr val="34D399"/>
                </a:solidFill>
                <a:latin typeface="Noto Sans SC" pitchFamily="34" charset="0"/>
                <a:ea typeface="Noto Sans SC" pitchFamily="34" charset="-122"/>
                <a:cs typeface="Noto Sans SC" pitchFamily="34" charset="-120"/>
              </a:rPr>
              <a:t>工具暴露</a:t>
            </a:r>
            <a:endParaRPr lang="en-US" sz="1600" dirty="0"/>
          </a:p>
        </p:txBody>
      </p:sp>
      <p:sp>
        <p:nvSpPr>
          <p:cNvPr id="56" name="Shape 54"/>
          <p:cNvSpPr/>
          <p:nvPr/>
        </p:nvSpPr>
        <p:spPr>
          <a:xfrm>
            <a:off x="1266361" y="6202986"/>
            <a:ext cx="986888" cy="244539"/>
          </a:xfrm>
          <a:custGeom>
            <a:avLst/>
            <a:gdLst/>
            <a:ahLst/>
            <a:cxnLst/>
            <a:rect l="l" t="t" r="r" b="b"/>
            <a:pathLst>
              <a:path w="986888" h="244539">
                <a:moveTo>
                  <a:pt x="122269" y="0"/>
                </a:moveTo>
                <a:lnTo>
                  <a:pt x="864619" y="0"/>
                </a:lnTo>
                <a:cubicBezTo>
                  <a:pt x="932146" y="0"/>
                  <a:pt x="986888" y="54742"/>
                  <a:pt x="986888" y="122269"/>
                </a:cubicBezTo>
                <a:lnTo>
                  <a:pt x="986888" y="122269"/>
                </a:lnTo>
                <a:cubicBezTo>
                  <a:pt x="986888" y="189797"/>
                  <a:pt x="932146" y="244539"/>
                  <a:pt x="864619" y="244539"/>
                </a:cubicBezTo>
                <a:lnTo>
                  <a:pt x="122269" y="244539"/>
                </a:lnTo>
                <a:cubicBezTo>
                  <a:pt x="54742" y="244539"/>
                  <a:pt x="0" y="189797"/>
                  <a:pt x="0" y="122269"/>
                </a:cubicBezTo>
                <a:lnTo>
                  <a:pt x="0" y="122269"/>
                </a:lnTo>
                <a:cubicBezTo>
                  <a:pt x="0" y="54742"/>
                  <a:pt x="54742" y="0"/>
                  <a:pt x="122269" y="0"/>
                </a:cubicBezTo>
                <a:close/>
              </a:path>
            </a:pathLst>
          </a:custGeom>
          <a:solidFill>
            <a:srgbClr val="34D399">
              <a:alpha val="20000"/>
            </a:srgbClr>
          </a:solidFill>
          <a:ln/>
        </p:spPr>
        <p:txBody>
          <a:bodyPr/>
          <a:lstStyle/>
          <a:p>
            <a:endParaRPr lang="zh-CN" altLang="en-US"/>
          </a:p>
        </p:txBody>
      </p:sp>
      <p:sp>
        <p:nvSpPr>
          <p:cNvPr id="57" name="Text 55"/>
          <p:cNvSpPr/>
          <p:nvPr/>
        </p:nvSpPr>
        <p:spPr>
          <a:xfrm>
            <a:off x="1266361" y="6202986"/>
            <a:ext cx="1048023" cy="244539"/>
          </a:xfrm>
          <a:prstGeom prst="rect">
            <a:avLst/>
          </a:prstGeom>
          <a:noFill/>
          <a:ln/>
        </p:spPr>
        <p:txBody>
          <a:bodyPr wrap="square" lIns="104802" tIns="34934" rIns="104802" bIns="34934" rtlCol="0" anchor="ctr"/>
          <a:lstStyle/>
          <a:p>
            <a:pPr>
              <a:lnSpc>
                <a:spcPct val="120000"/>
              </a:lnSpc>
            </a:pPr>
            <a:r>
              <a:rPr lang="en-US" sz="963" dirty="0">
                <a:solidFill>
                  <a:srgbClr val="34D399"/>
                </a:solidFill>
                <a:latin typeface="Noto Sans SC" pitchFamily="34" charset="0"/>
                <a:ea typeface="Noto Sans SC" pitchFamily="34" charset="-122"/>
                <a:cs typeface="Noto Sans SC" pitchFamily="34" charset="-120"/>
              </a:rPr>
              <a:t>多 Agent 复用</a:t>
            </a:r>
            <a:endParaRPr lang="en-US" sz="1600" dirty="0"/>
          </a:p>
        </p:txBody>
      </p:sp>
      <p:sp>
        <p:nvSpPr>
          <p:cNvPr id="58" name="Shape 56"/>
          <p:cNvSpPr/>
          <p:nvPr/>
        </p:nvSpPr>
        <p:spPr>
          <a:xfrm>
            <a:off x="6168256" y="5202997"/>
            <a:ext cx="5668057" cy="1388630"/>
          </a:xfrm>
          <a:custGeom>
            <a:avLst/>
            <a:gdLst/>
            <a:ahLst/>
            <a:cxnLst/>
            <a:rect l="l" t="t" r="r" b="b"/>
            <a:pathLst>
              <a:path w="5668057" h="1388630">
                <a:moveTo>
                  <a:pt x="104800" y="0"/>
                </a:moveTo>
                <a:lnTo>
                  <a:pt x="5563257" y="0"/>
                </a:lnTo>
                <a:cubicBezTo>
                  <a:pt x="5621137" y="0"/>
                  <a:pt x="5668057" y="46921"/>
                  <a:pt x="5668057" y="104800"/>
                </a:cubicBezTo>
                <a:lnTo>
                  <a:pt x="5668057" y="1283830"/>
                </a:lnTo>
                <a:cubicBezTo>
                  <a:pt x="5668057" y="1341710"/>
                  <a:pt x="5621137" y="1388630"/>
                  <a:pt x="5563257" y="1388630"/>
                </a:cubicBezTo>
                <a:lnTo>
                  <a:pt x="104800" y="1388630"/>
                </a:lnTo>
                <a:cubicBezTo>
                  <a:pt x="46959" y="1388630"/>
                  <a:pt x="0" y="1341671"/>
                  <a:pt x="0" y="1283830"/>
                </a:cubicBezTo>
                <a:lnTo>
                  <a:pt x="0" y="104800"/>
                </a:lnTo>
                <a:cubicBezTo>
                  <a:pt x="0" y="46959"/>
                  <a:pt x="46959" y="0"/>
                  <a:pt x="104800"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59" name="Shape 57"/>
          <p:cNvSpPr/>
          <p:nvPr/>
        </p:nvSpPr>
        <p:spPr>
          <a:xfrm>
            <a:off x="6312359" y="5347100"/>
            <a:ext cx="419209" cy="419209"/>
          </a:xfrm>
          <a:custGeom>
            <a:avLst/>
            <a:gdLst/>
            <a:ahLst/>
            <a:cxnLst/>
            <a:rect l="l" t="t" r="r" b="b"/>
            <a:pathLst>
              <a:path w="419209" h="419209">
                <a:moveTo>
                  <a:pt x="69870" y="0"/>
                </a:moveTo>
                <a:lnTo>
                  <a:pt x="349340" y="0"/>
                </a:lnTo>
                <a:cubicBezTo>
                  <a:pt x="387927" y="0"/>
                  <a:pt x="419209" y="31282"/>
                  <a:pt x="419209" y="69870"/>
                </a:cubicBezTo>
                <a:lnTo>
                  <a:pt x="419209" y="349340"/>
                </a:lnTo>
                <a:cubicBezTo>
                  <a:pt x="419209" y="387927"/>
                  <a:pt x="387927" y="419209"/>
                  <a:pt x="349340" y="419209"/>
                </a:cubicBezTo>
                <a:lnTo>
                  <a:pt x="69870" y="419209"/>
                </a:lnTo>
                <a:cubicBezTo>
                  <a:pt x="31282" y="419209"/>
                  <a:pt x="0" y="387927"/>
                  <a:pt x="0" y="349340"/>
                </a:cubicBezTo>
                <a:lnTo>
                  <a:pt x="0" y="69870"/>
                </a:lnTo>
                <a:cubicBezTo>
                  <a:pt x="0" y="31308"/>
                  <a:pt x="31308" y="0"/>
                  <a:pt x="69870" y="0"/>
                </a:cubicBezTo>
                <a:close/>
              </a:path>
            </a:pathLst>
          </a:custGeom>
          <a:solidFill>
            <a:srgbClr val="F59E0B">
              <a:alpha val="20000"/>
            </a:srgbClr>
          </a:solidFill>
          <a:ln/>
        </p:spPr>
        <p:txBody>
          <a:bodyPr/>
          <a:lstStyle/>
          <a:p>
            <a:endParaRPr lang="zh-CN" altLang="en-US"/>
          </a:p>
        </p:txBody>
      </p:sp>
      <p:sp>
        <p:nvSpPr>
          <p:cNvPr id="60" name="Shape 58"/>
          <p:cNvSpPr/>
          <p:nvPr/>
        </p:nvSpPr>
        <p:spPr>
          <a:xfrm>
            <a:off x="6417162" y="5451903"/>
            <a:ext cx="209605" cy="209605"/>
          </a:xfrm>
          <a:custGeom>
            <a:avLst/>
            <a:gdLst/>
            <a:ahLst/>
            <a:cxnLst/>
            <a:rect l="l" t="t" r="r" b="b"/>
            <a:pathLst>
              <a:path w="209605" h="209605">
                <a:moveTo>
                  <a:pt x="26201" y="13100"/>
                </a:moveTo>
                <a:cubicBezTo>
                  <a:pt x="11749" y="13100"/>
                  <a:pt x="0" y="24850"/>
                  <a:pt x="0" y="39301"/>
                </a:cubicBezTo>
                <a:lnTo>
                  <a:pt x="0" y="144103"/>
                </a:lnTo>
                <a:cubicBezTo>
                  <a:pt x="0" y="158554"/>
                  <a:pt x="11749" y="170304"/>
                  <a:pt x="26201" y="170304"/>
                </a:cubicBezTo>
                <a:lnTo>
                  <a:pt x="85152" y="170304"/>
                </a:lnTo>
                <a:lnTo>
                  <a:pt x="78602" y="189954"/>
                </a:lnTo>
                <a:lnTo>
                  <a:pt x="49126" y="189954"/>
                </a:lnTo>
                <a:cubicBezTo>
                  <a:pt x="43681" y="189954"/>
                  <a:pt x="39301" y="194335"/>
                  <a:pt x="39301" y="199779"/>
                </a:cubicBezTo>
                <a:cubicBezTo>
                  <a:pt x="39301" y="205224"/>
                  <a:pt x="43681" y="209605"/>
                  <a:pt x="49126" y="209605"/>
                </a:cubicBezTo>
                <a:lnTo>
                  <a:pt x="160479" y="209605"/>
                </a:lnTo>
                <a:cubicBezTo>
                  <a:pt x="165923" y="209605"/>
                  <a:pt x="170304" y="205224"/>
                  <a:pt x="170304" y="199779"/>
                </a:cubicBezTo>
                <a:cubicBezTo>
                  <a:pt x="170304" y="194335"/>
                  <a:pt x="165923" y="189954"/>
                  <a:pt x="160479" y="189954"/>
                </a:cubicBezTo>
                <a:lnTo>
                  <a:pt x="131003" y="189954"/>
                </a:lnTo>
                <a:lnTo>
                  <a:pt x="124453" y="170304"/>
                </a:lnTo>
                <a:lnTo>
                  <a:pt x="183404" y="170304"/>
                </a:lnTo>
                <a:cubicBezTo>
                  <a:pt x="197855" y="170304"/>
                  <a:pt x="209605" y="158554"/>
                  <a:pt x="209605" y="144103"/>
                </a:cubicBezTo>
                <a:lnTo>
                  <a:pt x="209605" y="39301"/>
                </a:lnTo>
                <a:cubicBezTo>
                  <a:pt x="209605" y="24850"/>
                  <a:pt x="197855" y="13100"/>
                  <a:pt x="183404" y="13100"/>
                </a:cubicBezTo>
                <a:lnTo>
                  <a:pt x="26201" y="13100"/>
                </a:lnTo>
                <a:close/>
                <a:moveTo>
                  <a:pt x="39301" y="39301"/>
                </a:moveTo>
                <a:lnTo>
                  <a:pt x="170304" y="39301"/>
                </a:lnTo>
                <a:cubicBezTo>
                  <a:pt x="177550" y="39301"/>
                  <a:pt x="183404" y="45155"/>
                  <a:pt x="183404" y="52401"/>
                </a:cubicBezTo>
                <a:lnTo>
                  <a:pt x="183404" y="117903"/>
                </a:lnTo>
                <a:cubicBezTo>
                  <a:pt x="183404" y="125149"/>
                  <a:pt x="177550" y="131003"/>
                  <a:pt x="170304" y="131003"/>
                </a:cubicBezTo>
                <a:lnTo>
                  <a:pt x="39301" y="131003"/>
                </a:lnTo>
                <a:cubicBezTo>
                  <a:pt x="32055" y="131003"/>
                  <a:pt x="26201" y="125149"/>
                  <a:pt x="26201" y="117903"/>
                </a:cubicBezTo>
                <a:lnTo>
                  <a:pt x="26201" y="52401"/>
                </a:lnTo>
                <a:cubicBezTo>
                  <a:pt x="26201" y="45155"/>
                  <a:pt x="32055" y="39301"/>
                  <a:pt x="39301" y="39301"/>
                </a:cubicBezTo>
                <a:close/>
              </a:path>
            </a:pathLst>
          </a:custGeom>
          <a:solidFill>
            <a:srgbClr val="F59E0B"/>
          </a:solidFill>
          <a:ln/>
        </p:spPr>
        <p:txBody>
          <a:bodyPr/>
          <a:lstStyle/>
          <a:p>
            <a:endParaRPr lang="zh-CN" altLang="en-US"/>
          </a:p>
        </p:txBody>
      </p:sp>
      <p:sp>
        <p:nvSpPr>
          <p:cNvPr id="61" name="Text 59"/>
          <p:cNvSpPr/>
          <p:nvPr/>
        </p:nvSpPr>
        <p:spPr>
          <a:xfrm>
            <a:off x="6836371" y="5347100"/>
            <a:ext cx="1414831" cy="244539"/>
          </a:xfrm>
          <a:prstGeom prst="rect">
            <a:avLst/>
          </a:prstGeom>
          <a:noFill/>
          <a:ln/>
        </p:spPr>
        <p:txBody>
          <a:bodyPr wrap="square" lIns="0" tIns="0" rIns="0" bIns="0" rtlCol="0" anchor="ctr"/>
          <a:lstStyle/>
          <a:p>
            <a:pPr>
              <a:lnSpc>
                <a:spcPct val="120000"/>
              </a:lnSpc>
            </a:pPr>
            <a:r>
              <a:rPr lang="en-US" sz="1375" b="1" dirty="0">
                <a:solidFill>
                  <a:srgbClr val="E5E7EB"/>
                </a:solidFill>
                <a:latin typeface="Noto Sans SC" pitchFamily="34" charset="0"/>
                <a:ea typeface="Noto Sans SC" pitchFamily="34" charset="-122"/>
                <a:cs typeface="Noto Sans SC" pitchFamily="34" charset="-120"/>
              </a:rPr>
              <a:t>Web UI</a:t>
            </a:r>
            <a:endParaRPr lang="en-US" sz="1600" dirty="0"/>
          </a:p>
        </p:txBody>
      </p:sp>
      <p:sp>
        <p:nvSpPr>
          <p:cNvPr id="62" name="Text 60"/>
          <p:cNvSpPr/>
          <p:nvPr/>
        </p:nvSpPr>
        <p:spPr>
          <a:xfrm>
            <a:off x="6836371" y="5591639"/>
            <a:ext cx="1388630" cy="174670"/>
          </a:xfrm>
          <a:prstGeom prst="rect">
            <a:avLst/>
          </a:prstGeom>
          <a:noFill/>
          <a:ln/>
        </p:spPr>
        <p:txBody>
          <a:bodyPr wrap="square" lIns="0" tIns="0" rIns="0" bIns="0" rtlCol="0" anchor="ctr"/>
          <a:lstStyle/>
          <a:p>
            <a:pPr>
              <a:lnSpc>
                <a:spcPct val="120000"/>
              </a:lnSpc>
            </a:pPr>
            <a:r>
              <a:rPr lang="en-US" sz="963" dirty="0">
                <a:solidFill>
                  <a:srgbClr val="E5E7EB">
                    <a:alpha val="60000"/>
                  </a:srgbClr>
                </a:solidFill>
                <a:latin typeface="Noto Sans SC" pitchFamily="34" charset="0"/>
                <a:ea typeface="Noto Sans SC" pitchFamily="34" charset="-122"/>
                <a:cs typeface="Noto Sans SC" pitchFamily="34" charset="-120"/>
              </a:rPr>
              <a:t>kagent-ui Pod (Next.js)</a:t>
            </a:r>
            <a:endParaRPr lang="en-US" sz="1600" dirty="0"/>
          </a:p>
        </p:txBody>
      </p:sp>
      <p:sp>
        <p:nvSpPr>
          <p:cNvPr id="63" name="Text 61"/>
          <p:cNvSpPr/>
          <p:nvPr/>
        </p:nvSpPr>
        <p:spPr>
          <a:xfrm>
            <a:off x="6312359" y="5871112"/>
            <a:ext cx="5449719" cy="227072"/>
          </a:xfrm>
          <a:prstGeom prst="rect">
            <a:avLst/>
          </a:prstGeom>
          <a:noFill/>
          <a:ln/>
        </p:spPr>
        <p:txBody>
          <a:bodyPr wrap="square" lIns="0" tIns="0" rIns="0" bIns="0" rtlCol="0" anchor="ctr"/>
          <a:lstStyle/>
          <a:p>
            <a:pPr>
              <a:lnSpc>
                <a:spcPct val="140000"/>
              </a:lnSpc>
            </a:pPr>
            <a:r>
              <a:rPr lang="en-US" sz="1100" dirty="0">
                <a:solidFill>
                  <a:srgbClr val="E5E7EB">
                    <a:alpha val="80000"/>
                  </a:srgbClr>
                </a:solidFill>
                <a:latin typeface="Noto Sans SC" pitchFamily="34" charset="0"/>
                <a:ea typeface="Noto Sans SC" pitchFamily="34" charset="-122"/>
                <a:cs typeface="Noto Sans SC" pitchFamily="34" charset="-120"/>
              </a:rPr>
              <a:t>Agent/模型/工具管理、聊天与流式渲染、HITL 审批交互</a:t>
            </a:r>
            <a:endParaRPr lang="en-US" sz="1600" dirty="0"/>
          </a:p>
        </p:txBody>
      </p:sp>
      <p:sp>
        <p:nvSpPr>
          <p:cNvPr id="64" name="Shape 62"/>
          <p:cNvSpPr/>
          <p:nvPr/>
        </p:nvSpPr>
        <p:spPr>
          <a:xfrm>
            <a:off x="6312359" y="6202986"/>
            <a:ext cx="820951" cy="244539"/>
          </a:xfrm>
          <a:custGeom>
            <a:avLst/>
            <a:gdLst/>
            <a:ahLst/>
            <a:cxnLst/>
            <a:rect l="l" t="t" r="r" b="b"/>
            <a:pathLst>
              <a:path w="820951" h="244539">
                <a:moveTo>
                  <a:pt x="122269" y="0"/>
                </a:moveTo>
                <a:lnTo>
                  <a:pt x="698682" y="0"/>
                </a:lnTo>
                <a:cubicBezTo>
                  <a:pt x="766209" y="0"/>
                  <a:pt x="820951" y="54742"/>
                  <a:pt x="820951" y="122269"/>
                </a:cubicBezTo>
                <a:lnTo>
                  <a:pt x="820951" y="122269"/>
                </a:lnTo>
                <a:cubicBezTo>
                  <a:pt x="820951" y="189797"/>
                  <a:pt x="766209" y="244539"/>
                  <a:pt x="698682" y="244539"/>
                </a:cubicBezTo>
                <a:lnTo>
                  <a:pt x="122269" y="244539"/>
                </a:lnTo>
                <a:cubicBezTo>
                  <a:pt x="54742" y="244539"/>
                  <a:pt x="0" y="189797"/>
                  <a:pt x="0" y="122269"/>
                </a:cubicBezTo>
                <a:lnTo>
                  <a:pt x="0" y="122269"/>
                </a:lnTo>
                <a:cubicBezTo>
                  <a:pt x="0" y="54742"/>
                  <a:pt x="54742" y="0"/>
                  <a:pt x="122269" y="0"/>
                </a:cubicBezTo>
                <a:close/>
              </a:path>
            </a:pathLst>
          </a:custGeom>
          <a:solidFill>
            <a:srgbClr val="F59E0B">
              <a:alpha val="20000"/>
            </a:srgbClr>
          </a:solidFill>
          <a:ln/>
        </p:spPr>
        <p:txBody>
          <a:bodyPr/>
          <a:lstStyle/>
          <a:p>
            <a:endParaRPr lang="zh-CN" altLang="en-US"/>
          </a:p>
        </p:txBody>
      </p:sp>
      <p:sp>
        <p:nvSpPr>
          <p:cNvPr id="65" name="Text 63"/>
          <p:cNvSpPr/>
          <p:nvPr/>
        </p:nvSpPr>
        <p:spPr>
          <a:xfrm>
            <a:off x="6312359" y="6202986"/>
            <a:ext cx="882086" cy="244539"/>
          </a:xfrm>
          <a:prstGeom prst="rect">
            <a:avLst/>
          </a:prstGeom>
          <a:noFill/>
          <a:ln/>
        </p:spPr>
        <p:txBody>
          <a:bodyPr wrap="square" lIns="104802" tIns="34934" rIns="104802" bIns="34934" rtlCol="0" anchor="ctr"/>
          <a:lstStyle/>
          <a:p>
            <a:pPr>
              <a:lnSpc>
                <a:spcPct val="120000"/>
              </a:lnSpc>
            </a:pPr>
            <a:r>
              <a:rPr lang="en-US" sz="963" dirty="0">
                <a:solidFill>
                  <a:srgbClr val="F59E0B"/>
                </a:solidFill>
                <a:latin typeface="Noto Sans SC" pitchFamily="34" charset="0"/>
                <a:ea typeface="Noto Sans SC" pitchFamily="34" charset="-122"/>
                <a:cs typeface="Noto Sans SC" pitchFamily="34" charset="-120"/>
              </a:rPr>
              <a:t>可视化管理</a:t>
            </a:r>
            <a:endParaRPr lang="en-US" sz="1600" dirty="0"/>
          </a:p>
        </p:txBody>
      </p:sp>
      <p:sp>
        <p:nvSpPr>
          <p:cNvPr id="66" name="Shape 64"/>
          <p:cNvSpPr/>
          <p:nvPr/>
        </p:nvSpPr>
        <p:spPr>
          <a:xfrm>
            <a:off x="7203179" y="6202986"/>
            <a:ext cx="698682" cy="244539"/>
          </a:xfrm>
          <a:custGeom>
            <a:avLst/>
            <a:gdLst/>
            <a:ahLst/>
            <a:cxnLst/>
            <a:rect l="l" t="t" r="r" b="b"/>
            <a:pathLst>
              <a:path w="698682" h="244539">
                <a:moveTo>
                  <a:pt x="122269" y="0"/>
                </a:moveTo>
                <a:lnTo>
                  <a:pt x="576413" y="0"/>
                </a:lnTo>
                <a:cubicBezTo>
                  <a:pt x="643940" y="0"/>
                  <a:pt x="698682" y="54742"/>
                  <a:pt x="698682" y="122269"/>
                </a:cubicBezTo>
                <a:lnTo>
                  <a:pt x="698682" y="122269"/>
                </a:lnTo>
                <a:cubicBezTo>
                  <a:pt x="698682" y="189797"/>
                  <a:pt x="643940" y="244539"/>
                  <a:pt x="576413" y="244539"/>
                </a:cubicBezTo>
                <a:lnTo>
                  <a:pt x="122269" y="244539"/>
                </a:lnTo>
                <a:cubicBezTo>
                  <a:pt x="54742" y="244539"/>
                  <a:pt x="0" y="189797"/>
                  <a:pt x="0" y="122269"/>
                </a:cubicBezTo>
                <a:lnTo>
                  <a:pt x="0" y="122269"/>
                </a:lnTo>
                <a:cubicBezTo>
                  <a:pt x="0" y="54742"/>
                  <a:pt x="54742" y="0"/>
                  <a:pt x="122269" y="0"/>
                </a:cubicBezTo>
                <a:close/>
              </a:path>
            </a:pathLst>
          </a:custGeom>
          <a:solidFill>
            <a:srgbClr val="F59E0B">
              <a:alpha val="20000"/>
            </a:srgbClr>
          </a:solidFill>
          <a:ln/>
        </p:spPr>
        <p:txBody>
          <a:bodyPr/>
          <a:lstStyle/>
          <a:p>
            <a:endParaRPr lang="zh-CN" altLang="en-US"/>
          </a:p>
        </p:txBody>
      </p:sp>
      <p:sp>
        <p:nvSpPr>
          <p:cNvPr id="67" name="Text 65"/>
          <p:cNvSpPr/>
          <p:nvPr/>
        </p:nvSpPr>
        <p:spPr>
          <a:xfrm>
            <a:off x="7203179" y="6202986"/>
            <a:ext cx="759817" cy="244539"/>
          </a:xfrm>
          <a:prstGeom prst="rect">
            <a:avLst/>
          </a:prstGeom>
          <a:noFill/>
          <a:ln/>
        </p:spPr>
        <p:txBody>
          <a:bodyPr wrap="square" lIns="104802" tIns="34934" rIns="104802" bIns="34934" rtlCol="0" anchor="ctr"/>
          <a:lstStyle/>
          <a:p>
            <a:pPr>
              <a:lnSpc>
                <a:spcPct val="120000"/>
              </a:lnSpc>
            </a:pPr>
            <a:r>
              <a:rPr lang="en-US" sz="963" dirty="0">
                <a:solidFill>
                  <a:srgbClr val="F59E0B"/>
                </a:solidFill>
                <a:latin typeface="Noto Sans SC" pitchFamily="34" charset="0"/>
                <a:ea typeface="Noto Sans SC" pitchFamily="34" charset="-122"/>
                <a:cs typeface="Noto Sans SC" pitchFamily="34" charset="-120"/>
              </a:rPr>
              <a:t>交互界面</a:t>
            </a:r>
            <a:endParaRPr lang="en-US" sz="1600"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 name="Text 1"/>
          <p:cNvSpPr/>
          <p:nvPr/>
        </p:nvSpPr>
        <p:spPr>
          <a:xfrm>
            <a:off x="475283" y="438150"/>
            <a:ext cx="2857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01</a:t>
            </a:r>
            <a:endParaRPr lang="en-US" sz="1600" dirty="0"/>
          </a:p>
        </p:txBody>
      </p:sp>
      <p:sp>
        <p:nvSpPr>
          <p:cNvPr id="4" name="Text 2"/>
          <p:cNvSpPr/>
          <p:nvPr/>
        </p:nvSpPr>
        <p:spPr>
          <a:xfrm>
            <a:off x="876300" y="381000"/>
            <a:ext cx="325755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系统控制流与数据流</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6" name="Shape 4"/>
          <p:cNvSpPr/>
          <p:nvPr/>
        </p:nvSpPr>
        <p:spPr>
          <a:xfrm>
            <a:off x="385763" y="1109663"/>
            <a:ext cx="11420475" cy="4429125"/>
          </a:xfrm>
          <a:custGeom>
            <a:avLst/>
            <a:gdLst/>
            <a:ahLst/>
            <a:cxnLst/>
            <a:rect l="l" t="t" r="r" b="b"/>
            <a:pathLst>
              <a:path w="11420475" h="4429125">
                <a:moveTo>
                  <a:pt x="114316" y="0"/>
                </a:moveTo>
                <a:lnTo>
                  <a:pt x="11306159" y="0"/>
                </a:lnTo>
                <a:cubicBezTo>
                  <a:pt x="11369294" y="0"/>
                  <a:pt x="11420475" y="51181"/>
                  <a:pt x="11420475" y="114316"/>
                </a:cubicBezTo>
                <a:lnTo>
                  <a:pt x="11420475" y="4314809"/>
                </a:lnTo>
                <a:cubicBezTo>
                  <a:pt x="11420475" y="4377944"/>
                  <a:pt x="11369294" y="4429125"/>
                  <a:pt x="11306159" y="4429125"/>
                </a:cubicBezTo>
                <a:lnTo>
                  <a:pt x="114316" y="4429125"/>
                </a:lnTo>
                <a:cubicBezTo>
                  <a:pt x="51181" y="4429125"/>
                  <a:pt x="0" y="4377944"/>
                  <a:pt x="0" y="4314809"/>
                </a:cubicBezTo>
                <a:lnTo>
                  <a:pt x="0" y="114316"/>
                </a:lnTo>
                <a:cubicBezTo>
                  <a:pt x="0" y="51223"/>
                  <a:pt x="51223" y="0"/>
                  <a:pt x="114316" y="0"/>
                </a:cubicBezTo>
                <a:close/>
              </a:path>
            </a:pathLst>
          </a:custGeom>
          <a:solidFill>
            <a:srgbClr val="6B7280">
              <a:alpha val="5098"/>
            </a:srgbClr>
          </a:solidFill>
          <a:ln w="12700">
            <a:solidFill>
              <a:srgbClr val="6B7280">
                <a:alpha val="20000"/>
              </a:srgbClr>
            </a:solidFill>
            <a:prstDash val="solid"/>
          </a:ln>
        </p:spPr>
        <p:txBody>
          <a:bodyPr/>
          <a:lstStyle/>
          <a:p>
            <a:endParaRPr lang="zh-CN" altLang="en-US"/>
          </a:p>
        </p:txBody>
      </p:sp>
      <p:sp>
        <p:nvSpPr>
          <p:cNvPr id="7" name="Text 5"/>
          <p:cNvSpPr/>
          <p:nvPr/>
        </p:nvSpPr>
        <p:spPr>
          <a:xfrm>
            <a:off x="561975" y="1343025"/>
            <a:ext cx="11068050" cy="304800"/>
          </a:xfrm>
          <a:prstGeom prst="rect">
            <a:avLst/>
          </a:prstGeom>
          <a:noFill/>
          <a:ln/>
        </p:spPr>
        <p:txBody>
          <a:bodyPr wrap="square" lIns="0" tIns="0" rIns="0" bIns="0" rtlCol="0" anchor="ctr"/>
          <a:lstStyle/>
          <a:p>
            <a:pPr algn="ctr">
              <a:lnSpc>
                <a:spcPct val="110000"/>
              </a:lnSpc>
            </a:pPr>
            <a:r>
              <a:rPr lang="en-US" sz="1800" b="1" dirty="0">
                <a:solidFill>
                  <a:srgbClr val="E5E7EB"/>
                </a:solidFill>
                <a:latin typeface="Noto Sans SC" pitchFamily="34" charset="0"/>
                <a:ea typeface="Noto Sans SC" pitchFamily="34" charset="-122"/>
                <a:cs typeface="Noto Sans SC" pitchFamily="34" charset="-120"/>
              </a:rPr>
              <a:t>Kagent 系统交互流程图</a:t>
            </a:r>
            <a:endParaRPr lang="en-US" sz="1600" dirty="0"/>
          </a:p>
        </p:txBody>
      </p:sp>
      <p:sp>
        <p:nvSpPr>
          <p:cNvPr id="8" name="Text 6"/>
          <p:cNvSpPr/>
          <p:nvPr/>
        </p:nvSpPr>
        <p:spPr>
          <a:xfrm>
            <a:off x="581025" y="1724025"/>
            <a:ext cx="11029950" cy="228600"/>
          </a:xfrm>
          <a:prstGeom prst="rect">
            <a:avLst/>
          </a:prstGeom>
          <a:noFill/>
          <a:ln/>
        </p:spPr>
        <p:txBody>
          <a:bodyPr wrap="square" lIns="0" tIns="0" rIns="0" bIns="0" rtlCol="0" anchor="ctr"/>
          <a:lstStyle/>
          <a:p>
            <a:pPr algn="ctr">
              <a:lnSpc>
                <a:spcPct val="130000"/>
              </a:lnSpc>
            </a:pPr>
            <a:r>
              <a:rPr lang="en-US" sz="1200" dirty="0">
                <a:solidFill>
                  <a:srgbClr val="E5E7EB">
                    <a:alpha val="70000"/>
                  </a:srgbClr>
                </a:solidFill>
                <a:latin typeface="Noto Sans SC" pitchFamily="34" charset="0"/>
                <a:ea typeface="Noto Sans SC" pitchFamily="34" charset="-122"/>
                <a:cs typeface="Noto Sans SC" pitchFamily="34" charset="-120"/>
              </a:rPr>
              <a:t>展示用户请求从 Web UI 到 Agent Pod 和 MCP Tool Server 的完整流转路径</a:t>
            </a:r>
            <a:endParaRPr lang="en-US" sz="1600" dirty="0"/>
          </a:p>
        </p:txBody>
      </p:sp>
      <p:pic>
        <p:nvPicPr>
          <p:cNvPr id="9" name="Image 0" descr="https://kimi-img.moonshot.cn/pub/slides/26-04-13-11:30:00-d7e66e18bjvgbr22u740.png"/>
          <p:cNvPicPr>
            <a:picLocks noChangeAspect="1"/>
          </p:cNvPicPr>
          <p:nvPr/>
        </p:nvPicPr>
        <p:blipFill>
          <a:blip r:embed="rId3"/>
          <a:srcRect/>
          <a:stretch/>
        </p:blipFill>
        <p:spPr>
          <a:xfrm>
            <a:off x="619125" y="2105025"/>
            <a:ext cx="10953750" cy="3200400"/>
          </a:xfrm>
          <a:prstGeom prst="roundRect">
            <a:avLst>
              <a:gd name="adj" fmla="val 0"/>
            </a:avLst>
          </a:prstGeom>
        </p:spPr>
      </p:pic>
      <p:sp>
        <p:nvSpPr>
          <p:cNvPr id="10" name="Shape 7"/>
          <p:cNvSpPr/>
          <p:nvPr/>
        </p:nvSpPr>
        <p:spPr>
          <a:xfrm>
            <a:off x="385763" y="5700713"/>
            <a:ext cx="2762250" cy="771525"/>
          </a:xfrm>
          <a:custGeom>
            <a:avLst/>
            <a:gdLst/>
            <a:ahLst/>
            <a:cxnLst/>
            <a:rect l="l" t="t" r="r" b="b"/>
            <a:pathLst>
              <a:path w="2762250" h="771525">
                <a:moveTo>
                  <a:pt x="76204" y="0"/>
                </a:moveTo>
                <a:lnTo>
                  <a:pt x="2686046" y="0"/>
                </a:lnTo>
                <a:cubicBezTo>
                  <a:pt x="2728133" y="0"/>
                  <a:pt x="2762250" y="34117"/>
                  <a:pt x="2762250" y="76204"/>
                </a:cubicBezTo>
                <a:lnTo>
                  <a:pt x="2762250" y="695321"/>
                </a:lnTo>
                <a:cubicBezTo>
                  <a:pt x="2762250" y="737408"/>
                  <a:pt x="2728133" y="771525"/>
                  <a:pt x="2686046" y="771525"/>
                </a:cubicBezTo>
                <a:lnTo>
                  <a:pt x="76204" y="771525"/>
                </a:lnTo>
                <a:cubicBezTo>
                  <a:pt x="34117" y="771525"/>
                  <a:pt x="0" y="737408"/>
                  <a:pt x="0" y="695321"/>
                </a:cubicBezTo>
                <a:lnTo>
                  <a:pt x="0" y="76204"/>
                </a:lnTo>
                <a:cubicBezTo>
                  <a:pt x="0" y="34146"/>
                  <a:pt x="34146" y="0"/>
                  <a:pt x="76204"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1" name="Text 8"/>
          <p:cNvSpPr/>
          <p:nvPr/>
        </p:nvSpPr>
        <p:spPr>
          <a:xfrm>
            <a:off x="447675" y="5819775"/>
            <a:ext cx="2638425" cy="304800"/>
          </a:xfrm>
          <a:prstGeom prst="rect">
            <a:avLst/>
          </a:prstGeom>
          <a:noFill/>
          <a:ln/>
        </p:spPr>
        <p:txBody>
          <a:bodyPr wrap="square" lIns="0" tIns="0" rIns="0" bIns="0" rtlCol="0" anchor="ctr"/>
          <a:lstStyle/>
          <a:p>
            <a:pPr algn="ctr">
              <a:lnSpc>
                <a:spcPct val="110000"/>
              </a:lnSpc>
            </a:pPr>
            <a:r>
              <a:rPr lang="en-US" sz="1800" b="1" dirty="0">
                <a:solidFill>
                  <a:srgbClr val="34D399"/>
                </a:solidFill>
                <a:latin typeface="Noto Sans SC" pitchFamily="34" charset="0"/>
                <a:ea typeface="Noto Sans SC" pitchFamily="34" charset="-122"/>
                <a:cs typeface="Noto Sans SC" pitchFamily="34" charset="-120"/>
              </a:rPr>
              <a:t>HTTP + SSE</a:t>
            </a:r>
            <a:endParaRPr lang="en-US" sz="1600" dirty="0"/>
          </a:p>
        </p:txBody>
      </p:sp>
      <p:sp>
        <p:nvSpPr>
          <p:cNvPr id="12" name="Text 9"/>
          <p:cNvSpPr/>
          <p:nvPr/>
        </p:nvSpPr>
        <p:spPr>
          <a:xfrm>
            <a:off x="471488"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双向通信协议</a:t>
            </a:r>
            <a:endParaRPr lang="en-US" sz="1600" dirty="0"/>
          </a:p>
        </p:txBody>
      </p:sp>
      <p:sp>
        <p:nvSpPr>
          <p:cNvPr id="13" name="Shape 10"/>
          <p:cNvSpPr/>
          <p:nvPr/>
        </p:nvSpPr>
        <p:spPr>
          <a:xfrm>
            <a:off x="3271838" y="5700713"/>
            <a:ext cx="2762250" cy="771525"/>
          </a:xfrm>
          <a:custGeom>
            <a:avLst/>
            <a:gdLst/>
            <a:ahLst/>
            <a:cxnLst/>
            <a:rect l="l" t="t" r="r" b="b"/>
            <a:pathLst>
              <a:path w="2762250" h="771525">
                <a:moveTo>
                  <a:pt x="76204" y="0"/>
                </a:moveTo>
                <a:lnTo>
                  <a:pt x="2686046" y="0"/>
                </a:lnTo>
                <a:cubicBezTo>
                  <a:pt x="2728133" y="0"/>
                  <a:pt x="2762250" y="34117"/>
                  <a:pt x="2762250" y="76204"/>
                </a:cubicBezTo>
                <a:lnTo>
                  <a:pt x="2762250" y="695321"/>
                </a:lnTo>
                <a:cubicBezTo>
                  <a:pt x="2762250" y="737408"/>
                  <a:pt x="2728133" y="771525"/>
                  <a:pt x="2686046" y="771525"/>
                </a:cubicBezTo>
                <a:lnTo>
                  <a:pt x="76204" y="771525"/>
                </a:lnTo>
                <a:cubicBezTo>
                  <a:pt x="34117" y="771525"/>
                  <a:pt x="0" y="737408"/>
                  <a:pt x="0" y="695321"/>
                </a:cubicBezTo>
                <a:lnTo>
                  <a:pt x="0" y="76204"/>
                </a:lnTo>
                <a:cubicBezTo>
                  <a:pt x="0" y="34146"/>
                  <a:pt x="34146" y="0"/>
                  <a:pt x="76204"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14" name="Text 11"/>
          <p:cNvSpPr/>
          <p:nvPr/>
        </p:nvSpPr>
        <p:spPr>
          <a:xfrm>
            <a:off x="3333750" y="5819775"/>
            <a:ext cx="2638425" cy="304800"/>
          </a:xfrm>
          <a:prstGeom prst="rect">
            <a:avLst/>
          </a:prstGeom>
          <a:noFill/>
          <a:ln/>
        </p:spPr>
        <p:txBody>
          <a:bodyPr wrap="square" lIns="0" tIns="0" rIns="0" bIns="0" rtlCol="0" anchor="ctr"/>
          <a:lstStyle/>
          <a:p>
            <a:pPr algn="ctr">
              <a:lnSpc>
                <a:spcPct val="110000"/>
              </a:lnSpc>
            </a:pPr>
            <a:r>
              <a:rPr lang="en-US" sz="1800" b="1" dirty="0">
                <a:solidFill>
                  <a:srgbClr val="F59E0B"/>
                </a:solidFill>
                <a:latin typeface="Noto Sans SC" pitchFamily="34" charset="0"/>
                <a:ea typeface="Noto Sans SC" pitchFamily="34" charset="-122"/>
                <a:cs typeface="Noto Sans SC" pitchFamily="34" charset="-120"/>
              </a:rPr>
              <a:t>A2A 代理</a:t>
            </a:r>
            <a:endParaRPr lang="en-US" sz="1600" dirty="0"/>
          </a:p>
        </p:txBody>
      </p:sp>
      <p:sp>
        <p:nvSpPr>
          <p:cNvPr id="15" name="Text 12"/>
          <p:cNvSpPr/>
          <p:nvPr/>
        </p:nvSpPr>
        <p:spPr>
          <a:xfrm>
            <a:off x="3357563"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智能体间通信</a:t>
            </a:r>
            <a:endParaRPr lang="en-US" sz="1600" dirty="0"/>
          </a:p>
        </p:txBody>
      </p:sp>
      <p:sp>
        <p:nvSpPr>
          <p:cNvPr id="16" name="Shape 13"/>
          <p:cNvSpPr/>
          <p:nvPr/>
        </p:nvSpPr>
        <p:spPr>
          <a:xfrm>
            <a:off x="6157913" y="5700713"/>
            <a:ext cx="2762250" cy="771525"/>
          </a:xfrm>
          <a:custGeom>
            <a:avLst/>
            <a:gdLst/>
            <a:ahLst/>
            <a:cxnLst/>
            <a:rect l="l" t="t" r="r" b="b"/>
            <a:pathLst>
              <a:path w="2762250" h="771525">
                <a:moveTo>
                  <a:pt x="76204" y="0"/>
                </a:moveTo>
                <a:lnTo>
                  <a:pt x="2686046" y="0"/>
                </a:lnTo>
                <a:cubicBezTo>
                  <a:pt x="2728133" y="0"/>
                  <a:pt x="2762250" y="34117"/>
                  <a:pt x="2762250" y="76204"/>
                </a:cubicBezTo>
                <a:lnTo>
                  <a:pt x="2762250" y="695321"/>
                </a:lnTo>
                <a:cubicBezTo>
                  <a:pt x="2762250" y="737408"/>
                  <a:pt x="2728133" y="771525"/>
                  <a:pt x="2686046" y="771525"/>
                </a:cubicBezTo>
                <a:lnTo>
                  <a:pt x="76204" y="771525"/>
                </a:lnTo>
                <a:cubicBezTo>
                  <a:pt x="34117" y="771525"/>
                  <a:pt x="0" y="737408"/>
                  <a:pt x="0" y="695321"/>
                </a:cubicBezTo>
                <a:lnTo>
                  <a:pt x="0" y="76204"/>
                </a:lnTo>
                <a:cubicBezTo>
                  <a:pt x="0" y="34146"/>
                  <a:pt x="34146" y="0"/>
                  <a:pt x="76204"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7" name="Text 14"/>
          <p:cNvSpPr/>
          <p:nvPr/>
        </p:nvSpPr>
        <p:spPr>
          <a:xfrm>
            <a:off x="6219825" y="5819775"/>
            <a:ext cx="2638425" cy="304800"/>
          </a:xfrm>
          <a:prstGeom prst="rect">
            <a:avLst/>
          </a:prstGeom>
          <a:noFill/>
          <a:ln/>
        </p:spPr>
        <p:txBody>
          <a:bodyPr wrap="square" lIns="0" tIns="0" rIns="0" bIns="0" rtlCol="0" anchor="ctr"/>
          <a:lstStyle/>
          <a:p>
            <a:pPr algn="ctr">
              <a:lnSpc>
                <a:spcPct val="110000"/>
              </a:lnSpc>
            </a:pPr>
            <a:r>
              <a:rPr lang="en-US" sz="1800" b="1" dirty="0">
                <a:solidFill>
                  <a:srgbClr val="34D399"/>
                </a:solidFill>
                <a:latin typeface="Noto Sans SC" pitchFamily="34" charset="0"/>
                <a:ea typeface="Noto Sans SC" pitchFamily="34" charset="-122"/>
                <a:cs typeface="Noto Sans SC" pitchFamily="34" charset="-120"/>
              </a:rPr>
              <a:t>MCP 协议</a:t>
            </a:r>
            <a:endParaRPr lang="en-US" sz="1600" dirty="0"/>
          </a:p>
        </p:txBody>
      </p:sp>
      <p:sp>
        <p:nvSpPr>
          <p:cNvPr id="18" name="Text 15"/>
          <p:cNvSpPr/>
          <p:nvPr/>
        </p:nvSpPr>
        <p:spPr>
          <a:xfrm>
            <a:off x="6243638"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工具调用标准</a:t>
            </a:r>
            <a:endParaRPr lang="en-US" sz="1600" dirty="0"/>
          </a:p>
        </p:txBody>
      </p:sp>
      <p:sp>
        <p:nvSpPr>
          <p:cNvPr id="19" name="Shape 16"/>
          <p:cNvSpPr/>
          <p:nvPr/>
        </p:nvSpPr>
        <p:spPr>
          <a:xfrm>
            <a:off x="9043988" y="5700713"/>
            <a:ext cx="2762250" cy="771525"/>
          </a:xfrm>
          <a:custGeom>
            <a:avLst/>
            <a:gdLst/>
            <a:ahLst/>
            <a:cxnLst/>
            <a:rect l="l" t="t" r="r" b="b"/>
            <a:pathLst>
              <a:path w="2762250" h="771525">
                <a:moveTo>
                  <a:pt x="76204" y="0"/>
                </a:moveTo>
                <a:lnTo>
                  <a:pt x="2686046" y="0"/>
                </a:lnTo>
                <a:cubicBezTo>
                  <a:pt x="2728133" y="0"/>
                  <a:pt x="2762250" y="34117"/>
                  <a:pt x="2762250" y="76204"/>
                </a:cubicBezTo>
                <a:lnTo>
                  <a:pt x="2762250" y="695321"/>
                </a:lnTo>
                <a:cubicBezTo>
                  <a:pt x="2762250" y="737408"/>
                  <a:pt x="2728133" y="771525"/>
                  <a:pt x="2686046" y="771525"/>
                </a:cubicBezTo>
                <a:lnTo>
                  <a:pt x="76204" y="771525"/>
                </a:lnTo>
                <a:cubicBezTo>
                  <a:pt x="34117" y="771525"/>
                  <a:pt x="0" y="737408"/>
                  <a:pt x="0" y="695321"/>
                </a:cubicBezTo>
                <a:lnTo>
                  <a:pt x="0" y="76204"/>
                </a:lnTo>
                <a:cubicBezTo>
                  <a:pt x="0" y="34146"/>
                  <a:pt x="34146" y="0"/>
                  <a:pt x="76204"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20" name="Text 17"/>
          <p:cNvSpPr/>
          <p:nvPr/>
        </p:nvSpPr>
        <p:spPr>
          <a:xfrm>
            <a:off x="9105900" y="5819775"/>
            <a:ext cx="2638425" cy="304800"/>
          </a:xfrm>
          <a:prstGeom prst="rect">
            <a:avLst/>
          </a:prstGeom>
          <a:noFill/>
          <a:ln/>
        </p:spPr>
        <p:txBody>
          <a:bodyPr wrap="square" lIns="0" tIns="0" rIns="0" bIns="0" rtlCol="0" anchor="ctr"/>
          <a:lstStyle/>
          <a:p>
            <a:pPr algn="ctr">
              <a:lnSpc>
                <a:spcPct val="110000"/>
              </a:lnSpc>
            </a:pPr>
            <a:r>
              <a:rPr lang="en-US" sz="1800" b="1" dirty="0">
                <a:solidFill>
                  <a:srgbClr val="F59E0B"/>
                </a:solidFill>
                <a:latin typeface="Noto Sans SC" pitchFamily="34" charset="0"/>
                <a:ea typeface="Noto Sans SC" pitchFamily="34" charset="-122"/>
                <a:cs typeface="Noto Sans SC" pitchFamily="34" charset="-120"/>
              </a:rPr>
              <a:t>实时流式</a:t>
            </a:r>
            <a:endParaRPr lang="en-US" sz="1600" dirty="0"/>
          </a:p>
        </p:txBody>
      </p:sp>
      <p:sp>
        <p:nvSpPr>
          <p:cNvPr id="21" name="Text 18"/>
          <p:cNvSpPr/>
          <p:nvPr/>
        </p:nvSpPr>
        <p:spPr>
          <a:xfrm>
            <a:off x="9129713"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SSE 事件推送</a:t>
            </a:r>
            <a:endParaRPr lang="en-US" sz="1600"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 name="Text 1"/>
          <p:cNvSpPr/>
          <p:nvPr/>
        </p:nvSpPr>
        <p:spPr>
          <a:xfrm>
            <a:off x="475283" y="438150"/>
            <a:ext cx="2857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01</a:t>
            </a:r>
            <a:endParaRPr lang="en-US" sz="1600" dirty="0"/>
          </a:p>
        </p:txBody>
      </p:sp>
      <p:sp>
        <p:nvSpPr>
          <p:cNvPr id="4" name="Text 2"/>
          <p:cNvSpPr/>
          <p:nvPr/>
        </p:nvSpPr>
        <p:spPr>
          <a:xfrm>
            <a:off x="876300" y="381000"/>
            <a:ext cx="3190875"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核心 CRD 资源模型</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6" name="Shape 4"/>
          <p:cNvSpPr/>
          <p:nvPr/>
        </p:nvSpPr>
        <p:spPr>
          <a:xfrm>
            <a:off x="385763" y="1071563"/>
            <a:ext cx="11420475" cy="590550"/>
          </a:xfrm>
          <a:custGeom>
            <a:avLst/>
            <a:gdLst/>
            <a:ahLst/>
            <a:cxnLst/>
            <a:rect l="l" t="t" r="r" b="b"/>
            <a:pathLst>
              <a:path w="11420475" h="590550">
                <a:moveTo>
                  <a:pt x="114301" y="0"/>
                </a:moveTo>
                <a:lnTo>
                  <a:pt x="11306174" y="0"/>
                </a:lnTo>
                <a:cubicBezTo>
                  <a:pt x="11369301" y="0"/>
                  <a:pt x="11420475" y="51174"/>
                  <a:pt x="11420475" y="114301"/>
                </a:cubicBezTo>
                <a:lnTo>
                  <a:pt x="11420475" y="476249"/>
                </a:lnTo>
                <a:cubicBezTo>
                  <a:pt x="11420475" y="539376"/>
                  <a:pt x="11369301" y="590550"/>
                  <a:pt x="11306174" y="590550"/>
                </a:cubicBezTo>
                <a:lnTo>
                  <a:pt x="114301" y="590550"/>
                </a:lnTo>
                <a:cubicBezTo>
                  <a:pt x="51174" y="590550"/>
                  <a:pt x="0" y="539376"/>
                  <a:pt x="0" y="476249"/>
                </a:cubicBezTo>
                <a:lnTo>
                  <a:pt x="0" y="114301"/>
                </a:lnTo>
                <a:cubicBezTo>
                  <a:pt x="0" y="51217"/>
                  <a:pt x="51217" y="0"/>
                  <a:pt x="114301"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542925" y="1228725"/>
            <a:ext cx="11191875" cy="276225"/>
          </a:xfrm>
          <a:prstGeom prst="rect">
            <a:avLst/>
          </a:prstGeom>
          <a:noFill/>
          <a:ln/>
        </p:spPr>
        <p:txBody>
          <a:bodyPr wrap="square" lIns="0" tIns="0" rIns="0" bIns="0" rtlCol="0" anchor="ctr"/>
          <a:lstStyle/>
          <a:p>
            <a:pPr>
              <a:lnSpc>
                <a:spcPct val="140000"/>
              </a:lnSpc>
            </a:pPr>
            <a:r>
              <a:rPr lang="en-US" sz="1350" dirty="0">
                <a:solidFill>
                  <a:srgbClr val="E5E7EB">
                    <a:alpha val="90000"/>
                  </a:srgbClr>
                </a:solidFill>
                <a:latin typeface="Noto Sans SC" pitchFamily="34" charset="0"/>
                <a:ea typeface="Noto Sans SC" pitchFamily="34" charset="-122"/>
                <a:cs typeface="Noto Sans SC" pitchFamily="34" charset="-120"/>
              </a:rPr>
              <a:t>Kagent 的一切能力均建立在明确的资源模型之上。通过以下</a:t>
            </a:r>
            <a:r>
              <a:rPr lang="en-US" sz="1350" b="1" dirty="0">
                <a:solidFill>
                  <a:srgbClr val="34D399"/>
                </a:solidFill>
                <a:latin typeface="Noto Sans SC" pitchFamily="34" charset="0"/>
                <a:ea typeface="Noto Sans SC" pitchFamily="34" charset="-122"/>
                <a:cs typeface="Noto Sans SC" pitchFamily="34" charset="-120"/>
              </a:rPr>
              <a:t>核心 CRD</a:t>
            </a:r>
            <a:r>
              <a:rPr lang="en-US" sz="1350" dirty="0">
                <a:solidFill>
                  <a:srgbClr val="E5E7EB">
                    <a:alpha val="90000"/>
                  </a:srgbClr>
                </a:solidFill>
                <a:latin typeface="Noto Sans SC" pitchFamily="34" charset="0"/>
                <a:ea typeface="Noto Sans SC" pitchFamily="34" charset="-122"/>
                <a:cs typeface="Noto Sans SC" pitchFamily="34" charset="-120"/>
              </a:rPr>
              <a:t>,它实现了智能体、模型凭证与工具逻辑的</a:t>
            </a:r>
            <a:r>
              <a:rPr lang="en-US" sz="1350" b="1" dirty="0">
                <a:solidFill>
                  <a:srgbClr val="F59E0B"/>
                </a:solidFill>
                <a:latin typeface="Noto Sans SC" pitchFamily="34" charset="0"/>
                <a:ea typeface="Noto Sans SC" pitchFamily="34" charset="-122"/>
                <a:cs typeface="Noto Sans SC" pitchFamily="34" charset="-120"/>
              </a:rPr>
              <a:t>解耦</a:t>
            </a:r>
            <a:r>
              <a:rPr lang="en-US" sz="1350" dirty="0">
                <a:solidFill>
                  <a:srgbClr val="E5E7EB">
                    <a:alpha val="90000"/>
                  </a:srgbClr>
                </a:solidFill>
                <a:latin typeface="Noto Sans SC" pitchFamily="34" charset="0"/>
                <a:ea typeface="Noto Sans SC" pitchFamily="34" charset="-122"/>
                <a:cs typeface="Noto Sans SC" pitchFamily="34" charset="-120"/>
              </a:rPr>
              <a:t>:</a:t>
            </a:r>
            <a:endParaRPr lang="en-US" sz="1600" dirty="0"/>
          </a:p>
        </p:txBody>
      </p:sp>
      <p:sp>
        <p:nvSpPr>
          <p:cNvPr id="8" name="Shape 6"/>
          <p:cNvSpPr/>
          <p:nvPr/>
        </p:nvSpPr>
        <p:spPr>
          <a:xfrm>
            <a:off x="390525" y="1831181"/>
            <a:ext cx="3686175" cy="3933825"/>
          </a:xfrm>
          <a:custGeom>
            <a:avLst/>
            <a:gdLst/>
            <a:ahLst/>
            <a:cxnLst/>
            <a:rect l="l" t="t" r="r" b="b"/>
            <a:pathLst>
              <a:path w="3686175" h="3933825">
                <a:moveTo>
                  <a:pt x="114308" y="0"/>
                </a:moveTo>
                <a:lnTo>
                  <a:pt x="3571867" y="0"/>
                </a:lnTo>
                <a:cubicBezTo>
                  <a:pt x="3634997" y="0"/>
                  <a:pt x="3686175" y="51178"/>
                  <a:pt x="3686175" y="114308"/>
                </a:cubicBezTo>
                <a:lnTo>
                  <a:pt x="3686175" y="3819517"/>
                </a:lnTo>
                <a:cubicBezTo>
                  <a:pt x="3686175" y="3882647"/>
                  <a:pt x="3634997" y="3933825"/>
                  <a:pt x="3571867" y="3933825"/>
                </a:cubicBezTo>
                <a:lnTo>
                  <a:pt x="114308" y="3933825"/>
                </a:lnTo>
                <a:cubicBezTo>
                  <a:pt x="51178" y="3933825"/>
                  <a:pt x="0" y="3882647"/>
                  <a:pt x="0" y="3819517"/>
                </a:cubicBezTo>
                <a:lnTo>
                  <a:pt x="0" y="114308"/>
                </a:lnTo>
                <a:cubicBezTo>
                  <a:pt x="0" y="51220"/>
                  <a:pt x="51220" y="0"/>
                  <a:pt x="114308"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9" name="Shape 7"/>
          <p:cNvSpPr/>
          <p:nvPr/>
        </p:nvSpPr>
        <p:spPr>
          <a:xfrm>
            <a:off x="590550" y="2031206"/>
            <a:ext cx="533400" cy="533400"/>
          </a:xfrm>
          <a:custGeom>
            <a:avLst/>
            <a:gdLst/>
            <a:ahLst/>
            <a:cxnLst/>
            <a:rect l="l" t="t" r="r" b="b"/>
            <a:pathLst>
              <a:path w="533400" h="533400">
                <a:moveTo>
                  <a:pt x="114302" y="0"/>
                </a:moveTo>
                <a:lnTo>
                  <a:pt x="419098" y="0"/>
                </a:lnTo>
                <a:cubicBezTo>
                  <a:pt x="482183" y="0"/>
                  <a:pt x="533400" y="51217"/>
                  <a:pt x="533400" y="114302"/>
                </a:cubicBezTo>
                <a:lnTo>
                  <a:pt x="533400" y="419098"/>
                </a:lnTo>
                <a:cubicBezTo>
                  <a:pt x="533400" y="482183"/>
                  <a:pt x="482183" y="533400"/>
                  <a:pt x="419098" y="533400"/>
                </a:cubicBezTo>
                <a:lnTo>
                  <a:pt x="114302" y="533400"/>
                </a:lnTo>
                <a:cubicBezTo>
                  <a:pt x="51217" y="533400"/>
                  <a:pt x="0" y="482183"/>
                  <a:pt x="0" y="419098"/>
                </a:cubicBezTo>
                <a:lnTo>
                  <a:pt x="0" y="114302"/>
                </a:lnTo>
                <a:cubicBezTo>
                  <a:pt x="0" y="51217"/>
                  <a:pt x="51217" y="0"/>
                  <a:pt x="114302" y="0"/>
                </a:cubicBezTo>
                <a:close/>
              </a:path>
            </a:pathLst>
          </a:custGeom>
          <a:solidFill>
            <a:srgbClr val="34D399">
              <a:alpha val="20000"/>
            </a:srgbClr>
          </a:solidFill>
          <a:ln/>
        </p:spPr>
        <p:txBody>
          <a:bodyPr/>
          <a:lstStyle/>
          <a:p>
            <a:endParaRPr lang="zh-CN" altLang="en-US"/>
          </a:p>
        </p:txBody>
      </p:sp>
      <p:sp>
        <p:nvSpPr>
          <p:cNvPr id="10" name="Shape 8"/>
          <p:cNvSpPr/>
          <p:nvPr/>
        </p:nvSpPr>
        <p:spPr>
          <a:xfrm>
            <a:off x="681038" y="2155031"/>
            <a:ext cx="357188" cy="285750"/>
          </a:xfrm>
          <a:custGeom>
            <a:avLst/>
            <a:gdLst/>
            <a:ahLst/>
            <a:cxnLst/>
            <a:rect l="l" t="t" r="r" b="b"/>
            <a:pathLst>
              <a:path w="357188" h="285750">
                <a:moveTo>
                  <a:pt x="196453" y="0"/>
                </a:moveTo>
                <a:cubicBezTo>
                  <a:pt x="196453" y="-9878"/>
                  <a:pt x="188472" y="-17859"/>
                  <a:pt x="178594" y="-17859"/>
                </a:cubicBezTo>
                <a:cubicBezTo>
                  <a:pt x="168715" y="-17859"/>
                  <a:pt x="160734" y="-9878"/>
                  <a:pt x="160734" y="0"/>
                </a:cubicBezTo>
                <a:lnTo>
                  <a:pt x="160734" y="35719"/>
                </a:lnTo>
                <a:lnTo>
                  <a:pt x="107156" y="35719"/>
                </a:lnTo>
                <a:cubicBezTo>
                  <a:pt x="77577" y="35719"/>
                  <a:pt x="53578" y="59717"/>
                  <a:pt x="53578" y="89297"/>
                </a:cubicBezTo>
                <a:lnTo>
                  <a:pt x="53578" y="214313"/>
                </a:lnTo>
                <a:cubicBezTo>
                  <a:pt x="53578" y="243892"/>
                  <a:pt x="77577" y="267891"/>
                  <a:pt x="107156" y="267891"/>
                </a:cubicBezTo>
                <a:lnTo>
                  <a:pt x="250031" y="267891"/>
                </a:lnTo>
                <a:cubicBezTo>
                  <a:pt x="279611" y="267891"/>
                  <a:pt x="303609" y="243892"/>
                  <a:pt x="303609" y="214313"/>
                </a:cubicBezTo>
                <a:lnTo>
                  <a:pt x="303609" y="89297"/>
                </a:lnTo>
                <a:cubicBezTo>
                  <a:pt x="303609" y="59717"/>
                  <a:pt x="279611" y="35719"/>
                  <a:pt x="250031" y="35719"/>
                </a:cubicBezTo>
                <a:lnTo>
                  <a:pt x="196453" y="35719"/>
                </a:lnTo>
                <a:lnTo>
                  <a:pt x="196453" y="0"/>
                </a:lnTo>
                <a:close/>
                <a:moveTo>
                  <a:pt x="89297" y="205383"/>
                </a:moveTo>
                <a:cubicBezTo>
                  <a:pt x="89297" y="197960"/>
                  <a:pt x="95269" y="191988"/>
                  <a:pt x="102691" y="191988"/>
                </a:cubicBezTo>
                <a:lnTo>
                  <a:pt x="120551" y="191988"/>
                </a:lnTo>
                <a:cubicBezTo>
                  <a:pt x="127974" y="191988"/>
                  <a:pt x="133945" y="197960"/>
                  <a:pt x="133945" y="205383"/>
                </a:cubicBezTo>
                <a:cubicBezTo>
                  <a:pt x="133945" y="212806"/>
                  <a:pt x="127974" y="218777"/>
                  <a:pt x="120551" y="218777"/>
                </a:cubicBezTo>
                <a:lnTo>
                  <a:pt x="102691" y="218777"/>
                </a:lnTo>
                <a:cubicBezTo>
                  <a:pt x="95269" y="218777"/>
                  <a:pt x="89297" y="212806"/>
                  <a:pt x="89297" y="205383"/>
                </a:cubicBezTo>
                <a:close/>
                <a:moveTo>
                  <a:pt x="156270" y="205383"/>
                </a:moveTo>
                <a:cubicBezTo>
                  <a:pt x="156270" y="197960"/>
                  <a:pt x="162241" y="191988"/>
                  <a:pt x="169664" y="191988"/>
                </a:cubicBezTo>
                <a:lnTo>
                  <a:pt x="187523" y="191988"/>
                </a:lnTo>
                <a:cubicBezTo>
                  <a:pt x="194946" y="191988"/>
                  <a:pt x="200918" y="197960"/>
                  <a:pt x="200918" y="205383"/>
                </a:cubicBezTo>
                <a:cubicBezTo>
                  <a:pt x="200918" y="212806"/>
                  <a:pt x="194946" y="218777"/>
                  <a:pt x="187523" y="218777"/>
                </a:cubicBezTo>
                <a:lnTo>
                  <a:pt x="169664" y="218777"/>
                </a:lnTo>
                <a:cubicBezTo>
                  <a:pt x="162241" y="218777"/>
                  <a:pt x="156270" y="212806"/>
                  <a:pt x="156270" y="205383"/>
                </a:cubicBezTo>
                <a:close/>
                <a:moveTo>
                  <a:pt x="223242" y="205383"/>
                </a:moveTo>
                <a:cubicBezTo>
                  <a:pt x="223242" y="197960"/>
                  <a:pt x="229214" y="191988"/>
                  <a:pt x="236637" y="191988"/>
                </a:cubicBezTo>
                <a:lnTo>
                  <a:pt x="254496" y="191988"/>
                </a:lnTo>
                <a:cubicBezTo>
                  <a:pt x="261919" y="191988"/>
                  <a:pt x="267891" y="197960"/>
                  <a:pt x="267891" y="205383"/>
                </a:cubicBezTo>
                <a:cubicBezTo>
                  <a:pt x="267891" y="212806"/>
                  <a:pt x="261919" y="218777"/>
                  <a:pt x="254496" y="218777"/>
                </a:cubicBezTo>
                <a:lnTo>
                  <a:pt x="236637" y="218777"/>
                </a:lnTo>
                <a:cubicBezTo>
                  <a:pt x="229214" y="218777"/>
                  <a:pt x="223242" y="212806"/>
                  <a:pt x="223242" y="205383"/>
                </a:cubicBezTo>
                <a:close/>
                <a:moveTo>
                  <a:pt x="125016" y="98227"/>
                </a:moveTo>
                <a:cubicBezTo>
                  <a:pt x="139801" y="98227"/>
                  <a:pt x="151805" y="110230"/>
                  <a:pt x="151805" y="125016"/>
                </a:cubicBezTo>
                <a:cubicBezTo>
                  <a:pt x="151805" y="139801"/>
                  <a:pt x="139801" y="151805"/>
                  <a:pt x="125016" y="151805"/>
                </a:cubicBezTo>
                <a:cubicBezTo>
                  <a:pt x="110230" y="151805"/>
                  <a:pt x="98227" y="139801"/>
                  <a:pt x="98227" y="125016"/>
                </a:cubicBezTo>
                <a:cubicBezTo>
                  <a:pt x="98227" y="110230"/>
                  <a:pt x="110230" y="98227"/>
                  <a:pt x="125016" y="98227"/>
                </a:cubicBezTo>
                <a:close/>
                <a:moveTo>
                  <a:pt x="205383" y="125016"/>
                </a:moveTo>
                <a:cubicBezTo>
                  <a:pt x="205383" y="110230"/>
                  <a:pt x="217387" y="98227"/>
                  <a:pt x="232172" y="98227"/>
                </a:cubicBezTo>
                <a:cubicBezTo>
                  <a:pt x="246957" y="98227"/>
                  <a:pt x="258961" y="110230"/>
                  <a:pt x="258961" y="125016"/>
                </a:cubicBezTo>
                <a:cubicBezTo>
                  <a:pt x="258961" y="139801"/>
                  <a:pt x="246957" y="151805"/>
                  <a:pt x="232172" y="151805"/>
                </a:cubicBezTo>
                <a:cubicBezTo>
                  <a:pt x="217387" y="151805"/>
                  <a:pt x="205383" y="139801"/>
                  <a:pt x="205383" y="125016"/>
                </a:cubicBezTo>
                <a:close/>
                <a:moveTo>
                  <a:pt x="35719" y="125016"/>
                </a:moveTo>
                <a:cubicBezTo>
                  <a:pt x="35719" y="115137"/>
                  <a:pt x="27738" y="107156"/>
                  <a:pt x="17859" y="107156"/>
                </a:cubicBezTo>
                <a:cubicBezTo>
                  <a:pt x="7981" y="107156"/>
                  <a:pt x="0" y="115137"/>
                  <a:pt x="0" y="125016"/>
                </a:cubicBezTo>
                <a:lnTo>
                  <a:pt x="0" y="178594"/>
                </a:lnTo>
                <a:cubicBezTo>
                  <a:pt x="0" y="188472"/>
                  <a:pt x="7981" y="196453"/>
                  <a:pt x="17859" y="196453"/>
                </a:cubicBezTo>
                <a:cubicBezTo>
                  <a:pt x="27738" y="196453"/>
                  <a:pt x="35719" y="188472"/>
                  <a:pt x="35719" y="178594"/>
                </a:cubicBezTo>
                <a:lnTo>
                  <a:pt x="35719" y="125016"/>
                </a:lnTo>
                <a:close/>
                <a:moveTo>
                  <a:pt x="339328" y="107156"/>
                </a:moveTo>
                <a:cubicBezTo>
                  <a:pt x="329450" y="107156"/>
                  <a:pt x="321469" y="115137"/>
                  <a:pt x="321469" y="125016"/>
                </a:cubicBezTo>
                <a:lnTo>
                  <a:pt x="321469" y="178594"/>
                </a:lnTo>
                <a:cubicBezTo>
                  <a:pt x="321469" y="188472"/>
                  <a:pt x="329450" y="196453"/>
                  <a:pt x="339328" y="196453"/>
                </a:cubicBezTo>
                <a:cubicBezTo>
                  <a:pt x="349207" y="196453"/>
                  <a:pt x="357188" y="188472"/>
                  <a:pt x="357188" y="178594"/>
                </a:cubicBezTo>
                <a:lnTo>
                  <a:pt x="357188" y="125016"/>
                </a:lnTo>
                <a:cubicBezTo>
                  <a:pt x="357188" y="115137"/>
                  <a:pt x="349207" y="107156"/>
                  <a:pt x="339328" y="107156"/>
                </a:cubicBezTo>
                <a:close/>
              </a:path>
            </a:pathLst>
          </a:custGeom>
          <a:solidFill>
            <a:srgbClr val="34D399"/>
          </a:solidFill>
          <a:ln/>
        </p:spPr>
        <p:txBody>
          <a:bodyPr/>
          <a:lstStyle/>
          <a:p>
            <a:endParaRPr lang="zh-CN" altLang="en-US"/>
          </a:p>
        </p:txBody>
      </p:sp>
      <p:sp>
        <p:nvSpPr>
          <p:cNvPr id="11" name="Text 9"/>
          <p:cNvSpPr/>
          <p:nvPr/>
        </p:nvSpPr>
        <p:spPr>
          <a:xfrm>
            <a:off x="1238250" y="2145506"/>
            <a:ext cx="752475"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Agent</a:t>
            </a:r>
            <a:endParaRPr lang="en-US" sz="1600" dirty="0"/>
          </a:p>
        </p:txBody>
      </p:sp>
      <p:sp>
        <p:nvSpPr>
          <p:cNvPr id="12" name="Shape 10"/>
          <p:cNvSpPr/>
          <p:nvPr/>
        </p:nvSpPr>
        <p:spPr>
          <a:xfrm>
            <a:off x="590550" y="2702719"/>
            <a:ext cx="628650" cy="266700"/>
          </a:xfrm>
          <a:custGeom>
            <a:avLst/>
            <a:gdLst/>
            <a:ahLst/>
            <a:cxnLst/>
            <a:rect l="l" t="t" r="r" b="b"/>
            <a:pathLst>
              <a:path w="628650" h="266700">
                <a:moveTo>
                  <a:pt x="133350" y="0"/>
                </a:moveTo>
                <a:lnTo>
                  <a:pt x="495300" y="0"/>
                </a:lnTo>
                <a:cubicBezTo>
                  <a:pt x="568898" y="0"/>
                  <a:pt x="628650" y="59752"/>
                  <a:pt x="628650" y="133350"/>
                </a:cubicBezTo>
                <a:lnTo>
                  <a:pt x="628650" y="133350"/>
                </a:lnTo>
                <a:cubicBezTo>
                  <a:pt x="628650" y="206948"/>
                  <a:pt x="568898" y="266700"/>
                  <a:pt x="495300" y="266700"/>
                </a:cubicBezTo>
                <a:lnTo>
                  <a:pt x="133350" y="266700"/>
                </a:lnTo>
                <a:cubicBezTo>
                  <a:pt x="59752" y="266700"/>
                  <a:pt x="0" y="206948"/>
                  <a:pt x="0" y="133350"/>
                </a:cubicBezTo>
                <a:lnTo>
                  <a:pt x="0" y="133350"/>
                </a:lnTo>
                <a:cubicBezTo>
                  <a:pt x="0" y="59752"/>
                  <a:pt x="59752" y="0"/>
                  <a:pt x="133350" y="0"/>
                </a:cubicBezTo>
                <a:close/>
              </a:path>
            </a:pathLst>
          </a:custGeom>
          <a:solidFill>
            <a:srgbClr val="34D399">
              <a:alpha val="20000"/>
            </a:srgbClr>
          </a:solidFill>
          <a:ln/>
        </p:spPr>
        <p:txBody>
          <a:bodyPr/>
          <a:lstStyle/>
          <a:p>
            <a:endParaRPr lang="zh-CN" altLang="en-US"/>
          </a:p>
        </p:txBody>
      </p:sp>
      <p:sp>
        <p:nvSpPr>
          <p:cNvPr id="13" name="Text 11"/>
          <p:cNvSpPr/>
          <p:nvPr/>
        </p:nvSpPr>
        <p:spPr>
          <a:xfrm>
            <a:off x="590550" y="2702719"/>
            <a:ext cx="695325" cy="266700"/>
          </a:xfrm>
          <a:prstGeom prst="rect">
            <a:avLst/>
          </a:prstGeom>
          <a:noFill/>
          <a:ln/>
        </p:spPr>
        <p:txBody>
          <a:bodyPr wrap="square" lIns="114300" tIns="38100" rIns="114300" bIns="38100" rtlCol="0" anchor="ctr"/>
          <a:lstStyle/>
          <a:p>
            <a:pPr>
              <a:lnSpc>
                <a:spcPct val="120000"/>
              </a:lnSpc>
            </a:pPr>
            <a:r>
              <a:rPr lang="en-US" sz="1050" b="1" dirty="0">
                <a:solidFill>
                  <a:srgbClr val="34D399"/>
                </a:solidFill>
                <a:latin typeface="Noto Sans SC" pitchFamily="34" charset="0"/>
                <a:ea typeface="Noto Sans SC" pitchFamily="34" charset="-122"/>
                <a:cs typeface="Noto Sans SC" pitchFamily="34" charset="-120"/>
              </a:rPr>
              <a:t>主资源</a:t>
            </a:r>
            <a:endParaRPr lang="en-US" sz="1600" dirty="0"/>
          </a:p>
        </p:txBody>
      </p:sp>
      <p:sp>
        <p:nvSpPr>
          <p:cNvPr id="14" name="Text 12"/>
          <p:cNvSpPr/>
          <p:nvPr/>
        </p:nvSpPr>
        <p:spPr>
          <a:xfrm>
            <a:off x="590550" y="3059906"/>
            <a:ext cx="3362325" cy="1362075"/>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定义一个可运行的智能体规格,包括系统提示词(System Prompt)、依赖的模型配置引用、绑定的工具列表以及运行时的技术栈选择(Python/Go)</a:t>
            </a:r>
            <a:endParaRPr lang="en-US" sz="1600" dirty="0"/>
          </a:p>
        </p:txBody>
      </p:sp>
      <p:sp>
        <p:nvSpPr>
          <p:cNvPr id="15" name="Shape 13"/>
          <p:cNvSpPr/>
          <p:nvPr/>
        </p:nvSpPr>
        <p:spPr>
          <a:xfrm>
            <a:off x="617934" y="46005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34D399"/>
          </a:solidFill>
          <a:ln/>
        </p:spPr>
        <p:txBody>
          <a:bodyPr/>
          <a:lstStyle/>
          <a:p>
            <a:endParaRPr lang="zh-CN" altLang="en-US"/>
          </a:p>
        </p:txBody>
      </p:sp>
      <p:sp>
        <p:nvSpPr>
          <p:cNvPr id="16" name="Text 14"/>
          <p:cNvSpPr/>
          <p:nvPr/>
        </p:nvSpPr>
        <p:spPr>
          <a:xfrm>
            <a:off x="833438" y="4572000"/>
            <a:ext cx="100012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系统提示词配置</a:t>
            </a:r>
            <a:endParaRPr lang="en-US" sz="1600" dirty="0"/>
          </a:p>
        </p:txBody>
      </p:sp>
      <p:sp>
        <p:nvSpPr>
          <p:cNvPr id="17" name="Shape 15"/>
          <p:cNvSpPr/>
          <p:nvPr/>
        </p:nvSpPr>
        <p:spPr>
          <a:xfrm>
            <a:off x="617934" y="48672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34D399"/>
          </a:solidFill>
          <a:ln/>
        </p:spPr>
        <p:txBody>
          <a:bodyPr/>
          <a:lstStyle/>
          <a:p>
            <a:endParaRPr lang="zh-CN" altLang="en-US"/>
          </a:p>
        </p:txBody>
      </p:sp>
      <p:sp>
        <p:nvSpPr>
          <p:cNvPr id="18" name="Text 16"/>
          <p:cNvSpPr/>
          <p:nvPr/>
        </p:nvSpPr>
        <p:spPr>
          <a:xfrm>
            <a:off x="833438" y="48387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模型引用绑定</a:t>
            </a:r>
            <a:endParaRPr lang="en-US" sz="1600" dirty="0"/>
          </a:p>
        </p:txBody>
      </p:sp>
      <p:sp>
        <p:nvSpPr>
          <p:cNvPr id="19" name="Shape 17"/>
          <p:cNvSpPr/>
          <p:nvPr/>
        </p:nvSpPr>
        <p:spPr>
          <a:xfrm>
            <a:off x="617934" y="51339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34D399"/>
          </a:solidFill>
          <a:ln/>
        </p:spPr>
        <p:txBody>
          <a:bodyPr/>
          <a:lstStyle/>
          <a:p>
            <a:endParaRPr lang="zh-CN" altLang="en-US"/>
          </a:p>
        </p:txBody>
      </p:sp>
      <p:sp>
        <p:nvSpPr>
          <p:cNvPr id="20" name="Text 18"/>
          <p:cNvSpPr/>
          <p:nvPr/>
        </p:nvSpPr>
        <p:spPr>
          <a:xfrm>
            <a:off x="833438" y="51054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工具列表定义</a:t>
            </a:r>
            <a:endParaRPr lang="en-US" sz="1600" dirty="0"/>
          </a:p>
        </p:txBody>
      </p:sp>
      <p:sp>
        <p:nvSpPr>
          <p:cNvPr id="21" name="Shape 19"/>
          <p:cNvSpPr/>
          <p:nvPr/>
        </p:nvSpPr>
        <p:spPr>
          <a:xfrm>
            <a:off x="617934" y="54006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34D399"/>
          </a:solidFill>
          <a:ln/>
        </p:spPr>
        <p:txBody>
          <a:bodyPr/>
          <a:lstStyle/>
          <a:p>
            <a:endParaRPr lang="zh-CN" altLang="en-US"/>
          </a:p>
        </p:txBody>
      </p:sp>
      <p:sp>
        <p:nvSpPr>
          <p:cNvPr id="22" name="Text 20"/>
          <p:cNvSpPr/>
          <p:nvPr/>
        </p:nvSpPr>
        <p:spPr>
          <a:xfrm>
            <a:off x="833438" y="5372100"/>
            <a:ext cx="100012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运行时环境选择</a:t>
            </a:r>
            <a:endParaRPr lang="en-US" sz="1600" dirty="0"/>
          </a:p>
        </p:txBody>
      </p:sp>
      <p:sp>
        <p:nvSpPr>
          <p:cNvPr id="23" name="Shape 21"/>
          <p:cNvSpPr/>
          <p:nvPr/>
        </p:nvSpPr>
        <p:spPr>
          <a:xfrm>
            <a:off x="4251275" y="1831181"/>
            <a:ext cx="3686175" cy="3933825"/>
          </a:xfrm>
          <a:custGeom>
            <a:avLst/>
            <a:gdLst/>
            <a:ahLst/>
            <a:cxnLst/>
            <a:rect l="l" t="t" r="r" b="b"/>
            <a:pathLst>
              <a:path w="3686175" h="3933825">
                <a:moveTo>
                  <a:pt x="114308" y="0"/>
                </a:moveTo>
                <a:lnTo>
                  <a:pt x="3571867" y="0"/>
                </a:lnTo>
                <a:cubicBezTo>
                  <a:pt x="3634997" y="0"/>
                  <a:pt x="3686175" y="51178"/>
                  <a:pt x="3686175" y="114308"/>
                </a:cubicBezTo>
                <a:lnTo>
                  <a:pt x="3686175" y="3819517"/>
                </a:lnTo>
                <a:cubicBezTo>
                  <a:pt x="3686175" y="3882647"/>
                  <a:pt x="3634997" y="3933825"/>
                  <a:pt x="3571867" y="3933825"/>
                </a:cubicBezTo>
                <a:lnTo>
                  <a:pt x="114308" y="3933825"/>
                </a:lnTo>
                <a:cubicBezTo>
                  <a:pt x="51178" y="3933825"/>
                  <a:pt x="0" y="3882647"/>
                  <a:pt x="0" y="3819517"/>
                </a:cubicBezTo>
                <a:lnTo>
                  <a:pt x="0" y="114308"/>
                </a:lnTo>
                <a:cubicBezTo>
                  <a:pt x="0" y="51220"/>
                  <a:pt x="51220" y="0"/>
                  <a:pt x="114308" y="0"/>
                </a:cubicBezTo>
                <a:close/>
              </a:path>
            </a:pathLst>
          </a:custGeom>
          <a:solidFill>
            <a:srgbClr val="6B7280">
              <a:alpha val="10196"/>
            </a:srgbClr>
          </a:solidFill>
          <a:ln w="25400">
            <a:solidFill>
              <a:srgbClr val="F59E0B"/>
            </a:solidFill>
            <a:prstDash val="solid"/>
          </a:ln>
        </p:spPr>
        <p:txBody>
          <a:bodyPr/>
          <a:lstStyle/>
          <a:p>
            <a:endParaRPr lang="zh-CN" altLang="en-US"/>
          </a:p>
        </p:txBody>
      </p:sp>
      <p:sp>
        <p:nvSpPr>
          <p:cNvPr id="24" name="Shape 22"/>
          <p:cNvSpPr/>
          <p:nvPr/>
        </p:nvSpPr>
        <p:spPr>
          <a:xfrm>
            <a:off x="4451300" y="2031206"/>
            <a:ext cx="533400" cy="533400"/>
          </a:xfrm>
          <a:custGeom>
            <a:avLst/>
            <a:gdLst/>
            <a:ahLst/>
            <a:cxnLst/>
            <a:rect l="l" t="t" r="r" b="b"/>
            <a:pathLst>
              <a:path w="533400" h="533400">
                <a:moveTo>
                  <a:pt x="114302" y="0"/>
                </a:moveTo>
                <a:lnTo>
                  <a:pt x="419098" y="0"/>
                </a:lnTo>
                <a:cubicBezTo>
                  <a:pt x="482183" y="0"/>
                  <a:pt x="533400" y="51217"/>
                  <a:pt x="533400" y="114302"/>
                </a:cubicBezTo>
                <a:lnTo>
                  <a:pt x="533400" y="419098"/>
                </a:lnTo>
                <a:cubicBezTo>
                  <a:pt x="533400" y="482183"/>
                  <a:pt x="482183" y="533400"/>
                  <a:pt x="419098" y="533400"/>
                </a:cubicBezTo>
                <a:lnTo>
                  <a:pt x="114302" y="533400"/>
                </a:lnTo>
                <a:cubicBezTo>
                  <a:pt x="51217" y="533400"/>
                  <a:pt x="0" y="482183"/>
                  <a:pt x="0" y="419098"/>
                </a:cubicBezTo>
                <a:lnTo>
                  <a:pt x="0" y="114302"/>
                </a:lnTo>
                <a:cubicBezTo>
                  <a:pt x="0" y="51217"/>
                  <a:pt x="51217" y="0"/>
                  <a:pt x="114302" y="0"/>
                </a:cubicBezTo>
                <a:close/>
              </a:path>
            </a:pathLst>
          </a:custGeom>
          <a:solidFill>
            <a:srgbClr val="F59E0B">
              <a:alpha val="20000"/>
            </a:srgbClr>
          </a:solidFill>
          <a:ln/>
        </p:spPr>
        <p:txBody>
          <a:bodyPr/>
          <a:lstStyle/>
          <a:p>
            <a:endParaRPr lang="zh-CN" altLang="en-US"/>
          </a:p>
        </p:txBody>
      </p:sp>
      <p:sp>
        <p:nvSpPr>
          <p:cNvPr id="25" name="Shape 23"/>
          <p:cNvSpPr/>
          <p:nvPr/>
        </p:nvSpPr>
        <p:spPr>
          <a:xfrm>
            <a:off x="4577507" y="2155031"/>
            <a:ext cx="285750" cy="285750"/>
          </a:xfrm>
          <a:custGeom>
            <a:avLst/>
            <a:gdLst/>
            <a:ahLst/>
            <a:cxnLst/>
            <a:rect l="l" t="t" r="r" b="b"/>
            <a:pathLst>
              <a:path w="285750" h="285750">
                <a:moveTo>
                  <a:pt x="187523" y="196453"/>
                </a:moveTo>
                <a:cubicBezTo>
                  <a:pt x="241771" y="196453"/>
                  <a:pt x="285750" y="152474"/>
                  <a:pt x="285750" y="98227"/>
                </a:cubicBezTo>
                <a:cubicBezTo>
                  <a:pt x="285750" y="43979"/>
                  <a:pt x="241771" y="0"/>
                  <a:pt x="187523" y="0"/>
                </a:cubicBezTo>
                <a:cubicBezTo>
                  <a:pt x="133276" y="0"/>
                  <a:pt x="89297" y="43979"/>
                  <a:pt x="89297" y="98227"/>
                </a:cubicBezTo>
                <a:cubicBezTo>
                  <a:pt x="89297" y="108663"/>
                  <a:pt x="90915" y="118765"/>
                  <a:pt x="93929" y="128197"/>
                </a:cubicBezTo>
                <a:lnTo>
                  <a:pt x="3907" y="218219"/>
                </a:lnTo>
                <a:cubicBezTo>
                  <a:pt x="1395" y="220731"/>
                  <a:pt x="0" y="224135"/>
                  <a:pt x="0" y="227707"/>
                </a:cubicBezTo>
                <a:lnTo>
                  <a:pt x="0" y="272355"/>
                </a:lnTo>
                <a:cubicBezTo>
                  <a:pt x="0" y="279778"/>
                  <a:pt x="5972" y="285750"/>
                  <a:pt x="13395" y="285750"/>
                </a:cubicBezTo>
                <a:lnTo>
                  <a:pt x="58043" y="285750"/>
                </a:lnTo>
                <a:cubicBezTo>
                  <a:pt x="65466" y="285750"/>
                  <a:pt x="71438" y="279778"/>
                  <a:pt x="71438" y="272355"/>
                </a:cubicBezTo>
                <a:lnTo>
                  <a:pt x="71438" y="250031"/>
                </a:lnTo>
                <a:lnTo>
                  <a:pt x="93762" y="250031"/>
                </a:lnTo>
                <a:cubicBezTo>
                  <a:pt x="101185" y="250031"/>
                  <a:pt x="107156" y="244060"/>
                  <a:pt x="107156" y="236637"/>
                </a:cubicBezTo>
                <a:lnTo>
                  <a:pt x="107156" y="214313"/>
                </a:lnTo>
                <a:lnTo>
                  <a:pt x="129480" y="214313"/>
                </a:lnTo>
                <a:cubicBezTo>
                  <a:pt x="133052" y="214313"/>
                  <a:pt x="136457" y="212917"/>
                  <a:pt x="138968" y="210406"/>
                </a:cubicBezTo>
                <a:lnTo>
                  <a:pt x="157553" y="191821"/>
                </a:lnTo>
                <a:cubicBezTo>
                  <a:pt x="166985" y="194835"/>
                  <a:pt x="177087" y="196453"/>
                  <a:pt x="187523" y="196453"/>
                </a:cubicBezTo>
                <a:close/>
                <a:moveTo>
                  <a:pt x="209848" y="53578"/>
                </a:moveTo>
                <a:cubicBezTo>
                  <a:pt x="222169" y="53578"/>
                  <a:pt x="232172" y="63581"/>
                  <a:pt x="232172" y="75902"/>
                </a:cubicBezTo>
                <a:cubicBezTo>
                  <a:pt x="232172" y="88223"/>
                  <a:pt x="222169" y="98227"/>
                  <a:pt x="209848" y="98227"/>
                </a:cubicBezTo>
                <a:cubicBezTo>
                  <a:pt x="197527" y="98227"/>
                  <a:pt x="187523" y="88223"/>
                  <a:pt x="187523" y="75902"/>
                </a:cubicBezTo>
                <a:cubicBezTo>
                  <a:pt x="187523" y="63581"/>
                  <a:pt x="197527" y="53578"/>
                  <a:pt x="209848" y="53578"/>
                </a:cubicBezTo>
                <a:close/>
              </a:path>
            </a:pathLst>
          </a:custGeom>
          <a:solidFill>
            <a:srgbClr val="F59E0B"/>
          </a:solidFill>
          <a:ln/>
        </p:spPr>
        <p:txBody>
          <a:bodyPr/>
          <a:lstStyle/>
          <a:p>
            <a:endParaRPr lang="zh-CN" altLang="en-US"/>
          </a:p>
        </p:txBody>
      </p:sp>
      <p:sp>
        <p:nvSpPr>
          <p:cNvPr id="26" name="Text 24"/>
          <p:cNvSpPr/>
          <p:nvPr/>
        </p:nvSpPr>
        <p:spPr>
          <a:xfrm>
            <a:off x="5099000" y="2145506"/>
            <a:ext cx="1495425"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ModelConfig</a:t>
            </a:r>
            <a:endParaRPr lang="en-US" sz="1600" dirty="0"/>
          </a:p>
        </p:txBody>
      </p:sp>
      <p:sp>
        <p:nvSpPr>
          <p:cNvPr id="27" name="Shape 25"/>
          <p:cNvSpPr/>
          <p:nvPr/>
        </p:nvSpPr>
        <p:spPr>
          <a:xfrm>
            <a:off x="4451300" y="2702719"/>
            <a:ext cx="762000" cy="266700"/>
          </a:xfrm>
          <a:custGeom>
            <a:avLst/>
            <a:gdLst/>
            <a:ahLst/>
            <a:cxnLst/>
            <a:rect l="l" t="t" r="r" b="b"/>
            <a:pathLst>
              <a:path w="762000" h="266700">
                <a:moveTo>
                  <a:pt x="133350" y="0"/>
                </a:moveTo>
                <a:lnTo>
                  <a:pt x="628650" y="0"/>
                </a:lnTo>
                <a:cubicBezTo>
                  <a:pt x="702248" y="0"/>
                  <a:pt x="762000" y="59752"/>
                  <a:pt x="762000" y="133350"/>
                </a:cubicBezTo>
                <a:lnTo>
                  <a:pt x="762000" y="133350"/>
                </a:lnTo>
                <a:cubicBezTo>
                  <a:pt x="762000" y="206948"/>
                  <a:pt x="702248" y="266700"/>
                  <a:pt x="628650" y="266700"/>
                </a:cubicBezTo>
                <a:lnTo>
                  <a:pt x="133350" y="266700"/>
                </a:lnTo>
                <a:cubicBezTo>
                  <a:pt x="59752" y="266700"/>
                  <a:pt x="0" y="206948"/>
                  <a:pt x="0" y="133350"/>
                </a:cubicBezTo>
                <a:lnTo>
                  <a:pt x="0" y="133350"/>
                </a:lnTo>
                <a:cubicBezTo>
                  <a:pt x="0" y="59752"/>
                  <a:pt x="59752" y="0"/>
                  <a:pt x="133350" y="0"/>
                </a:cubicBezTo>
                <a:close/>
              </a:path>
            </a:pathLst>
          </a:custGeom>
          <a:solidFill>
            <a:srgbClr val="F59E0B">
              <a:alpha val="20000"/>
            </a:srgbClr>
          </a:solidFill>
          <a:ln/>
        </p:spPr>
        <p:txBody>
          <a:bodyPr/>
          <a:lstStyle/>
          <a:p>
            <a:endParaRPr lang="zh-CN" altLang="en-US"/>
          </a:p>
        </p:txBody>
      </p:sp>
      <p:sp>
        <p:nvSpPr>
          <p:cNvPr id="28" name="Text 26"/>
          <p:cNvSpPr/>
          <p:nvPr/>
        </p:nvSpPr>
        <p:spPr>
          <a:xfrm>
            <a:off x="4451300" y="2702719"/>
            <a:ext cx="828675" cy="266700"/>
          </a:xfrm>
          <a:prstGeom prst="rect">
            <a:avLst/>
          </a:prstGeom>
          <a:noFill/>
          <a:ln/>
        </p:spPr>
        <p:txBody>
          <a:bodyPr wrap="square" lIns="114300" tIns="38100" rIns="114300" bIns="38100" rtlCol="0" anchor="ctr"/>
          <a:lstStyle/>
          <a:p>
            <a:pPr>
              <a:lnSpc>
                <a:spcPct val="120000"/>
              </a:lnSpc>
            </a:pPr>
            <a:r>
              <a:rPr lang="en-US" sz="1050" b="1" dirty="0">
                <a:solidFill>
                  <a:srgbClr val="F59E0B"/>
                </a:solidFill>
                <a:latin typeface="Noto Sans SC" pitchFamily="34" charset="0"/>
                <a:ea typeface="Noto Sans SC" pitchFamily="34" charset="-122"/>
                <a:cs typeface="Noto Sans SC" pitchFamily="34" charset="-120"/>
              </a:rPr>
              <a:t>凭证管理</a:t>
            </a:r>
            <a:endParaRPr lang="en-US" sz="1600" dirty="0"/>
          </a:p>
        </p:txBody>
      </p:sp>
      <p:sp>
        <p:nvSpPr>
          <p:cNvPr id="29" name="Text 27"/>
          <p:cNvSpPr/>
          <p:nvPr/>
        </p:nvSpPr>
        <p:spPr>
          <a:xfrm>
            <a:off x="4451300" y="3059906"/>
            <a:ext cx="3362325" cy="1362075"/>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将大模型端点与鉴权凭证从 Agent 规格中抽离。这使得凭证可以在底层由 Secret 安全管理并独立轮换,而不必每次修改 Agent 的业务逻辑</a:t>
            </a:r>
            <a:endParaRPr lang="en-US" sz="1600" dirty="0"/>
          </a:p>
        </p:txBody>
      </p:sp>
      <p:sp>
        <p:nvSpPr>
          <p:cNvPr id="30" name="Shape 28"/>
          <p:cNvSpPr/>
          <p:nvPr/>
        </p:nvSpPr>
        <p:spPr>
          <a:xfrm>
            <a:off x="4478685" y="46005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F59E0B"/>
          </a:solidFill>
          <a:ln/>
        </p:spPr>
        <p:txBody>
          <a:bodyPr/>
          <a:lstStyle/>
          <a:p>
            <a:endParaRPr lang="zh-CN" altLang="en-US"/>
          </a:p>
        </p:txBody>
      </p:sp>
      <p:sp>
        <p:nvSpPr>
          <p:cNvPr id="31" name="Text 29"/>
          <p:cNvSpPr/>
          <p:nvPr/>
        </p:nvSpPr>
        <p:spPr>
          <a:xfrm>
            <a:off x="4694188" y="4572000"/>
            <a:ext cx="6000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端点配置</a:t>
            </a:r>
            <a:endParaRPr lang="en-US" sz="1600" dirty="0"/>
          </a:p>
        </p:txBody>
      </p:sp>
      <p:sp>
        <p:nvSpPr>
          <p:cNvPr id="32" name="Shape 30"/>
          <p:cNvSpPr/>
          <p:nvPr/>
        </p:nvSpPr>
        <p:spPr>
          <a:xfrm>
            <a:off x="4478685" y="48672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F59E0B"/>
          </a:solidFill>
          <a:ln/>
        </p:spPr>
        <p:txBody>
          <a:bodyPr/>
          <a:lstStyle/>
          <a:p>
            <a:endParaRPr lang="zh-CN" altLang="en-US"/>
          </a:p>
        </p:txBody>
      </p:sp>
      <p:sp>
        <p:nvSpPr>
          <p:cNvPr id="33" name="Text 31"/>
          <p:cNvSpPr/>
          <p:nvPr/>
        </p:nvSpPr>
        <p:spPr>
          <a:xfrm>
            <a:off x="4694188" y="48387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鉴权凭证分离</a:t>
            </a:r>
            <a:endParaRPr lang="en-US" sz="1600" dirty="0"/>
          </a:p>
        </p:txBody>
      </p:sp>
      <p:sp>
        <p:nvSpPr>
          <p:cNvPr id="34" name="Shape 32"/>
          <p:cNvSpPr/>
          <p:nvPr/>
        </p:nvSpPr>
        <p:spPr>
          <a:xfrm>
            <a:off x="4478685" y="51339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F59E0B"/>
          </a:solidFill>
          <a:ln/>
        </p:spPr>
        <p:txBody>
          <a:bodyPr/>
          <a:lstStyle/>
          <a:p>
            <a:endParaRPr lang="zh-CN" altLang="en-US"/>
          </a:p>
        </p:txBody>
      </p:sp>
      <p:sp>
        <p:nvSpPr>
          <p:cNvPr id="35" name="Text 33"/>
          <p:cNvSpPr/>
          <p:nvPr/>
        </p:nvSpPr>
        <p:spPr>
          <a:xfrm>
            <a:off x="4694188" y="5105400"/>
            <a:ext cx="1047750"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Secret 安全存储</a:t>
            </a:r>
            <a:endParaRPr lang="en-US" sz="1600" dirty="0"/>
          </a:p>
        </p:txBody>
      </p:sp>
      <p:sp>
        <p:nvSpPr>
          <p:cNvPr id="36" name="Shape 34"/>
          <p:cNvSpPr/>
          <p:nvPr/>
        </p:nvSpPr>
        <p:spPr>
          <a:xfrm>
            <a:off x="4478685" y="54006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F59E0B"/>
          </a:solidFill>
          <a:ln/>
        </p:spPr>
        <p:txBody>
          <a:bodyPr/>
          <a:lstStyle/>
          <a:p>
            <a:endParaRPr lang="zh-CN" altLang="en-US"/>
          </a:p>
        </p:txBody>
      </p:sp>
      <p:sp>
        <p:nvSpPr>
          <p:cNvPr id="37" name="Text 35"/>
          <p:cNvSpPr/>
          <p:nvPr/>
        </p:nvSpPr>
        <p:spPr>
          <a:xfrm>
            <a:off x="4694188" y="53721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独立轮换机制</a:t>
            </a:r>
            <a:endParaRPr lang="en-US" sz="1600" dirty="0"/>
          </a:p>
        </p:txBody>
      </p:sp>
      <p:sp>
        <p:nvSpPr>
          <p:cNvPr id="38" name="Shape 36"/>
          <p:cNvSpPr/>
          <p:nvPr/>
        </p:nvSpPr>
        <p:spPr>
          <a:xfrm>
            <a:off x="8112100" y="1831181"/>
            <a:ext cx="3686175" cy="3933825"/>
          </a:xfrm>
          <a:custGeom>
            <a:avLst/>
            <a:gdLst/>
            <a:ahLst/>
            <a:cxnLst/>
            <a:rect l="l" t="t" r="r" b="b"/>
            <a:pathLst>
              <a:path w="3686175" h="3933825">
                <a:moveTo>
                  <a:pt x="114308" y="0"/>
                </a:moveTo>
                <a:lnTo>
                  <a:pt x="3571867" y="0"/>
                </a:lnTo>
                <a:cubicBezTo>
                  <a:pt x="3634997" y="0"/>
                  <a:pt x="3686175" y="51178"/>
                  <a:pt x="3686175" y="114308"/>
                </a:cubicBezTo>
                <a:lnTo>
                  <a:pt x="3686175" y="3819517"/>
                </a:lnTo>
                <a:cubicBezTo>
                  <a:pt x="3686175" y="3882647"/>
                  <a:pt x="3634997" y="3933825"/>
                  <a:pt x="3571867" y="3933825"/>
                </a:cubicBezTo>
                <a:lnTo>
                  <a:pt x="114308" y="3933825"/>
                </a:lnTo>
                <a:cubicBezTo>
                  <a:pt x="51178" y="3933825"/>
                  <a:pt x="0" y="3882647"/>
                  <a:pt x="0" y="3819517"/>
                </a:cubicBezTo>
                <a:lnTo>
                  <a:pt x="0" y="114308"/>
                </a:lnTo>
                <a:cubicBezTo>
                  <a:pt x="0" y="51220"/>
                  <a:pt x="51220" y="0"/>
                  <a:pt x="114308"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39" name="Shape 37"/>
          <p:cNvSpPr/>
          <p:nvPr/>
        </p:nvSpPr>
        <p:spPr>
          <a:xfrm>
            <a:off x="8312125" y="2031206"/>
            <a:ext cx="533400" cy="533400"/>
          </a:xfrm>
          <a:custGeom>
            <a:avLst/>
            <a:gdLst/>
            <a:ahLst/>
            <a:cxnLst/>
            <a:rect l="l" t="t" r="r" b="b"/>
            <a:pathLst>
              <a:path w="533400" h="533400">
                <a:moveTo>
                  <a:pt x="114302" y="0"/>
                </a:moveTo>
                <a:lnTo>
                  <a:pt x="419098" y="0"/>
                </a:lnTo>
                <a:cubicBezTo>
                  <a:pt x="482183" y="0"/>
                  <a:pt x="533400" y="51217"/>
                  <a:pt x="533400" y="114302"/>
                </a:cubicBezTo>
                <a:lnTo>
                  <a:pt x="533400" y="419098"/>
                </a:lnTo>
                <a:cubicBezTo>
                  <a:pt x="533400" y="482183"/>
                  <a:pt x="482183" y="533400"/>
                  <a:pt x="419098" y="533400"/>
                </a:cubicBezTo>
                <a:lnTo>
                  <a:pt x="114302" y="533400"/>
                </a:lnTo>
                <a:cubicBezTo>
                  <a:pt x="51217" y="533400"/>
                  <a:pt x="0" y="482183"/>
                  <a:pt x="0" y="419098"/>
                </a:cubicBezTo>
                <a:lnTo>
                  <a:pt x="0" y="114302"/>
                </a:lnTo>
                <a:cubicBezTo>
                  <a:pt x="0" y="51217"/>
                  <a:pt x="51217" y="0"/>
                  <a:pt x="114302" y="0"/>
                </a:cubicBezTo>
                <a:close/>
              </a:path>
            </a:pathLst>
          </a:custGeom>
          <a:solidFill>
            <a:srgbClr val="34D399">
              <a:alpha val="20000"/>
            </a:srgbClr>
          </a:solidFill>
          <a:ln/>
        </p:spPr>
        <p:txBody>
          <a:bodyPr/>
          <a:lstStyle/>
          <a:p>
            <a:endParaRPr lang="zh-CN" altLang="en-US"/>
          </a:p>
        </p:txBody>
      </p:sp>
      <p:sp>
        <p:nvSpPr>
          <p:cNvPr id="40" name="Shape 38"/>
          <p:cNvSpPr/>
          <p:nvPr/>
        </p:nvSpPr>
        <p:spPr>
          <a:xfrm>
            <a:off x="8420472" y="2155031"/>
            <a:ext cx="321469" cy="285750"/>
          </a:xfrm>
          <a:custGeom>
            <a:avLst/>
            <a:gdLst/>
            <a:ahLst/>
            <a:cxnLst/>
            <a:rect l="l" t="t" r="r" b="b"/>
            <a:pathLst>
              <a:path w="321469" h="285750">
                <a:moveTo>
                  <a:pt x="125071" y="54192"/>
                </a:moveTo>
                <a:lnTo>
                  <a:pt x="125071" y="81874"/>
                </a:lnTo>
                <a:lnTo>
                  <a:pt x="125350" y="82153"/>
                </a:lnTo>
                <a:cubicBezTo>
                  <a:pt x="128978" y="36165"/>
                  <a:pt x="167432" y="0"/>
                  <a:pt x="214368" y="0"/>
                </a:cubicBezTo>
                <a:cubicBezTo>
                  <a:pt x="225586" y="0"/>
                  <a:pt x="236358" y="2065"/>
                  <a:pt x="246236" y="5860"/>
                </a:cubicBezTo>
                <a:cubicBezTo>
                  <a:pt x="251817" y="7981"/>
                  <a:pt x="252822" y="15069"/>
                  <a:pt x="248636" y="19310"/>
                </a:cubicBezTo>
                <a:lnTo>
                  <a:pt x="199132" y="68814"/>
                </a:lnTo>
                <a:cubicBezTo>
                  <a:pt x="197458" y="70489"/>
                  <a:pt x="196509" y="72777"/>
                  <a:pt x="196509" y="75121"/>
                </a:cubicBezTo>
                <a:lnTo>
                  <a:pt x="196509" y="98227"/>
                </a:lnTo>
                <a:cubicBezTo>
                  <a:pt x="196509" y="103138"/>
                  <a:pt x="200527" y="107156"/>
                  <a:pt x="205439" y="107156"/>
                </a:cubicBezTo>
                <a:lnTo>
                  <a:pt x="228544" y="107156"/>
                </a:lnTo>
                <a:cubicBezTo>
                  <a:pt x="230888" y="107156"/>
                  <a:pt x="233176" y="106207"/>
                  <a:pt x="234851" y="104533"/>
                </a:cubicBezTo>
                <a:lnTo>
                  <a:pt x="284355" y="55029"/>
                </a:lnTo>
                <a:cubicBezTo>
                  <a:pt x="288596" y="50788"/>
                  <a:pt x="295684" y="51848"/>
                  <a:pt x="297805" y="57429"/>
                </a:cubicBezTo>
                <a:cubicBezTo>
                  <a:pt x="301600" y="67308"/>
                  <a:pt x="303665" y="78079"/>
                  <a:pt x="303665" y="89297"/>
                </a:cubicBezTo>
                <a:cubicBezTo>
                  <a:pt x="303665" y="123118"/>
                  <a:pt x="284857" y="152586"/>
                  <a:pt x="257063" y="167711"/>
                </a:cubicBezTo>
                <a:lnTo>
                  <a:pt x="302549" y="213196"/>
                </a:lnTo>
                <a:cubicBezTo>
                  <a:pt x="312986" y="223633"/>
                  <a:pt x="312986" y="240599"/>
                  <a:pt x="302549" y="251092"/>
                </a:cubicBezTo>
                <a:lnTo>
                  <a:pt x="269007" y="284634"/>
                </a:lnTo>
                <a:cubicBezTo>
                  <a:pt x="258570" y="295070"/>
                  <a:pt x="241604" y="295070"/>
                  <a:pt x="231111" y="284634"/>
                </a:cubicBezTo>
                <a:lnTo>
                  <a:pt x="160790" y="214313"/>
                </a:lnTo>
                <a:cubicBezTo>
                  <a:pt x="145498" y="199020"/>
                  <a:pt x="142038" y="176417"/>
                  <a:pt x="150465" y="157776"/>
                </a:cubicBezTo>
                <a:lnTo>
                  <a:pt x="99845" y="107156"/>
                </a:lnTo>
                <a:lnTo>
                  <a:pt x="72163" y="107156"/>
                </a:lnTo>
                <a:cubicBezTo>
                  <a:pt x="66191" y="107156"/>
                  <a:pt x="60610" y="104198"/>
                  <a:pt x="57317" y="99231"/>
                </a:cubicBezTo>
                <a:lnTo>
                  <a:pt x="13060" y="32872"/>
                </a:lnTo>
                <a:cubicBezTo>
                  <a:pt x="10716" y="29356"/>
                  <a:pt x="11162" y="24612"/>
                  <a:pt x="14176" y="21599"/>
                </a:cubicBezTo>
                <a:lnTo>
                  <a:pt x="39514" y="-3739"/>
                </a:lnTo>
                <a:cubicBezTo>
                  <a:pt x="42528" y="-6753"/>
                  <a:pt x="47216" y="-7200"/>
                  <a:pt x="50788" y="-4856"/>
                </a:cubicBezTo>
                <a:lnTo>
                  <a:pt x="117146" y="39346"/>
                </a:lnTo>
                <a:cubicBezTo>
                  <a:pt x="122113" y="42639"/>
                  <a:pt x="125071" y="48220"/>
                  <a:pt x="125071" y="54192"/>
                </a:cubicBezTo>
                <a:close/>
                <a:moveTo>
                  <a:pt x="120328" y="165534"/>
                </a:moveTo>
                <a:cubicBezTo>
                  <a:pt x="116811" y="186184"/>
                  <a:pt x="121667" y="208006"/>
                  <a:pt x="135062" y="225475"/>
                </a:cubicBezTo>
                <a:lnTo>
                  <a:pt x="82042" y="278439"/>
                </a:lnTo>
                <a:cubicBezTo>
                  <a:pt x="66359" y="294122"/>
                  <a:pt x="40909" y="294122"/>
                  <a:pt x="25226" y="278439"/>
                </a:cubicBezTo>
                <a:cubicBezTo>
                  <a:pt x="9544" y="262756"/>
                  <a:pt x="9544" y="237306"/>
                  <a:pt x="25226" y="221624"/>
                </a:cubicBezTo>
                <a:lnTo>
                  <a:pt x="100794" y="146056"/>
                </a:lnTo>
                <a:lnTo>
                  <a:pt x="120328" y="165590"/>
                </a:lnTo>
                <a:close/>
              </a:path>
            </a:pathLst>
          </a:custGeom>
          <a:solidFill>
            <a:srgbClr val="34D399"/>
          </a:solidFill>
          <a:ln/>
        </p:spPr>
        <p:txBody>
          <a:bodyPr/>
          <a:lstStyle/>
          <a:p>
            <a:endParaRPr lang="zh-CN" altLang="en-US"/>
          </a:p>
        </p:txBody>
      </p:sp>
      <p:sp>
        <p:nvSpPr>
          <p:cNvPr id="41" name="Text 39"/>
          <p:cNvSpPr/>
          <p:nvPr/>
        </p:nvSpPr>
        <p:spPr>
          <a:xfrm>
            <a:off x="8959825" y="2145506"/>
            <a:ext cx="217170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RemoteMCPServer</a:t>
            </a:r>
            <a:endParaRPr lang="en-US" sz="1600" dirty="0"/>
          </a:p>
        </p:txBody>
      </p:sp>
      <p:sp>
        <p:nvSpPr>
          <p:cNvPr id="42" name="Shape 40"/>
          <p:cNvSpPr/>
          <p:nvPr/>
        </p:nvSpPr>
        <p:spPr>
          <a:xfrm>
            <a:off x="8312125" y="2702719"/>
            <a:ext cx="762000" cy="266700"/>
          </a:xfrm>
          <a:custGeom>
            <a:avLst/>
            <a:gdLst/>
            <a:ahLst/>
            <a:cxnLst/>
            <a:rect l="l" t="t" r="r" b="b"/>
            <a:pathLst>
              <a:path w="762000" h="266700">
                <a:moveTo>
                  <a:pt x="133350" y="0"/>
                </a:moveTo>
                <a:lnTo>
                  <a:pt x="628650" y="0"/>
                </a:lnTo>
                <a:cubicBezTo>
                  <a:pt x="702248" y="0"/>
                  <a:pt x="762000" y="59752"/>
                  <a:pt x="762000" y="133350"/>
                </a:cubicBezTo>
                <a:lnTo>
                  <a:pt x="762000" y="133350"/>
                </a:lnTo>
                <a:cubicBezTo>
                  <a:pt x="762000" y="206948"/>
                  <a:pt x="702248" y="266700"/>
                  <a:pt x="628650" y="266700"/>
                </a:cubicBezTo>
                <a:lnTo>
                  <a:pt x="133350" y="266700"/>
                </a:lnTo>
                <a:cubicBezTo>
                  <a:pt x="59752" y="266700"/>
                  <a:pt x="0" y="206948"/>
                  <a:pt x="0" y="133350"/>
                </a:cubicBezTo>
                <a:lnTo>
                  <a:pt x="0" y="133350"/>
                </a:lnTo>
                <a:cubicBezTo>
                  <a:pt x="0" y="59752"/>
                  <a:pt x="59752" y="0"/>
                  <a:pt x="133350" y="0"/>
                </a:cubicBezTo>
                <a:close/>
              </a:path>
            </a:pathLst>
          </a:custGeom>
          <a:solidFill>
            <a:srgbClr val="34D399">
              <a:alpha val="20000"/>
            </a:srgbClr>
          </a:solidFill>
          <a:ln/>
        </p:spPr>
        <p:txBody>
          <a:bodyPr/>
          <a:lstStyle/>
          <a:p>
            <a:endParaRPr lang="zh-CN" altLang="en-US"/>
          </a:p>
        </p:txBody>
      </p:sp>
      <p:sp>
        <p:nvSpPr>
          <p:cNvPr id="43" name="Text 41"/>
          <p:cNvSpPr/>
          <p:nvPr/>
        </p:nvSpPr>
        <p:spPr>
          <a:xfrm>
            <a:off x="8312125" y="2702719"/>
            <a:ext cx="828675" cy="266700"/>
          </a:xfrm>
          <a:prstGeom prst="rect">
            <a:avLst/>
          </a:prstGeom>
          <a:noFill/>
          <a:ln/>
        </p:spPr>
        <p:txBody>
          <a:bodyPr wrap="square" lIns="114300" tIns="38100" rIns="114300" bIns="38100" rtlCol="0" anchor="ctr"/>
          <a:lstStyle/>
          <a:p>
            <a:pPr>
              <a:lnSpc>
                <a:spcPct val="120000"/>
              </a:lnSpc>
            </a:pPr>
            <a:r>
              <a:rPr lang="en-US" sz="1050" b="1" dirty="0">
                <a:solidFill>
                  <a:srgbClr val="34D399"/>
                </a:solidFill>
                <a:latin typeface="Noto Sans SC" pitchFamily="34" charset="0"/>
                <a:ea typeface="Noto Sans SC" pitchFamily="34" charset="-122"/>
                <a:cs typeface="Noto Sans SC" pitchFamily="34" charset="-120"/>
              </a:rPr>
              <a:t>工具服务</a:t>
            </a:r>
            <a:endParaRPr lang="en-US" sz="1600" dirty="0"/>
          </a:p>
        </p:txBody>
      </p:sp>
      <p:sp>
        <p:nvSpPr>
          <p:cNvPr id="44" name="Text 42"/>
          <p:cNvSpPr/>
          <p:nvPr/>
        </p:nvSpPr>
        <p:spPr>
          <a:xfrm>
            <a:off x="8312125" y="3059906"/>
            <a:ext cx="3362325" cy="1362075"/>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定义遵循 MCP(Model Context Protocol)协议的工具服务端点(即 MCP 客户端在 Kagent 中的配置抽象)。控制器通过它发现并注册工具</a:t>
            </a:r>
            <a:endParaRPr lang="en-US" sz="1600" dirty="0"/>
          </a:p>
        </p:txBody>
      </p:sp>
      <p:sp>
        <p:nvSpPr>
          <p:cNvPr id="45" name="Shape 43"/>
          <p:cNvSpPr/>
          <p:nvPr/>
        </p:nvSpPr>
        <p:spPr>
          <a:xfrm>
            <a:off x="8339510" y="46005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34D399"/>
          </a:solidFill>
          <a:ln/>
        </p:spPr>
        <p:txBody>
          <a:bodyPr/>
          <a:lstStyle/>
          <a:p>
            <a:endParaRPr lang="zh-CN" altLang="en-US"/>
          </a:p>
        </p:txBody>
      </p:sp>
      <p:sp>
        <p:nvSpPr>
          <p:cNvPr id="46" name="Text 44"/>
          <p:cNvSpPr/>
          <p:nvPr/>
        </p:nvSpPr>
        <p:spPr>
          <a:xfrm>
            <a:off x="8555013" y="4572000"/>
            <a:ext cx="9429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MCP 协议端点</a:t>
            </a:r>
            <a:endParaRPr lang="en-US" sz="1600" dirty="0"/>
          </a:p>
        </p:txBody>
      </p:sp>
      <p:sp>
        <p:nvSpPr>
          <p:cNvPr id="47" name="Shape 45"/>
          <p:cNvSpPr/>
          <p:nvPr/>
        </p:nvSpPr>
        <p:spPr>
          <a:xfrm>
            <a:off x="8339510" y="48672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34D399"/>
          </a:solidFill>
          <a:ln/>
        </p:spPr>
        <p:txBody>
          <a:bodyPr/>
          <a:lstStyle/>
          <a:p>
            <a:endParaRPr lang="zh-CN" altLang="en-US"/>
          </a:p>
        </p:txBody>
      </p:sp>
      <p:sp>
        <p:nvSpPr>
          <p:cNvPr id="48" name="Text 46"/>
          <p:cNvSpPr/>
          <p:nvPr/>
        </p:nvSpPr>
        <p:spPr>
          <a:xfrm>
            <a:off x="8555013" y="48387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自动工具发现</a:t>
            </a:r>
            <a:endParaRPr lang="en-US" sz="1600" dirty="0"/>
          </a:p>
        </p:txBody>
      </p:sp>
      <p:sp>
        <p:nvSpPr>
          <p:cNvPr id="49" name="Shape 47"/>
          <p:cNvSpPr/>
          <p:nvPr/>
        </p:nvSpPr>
        <p:spPr>
          <a:xfrm>
            <a:off x="8339510" y="51339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34D399"/>
          </a:solidFill>
          <a:ln/>
        </p:spPr>
        <p:txBody>
          <a:bodyPr/>
          <a:lstStyle/>
          <a:p>
            <a:endParaRPr lang="zh-CN" altLang="en-US"/>
          </a:p>
        </p:txBody>
      </p:sp>
      <p:sp>
        <p:nvSpPr>
          <p:cNvPr id="50" name="Text 48"/>
          <p:cNvSpPr/>
          <p:nvPr/>
        </p:nvSpPr>
        <p:spPr>
          <a:xfrm>
            <a:off x="8555013" y="51054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工具注册管理</a:t>
            </a:r>
            <a:endParaRPr lang="en-US" sz="1600" dirty="0"/>
          </a:p>
        </p:txBody>
      </p:sp>
      <p:sp>
        <p:nvSpPr>
          <p:cNvPr id="51" name="Shape 49"/>
          <p:cNvSpPr/>
          <p:nvPr/>
        </p:nvSpPr>
        <p:spPr>
          <a:xfrm>
            <a:off x="8339510" y="5400675"/>
            <a:ext cx="116681" cy="133350"/>
          </a:xfrm>
          <a:custGeom>
            <a:avLst/>
            <a:gdLst/>
            <a:ahLst/>
            <a:cxnLst/>
            <a:rect l="l" t="t" r="r" b="b"/>
            <a:pathLst>
              <a:path w="116681" h="133350">
                <a:moveTo>
                  <a:pt x="113243" y="18257"/>
                </a:moveTo>
                <a:cubicBezTo>
                  <a:pt x="116968" y="20966"/>
                  <a:pt x="117801" y="26175"/>
                  <a:pt x="115093" y="29900"/>
                </a:cubicBezTo>
                <a:lnTo>
                  <a:pt x="48418" y="121578"/>
                </a:lnTo>
                <a:cubicBezTo>
                  <a:pt x="46985" y="123557"/>
                  <a:pt x="44771" y="124781"/>
                  <a:pt x="42323" y="124990"/>
                </a:cubicBezTo>
                <a:cubicBezTo>
                  <a:pt x="39875" y="125198"/>
                  <a:pt x="37505" y="124286"/>
                  <a:pt x="35786" y="122567"/>
                </a:cubicBezTo>
                <a:lnTo>
                  <a:pt x="2448" y="89230"/>
                </a:lnTo>
                <a:cubicBezTo>
                  <a:pt x="-807" y="85974"/>
                  <a:pt x="-807" y="80687"/>
                  <a:pt x="2448" y="77432"/>
                </a:cubicBezTo>
                <a:cubicBezTo>
                  <a:pt x="5704" y="74176"/>
                  <a:pt x="10991" y="74176"/>
                  <a:pt x="14247" y="77432"/>
                </a:cubicBezTo>
                <a:lnTo>
                  <a:pt x="40682" y="103867"/>
                </a:lnTo>
                <a:lnTo>
                  <a:pt x="101627" y="20081"/>
                </a:lnTo>
                <a:cubicBezTo>
                  <a:pt x="104336" y="16356"/>
                  <a:pt x="109545" y="15523"/>
                  <a:pt x="113269" y="18231"/>
                </a:cubicBezTo>
                <a:close/>
              </a:path>
            </a:pathLst>
          </a:custGeom>
          <a:solidFill>
            <a:srgbClr val="34D399"/>
          </a:solidFill>
          <a:ln/>
        </p:spPr>
        <p:txBody>
          <a:bodyPr/>
          <a:lstStyle/>
          <a:p>
            <a:endParaRPr lang="zh-CN" altLang="en-US"/>
          </a:p>
        </p:txBody>
      </p:sp>
      <p:sp>
        <p:nvSpPr>
          <p:cNvPr id="52" name="Text 50"/>
          <p:cNvSpPr/>
          <p:nvPr/>
        </p:nvSpPr>
        <p:spPr>
          <a:xfrm>
            <a:off x="8555013" y="5372100"/>
            <a:ext cx="914400"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多 Agent 复用</a:t>
            </a:r>
            <a:endParaRPr lang="en-US" sz="1600" dirty="0"/>
          </a:p>
        </p:txBody>
      </p:sp>
      <p:sp>
        <p:nvSpPr>
          <p:cNvPr id="53" name="Shape 51"/>
          <p:cNvSpPr/>
          <p:nvPr/>
        </p:nvSpPr>
        <p:spPr>
          <a:xfrm>
            <a:off x="385763" y="5929313"/>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54" name="Shape 52"/>
          <p:cNvSpPr/>
          <p:nvPr/>
        </p:nvSpPr>
        <p:spPr>
          <a:xfrm>
            <a:off x="590550" y="6105525"/>
            <a:ext cx="142875" cy="190500"/>
          </a:xfrm>
          <a:custGeom>
            <a:avLst/>
            <a:gdLst/>
            <a:ahLst/>
            <a:cxnLst/>
            <a:rect l="l" t="t" r="r" b="b"/>
            <a:pathLst>
              <a:path w="142875" h="190500">
                <a:moveTo>
                  <a:pt x="108979" y="142875"/>
                </a:moveTo>
                <a:cubicBezTo>
                  <a:pt x="111696" y="134578"/>
                  <a:pt x="117128" y="127062"/>
                  <a:pt x="123267" y="120588"/>
                </a:cubicBezTo>
                <a:cubicBezTo>
                  <a:pt x="135434" y="107789"/>
                  <a:pt x="142875" y="90488"/>
                  <a:pt x="142875" y="71438"/>
                </a:cubicBezTo>
                <a:cubicBezTo>
                  <a:pt x="142875" y="31998"/>
                  <a:pt x="110877" y="0"/>
                  <a:pt x="71437" y="0"/>
                </a:cubicBezTo>
                <a:cubicBezTo>
                  <a:pt x="31998" y="0"/>
                  <a:pt x="0" y="31998"/>
                  <a:pt x="0" y="71438"/>
                </a:cubicBezTo>
                <a:cubicBezTo>
                  <a:pt x="0" y="90488"/>
                  <a:pt x="7441" y="107789"/>
                  <a:pt x="19608" y="120588"/>
                </a:cubicBezTo>
                <a:cubicBezTo>
                  <a:pt x="25747" y="127062"/>
                  <a:pt x="31217" y="134578"/>
                  <a:pt x="33896" y="142875"/>
                </a:cubicBezTo>
                <a:lnTo>
                  <a:pt x="108942" y="142875"/>
                </a:lnTo>
                <a:close/>
                <a:moveTo>
                  <a:pt x="107156" y="160734"/>
                </a:moveTo>
                <a:lnTo>
                  <a:pt x="35719" y="160734"/>
                </a:lnTo>
                <a:lnTo>
                  <a:pt x="35719" y="166688"/>
                </a:lnTo>
                <a:cubicBezTo>
                  <a:pt x="35719" y="183133"/>
                  <a:pt x="49039" y="196453"/>
                  <a:pt x="65484" y="196453"/>
                </a:cubicBezTo>
                <a:lnTo>
                  <a:pt x="77391" y="196453"/>
                </a:lnTo>
                <a:cubicBezTo>
                  <a:pt x="93836" y="196453"/>
                  <a:pt x="107156" y="183133"/>
                  <a:pt x="107156" y="166688"/>
                </a:cubicBezTo>
                <a:lnTo>
                  <a:pt x="107156" y="160734"/>
                </a:lnTo>
                <a:close/>
                <a:moveTo>
                  <a:pt x="68461" y="41672"/>
                </a:moveTo>
                <a:cubicBezTo>
                  <a:pt x="53653" y="41672"/>
                  <a:pt x="41672" y="53653"/>
                  <a:pt x="41672" y="68461"/>
                </a:cubicBezTo>
                <a:cubicBezTo>
                  <a:pt x="41672" y="73409"/>
                  <a:pt x="37691" y="77391"/>
                  <a:pt x="32742" y="77391"/>
                </a:cubicBezTo>
                <a:cubicBezTo>
                  <a:pt x="27794" y="77391"/>
                  <a:pt x="23812" y="73409"/>
                  <a:pt x="23812" y="68461"/>
                </a:cubicBezTo>
                <a:cubicBezTo>
                  <a:pt x="23812" y="43793"/>
                  <a:pt x="43793" y="23812"/>
                  <a:pt x="68461" y="23812"/>
                </a:cubicBezTo>
                <a:cubicBezTo>
                  <a:pt x="73409" y="23812"/>
                  <a:pt x="77391" y="27794"/>
                  <a:pt x="77391" y="32742"/>
                </a:cubicBezTo>
                <a:cubicBezTo>
                  <a:pt x="77391" y="37691"/>
                  <a:pt x="73409" y="41672"/>
                  <a:pt x="68461" y="41672"/>
                </a:cubicBezTo>
                <a:close/>
              </a:path>
            </a:pathLst>
          </a:custGeom>
          <a:solidFill>
            <a:srgbClr val="F59E0B"/>
          </a:solidFill>
          <a:ln/>
        </p:spPr>
        <p:txBody>
          <a:bodyPr/>
          <a:lstStyle/>
          <a:p>
            <a:endParaRPr lang="zh-CN" altLang="en-US"/>
          </a:p>
        </p:txBody>
      </p:sp>
      <p:sp>
        <p:nvSpPr>
          <p:cNvPr id="55" name="Text 53"/>
          <p:cNvSpPr/>
          <p:nvPr/>
        </p:nvSpPr>
        <p:spPr>
          <a:xfrm>
            <a:off x="895350" y="6086475"/>
            <a:ext cx="6572250" cy="228600"/>
          </a:xfrm>
          <a:prstGeom prst="rect">
            <a:avLst/>
          </a:prstGeom>
          <a:noFill/>
          <a:ln/>
        </p:spPr>
        <p:txBody>
          <a:bodyPr wrap="square" lIns="0" tIns="0" rIns="0" bIns="0" rtlCol="0" anchor="ctr"/>
          <a:lstStyle/>
          <a:p>
            <a:pPr>
              <a:lnSpc>
                <a:spcPct val="130000"/>
              </a:lnSpc>
            </a:pPr>
            <a:r>
              <a:rPr lang="en-US" sz="1200" b="1" dirty="0">
                <a:solidFill>
                  <a:srgbClr val="F59E0B"/>
                </a:solidFill>
                <a:latin typeface="Noto Sans SC" pitchFamily="34" charset="0"/>
                <a:ea typeface="Noto Sans SC" pitchFamily="34" charset="-122"/>
                <a:cs typeface="Noto Sans SC" pitchFamily="34" charset="-120"/>
              </a:rPr>
              <a:t>设计优势:</a:t>
            </a:r>
            <a:r>
              <a:rPr lang="en-US" sz="1200" dirty="0">
                <a:solidFill>
                  <a:srgbClr val="E5E7EB">
                    <a:alpha val="90000"/>
                  </a:srgbClr>
                </a:solidFill>
                <a:latin typeface="Noto Sans SC" pitchFamily="34" charset="0"/>
                <a:ea typeface="Noto Sans SC" pitchFamily="34" charset="-122"/>
                <a:cs typeface="Noto Sans SC" pitchFamily="34" charset="-120"/>
              </a:rPr>
              <a:t> 三大核心 CRD 实现了</a:t>
            </a:r>
            <a:r>
              <a:rPr lang="en-US" sz="1200" b="1" dirty="0">
                <a:solidFill>
                  <a:srgbClr val="34D399"/>
                </a:solidFill>
                <a:latin typeface="Noto Sans SC" pitchFamily="34" charset="0"/>
                <a:ea typeface="Noto Sans SC" pitchFamily="34" charset="-122"/>
                <a:cs typeface="Noto Sans SC" pitchFamily="34" charset="-120"/>
              </a:rPr>
              <a:t>配置与运行时逻辑的分离</a:t>
            </a:r>
            <a:r>
              <a:rPr lang="en-US" sz="1200" dirty="0">
                <a:solidFill>
                  <a:srgbClr val="E5E7EB">
                    <a:alpha val="90000"/>
                  </a:srgbClr>
                </a:solidFill>
                <a:latin typeface="Noto Sans SC" pitchFamily="34" charset="0"/>
                <a:ea typeface="Noto Sans SC" pitchFamily="34" charset="-122"/>
                <a:cs typeface="Noto Sans SC" pitchFamily="34" charset="-120"/>
              </a:rPr>
              <a:t>,让智能体管理更加灵活、安全、可维护</a:t>
            </a:r>
            <a:endParaRPr lang="en-US" sz="1600" dirty="0"/>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 name="Text 1"/>
          <p:cNvSpPr/>
          <p:nvPr/>
        </p:nvSpPr>
        <p:spPr>
          <a:xfrm>
            <a:off x="475283" y="438150"/>
            <a:ext cx="2857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01</a:t>
            </a:r>
            <a:endParaRPr lang="en-US" sz="1600" dirty="0"/>
          </a:p>
        </p:txBody>
      </p:sp>
      <p:sp>
        <p:nvSpPr>
          <p:cNvPr id="4" name="Text 2"/>
          <p:cNvSpPr/>
          <p:nvPr/>
        </p:nvSpPr>
        <p:spPr>
          <a:xfrm>
            <a:off x="876300" y="381000"/>
            <a:ext cx="413385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A2A 消息流:关键执行流程</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6" name="Shape 4"/>
          <p:cNvSpPr/>
          <p:nvPr/>
        </p:nvSpPr>
        <p:spPr>
          <a:xfrm>
            <a:off x="385763" y="1109663"/>
            <a:ext cx="11420475" cy="876300"/>
          </a:xfrm>
          <a:custGeom>
            <a:avLst/>
            <a:gdLst/>
            <a:ahLst/>
            <a:cxnLst/>
            <a:rect l="l" t="t" r="r" b="b"/>
            <a:pathLst>
              <a:path w="11420475" h="876300">
                <a:moveTo>
                  <a:pt x="114296" y="0"/>
                </a:moveTo>
                <a:lnTo>
                  <a:pt x="11306179" y="0"/>
                </a:lnTo>
                <a:cubicBezTo>
                  <a:pt x="11369303" y="0"/>
                  <a:pt x="11420475" y="51172"/>
                  <a:pt x="11420475" y="114296"/>
                </a:cubicBezTo>
                <a:lnTo>
                  <a:pt x="11420475" y="762004"/>
                </a:lnTo>
                <a:cubicBezTo>
                  <a:pt x="11420475" y="825128"/>
                  <a:pt x="11369303" y="876300"/>
                  <a:pt x="11306179" y="876300"/>
                </a:cubicBezTo>
                <a:lnTo>
                  <a:pt x="114296" y="876300"/>
                </a:lnTo>
                <a:cubicBezTo>
                  <a:pt x="51172" y="876300"/>
                  <a:pt x="0" y="825128"/>
                  <a:pt x="0" y="762004"/>
                </a:cubicBezTo>
                <a:lnTo>
                  <a:pt x="0" y="114296"/>
                </a:lnTo>
                <a:cubicBezTo>
                  <a:pt x="0" y="51172"/>
                  <a:pt x="51172" y="0"/>
                  <a:pt x="114296"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542925" y="1266825"/>
            <a:ext cx="11191875" cy="561975"/>
          </a:xfrm>
          <a:prstGeom prst="rect">
            <a:avLst/>
          </a:prstGeom>
          <a:noFill/>
          <a:ln/>
        </p:spPr>
        <p:txBody>
          <a:bodyPr wrap="square" lIns="0" tIns="0" rIns="0" bIns="0" rtlCol="0" anchor="ctr"/>
          <a:lstStyle/>
          <a:p>
            <a:pPr>
              <a:lnSpc>
                <a:spcPct val="140000"/>
              </a:lnSpc>
            </a:pPr>
            <a:r>
              <a:rPr lang="en-US" sz="1350" dirty="0">
                <a:solidFill>
                  <a:srgbClr val="E5E7EB">
                    <a:alpha val="90000"/>
                  </a:srgbClr>
                </a:solidFill>
                <a:latin typeface="Noto Sans SC" pitchFamily="34" charset="0"/>
                <a:ea typeface="Noto Sans SC" pitchFamily="34" charset="-122"/>
                <a:cs typeface="Noto Sans SC" pitchFamily="34" charset="-120"/>
              </a:rPr>
              <a:t>Kagent 的消息流转路径决定了请求从用户界面到智能体运行时的全链路交互方式。完整的执行流程涵盖了从</a:t>
            </a:r>
            <a:r>
              <a:rPr lang="en-US" sz="1350" b="1" dirty="0">
                <a:solidFill>
                  <a:srgbClr val="34D399"/>
                </a:solidFill>
                <a:latin typeface="Noto Sans SC" pitchFamily="34" charset="0"/>
                <a:ea typeface="Noto Sans SC" pitchFamily="34" charset="-122"/>
                <a:cs typeface="Noto Sans SC" pitchFamily="34" charset="-120"/>
              </a:rPr>
              <a:t>HTTP 请求接收</a:t>
            </a:r>
            <a:r>
              <a:rPr lang="en-US" sz="1350" dirty="0">
                <a:solidFill>
                  <a:srgbClr val="E5E7EB">
                    <a:alpha val="90000"/>
                  </a:srgbClr>
                </a:solidFill>
                <a:latin typeface="Noto Sans SC" pitchFamily="34" charset="0"/>
                <a:ea typeface="Noto Sans SC" pitchFamily="34" charset="-122"/>
                <a:cs typeface="Noto Sans SC" pitchFamily="34" charset="-120"/>
              </a:rPr>
              <a:t>、</a:t>
            </a:r>
            <a:r>
              <a:rPr lang="en-US" sz="1350" b="1" dirty="0">
                <a:solidFill>
                  <a:srgbClr val="F59E0B"/>
                </a:solidFill>
                <a:latin typeface="Noto Sans SC" pitchFamily="34" charset="0"/>
                <a:ea typeface="Noto Sans SC" pitchFamily="34" charset="-122"/>
                <a:cs typeface="Noto Sans SC" pitchFamily="34" charset="-120"/>
              </a:rPr>
              <a:t>JSON-RPC 代理转发</a:t>
            </a:r>
            <a:r>
              <a:rPr lang="en-US" sz="1350" dirty="0">
                <a:solidFill>
                  <a:srgbClr val="E5E7EB">
                    <a:alpha val="90000"/>
                  </a:srgbClr>
                </a:solidFill>
                <a:latin typeface="Noto Sans SC" pitchFamily="34" charset="0"/>
                <a:ea typeface="Noto Sans SC" pitchFamily="34" charset="-122"/>
                <a:cs typeface="Noto Sans SC" pitchFamily="34" charset="-120"/>
              </a:rPr>
              <a:t>到</a:t>
            </a:r>
            <a:r>
              <a:rPr lang="en-US" sz="1350" b="1" dirty="0">
                <a:solidFill>
                  <a:srgbClr val="34D399"/>
                </a:solidFill>
                <a:latin typeface="Noto Sans SC" pitchFamily="34" charset="0"/>
                <a:ea typeface="Noto Sans SC" pitchFamily="34" charset="-122"/>
                <a:cs typeface="Noto Sans SC" pitchFamily="34" charset="-120"/>
              </a:rPr>
              <a:t>SSE 流式响应</a:t>
            </a:r>
            <a:r>
              <a:rPr lang="en-US" sz="1350" dirty="0">
                <a:solidFill>
                  <a:srgbClr val="E5E7EB">
                    <a:alpha val="90000"/>
                  </a:srgbClr>
                </a:solidFill>
                <a:latin typeface="Noto Sans SC" pitchFamily="34" charset="0"/>
                <a:ea typeface="Noto Sans SC" pitchFamily="34" charset="-122"/>
                <a:cs typeface="Noto Sans SC" pitchFamily="34" charset="-120"/>
              </a:rPr>
              <a:t>的闭环:</a:t>
            </a:r>
            <a:endParaRPr lang="en-US" sz="1600" dirty="0"/>
          </a:p>
        </p:txBody>
      </p:sp>
      <p:sp>
        <p:nvSpPr>
          <p:cNvPr id="8" name="Shape 6"/>
          <p:cNvSpPr/>
          <p:nvPr/>
        </p:nvSpPr>
        <p:spPr>
          <a:xfrm>
            <a:off x="400050" y="2138363"/>
            <a:ext cx="2171700" cy="3638550"/>
          </a:xfrm>
          <a:custGeom>
            <a:avLst/>
            <a:gdLst/>
            <a:ahLst/>
            <a:cxnLst/>
            <a:rect l="l" t="t" r="r" b="b"/>
            <a:pathLst>
              <a:path w="2171700" h="3638550">
                <a:moveTo>
                  <a:pt x="38100" y="0"/>
                </a:moveTo>
                <a:lnTo>
                  <a:pt x="2095495" y="0"/>
                </a:lnTo>
                <a:cubicBezTo>
                  <a:pt x="2137582" y="0"/>
                  <a:pt x="2171700" y="34118"/>
                  <a:pt x="2171700" y="76205"/>
                </a:cubicBezTo>
                <a:lnTo>
                  <a:pt x="2171700" y="3562345"/>
                </a:lnTo>
                <a:cubicBezTo>
                  <a:pt x="2171700" y="3604432"/>
                  <a:pt x="2137582" y="3638550"/>
                  <a:pt x="2095495" y="3638550"/>
                </a:cubicBezTo>
                <a:lnTo>
                  <a:pt x="38100" y="3638550"/>
                </a:lnTo>
                <a:cubicBezTo>
                  <a:pt x="17072" y="3638550"/>
                  <a:pt x="0" y="3621478"/>
                  <a:pt x="0" y="36004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9" name="Shape 7"/>
          <p:cNvSpPr/>
          <p:nvPr/>
        </p:nvSpPr>
        <p:spPr>
          <a:xfrm>
            <a:off x="400050" y="2138363"/>
            <a:ext cx="38100" cy="3638550"/>
          </a:xfrm>
          <a:custGeom>
            <a:avLst/>
            <a:gdLst/>
            <a:ahLst/>
            <a:cxnLst/>
            <a:rect l="l" t="t" r="r" b="b"/>
            <a:pathLst>
              <a:path w="38100" h="3638550">
                <a:moveTo>
                  <a:pt x="38100" y="0"/>
                </a:moveTo>
                <a:lnTo>
                  <a:pt x="38100" y="0"/>
                </a:lnTo>
                <a:lnTo>
                  <a:pt x="38100" y="3638550"/>
                </a:lnTo>
                <a:lnTo>
                  <a:pt x="38100" y="3638550"/>
                </a:lnTo>
                <a:cubicBezTo>
                  <a:pt x="17072" y="3638550"/>
                  <a:pt x="0" y="3621478"/>
                  <a:pt x="0" y="3600450"/>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10" name="Shape 8"/>
          <p:cNvSpPr/>
          <p:nvPr/>
        </p:nvSpPr>
        <p:spPr>
          <a:xfrm>
            <a:off x="571500" y="2290763"/>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11" name="Text 9"/>
          <p:cNvSpPr/>
          <p:nvPr/>
        </p:nvSpPr>
        <p:spPr>
          <a:xfrm>
            <a:off x="722933" y="2347913"/>
            <a:ext cx="1714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1</a:t>
            </a:r>
            <a:endParaRPr lang="en-US" sz="1600" dirty="0"/>
          </a:p>
        </p:txBody>
      </p:sp>
      <p:sp>
        <p:nvSpPr>
          <p:cNvPr id="12" name="Text 10"/>
          <p:cNvSpPr/>
          <p:nvPr/>
        </p:nvSpPr>
        <p:spPr>
          <a:xfrm>
            <a:off x="1028700" y="2347913"/>
            <a:ext cx="77152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发起请求</a:t>
            </a:r>
            <a:endParaRPr lang="en-US" sz="1600" dirty="0"/>
          </a:p>
        </p:txBody>
      </p:sp>
      <p:sp>
        <p:nvSpPr>
          <p:cNvPr id="13" name="Text 11"/>
          <p:cNvSpPr/>
          <p:nvPr/>
        </p:nvSpPr>
        <p:spPr>
          <a:xfrm>
            <a:off x="571500" y="2786063"/>
            <a:ext cx="1924050" cy="253365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Web UI 发起请求,通过 HTTP POST 携带 </a:t>
            </a:r>
            <a:r>
              <a:rPr lang="en-US" sz="1050" dirty="0">
                <a:solidFill>
                  <a:srgbClr val="34D399"/>
                </a:solidFill>
                <a:highlight>
                  <a:srgbClr val="34D399">
                    <a:alpha val="20000"/>
                  </a:srgbClr>
                </a:highlight>
                <a:latin typeface="MiSans" pitchFamily="34" charset="0"/>
                <a:ea typeface="MiSans" pitchFamily="34" charset="-122"/>
                <a:cs typeface="MiSans" pitchFamily="34" charset="-120"/>
              </a:rPr>
              <a:t>Accept: text/event-stream </a:t>
            </a:r>
            <a:r>
              <a:rPr lang="en-US" sz="1200" dirty="0">
                <a:solidFill>
                  <a:srgbClr val="E5E7EB">
                    <a:alpha val="80000"/>
                  </a:srgbClr>
                </a:solidFill>
                <a:latin typeface="Noto Sans SC" pitchFamily="34" charset="0"/>
                <a:ea typeface="Noto Sans SC" pitchFamily="34" charset="-122"/>
                <a:cs typeface="Noto Sans SC" pitchFamily="34" charset="-120"/>
              </a:rPr>
              <a:t>请求控制器的代理 API</a:t>
            </a:r>
            <a:endParaRPr lang="en-US" sz="1600" dirty="0"/>
          </a:p>
        </p:txBody>
      </p:sp>
      <p:sp>
        <p:nvSpPr>
          <p:cNvPr id="14" name="Shape 12"/>
          <p:cNvSpPr/>
          <p:nvPr/>
        </p:nvSpPr>
        <p:spPr>
          <a:xfrm>
            <a:off x="590550" y="5448300"/>
            <a:ext cx="152400" cy="152400"/>
          </a:xfrm>
          <a:custGeom>
            <a:avLst/>
            <a:gdLst/>
            <a:ahLst/>
            <a:cxnLst/>
            <a:rect l="l" t="t" r="r" b="b"/>
            <a:pathLst>
              <a:path w="152400" h="152400">
                <a:moveTo>
                  <a:pt x="149602" y="82927"/>
                </a:moveTo>
                <a:cubicBezTo>
                  <a:pt x="153323" y="79206"/>
                  <a:pt x="153323" y="73164"/>
                  <a:pt x="149602" y="69443"/>
                </a:cubicBezTo>
                <a:lnTo>
                  <a:pt x="101977" y="21818"/>
                </a:lnTo>
                <a:cubicBezTo>
                  <a:pt x="98256" y="18098"/>
                  <a:pt x="92214" y="18098"/>
                  <a:pt x="88493" y="21818"/>
                </a:cubicBezTo>
                <a:cubicBezTo>
                  <a:pt x="84773" y="25539"/>
                  <a:pt x="84773" y="31581"/>
                  <a:pt x="88493" y="35302"/>
                </a:cubicBezTo>
                <a:lnTo>
                  <a:pt x="119866" y="66675"/>
                </a:lnTo>
                <a:lnTo>
                  <a:pt x="9525" y="66675"/>
                </a:lnTo>
                <a:cubicBezTo>
                  <a:pt x="4256" y="66675"/>
                  <a:pt x="0" y="70931"/>
                  <a:pt x="0" y="76200"/>
                </a:cubicBezTo>
                <a:cubicBezTo>
                  <a:pt x="0" y="81469"/>
                  <a:pt x="4256" y="85725"/>
                  <a:pt x="9525" y="85725"/>
                </a:cubicBezTo>
                <a:lnTo>
                  <a:pt x="119866" y="85725"/>
                </a:lnTo>
                <a:lnTo>
                  <a:pt x="88493" y="117098"/>
                </a:lnTo>
                <a:cubicBezTo>
                  <a:pt x="84772" y="120819"/>
                  <a:pt x="84772" y="126861"/>
                  <a:pt x="88493" y="130582"/>
                </a:cubicBezTo>
                <a:cubicBezTo>
                  <a:pt x="92214" y="134303"/>
                  <a:pt x="98256" y="134303"/>
                  <a:pt x="101977" y="130582"/>
                </a:cubicBezTo>
                <a:lnTo>
                  <a:pt x="149602" y="82957"/>
                </a:lnTo>
                <a:close/>
              </a:path>
            </a:pathLst>
          </a:custGeom>
          <a:solidFill>
            <a:srgbClr val="34D399"/>
          </a:solidFill>
          <a:ln/>
        </p:spPr>
        <p:txBody>
          <a:bodyPr/>
          <a:lstStyle/>
          <a:p>
            <a:endParaRPr lang="zh-CN" altLang="en-US"/>
          </a:p>
        </p:txBody>
      </p:sp>
      <p:sp>
        <p:nvSpPr>
          <p:cNvPr id="15" name="Text 13"/>
          <p:cNvSpPr/>
          <p:nvPr/>
        </p:nvSpPr>
        <p:spPr>
          <a:xfrm>
            <a:off x="838200" y="5429250"/>
            <a:ext cx="838200" cy="190500"/>
          </a:xfrm>
          <a:prstGeom prst="rect">
            <a:avLst/>
          </a:prstGeom>
          <a:noFill/>
          <a:ln/>
        </p:spPr>
        <p:txBody>
          <a:bodyPr wrap="square" lIns="0" tIns="0" rIns="0" bIns="0" rtlCol="0" anchor="ctr"/>
          <a:lstStyle/>
          <a:p>
            <a:pPr>
              <a:lnSpc>
                <a:spcPct val="120000"/>
              </a:lnSpc>
            </a:pPr>
            <a:r>
              <a:rPr lang="en-US" sz="1050" dirty="0">
                <a:solidFill>
                  <a:srgbClr val="34D399"/>
                </a:solidFill>
                <a:latin typeface="Noto Sans SC" pitchFamily="34" charset="0"/>
                <a:ea typeface="Noto Sans SC" pitchFamily="34" charset="-122"/>
                <a:cs typeface="Noto Sans SC" pitchFamily="34" charset="-120"/>
              </a:rPr>
              <a:t>HTTP + SSE</a:t>
            </a:r>
            <a:endParaRPr lang="en-US" sz="1600" dirty="0"/>
          </a:p>
        </p:txBody>
      </p:sp>
      <p:sp>
        <p:nvSpPr>
          <p:cNvPr id="16" name="Shape 14"/>
          <p:cNvSpPr/>
          <p:nvPr/>
        </p:nvSpPr>
        <p:spPr>
          <a:xfrm>
            <a:off x="2708895" y="2138363"/>
            <a:ext cx="2171700" cy="3638550"/>
          </a:xfrm>
          <a:custGeom>
            <a:avLst/>
            <a:gdLst/>
            <a:ahLst/>
            <a:cxnLst/>
            <a:rect l="l" t="t" r="r" b="b"/>
            <a:pathLst>
              <a:path w="2171700" h="3638550">
                <a:moveTo>
                  <a:pt x="38100" y="0"/>
                </a:moveTo>
                <a:lnTo>
                  <a:pt x="2095495" y="0"/>
                </a:lnTo>
                <a:cubicBezTo>
                  <a:pt x="2137582" y="0"/>
                  <a:pt x="2171700" y="34118"/>
                  <a:pt x="2171700" y="76205"/>
                </a:cubicBezTo>
                <a:lnTo>
                  <a:pt x="2171700" y="3562345"/>
                </a:lnTo>
                <a:cubicBezTo>
                  <a:pt x="2171700" y="3604432"/>
                  <a:pt x="2137582" y="3638550"/>
                  <a:pt x="2095495" y="3638550"/>
                </a:cubicBezTo>
                <a:lnTo>
                  <a:pt x="38100" y="3638550"/>
                </a:lnTo>
                <a:cubicBezTo>
                  <a:pt x="17072" y="3638550"/>
                  <a:pt x="0" y="3621478"/>
                  <a:pt x="0" y="36004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17" name="Shape 15"/>
          <p:cNvSpPr/>
          <p:nvPr/>
        </p:nvSpPr>
        <p:spPr>
          <a:xfrm>
            <a:off x="2708895" y="2138363"/>
            <a:ext cx="38100" cy="3638550"/>
          </a:xfrm>
          <a:custGeom>
            <a:avLst/>
            <a:gdLst/>
            <a:ahLst/>
            <a:cxnLst/>
            <a:rect l="l" t="t" r="r" b="b"/>
            <a:pathLst>
              <a:path w="38100" h="3638550">
                <a:moveTo>
                  <a:pt x="38100" y="0"/>
                </a:moveTo>
                <a:lnTo>
                  <a:pt x="38100" y="0"/>
                </a:lnTo>
                <a:lnTo>
                  <a:pt x="38100" y="3638550"/>
                </a:lnTo>
                <a:lnTo>
                  <a:pt x="38100" y="3638550"/>
                </a:lnTo>
                <a:cubicBezTo>
                  <a:pt x="17072" y="3638550"/>
                  <a:pt x="0" y="3621478"/>
                  <a:pt x="0" y="3600450"/>
                </a:cubicBezTo>
                <a:lnTo>
                  <a:pt x="0" y="38100"/>
                </a:lnTo>
                <a:cubicBezTo>
                  <a:pt x="0" y="17072"/>
                  <a:pt x="17072" y="0"/>
                  <a:pt x="38100" y="0"/>
                </a:cubicBezTo>
                <a:close/>
              </a:path>
            </a:pathLst>
          </a:custGeom>
          <a:solidFill>
            <a:srgbClr val="F59E0B"/>
          </a:solidFill>
          <a:ln/>
        </p:spPr>
        <p:txBody>
          <a:bodyPr/>
          <a:lstStyle/>
          <a:p>
            <a:endParaRPr lang="zh-CN" altLang="en-US"/>
          </a:p>
        </p:txBody>
      </p:sp>
      <p:sp>
        <p:nvSpPr>
          <p:cNvPr id="18" name="Shape 16"/>
          <p:cNvSpPr/>
          <p:nvPr/>
        </p:nvSpPr>
        <p:spPr>
          <a:xfrm>
            <a:off x="2880345" y="2290763"/>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19" name="Text 17"/>
          <p:cNvSpPr/>
          <p:nvPr/>
        </p:nvSpPr>
        <p:spPr>
          <a:xfrm>
            <a:off x="3013695" y="2347913"/>
            <a:ext cx="2095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2</a:t>
            </a:r>
            <a:endParaRPr lang="en-US" sz="1600" dirty="0"/>
          </a:p>
        </p:txBody>
      </p:sp>
      <p:sp>
        <p:nvSpPr>
          <p:cNvPr id="20" name="Text 18"/>
          <p:cNvSpPr/>
          <p:nvPr/>
        </p:nvSpPr>
        <p:spPr>
          <a:xfrm>
            <a:off x="3337545" y="2347913"/>
            <a:ext cx="77152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代理转发</a:t>
            </a:r>
            <a:endParaRPr lang="en-US" sz="1600" dirty="0"/>
          </a:p>
        </p:txBody>
      </p:sp>
      <p:sp>
        <p:nvSpPr>
          <p:cNvPr id="21" name="Text 19"/>
          <p:cNvSpPr/>
          <p:nvPr/>
        </p:nvSpPr>
        <p:spPr>
          <a:xfrm>
            <a:off x="2880345" y="2786063"/>
            <a:ext cx="1924050" cy="253365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控制器 HTTP Server 将 A2A JSON-RPC 代理转发到具体的 Agent Service</a:t>
            </a:r>
            <a:endParaRPr lang="en-US" sz="1600" dirty="0"/>
          </a:p>
        </p:txBody>
      </p:sp>
      <p:sp>
        <p:nvSpPr>
          <p:cNvPr id="22" name="Shape 20"/>
          <p:cNvSpPr/>
          <p:nvPr/>
        </p:nvSpPr>
        <p:spPr>
          <a:xfrm>
            <a:off x="2899395" y="5448300"/>
            <a:ext cx="152400" cy="152400"/>
          </a:xfrm>
          <a:custGeom>
            <a:avLst/>
            <a:gdLst/>
            <a:ahLst/>
            <a:cxnLst/>
            <a:rect l="l" t="t" r="r" b="b"/>
            <a:pathLst>
              <a:path w="152400" h="152400">
                <a:moveTo>
                  <a:pt x="149602" y="82927"/>
                </a:moveTo>
                <a:cubicBezTo>
                  <a:pt x="153323" y="79206"/>
                  <a:pt x="153323" y="73164"/>
                  <a:pt x="149602" y="69443"/>
                </a:cubicBezTo>
                <a:lnTo>
                  <a:pt x="101977" y="21818"/>
                </a:lnTo>
                <a:cubicBezTo>
                  <a:pt x="98256" y="18098"/>
                  <a:pt x="92214" y="18098"/>
                  <a:pt x="88493" y="21818"/>
                </a:cubicBezTo>
                <a:cubicBezTo>
                  <a:pt x="84773" y="25539"/>
                  <a:pt x="84773" y="31581"/>
                  <a:pt x="88493" y="35302"/>
                </a:cubicBezTo>
                <a:lnTo>
                  <a:pt x="119866" y="66675"/>
                </a:lnTo>
                <a:lnTo>
                  <a:pt x="9525" y="66675"/>
                </a:lnTo>
                <a:cubicBezTo>
                  <a:pt x="4256" y="66675"/>
                  <a:pt x="0" y="70931"/>
                  <a:pt x="0" y="76200"/>
                </a:cubicBezTo>
                <a:cubicBezTo>
                  <a:pt x="0" y="81469"/>
                  <a:pt x="4256" y="85725"/>
                  <a:pt x="9525" y="85725"/>
                </a:cubicBezTo>
                <a:lnTo>
                  <a:pt x="119866" y="85725"/>
                </a:lnTo>
                <a:lnTo>
                  <a:pt x="88493" y="117098"/>
                </a:lnTo>
                <a:cubicBezTo>
                  <a:pt x="84772" y="120819"/>
                  <a:pt x="84772" y="126861"/>
                  <a:pt x="88493" y="130582"/>
                </a:cubicBezTo>
                <a:cubicBezTo>
                  <a:pt x="92214" y="134303"/>
                  <a:pt x="98256" y="134303"/>
                  <a:pt x="101977" y="130582"/>
                </a:cubicBezTo>
                <a:lnTo>
                  <a:pt x="149602" y="82957"/>
                </a:lnTo>
                <a:close/>
              </a:path>
            </a:pathLst>
          </a:custGeom>
          <a:solidFill>
            <a:srgbClr val="F59E0B"/>
          </a:solidFill>
          <a:ln/>
        </p:spPr>
        <p:txBody>
          <a:bodyPr/>
          <a:lstStyle/>
          <a:p>
            <a:endParaRPr lang="zh-CN" altLang="en-US"/>
          </a:p>
        </p:txBody>
      </p:sp>
      <p:sp>
        <p:nvSpPr>
          <p:cNvPr id="23" name="Text 21"/>
          <p:cNvSpPr/>
          <p:nvPr/>
        </p:nvSpPr>
        <p:spPr>
          <a:xfrm>
            <a:off x="3147045" y="5429250"/>
            <a:ext cx="628650" cy="190500"/>
          </a:xfrm>
          <a:prstGeom prst="rect">
            <a:avLst/>
          </a:prstGeom>
          <a:noFill/>
          <a:ln/>
        </p:spPr>
        <p:txBody>
          <a:bodyPr wrap="square" lIns="0" tIns="0" rIns="0" bIns="0" rtlCol="0" anchor="ctr"/>
          <a:lstStyle/>
          <a:p>
            <a:pPr>
              <a:lnSpc>
                <a:spcPct val="120000"/>
              </a:lnSpc>
            </a:pPr>
            <a:r>
              <a:rPr lang="en-US" sz="1050" dirty="0">
                <a:solidFill>
                  <a:srgbClr val="F59E0B"/>
                </a:solidFill>
                <a:latin typeface="Noto Sans SC" pitchFamily="34" charset="0"/>
                <a:ea typeface="Noto Sans SC" pitchFamily="34" charset="-122"/>
                <a:cs typeface="Noto Sans SC" pitchFamily="34" charset="-120"/>
              </a:rPr>
              <a:t>A2A 协议</a:t>
            </a:r>
            <a:endParaRPr lang="en-US" sz="1600" dirty="0"/>
          </a:p>
        </p:txBody>
      </p:sp>
      <p:sp>
        <p:nvSpPr>
          <p:cNvPr id="24" name="Shape 22"/>
          <p:cNvSpPr/>
          <p:nvPr/>
        </p:nvSpPr>
        <p:spPr>
          <a:xfrm>
            <a:off x="5017740" y="2138363"/>
            <a:ext cx="2171700" cy="3638550"/>
          </a:xfrm>
          <a:custGeom>
            <a:avLst/>
            <a:gdLst/>
            <a:ahLst/>
            <a:cxnLst/>
            <a:rect l="l" t="t" r="r" b="b"/>
            <a:pathLst>
              <a:path w="2171700" h="3638550">
                <a:moveTo>
                  <a:pt x="38100" y="0"/>
                </a:moveTo>
                <a:lnTo>
                  <a:pt x="2095495" y="0"/>
                </a:lnTo>
                <a:cubicBezTo>
                  <a:pt x="2137582" y="0"/>
                  <a:pt x="2171700" y="34118"/>
                  <a:pt x="2171700" y="76205"/>
                </a:cubicBezTo>
                <a:lnTo>
                  <a:pt x="2171700" y="3562345"/>
                </a:lnTo>
                <a:cubicBezTo>
                  <a:pt x="2171700" y="3604432"/>
                  <a:pt x="2137582" y="3638550"/>
                  <a:pt x="2095495" y="3638550"/>
                </a:cubicBezTo>
                <a:lnTo>
                  <a:pt x="38100" y="3638550"/>
                </a:lnTo>
                <a:cubicBezTo>
                  <a:pt x="17072" y="3638550"/>
                  <a:pt x="0" y="3621478"/>
                  <a:pt x="0" y="36004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25" name="Shape 23"/>
          <p:cNvSpPr/>
          <p:nvPr/>
        </p:nvSpPr>
        <p:spPr>
          <a:xfrm>
            <a:off x="5017740" y="2138363"/>
            <a:ext cx="38100" cy="3638550"/>
          </a:xfrm>
          <a:custGeom>
            <a:avLst/>
            <a:gdLst/>
            <a:ahLst/>
            <a:cxnLst/>
            <a:rect l="l" t="t" r="r" b="b"/>
            <a:pathLst>
              <a:path w="38100" h="3638550">
                <a:moveTo>
                  <a:pt x="38100" y="0"/>
                </a:moveTo>
                <a:lnTo>
                  <a:pt x="38100" y="0"/>
                </a:lnTo>
                <a:lnTo>
                  <a:pt x="38100" y="3638550"/>
                </a:lnTo>
                <a:lnTo>
                  <a:pt x="38100" y="3638550"/>
                </a:lnTo>
                <a:cubicBezTo>
                  <a:pt x="17072" y="3638550"/>
                  <a:pt x="0" y="3621478"/>
                  <a:pt x="0" y="3600450"/>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26" name="Shape 24"/>
          <p:cNvSpPr/>
          <p:nvPr/>
        </p:nvSpPr>
        <p:spPr>
          <a:xfrm>
            <a:off x="5189190" y="2290763"/>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27" name="Text 25"/>
          <p:cNvSpPr/>
          <p:nvPr/>
        </p:nvSpPr>
        <p:spPr>
          <a:xfrm>
            <a:off x="5322540" y="2347913"/>
            <a:ext cx="2095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3</a:t>
            </a:r>
            <a:endParaRPr lang="en-US" sz="1600" dirty="0"/>
          </a:p>
        </p:txBody>
      </p:sp>
      <p:sp>
        <p:nvSpPr>
          <p:cNvPr id="28" name="Text 26"/>
          <p:cNvSpPr/>
          <p:nvPr/>
        </p:nvSpPr>
        <p:spPr>
          <a:xfrm>
            <a:off x="5646390" y="2347913"/>
            <a:ext cx="77152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启动推理</a:t>
            </a:r>
            <a:endParaRPr lang="en-US" sz="1600" dirty="0"/>
          </a:p>
        </p:txBody>
      </p:sp>
      <p:sp>
        <p:nvSpPr>
          <p:cNvPr id="29" name="Text 27"/>
          <p:cNvSpPr/>
          <p:nvPr/>
        </p:nvSpPr>
        <p:spPr>
          <a:xfrm>
            <a:off x="5189190" y="2786063"/>
            <a:ext cx="1924050" cy="253365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Agent Runtime 中的执行器接收请求,基于 Google ADK 启动 LLM 循环(传入 Prompt、对话历史和可用工具清单)</a:t>
            </a:r>
            <a:endParaRPr lang="en-US" sz="1600" dirty="0"/>
          </a:p>
        </p:txBody>
      </p:sp>
      <p:sp>
        <p:nvSpPr>
          <p:cNvPr id="30" name="Shape 28"/>
          <p:cNvSpPr/>
          <p:nvPr/>
        </p:nvSpPr>
        <p:spPr>
          <a:xfrm>
            <a:off x="5208240" y="5448300"/>
            <a:ext cx="152400" cy="152400"/>
          </a:xfrm>
          <a:custGeom>
            <a:avLst/>
            <a:gdLst/>
            <a:ahLst/>
            <a:cxnLst/>
            <a:rect l="l" t="t" r="r" b="b"/>
            <a:pathLst>
              <a:path w="152400" h="152400">
                <a:moveTo>
                  <a:pt x="149602" y="82927"/>
                </a:moveTo>
                <a:cubicBezTo>
                  <a:pt x="153323" y="79206"/>
                  <a:pt x="153323" y="73164"/>
                  <a:pt x="149602" y="69443"/>
                </a:cubicBezTo>
                <a:lnTo>
                  <a:pt x="101977" y="21818"/>
                </a:lnTo>
                <a:cubicBezTo>
                  <a:pt x="98256" y="18098"/>
                  <a:pt x="92214" y="18098"/>
                  <a:pt x="88493" y="21818"/>
                </a:cubicBezTo>
                <a:cubicBezTo>
                  <a:pt x="84773" y="25539"/>
                  <a:pt x="84773" y="31581"/>
                  <a:pt x="88493" y="35302"/>
                </a:cubicBezTo>
                <a:lnTo>
                  <a:pt x="119866" y="66675"/>
                </a:lnTo>
                <a:lnTo>
                  <a:pt x="9525" y="66675"/>
                </a:lnTo>
                <a:cubicBezTo>
                  <a:pt x="4256" y="66675"/>
                  <a:pt x="0" y="70931"/>
                  <a:pt x="0" y="76200"/>
                </a:cubicBezTo>
                <a:cubicBezTo>
                  <a:pt x="0" y="81469"/>
                  <a:pt x="4256" y="85725"/>
                  <a:pt x="9525" y="85725"/>
                </a:cubicBezTo>
                <a:lnTo>
                  <a:pt x="119866" y="85725"/>
                </a:lnTo>
                <a:lnTo>
                  <a:pt x="88493" y="117098"/>
                </a:lnTo>
                <a:cubicBezTo>
                  <a:pt x="84772" y="120819"/>
                  <a:pt x="84772" y="126861"/>
                  <a:pt x="88493" y="130582"/>
                </a:cubicBezTo>
                <a:cubicBezTo>
                  <a:pt x="92214" y="134303"/>
                  <a:pt x="98256" y="134303"/>
                  <a:pt x="101977" y="130582"/>
                </a:cubicBezTo>
                <a:lnTo>
                  <a:pt x="149602" y="82957"/>
                </a:lnTo>
                <a:close/>
              </a:path>
            </a:pathLst>
          </a:custGeom>
          <a:solidFill>
            <a:srgbClr val="34D399"/>
          </a:solidFill>
          <a:ln/>
        </p:spPr>
        <p:txBody>
          <a:bodyPr/>
          <a:lstStyle/>
          <a:p>
            <a:endParaRPr lang="zh-CN" altLang="en-US"/>
          </a:p>
        </p:txBody>
      </p:sp>
      <p:sp>
        <p:nvSpPr>
          <p:cNvPr id="31" name="Text 29"/>
          <p:cNvSpPr/>
          <p:nvPr/>
        </p:nvSpPr>
        <p:spPr>
          <a:xfrm>
            <a:off x="5455890" y="5429250"/>
            <a:ext cx="819150" cy="190500"/>
          </a:xfrm>
          <a:prstGeom prst="rect">
            <a:avLst/>
          </a:prstGeom>
          <a:noFill/>
          <a:ln/>
        </p:spPr>
        <p:txBody>
          <a:bodyPr wrap="square" lIns="0" tIns="0" rIns="0" bIns="0" rtlCol="0" anchor="ctr"/>
          <a:lstStyle/>
          <a:p>
            <a:pPr>
              <a:lnSpc>
                <a:spcPct val="120000"/>
              </a:lnSpc>
            </a:pPr>
            <a:r>
              <a:rPr lang="en-US" sz="1050" dirty="0">
                <a:solidFill>
                  <a:srgbClr val="34D399"/>
                </a:solidFill>
                <a:latin typeface="Noto Sans SC" pitchFamily="34" charset="0"/>
                <a:ea typeface="Noto Sans SC" pitchFamily="34" charset="-122"/>
                <a:cs typeface="Noto Sans SC" pitchFamily="34" charset="-120"/>
              </a:rPr>
              <a:t>ADK Runner</a:t>
            </a:r>
            <a:endParaRPr lang="en-US" sz="1600" dirty="0"/>
          </a:p>
        </p:txBody>
      </p:sp>
      <p:sp>
        <p:nvSpPr>
          <p:cNvPr id="32" name="Shape 30"/>
          <p:cNvSpPr/>
          <p:nvPr/>
        </p:nvSpPr>
        <p:spPr>
          <a:xfrm>
            <a:off x="7326585" y="2138363"/>
            <a:ext cx="2171700" cy="3638550"/>
          </a:xfrm>
          <a:custGeom>
            <a:avLst/>
            <a:gdLst/>
            <a:ahLst/>
            <a:cxnLst/>
            <a:rect l="l" t="t" r="r" b="b"/>
            <a:pathLst>
              <a:path w="2171700" h="3638550">
                <a:moveTo>
                  <a:pt x="38100" y="0"/>
                </a:moveTo>
                <a:lnTo>
                  <a:pt x="2095495" y="0"/>
                </a:lnTo>
                <a:cubicBezTo>
                  <a:pt x="2137582" y="0"/>
                  <a:pt x="2171700" y="34118"/>
                  <a:pt x="2171700" y="76205"/>
                </a:cubicBezTo>
                <a:lnTo>
                  <a:pt x="2171700" y="3562345"/>
                </a:lnTo>
                <a:cubicBezTo>
                  <a:pt x="2171700" y="3604432"/>
                  <a:pt x="2137582" y="3638550"/>
                  <a:pt x="2095495" y="3638550"/>
                </a:cubicBezTo>
                <a:lnTo>
                  <a:pt x="38100" y="3638550"/>
                </a:lnTo>
                <a:cubicBezTo>
                  <a:pt x="17072" y="3638550"/>
                  <a:pt x="0" y="3621478"/>
                  <a:pt x="0" y="36004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33" name="Shape 31"/>
          <p:cNvSpPr/>
          <p:nvPr/>
        </p:nvSpPr>
        <p:spPr>
          <a:xfrm>
            <a:off x="7326585" y="2138363"/>
            <a:ext cx="38100" cy="3638550"/>
          </a:xfrm>
          <a:custGeom>
            <a:avLst/>
            <a:gdLst/>
            <a:ahLst/>
            <a:cxnLst/>
            <a:rect l="l" t="t" r="r" b="b"/>
            <a:pathLst>
              <a:path w="38100" h="3638550">
                <a:moveTo>
                  <a:pt x="38100" y="0"/>
                </a:moveTo>
                <a:lnTo>
                  <a:pt x="38100" y="0"/>
                </a:lnTo>
                <a:lnTo>
                  <a:pt x="38100" y="3638550"/>
                </a:lnTo>
                <a:lnTo>
                  <a:pt x="38100" y="3638550"/>
                </a:lnTo>
                <a:cubicBezTo>
                  <a:pt x="17072" y="3638550"/>
                  <a:pt x="0" y="3621478"/>
                  <a:pt x="0" y="3600450"/>
                </a:cubicBezTo>
                <a:lnTo>
                  <a:pt x="0" y="38100"/>
                </a:lnTo>
                <a:cubicBezTo>
                  <a:pt x="0" y="17072"/>
                  <a:pt x="17072" y="0"/>
                  <a:pt x="38100" y="0"/>
                </a:cubicBezTo>
                <a:close/>
              </a:path>
            </a:pathLst>
          </a:custGeom>
          <a:solidFill>
            <a:srgbClr val="F59E0B"/>
          </a:solidFill>
          <a:ln/>
        </p:spPr>
        <p:txBody>
          <a:bodyPr/>
          <a:lstStyle/>
          <a:p>
            <a:endParaRPr lang="zh-CN" altLang="en-US"/>
          </a:p>
        </p:txBody>
      </p:sp>
      <p:sp>
        <p:nvSpPr>
          <p:cNvPr id="34" name="Shape 32"/>
          <p:cNvSpPr/>
          <p:nvPr/>
        </p:nvSpPr>
        <p:spPr>
          <a:xfrm>
            <a:off x="7498035" y="2290763"/>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35" name="Text 33"/>
          <p:cNvSpPr/>
          <p:nvPr/>
        </p:nvSpPr>
        <p:spPr>
          <a:xfrm>
            <a:off x="7631385" y="2347913"/>
            <a:ext cx="2095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4</a:t>
            </a:r>
            <a:endParaRPr lang="en-US" sz="1600" dirty="0"/>
          </a:p>
        </p:txBody>
      </p:sp>
      <p:sp>
        <p:nvSpPr>
          <p:cNvPr id="36" name="Text 34"/>
          <p:cNvSpPr/>
          <p:nvPr/>
        </p:nvSpPr>
        <p:spPr>
          <a:xfrm>
            <a:off x="7955235" y="2347913"/>
            <a:ext cx="77152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工具调用</a:t>
            </a:r>
            <a:endParaRPr lang="en-US" sz="1600" dirty="0"/>
          </a:p>
        </p:txBody>
      </p:sp>
      <p:sp>
        <p:nvSpPr>
          <p:cNvPr id="37" name="Text 35"/>
          <p:cNvSpPr/>
          <p:nvPr/>
        </p:nvSpPr>
        <p:spPr>
          <a:xfrm>
            <a:off x="7498035" y="2786063"/>
            <a:ext cx="1924050" cy="253365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若需调用外部工具,Runtime 会主动发起 MCP 工具调用(</a:t>
            </a:r>
            <a:r>
              <a:rPr lang="en-US" sz="1050" dirty="0">
                <a:solidFill>
                  <a:srgbClr val="F59E0B"/>
                </a:solidFill>
                <a:highlight>
                  <a:srgbClr val="F59E0B">
                    <a:alpha val="20000"/>
                  </a:srgbClr>
                </a:highlight>
                <a:latin typeface="MiSans" pitchFamily="34" charset="0"/>
                <a:ea typeface="MiSans" pitchFamily="34" charset="-122"/>
                <a:cs typeface="MiSans" pitchFamily="34" charset="-120"/>
              </a:rPr>
              <a:t> MCP tools/call </a:t>
            </a:r>
            <a:r>
              <a:rPr lang="en-US" sz="1200" dirty="0">
                <a:solidFill>
                  <a:srgbClr val="E5E7EB">
                    <a:alpha val="80000"/>
                  </a:srgbClr>
                </a:solidFill>
                <a:latin typeface="Noto Sans SC" pitchFamily="34" charset="0"/>
                <a:ea typeface="Noto Sans SC" pitchFamily="34" charset="-122"/>
                <a:cs typeface="Noto Sans SC" pitchFamily="34" charset="-120"/>
              </a:rPr>
              <a:t>),获取结果后继续向 LLM 询问</a:t>
            </a:r>
            <a:endParaRPr lang="en-US" sz="1600" dirty="0"/>
          </a:p>
        </p:txBody>
      </p:sp>
      <p:sp>
        <p:nvSpPr>
          <p:cNvPr id="38" name="Shape 36"/>
          <p:cNvSpPr/>
          <p:nvPr/>
        </p:nvSpPr>
        <p:spPr>
          <a:xfrm>
            <a:off x="7517085" y="5448300"/>
            <a:ext cx="152400" cy="152400"/>
          </a:xfrm>
          <a:custGeom>
            <a:avLst/>
            <a:gdLst/>
            <a:ahLst/>
            <a:cxnLst/>
            <a:rect l="l" t="t" r="r" b="b"/>
            <a:pathLst>
              <a:path w="152400" h="152400">
                <a:moveTo>
                  <a:pt x="149602" y="82927"/>
                </a:moveTo>
                <a:cubicBezTo>
                  <a:pt x="153323" y="79206"/>
                  <a:pt x="153323" y="73164"/>
                  <a:pt x="149602" y="69443"/>
                </a:cubicBezTo>
                <a:lnTo>
                  <a:pt x="101977" y="21818"/>
                </a:lnTo>
                <a:cubicBezTo>
                  <a:pt x="98256" y="18098"/>
                  <a:pt x="92214" y="18098"/>
                  <a:pt x="88493" y="21818"/>
                </a:cubicBezTo>
                <a:cubicBezTo>
                  <a:pt x="84773" y="25539"/>
                  <a:pt x="84773" y="31581"/>
                  <a:pt x="88493" y="35302"/>
                </a:cubicBezTo>
                <a:lnTo>
                  <a:pt x="119866" y="66675"/>
                </a:lnTo>
                <a:lnTo>
                  <a:pt x="9525" y="66675"/>
                </a:lnTo>
                <a:cubicBezTo>
                  <a:pt x="4256" y="66675"/>
                  <a:pt x="0" y="70931"/>
                  <a:pt x="0" y="76200"/>
                </a:cubicBezTo>
                <a:cubicBezTo>
                  <a:pt x="0" y="81469"/>
                  <a:pt x="4256" y="85725"/>
                  <a:pt x="9525" y="85725"/>
                </a:cubicBezTo>
                <a:lnTo>
                  <a:pt x="119866" y="85725"/>
                </a:lnTo>
                <a:lnTo>
                  <a:pt x="88493" y="117098"/>
                </a:lnTo>
                <a:cubicBezTo>
                  <a:pt x="84772" y="120819"/>
                  <a:pt x="84772" y="126861"/>
                  <a:pt x="88493" y="130582"/>
                </a:cubicBezTo>
                <a:cubicBezTo>
                  <a:pt x="92214" y="134303"/>
                  <a:pt x="98256" y="134303"/>
                  <a:pt x="101977" y="130582"/>
                </a:cubicBezTo>
                <a:lnTo>
                  <a:pt x="149602" y="82957"/>
                </a:lnTo>
                <a:close/>
              </a:path>
            </a:pathLst>
          </a:custGeom>
          <a:solidFill>
            <a:srgbClr val="F59E0B"/>
          </a:solidFill>
          <a:ln/>
        </p:spPr>
        <p:txBody>
          <a:bodyPr/>
          <a:lstStyle/>
          <a:p>
            <a:endParaRPr lang="zh-CN" altLang="en-US"/>
          </a:p>
        </p:txBody>
      </p:sp>
      <p:sp>
        <p:nvSpPr>
          <p:cNvPr id="39" name="Text 37"/>
          <p:cNvSpPr/>
          <p:nvPr/>
        </p:nvSpPr>
        <p:spPr>
          <a:xfrm>
            <a:off x="7764735" y="5429250"/>
            <a:ext cx="676275" cy="190500"/>
          </a:xfrm>
          <a:prstGeom prst="rect">
            <a:avLst/>
          </a:prstGeom>
          <a:noFill/>
          <a:ln/>
        </p:spPr>
        <p:txBody>
          <a:bodyPr wrap="square" lIns="0" tIns="0" rIns="0" bIns="0" rtlCol="0" anchor="ctr"/>
          <a:lstStyle/>
          <a:p>
            <a:pPr>
              <a:lnSpc>
                <a:spcPct val="120000"/>
              </a:lnSpc>
            </a:pPr>
            <a:r>
              <a:rPr lang="en-US" sz="1050" dirty="0">
                <a:solidFill>
                  <a:srgbClr val="F59E0B"/>
                </a:solidFill>
                <a:latin typeface="Noto Sans SC" pitchFamily="34" charset="0"/>
                <a:ea typeface="Noto Sans SC" pitchFamily="34" charset="-122"/>
                <a:cs typeface="Noto Sans SC" pitchFamily="34" charset="-120"/>
              </a:rPr>
              <a:t>MCP 协议</a:t>
            </a:r>
            <a:endParaRPr lang="en-US" sz="1600" dirty="0"/>
          </a:p>
        </p:txBody>
      </p:sp>
      <p:sp>
        <p:nvSpPr>
          <p:cNvPr id="40" name="Shape 38"/>
          <p:cNvSpPr/>
          <p:nvPr/>
        </p:nvSpPr>
        <p:spPr>
          <a:xfrm>
            <a:off x="9635430" y="2138363"/>
            <a:ext cx="2171700" cy="3638550"/>
          </a:xfrm>
          <a:custGeom>
            <a:avLst/>
            <a:gdLst/>
            <a:ahLst/>
            <a:cxnLst/>
            <a:rect l="l" t="t" r="r" b="b"/>
            <a:pathLst>
              <a:path w="2171700" h="3638550">
                <a:moveTo>
                  <a:pt x="38100" y="0"/>
                </a:moveTo>
                <a:lnTo>
                  <a:pt x="2095495" y="0"/>
                </a:lnTo>
                <a:cubicBezTo>
                  <a:pt x="2137582" y="0"/>
                  <a:pt x="2171700" y="34118"/>
                  <a:pt x="2171700" y="76205"/>
                </a:cubicBezTo>
                <a:lnTo>
                  <a:pt x="2171700" y="3562345"/>
                </a:lnTo>
                <a:cubicBezTo>
                  <a:pt x="2171700" y="3604432"/>
                  <a:pt x="2137582" y="3638550"/>
                  <a:pt x="2095495" y="3638550"/>
                </a:cubicBezTo>
                <a:lnTo>
                  <a:pt x="38100" y="3638550"/>
                </a:lnTo>
                <a:cubicBezTo>
                  <a:pt x="17072" y="3638550"/>
                  <a:pt x="0" y="3621478"/>
                  <a:pt x="0" y="3600450"/>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41" name="Shape 39"/>
          <p:cNvSpPr/>
          <p:nvPr/>
        </p:nvSpPr>
        <p:spPr>
          <a:xfrm>
            <a:off x="9635430" y="2138363"/>
            <a:ext cx="38100" cy="3638550"/>
          </a:xfrm>
          <a:custGeom>
            <a:avLst/>
            <a:gdLst/>
            <a:ahLst/>
            <a:cxnLst/>
            <a:rect l="l" t="t" r="r" b="b"/>
            <a:pathLst>
              <a:path w="38100" h="3638550">
                <a:moveTo>
                  <a:pt x="38100" y="0"/>
                </a:moveTo>
                <a:lnTo>
                  <a:pt x="38100" y="0"/>
                </a:lnTo>
                <a:lnTo>
                  <a:pt x="38100" y="3638550"/>
                </a:lnTo>
                <a:lnTo>
                  <a:pt x="38100" y="3638550"/>
                </a:lnTo>
                <a:cubicBezTo>
                  <a:pt x="17072" y="3638550"/>
                  <a:pt x="0" y="3621478"/>
                  <a:pt x="0" y="3600450"/>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42" name="Shape 40"/>
          <p:cNvSpPr/>
          <p:nvPr/>
        </p:nvSpPr>
        <p:spPr>
          <a:xfrm>
            <a:off x="9806880" y="2290763"/>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43" name="Text 41"/>
          <p:cNvSpPr/>
          <p:nvPr/>
        </p:nvSpPr>
        <p:spPr>
          <a:xfrm>
            <a:off x="9940230" y="2347913"/>
            <a:ext cx="2095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5</a:t>
            </a:r>
            <a:endParaRPr lang="en-US" sz="1600" dirty="0"/>
          </a:p>
        </p:txBody>
      </p:sp>
      <p:sp>
        <p:nvSpPr>
          <p:cNvPr id="44" name="Text 42"/>
          <p:cNvSpPr/>
          <p:nvPr/>
        </p:nvSpPr>
        <p:spPr>
          <a:xfrm>
            <a:off x="10264080" y="2347913"/>
            <a:ext cx="77152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流式响应</a:t>
            </a:r>
            <a:endParaRPr lang="en-US" sz="1600" dirty="0"/>
          </a:p>
        </p:txBody>
      </p:sp>
      <p:sp>
        <p:nvSpPr>
          <p:cNvPr id="45" name="Text 43"/>
          <p:cNvSpPr/>
          <p:nvPr/>
        </p:nvSpPr>
        <p:spPr>
          <a:xfrm>
            <a:off x="9806880" y="2786063"/>
            <a:ext cx="1924050" cy="253365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整个过程的中间态与最终结果,通过 SSE(Server-Sent Events)事件流实时回传至控制器,再由控制器转发给 UI 渲染</a:t>
            </a:r>
            <a:endParaRPr lang="en-US" sz="1600" dirty="0"/>
          </a:p>
        </p:txBody>
      </p:sp>
      <p:sp>
        <p:nvSpPr>
          <p:cNvPr id="46" name="Shape 44"/>
          <p:cNvSpPr/>
          <p:nvPr/>
        </p:nvSpPr>
        <p:spPr>
          <a:xfrm>
            <a:off x="9825930" y="54483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34D399"/>
          </a:solidFill>
          <a:ln/>
        </p:spPr>
        <p:txBody>
          <a:bodyPr/>
          <a:lstStyle/>
          <a:p>
            <a:endParaRPr lang="zh-CN" altLang="en-US"/>
          </a:p>
        </p:txBody>
      </p:sp>
      <p:sp>
        <p:nvSpPr>
          <p:cNvPr id="47" name="Text 45"/>
          <p:cNvSpPr/>
          <p:nvPr/>
        </p:nvSpPr>
        <p:spPr>
          <a:xfrm>
            <a:off x="10073580" y="5429250"/>
            <a:ext cx="600075" cy="190500"/>
          </a:xfrm>
          <a:prstGeom prst="rect">
            <a:avLst/>
          </a:prstGeom>
          <a:noFill/>
          <a:ln/>
        </p:spPr>
        <p:txBody>
          <a:bodyPr wrap="square" lIns="0" tIns="0" rIns="0" bIns="0" rtlCol="0" anchor="ctr"/>
          <a:lstStyle/>
          <a:p>
            <a:pPr>
              <a:lnSpc>
                <a:spcPct val="120000"/>
              </a:lnSpc>
            </a:pPr>
            <a:r>
              <a:rPr lang="en-US" sz="1050" dirty="0">
                <a:solidFill>
                  <a:srgbClr val="34D399"/>
                </a:solidFill>
                <a:latin typeface="Noto Sans SC" pitchFamily="34" charset="0"/>
                <a:ea typeface="Noto Sans SC" pitchFamily="34" charset="-122"/>
                <a:cs typeface="Noto Sans SC" pitchFamily="34" charset="-120"/>
              </a:rPr>
              <a:t>实时渲染</a:t>
            </a:r>
            <a:endParaRPr lang="en-US" sz="1600" dirty="0"/>
          </a:p>
        </p:txBody>
      </p:sp>
      <p:sp>
        <p:nvSpPr>
          <p:cNvPr id="48" name="Shape 46"/>
          <p:cNvSpPr/>
          <p:nvPr/>
        </p:nvSpPr>
        <p:spPr>
          <a:xfrm>
            <a:off x="385763" y="5929313"/>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49" name="Shape 47"/>
          <p:cNvSpPr/>
          <p:nvPr/>
        </p:nvSpPr>
        <p:spPr>
          <a:xfrm>
            <a:off x="566738" y="6105525"/>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83344" y="59531"/>
                </a:moveTo>
                <a:cubicBezTo>
                  <a:pt x="83344" y="52960"/>
                  <a:pt x="88679" y="47625"/>
                  <a:pt x="95250" y="47625"/>
                </a:cubicBezTo>
                <a:cubicBezTo>
                  <a:pt x="101821" y="47625"/>
                  <a:pt x="107156" y="52960"/>
                  <a:pt x="107156" y="59531"/>
                </a:cubicBezTo>
                <a:cubicBezTo>
                  <a:pt x="107156" y="66102"/>
                  <a:pt x="101821" y="71438"/>
                  <a:pt x="95250" y="71438"/>
                </a:cubicBezTo>
                <a:cubicBezTo>
                  <a:pt x="88679" y="71438"/>
                  <a:pt x="83344" y="66102"/>
                  <a:pt x="83344" y="59531"/>
                </a:cubicBezTo>
                <a:close/>
                <a:moveTo>
                  <a:pt x="80367" y="83344"/>
                </a:moveTo>
                <a:lnTo>
                  <a:pt x="98227" y="83344"/>
                </a:lnTo>
                <a:cubicBezTo>
                  <a:pt x="103175" y="83344"/>
                  <a:pt x="107156" y="87325"/>
                  <a:pt x="107156" y="92273"/>
                </a:cubicBezTo>
                <a:lnTo>
                  <a:pt x="107156" y="125016"/>
                </a:lnTo>
                <a:lnTo>
                  <a:pt x="110133" y="125016"/>
                </a:lnTo>
                <a:cubicBezTo>
                  <a:pt x="115081" y="125016"/>
                  <a:pt x="119063" y="128997"/>
                  <a:pt x="119063" y="133945"/>
                </a:cubicBezTo>
                <a:cubicBezTo>
                  <a:pt x="119063" y="138894"/>
                  <a:pt x="115081" y="142875"/>
                  <a:pt x="110133" y="142875"/>
                </a:cubicBezTo>
                <a:lnTo>
                  <a:pt x="80367" y="142875"/>
                </a:lnTo>
                <a:cubicBezTo>
                  <a:pt x="75419" y="142875"/>
                  <a:pt x="71438" y="138894"/>
                  <a:pt x="71438" y="133945"/>
                </a:cubicBezTo>
                <a:cubicBezTo>
                  <a:pt x="71438" y="128997"/>
                  <a:pt x="75419" y="125016"/>
                  <a:pt x="80367" y="125016"/>
                </a:cubicBezTo>
                <a:lnTo>
                  <a:pt x="89297" y="125016"/>
                </a:lnTo>
                <a:lnTo>
                  <a:pt x="89297" y="101203"/>
                </a:lnTo>
                <a:lnTo>
                  <a:pt x="80367" y="101203"/>
                </a:lnTo>
                <a:cubicBezTo>
                  <a:pt x="75419" y="101203"/>
                  <a:pt x="71438" y="97222"/>
                  <a:pt x="71438" y="92273"/>
                </a:cubicBezTo>
                <a:cubicBezTo>
                  <a:pt x="71438" y="87325"/>
                  <a:pt x="75419" y="83344"/>
                  <a:pt x="80367" y="83344"/>
                </a:cubicBezTo>
                <a:close/>
              </a:path>
            </a:pathLst>
          </a:custGeom>
          <a:solidFill>
            <a:srgbClr val="F59E0B"/>
          </a:solidFill>
          <a:ln/>
        </p:spPr>
        <p:txBody>
          <a:bodyPr/>
          <a:lstStyle/>
          <a:p>
            <a:endParaRPr lang="zh-CN" altLang="en-US"/>
          </a:p>
        </p:txBody>
      </p:sp>
      <p:sp>
        <p:nvSpPr>
          <p:cNvPr id="50" name="Text 48"/>
          <p:cNvSpPr/>
          <p:nvPr/>
        </p:nvSpPr>
        <p:spPr>
          <a:xfrm>
            <a:off x="895350" y="6086475"/>
            <a:ext cx="5467350" cy="228600"/>
          </a:xfrm>
          <a:prstGeom prst="rect">
            <a:avLst/>
          </a:prstGeom>
          <a:noFill/>
          <a:ln/>
        </p:spPr>
        <p:txBody>
          <a:bodyPr wrap="square" lIns="0" tIns="0" rIns="0" bIns="0" rtlCol="0" anchor="ctr"/>
          <a:lstStyle/>
          <a:p>
            <a:pPr>
              <a:lnSpc>
                <a:spcPct val="130000"/>
              </a:lnSpc>
            </a:pPr>
            <a:r>
              <a:rPr lang="en-US" sz="1200" b="1" dirty="0">
                <a:solidFill>
                  <a:srgbClr val="F59E0B"/>
                </a:solidFill>
                <a:latin typeface="Noto Sans SC" pitchFamily="34" charset="0"/>
                <a:ea typeface="Noto Sans SC" pitchFamily="34" charset="-122"/>
                <a:cs typeface="Noto Sans SC" pitchFamily="34" charset="-120"/>
              </a:rPr>
              <a:t>流程特点:</a:t>
            </a:r>
            <a:r>
              <a:rPr lang="en-US" sz="1200" dirty="0">
                <a:solidFill>
                  <a:srgbClr val="E5E7EB">
                    <a:alpha val="90000"/>
                  </a:srgbClr>
                </a:solidFill>
                <a:latin typeface="Noto Sans SC" pitchFamily="34" charset="0"/>
                <a:ea typeface="Noto Sans SC" pitchFamily="34" charset="-122"/>
                <a:cs typeface="Noto Sans SC" pitchFamily="34" charset="-120"/>
              </a:rPr>
              <a:t> 完整的</a:t>
            </a:r>
            <a:r>
              <a:rPr lang="en-US" sz="1200" b="1" dirty="0">
                <a:solidFill>
                  <a:srgbClr val="34D399"/>
                </a:solidFill>
                <a:latin typeface="Noto Sans SC" pitchFamily="34" charset="0"/>
                <a:ea typeface="Noto Sans SC" pitchFamily="34" charset="-122"/>
                <a:cs typeface="Noto Sans SC" pitchFamily="34" charset="-120"/>
              </a:rPr>
              <a:t>请求-处理-响应</a:t>
            </a:r>
            <a:r>
              <a:rPr lang="en-US" sz="1200" dirty="0">
                <a:solidFill>
                  <a:srgbClr val="E5E7EB">
                    <a:alpha val="90000"/>
                  </a:srgbClr>
                </a:solidFill>
                <a:latin typeface="Noto Sans SC" pitchFamily="34" charset="0"/>
                <a:ea typeface="Noto Sans SC" pitchFamily="34" charset="-122"/>
                <a:cs typeface="Noto Sans SC" pitchFamily="34" charset="-120"/>
              </a:rPr>
              <a:t>闭环,支持</a:t>
            </a:r>
            <a:r>
              <a:rPr lang="en-US" sz="1200" b="1" dirty="0">
                <a:solidFill>
                  <a:srgbClr val="F59E0B"/>
                </a:solidFill>
                <a:latin typeface="Noto Sans SC" pitchFamily="34" charset="0"/>
                <a:ea typeface="Noto Sans SC" pitchFamily="34" charset="-122"/>
                <a:cs typeface="Noto Sans SC" pitchFamily="34" charset="-120"/>
              </a:rPr>
              <a:t>流式输出</a:t>
            </a:r>
            <a:r>
              <a:rPr lang="en-US" sz="1200" dirty="0">
                <a:solidFill>
                  <a:srgbClr val="E5E7EB">
                    <a:alpha val="90000"/>
                  </a:srgbClr>
                </a:solidFill>
                <a:latin typeface="Noto Sans SC" pitchFamily="34" charset="0"/>
                <a:ea typeface="Noto Sans SC" pitchFamily="34" charset="-122"/>
                <a:cs typeface="Noto Sans SC" pitchFamily="34" charset="-120"/>
              </a:rPr>
              <a:t>,确保用户获得实时反馈体验</a:t>
            </a:r>
            <a:endParaRPr lang="en-US" sz="1600"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71707" y="371707"/>
            <a:ext cx="371707" cy="371707"/>
          </a:xfrm>
          <a:custGeom>
            <a:avLst/>
            <a:gdLst/>
            <a:ahLst/>
            <a:cxnLst/>
            <a:rect l="l" t="t" r="r" b="b"/>
            <a:pathLst>
              <a:path w="371707" h="371707">
                <a:moveTo>
                  <a:pt x="74341" y="0"/>
                </a:moveTo>
                <a:lnTo>
                  <a:pt x="297366" y="0"/>
                </a:lnTo>
                <a:cubicBezTo>
                  <a:pt x="338424" y="0"/>
                  <a:pt x="371707" y="33284"/>
                  <a:pt x="371707" y="74341"/>
                </a:cubicBezTo>
                <a:lnTo>
                  <a:pt x="371707" y="297366"/>
                </a:lnTo>
                <a:cubicBezTo>
                  <a:pt x="371707" y="338424"/>
                  <a:pt x="338424" y="371707"/>
                  <a:pt x="297366" y="371707"/>
                </a:cubicBezTo>
                <a:lnTo>
                  <a:pt x="74341" y="371707"/>
                </a:lnTo>
                <a:cubicBezTo>
                  <a:pt x="33284" y="371707"/>
                  <a:pt x="0" y="338424"/>
                  <a:pt x="0" y="297366"/>
                </a:cubicBezTo>
                <a:lnTo>
                  <a:pt x="0" y="74341"/>
                </a:lnTo>
                <a:cubicBezTo>
                  <a:pt x="0" y="33284"/>
                  <a:pt x="33284" y="0"/>
                  <a:pt x="74341" y="0"/>
                </a:cubicBezTo>
                <a:close/>
              </a:path>
            </a:pathLst>
          </a:custGeom>
          <a:solidFill>
            <a:srgbClr val="F59E0B">
              <a:alpha val="20000"/>
            </a:srgbClr>
          </a:solidFill>
          <a:ln/>
        </p:spPr>
        <p:txBody>
          <a:bodyPr/>
          <a:lstStyle/>
          <a:p>
            <a:endParaRPr lang="zh-CN" altLang="en-US"/>
          </a:p>
        </p:txBody>
      </p:sp>
      <p:sp>
        <p:nvSpPr>
          <p:cNvPr id="3" name="Text 1"/>
          <p:cNvSpPr/>
          <p:nvPr/>
        </p:nvSpPr>
        <p:spPr>
          <a:xfrm>
            <a:off x="446049" y="427463"/>
            <a:ext cx="315951" cy="260195"/>
          </a:xfrm>
          <a:prstGeom prst="rect">
            <a:avLst/>
          </a:prstGeom>
          <a:noFill/>
          <a:ln/>
        </p:spPr>
        <p:txBody>
          <a:bodyPr wrap="square" lIns="0" tIns="0" rIns="0" bIns="0" rtlCol="0" anchor="ctr"/>
          <a:lstStyle/>
          <a:p>
            <a:pPr>
              <a:lnSpc>
                <a:spcPct val="120000"/>
              </a:lnSpc>
            </a:pPr>
            <a:r>
              <a:rPr lang="en-US" sz="1463" b="1" dirty="0">
                <a:solidFill>
                  <a:srgbClr val="F59E0B"/>
                </a:solidFill>
                <a:latin typeface="Noto Sans SC" pitchFamily="34" charset="0"/>
                <a:ea typeface="Noto Sans SC" pitchFamily="34" charset="-122"/>
                <a:cs typeface="Noto Sans SC" pitchFamily="34" charset="-120"/>
              </a:rPr>
              <a:t>02</a:t>
            </a:r>
            <a:endParaRPr lang="en-US" sz="1600" dirty="0"/>
          </a:p>
        </p:txBody>
      </p:sp>
      <p:sp>
        <p:nvSpPr>
          <p:cNvPr id="4" name="Text 2"/>
          <p:cNvSpPr/>
          <p:nvPr/>
        </p:nvSpPr>
        <p:spPr>
          <a:xfrm>
            <a:off x="854927" y="371707"/>
            <a:ext cx="4887951" cy="371707"/>
          </a:xfrm>
          <a:prstGeom prst="rect">
            <a:avLst/>
          </a:prstGeom>
          <a:noFill/>
          <a:ln/>
        </p:spPr>
        <p:txBody>
          <a:bodyPr wrap="square" lIns="0" tIns="0" rIns="0" bIns="0" rtlCol="0" anchor="ctr"/>
          <a:lstStyle/>
          <a:p>
            <a:pPr>
              <a:lnSpc>
                <a:spcPct val="90000"/>
              </a:lnSpc>
            </a:pPr>
            <a:r>
              <a:rPr lang="en-US" sz="2634" b="1" dirty="0">
                <a:solidFill>
                  <a:srgbClr val="E5E7EB"/>
                </a:solidFill>
                <a:latin typeface="Noto Sans SC" pitchFamily="34" charset="0"/>
                <a:ea typeface="Noto Sans SC" pitchFamily="34" charset="-122"/>
                <a:cs typeface="Noto Sans SC" pitchFamily="34" charset="-120"/>
              </a:rPr>
              <a:t>Google ADK:智能体的执行引擎</a:t>
            </a:r>
            <a:endParaRPr lang="en-US" sz="1600" dirty="0"/>
          </a:p>
        </p:txBody>
      </p:sp>
      <p:sp>
        <p:nvSpPr>
          <p:cNvPr id="5" name="Shape 3"/>
          <p:cNvSpPr/>
          <p:nvPr/>
        </p:nvSpPr>
        <p:spPr>
          <a:xfrm>
            <a:off x="371707" y="854927"/>
            <a:ext cx="892098" cy="37171"/>
          </a:xfrm>
          <a:custGeom>
            <a:avLst/>
            <a:gdLst/>
            <a:ahLst/>
            <a:cxnLst/>
            <a:rect l="l" t="t" r="r" b="b"/>
            <a:pathLst>
              <a:path w="892098" h="37171">
                <a:moveTo>
                  <a:pt x="0" y="0"/>
                </a:moveTo>
                <a:lnTo>
                  <a:pt x="892098" y="0"/>
                </a:lnTo>
                <a:lnTo>
                  <a:pt x="892098" y="37171"/>
                </a:lnTo>
                <a:lnTo>
                  <a:pt x="0" y="37171"/>
                </a:lnTo>
                <a:lnTo>
                  <a:pt x="0" y="0"/>
                </a:lnTo>
                <a:close/>
              </a:path>
            </a:pathLst>
          </a:custGeom>
          <a:solidFill>
            <a:srgbClr val="F59E0B"/>
          </a:solidFill>
          <a:ln/>
        </p:spPr>
        <p:txBody>
          <a:bodyPr/>
          <a:lstStyle/>
          <a:p>
            <a:endParaRPr lang="zh-CN" altLang="en-US"/>
          </a:p>
        </p:txBody>
      </p:sp>
      <p:sp>
        <p:nvSpPr>
          <p:cNvPr id="6" name="Shape 4"/>
          <p:cNvSpPr/>
          <p:nvPr/>
        </p:nvSpPr>
        <p:spPr>
          <a:xfrm>
            <a:off x="376354" y="1119768"/>
            <a:ext cx="11439293" cy="1681976"/>
          </a:xfrm>
          <a:custGeom>
            <a:avLst/>
            <a:gdLst/>
            <a:ahLst/>
            <a:cxnLst/>
            <a:rect l="l" t="t" r="r" b="b"/>
            <a:pathLst>
              <a:path w="11439293" h="1681976">
                <a:moveTo>
                  <a:pt x="111515" y="0"/>
                </a:moveTo>
                <a:lnTo>
                  <a:pt x="11327778" y="0"/>
                </a:lnTo>
                <a:cubicBezTo>
                  <a:pt x="11389366" y="0"/>
                  <a:pt x="11439293" y="49927"/>
                  <a:pt x="11439293" y="111515"/>
                </a:cubicBezTo>
                <a:lnTo>
                  <a:pt x="11439293" y="1570461"/>
                </a:lnTo>
                <a:cubicBezTo>
                  <a:pt x="11439293" y="1632049"/>
                  <a:pt x="11389366" y="1681976"/>
                  <a:pt x="11327778" y="1681976"/>
                </a:cubicBezTo>
                <a:lnTo>
                  <a:pt x="111515" y="1681976"/>
                </a:lnTo>
                <a:cubicBezTo>
                  <a:pt x="49927" y="1681976"/>
                  <a:pt x="0" y="1632049"/>
                  <a:pt x="0" y="1570461"/>
                </a:cubicBezTo>
                <a:lnTo>
                  <a:pt x="0" y="111515"/>
                </a:lnTo>
                <a:cubicBezTo>
                  <a:pt x="0" y="49927"/>
                  <a:pt x="49927" y="0"/>
                  <a:pt x="111515"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7" name="Shape 5"/>
          <p:cNvSpPr/>
          <p:nvPr/>
        </p:nvSpPr>
        <p:spPr>
          <a:xfrm>
            <a:off x="604024" y="1347439"/>
            <a:ext cx="594732" cy="594732"/>
          </a:xfrm>
          <a:custGeom>
            <a:avLst/>
            <a:gdLst/>
            <a:ahLst/>
            <a:cxnLst/>
            <a:rect l="l" t="t" r="r" b="b"/>
            <a:pathLst>
              <a:path w="594732" h="594732">
                <a:moveTo>
                  <a:pt x="111512" y="0"/>
                </a:moveTo>
                <a:lnTo>
                  <a:pt x="483220" y="0"/>
                </a:lnTo>
                <a:cubicBezTo>
                  <a:pt x="544806" y="0"/>
                  <a:pt x="594732" y="49926"/>
                  <a:pt x="594732" y="111512"/>
                </a:cubicBezTo>
                <a:lnTo>
                  <a:pt x="594732" y="483220"/>
                </a:lnTo>
                <a:cubicBezTo>
                  <a:pt x="594732" y="544806"/>
                  <a:pt x="544806" y="594732"/>
                  <a:pt x="483220" y="594732"/>
                </a:cubicBezTo>
                <a:lnTo>
                  <a:pt x="111512" y="594732"/>
                </a:lnTo>
                <a:cubicBezTo>
                  <a:pt x="49926" y="594732"/>
                  <a:pt x="0" y="544806"/>
                  <a:pt x="0" y="483220"/>
                </a:cubicBezTo>
                <a:lnTo>
                  <a:pt x="0" y="111512"/>
                </a:lnTo>
                <a:cubicBezTo>
                  <a:pt x="0" y="49926"/>
                  <a:pt x="49926" y="0"/>
                  <a:pt x="111512" y="0"/>
                </a:cubicBezTo>
                <a:close/>
              </a:path>
            </a:pathLst>
          </a:custGeom>
          <a:solidFill>
            <a:srgbClr val="F59E0B">
              <a:alpha val="20000"/>
            </a:srgbClr>
          </a:solidFill>
          <a:ln/>
        </p:spPr>
        <p:txBody>
          <a:bodyPr/>
          <a:lstStyle/>
          <a:p>
            <a:endParaRPr lang="zh-CN" altLang="en-US"/>
          </a:p>
        </p:txBody>
      </p:sp>
      <p:sp>
        <p:nvSpPr>
          <p:cNvPr id="8" name="Shape 6"/>
          <p:cNvSpPr/>
          <p:nvPr/>
        </p:nvSpPr>
        <p:spPr>
          <a:xfrm>
            <a:off x="729476" y="1505415"/>
            <a:ext cx="348476" cy="278780"/>
          </a:xfrm>
          <a:custGeom>
            <a:avLst/>
            <a:gdLst/>
            <a:ahLst/>
            <a:cxnLst/>
            <a:rect l="l" t="t" r="r" b="b"/>
            <a:pathLst>
              <a:path w="348476" h="278780">
                <a:moveTo>
                  <a:pt x="226455" y="114616"/>
                </a:moveTo>
                <a:cubicBezTo>
                  <a:pt x="233098" y="112819"/>
                  <a:pt x="240067" y="115977"/>
                  <a:pt x="243062" y="122130"/>
                </a:cubicBezTo>
                <a:lnTo>
                  <a:pt x="253189" y="142603"/>
                </a:lnTo>
                <a:cubicBezTo>
                  <a:pt x="258798" y="143365"/>
                  <a:pt x="264297" y="144890"/>
                  <a:pt x="269470" y="147013"/>
                </a:cubicBezTo>
                <a:lnTo>
                  <a:pt x="288527" y="134326"/>
                </a:lnTo>
                <a:cubicBezTo>
                  <a:pt x="294244" y="130515"/>
                  <a:pt x="301813" y="131277"/>
                  <a:pt x="306659" y="136123"/>
                </a:cubicBezTo>
                <a:lnTo>
                  <a:pt x="317113" y="146578"/>
                </a:lnTo>
                <a:cubicBezTo>
                  <a:pt x="321959" y="151424"/>
                  <a:pt x="322721" y="159046"/>
                  <a:pt x="318910" y="164709"/>
                </a:cubicBezTo>
                <a:lnTo>
                  <a:pt x="306223" y="183712"/>
                </a:lnTo>
                <a:cubicBezTo>
                  <a:pt x="307257" y="186271"/>
                  <a:pt x="308183" y="188939"/>
                  <a:pt x="308945" y="191716"/>
                </a:cubicBezTo>
                <a:cubicBezTo>
                  <a:pt x="309708" y="194493"/>
                  <a:pt x="310198" y="197215"/>
                  <a:pt x="310579" y="199992"/>
                </a:cubicBezTo>
                <a:lnTo>
                  <a:pt x="331106" y="210120"/>
                </a:lnTo>
                <a:cubicBezTo>
                  <a:pt x="337259" y="213169"/>
                  <a:pt x="340417" y="220139"/>
                  <a:pt x="338620" y="226727"/>
                </a:cubicBezTo>
                <a:lnTo>
                  <a:pt x="334809" y="240993"/>
                </a:lnTo>
                <a:cubicBezTo>
                  <a:pt x="333012" y="247581"/>
                  <a:pt x="326859" y="252046"/>
                  <a:pt x="319999" y="251610"/>
                </a:cubicBezTo>
                <a:lnTo>
                  <a:pt x="297130" y="250140"/>
                </a:lnTo>
                <a:cubicBezTo>
                  <a:pt x="293700" y="254551"/>
                  <a:pt x="289725" y="258634"/>
                  <a:pt x="285206" y="262119"/>
                </a:cubicBezTo>
                <a:lnTo>
                  <a:pt x="286676" y="284933"/>
                </a:lnTo>
                <a:cubicBezTo>
                  <a:pt x="287111" y="291794"/>
                  <a:pt x="282646" y="298001"/>
                  <a:pt x="276058" y="299743"/>
                </a:cubicBezTo>
                <a:lnTo>
                  <a:pt x="261792" y="303555"/>
                </a:lnTo>
                <a:cubicBezTo>
                  <a:pt x="255149" y="305352"/>
                  <a:pt x="248234" y="302194"/>
                  <a:pt x="245185" y="296041"/>
                </a:cubicBezTo>
                <a:lnTo>
                  <a:pt x="235058" y="275568"/>
                </a:lnTo>
                <a:cubicBezTo>
                  <a:pt x="229449" y="274806"/>
                  <a:pt x="223950" y="273281"/>
                  <a:pt x="218777" y="271158"/>
                </a:cubicBezTo>
                <a:lnTo>
                  <a:pt x="199720" y="283844"/>
                </a:lnTo>
                <a:cubicBezTo>
                  <a:pt x="194003" y="287656"/>
                  <a:pt x="186434" y="286893"/>
                  <a:pt x="181588" y="282047"/>
                </a:cubicBezTo>
                <a:lnTo>
                  <a:pt x="171134" y="271593"/>
                </a:lnTo>
                <a:cubicBezTo>
                  <a:pt x="166288" y="266747"/>
                  <a:pt x="165526" y="259179"/>
                  <a:pt x="169337" y="253462"/>
                </a:cubicBezTo>
                <a:lnTo>
                  <a:pt x="182024" y="234404"/>
                </a:lnTo>
                <a:cubicBezTo>
                  <a:pt x="180990" y="231845"/>
                  <a:pt x="180064" y="229177"/>
                  <a:pt x="179302" y="226400"/>
                </a:cubicBezTo>
                <a:cubicBezTo>
                  <a:pt x="178539" y="223623"/>
                  <a:pt x="178049" y="220846"/>
                  <a:pt x="177668" y="218124"/>
                </a:cubicBezTo>
                <a:lnTo>
                  <a:pt x="157141" y="207996"/>
                </a:lnTo>
                <a:cubicBezTo>
                  <a:pt x="150988" y="204947"/>
                  <a:pt x="147884" y="197978"/>
                  <a:pt x="149627" y="191389"/>
                </a:cubicBezTo>
                <a:lnTo>
                  <a:pt x="153438" y="177124"/>
                </a:lnTo>
                <a:cubicBezTo>
                  <a:pt x="155235" y="170535"/>
                  <a:pt x="161388" y="166070"/>
                  <a:pt x="168248" y="166506"/>
                </a:cubicBezTo>
                <a:lnTo>
                  <a:pt x="191063" y="167976"/>
                </a:lnTo>
                <a:cubicBezTo>
                  <a:pt x="194493" y="163566"/>
                  <a:pt x="198468" y="159482"/>
                  <a:pt x="202987" y="155997"/>
                </a:cubicBezTo>
                <a:lnTo>
                  <a:pt x="201517" y="133237"/>
                </a:lnTo>
                <a:cubicBezTo>
                  <a:pt x="201081" y="126377"/>
                  <a:pt x="205546" y="120170"/>
                  <a:pt x="212135" y="118427"/>
                </a:cubicBezTo>
                <a:lnTo>
                  <a:pt x="226400" y="114616"/>
                </a:lnTo>
                <a:close/>
                <a:moveTo>
                  <a:pt x="244151" y="185128"/>
                </a:moveTo>
                <a:cubicBezTo>
                  <a:pt x="230928" y="185143"/>
                  <a:pt x="220205" y="195890"/>
                  <a:pt x="220220" y="209113"/>
                </a:cubicBezTo>
                <a:cubicBezTo>
                  <a:pt x="220235" y="222335"/>
                  <a:pt x="230983" y="233058"/>
                  <a:pt x="244205" y="233043"/>
                </a:cubicBezTo>
                <a:cubicBezTo>
                  <a:pt x="257428" y="233028"/>
                  <a:pt x="268151" y="222281"/>
                  <a:pt x="268136" y="209058"/>
                </a:cubicBezTo>
                <a:cubicBezTo>
                  <a:pt x="268121" y="195836"/>
                  <a:pt x="257373" y="185113"/>
                  <a:pt x="244151" y="185128"/>
                </a:cubicBezTo>
                <a:close/>
                <a:moveTo>
                  <a:pt x="122457" y="-24774"/>
                </a:moveTo>
                <a:lnTo>
                  <a:pt x="136722" y="-20963"/>
                </a:lnTo>
                <a:cubicBezTo>
                  <a:pt x="143311" y="-19166"/>
                  <a:pt x="147775" y="-12959"/>
                  <a:pt x="147340" y="-6153"/>
                </a:cubicBezTo>
                <a:lnTo>
                  <a:pt x="145870" y="16607"/>
                </a:lnTo>
                <a:cubicBezTo>
                  <a:pt x="150389" y="20092"/>
                  <a:pt x="154364" y="24121"/>
                  <a:pt x="157794" y="28586"/>
                </a:cubicBezTo>
                <a:lnTo>
                  <a:pt x="180663" y="27116"/>
                </a:lnTo>
                <a:cubicBezTo>
                  <a:pt x="187469" y="26680"/>
                  <a:pt x="193676" y="31145"/>
                  <a:pt x="195473" y="37733"/>
                </a:cubicBezTo>
                <a:lnTo>
                  <a:pt x="199284" y="51999"/>
                </a:lnTo>
                <a:cubicBezTo>
                  <a:pt x="201027" y="58587"/>
                  <a:pt x="197923" y="65557"/>
                  <a:pt x="191770" y="68606"/>
                </a:cubicBezTo>
                <a:lnTo>
                  <a:pt x="171243" y="78734"/>
                </a:lnTo>
                <a:cubicBezTo>
                  <a:pt x="170862" y="81511"/>
                  <a:pt x="170317" y="84288"/>
                  <a:pt x="169610" y="87010"/>
                </a:cubicBezTo>
                <a:cubicBezTo>
                  <a:pt x="168902" y="89732"/>
                  <a:pt x="167922" y="92455"/>
                  <a:pt x="166887" y="95014"/>
                </a:cubicBezTo>
                <a:lnTo>
                  <a:pt x="179574" y="114071"/>
                </a:lnTo>
                <a:cubicBezTo>
                  <a:pt x="183385" y="119788"/>
                  <a:pt x="182623" y="127357"/>
                  <a:pt x="177777" y="132203"/>
                </a:cubicBezTo>
                <a:lnTo>
                  <a:pt x="167323" y="142657"/>
                </a:lnTo>
                <a:cubicBezTo>
                  <a:pt x="162477" y="147503"/>
                  <a:pt x="154908" y="148265"/>
                  <a:pt x="149191" y="144454"/>
                </a:cubicBezTo>
                <a:lnTo>
                  <a:pt x="130134" y="131767"/>
                </a:lnTo>
                <a:cubicBezTo>
                  <a:pt x="124961" y="133891"/>
                  <a:pt x="119462" y="135415"/>
                  <a:pt x="113854" y="136178"/>
                </a:cubicBezTo>
                <a:lnTo>
                  <a:pt x="103726" y="156651"/>
                </a:lnTo>
                <a:cubicBezTo>
                  <a:pt x="100677" y="162803"/>
                  <a:pt x="93707" y="165907"/>
                  <a:pt x="87119" y="164165"/>
                </a:cubicBezTo>
                <a:lnTo>
                  <a:pt x="72853" y="160353"/>
                </a:lnTo>
                <a:cubicBezTo>
                  <a:pt x="66210" y="158556"/>
                  <a:pt x="61800" y="152349"/>
                  <a:pt x="62236" y="145543"/>
                </a:cubicBezTo>
                <a:lnTo>
                  <a:pt x="63706" y="122729"/>
                </a:lnTo>
                <a:cubicBezTo>
                  <a:pt x="59186" y="119244"/>
                  <a:pt x="55212" y="115215"/>
                  <a:pt x="51781" y="110750"/>
                </a:cubicBezTo>
                <a:lnTo>
                  <a:pt x="28913" y="112220"/>
                </a:lnTo>
                <a:cubicBezTo>
                  <a:pt x="22106" y="112656"/>
                  <a:pt x="15899" y="108191"/>
                  <a:pt x="14102" y="101602"/>
                </a:cubicBezTo>
                <a:lnTo>
                  <a:pt x="10291" y="87337"/>
                </a:lnTo>
                <a:cubicBezTo>
                  <a:pt x="8549" y="80748"/>
                  <a:pt x="11652" y="73779"/>
                  <a:pt x="17805" y="70730"/>
                </a:cubicBezTo>
                <a:lnTo>
                  <a:pt x="38332" y="60602"/>
                </a:lnTo>
                <a:cubicBezTo>
                  <a:pt x="38713" y="57825"/>
                  <a:pt x="39258" y="55103"/>
                  <a:pt x="39966" y="52326"/>
                </a:cubicBezTo>
                <a:cubicBezTo>
                  <a:pt x="40728" y="49549"/>
                  <a:pt x="41599" y="46881"/>
                  <a:pt x="42688" y="44322"/>
                </a:cubicBezTo>
                <a:lnTo>
                  <a:pt x="30002" y="25319"/>
                </a:lnTo>
                <a:cubicBezTo>
                  <a:pt x="26190" y="19602"/>
                  <a:pt x="26952" y="12033"/>
                  <a:pt x="31798" y="7187"/>
                </a:cubicBezTo>
                <a:lnTo>
                  <a:pt x="42253" y="-3267"/>
                </a:lnTo>
                <a:cubicBezTo>
                  <a:pt x="47099" y="-8113"/>
                  <a:pt x="54667" y="-8875"/>
                  <a:pt x="60384" y="-5064"/>
                </a:cubicBezTo>
                <a:lnTo>
                  <a:pt x="79442" y="7623"/>
                </a:lnTo>
                <a:cubicBezTo>
                  <a:pt x="84614" y="5499"/>
                  <a:pt x="90114" y="3975"/>
                  <a:pt x="95722" y="3213"/>
                </a:cubicBezTo>
                <a:lnTo>
                  <a:pt x="105849" y="-17260"/>
                </a:lnTo>
                <a:cubicBezTo>
                  <a:pt x="108899" y="-23413"/>
                  <a:pt x="115814" y="-26517"/>
                  <a:pt x="122457" y="-24774"/>
                </a:cubicBezTo>
                <a:close/>
                <a:moveTo>
                  <a:pt x="104760" y="45737"/>
                </a:moveTo>
                <a:cubicBezTo>
                  <a:pt x="91538" y="45737"/>
                  <a:pt x="80803" y="56473"/>
                  <a:pt x="80803" y="69695"/>
                </a:cubicBezTo>
                <a:cubicBezTo>
                  <a:pt x="80803" y="82918"/>
                  <a:pt x="91538" y="93653"/>
                  <a:pt x="104760" y="93653"/>
                </a:cubicBezTo>
                <a:cubicBezTo>
                  <a:pt x="117983" y="93653"/>
                  <a:pt x="128718" y="82918"/>
                  <a:pt x="128718" y="69695"/>
                </a:cubicBezTo>
                <a:cubicBezTo>
                  <a:pt x="128718" y="56473"/>
                  <a:pt x="117983" y="45737"/>
                  <a:pt x="104760" y="45737"/>
                </a:cubicBezTo>
                <a:close/>
              </a:path>
            </a:pathLst>
          </a:custGeom>
          <a:solidFill>
            <a:srgbClr val="F59E0B"/>
          </a:solidFill>
          <a:ln/>
        </p:spPr>
        <p:txBody>
          <a:bodyPr/>
          <a:lstStyle/>
          <a:p>
            <a:endParaRPr lang="zh-CN" altLang="en-US"/>
          </a:p>
        </p:txBody>
      </p:sp>
      <p:sp>
        <p:nvSpPr>
          <p:cNvPr id="9" name="Text 7"/>
          <p:cNvSpPr/>
          <p:nvPr/>
        </p:nvSpPr>
        <p:spPr>
          <a:xfrm>
            <a:off x="1347439" y="1347439"/>
            <a:ext cx="10352049" cy="297366"/>
          </a:xfrm>
          <a:prstGeom prst="rect">
            <a:avLst/>
          </a:prstGeom>
          <a:noFill/>
          <a:ln/>
        </p:spPr>
        <p:txBody>
          <a:bodyPr wrap="square" lIns="0" tIns="0" rIns="0" bIns="0" rtlCol="0" anchor="ctr"/>
          <a:lstStyle/>
          <a:p>
            <a:pPr>
              <a:lnSpc>
                <a:spcPct val="110000"/>
              </a:lnSpc>
            </a:pPr>
            <a:r>
              <a:rPr lang="en-US" sz="1756" b="1" dirty="0">
                <a:solidFill>
                  <a:srgbClr val="E5E7EB"/>
                </a:solidFill>
                <a:latin typeface="Noto Sans SC" pitchFamily="34" charset="0"/>
                <a:ea typeface="Noto Sans SC" pitchFamily="34" charset="-122"/>
                <a:cs typeface="Noto Sans SC" pitchFamily="34" charset="-120"/>
              </a:rPr>
              <a:t>ADK 的核心定位</a:t>
            </a:r>
            <a:endParaRPr lang="en-US" sz="1600" dirty="0"/>
          </a:p>
        </p:txBody>
      </p:sp>
      <p:sp>
        <p:nvSpPr>
          <p:cNvPr id="10" name="Text 8"/>
          <p:cNvSpPr/>
          <p:nvPr/>
        </p:nvSpPr>
        <p:spPr>
          <a:xfrm>
            <a:off x="1347439" y="1756317"/>
            <a:ext cx="10324171" cy="817756"/>
          </a:xfrm>
          <a:prstGeom prst="rect">
            <a:avLst/>
          </a:prstGeom>
          <a:noFill/>
          <a:ln/>
        </p:spPr>
        <p:txBody>
          <a:bodyPr wrap="square" lIns="0" tIns="0" rIns="0" bIns="0" rtlCol="0" anchor="ctr"/>
          <a:lstStyle/>
          <a:p>
            <a:pPr>
              <a:lnSpc>
                <a:spcPct val="140000"/>
              </a:lnSpc>
            </a:pPr>
            <a:r>
              <a:rPr lang="en-US" sz="1317" dirty="0">
                <a:solidFill>
                  <a:srgbClr val="E5E7EB">
                    <a:alpha val="90000"/>
                  </a:srgbClr>
                </a:solidFill>
                <a:latin typeface="Noto Sans SC" pitchFamily="34" charset="0"/>
                <a:ea typeface="Noto Sans SC" pitchFamily="34" charset="-122"/>
                <a:cs typeface="Noto Sans SC" pitchFamily="34" charset="-120"/>
              </a:rPr>
              <a:t>Google ADK(Agent Development Kit)是一个专注于构建 AI 智能体的开发套件,它</a:t>
            </a:r>
            <a:r>
              <a:rPr lang="en-US" sz="1317" b="1" dirty="0">
                <a:solidFill>
                  <a:srgbClr val="F59E0B"/>
                </a:solidFill>
                <a:latin typeface="Noto Sans SC" pitchFamily="34" charset="0"/>
                <a:ea typeface="Noto Sans SC" pitchFamily="34" charset="-122"/>
                <a:cs typeface="Noto Sans SC" pitchFamily="34" charset="-120"/>
              </a:rPr>
              <a:t>屏蔽了底层不同大语言模型 API 的差异</a:t>
            </a:r>
            <a:r>
              <a:rPr lang="en-US" sz="1317" dirty="0">
                <a:solidFill>
                  <a:srgbClr val="E5E7EB">
                    <a:alpha val="90000"/>
                  </a:srgbClr>
                </a:solidFill>
                <a:latin typeface="Noto Sans SC" pitchFamily="34" charset="0"/>
                <a:ea typeface="Noto Sans SC" pitchFamily="34" charset="-122"/>
                <a:cs typeface="Noto Sans SC" pitchFamily="34" charset="-120"/>
              </a:rPr>
              <a:t>,抽象出了一套</a:t>
            </a:r>
            <a:r>
              <a:rPr lang="en-US" sz="1317" b="1" dirty="0">
                <a:solidFill>
                  <a:srgbClr val="34D399"/>
                </a:solidFill>
                <a:latin typeface="Noto Sans SC" pitchFamily="34" charset="0"/>
                <a:ea typeface="Noto Sans SC" pitchFamily="34" charset="-122"/>
                <a:cs typeface="Noto Sans SC" pitchFamily="34" charset="-120"/>
              </a:rPr>
              <a:t>标准化的智能体运行语义</a:t>
            </a:r>
            <a:r>
              <a:rPr lang="en-US" sz="1317" dirty="0">
                <a:solidFill>
                  <a:srgbClr val="E5E7EB">
                    <a:alpha val="90000"/>
                  </a:srgbClr>
                </a:solidFill>
                <a:latin typeface="Noto Sans SC" pitchFamily="34" charset="0"/>
                <a:ea typeface="Noto Sans SC" pitchFamily="34" charset="-122"/>
                <a:cs typeface="Noto Sans SC" pitchFamily="34" charset="-120"/>
              </a:rPr>
              <a:t>。在 Kagent 架构中,控制面负责宏观的"编排与治理",而数据面中每一个独立 Agent Pod 的内部,正是由 Google ADK 负责真正的"思考与执行"。</a:t>
            </a:r>
            <a:endParaRPr lang="en-US" sz="1600" dirty="0"/>
          </a:p>
        </p:txBody>
      </p:sp>
      <p:sp>
        <p:nvSpPr>
          <p:cNvPr id="11" name="Shape 9"/>
          <p:cNvSpPr/>
          <p:nvPr/>
        </p:nvSpPr>
        <p:spPr>
          <a:xfrm>
            <a:off x="376354" y="2952527"/>
            <a:ext cx="5622073" cy="3131634"/>
          </a:xfrm>
          <a:custGeom>
            <a:avLst/>
            <a:gdLst/>
            <a:ahLst/>
            <a:cxnLst/>
            <a:rect l="l" t="t" r="r" b="b"/>
            <a:pathLst>
              <a:path w="5622073" h="3131634">
                <a:moveTo>
                  <a:pt x="111517" y="0"/>
                </a:moveTo>
                <a:lnTo>
                  <a:pt x="5510556" y="0"/>
                </a:lnTo>
                <a:cubicBezTo>
                  <a:pt x="5572145" y="0"/>
                  <a:pt x="5622073" y="49928"/>
                  <a:pt x="5622073" y="111517"/>
                </a:cubicBezTo>
                <a:lnTo>
                  <a:pt x="5622073" y="3020117"/>
                </a:lnTo>
                <a:cubicBezTo>
                  <a:pt x="5622073" y="3081706"/>
                  <a:pt x="5572145" y="3131634"/>
                  <a:pt x="5510556" y="3131634"/>
                </a:cubicBezTo>
                <a:lnTo>
                  <a:pt x="111517" y="3131634"/>
                </a:lnTo>
                <a:cubicBezTo>
                  <a:pt x="49928" y="3131634"/>
                  <a:pt x="0" y="3081706"/>
                  <a:pt x="0" y="3020117"/>
                </a:cubicBezTo>
                <a:lnTo>
                  <a:pt x="0" y="111517"/>
                </a:lnTo>
                <a:cubicBezTo>
                  <a:pt x="0" y="49969"/>
                  <a:pt x="49969" y="0"/>
                  <a:pt x="111517"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12" name="Shape 10"/>
          <p:cNvSpPr/>
          <p:nvPr/>
        </p:nvSpPr>
        <p:spPr>
          <a:xfrm>
            <a:off x="566854" y="3143027"/>
            <a:ext cx="446049" cy="446049"/>
          </a:xfrm>
          <a:custGeom>
            <a:avLst/>
            <a:gdLst/>
            <a:ahLst/>
            <a:cxnLst/>
            <a:rect l="l" t="t" r="r" b="b"/>
            <a:pathLst>
              <a:path w="446049" h="446049">
                <a:moveTo>
                  <a:pt x="74343" y="0"/>
                </a:moveTo>
                <a:lnTo>
                  <a:pt x="371706" y="0"/>
                </a:lnTo>
                <a:cubicBezTo>
                  <a:pt x="412764" y="0"/>
                  <a:pt x="446049" y="33284"/>
                  <a:pt x="446049" y="74343"/>
                </a:cubicBezTo>
                <a:lnTo>
                  <a:pt x="446049" y="371706"/>
                </a:lnTo>
                <a:cubicBezTo>
                  <a:pt x="446049" y="412764"/>
                  <a:pt x="412764" y="446049"/>
                  <a:pt x="371706" y="446049"/>
                </a:cubicBezTo>
                <a:lnTo>
                  <a:pt x="74343" y="446049"/>
                </a:lnTo>
                <a:cubicBezTo>
                  <a:pt x="33284" y="446049"/>
                  <a:pt x="0" y="412764"/>
                  <a:pt x="0" y="371706"/>
                </a:cubicBezTo>
                <a:lnTo>
                  <a:pt x="0" y="74343"/>
                </a:lnTo>
                <a:cubicBezTo>
                  <a:pt x="0" y="33312"/>
                  <a:pt x="33312" y="0"/>
                  <a:pt x="74343" y="0"/>
                </a:cubicBezTo>
                <a:close/>
              </a:path>
            </a:pathLst>
          </a:custGeom>
          <a:solidFill>
            <a:srgbClr val="34D399">
              <a:alpha val="20000"/>
            </a:srgbClr>
          </a:solidFill>
          <a:ln/>
        </p:spPr>
        <p:txBody>
          <a:bodyPr/>
          <a:lstStyle/>
          <a:p>
            <a:endParaRPr lang="zh-CN" altLang="en-US"/>
          </a:p>
        </p:txBody>
      </p:sp>
      <p:sp>
        <p:nvSpPr>
          <p:cNvPr id="13" name="Shape 11"/>
          <p:cNvSpPr/>
          <p:nvPr/>
        </p:nvSpPr>
        <p:spPr>
          <a:xfrm>
            <a:off x="678366" y="3254539"/>
            <a:ext cx="223024" cy="223024"/>
          </a:xfrm>
          <a:custGeom>
            <a:avLst/>
            <a:gdLst/>
            <a:ahLst/>
            <a:cxnLst/>
            <a:rect l="l" t="t" r="r" b="b"/>
            <a:pathLst>
              <a:path w="223024" h="223024">
                <a:moveTo>
                  <a:pt x="101276" y="2265"/>
                </a:moveTo>
                <a:cubicBezTo>
                  <a:pt x="107766" y="-741"/>
                  <a:pt x="115258" y="-741"/>
                  <a:pt x="121749" y="2265"/>
                </a:cubicBezTo>
                <a:lnTo>
                  <a:pt x="216970" y="46260"/>
                </a:lnTo>
                <a:cubicBezTo>
                  <a:pt x="220672" y="47959"/>
                  <a:pt x="223024" y="51662"/>
                  <a:pt x="223024" y="55756"/>
                </a:cubicBezTo>
                <a:cubicBezTo>
                  <a:pt x="223024" y="59851"/>
                  <a:pt x="220672" y="63553"/>
                  <a:pt x="216970" y="65252"/>
                </a:cubicBezTo>
                <a:lnTo>
                  <a:pt x="121749" y="109247"/>
                </a:lnTo>
                <a:cubicBezTo>
                  <a:pt x="115258" y="112253"/>
                  <a:pt x="107766" y="112253"/>
                  <a:pt x="101276" y="109247"/>
                </a:cubicBezTo>
                <a:lnTo>
                  <a:pt x="6055" y="65252"/>
                </a:lnTo>
                <a:cubicBezTo>
                  <a:pt x="2352" y="63510"/>
                  <a:pt x="0" y="59807"/>
                  <a:pt x="0" y="55756"/>
                </a:cubicBezTo>
                <a:cubicBezTo>
                  <a:pt x="0" y="51705"/>
                  <a:pt x="2352" y="47959"/>
                  <a:pt x="6055" y="46260"/>
                </a:cubicBezTo>
                <a:lnTo>
                  <a:pt x="101276" y="2265"/>
                </a:lnTo>
                <a:close/>
                <a:moveTo>
                  <a:pt x="20952" y="95134"/>
                </a:moveTo>
                <a:lnTo>
                  <a:pt x="92520" y="128195"/>
                </a:lnTo>
                <a:cubicBezTo>
                  <a:pt x="104586" y="133771"/>
                  <a:pt x="118482" y="133771"/>
                  <a:pt x="130548" y="128195"/>
                </a:cubicBezTo>
                <a:lnTo>
                  <a:pt x="202116" y="95134"/>
                </a:lnTo>
                <a:lnTo>
                  <a:pt x="216970" y="102016"/>
                </a:lnTo>
                <a:cubicBezTo>
                  <a:pt x="220672" y="103715"/>
                  <a:pt x="223024" y="107418"/>
                  <a:pt x="223024" y="111512"/>
                </a:cubicBezTo>
                <a:cubicBezTo>
                  <a:pt x="223024" y="115607"/>
                  <a:pt x="220672" y="119309"/>
                  <a:pt x="216970" y="121008"/>
                </a:cubicBezTo>
                <a:lnTo>
                  <a:pt x="121749" y="165003"/>
                </a:lnTo>
                <a:cubicBezTo>
                  <a:pt x="115258" y="168009"/>
                  <a:pt x="107766" y="168009"/>
                  <a:pt x="101276" y="165003"/>
                </a:cubicBezTo>
                <a:lnTo>
                  <a:pt x="6055" y="121008"/>
                </a:lnTo>
                <a:cubicBezTo>
                  <a:pt x="2352" y="119266"/>
                  <a:pt x="0" y="115563"/>
                  <a:pt x="0" y="111512"/>
                </a:cubicBezTo>
                <a:cubicBezTo>
                  <a:pt x="0" y="107461"/>
                  <a:pt x="2352" y="103715"/>
                  <a:pt x="6055" y="102016"/>
                </a:cubicBezTo>
                <a:lnTo>
                  <a:pt x="20909" y="95134"/>
                </a:lnTo>
                <a:close/>
                <a:moveTo>
                  <a:pt x="6055" y="157772"/>
                </a:moveTo>
                <a:lnTo>
                  <a:pt x="20909" y="150890"/>
                </a:lnTo>
                <a:lnTo>
                  <a:pt x="92477" y="183952"/>
                </a:lnTo>
                <a:cubicBezTo>
                  <a:pt x="104543" y="189527"/>
                  <a:pt x="118438" y="189527"/>
                  <a:pt x="130504" y="183952"/>
                </a:cubicBezTo>
                <a:lnTo>
                  <a:pt x="202072" y="150890"/>
                </a:lnTo>
                <a:lnTo>
                  <a:pt x="216926" y="157772"/>
                </a:lnTo>
                <a:cubicBezTo>
                  <a:pt x="220629" y="159471"/>
                  <a:pt x="222981" y="163174"/>
                  <a:pt x="222981" y="167268"/>
                </a:cubicBezTo>
                <a:cubicBezTo>
                  <a:pt x="222981" y="171363"/>
                  <a:pt x="220629" y="175065"/>
                  <a:pt x="216926" y="176764"/>
                </a:cubicBezTo>
                <a:lnTo>
                  <a:pt x="121705" y="220759"/>
                </a:lnTo>
                <a:cubicBezTo>
                  <a:pt x="115215" y="223765"/>
                  <a:pt x="107723" y="223765"/>
                  <a:pt x="101232" y="220759"/>
                </a:cubicBezTo>
                <a:lnTo>
                  <a:pt x="6055" y="176764"/>
                </a:lnTo>
                <a:cubicBezTo>
                  <a:pt x="2352" y="175022"/>
                  <a:pt x="0" y="171319"/>
                  <a:pt x="0" y="167268"/>
                </a:cubicBezTo>
                <a:cubicBezTo>
                  <a:pt x="0" y="163217"/>
                  <a:pt x="2352" y="159471"/>
                  <a:pt x="6055" y="157772"/>
                </a:cubicBezTo>
                <a:close/>
              </a:path>
            </a:pathLst>
          </a:custGeom>
          <a:solidFill>
            <a:srgbClr val="34D399"/>
          </a:solidFill>
          <a:ln/>
        </p:spPr>
        <p:txBody>
          <a:bodyPr/>
          <a:lstStyle/>
          <a:p>
            <a:endParaRPr lang="zh-CN" altLang="en-US"/>
          </a:p>
        </p:txBody>
      </p:sp>
      <p:sp>
        <p:nvSpPr>
          <p:cNvPr id="14" name="Text 12"/>
          <p:cNvSpPr/>
          <p:nvPr/>
        </p:nvSpPr>
        <p:spPr>
          <a:xfrm>
            <a:off x="1124415" y="3235954"/>
            <a:ext cx="836341" cy="260195"/>
          </a:xfrm>
          <a:prstGeom prst="rect">
            <a:avLst/>
          </a:prstGeom>
          <a:noFill/>
          <a:ln/>
        </p:spPr>
        <p:txBody>
          <a:bodyPr wrap="square" lIns="0" tIns="0" rIns="0" bIns="0" rtlCol="0" anchor="ctr"/>
          <a:lstStyle/>
          <a:p>
            <a:pPr>
              <a:lnSpc>
                <a:spcPct val="120000"/>
              </a:lnSpc>
            </a:pPr>
            <a:r>
              <a:rPr lang="en-US" sz="1463" b="1" dirty="0">
                <a:solidFill>
                  <a:srgbClr val="E5E7EB"/>
                </a:solidFill>
                <a:latin typeface="Noto Sans SC" pitchFamily="34" charset="0"/>
                <a:ea typeface="Noto Sans SC" pitchFamily="34" charset="-122"/>
                <a:cs typeface="Noto Sans SC" pitchFamily="34" charset="-120"/>
              </a:rPr>
              <a:t>架构分层</a:t>
            </a:r>
            <a:endParaRPr lang="en-US" sz="1600" dirty="0"/>
          </a:p>
        </p:txBody>
      </p:sp>
      <p:sp>
        <p:nvSpPr>
          <p:cNvPr id="15" name="Shape 13"/>
          <p:cNvSpPr/>
          <p:nvPr/>
        </p:nvSpPr>
        <p:spPr>
          <a:xfrm>
            <a:off x="585439" y="3737759"/>
            <a:ext cx="5222488" cy="743415"/>
          </a:xfrm>
          <a:custGeom>
            <a:avLst/>
            <a:gdLst/>
            <a:ahLst/>
            <a:cxnLst/>
            <a:rect l="l" t="t" r="r" b="b"/>
            <a:pathLst>
              <a:path w="5222488" h="743415">
                <a:moveTo>
                  <a:pt x="37171" y="0"/>
                </a:moveTo>
                <a:lnTo>
                  <a:pt x="5148146" y="0"/>
                </a:lnTo>
                <a:cubicBezTo>
                  <a:pt x="5189204" y="0"/>
                  <a:pt x="5222488" y="33284"/>
                  <a:pt x="5222488" y="74341"/>
                </a:cubicBezTo>
                <a:lnTo>
                  <a:pt x="5222488" y="669073"/>
                </a:lnTo>
                <a:cubicBezTo>
                  <a:pt x="5222488" y="710131"/>
                  <a:pt x="5189204" y="743415"/>
                  <a:pt x="5148146" y="743415"/>
                </a:cubicBezTo>
                <a:lnTo>
                  <a:pt x="37171" y="743415"/>
                </a:lnTo>
                <a:cubicBezTo>
                  <a:pt x="16642" y="743415"/>
                  <a:pt x="0" y="726773"/>
                  <a:pt x="0" y="706244"/>
                </a:cubicBezTo>
                <a:lnTo>
                  <a:pt x="0" y="37171"/>
                </a:lnTo>
                <a:cubicBezTo>
                  <a:pt x="0" y="16642"/>
                  <a:pt x="16642" y="0"/>
                  <a:pt x="37171" y="0"/>
                </a:cubicBezTo>
                <a:close/>
              </a:path>
            </a:pathLst>
          </a:custGeom>
          <a:solidFill>
            <a:srgbClr val="34D399">
              <a:alpha val="10196"/>
            </a:srgbClr>
          </a:solidFill>
          <a:ln/>
        </p:spPr>
        <p:txBody>
          <a:bodyPr/>
          <a:lstStyle/>
          <a:p>
            <a:endParaRPr lang="zh-CN" altLang="en-US"/>
          </a:p>
        </p:txBody>
      </p:sp>
      <p:sp>
        <p:nvSpPr>
          <p:cNvPr id="16" name="Shape 14"/>
          <p:cNvSpPr/>
          <p:nvPr/>
        </p:nvSpPr>
        <p:spPr>
          <a:xfrm>
            <a:off x="585439" y="3737759"/>
            <a:ext cx="37171" cy="743415"/>
          </a:xfrm>
          <a:custGeom>
            <a:avLst/>
            <a:gdLst/>
            <a:ahLst/>
            <a:cxnLst/>
            <a:rect l="l" t="t" r="r" b="b"/>
            <a:pathLst>
              <a:path w="37171" h="743415">
                <a:moveTo>
                  <a:pt x="37171" y="0"/>
                </a:moveTo>
                <a:lnTo>
                  <a:pt x="37171" y="0"/>
                </a:lnTo>
                <a:lnTo>
                  <a:pt x="37171" y="743415"/>
                </a:lnTo>
                <a:lnTo>
                  <a:pt x="37171" y="743415"/>
                </a:lnTo>
                <a:cubicBezTo>
                  <a:pt x="16642" y="743415"/>
                  <a:pt x="0" y="726773"/>
                  <a:pt x="0" y="706244"/>
                </a:cubicBezTo>
                <a:lnTo>
                  <a:pt x="0" y="37171"/>
                </a:lnTo>
                <a:cubicBezTo>
                  <a:pt x="0" y="16642"/>
                  <a:pt x="16642" y="0"/>
                  <a:pt x="37171" y="0"/>
                </a:cubicBezTo>
                <a:close/>
              </a:path>
            </a:pathLst>
          </a:custGeom>
          <a:solidFill>
            <a:srgbClr val="34D399"/>
          </a:solidFill>
          <a:ln/>
        </p:spPr>
        <p:txBody>
          <a:bodyPr/>
          <a:lstStyle/>
          <a:p>
            <a:endParaRPr lang="zh-CN" altLang="en-US"/>
          </a:p>
        </p:txBody>
      </p:sp>
      <p:sp>
        <p:nvSpPr>
          <p:cNvPr id="17" name="Text 15"/>
          <p:cNvSpPr/>
          <p:nvPr/>
        </p:nvSpPr>
        <p:spPr>
          <a:xfrm>
            <a:off x="715537" y="3849271"/>
            <a:ext cx="5064512" cy="260195"/>
          </a:xfrm>
          <a:prstGeom prst="rect">
            <a:avLst/>
          </a:prstGeom>
          <a:noFill/>
          <a:ln/>
        </p:spPr>
        <p:txBody>
          <a:bodyPr wrap="square" lIns="0" tIns="0" rIns="0" bIns="0" rtlCol="0" anchor="ctr"/>
          <a:lstStyle/>
          <a:p>
            <a:pPr>
              <a:lnSpc>
                <a:spcPct val="130000"/>
              </a:lnSpc>
            </a:pPr>
            <a:r>
              <a:rPr lang="en-US" sz="1317" b="1" dirty="0">
                <a:solidFill>
                  <a:srgbClr val="E5E7EB"/>
                </a:solidFill>
                <a:latin typeface="MiSans" pitchFamily="34" charset="0"/>
                <a:ea typeface="MiSans" pitchFamily="34" charset="-122"/>
                <a:cs typeface="MiSans" pitchFamily="34" charset="-120"/>
              </a:rPr>
              <a:t>控制面(编排与治理)</a:t>
            </a:r>
            <a:endParaRPr lang="en-US" sz="1600" dirty="0"/>
          </a:p>
        </p:txBody>
      </p:sp>
      <p:sp>
        <p:nvSpPr>
          <p:cNvPr id="18" name="Text 16"/>
          <p:cNvSpPr/>
          <p:nvPr/>
        </p:nvSpPr>
        <p:spPr>
          <a:xfrm>
            <a:off x="715537" y="4146637"/>
            <a:ext cx="5055220" cy="223024"/>
          </a:xfrm>
          <a:prstGeom prst="rect">
            <a:avLst/>
          </a:prstGeom>
          <a:noFill/>
          <a:ln/>
        </p:spPr>
        <p:txBody>
          <a:bodyPr wrap="square" lIns="0" tIns="0" rIns="0" bIns="0" rtlCol="0" anchor="ctr"/>
          <a:lstStyle/>
          <a:p>
            <a:pPr>
              <a:lnSpc>
                <a:spcPct val="130000"/>
              </a:lnSpc>
            </a:pPr>
            <a:r>
              <a:rPr lang="en-US" sz="1171" dirty="0">
                <a:solidFill>
                  <a:srgbClr val="E5E7EB">
                    <a:alpha val="80000"/>
                  </a:srgbClr>
                </a:solidFill>
                <a:latin typeface="Noto Sans SC" pitchFamily="34" charset="0"/>
                <a:ea typeface="Noto Sans SC" pitchFamily="34" charset="-122"/>
                <a:cs typeface="Noto Sans SC" pitchFamily="34" charset="-120"/>
              </a:rPr>
              <a:t>Kagent Controller 负责资源管理、网络代理、认证授权</a:t>
            </a:r>
            <a:endParaRPr lang="en-US" sz="1600" dirty="0"/>
          </a:p>
        </p:txBody>
      </p:sp>
      <p:sp>
        <p:nvSpPr>
          <p:cNvPr id="19" name="Shape 17"/>
          <p:cNvSpPr/>
          <p:nvPr/>
        </p:nvSpPr>
        <p:spPr>
          <a:xfrm>
            <a:off x="3103756" y="4592686"/>
            <a:ext cx="167268" cy="223024"/>
          </a:xfrm>
          <a:custGeom>
            <a:avLst/>
            <a:gdLst/>
            <a:ahLst/>
            <a:cxnLst/>
            <a:rect l="l" t="t" r="r" b="b"/>
            <a:pathLst>
              <a:path w="167268" h="223024">
                <a:moveTo>
                  <a:pt x="73790" y="218930"/>
                </a:moveTo>
                <a:cubicBezTo>
                  <a:pt x="79235" y="224375"/>
                  <a:pt x="88077" y="224375"/>
                  <a:pt x="93522" y="218930"/>
                </a:cubicBezTo>
                <a:lnTo>
                  <a:pt x="163217" y="149235"/>
                </a:lnTo>
                <a:cubicBezTo>
                  <a:pt x="168662" y="143790"/>
                  <a:pt x="168662" y="134947"/>
                  <a:pt x="163217" y="129502"/>
                </a:cubicBezTo>
                <a:cubicBezTo>
                  <a:pt x="157772" y="124057"/>
                  <a:pt x="148930" y="124057"/>
                  <a:pt x="143485" y="129502"/>
                </a:cubicBezTo>
                <a:lnTo>
                  <a:pt x="97573" y="175414"/>
                </a:lnTo>
                <a:lnTo>
                  <a:pt x="97573" y="13939"/>
                </a:lnTo>
                <a:cubicBezTo>
                  <a:pt x="97573" y="6229"/>
                  <a:pt x="91344" y="0"/>
                  <a:pt x="83634" y="0"/>
                </a:cubicBezTo>
                <a:cubicBezTo>
                  <a:pt x="75924" y="0"/>
                  <a:pt x="69695" y="6229"/>
                  <a:pt x="69695" y="13939"/>
                </a:cubicBezTo>
                <a:lnTo>
                  <a:pt x="69695" y="175414"/>
                </a:lnTo>
                <a:lnTo>
                  <a:pt x="23783" y="129502"/>
                </a:lnTo>
                <a:cubicBezTo>
                  <a:pt x="18339" y="124057"/>
                  <a:pt x="9496" y="124057"/>
                  <a:pt x="4051" y="129502"/>
                </a:cubicBezTo>
                <a:cubicBezTo>
                  <a:pt x="-1394" y="134947"/>
                  <a:pt x="-1394" y="143790"/>
                  <a:pt x="4051" y="149235"/>
                </a:cubicBezTo>
                <a:lnTo>
                  <a:pt x="73746" y="218930"/>
                </a:lnTo>
                <a:close/>
              </a:path>
            </a:pathLst>
          </a:custGeom>
          <a:solidFill>
            <a:srgbClr val="F59E0B"/>
          </a:solidFill>
          <a:ln/>
        </p:spPr>
        <p:txBody>
          <a:bodyPr/>
          <a:lstStyle/>
          <a:p>
            <a:endParaRPr lang="zh-CN" altLang="en-US"/>
          </a:p>
        </p:txBody>
      </p:sp>
      <p:sp>
        <p:nvSpPr>
          <p:cNvPr id="20" name="Shape 18"/>
          <p:cNvSpPr/>
          <p:nvPr/>
        </p:nvSpPr>
        <p:spPr>
          <a:xfrm>
            <a:off x="585439" y="4927222"/>
            <a:ext cx="5222488" cy="743415"/>
          </a:xfrm>
          <a:custGeom>
            <a:avLst/>
            <a:gdLst/>
            <a:ahLst/>
            <a:cxnLst/>
            <a:rect l="l" t="t" r="r" b="b"/>
            <a:pathLst>
              <a:path w="5222488" h="743415">
                <a:moveTo>
                  <a:pt x="37171" y="0"/>
                </a:moveTo>
                <a:lnTo>
                  <a:pt x="5148146" y="0"/>
                </a:lnTo>
                <a:cubicBezTo>
                  <a:pt x="5189204" y="0"/>
                  <a:pt x="5222488" y="33284"/>
                  <a:pt x="5222488" y="74341"/>
                </a:cubicBezTo>
                <a:lnTo>
                  <a:pt x="5222488" y="669073"/>
                </a:lnTo>
                <a:cubicBezTo>
                  <a:pt x="5222488" y="710131"/>
                  <a:pt x="5189204" y="743415"/>
                  <a:pt x="5148146" y="743415"/>
                </a:cubicBezTo>
                <a:lnTo>
                  <a:pt x="37171" y="743415"/>
                </a:lnTo>
                <a:cubicBezTo>
                  <a:pt x="16642" y="743415"/>
                  <a:pt x="0" y="726773"/>
                  <a:pt x="0" y="706244"/>
                </a:cubicBezTo>
                <a:lnTo>
                  <a:pt x="0" y="37171"/>
                </a:lnTo>
                <a:cubicBezTo>
                  <a:pt x="0" y="16642"/>
                  <a:pt x="16642" y="0"/>
                  <a:pt x="37171" y="0"/>
                </a:cubicBezTo>
                <a:close/>
              </a:path>
            </a:pathLst>
          </a:custGeom>
          <a:solidFill>
            <a:srgbClr val="F59E0B">
              <a:alpha val="10196"/>
            </a:srgbClr>
          </a:solidFill>
          <a:ln/>
        </p:spPr>
        <p:txBody>
          <a:bodyPr/>
          <a:lstStyle/>
          <a:p>
            <a:endParaRPr lang="zh-CN" altLang="en-US"/>
          </a:p>
        </p:txBody>
      </p:sp>
      <p:sp>
        <p:nvSpPr>
          <p:cNvPr id="21" name="Shape 19"/>
          <p:cNvSpPr/>
          <p:nvPr/>
        </p:nvSpPr>
        <p:spPr>
          <a:xfrm>
            <a:off x="585439" y="4927222"/>
            <a:ext cx="37171" cy="743415"/>
          </a:xfrm>
          <a:custGeom>
            <a:avLst/>
            <a:gdLst/>
            <a:ahLst/>
            <a:cxnLst/>
            <a:rect l="l" t="t" r="r" b="b"/>
            <a:pathLst>
              <a:path w="37171" h="743415">
                <a:moveTo>
                  <a:pt x="37171" y="0"/>
                </a:moveTo>
                <a:lnTo>
                  <a:pt x="37171" y="0"/>
                </a:lnTo>
                <a:lnTo>
                  <a:pt x="37171" y="743415"/>
                </a:lnTo>
                <a:lnTo>
                  <a:pt x="37171" y="743415"/>
                </a:lnTo>
                <a:cubicBezTo>
                  <a:pt x="16642" y="743415"/>
                  <a:pt x="0" y="726773"/>
                  <a:pt x="0" y="706244"/>
                </a:cubicBezTo>
                <a:lnTo>
                  <a:pt x="0" y="37171"/>
                </a:lnTo>
                <a:cubicBezTo>
                  <a:pt x="0" y="16642"/>
                  <a:pt x="16642" y="0"/>
                  <a:pt x="37171" y="0"/>
                </a:cubicBezTo>
                <a:close/>
              </a:path>
            </a:pathLst>
          </a:custGeom>
          <a:solidFill>
            <a:srgbClr val="F59E0B"/>
          </a:solidFill>
          <a:ln/>
        </p:spPr>
        <p:txBody>
          <a:bodyPr/>
          <a:lstStyle/>
          <a:p>
            <a:endParaRPr lang="zh-CN" altLang="en-US"/>
          </a:p>
        </p:txBody>
      </p:sp>
      <p:sp>
        <p:nvSpPr>
          <p:cNvPr id="22" name="Text 20"/>
          <p:cNvSpPr/>
          <p:nvPr/>
        </p:nvSpPr>
        <p:spPr>
          <a:xfrm>
            <a:off x="715537" y="5038734"/>
            <a:ext cx="5064512" cy="260195"/>
          </a:xfrm>
          <a:prstGeom prst="rect">
            <a:avLst/>
          </a:prstGeom>
          <a:noFill/>
          <a:ln/>
        </p:spPr>
        <p:txBody>
          <a:bodyPr wrap="square" lIns="0" tIns="0" rIns="0" bIns="0" rtlCol="0" anchor="ctr"/>
          <a:lstStyle/>
          <a:p>
            <a:pPr>
              <a:lnSpc>
                <a:spcPct val="130000"/>
              </a:lnSpc>
            </a:pPr>
            <a:r>
              <a:rPr lang="en-US" sz="1317" b="1" dirty="0">
                <a:solidFill>
                  <a:srgbClr val="E5E7EB"/>
                </a:solidFill>
                <a:latin typeface="MiSans" pitchFamily="34" charset="0"/>
                <a:ea typeface="MiSans" pitchFamily="34" charset="-122"/>
                <a:cs typeface="MiSans" pitchFamily="34" charset="-120"/>
              </a:rPr>
              <a:t>数据面(思考与执行)</a:t>
            </a:r>
            <a:endParaRPr lang="en-US" sz="1600" dirty="0"/>
          </a:p>
        </p:txBody>
      </p:sp>
      <p:sp>
        <p:nvSpPr>
          <p:cNvPr id="23" name="Text 21"/>
          <p:cNvSpPr/>
          <p:nvPr/>
        </p:nvSpPr>
        <p:spPr>
          <a:xfrm>
            <a:off x="715537" y="5336100"/>
            <a:ext cx="5055220" cy="223024"/>
          </a:xfrm>
          <a:prstGeom prst="rect">
            <a:avLst/>
          </a:prstGeom>
          <a:noFill/>
          <a:ln/>
        </p:spPr>
        <p:txBody>
          <a:bodyPr wrap="square" lIns="0" tIns="0" rIns="0" bIns="0" rtlCol="0" anchor="ctr"/>
          <a:lstStyle/>
          <a:p>
            <a:pPr>
              <a:lnSpc>
                <a:spcPct val="130000"/>
              </a:lnSpc>
            </a:pPr>
            <a:r>
              <a:rPr lang="en-US" sz="1171" dirty="0">
                <a:solidFill>
                  <a:srgbClr val="E5E7EB">
                    <a:alpha val="80000"/>
                  </a:srgbClr>
                </a:solidFill>
                <a:latin typeface="Noto Sans SC" pitchFamily="34" charset="0"/>
                <a:ea typeface="Noto Sans SC" pitchFamily="34" charset="-122"/>
                <a:cs typeface="Noto Sans SC" pitchFamily="34" charset="-120"/>
              </a:rPr>
              <a:t>Google ADK 在每个 Agent Pod 内驱动 LLM 推理与工具调用</a:t>
            </a:r>
            <a:endParaRPr lang="en-US" sz="1600" dirty="0"/>
          </a:p>
        </p:txBody>
      </p:sp>
      <p:sp>
        <p:nvSpPr>
          <p:cNvPr id="24" name="Shape 22"/>
          <p:cNvSpPr/>
          <p:nvPr/>
        </p:nvSpPr>
        <p:spPr>
          <a:xfrm>
            <a:off x="6193573" y="2952527"/>
            <a:ext cx="5622073" cy="3131634"/>
          </a:xfrm>
          <a:custGeom>
            <a:avLst/>
            <a:gdLst/>
            <a:ahLst/>
            <a:cxnLst/>
            <a:rect l="l" t="t" r="r" b="b"/>
            <a:pathLst>
              <a:path w="5622073" h="3131634">
                <a:moveTo>
                  <a:pt x="111517" y="0"/>
                </a:moveTo>
                <a:lnTo>
                  <a:pt x="5510556" y="0"/>
                </a:lnTo>
                <a:cubicBezTo>
                  <a:pt x="5572145" y="0"/>
                  <a:pt x="5622073" y="49928"/>
                  <a:pt x="5622073" y="111517"/>
                </a:cubicBezTo>
                <a:lnTo>
                  <a:pt x="5622073" y="3020117"/>
                </a:lnTo>
                <a:cubicBezTo>
                  <a:pt x="5622073" y="3081706"/>
                  <a:pt x="5572145" y="3131634"/>
                  <a:pt x="5510556" y="3131634"/>
                </a:cubicBezTo>
                <a:lnTo>
                  <a:pt x="111517" y="3131634"/>
                </a:lnTo>
                <a:cubicBezTo>
                  <a:pt x="49928" y="3131634"/>
                  <a:pt x="0" y="3081706"/>
                  <a:pt x="0" y="3020117"/>
                </a:cubicBezTo>
                <a:lnTo>
                  <a:pt x="0" y="111517"/>
                </a:lnTo>
                <a:cubicBezTo>
                  <a:pt x="0" y="49969"/>
                  <a:pt x="49969" y="0"/>
                  <a:pt x="111517"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25" name="Shape 23"/>
          <p:cNvSpPr/>
          <p:nvPr/>
        </p:nvSpPr>
        <p:spPr>
          <a:xfrm>
            <a:off x="6384073" y="3143027"/>
            <a:ext cx="446049" cy="446049"/>
          </a:xfrm>
          <a:custGeom>
            <a:avLst/>
            <a:gdLst/>
            <a:ahLst/>
            <a:cxnLst/>
            <a:rect l="l" t="t" r="r" b="b"/>
            <a:pathLst>
              <a:path w="446049" h="446049">
                <a:moveTo>
                  <a:pt x="74343" y="0"/>
                </a:moveTo>
                <a:lnTo>
                  <a:pt x="371706" y="0"/>
                </a:lnTo>
                <a:cubicBezTo>
                  <a:pt x="412764" y="0"/>
                  <a:pt x="446049" y="33284"/>
                  <a:pt x="446049" y="74343"/>
                </a:cubicBezTo>
                <a:lnTo>
                  <a:pt x="446049" y="371706"/>
                </a:lnTo>
                <a:cubicBezTo>
                  <a:pt x="446049" y="412764"/>
                  <a:pt x="412764" y="446049"/>
                  <a:pt x="371706" y="446049"/>
                </a:cubicBezTo>
                <a:lnTo>
                  <a:pt x="74343" y="446049"/>
                </a:lnTo>
                <a:cubicBezTo>
                  <a:pt x="33284" y="446049"/>
                  <a:pt x="0" y="412764"/>
                  <a:pt x="0" y="371706"/>
                </a:cubicBezTo>
                <a:lnTo>
                  <a:pt x="0" y="74343"/>
                </a:lnTo>
                <a:cubicBezTo>
                  <a:pt x="0" y="33312"/>
                  <a:pt x="33312" y="0"/>
                  <a:pt x="74343" y="0"/>
                </a:cubicBezTo>
                <a:close/>
              </a:path>
            </a:pathLst>
          </a:custGeom>
          <a:solidFill>
            <a:srgbClr val="F59E0B">
              <a:alpha val="20000"/>
            </a:srgbClr>
          </a:solidFill>
          <a:ln/>
        </p:spPr>
        <p:txBody>
          <a:bodyPr/>
          <a:lstStyle/>
          <a:p>
            <a:endParaRPr lang="zh-CN" altLang="en-US"/>
          </a:p>
        </p:txBody>
      </p:sp>
      <p:sp>
        <p:nvSpPr>
          <p:cNvPr id="26" name="Shape 24"/>
          <p:cNvSpPr/>
          <p:nvPr/>
        </p:nvSpPr>
        <p:spPr>
          <a:xfrm>
            <a:off x="6495585" y="3254539"/>
            <a:ext cx="223024" cy="223024"/>
          </a:xfrm>
          <a:custGeom>
            <a:avLst/>
            <a:gdLst/>
            <a:ahLst/>
            <a:cxnLst/>
            <a:rect l="l" t="t" r="r" b="b"/>
            <a:pathLst>
              <a:path w="223024" h="223024">
                <a:moveTo>
                  <a:pt x="195146" y="111512"/>
                </a:moveTo>
                <a:cubicBezTo>
                  <a:pt x="195146" y="65353"/>
                  <a:pt x="157671" y="27878"/>
                  <a:pt x="111512" y="27878"/>
                </a:cubicBezTo>
                <a:cubicBezTo>
                  <a:pt x="65353" y="27878"/>
                  <a:pt x="27878" y="65353"/>
                  <a:pt x="27878" y="111512"/>
                </a:cubicBezTo>
                <a:cubicBezTo>
                  <a:pt x="27878" y="157671"/>
                  <a:pt x="65353" y="195146"/>
                  <a:pt x="111512" y="195146"/>
                </a:cubicBezTo>
                <a:cubicBezTo>
                  <a:pt x="157671" y="195146"/>
                  <a:pt x="195146" y="157671"/>
                  <a:pt x="195146" y="111512"/>
                </a:cubicBezTo>
                <a:close/>
                <a:moveTo>
                  <a:pt x="0" y="111512"/>
                </a:moveTo>
                <a:cubicBezTo>
                  <a:pt x="0" y="49967"/>
                  <a:pt x="49967" y="0"/>
                  <a:pt x="111512" y="0"/>
                </a:cubicBezTo>
                <a:cubicBezTo>
                  <a:pt x="173057" y="0"/>
                  <a:pt x="223024" y="49967"/>
                  <a:pt x="223024" y="111512"/>
                </a:cubicBezTo>
                <a:cubicBezTo>
                  <a:pt x="223024" y="173057"/>
                  <a:pt x="173057" y="223024"/>
                  <a:pt x="111512" y="223024"/>
                </a:cubicBezTo>
                <a:cubicBezTo>
                  <a:pt x="49967" y="223024"/>
                  <a:pt x="0" y="173057"/>
                  <a:pt x="0" y="111512"/>
                </a:cubicBezTo>
                <a:close/>
                <a:moveTo>
                  <a:pt x="111512" y="146360"/>
                </a:moveTo>
                <a:cubicBezTo>
                  <a:pt x="130745" y="146360"/>
                  <a:pt x="146360" y="130745"/>
                  <a:pt x="146360" y="111512"/>
                </a:cubicBezTo>
                <a:cubicBezTo>
                  <a:pt x="146360" y="92279"/>
                  <a:pt x="130745" y="76665"/>
                  <a:pt x="111512" y="76665"/>
                </a:cubicBezTo>
                <a:cubicBezTo>
                  <a:pt x="92279" y="76665"/>
                  <a:pt x="76665" y="92279"/>
                  <a:pt x="76665" y="111512"/>
                </a:cubicBezTo>
                <a:cubicBezTo>
                  <a:pt x="76665" y="130745"/>
                  <a:pt x="92279" y="146360"/>
                  <a:pt x="111512" y="146360"/>
                </a:cubicBezTo>
                <a:close/>
                <a:moveTo>
                  <a:pt x="111512" y="48787"/>
                </a:moveTo>
                <a:cubicBezTo>
                  <a:pt x="146131" y="48787"/>
                  <a:pt x="174238" y="76893"/>
                  <a:pt x="174238" y="111512"/>
                </a:cubicBezTo>
                <a:cubicBezTo>
                  <a:pt x="174238" y="146131"/>
                  <a:pt x="146131" y="174238"/>
                  <a:pt x="111512" y="174238"/>
                </a:cubicBezTo>
                <a:cubicBezTo>
                  <a:pt x="76893" y="174238"/>
                  <a:pt x="48787" y="146131"/>
                  <a:pt x="48787" y="111512"/>
                </a:cubicBezTo>
                <a:cubicBezTo>
                  <a:pt x="48787" y="76893"/>
                  <a:pt x="76893" y="48787"/>
                  <a:pt x="111512" y="48787"/>
                </a:cubicBezTo>
                <a:close/>
                <a:moveTo>
                  <a:pt x="97573" y="111512"/>
                </a:moveTo>
                <a:cubicBezTo>
                  <a:pt x="97573" y="103819"/>
                  <a:pt x="103819" y="97573"/>
                  <a:pt x="111512" y="97573"/>
                </a:cubicBezTo>
                <a:cubicBezTo>
                  <a:pt x="119205" y="97573"/>
                  <a:pt x="125451" y="103819"/>
                  <a:pt x="125451" y="111512"/>
                </a:cubicBezTo>
                <a:cubicBezTo>
                  <a:pt x="125451" y="119205"/>
                  <a:pt x="119205" y="125451"/>
                  <a:pt x="111512" y="125451"/>
                </a:cubicBezTo>
                <a:cubicBezTo>
                  <a:pt x="103819" y="125451"/>
                  <a:pt x="97573" y="119205"/>
                  <a:pt x="97573" y="111512"/>
                </a:cubicBezTo>
                <a:close/>
              </a:path>
            </a:pathLst>
          </a:custGeom>
          <a:solidFill>
            <a:srgbClr val="F59E0B"/>
          </a:solidFill>
          <a:ln/>
        </p:spPr>
        <p:txBody>
          <a:bodyPr/>
          <a:lstStyle/>
          <a:p>
            <a:endParaRPr lang="zh-CN" altLang="en-US"/>
          </a:p>
        </p:txBody>
      </p:sp>
      <p:sp>
        <p:nvSpPr>
          <p:cNvPr id="27" name="Text 25"/>
          <p:cNvSpPr/>
          <p:nvPr/>
        </p:nvSpPr>
        <p:spPr>
          <a:xfrm>
            <a:off x="6941634" y="3235954"/>
            <a:ext cx="836341" cy="260195"/>
          </a:xfrm>
          <a:prstGeom prst="rect">
            <a:avLst/>
          </a:prstGeom>
          <a:noFill/>
          <a:ln/>
        </p:spPr>
        <p:txBody>
          <a:bodyPr wrap="square" lIns="0" tIns="0" rIns="0" bIns="0" rtlCol="0" anchor="ctr"/>
          <a:lstStyle/>
          <a:p>
            <a:pPr>
              <a:lnSpc>
                <a:spcPct val="120000"/>
              </a:lnSpc>
            </a:pPr>
            <a:r>
              <a:rPr lang="en-US" sz="1463" b="1" dirty="0">
                <a:solidFill>
                  <a:srgbClr val="E5E7EB"/>
                </a:solidFill>
                <a:latin typeface="Noto Sans SC" pitchFamily="34" charset="0"/>
                <a:ea typeface="Noto Sans SC" pitchFamily="34" charset="-122"/>
                <a:cs typeface="Noto Sans SC" pitchFamily="34" charset="-120"/>
              </a:rPr>
              <a:t>核心价值</a:t>
            </a:r>
            <a:endParaRPr lang="en-US" sz="1600" dirty="0"/>
          </a:p>
        </p:txBody>
      </p:sp>
      <p:sp>
        <p:nvSpPr>
          <p:cNvPr id="28" name="Shape 26"/>
          <p:cNvSpPr/>
          <p:nvPr/>
        </p:nvSpPr>
        <p:spPr>
          <a:xfrm>
            <a:off x="6384073" y="3737759"/>
            <a:ext cx="2564780" cy="1022195"/>
          </a:xfrm>
          <a:custGeom>
            <a:avLst/>
            <a:gdLst/>
            <a:ahLst/>
            <a:cxnLst/>
            <a:rect l="l" t="t" r="r" b="b"/>
            <a:pathLst>
              <a:path w="2564780" h="1022195">
                <a:moveTo>
                  <a:pt x="74344" y="0"/>
                </a:moveTo>
                <a:lnTo>
                  <a:pt x="2490436" y="0"/>
                </a:lnTo>
                <a:cubicBezTo>
                  <a:pt x="2531495" y="0"/>
                  <a:pt x="2564780" y="33285"/>
                  <a:pt x="2564780" y="74344"/>
                </a:cubicBezTo>
                <a:lnTo>
                  <a:pt x="2564780" y="947851"/>
                </a:lnTo>
                <a:cubicBezTo>
                  <a:pt x="2564780" y="988910"/>
                  <a:pt x="2531495" y="1022195"/>
                  <a:pt x="2490436" y="1022195"/>
                </a:cubicBezTo>
                <a:lnTo>
                  <a:pt x="74344" y="1022195"/>
                </a:lnTo>
                <a:cubicBezTo>
                  <a:pt x="33285" y="1022195"/>
                  <a:pt x="0" y="988910"/>
                  <a:pt x="0" y="947851"/>
                </a:cubicBezTo>
                <a:lnTo>
                  <a:pt x="0" y="74344"/>
                </a:lnTo>
                <a:cubicBezTo>
                  <a:pt x="0" y="33285"/>
                  <a:pt x="33285" y="0"/>
                  <a:pt x="74344" y="0"/>
                </a:cubicBezTo>
                <a:close/>
              </a:path>
            </a:pathLst>
          </a:custGeom>
          <a:solidFill>
            <a:srgbClr val="34D399">
              <a:alpha val="10196"/>
            </a:srgbClr>
          </a:solidFill>
          <a:ln/>
        </p:spPr>
        <p:txBody>
          <a:bodyPr/>
          <a:lstStyle/>
          <a:p>
            <a:endParaRPr lang="zh-CN" altLang="en-US"/>
          </a:p>
        </p:txBody>
      </p:sp>
      <p:sp>
        <p:nvSpPr>
          <p:cNvPr id="29" name="Shape 27"/>
          <p:cNvSpPr/>
          <p:nvPr/>
        </p:nvSpPr>
        <p:spPr>
          <a:xfrm>
            <a:off x="6532756" y="3849271"/>
            <a:ext cx="278780" cy="278780"/>
          </a:xfrm>
          <a:custGeom>
            <a:avLst/>
            <a:gdLst/>
            <a:ahLst/>
            <a:cxnLst/>
            <a:rect l="l" t="t" r="r" b="b"/>
            <a:pathLst>
              <a:path w="278780" h="278780">
                <a:moveTo>
                  <a:pt x="139390" y="0"/>
                </a:moveTo>
                <a:cubicBezTo>
                  <a:pt x="141895" y="0"/>
                  <a:pt x="144400" y="544"/>
                  <a:pt x="146686" y="1579"/>
                </a:cubicBezTo>
                <a:lnTo>
                  <a:pt x="249269" y="45084"/>
                </a:lnTo>
                <a:cubicBezTo>
                  <a:pt x="261248" y="50148"/>
                  <a:pt x="270177" y="61963"/>
                  <a:pt x="270123" y="76229"/>
                </a:cubicBezTo>
                <a:cubicBezTo>
                  <a:pt x="269851" y="130243"/>
                  <a:pt x="247635" y="229068"/>
                  <a:pt x="153819" y="273989"/>
                </a:cubicBezTo>
                <a:cubicBezTo>
                  <a:pt x="144726" y="278345"/>
                  <a:pt x="134163" y="278345"/>
                  <a:pt x="125070" y="273989"/>
                </a:cubicBezTo>
                <a:cubicBezTo>
                  <a:pt x="31199" y="229068"/>
                  <a:pt x="9039" y="130243"/>
                  <a:pt x="8766" y="76229"/>
                </a:cubicBezTo>
                <a:cubicBezTo>
                  <a:pt x="8712" y="61963"/>
                  <a:pt x="17642" y="50148"/>
                  <a:pt x="29620" y="45084"/>
                </a:cubicBezTo>
                <a:lnTo>
                  <a:pt x="132148" y="1579"/>
                </a:lnTo>
                <a:cubicBezTo>
                  <a:pt x="134435" y="544"/>
                  <a:pt x="136886" y="0"/>
                  <a:pt x="139390" y="0"/>
                </a:cubicBezTo>
                <a:close/>
                <a:moveTo>
                  <a:pt x="139390" y="36372"/>
                </a:moveTo>
                <a:lnTo>
                  <a:pt x="139390" y="242245"/>
                </a:lnTo>
                <a:cubicBezTo>
                  <a:pt x="214530" y="205873"/>
                  <a:pt x="234731" y="125288"/>
                  <a:pt x="235221" y="77046"/>
                </a:cubicBezTo>
                <a:lnTo>
                  <a:pt x="139390" y="36427"/>
                </a:lnTo>
                <a:lnTo>
                  <a:pt x="139390" y="36427"/>
                </a:lnTo>
                <a:close/>
              </a:path>
            </a:pathLst>
          </a:custGeom>
          <a:solidFill>
            <a:srgbClr val="34D399"/>
          </a:solidFill>
          <a:ln/>
        </p:spPr>
        <p:txBody>
          <a:bodyPr/>
          <a:lstStyle/>
          <a:p>
            <a:endParaRPr lang="zh-CN" altLang="en-US"/>
          </a:p>
        </p:txBody>
      </p:sp>
      <p:sp>
        <p:nvSpPr>
          <p:cNvPr id="30" name="Text 28"/>
          <p:cNvSpPr/>
          <p:nvPr/>
        </p:nvSpPr>
        <p:spPr>
          <a:xfrm>
            <a:off x="6458415" y="4202393"/>
            <a:ext cx="2416098" cy="223024"/>
          </a:xfrm>
          <a:prstGeom prst="rect">
            <a:avLst/>
          </a:prstGeom>
          <a:noFill/>
          <a:ln/>
        </p:spPr>
        <p:txBody>
          <a:bodyPr wrap="square" lIns="0" tIns="0" rIns="0" bIns="0" rtlCol="0" anchor="ctr"/>
          <a:lstStyle/>
          <a:p>
            <a:pPr algn="ctr">
              <a:lnSpc>
                <a:spcPct val="130000"/>
              </a:lnSpc>
            </a:pPr>
            <a:r>
              <a:rPr lang="en-US" sz="1171" b="1" dirty="0">
                <a:solidFill>
                  <a:srgbClr val="E5E7EB"/>
                </a:solidFill>
                <a:latin typeface="MiSans" pitchFamily="34" charset="0"/>
                <a:ea typeface="MiSans" pitchFamily="34" charset="-122"/>
                <a:cs typeface="MiSans" pitchFamily="34" charset="-120"/>
              </a:rPr>
              <a:t>屏蔽差异</a:t>
            </a:r>
            <a:endParaRPr lang="en-US" sz="1600" dirty="0"/>
          </a:p>
        </p:txBody>
      </p:sp>
      <p:sp>
        <p:nvSpPr>
          <p:cNvPr id="31" name="Text 29"/>
          <p:cNvSpPr/>
          <p:nvPr/>
        </p:nvSpPr>
        <p:spPr>
          <a:xfrm>
            <a:off x="6463061" y="4462588"/>
            <a:ext cx="2406805" cy="185854"/>
          </a:xfrm>
          <a:prstGeom prst="rect">
            <a:avLst/>
          </a:prstGeom>
          <a:noFill/>
          <a:ln/>
        </p:spPr>
        <p:txBody>
          <a:bodyPr wrap="square" lIns="0" tIns="0" rIns="0" bIns="0" rtlCol="0" anchor="ctr"/>
          <a:lstStyle/>
          <a:p>
            <a:pPr algn="ctr">
              <a:lnSpc>
                <a:spcPct val="120000"/>
              </a:lnSpc>
            </a:pPr>
            <a:r>
              <a:rPr lang="en-US" sz="1024" dirty="0">
                <a:solidFill>
                  <a:srgbClr val="E5E7EB">
                    <a:alpha val="70000"/>
                  </a:srgbClr>
                </a:solidFill>
                <a:latin typeface="Noto Sans SC" pitchFamily="34" charset="0"/>
                <a:ea typeface="Noto Sans SC" pitchFamily="34" charset="-122"/>
                <a:cs typeface="Noto Sans SC" pitchFamily="34" charset="-120"/>
              </a:rPr>
              <a:t>统一不同 LLM API</a:t>
            </a:r>
            <a:endParaRPr lang="en-US" sz="1600" dirty="0"/>
          </a:p>
        </p:txBody>
      </p:sp>
      <p:sp>
        <p:nvSpPr>
          <p:cNvPr id="32" name="Shape 30"/>
          <p:cNvSpPr/>
          <p:nvPr/>
        </p:nvSpPr>
        <p:spPr>
          <a:xfrm>
            <a:off x="9060366" y="3737759"/>
            <a:ext cx="2564780" cy="1022195"/>
          </a:xfrm>
          <a:custGeom>
            <a:avLst/>
            <a:gdLst/>
            <a:ahLst/>
            <a:cxnLst/>
            <a:rect l="l" t="t" r="r" b="b"/>
            <a:pathLst>
              <a:path w="2564780" h="1022195">
                <a:moveTo>
                  <a:pt x="74344" y="0"/>
                </a:moveTo>
                <a:lnTo>
                  <a:pt x="2490436" y="0"/>
                </a:lnTo>
                <a:cubicBezTo>
                  <a:pt x="2531495" y="0"/>
                  <a:pt x="2564780" y="33285"/>
                  <a:pt x="2564780" y="74344"/>
                </a:cubicBezTo>
                <a:lnTo>
                  <a:pt x="2564780" y="947851"/>
                </a:lnTo>
                <a:cubicBezTo>
                  <a:pt x="2564780" y="988910"/>
                  <a:pt x="2531495" y="1022195"/>
                  <a:pt x="2490436" y="1022195"/>
                </a:cubicBezTo>
                <a:lnTo>
                  <a:pt x="74344" y="1022195"/>
                </a:lnTo>
                <a:cubicBezTo>
                  <a:pt x="33285" y="1022195"/>
                  <a:pt x="0" y="988910"/>
                  <a:pt x="0" y="947851"/>
                </a:cubicBezTo>
                <a:lnTo>
                  <a:pt x="0" y="74344"/>
                </a:lnTo>
                <a:cubicBezTo>
                  <a:pt x="0" y="33285"/>
                  <a:pt x="33285" y="0"/>
                  <a:pt x="74344" y="0"/>
                </a:cubicBezTo>
                <a:close/>
              </a:path>
            </a:pathLst>
          </a:custGeom>
          <a:solidFill>
            <a:srgbClr val="F59E0B">
              <a:alpha val="10196"/>
            </a:srgbClr>
          </a:solidFill>
          <a:ln/>
        </p:spPr>
        <p:txBody>
          <a:bodyPr/>
          <a:lstStyle/>
          <a:p>
            <a:endParaRPr lang="zh-CN" altLang="en-US"/>
          </a:p>
        </p:txBody>
      </p:sp>
      <p:sp>
        <p:nvSpPr>
          <p:cNvPr id="33" name="Shape 31"/>
          <p:cNvSpPr/>
          <p:nvPr/>
        </p:nvSpPr>
        <p:spPr>
          <a:xfrm>
            <a:off x="9191625" y="3849271"/>
            <a:ext cx="313628" cy="278780"/>
          </a:xfrm>
          <a:custGeom>
            <a:avLst/>
            <a:gdLst/>
            <a:ahLst/>
            <a:cxnLst/>
            <a:rect l="l" t="t" r="r" b="b"/>
            <a:pathLst>
              <a:path w="313628" h="278780">
                <a:moveTo>
                  <a:pt x="196453" y="653"/>
                </a:moveTo>
                <a:cubicBezTo>
                  <a:pt x="187197" y="-2015"/>
                  <a:pt x="177559" y="3376"/>
                  <a:pt x="174891" y="12632"/>
                </a:cubicBezTo>
                <a:lnTo>
                  <a:pt x="105196" y="256565"/>
                </a:lnTo>
                <a:cubicBezTo>
                  <a:pt x="102528" y="265822"/>
                  <a:pt x="107919" y="275459"/>
                  <a:pt x="117175" y="278127"/>
                </a:cubicBezTo>
                <a:cubicBezTo>
                  <a:pt x="126431" y="280795"/>
                  <a:pt x="136069" y="275405"/>
                  <a:pt x="138737" y="266148"/>
                </a:cubicBezTo>
                <a:lnTo>
                  <a:pt x="208432" y="22215"/>
                </a:lnTo>
                <a:cubicBezTo>
                  <a:pt x="211100" y="12959"/>
                  <a:pt x="205710" y="3321"/>
                  <a:pt x="196453" y="653"/>
                </a:cubicBezTo>
                <a:close/>
                <a:moveTo>
                  <a:pt x="231627" y="74759"/>
                </a:moveTo>
                <a:cubicBezTo>
                  <a:pt x="224821" y="81565"/>
                  <a:pt x="224821" y="92618"/>
                  <a:pt x="231627" y="99424"/>
                </a:cubicBezTo>
                <a:lnTo>
                  <a:pt x="271593" y="139390"/>
                </a:lnTo>
                <a:lnTo>
                  <a:pt x="231627" y="179356"/>
                </a:lnTo>
                <a:cubicBezTo>
                  <a:pt x="224821" y="186162"/>
                  <a:pt x="224821" y="197215"/>
                  <a:pt x="231627" y="204022"/>
                </a:cubicBezTo>
                <a:cubicBezTo>
                  <a:pt x="238434" y="210828"/>
                  <a:pt x="249487" y="210828"/>
                  <a:pt x="256293" y="204022"/>
                </a:cubicBezTo>
                <a:lnTo>
                  <a:pt x="308564" y="151750"/>
                </a:lnTo>
                <a:cubicBezTo>
                  <a:pt x="315370" y="144944"/>
                  <a:pt x="315370" y="133891"/>
                  <a:pt x="308564" y="127085"/>
                </a:cubicBezTo>
                <a:lnTo>
                  <a:pt x="256293" y="74813"/>
                </a:lnTo>
                <a:cubicBezTo>
                  <a:pt x="249487" y="68007"/>
                  <a:pt x="238434" y="68007"/>
                  <a:pt x="231627" y="74813"/>
                </a:cubicBezTo>
                <a:close/>
                <a:moveTo>
                  <a:pt x="82055" y="74759"/>
                </a:moveTo>
                <a:cubicBezTo>
                  <a:pt x="75249" y="67953"/>
                  <a:pt x="64196" y="67953"/>
                  <a:pt x="57390" y="74759"/>
                </a:cubicBezTo>
                <a:lnTo>
                  <a:pt x="5118" y="127030"/>
                </a:lnTo>
                <a:cubicBezTo>
                  <a:pt x="-1688" y="133836"/>
                  <a:pt x="-1688" y="144890"/>
                  <a:pt x="5118" y="151696"/>
                </a:cubicBezTo>
                <a:lnTo>
                  <a:pt x="57390" y="203967"/>
                </a:lnTo>
                <a:cubicBezTo>
                  <a:pt x="64196" y="210773"/>
                  <a:pt x="75249" y="210773"/>
                  <a:pt x="82055" y="203967"/>
                </a:cubicBezTo>
                <a:cubicBezTo>
                  <a:pt x="88861" y="197161"/>
                  <a:pt x="88861" y="186108"/>
                  <a:pt x="82055" y="179302"/>
                </a:cubicBezTo>
                <a:lnTo>
                  <a:pt x="42089" y="139390"/>
                </a:lnTo>
                <a:lnTo>
                  <a:pt x="82001" y="99424"/>
                </a:lnTo>
                <a:cubicBezTo>
                  <a:pt x="88807" y="92618"/>
                  <a:pt x="88807" y="81565"/>
                  <a:pt x="82001" y="74759"/>
                </a:cubicBezTo>
                <a:close/>
              </a:path>
            </a:pathLst>
          </a:custGeom>
          <a:solidFill>
            <a:srgbClr val="F59E0B"/>
          </a:solidFill>
          <a:ln/>
        </p:spPr>
        <p:txBody>
          <a:bodyPr/>
          <a:lstStyle/>
          <a:p>
            <a:endParaRPr lang="zh-CN" altLang="en-US"/>
          </a:p>
        </p:txBody>
      </p:sp>
      <p:sp>
        <p:nvSpPr>
          <p:cNvPr id="34" name="Text 32"/>
          <p:cNvSpPr/>
          <p:nvPr/>
        </p:nvSpPr>
        <p:spPr>
          <a:xfrm>
            <a:off x="9134707" y="4202393"/>
            <a:ext cx="2416098" cy="223024"/>
          </a:xfrm>
          <a:prstGeom prst="rect">
            <a:avLst/>
          </a:prstGeom>
          <a:noFill/>
          <a:ln/>
        </p:spPr>
        <p:txBody>
          <a:bodyPr wrap="square" lIns="0" tIns="0" rIns="0" bIns="0" rtlCol="0" anchor="ctr"/>
          <a:lstStyle/>
          <a:p>
            <a:pPr algn="ctr">
              <a:lnSpc>
                <a:spcPct val="130000"/>
              </a:lnSpc>
            </a:pPr>
            <a:r>
              <a:rPr lang="en-US" sz="1171" b="1" dirty="0">
                <a:solidFill>
                  <a:srgbClr val="E5E7EB"/>
                </a:solidFill>
                <a:latin typeface="MiSans" pitchFamily="34" charset="0"/>
                <a:ea typeface="MiSans" pitchFamily="34" charset="-122"/>
                <a:cs typeface="MiSans" pitchFamily="34" charset="-120"/>
              </a:rPr>
              <a:t>标准化语义</a:t>
            </a:r>
            <a:endParaRPr lang="en-US" sz="1600" dirty="0"/>
          </a:p>
        </p:txBody>
      </p:sp>
      <p:sp>
        <p:nvSpPr>
          <p:cNvPr id="35" name="Text 33"/>
          <p:cNvSpPr/>
          <p:nvPr/>
        </p:nvSpPr>
        <p:spPr>
          <a:xfrm>
            <a:off x="9139354" y="4462588"/>
            <a:ext cx="2406805" cy="185854"/>
          </a:xfrm>
          <a:prstGeom prst="rect">
            <a:avLst/>
          </a:prstGeom>
          <a:noFill/>
          <a:ln/>
        </p:spPr>
        <p:txBody>
          <a:bodyPr wrap="square" lIns="0" tIns="0" rIns="0" bIns="0" rtlCol="0" anchor="ctr"/>
          <a:lstStyle/>
          <a:p>
            <a:pPr algn="ctr">
              <a:lnSpc>
                <a:spcPct val="120000"/>
              </a:lnSpc>
            </a:pPr>
            <a:r>
              <a:rPr lang="en-US" sz="1024" dirty="0">
                <a:solidFill>
                  <a:srgbClr val="E5E7EB">
                    <a:alpha val="70000"/>
                  </a:srgbClr>
                </a:solidFill>
                <a:latin typeface="Noto Sans SC" pitchFamily="34" charset="0"/>
                <a:ea typeface="Noto Sans SC" pitchFamily="34" charset="-122"/>
                <a:cs typeface="Noto Sans SC" pitchFamily="34" charset="-120"/>
              </a:rPr>
              <a:t>一致的开发体验</a:t>
            </a:r>
            <a:endParaRPr lang="en-US" sz="1600" dirty="0"/>
          </a:p>
        </p:txBody>
      </p:sp>
      <p:sp>
        <p:nvSpPr>
          <p:cNvPr id="36" name="Shape 34"/>
          <p:cNvSpPr/>
          <p:nvPr/>
        </p:nvSpPr>
        <p:spPr>
          <a:xfrm>
            <a:off x="6384073" y="4871466"/>
            <a:ext cx="2564780" cy="1022195"/>
          </a:xfrm>
          <a:custGeom>
            <a:avLst/>
            <a:gdLst/>
            <a:ahLst/>
            <a:cxnLst/>
            <a:rect l="l" t="t" r="r" b="b"/>
            <a:pathLst>
              <a:path w="2564780" h="1022195">
                <a:moveTo>
                  <a:pt x="74344" y="0"/>
                </a:moveTo>
                <a:lnTo>
                  <a:pt x="2490436" y="0"/>
                </a:lnTo>
                <a:cubicBezTo>
                  <a:pt x="2531495" y="0"/>
                  <a:pt x="2564780" y="33285"/>
                  <a:pt x="2564780" y="74344"/>
                </a:cubicBezTo>
                <a:lnTo>
                  <a:pt x="2564780" y="947851"/>
                </a:lnTo>
                <a:cubicBezTo>
                  <a:pt x="2564780" y="988910"/>
                  <a:pt x="2531495" y="1022195"/>
                  <a:pt x="2490436" y="1022195"/>
                </a:cubicBezTo>
                <a:lnTo>
                  <a:pt x="74344" y="1022195"/>
                </a:lnTo>
                <a:cubicBezTo>
                  <a:pt x="33285" y="1022195"/>
                  <a:pt x="0" y="988910"/>
                  <a:pt x="0" y="947851"/>
                </a:cubicBezTo>
                <a:lnTo>
                  <a:pt x="0" y="74344"/>
                </a:lnTo>
                <a:cubicBezTo>
                  <a:pt x="0" y="33285"/>
                  <a:pt x="33285" y="0"/>
                  <a:pt x="74344" y="0"/>
                </a:cubicBezTo>
                <a:close/>
              </a:path>
            </a:pathLst>
          </a:custGeom>
          <a:solidFill>
            <a:srgbClr val="34D399">
              <a:alpha val="10196"/>
            </a:srgbClr>
          </a:solidFill>
          <a:ln/>
        </p:spPr>
        <p:txBody>
          <a:bodyPr/>
          <a:lstStyle/>
          <a:p>
            <a:endParaRPr lang="zh-CN" altLang="en-US"/>
          </a:p>
        </p:txBody>
      </p:sp>
      <p:sp>
        <p:nvSpPr>
          <p:cNvPr id="37" name="Shape 35"/>
          <p:cNvSpPr/>
          <p:nvPr/>
        </p:nvSpPr>
        <p:spPr>
          <a:xfrm>
            <a:off x="6550180" y="4982978"/>
            <a:ext cx="243933" cy="278780"/>
          </a:xfrm>
          <a:custGeom>
            <a:avLst/>
            <a:gdLst/>
            <a:ahLst/>
            <a:cxnLst/>
            <a:rect l="l" t="t" r="r" b="b"/>
            <a:pathLst>
              <a:path w="243933" h="278780">
                <a:moveTo>
                  <a:pt x="184474" y="-5390"/>
                </a:moveTo>
                <a:cubicBezTo>
                  <a:pt x="190954" y="-708"/>
                  <a:pt x="193350" y="7786"/>
                  <a:pt x="190409" y="15191"/>
                </a:cubicBezTo>
                <a:lnTo>
                  <a:pt x="147721" y="121966"/>
                </a:lnTo>
                <a:lnTo>
                  <a:pt x="226509" y="121966"/>
                </a:lnTo>
                <a:cubicBezTo>
                  <a:pt x="233860" y="121966"/>
                  <a:pt x="240394" y="126540"/>
                  <a:pt x="242898" y="133455"/>
                </a:cubicBezTo>
                <a:cubicBezTo>
                  <a:pt x="245403" y="140370"/>
                  <a:pt x="243280" y="148102"/>
                  <a:pt x="237671" y="152785"/>
                </a:cubicBezTo>
                <a:lnTo>
                  <a:pt x="80857" y="283463"/>
                </a:lnTo>
                <a:cubicBezTo>
                  <a:pt x="74704" y="288581"/>
                  <a:pt x="65938" y="288854"/>
                  <a:pt x="59459" y="284171"/>
                </a:cubicBezTo>
                <a:cubicBezTo>
                  <a:pt x="52979" y="279488"/>
                  <a:pt x="50583" y="270994"/>
                  <a:pt x="53524" y="263589"/>
                </a:cubicBezTo>
                <a:lnTo>
                  <a:pt x="96212" y="156814"/>
                </a:lnTo>
                <a:lnTo>
                  <a:pt x="17424" y="156814"/>
                </a:lnTo>
                <a:cubicBezTo>
                  <a:pt x="10073" y="156814"/>
                  <a:pt x="3539" y="152240"/>
                  <a:pt x="1035" y="145325"/>
                </a:cubicBezTo>
                <a:cubicBezTo>
                  <a:pt x="-1470" y="138410"/>
                  <a:pt x="653" y="130678"/>
                  <a:pt x="6262" y="125996"/>
                </a:cubicBezTo>
                <a:lnTo>
                  <a:pt x="163076" y="-4683"/>
                </a:lnTo>
                <a:cubicBezTo>
                  <a:pt x="169228" y="-9801"/>
                  <a:pt x="177995" y="-10073"/>
                  <a:pt x="184474" y="-5390"/>
                </a:cubicBezTo>
                <a:close/>
              </a:path>
            </a:pathLst>
          </a:custGeom>
          <a:solidFill>
            <a:srgbClr val="34D399"/>
          </a:solidFill>
          <a:ln/>
        </p:spPr>
        <p:txBody>
          <a:bodyPr/>
          <a:lstStyle/>
          <a:p>
            <a:endParaRPr lang="zh-CN" altLang="en-US"/>
          </a:p>
        </p:txBody>
      </p:sp>
      <p:sp>
        <p:nvSpPr>
          <p:cNvPr id="38" name="Text 36"/>
          <p:cNvSpPr/>
          <p:nvPr/>
        </p:nvSpPr>
        <p:spPr>
          <a:xfrm>
            <a:off x="6458415" y="5336100"/>
            <a:ext cx="2416098" cy="223024"/>
          </a:xfrm>
          <a:prstGeom prst="rect">
            <a:avLst/>
          </a:prstGeom>
          <a:noFill/>
          <a:ln/>
        </p:spPr>
        <p:txBody>
          <a:bodyPr wrap="square" lIns="0" tIns="0" rIns="0" bIns="0" rtlCol="0" anchor="ctr"/>
          <a:lstStyle/>
          <a:p>
            <a:pPr algn="ctr">
              <a:lnSpc>
                <a:spcPct val="130000"/>
              </a:lnSpc>
            </a:pPr>
            <a:r>
              <a:rPr lang="en-US" sz="1171" b="1" dirty="0">
                <a:solidFill>
                  <a:srgbClr val="E5E7EB"/>
                </a:solidFill>
                <a:latin typeface="MiSans" pitchFamily="34" charset="0"/>
                <a:ea typeface="MiSans" pitchFamily="34" charset="-122"/>
                <a:cs typeface="MiSans" pitchFamily="34" charset="-120"/>
              </a:rPr>
              <a:t>快速构建</a:t>
            </a:r>
            <a:endParaRPr lang="en-US" sz="1600" dirty="0"/>
          </a:p>
        </p:txBody>
      </p:sp>
      <p:sp>
        <p:nvSpPr>
          <p:cNvPr id="39" name="Text 37"/>
          <p:cNvSpPr/>
          <p:nvPr/>
        </p:nvSpPr>
        <p:spPr>
          <a:xfrm>
            <a:off x="6463061" y="5596295"/>
            <a:ext cx="2406805" cy="185854"/>
          </a:xfrm>
          <a:prstGeom prst="rect">
            <a:avLst/>
          </a:prstGeom>
          <a:noFill/>
          <a:ln/>
        </p:spPr>
        <p:txBody>
          <a:bodyPr wrap="square" lIns="0" tIns="0" rIns="0" bIns="0" rtlCol="0" anchor="ctr"/>
          <a:lstStyle/>
          <a:p>
            <a:pPr algn="ctr">
              <a:lnSpc>
                <a:spcPct val="120000"/>
              </a:lnSpc>
            </a:pPr>
            <a:r>
              <a:rPr lang="en-US" sz="1024" dirty="0">
                <a:solidFill>
                  <a:srgbClr val="E5E7EB">
                    <a:alpha val="70000"/>
                  </a:srgbClr>
                </a:solidFill>
                <a:latin typeface="Noto Sans SC" pitchFamily="34" charset="0"/>
                <a:ea typeface="Noto Sans SC" pitchFamily="34" charset="-122"/>
                <a:cs typeface="Noto Sans SC" pitchFamily="34" charset="-120"/>
              </a:rPr>
              <a:t>降低开发门槛</a:t>
            </a:r>
            <a:endParaRPr lang="en-US" sz="1600" dirty="0"/>
          </a:p>
        </p:txBody>
      </p:sp>
      <p:sp>
        <p:nvSpPr>
          <p:cNvPr id="40" name="Shape 38"/>
          <p:cNvSpPr/>
          <p:nvPr/>
        </p:nvSpPr>
        <p:spPr>
          <a:xfrm>
            <a:off x="9060366" y="4871466"/>
            <a:ext cx="2564780" cy="1022195"/>
          </a:xfrm>
          <a:custGeom>
            <a:avLst/>
            <a:gdLst/>
            <a:ahLst/>
            <a:cxnLst/>
            <a:rect l="l" t="t" r="r" b="b"/>
            <a:pathLst>
              <a:path w="2564780" h="1022195">
                <a:moveTo>
                  <a:pt x="74344" y="0"/>
                </a:moveTo>
                <a:lnTo>
                  <a:pt x="2490436" y="0"/>
                </a:lnTo>
                <a:cubicBezTo>
                  <a:pt x="2531495" y="0"/>
                  <a:pt x="2564780" y="33285"/>
                  <a:pt x="2564780" y="74344"/>
                </a:cubicBezTo>
                <a:lnTo>
                  <a:pt x="2564780" y="947851"/>
                </a:lnTo>
                <a:cubicBezTo>
                  <a:pt x="2564780" y="988910"/>
                  <a:pt x="2531495" y="1022195"/>
                  <a:pt x="2490436" y="1022195"/>
                </a:cubicBezTo>
                <a:lnTo>
                  <a:pt x="74344" y="1022195"/>
                </a:lnTo>
                <a:cubicBezTo>
                  <a:pt x="33285" y="1022195"/>
                  <a:pt x="0" y="988910"/>
                  <a:pt x="0" y="947851"/>
                </a:cubicBezTo>
                <a:lnTo>
                  <a:pt x="0" y="74344"/>
                </a:lnTo>
                <a:cubicBezTo>
                  <a:pt x="0" y="33285"/>
                  <a:pt x="33285" y="0"/>
                  <a:pt x="74344" y="0"/>
                </a:cubicBezTo>
                <a:close/>
              </a:path>
            </a:pathLst>
          </a:custGeom>
          <a:solidFill>
            <a:srgbClr val="F59E0B">
              <a:alpha val="10196"/>
            </a:srgbClr>
          </a:solidFill>
          <a:ln/>
        </p:spPr>
        <p:txBody>
          <a:bodyPr/>
          <a:lstStyle/>
          <a:p>
            <a:endParaRPr lang="zh-CN" altLang="en-US"/>
          </a:p>
        </p:txBody>
      </p:sp>
      <p:sp>
        <p:nvSpPr>
          <p:cNvPr id="41" name="Shape 39"/>
          <p:cNvSpPr/>
          <p:nvPr/>
        </p:nvSpPr>
        <p:spPr>
          <a:xfrm>
            <a:off x="9226473" y="4982978"/>
            <a:ext cx="243933" cy="278780"/>
          </a:xfrm>
          <a:custGeom>
            <a:avLst/>
            <a:gdLst/>
            <a:ahLst/>
            <a:cxnLst/>
            <a:rect l="l" t="t" r="r" b="b"/>
            <a:pathLst>
              <a:path w="243933" h="278780">
                <a:moveTo>
                  <a:pt x="69695" y="-17424"/>
                </a:moveTo>
                <a:cubicBezTo>
                  <a:pt x="79333" y="-17424"/>
                  <a:pt x="87119" y="-9638"/>
                  <a:pt x="87119" y="0"/>
                </a:cubicBezTo>
                <a:lnTo>
                  <a:pt x="87119" y="52271"/>
                </a:lnTo>
                <a:lnTo>
                  <a:pt x="156814" y="52271"/>
                </a:lnTo>
                <a:lnTo>
                  <a:pt x="156814" y="0"/>
                </a:lnTo>
                <a:cubicBezTo>
                  <a:pt x="156814" y="-9638"/>
                  <a:pt x="164600" y="-17424"/>
                  <a:pt x="174238" y="-17424"/>
                </a:cubicBezTo>
                <a:cubicBezTo>
                  <a:pt x="183875" y="-17424"/>
                  <a:pt x="191662" y="-9638"/>
                  <a:pt x="191662" y="0"/>
                </a:cubicBezTo>
                <a:lnTo>
                  <a:pt x="191662" y="52271"/>
                </a:lnTo>
                <a:lnTo>
                  <a:pt x="226509" y="52271"/>
                </a:lnTo>
                <a:cubicBezTo>
                  <a:pt x="236147" y="52271"/>
                  <a:pt x="243933" y="60058"/>
                  <a:pt x="243933" y="69695"/>
                </a:cubicBezTo>
                <a:cubicBezTo>
                  <a:pt x="243933" y="79333"/>
                  <a:pt x="236147" y="87119"/>
                  <a:pt x="226509" y="87119"/>
                </a:cubicBezTo>
                <a:lnTo>
                  <a:pt x="226509" y="121966"/>
                </a:lnTo>
                <a:cubicBezTo>
                  <a:pt x="226509" y="173748"/>
                  <a:pt x="188830" y="216763"/>
                  <a:pt x="139390" y="225039"/>
                </a:cubicBezTo>
                <a:lnTo>
                  <a:pt x="139390" y="261357"/>
                </a:lnTo>
                <a:cubicBezTo>
                  <a:pt x="139390" y="270994"/>
                  <a:pt x="131604" y="278780"/>
                  <a:pt x="121966" y="278780"/>
                </a:cubicBezTo>
                <a:cubicBezTo>
                  <a:pt x="112329" y="278780"/>
                  <a:pt x="104543" y="270994"/>
                  <a:pt x="104543" y="261357"/>
                </a:cubicBezTo>
                <a:lnTo>
                  <a:pt x="104543" y="225039"/>
                </a:lnTo>
                <a:cubicBezTo>
                  <a:pt x="55103" y="216763"/>
                  <a:pt x="17424" y="173748"/>
                  <a:pt x="17424" y="121966"/>
                </a:cubicBezTo>
                <a:lnTo>
                  <a:pt x="17424" y="87119"/>
                </a:lnTo>
                <a:cubicBezTo>
                  <a:pt x="7786" y="87119"/>
                  <a:pt x="0" y="79333"/>
                  <a:pt x="0" y="69695"/>
                </a:cubicBezTo>
                <a:cubicBezTo>
                  <a:pt x="0" y="60058"/>
                  <a:pt x="7786" y="52271"/>
                  <a:pt x="17424" y="52271"/>
                </a:cubicBezTo>
                <a:lnTo>
                  <a:pt x="52271" y="52271"/>
                </a:lnTo>
                <a:lnTo>
                  <a:pt x="52271" y="0"/>
                </a:lnTo>
                <a:cubicBezTo>
                  <a:pt x="52271" y="-9638"/>
                  <a:pt x="60058" y="-17424"/>
                  <a:pt x="69695" y="-17424"/>
                </a:cubicBezTo>
                <a:close/>
              </a:path>
            </a:pathLst>
          </a:custGeom>
          <a:solidFill>
            <a:srgbClr val="F59E0B"/>
          </a:solidFill>
          <a:ln/>
        </p:spPr>
        <p:txBody>
          <a:bodyPr/>
          <a:lstStyle/>
          <a:p>
            <a:endParaRPr lang="zh-CN" altLang="en-US"/>
          </a:p>
        </p:txBody>
      </p:sp>
      <p:sp>
        <p:nvSpPr>
          <p:cNvPr id="42" name="Text 40"/>
          <p:cNvSpPr/>
          <p:nvPr/>
        </p:nvSpPr>
        <p:spPr>
          <a:xfrm>
            <a:off x="9134707" y="5336100"/>
            <a:ext cx="2416098" cy="223024"/>
          </a:xfrm>
          <a:prstGeom prst="rect">
            <a:avLst/>
          </a:prstGeom>
          <a:noFill/>
          <a:ln/>
        </p:spPr>
        <p:txBody>
          <a:bodyPr wrap="square" lIns="0" tIns="0" rIns="0" bIns="0" rtlCol="0" anchor="ctr"/>
          <a:lstStyle/>
          <a:p>
            <a:pPr algn="ctr">
              <a:lnSpc>
                <a:spcPct val="130000"/>
              </a:lnSpc>
            </a:pPr>
            <a:r>
              <a:rPr lang="en-US" sz="1171" b="1" dirty="0">
                <a:solidFill>
                  <a:srgbClr val="E5E7EB"/>
                </a:solidFill>
                <a:latin typeface="MiSans" pitchFamily="34" charset="0"/>
                <a:ea typeface="MiSans" pitchFamily="34" charset="-122"/>
                <a:cs typeface="MiSans" pitchFamily="34" charset="-120"/>
              </a:rPr>
              <a:t>灵活扩展</a:t>
            </a:r>
            <a:endParaRPr lang="en-US" sz="1600" dirty="0"/>
          </a:p>
        </p:txBody>
      </p:sp>
      <p:sp>
        <p:nvSpPr>
          <p:cNvPr id="43" name="Text 41"/>
          <p:cNvSpPr/>
          <p:nvPr/>
        </p:nvSpPr>
        <p:spPr>
          <a:xfrm>
            <a:off x="9139354" y="5596295"/>
            <a:ext cx="2406805" cy="185854"/>
          </a:xfrm>
          <a:prstGeom prst="rect">
            <a:avLst/>
          </a:prstGeom>
          <a:noFill/>
          <a:ln/>
        </p:spPr>
        <p:txBody>
          <a:bodyPr wrap="square" lIns="0" tIns="0" rIns="0" bIns="0" rtlCol="0" anchor="ctr"/>
          <a:lstStyle/>
          <a:p>
            <a:pPr algn="ctr">
              <a:lnSpc>
                <a:spcPct val="120000"/>
              </a:lnSpc>
            </a:pPr>
            <a:r>
              <a:rPr lang="en-US" sz="1024" dirty="0">
                <a:solidFill>
                  <a:srgbClr val="E5E7EB">
                    <a:alpha val="70000"/>
                  </a:srgbClr>
                </a:solidFill>
                <a:latin typeface="Noto Sans SC" pitchFamily="34" charset="0"/>
                <a:ea typeface="Noto Sans SC" pitchFamily="34" charset="-122"/>
                <a:cs typeface="Noto Sans SC" pitchFamily="34" charset="-120"/>
              </a:rPr>
              <a:t>支持多种工具集成</a:t>
            </a:r>
            <a:endParaRPr lang="en-US" sz="1600" dirty="0"/>
          </a:p>
        </p:txBody>
      </p:sp>
      <p:sp>
        <p:nvSpPr>
          <p:cNvPr id="44" name="Shape 42"/>
          <p:cNvSpPr/>
          <p:nvPr/>
        </p:nvSpPr>
        <p:spPr>
          <a:xfrm>
            <a:off x="376354" y="6258288"/>
            <a:ext cx="11439293" cy="529683"/>
          </a:xfrm>
          <a:custGeom>
            <a:avLst/>
            <a:gdLst/>
            <a:ahLst/>
            <a:cxnLst/>
            <a:rect l="l" t="t" r="r" b="b"/>
            <a:pathLst>
              <a:path w="11439293" h="529683">
                <a:moveTo>
                  <a:pt x="74341" y="0"/>
                </a:moveTo>
                <a:lnTo>
                  <a:pt x="11364952" y="0"/>
                </a:lnTo>
                <a:cubicBezTo>
                  <a:pt x="11406009" y="0"/>
                  <a:pt x="11439293" y="33284"/>
                  <a:pt x="11439293" y="74341"/>
                </a:cubicBezTo>
                <a:lnTo>
                  <a:pt x="11439293" y="455342"/>
                </a:lnTo>
                <a:cubicBezTo>
                  <a:pt x="11439293" y="496399"/>
                  <a:pt x="11406009" y="529683"/>
                  <a:pt x="11364952" y="529683"/>
                </a:cubicBezTo>
                <a:lnTo>
                  <a:pt x="74341" y="529683"/>
                </a:lnTo>
                <a:cubicBezTo>
                  <a:pt x="33284" y="529683"/>
                  <a:pt x="0" y="496399"/>
                  <a:pt x="0" y="455342"/>
                </a:cubicBezTo>
                <a:lnTo>
                  <a:pt x="0" y="74341"/>
                </a:lnTo>
                <a:cubicBezTo>
                  <a:pt x="0" y="33311"/>
                  <a:pt x="33311" y="0"/>
                  <a:pt x="74341"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45" name="Shape 43"/>
          <p:cNvSpPr/>
          <p:nvPr/>
        </p:nvSpPr>
        <p:spPr>
          <a:xfrm>
            <a:off x="564530" y="6430202"/>
            <a:ext cx="162622" cy="185854"/>
          </a:xfrm>
          <a:custGeom>
            <a:avLst/>
            <a:gdLst/>
            <a:ahLst/>
            <a:cxnLst/>
            <a:rect l="l" t="t" r="r" b="b"/>
            <a:pathLst>
              <a:path w="162622" h="185854">
                <a:moveTo>
                  <a:pt x="0" y="78407"/>
                </a:moveTo>
                <a:cubicBezTo>
                  <a:pt x="0" y="54340"/>
                  <a:pt x="19493" y="34848"/>
                  <a:pt x="43559" y="34848"/>
                </a:cubicBezTo>
                <a:lnTo>
                  <a:pt x="46463" y="34848"/>
                </a:lnTo>
                <a:cubicBezTo>
                  <a:pt x="52888" y="34848"/>
                  <a:pt x="58079" y="40038"/>
                  <a:pt x="58079" y="46463"/>
                </a:cubicBezTo>
                <a:cubicBezTo>
                  <a:pt x="58079" y="52888"/>
                  <a:pt x="52888" y="58079"/>
                  <a:pt x="46463" y="58079"/>
                </a:cubicBezTo>
                <a:lnTo>
                  <a:pt x="43559" y="58079"/>
                </a:lnTo>
                <a:cubicBezTo>
                  <a:pt x="32343" y="58079"/>
                  <a:pt x="23232" y="67190"/>
                  <a:pt x="23232" y="78407"/>
                </a:cubicBezTo>
                <a:lnTo>
                  <a:pt x="23232" y="81311"/>
                </a:lnTo>
                <a:lnTo>
                  <a:pt x="46463" y="81311"/>
                </a:lnTo>
                <a:cubicBezTo>
                  <a:pt x="59277" y="81311"/>
                  <a:pt x="69695" y="91729"/>
                  <a:pt x="69695" y="104543"/>
                </a:cubicBezTo>
                <a:lnTo>
                  <a:pt x="69695" y="127774"/>
                </a:lnTo>
                <a:cubicBezTo>
                  <a:pt x="69695" y="140588"/>
                  <a:pt x="59277" y="151006"/>
                  <a:pt x="46463" y="151006"/>
                </a:cubicBezTo>
                <a:lnTo>
                  <a:pt x="23232" y="151006"/>
                </a:lnTo>
                <a:cubicBezTo>
                  <a:pt x="10418" y="151006"/>
                  <a:pt x="0" y="140588"/>
                  <a:pt x="0" y="127774"/>
                </a:cubicBezTo>
                <a:lnTo>
                  <a:pt x="0" y="78407"/>
                </a:lnTo>
                <a:close/>
                <a:moveTo>
                  <a:pt x="92927" y="78407"/>
                </a:moveTo>
                <a:cubicBezTo>
                  <a:pt x="92927" y="54340"/>
                  <a:pt x="112420" y="34848"/>
                  <a:pt x="136486" y="34848"/>
                </a:cubicBezTo>
                <a:lnTo>
                  <a:pt x="139390" y="34848"/>
                </a:lnTo>
                <a:cubicBezTo>
                  <a:pt x="145815" y="34848"/>
                  <a:pt x="151006" y="40038"/>
                  <a:pt x="151006" y="46463"/>
                </a:cubicBezTo>
                <a:cubicBezTo>
                  <a:pt x="151006" y="52888"/>
                  <a:pt x="145815" y="58079"/>
                  <a:pt x="139390" y="58079"/>
                </a:cubicBezTo>
                <a:lnTo>
                  <a:pt x="136486" y="58079"/>
                </a:lnTo>
                <a:cubicBezTo>
                  <a:pt x="125270" y="58079"/>
                  <a:pt x="116159" y="67190"/>
                  <a:pt x="116159" y="78407"/>
                </a:cubicBezTo>
                <a:lnTo>
                  <a:pt x="116159" y="81311"/>
                </a:lnTo>
                <a:lnTo>
                  <a:pt x="139390" y="81311"/>
                </a:lnTo>
                <a:cubicBezTo>
                  <a:pt x="152204" y="81311"/>
                  <a:pt x="162622" y="91729"/>
                  <a:pt x="162622" y="104543"/>
                </a:cubicBezTo>
                <a:lnTo>
                  <a:pt x="162622" y="127774"/>
                </a:lnTo>
                <a:cubicBezTo>
                  <a:pt x="162622" y="140588"/>
                  <a:pt x="152204" y="151006"/>
                  <a:pt x="139390" y="151006"/>
                </a:cubicBezTo>
                <a:lnTo>
                  <a:pt x="116159" y="151006"/>
                </a:lnTo>
                <a:cubicBezTo>
                  <a:pt x="103345" y="151006"/>
                  <a:pt x="92927" y="140588"/>
                  <a:pt x="92927" y="127774"/>
                </a:cubicBezTo>
                <a:lnTo>
                  <a:pt x="92927" y="78407"/>
                </a:lnTo>
                <a:close/>
              </a:path>
            </a:pathLst>
          </a:custGeom>
          <a:solidFill>
            <a:srgbClr val="34D399"/>
          </a:solidFill>
          <a:ln/>
        </p:spPr>
        <p:txBody>
          <a:bodyPr/>
          <a:lstStyle/>
          <a:p>
            <a:endParaRPr lang="zh-CN" altLang="en-US"/>
          </a:p>
        </p:txBody>
      </p:sp>
      <p:sp>
        <p:nvSpPr>
          <p:cNvPr id="46" name="Text 44"/>
          <p:cNvSpPr/>
          <p:nvPr/>
        </p:nvSpPr>
        <p:spPr>
          <a:xfrm>
            <a:off x="873512" y="6411617"/>
            <a:ext cx="6346902" cy="223024"/>
          </a:xfrm>
          <a:prstGeom prst="rect">
            <a:avLst/>
          </a:prstGeom>
          <a:noFill/>
          <a:ln/>
        </p:spPr>
        <p:txBody>
          <a:bodyPr wrap="square" lIns="0" tIns="0" rIns="0" bIns="0" rtlCol="0" anchor="ctr"/>
          <a:lstStyle/>
          <a:p>
            <a:pPr>
              <a:lnSpc>
                <a:spcPct val="130000"/>
              </a:lnSpc>
            </a:pPr>
            <a:r>
              <a:rPr lang="en-US" sz="1171" dirty="0">
                <a:solidFill>
                  <a:srgbClr val="E5E7EB">
                    <a:alpha val="90000"/>
                  </a:srgbClr>
                </a:solidFill>
                <a:latin typeface="Noto Sans SC" pitchFamily="34" charset="0"/>
                <a:ea typeface="Noto Sans SC" pitchFamily="34" charset="-122"/>
                <a:cs typeface="Noto Sans SC" pitchFamily="34" charset="-120"/>
              </a:rPr>
              <a:t>"ADK 是连接大语言模型(LLM)与实际业务逻辑的桥梁,为 Kagent 提供了强大的运行时语义支持"</a:t>
            </a:r>
            <a:endParaRPr lang="en-US" sz="1600"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02</a:t>
            </a:r>
            <a:endParaRPr lang="en-US" sz="1600" dirty="0"/>
          </a:p>
        </p:txBody>
      </p:sp>
      <p:sp>
        <p:nvSpPr>
          <p:cNvPr id="4" name="Text 2"/>
          <p:cNvSpPr/>
          <p:nvPr/>
        </p:nvSpPr>
        <p:spPr>
          <a:xfrm>
            <a:off x="876300" y="381000"/>
            <a:ext cx="478155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ADK 驱动的大模型与工具协同</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F59E0B"/>
          </a:solidFill>
          <a:ln/>
        </p:spPr>
        <p:txBody>
          <a:bodyPr/>
          <a:lstStyle/>
          <a:p>
            <a:endParaRPr lang="zh-CN" altLang="en-US"/>
          </a:p>
        </p:txBody>
      </p:sp>
      <p:sp>
        <p:nvSpPr>
          <p:cNvPr id="6" name="Shape 4"/>
          <p:cNvSpPr/>
          <p:nvPr/>
        </p:nvSpPr>
        <p:spPr>
          <a:xfrm>
            <a:off x="385763" y="1109663"/>
            <a:ext cx="11420475" cy="4467225"/>
          </a:xfrm>
          <a:custGeom>
            <a:avLst/>
            <a:gdLst/>
            <a:ahLst/>
            <a:cxnLst/>
            <a:rect l="l" t="t" r="r" b="b"/>
            <a:pathLst>
              <a:path w="11420475" h="4467225">
                <a:moveTo>
                  <a:pt x="114316" y="0"/>
                </a:moveTo>
                <a:lnTo>
                  <a:pt x="11306159" y="0"/>
                </a:lnTo>
                <a:cubicBezTo>
                  <a:pt x="11369294" y="0"/>
                  <a:pt x="11420475" y="51181"/>
                  <a:pt x="11420475" y="114316"/>
                </a:cubicBezTo>
                <a:lnTo>
                  <a:pt x="11420475" y="4352909"/>
                </a:lnTo>
                <a:cubicBezTo>
                  <a:pt x="11420475" y="4416044"/>
                  <a:pt x="11369294" y="4467225"/>
                  <a:pt x="11306159" y="4467225"/>
                </a:cubicBezTo>
                <a:lnTo>
                  <a:pt x="114316" y="4467225"/>
                </a:lnTo>
                <a:cubicBezTo>
                  <a:pt x="51181" y="4467225"/>
                  <a:pt x="0" y="4416044"/>
                  <a:pt x="0" y="4352909"/>
                </a:cubicBezTo>
                <a:lnTo>
                  <a:pt x="0" y="114316"/>
                </a:lnTo>
                <a:cubicBezTo>
                  <a:pt x="0" y="51223"/>
                  <a:pt x="51223" y="0"/>
                  <a:pt x="114316" y="0"/>
                </a:cubicBezTo>
                <a:close/>
              </a:path>
            </a:pathLst>
          </a:custGeom>
          <a:solidFill>
            <a:srgbClr val="6B7280">
              <a:alpha val="5098"/>
            </a:srgbClr>
          </a:solidFill>
          <a:ln w="12700">
            <a:solidFill>
              <a:srgbClr val="6B7280">
                <a:alpha val="20000"/>
              </a:srgbClr>
            </a:solidFill>
            <a:prstDash val="solid"/>
          </a:ln>
        </p:spPr>
        <p:txBody>
          <a:bodyPr/>
          <a:lstStyle/>
          <a:p>
            <a:endParaRPr lang="zh-CN" altLang="en-US"/>
          </a:p>
        </p:txBody>
      </p:sp>
      <p:sp>
        <p:nvSpPr>
          <p:cNvPr id="7" name="Text 5"/>
          <p:cNvSpPr/>
          <p:nvPr/>
        </p:nvSpPr>
        <p:spPr>
          <a:xfrm>
            <a:off x="561975" y="1343025"/>
            <a:ext cx="11068050" cy="304800"/>
          </a:xfrm>
          <a:prstGeom prst="rect">
            <a:avLst/>
          </a:prstGeom>
          <a:noFill/>
          <a:ln/>
        </p:spPr>
        <p:txBody>
          <a:bodyPr wrap="square" lIns="0" tIns="0" rIns="0" bIns="0" rtlCol="0" anchor="ctr"/>
          <a:lstStyle/>
          <a:p>
            <a:pPr algn="ctr">
              <a:lnSpc>
                <a:spcPct val="110000"/>
              </a:lnSpc>
            </a:pPr>
            <a:r>
              <a:rPr lang="en-US" sz="1800" b="1" dirty="0">
                <a:solidFill>
                  <a:srgbClr val="E5E7EB"/>
                </a:solidFill>
                <a:latin typeface="Noto Sans SC" pitchFamily="34" charset="0"/>
                <a:ea typeface="Noto Sans SC" pitchFamily="34" charset="-122"/>
                <a:cs typeface="Noto Sans SC" pitchFamily="34" charset="-120"/>
              </a:rPr>
              <a:t>ADK 完整业务对话时序图</a:t>
            </a:r>
            <a:endParaRPr lang="en-US" sz="1600" dirty="0"/>
          </a:p>
        </p:txBody>
      </p:sp>
      <p:sp>
        <p:nvSpPr>
          <p:cNvPr id="8" name="Text 6"/>
          <p:cNvSpPr/>
          <p:nvPr/>
        </p:nvSpPr>
        <p:spPr>
          <a:xfrm>
            <a:off x="581025" y="1724025"/>
            <a:ext cx="11029950" cy="228600"/>
          </a:xfrm>
          <a:prstGeom prst="rect">
            <a:avLst/>
          </a:prstGeom>
          <a:noFill/>
          <a:ln/>
        </p:spPr>
        <p:txBody>
          <a:bodyPr wrap="square" lIns="0" tIns="0" rIns="0" bIns="0" rtlCol="0" anchor="ctr"/>
          <a:lstStyle/>
          <a:p>
            <a:pPr algn="ctr">
              <a:lnSpc>
                <a:spcPct val="130000"/>
              </a:lnSpc>
            </a:pPr>
            <a:r>
              <a:rPr lang="en-US" sz="1200" dirty="0">
                <a:solidFill>
                  <a:srgbClr val="E5E7EB">
                    <a:alpha val="70000"/>
                  </a:srgbClr>
                </a:solidFill>
                <a:latin typeface="Noto Sans SC" pitchFamily="34" charset="0"/>
                <a:ea typeface="Noto Sans SC" pitchFamily="34" charset="-122"/>
                <a:cs typeface="Noto Sans SC" pitchFamily="34" charset="-120"/>
              </a:rPr>
              <a:t>展示 ADK 如何在 Kagent 内部驱动大模型和外部工具完成一轮完整的业务对话</a:t>
            </a:r>
            <a:endParaRPr lang="en-US" sz="1600" dirty="0"/>
          </a:p>
        </p:txBody>
      </p:sp>
      <p:pic>
        <p:nvPicPr>
          <p:cNvPr id="9" name="Image 0" descr="https://kimi-img.moonshot.cn/pub/slides/26-04-13-11:30:00-d7e66e4268gplsh479qg.png"/>
          <p:cNvPicPr>
            <a:picLocks noChangeAspect="1"/>
          </p:cNvPicPr>
          <p:nvPr/>
        </p:nvPicPr>
        <p:blipFill>
          <a:blip r:embed="rId3"/>
          <a:srcRect/>
          <a:stretch/>
        </p:blipFill>
        <p:spPr>
          <a:xfrm>
            <a:off x="619125" y="2105025"/>
            <a:ext cx="10953750" cy="3238500"/>
          </a:xfrm>
          <a:prstGeom prst="roundRect">
            <a:avLst>
              <a:gd name="adj" fmla="val 0"/>
            </a:avLst>
          </a:prstGeom>
        </p:spPr>
      </p:pic>
      <p:sp>
        <p:nvSpPr>
          <p:cNvPr id="10" name="Shape 7"/>
          <p:cNvSpPr/>
          <p:nvPr/>
        </p:nvSpPr>
        <p:spPr>
          <a:xfrm>
            <a:off x="385763" y="5738813"/>
            <a:ext cx="2762250" cy="733425"/>
          </a:xfrm>
          <a:custGeom>
            <a:avLst/>
            <a:gdLst/>
            <a:ahLst/>
            <a:cxnLst/>
            <a:rect l="l" t="t" r="r" b="b"/>
            <a:pathLst>
              <a:path w="2762250" h="733425">
                <a:moveTo>
                  <a:pt x="76203" y="0"/>
                </a:moveTo>
                <a:lnTo>
                  <a:pt x="2686047" y="0"/>
                </a:lnTo>
                <a:cubicBezTo>
                  <a:pt x="2728105" y="0"/>
                  <a:pt x="2762250" y="34145"/>
                  <a:pt x="2762250" y="76203"/>
                </a:cubicBezTo>
                <a:lnTo>
                  <a:pt x="2762250" y="657222"/>
                </a:lnTo>
                <a:cubicBezTo>
                  <a:pt x="2762250" y="699280"/>
                  <a:pt x="2728105" y="733425"/>
                  <a:pt x="2686047" y="733425"/>
                </a:cubicBezTo>
                <a:lnTo>
                  <a:pt x="76203" y="733425"/>
                </a:lnTo>
                <a:cubicBezTo>
                  <a:pt x="34145" y="733425"/>
                  <a:pt x="0" y="699280"/>
                  <a:pt x="0" y="657222"/>
                </a:cubicBezTo>
                <a:lnTo>
                  <a:pt x="0" y="76203"/>
                </a:lnTo>
                <a:cubicBezTo>
                  <a:pt x="0" y="34145"/>
                  <a:pt x="34145" y="0"/>
                  <a:pt x="76203"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1" name="Text 8"/>
          <p:cNvSpPr/>
          <p:nvPr/>
        </p:nvSpPr>
        <p:spPr>
          <a:xfrm>
            <a:off x="457200" y="5857875"/>
            <a:ext cx="2619375" cy="266700"/>
          </a:xfrm>
          <a:prstGeom prst="rect">
            <a:avLst/>
          </a:prstGeom>
          <a:noFill/>
          <a:ln/>
        </p:spPr>
        <p:txBody>
          <a:bodyPr wrap="square" lIns="0" tIns="0" rIns="0" bIns="0" rtlCol="0" anchor="ctr"/>
          <a:lstStyle/>
          <a:p>
            <a:pPr algn="ctr">
              <a:lnSpc>
                <a:spcPct val="120000"/>
              </a:lnSpc>
            </a:pPr>
            <a:r>
              <a:rPr lang="en-US" sz="1500" b="1" dirty="0">
                <a:solidFill>
                  <a:srgbClr val="34D399"/>
                </a:solidFill>
                <a:latin typeface="Noto Sans SC" pitchFamily="34" charset="0"/>
                <a:ea typeface="Noto Sans SC" pitchFamily="34" charset="-122"/>
                <a:cs typeface="Noto Sans SC" pitchFamily="34" charset="-120"/>
              </a:rPr>
              <a:t>8 个步骤</a:t>
            </a:r>
            <a:endParaRPr lang="en-US" sz="1600" dirty="0"/>
          </a:p>
        </p:txBody>
      </p:sp>
      <p:sp>
        <p:nvSpPr>
          <p:cNvPr id="12" name="Text 9"/>
          <p:cNvSpPr/>
          <p:nvPr/>
        </p:nvSpPr>
        <p:spPr>
          <a:xfrm>
            <a:off x="471488"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完整对话闭环</a:t>
            </a:r>
            <a:endParaRPr lang="en-US" sz="1600" dirty="0"/>
          </a:p>
        </p:txBody>
      </p:sp>
      <p:sp>
        <p:nvSpPr>
          <p:cNvPr id="13" name="Shape 10"/>
          <p:cNvSpPr/>
          <p:nvPr/>
        </p:nvSpPr>
        <p:spPr>
          <a:xfrm>
            <a:off x="3271838" y="5738813"/>
            <a:ext cx="2762250" cy="733425"/>
          </a:xfrm>
          <a:custGeom>
            <a:avLst/>
            <a:gdLst/>
            <a:ahLst/>
            <a:cxnLst/>
            <a:rect l="l" t="t" r="r" b="b"/>
            <a:pathLst>
              <a:path w="2762250" h="733425">
                <a:moveTo>
                  <a:pt x="76203" y="0"/>
                </a:moveTo>
                <a:lnTo>
                  <a:pt x="2686047" y="0"/>
                </a:lnTo>
                <a:cubicBezTo>
                  <a:pt x="2728105" y="0"/>
                  <a:pt x="2762250" y="34145"/>
                  <a:pt x="2762250" y="76203"/>
                </a:cubicBezTo>
                <a:lnTo>
                  <a:pt x="2762250" y="657222"/>
                </a:lnTo>
                <a:cubicBezTo>
                  <a:pt x="2762250" y="699280"/>
                  <a:pt x="2728105" y="733425"/>
                  <a:pt x="2686047" y="733425"/>
                </a:cubicBezTo>
                <a:lnTo>
                  <a:pt x="76203" y="733425"/>
                </a:lnTo>
                <a:cubicBezTo>
                  <a:pt x="34145" y="733425"/>
                  <a:pt x="0" y="699280"/>
                  <a:pt x="0" y="657222"/>
                </a:cubicBezTo>
                <a:lnTo>
                  <a:pt x="0" y="76203"/>
                </a:lnTo>
                <a:cubicBezTo>
                  <a:pt x="0" y="34145"/>
                  <a:pt x="34145" y="0"/>
                  <a:pt x="76203"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14" name="Text 11"/>
          <p:cNvSpPr/>
          <p:nvPr/>
        </p:nvSpPr>
        <p:spPr>
          <a:xfrm>
            <a:off x="3343275" y="5857875"/>
            <a:ext cx="2619375" cy="266700"/>
          </a:xfrm>
          <a:prstGeom prst="rect">
            <a:avLst/>
          </a:prstGeom>
          <a:noFill/>
          <a:ln/>
        </p:spPr>
        <p:txBody>
          <a:bodyPr wrap="square" lIns="0" tIns="0" rIns="0" bIns="0" rtlCol="0" anchor="ctr"/>
          <a:lstStyle/>
          <a:p>
            <a:pPr algn="ctr">
              <a:lnSpc>
                <a:spcPct val="120000"/>
              </a:lnSpc>
            </a:pPr>
            <a:r>
              <a:rPr lang="en-US" sz="1500" b="1" dirty="0">
                <a:solidFill>
                  <a:srgbClr val="F59E0B"/>
                </a:solidFill>
                <a:latin typeface="Noto Sans SC" pitchFamily="34" charset="0"/>
                <a:ea typeface="Noto Sans SC" pitchFamily="34" charset="-122"/>
                <a:cs typeface="Noto Sans SC" pitchFamily="34" charset="-120"/>
              </a:rPr>
              <a:t>LLM + Tools</a:t>
            </a:r>
            <a:endParaRPr lang="en-US" sz="1600" dirty="0"/>
          </a:p>
        </p:txBody>
      </p:sp>
      <p:sp>
        <p:nvSpPr>
          <p:cNvPr id="15" name="Text 12"/>
          <p:cNvSpPr/>
          <p:nvPr/>
        </p:nvSpPr>
        <p:spPr>
          <a:xfrm>
            <a:off x="3357563"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智能协同</a:t>
            </a:r>
            <a:endParaRPr lang="en-US" sz="1600" dirty="0"/>
          </a:p>
        </p:txBody>
      </p:sp>
      <p:sp>
        <p:nvSpPr>
          <p:cNvPr id="16" name="Shape 13"/>
          <p:cNvSpPr/>
          <p:nvPr/>
        </p:nvSpPr>
        <p:spPr>
          <a:xfrm>
            <a:off x="6157913" y="5738813"/>
            <a:ext cx="2762250" cy="733425"/>
          </a:xfrm>
          <a:custGeom>
            <a:avLst/>
            <a:gdLst/>
            <a:ahLst/>
            <a:cxnLst/>
            <a:rect l="l" t="t" r="r" b="b"/>
            <a:pathLst>
              <a:path w="2762250" h="733425">
                <a:moveTo>
                  <a:pt x="76203" y="0"/>
                </a:moveTo>
                <a:lnTo>
                  <a:pt x="2686047" y="0"/>
                </a:lnTo>
                <a:cubicBezTo>
                  <a:pt x="2728105" y="0"/>
                  <a:pt x="2762250" y="34145"/>
                  <a:pt x="2762250" y="76203"/>
                </a:cubicBezTo>
                <a:lnTo>
                  <a:pt x="2762250" y="657222"/>
                </a:lnTo>
                <a:cubicBezTo>
                  <a:pt x="2762250" y="699280"/>
                  <a:pt x="2728105" y="733425"/>
                  <a:pt x="2686047" y="733425"/>
                </a:cubicBezTo>
                <a:lnTo>
                  <a:pt x="76203" y="733425"/>
                </a:lnTo>
                <a:cubicBezTo>
                  <a:pt x="34145" y="733425"/>
                  <a:pt x="0" y="699280"/>
                  <a:pt x="0" y="657222"/>
                </a:cubicBezTo>
                <a:lnTo>
                  <a:pt x="0" y="76203"/>
                </a:lnTo>
                <a:cubicBezTo>
                  <a:pt x="0" y="34145"/>
                  <a:pt x="34145" y="0"/>
                  <a:pt x="76203"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7" name="Text 14"/>
          <p:cNvSpPr/>
          <p:nvPr/>
        </p:nvSpPr>
        <p:spPr>
          <a:xfrm>
            <a:off x="6229350" y="5857875"/>
            <a:ext cx="2619375" cy="266700"/>
          </a:xfrm>
          <a:prstGeom prst="rect">
            <a:avLst/>
          </a:prstGeom>
          <a:noFill/>
          <a:ln/>
        </p:spPr>
        <p:txBody>
          <a:bodyPr wrap="square" lIns="0" tIns="0" rIns="0" bIns="0" rtlCol="0" anchor="ctr"/>
          <a:lstStyle/>
          <a:p>
            <a:pPr algn="ctr">
              <a:lnSpc>
                <a:spcPct val="120000"/>
              </a:lnSpc>
            </a:pPr>
            <a:r>
              <a:rPr lang="en-US" sz="1500" b="1" dirty="0">
                <a:solidFill>
                  <a:srgbClr val="34D399"/>
                </a:solidFill>
                <a:latin typeface="Noto Sans SC" pitchFamily="34" charset="0"/>
                <a:ea typeface="Noto Sans SC" pitchFamily="34" charset="-122"/>
                <a:cs typeface="Noto Sans SC" pitchFamily="34" charset="-120"/>
              </a:rPr>
              <a:t>自动管理</a:t>
            </a:r>
            <a:endParaRPr lang="en-US" sz="1600" dirty="0"/>
          </a:p>
        </p:txBody>
      </p:sp>
      <p:sp>
        <p:nvSpPr>
          <p:cNvPr id="18" name="Text 15"/>
          <p:cNvSpPr/>
          <p:nvPr/>
        </p:nvSpPr>
        <p:spPr>
          <a:xfrm>
            <a:off x="6243638"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上下文与状态</a:t>
            </a:r>
            <a:endParaRPr lang="en-US" sz="1600" dirty="0"/>
          </a:p>
        </p:txBody>
      </p:sp>
      <p:sp>
        <p:nvSpPr>
          <p:cNvPr id="19" name="Shape 16"/>
          <p:cNvSpPr/>
          <p:nvPr/>
        </p:nvSpPr>
        <p:spPr>
          <a:xfrm>
            <a:off x="9043988" y="5738813"/>
            <a:ext cx="2762250" cy="733425"/>
          </a:xfrm>
          <a:custGeom>
            <a:avLst/>
            <a:gdLst/>
            <a:ahLst/>
            <a:cxnLst/>
            <a:rect l="l" t="t" r="r" b="b"/>
            <a:pathLst>
              <a:path w="2762250" h="733425">
                <a:moveTo>
                  <a:pt x="76203" y="0"/>
                </a:moveTo>
                <a:lnTo>
                  <a:pt x="2686047" y="0"/>
                </a:lnTo>
                <a:cubicBezTo>
                  <a:pt x="2728105" y="0"/>
                  <a:pt x="2762250" y="34145"/>
                  <a:pt x="2762250" y="76203"/>
                </a:cubicBezTo>
                <a:lnTo>
                  <a:pt x="2762250" y="657222"/>
                </a:lnTo>
                <a:cubicBezTo>
                  <a:pt x="2762250" y="699280"/>
                  <a:pt x="2728105" y="733425"/>
                  <a:pt x="2686047" y="733425"/>
                </a:cubicBezTo>
                <a:lnTo>
                  <a:pt x="76203" y="733425"/>
                </a:lnTo>
                <a:cubicBezTo>
                  <a:pt x="34145" y="733425"/>
                  <a:pt x="0" y="699280"/>
                  <a:pt x="0" y="657222"/>
                </a:cubicBezTo>
                <a:lnTo>
                  <a:pt x="0" y="76203"/>
                </a:lnTo>
                <a:cubicBezTo>
                  <a:pt x="0" y="34145"/>
                  <a:pt x="34145" y="0"/>
                  <a:pt x="76203"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20" name="Text 17"/>
          <p:cNvSpPr/>
          <p:nvPr/>
        </p:nvSpPr>
        <p:spPr>
          <a:xfrm>
            <a:off x="9115425" y="5857875"/>
            <a:ext cx="2619375" cy="266700"/>
          </a:xfrm>
          <a:prstGeom prst="rect">
            <a:avLst/>
          </a:prstGeom>
          <a:noFill/>
          <a:ln/>
        </p:spPr>
        <p:txBody>
          <a:bodyPr wrap="square" lIns="0" tIns="0" rIns="0" bIns="0" rtlCol="0" anchor="ctr"/>
          <a:lstStyle/>
          <a:p>
            <a:pPr algn="ctr">
              <a:lnSpc>
                <a:spcPct val="120000"/>
              </a:lnSpc>
            </a:pPr>
            <a:r>
              <a:rPr lang="en-US" sz="1500" b="1" dirty="0">
                <a:solidFill>
                  <a:srgbClr val="F59E0B"/>
                </a:solidFill>
                <a:latin typeface="Noto Sans SC" pitchFamily="34" charset="0"/>
                <a:ea typeface="Noto Sans SC" pitchFamily="34" charset="-122"/>
                <a:cs typeface="Noto Sans SC" pitchFamily="34" charset="-120"/>
              </a:rPr>
              <a:t>SSE 流式</a:t>
            </a:r>
            <a:endParaRPr lang="en-US" sz="1600" dirty="0"/>
          </a:p>
        </p:txBody>
      </p:sp>
      <p:sp>
        <p:nvSpPr>
          <p:cNvPr id="21" name="Text 18"/>
          <p:cNvSpPr/>
          <p:nvPr/>
        </p:nvSpPr>
        <p:spPr>
          <a:xfrm>
            <a:off x="9129713"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实时响应</a:t>
            </a:r>
            <a:endParaRPr lang="en-US" sz="1600"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02</a:t>
            </a:r>
            <a:endParaRPr lang="en-US" sz="1600" dirty="0"/>
          </a:p>
        </p:txBody>
      </p:sp>
      <p:sp>
        <p:nvSpPr>
          <p:cNvPr id="4" name="Text 2"/>
          <p:cNvSpPr/>
          <p:nvPr/>
        </p:nvSpPr>
        <p:spPr>
          <a:xfrm>
            <a:off x="876300" y="381000"/>
            <a:ext cx="548640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ADK 赋能 Kagent 的四大关键特性</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F59E0B"/>
          </a:solidFill>
          <a:ln/>
        </p:spPr>
        <p:txBody>
          <a:bodyPr/>
          <a:lstStyle/>
          <a:p>
            <a:endParaRPr lang="zh-CN" altLang="en-US"/>
          </a:p>
        </p:txBody>
      </p:sp>
      <p:sp>
        <p:nvSpPr>
          <p:cNvPr id="6" name="Shape 4"/>
          <p:cNvSpPr/>
          <p:nvPr/>
        </p:nvSpPr>
        <p:spPr>
          <a:xfrm>
            <a:off x="390525" y="1076325"/>
            <a:ext cx="5619750" cy="2476500"/>
          </a:xfrm>
          <a:custGeom>
            <a:avLst/>
            <a:gdLst/>
            <a:ahLst/>
            <a:cxnLst/>
            <a:rect l="l" t="t" r="r" b="b"/>
            <a:pathLst>
              <a:path w="5619750" h="2476500">
                <a:moveTo>
                  <a:pt x="114290" y="0"/>
                </a:moveTo>
                <a:lnTo>
                  <a:pt x="5505460" y="0"/>
                </a:lnTo>
                <a:cubicBezTo>
                  <a:pt x="5568580" y="0"/>
                  <a:pt x="5619750" y="51170"/>
                  <a:pt x="5619750" y="114290"/>
                </a:cubicBezTo>
                <a:lnTo>
                  <a:pt x="5619750" y="2362210"/>
                </a:lnTo>
                <a:cubicBezTo>
                  <a:pt x="5619750" y="2425330"/>
                  <a:pt x="5568580" y="2476500"/>
                  <a:pt x="5505460" y="2476500"/>
                </a:cubicBezTo>
                <a:lnTo>
                  <a:pt x="114290" y="2476500"/>
                </a:lnTo>
                <a:cubicBezTo>
                  <a:pt x="51170" y="2476500"/>
                  <a:pt x="0" y="2425330"/>
                  <a:pt x="0" y="2362210"/>
                </a:cubicBezTo>
                <a:lnTo>
                  <a:pt x="0" y="114290"/>
                </a:lnTo>
                <a:cubicBezTo>
                  <a:pt x="0" y="51212"/>
                  <a:pt x="51212" y="0"/>
                  <a:pt x="114290"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7" name="Shape 5"/>
          <p:cNvSpPr/>
          <p:nvPr/>
        </p:nvSpPr>
        <p:spPr>
          <a:xfrm>
            <a:off x="552450" y="1238250"/>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8" name="Shape 6"/>
          <p:cNvSpPr/>
          <p:nvPr/>
        </p:nvSpPr>
        <p:spPr>
          <a:xfrm>
            <a:off x="681038" y="1352550"/>
            <a:ext cx="200025" cy="228600"/>
          </a:xfrm>
          <a:custGeom>
            <a:avLst/>
            <a:gdLst/>
            <a:ahLst/>
            <a:cxnLst/>
            <a:rect l="l" t="t" r="r" b="b"/>
            <a:pathLst>
              <a:path w="200025" h="228600">
                <a:moveTo>
                  <a:pt x="114523" y="-14287"/>
                </a:moveTo>
                <a:cubicBezTo>
                  <a:pt x="128323" y="-14287"/>
                  <a:pt x="139526" y="-3084"/>
                  <a:pt x="139526" y="10716"/>
                </a:cubicBezTo>
                <a:cubicBezTo>
                  <a:pt x="139526" y="24515"/>
                  <a:pt x="128323" y="35719"/>
                  <a:pt x="114523" y="35719"/>
                </a:cubicBezTo>
                <a:cubicBezTo>
                  <a:pt x="100724" y="35719"/>
                  <a:pt x="89520" y="24515"/>
                  <a:pt x="89520" y="10716"/>
                </a:cubicBezTo>
                <a:cubicBezTo>
                  <a:pt x="89520" y="-3084"/>
                  <a:pt x="100724" y="-14287"/>
                  <a:pt x="114523" y="-14287"/>
                </a:cubicBezTo>
                <a:close/>
                <a:moveTo>
                  <a:pt x="55185" y="78581"/>
                </a:moveTo>
                <a:cubicBezTo>
                  <a:pt x="53712" y="78581"/>
                  <a:pt x="52417" y="79474"/>
                  <a:pt x="51881" y="80814"/>
                </a:cubicBezTo>
                <a:lnTo>
                  <a:pt x="42059" y="105326"/>
                </a:lnTo>
                <a:cubicBezTo>
                  <a:pt x="39112" y="112648"/>
                  <a:pt x="30807" y="116220"/>
                  <a:pt x="23485" y="113273"/>
                </a:cubicBezTo>
                <a:cubicBezTo>
                  <a:pt x="16163" y="110326"/>
                  <a:pt x="12591" y="102022"/>
                  <a:pt x="15538" y="94699"/>
                </a:cubicBezTo>
                <a:lnTo>
                  <a:pt x="25316" y="70187"/>
                </a:lnTo>
                <a:cubicBezTo>
                  <a:pt x="30227" y="57998"/>
                  <a:pt x="42014" y="50006"/>
                  <a:pt x="55185" y="50006"/>
                </a:cubicBezTo>
                <a:lnTo>
                  <a:pt x="98628" y="50006"/>
                </a:lnTo>
                <a:cubicBezTo>
                  <a:pt x="111353" y="50006"/>
                  <a:pt x="123096" y="56748"/>
                  <a:pt x="129480" y="67732"/>
                </a:cubicBezTo>
                <a:lnTo>
                  <a:pt x="144125" y="92869"/>
                </a:lnTo>
                <a:lnTo>
                  <a:pt x="171629" y="92869"/>
                </a:lnTo>
                <a:cubicBezTo>
                  <a:pt x="179531" y="92869"/>
                  <a:pt x="185916" y="99253"/>
                  <a:pt x="185916" y="107156"/>
                </a:cubicBezTo>
                <a:cubicBezTo>
                  <a:pt x="185916" y="115059"/>
                  <a:pt x="179531" y="121444"/>
                  <a:pt x="171629" y="121444"/>
                </a:cubicBezTo>
                <a:lnTo>
                  <a:pt x="144125" y="121444"/>
                </a:lnTo>
                <a:cubicBezTo>
                  <a:pt x="133945" y="121444"/>
                  <a:pt x="124569" y="116041"/>
                  <a:pt x="119435" y="107246"/>
                </a:cubicBezTo>
                <a:lnTo>
                  <a:pt x="114970" y="99611"/>
                </a:lnTo>
                <a:lnTo>
                  <a:pt x="105728" y="131043"/>
                </a:lnTo>
                <a:lnTo>
                  <a:pt x="139392" y="141134"/>
                </a:lnTo>
                <a:cubicBezTo>
                  <a:pt x="151760" y="144840"/>
                  <a:pt x="158055" y="158547"/>
                  <a:pt x="152832" y="170378"/>
                </a:cubicBezTo>
                <a:lnTo>
                  <a:pt x="127561" y="227261"/>
                </a:lnTo>
                <a:cubicBezTo>
                  <a:pt x="124346" y="234494"/>
                  <a:pt x="115907" y="237708"/>
                  <a:pt x="108719" y="234494"/>
                </a:cubicBezTo>
                <a:cubicBezTo>
                  <a:pt x="101531" y="231279"/>
                  <a:pt x="98271" y="222840"/>
                  <a:pt x="101486" y="215652"/>
                </a:cubicBezTo>
                <a:lnTo>
                  <a:pt x="123453" y="166181"/>
                </a:lnTo>
                <a:lnTo>
                  <a:pt x="80635" y="153323"/>
                </a:lnTo>
                <a:cubicBezTo>
                  <a:pt x="66035" y="148947"/>
                  <a:pt x="57418" y="133811"/>
                  <a:pt x="61124" y="119033"/>
                </a:cubicBezTo>
                <a:lnTo>
                  <a:pt x="71259" y="78581"/>
                </a:lnTo>
                <a:lnTo>
                  <a:pt x="55230" y="78581"/>
                </a:lnTo>
                <a:close/>
                <a:moveTo>
                  <a:pt x="51614" y="159395"/>
                </a:moveTo>
                <a:cubicBezTo>
                  <a:pt x="57552" y="166048"/>
                  <a:pt x="65321" y="171137"/>
                  <a:pt x="74474" y="173861"/>
                </a:cubicBezTo>
                <a:lnTo>
                  <a:pt x="76572" y="174486"/>
                </a:lnTo>
                <a:lnTo>
                  <a:pt x="73491" y="183103"/>
                </a:lnTo>
                <a:cubicBezTo>
                  <a:pt x="70902" y="190381"/>
                  <a:pt x="66348" y="196855"/>
                  <a:pt x="60409" y="201766"/>
                </a:cubicBezTo>
                <a:lnTo>
                  <a:pt x="23619" y="232083"/>
                </a:lnTo>
                <a:cubicBezTo>
                  <a:pt x="17547" y="237083"/>
                  <a:pt x="8528" y="236235"/>
                  <a:pt x="3527" y="230163"/>
                </a:cubicBezTo>
                <a:cubicBezTo>
                  <a:pt x="-1473" y="224091"/>
                  <a:pt x="-625" y="215072"/>
                  <a:pt x="5447" y="210071"/>
                </a:cubicBezTo>
                <a:lnTo>
                  <a:pt x="42237" y="179755"/>
                </a:lnTo>
                <a:cubicBezTo>
                  <a:pt x="44247" y="178103"/>
                  <a:pt x="45720" y="175959"/>
                  <a:pt x="46613" y="173548"/>
                </a:cubicBezTo>
                <a:lnTo>
                  <a:pt x="51614" y="159395"/>
                </a:lnTo>
                <a:close/>
              </a:path>
            </a:pathLst>
          </a:custGeom>
          <a:solidFill>
            <a:srgbClr val="34D399"/>
          </a:solidFill>
          <a:ln/>
        </p:spPr>
        <p:txBody>
          <a:bodyPr/>
          <a:lstStyle/>
          <a:p>
            <a:endParaRPr lang="zh-CN" altLang="en-US"/>
          </a:p>
        </p:txBody>
      </p:sp>
      <p:sp>
        <p:nvSpPr>
          <p:cNvPr id="9" name="Text 7"/>
          <p:cNvSpPr/>
          <p:nvPr/>
        </p:nvSpPr>
        <p:spPr>
          <a:xfrm>
            <a:off x="1123950" y="1333500"/>
            <a:ext cx="2200275"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标准化的 Runner 执行器</a:t>
            </a:r>
            <a:endParaRPr lang="en-US" sz="1600" dirty="0"/>
          </a:p>
        </p:txBody>
      </p:sp>
      <p:sp>
        <p:nvSpPr>
          <p:cNvPr id="10" name="Text 8"/>
          <p:cNvSpPr/>
          <p:nvPr/>
        </p:nvSpPr>
        <p:spPr>
          <a:xfrm>
            <a:off x="552450" y="1809750"/>
            <a:ext cx="5372100" cy="74295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ADK 提供了一套原生支持多轮对话与工具调用的推理循环。它能够</a:t>
            </a:r>
            <a:r>
              <a:rPr lang="en-US" sz="1200" b="1" dirty="0">
                <a:solidFill>
                  <a:srgbClr val="34D399"/>
                </a:solidFill>
                <a:latin typeface="Noto Sans SC" pitchFamily="34" charset="0"/>
                <a:ea typeface="Noto Sans SC" pitchFamily="34" charset="-122"/>
                <a:cs typeface="Noto Sans SC" pitchFamily="34" charset="-120"/>
              </a:rPr>
              <a:t>自动管理上下文</a:t>
            </a:r>
            <a:r>
              <a:rPr lang="en-US" sz="1200" dirty="0">
                <a:solidFill>
                  <a:srgbClr val="E5E7EB">
                    <a:alpha val="80000"/>
                  </a:srgbClr>
                </a:solidFill>
                <a:latin typeface="Noto Sans SC" pitchFamily="34" charset="0"/>
                <a:ea typeface="Noto Sans SC" pitchFamily="34" charset="-122"/>
                <a:cs typeface="Noto Sans SC" pitchFamily="34" charset="-120"/>
              </a:rPr>
              <a:t>,在模型决定调用工具时暂停推理,并在获取工具结果后自动将其注回提示词中继续推理</a:t>
            </a:r>
            <a:endParaRPr lang="en-US" sz="1600" dirty="0"/>
          </a:p>
        </p:txBody>
      </p:sp>
      <p:sp>
        <p:nvSpPr>
          <p:cNvPr id="11" name="Shape 9"/>
          <p:cNvSpPr/>
          <p:nvPr/>
        </p:nvSpPr>
        <p:spPr>
          <a:xfrm>
            <a:off x="571500" y="26955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34D399"/>
          </a:solidFill>
          <a:ln/>
        </p:spPr>
        <p:txBody>
          <a:bodyPr/>
          <a:lstStyle/>
          <a:p>
            <a:endParaRPr lang="zh-CN" altLang="en-US"/>
          </a:p>
        </p:txBody>
      </p:sp>
      <p:sp>
        <p:nvSpPr>
          <p:cNvPr id="12" name="Text 10"/>
          <p:cNvSpPr/>
          <p:nvPr/>
        </p:nvSpPr>
        <p:spPr>
          <a:xfrm>
            <a:off x="795338" y="26670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多轮对话管理</a:t>
            </a:r>
            <a:endParaRPr lang="en-US" sz="1600" dirty="0"/>
          </a:p>
        </p:txBody>
      </p:sp>
      <p:sp>
        <p:nvSpPr>
          <p:cNvPr id="13" name="Shape 11"/>
          <p:cNvSpPr/>
          <p:nvPr/>
        </p:nvSpPr>
        <p:spPr>
          <a:xfrm>
            <a:off x="571500" y="29622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34D399"/>
          </a:solidFill>
          <a:ln/>
        </p:spPr>
        <p:txBody>
          <a:bodyPr/>
          <a:lstStyle/>
          <a:p>
            <a:endParaRPr lang="zh-CN" altLang="en-US"/>
          </a:p>
        </p:txBody>
      </p:sp>
      <p:sp>
        <p:nvSpPr>
          <p:cNvPr id="14" name="Text 12"/>
          <p:cNvSpPr/>
          <p:nvPr/>
        </p:nvSpPr>
        <p:spPr>
          <a:xfrm>
            <a:off x="795338" y="2933700"/>
            <a:ext cx="100012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自动上下文维护</a:t>
            </a:r>
            <a:endParaRPr lang="en-US" sz="1600" dirty="0"/>
          </a:p>
        </p:txBody>
      </p:sp>
      <p:sp>
        <p:nvSpPr>
          <p:cNvPr id="15" name="Shape 13"/>
          <p:cNvSpPr/>
          <p:nvPr/>
        </p:nvSpPr>
        <p:spPr>
          <a:xfrm>
            <a:off x="571500" y="32289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34D399"/>
          </a:solidFill>
          <a:ln/>
        </p:spPr>
        <p:txBody>
          <a:bodyPr/>
          <a:lstStyle/>
          <a:p>
            <a:endParaRPr lang="zh-CN" altLang="en-US"/>
          </a:p>
        </p:txBody>
      </p:sp>
      <p:sp>
        <p:nvSpPr>
          <p:cNvPr id="16" name="Text 14"/>
          <p:cNvSpPr/>
          <p:nvPr/>
        </p:nvSpPr>
        <p:spPr>
          <a:xfrm>
            <a:off x="795338" y="32004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推理循环编排</a:t>
            </a:r>
            <a:endParaRPr lang="en-US" sz="1600" dirty="0"/>
          </a:p>
        </p:txBody>
      </p:sp>
      <p:sp>
        <p:nvSpPr>
          <p:cNvPr id="17" name="Shape 15"/>
          <p:cNvSpPr/>
          <p:nvPr/>
        </p:nvSpPr>
        <p:spPr>
          <a:xfrm>
            <a:off x="6181725" y="1076325"/>
            <a:ext cx="5619750" cy="2476500"/>
          </a:xfrm>
          <a:custGeom>
            <a:avLst/>
            <a:gdLst/>
            <a:ahLst/>
            <a:cxnLst/>
            <a:rect l="l" t="t" r="r" b="b"/>
            <a:pathLst>
              <a:path w="5619750" h="2476500">
                <a:moveTo>
                  <a:pt x="114290" y="0"/>
                </a:moveTo>
                <a:lnTo>
                  <a:pt x="5505460" y="0"/>
                </a:lnTo>
                <a:cubicBezTo>
                  <a:pt x="5568580" y="0"/>
                  <a:pt x="5619750" y="51170"/>
                  <a:pt x="5619750" y="114290"/>
                </a:cubicBezTo>
                <a:lnTo>
                  <a:pt x="5619750" y="2362210"/>
                </a:lnTo>
                <a:cubicBezTo>
                  <a:pt x="5619750" y="2425330"/>
                  <a:pt x="5568580" y="2476500"/>
                  <a:pt x="5505460" y="2476500"/>
                </a:cubicBezTo>
                <a:lnTo>
                  <a:pt x="114290" y="2476500"/>
                </a:lnTo>
                <a:cubicBezTo>
                  <a:pt x="51170" y="2476500"/>
                  <a:pt x="0" y="2425330"/>
                  <a:pt x="0" y="2362210"/>
                </a:cubicBezTo>
                <a:lnTo>
                  <a:pt x="0" y="114290"/>
                </a:lnTo>
                <a:cubicBezTo>
                  <a:pt x="0" y="51212"/>
                  <a:pt x="51212" y="0"/>
                  <a:pt x="114290" y="0"/>
                </a:cubicBezTo>
                <a:close/>
              </a:path>
            </a:pathLst>
          </a:custGeom>
          <a:solidFill>
            <a:srgbClr val="6B7280">
              <a:alpha val="10196"/>
            </a:srgbClr>
          </a:solidFill>
          <a:ln w="25400">
            <a:solidFill>
              <a:srgbClr val="F59E0B"/>
            </a:solidFill>
            <a:prstDash val="solid"/>
          </a:ln>
        </p:spPr>
        <p:txBody>
          <a:bodyPr/>
          <a:lstStyle/>
          <a:p>
            <a:endParaRPr lang="zh-CN" altLang="en-US"/>
          </a:p>
        </p:txBody>
      </p:sp>
      <p:sp>
        <p:nvSpPr>
          <p:cNvPr id="18" name="Shape 16"/>
          <p:cNvSpPr/>
          <p:nvPr/>
        </p:nvSpPr>
        <p:spPr>
          <a:xfrm>
            <a:off x="6343650" y="1238250"/>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F59E0B">
              <a:alpha val="20000"/>
            </a:srgbClr>
          </a:solidFill>
          <a:ln/>
        </p:spPr>
        <p:txBody>
          <a:bodyPr/>
          <a:lstStyle/>
          <a:p>
            <a:endParaRPr lang="zh-CN" altLang="en-US"/>
          </a:p>
        </p:txBody>
      </p:sp>
      <p:sp>
        <p:nvSpPr>
          <p:cNvPr id="19" name="Shape 17"/>
          <p:cNvSpPr/>
          <p:nvPr/>
        </p:nvSpPr>
        <p:spPr>
          <a:xfrm>
            <a:off x="6472238" y="1352550"/>
            <a:ext cx="200025" cy="228600"/>
          </a:xfrm>
          <a:custGeom>
            <a:avLst/>
            <a:gdLst/>
            <a:ahLst/>
            <a:cxnLst/>
            <a:rect l="l" t="t" r="r" b="b"/>
            <a:pathLst>
              <a:path w="200025" h="228600">
                <a:moveTo>
                  <a:pt x="57150" y="-14287"/>
                </a:moveTo>
                <a:cubicBezTo>
                  <a:pt x="65053" y="-14287"/>
                  <a:pt x="71438" y="-7903"/>
                  <a:pt x="71438" y="0"/>
                </a:cubicBezTo>
                <a:lnTo>
                  <a:pt x="71438" y="42863"/>
                </a:lnTo>
                <a:lnTo>
                  <a:pt x="128588" y="42863"/>
                </a:lnTo>
                <a:lnTo>
                  <a:pt x="128588" y="0"/>
                </a:lnTo>
                <a:cubicBezTo>
                  <a:pt x="128588" y="-7903"/>
                  <a:pt x="134972" y="-14287"/>
                  <a:pt x="142875" y="-14287"/>
                </a:cubicBezTo>
                <a:cubicBezTo>
                  <a:pt x="150778" y="-14287"/>
                  <a:pt x="157163" y="-7903"/>
                  <a:pt x="157163" y="0"/>
                </a:cubicBezTo>
                <a:lnTo>
                  <a:pt x="157163" y="42863"/>
                </a:lnTo>
                <a:lnTo>
                  <a:pt x="185738" y="42863"/>
                </a:lnTo>
                <a:cubicBezTo>
                  <a:pt x="193640" y="42863"/>
                  <a:pt x="200025" y="49247"/>
                  <a:pt x="200025" y="57150"/>
                </a:cubicBezTo>
                <a:cubicBezTo>
                  <a:pt x="200025" y="65053"/>
                  <a:pt x="193640" y="71438"/>
                  <a:pt x="185738" y="71438"/>
                </a:cubicBezTo>
                <a:lnTo>
                  <a:pt x="185738" y="100013"/>
                </a:lnTo>
                <a:cubicBezTo>
                  <a:pt x="185738" y="142473"/>
                  <a:pt x="154841" y="177745"/>
                  <a:pt x="114300" y="184532"/>
                </a:cubicBezTo>
                <a:lnTo>
                  <a:pt x="114300" y="214313"/>
                </a:lnTo>
                <a:cubicBezTo>
                  <a:pt x="114300" y="222215"/>
                  <a:pt x="107915" y="228600"/>
                  <a:pt x="100013" y="228600"/>
                </a:cubicBezTo>
                <a:cubicBezTo>
                  <a:pt x="92110" y="228600"/>
                  <a:pt x="85725" y="222215"/>
                  <a:pt x="85725" y="214313"/>
                </a:cubicBezTo>
                <a:lnTo>
                  <a:pt x="85725" y="184532"/>
                </a:lnTo>
                <a:cubicBezTo>
                  <a:pt x="45184" y="177745"/>
                  <a:pt x="14288" y="142473"/>
                  <a:pt x="14288" y="100013"/>
                </a:cubicBezTo>
                <a:lnTo>
                  <a:pt x="14288" y="71438"/>
                </a:lnTo>
                <a:cubicBezTo>
                  <a:pt x="6385" y="71438"/>
                  <a:pt x="0" y="65053"/>
                  <a:pt x="0" y="57150"/>
                </a:cubicBezTo>
                <a:cubicBezTo>
                  <a:pt x="0" y="49247"/>
                  <a:pt x="6385" y="42863"/>
                  <a:pt x="14288" y="42863"/>
                </a:cubicBezTo>
                <a:lnTo>
                  <a:pt x="42863" y="42863"/>
                </a:lnTo>
                <a:lnTo>
                  <a:pt x="42863" y="0"/>
                </a:lnTo>
                <a:cubicBezTo>
                  <a:pt x="42863" y="-7903"/>
                  <a:pt x="49247" y="-14287"/>
                  <a:pt x="57150" y="-14287"/>
                </a:cubicBezTo>
                <a:close/>
              </a:path>
            </a:pathLst>
          </a:custGeom>
          <a:solidFill>
            <a:srgbClr val="F59E0B"/>
          </a:solidFill>
          <a:ln/>
        </p:spPr>
        <p:txBody>
          <a:bodyPr/>
          <a:lstStyle/>
          <a:p>
            <a:endParaRPr lang="zh-CN" altLang="en-US"/>
          </a:p>
        </p:txBody>
      </p:sp>
      <p:sp>
        <p:nvSpPr>
          <p:cNvPr id="20" name="Text 18"/>
          <p:cNvSpPr/>
          <p:nvPr/>
        </p:nvSpPr>
        <p:spPr>
          <a:xfrm>
            <a:off x="6915150" y="1333500"/>
            <a:ext cx="2562225"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原生的工具调用与 MCP 桥接</a:t>
            </a:r>
            <a:endParaRPr lang="en-US" sz="1600" dirty="0"/>
          </a:p>
        </p:txBody>
      </p:sp>
      <p:sp>
        <p:nvSpPr>
          <p:cNvPr id="21" name="Text 19"/>
          <p:cNvSpPr/>
          <p:nvPr/>
        </p:nvSpPr>
        <p:spPr>
          <a:xfrm>
            <a:off x="6343650" y="1809750"/>
            <a:ext cx="5372100" cy="74295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ADK 具备灵活的工具绑定机制。Kagent 利用这一机制,将通过 MCP 协议动态发现的工具,转化为 ADK 可识别的函数格式,使得模型能够</a:t>
            </a:r>
            <a:r>
              <a:rPr lang="en-US" sz="1200" b="1" dirty="0">
                <a:solidFill>
                  <a:srgbClr val="F59E0B"/>
                </a:solidFill>
                <a:latin typeface="Noto Sans SC" pitchFamily="34" charset="0"/>
                <a:ea typeface="Noto Sans SC" pitchFamily="34" charset="-122"/>
                <a:cs typeface="Noto Sans SC" pitchFamily="34" charset="-120"/>
              </a:rPr>
              <a:t>无缝地操作外部集群环境</a:t>
            </a:r>
            <a:endParaRPr lang="en-US" sz="1600" dirty="0"/>
          </a:p>
        </p:txBody>
      </p:sp>
      <p:sp>
        <p:nvSpPr>
          <p:cNvPr id="22" name="Shape 20"/>
          <p:cNvSpPr/>
          <p:nvPr/>
        </p:nvSpPr>
        <p:spPr>
          <a:xfrm>
            <a:off x="6362700" y="26955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F59E0B"/>
          </a:solidFill>
          <a:ln/>
        </p:spPr>
        <p:txBody>
          <a:bodyPr/>
          <a:lstStyle/>
          <a:p>
            <a:endParaRPr lang="zh-CN" altLang="en-US"/>
          </a:p>
        </p:txBody>
      </p:sp>
      <p:sp>
        <p:nvSpPr>
          <p:cNvPr id="23" name="Text 21"/>
          <p:cNvSpPr/>
          <p:nvPr/>
        </p:nvSpPr>
        <p:spPr>
          <a:xfrm>
            <a:off x="6586538" y="26670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灵活工具绑定</a:t>
            </a:r>
            <a:endParaRPr lang="en-US" sz="1600" dirty="0"/>
          </a:p>
        </p:txBody>
      </p:sp>
      <p:sp>
        <p:nvSpPr>
          <p:cNvPr id="24" name="Shape 22"/>
          <p:cNvSpPr/>
          <p:nvPr/>
        </p:nvSpPr>
        <p:spPr>
          <a:xfrm>
            <a:off x="6362700" y="29622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F59E0B"/>
          </a:solidFill>
          <a:ln/>
        </p:spPr>
        <p:txBody>
          <a:bodyPr/>
          <a:lstStyle/>
          <a:p>
            <a:endParaRPr lang="zh-CN" altLang="en-US"/>
          </a:p>
        </p:txBody>
      </p:sp>
      <p:sp>
        <p:nvSpPr>
          <p:cNvPr id="25" name="Text 23"/>
          <p:cNvSpPr/>
          <p:nvPr/>
        </p:nvSpPr>
        <p:spPr>
          <a:xfrm>
            <a:off x="6586538" y="2933700"/>
            <a:ext cx="9429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MCP 协议桥接</a:t>
            </a:r>
            <a:endParaRPr lang="en-US" sz="1600" dirty="0"/>
          </a:p>
        </p:txBody>
      </p:sp>
      <p:sp>
        <p:nvSpPr>
          <p:cNvPr id="26" name="Shape 24"/>
          <p:cNvSpPr/>
          <p:nvPr/>
        </p:nvSpPr>
        <p:spPr>
          <a:xfrm>
            <a:off x="6362700" y="32289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F59E0B"/>
          </a:solidFill>
          <a:ln/>
        </p:spPr>
        <p:txBody>
          <a:bodyPr/>
          <a:lstStyle/>
          <a:p>
            <a:endParaRPr lang="zh-CN" altLang="en-US"/>
          </a:p>
        </p:txBody>
      </p:sp>
      <p:sp>
        <p:nvSpPr>
          <p:cNvPr id="27" name="Text 25"/>
          <p:cNvSpPr/>
          <p:nvPr/>
        </p:nvSpPr>
        <p:spPr>
          <a:xfrm>
            <a:off x="6586538" y="32004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动态工具发现</a:t>
            </a:r>
            <a:endParaRPr lang="en-US" sz="1600" dirty="0"/>
          </a:p>
        </p:txBody>
      </p:sp>
      <p:sp>
        <p:nvSpPr>
          <p:cNvPr id="28" name="Shape 26"/>
          <p:cNvSpPr/>
          <p:nvPr/>
        </p:nvSpPr>
        <p:spPr>
          <a:xfrm>
            <a:off x="390525" y="3724275"/>
            <a:ext cx="5619750" cy="2228850"/>
          </a:xfrm>
          <a:custGeom>
            <a:avLst/>
            <a:gdLst/>
            <a:ahLst/>
            <a:cxnLst/>
            <a:rect l="l" t="t" r="r" b="b"/>
            <a:pathLst>
              <a:path w="5619750" h="2228850">
                <a:moveTo>
                  <a:pt x="114295" y="0"/>
                </a:moveTo>
                <a:lnTo>
                  <a:pt x="5505455" y="0"/>
                </a:lnTo>
                <a:cubicBezTo>
                  <a:pt x="5568536" y="0"/>
                  <a:pt x="5619750" y="51214"/>
                  <a:pt x="5619750" y="114295"/>
                </a:cubicBezTo>
                <a:lnTo>
                  <a:pt x="5619750" y="2114555"/>
                </a:lnTo>
                <a:cubicBezTo>
                  <a:pt x="5619750" y="2177636"/>
                  <a:pt x="5568536" y="2228850"/>
                  <a:pt x="5505455" y="2228850"/>
                </a:cubicBezTo>
                <a:lnTo>
                  <a:pt x="114295" y="2228850"/>
                </a:lnTo>
                <a:cubicBezTo>
                  <a:pt x="51214" y="2228850"/>
                  <a:pt x="0" y="2177636"/>
                  <a:pt x="0" y="2114555"/>
                </a:cubicBezTo>
                <a:lnTo>
                  <a:pt x="0" y="114295"/>
                </a:lnTo>
                <a:cubicBezTo>
                  <a:pt x="0" y="51214"/>
                  <a:pt x="51214" y="0"/>
                  <a:pt x="114295"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29" name="Shape 27"/>
          <p:cNvSpPr/>
          <p:nvPr/>
        </p:nvSpPr>
        <p:spPr>
          <a:xfrm>
            <a:off x="552450" y="3886200"/>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30" name="Shape 28"/>
          <p:cNvSpPr/>
          <p:nvPr/>
        </p:nvSpPr>
        <p:spPr>
          <a:xfrm>
            <a:off x="652463" y="4000500"/>
            <a:ext cx="257175" cy="228600"/>
          </a:xfrm>
          <a:custGeom>
            <a:avLst/>
            <a:gdLst/>
            <a:ahLst/>
            <a:cxnLst/>
            <a:rect l="l" t="t" r="r" b="b"/>
            <a:pathLst>
              <a:path w="257175" h="228600">
                <a:moveTo>
                  <a:pt x="100013" y="110728"/>
                </a:moveTo>
                <a:cubicBezTo>
                  <a:pt x="129583" y="110728"/>
                  <a:pt x="153591" y="86721"/>
                  <a:pt x="153591" y="57150"/>
                </a:cubicBezTo>
                <a:cubicBezTo>
                  <a:pt x="153591" y="27579"/>
                  <a:pt x="129583" y="3572"/>
                  <a:pt x="100013" y="3572"/>
                </a:cubicBezTo>
                <a:cubicBezTo>
                  <a:pt x="70442" y="3572"/>
                  <a:pt x="46434" y="27579"/>
                  <a:pt x="46434" y="57150"/>
                </a:cubicBezTo>
                <a:cubicBezTo>
                  <a:pt x="46434" y="86721"/>
                  <a:pt x="70442" y="110728"/>
                  <a:pt x="100012" y="110728"/>
                </a:cubicBezTo>
                <a:close/>
                <a:moveTo>
                  <a:pt x="86752" y="135731"/>
                </a:moveTo>
                <a:cubicBezTo>
                  <a:pt x="42773" y="135731"/>
                  <a:pt x="7144" y="171361"/>
                  <a:pt x="7144" y="215339"/>
                </a:cubicBezTo>
                <a:cubicBezTo>
                  <a:pt x="7144" y="222662"/>
                  <a:pt x="13082" y="228600"/>
                  <a:pt x="20404" y="228600"/>
                </a:cubicBezTo>
                <a:lnTo>
                  <a:pt x="132695" y="228600"/>
                </a:lnTo>
                <a:cubicBezTo>
                  <a:pt x="116532" y="209580"/>
                  <a:pt x="107156" y="185068"/>
                  <a:pt x="107156" y="159127"/>
                </a:cubicBezTo>
                <a:lnTo>
                  <a:pt x="107156" y="145241"/>
                </a:lnTo>
                <a:cubicBezTo>
                  <a:pt x="107156" y="141982"/>
                  <a:pt x="107603" y="138767"/>
                  <a:pt x="108451" y="135731"/>
                </a:cubicBezTo>
                <a:lnTo>
                  <a:pt x="86752" y="135731"/>
                </a:lnTo>
                <a:close/>
                <a:moveTo>
                  <a:pt x="198819" y="218108"/>
                </a:moveTo>
                <a:lnTo>
                  <a:pt x="192881" y="220920"/>
                </a:lnTo>
                <a:lnTo>
                  <a:pt x="192881" y="136937"/>
                </a:lnTo>
                <a:lnTo>
                  <a:pt x="235744" y="151224"/>
                </a:lnTo>
                <a:lnTo>
                  <a:pt x="235744" y="159975"/>
                </a:lnTo>
                <a:cubicBezTo>
                  <a:pt x="235744" y="184889"/>
                  <a:pt x="221367" y="207526"/>
                  <a:pt x="198819" y="218152"/>
                </a:cubicBezTo>
                <a:close/>
                <a:moveTo>
                  <a:pt x="188372" y="115863"/>
                </a:moveTo>
                <a:lnTo>
                  <a:pt x="138366" y="132517"/>
                </a:lnTo>
                <a:cubicBezTo>
                  <a:pt x="132517" y="134481"/>
                  <a:pt x="128588" y="139928"/>
                  <a:pt x="128588" y="146090"/>
                </a:cubicBezTo>
                <a:lnTo>
                  <a:pt x="128588" y="159975"/>
                </a:lnTo>
                <a:cubicBezTo>
                  <a:pt x="128588" y="193194"/>
                  <a:pt x="147786" y="223421"/>
                  <a:pt x="177790" y="237530"/>
                </a:cubicBezTo>
                <a:lnTo>
                  <a:pt x="186050" y="241414"/>
                </a:lnTo>
                <a:cubicBezTo>
                  <a:pt x="188193" y="242396"/>
                  <a:pt x="190515" y="242932"/>
                  <a:pt x="192837" y="242932"/>
                </a:cubicBezTo>
                <a:cubicBezTo>
                  <a:pt x="195158" y="242932"/>
                  <a:pt x="197525" y="242396"/>
                  <a:pt x="199623" y="241414"/>
                </a:cubicBezTo>
                <a:lnTo>
                  <a:pt x="207883" y="237530"/>
                </a:lnTo>
                <a:cubicBezTo>
                  <a:pt x="237976" y="223376"/>
                  <a:pt x="257175" y="193149"/>
                  <a:pt x="257175" y="159931"/>
                </a:cubicBezTo>
                <a:lnTo>
                  <a:pt x="257175" y="146045"/>
                </a:lnTo>
                <a:cubicBezTo>
                  <a:pt x="257175" y="139884"/>
                  <a:pt x="253246" y="134436"/>
                  <a:pt x="247397" y="132472"/>
                </a:cubicBezTo>
                <a:lnTo>
                  <a:pt x="197391" y="115818"/>
                </a:lnTo>
                <a:cubicBezTo>
                  <a:pt x="194444" y="114836"/>
                  <a:pt x="191274" y="114836"/>
                  <a:pt x="188372" y="115818"/>
                </a:cubicBezTo>
                <a:close/>
              </a:path>
            </a:pathLst>
          </a:custGeom>
          <a:solidFill>
            <a:srgbClr val="34D399"/>
          </a:solidFill>
          <a:ln/>
        </p:spPr>
        <p:txBody>
          <a:bodyPr/>
          <a:lstStyle/>
          <a:p>
            <a:endParaRPr lang="zh-CN" altLang="en-US"/>
          </a:p>
        </p:txBody>
      </p:sp>
      <p:sp>
        <p:nvSpPr>
          <p:cNvPr id="31" name="Text 29"/>
          <p:cNvSpPr/>
          <p:nvPr/>
        </p:nvSpPr>
        <p:spPr>
          <a:xfrm>
            <a:off x="1123950" y="3981450"/>
            <a:ext cx="2971800"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HITL (Human-in-the-loop) 机制</a:t>
            </a:r>
            <a:endParaRPr lang="en-US" sz="1600" dirty="0"/>
          </a:p>
        </p:txBody>
      </p:sp>
      <p:sp>
        <p:nvSpPr>
          <p:cNvPr id="32" name="Text 30"/>
          <p:cNvSpPr/>
          <p:nvPr/>
        </p:nvSpPr>
        <p:spPr>
          <a:xfrm>
            <a:off x="552450" y="4457700"/>
            <a:ext cx="5372100" cy="49530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通过其独有的 </a:t>
            </a:r>
            <a:r>
              <a:rPr lang="en-US" sz="1050" dirty="0">
                <a:solidFill>
                  <a:srgbClr val="34D399"/>
                </a:solidFill>
                <a:highlight>
                  <a:srgbClr val="34D399">
                    <a:alpha val="20000"/>
                  </a:srgbClr>
                </a:highlight>
                <a:latin typeface="MiSans" pitchFamily="34" charset="0"/>
                <a:ea typeface="MiSans" pitchFamily="34" charset="-122"/>
                <a:cs typeface="MiSans" pitchFamily="34" charset="-120"/>
              </a:rPr>
              <a:t>ToolConfirmation </a:t>
            </a:r>
            <a:r>
              <a:rPr lang="en-US" sz="1200" dirty="0">
                <a:solidFill>
                  <a:srgbClr val="E5E7EB">
                    <a:alpha val="80000"/>
                  </a:srgbClr>
                </a:solidFill>
                <a:latin typeface="Noto Sans SC" pitchFamily="34" charset="0"/>
                <a:ea typeface="Noto Sans SC" pitchFamily="34" charset="-122"/>
                <a:cs typeface="Noto Sans SC" pitchFamily="34" charset="-120"/>
              </a:rPr>
              <a:t>机制,ADK 支持在执行高风险工具前</a:t>
            </a:r>
            <a:r>
              <a:rPr lang="en-US" sz="1200" b="1" dirty="0">
                <a:solidFill>
                  <a:srgbClr val="34D399"/>
                </a:solidFill>
                <a:latin typeface="Noto Sans SC" pitchFamily="34" charset="0"/>
                <a:ea typeface="Noto Sans SC" pitchFamily="34" charset="-122"/>
                <a:cs typeface="Noto Sans SC" pitchFamily="34" charset="-120"/>
              </a:rPr>
              <a:t>主动挂起当前会话</a:t>
            </a:r>
            <a:r>
              <a:rPr lang="en-US" sz="1200" dirty="0">
                <a:solidFill>
                  <a:srgbClr val="E5E7EB">
                    <a:alpha val="80000"/>
                  </a:srgbClr>
                </a:solidFill>
                <a:latin typeface="Noto Sans SC" pitchFamily="34" charset="0"/>
                <a:ea typeface="Noto Sans SC" pitchFamily="34" charset="-122"/>
                <a:cs typeface="Noto Sans SC" pitchFamily="34" charset="-120"/>
              </a:rPr>
              <a:t>。这一机制被 Kagent 完美继承,在 UI 上呈现为"人工授权审批"卡点</a:t>
            </a:r>
            <a:endParaRPr lang="en-US" sz="1600" dirty="0"/>
          </a:p>
        </p:txBody>
      </p:sp>
      <p:sp>
        <p:nvSpPr>
          <p:cNvPr id="33" name="Shape 31"/>
          <p:cNvSpPr/>
          <p:nvPr/>
        </p:nvSpPr>
        <p:spPr>
          <a:xfrm>
            <a:off x="571500" y="50958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34D399"/>
          </a:solidFill>
          <a:ln/>
        </p:spPr>
        <p:txBody>
          <a:bodyPr/>
          <a:lstStyle/>
          <a:p>
            <a:endParaRPr lang="zh-CN" altLang="en-US"/>
          </a:p>
        </p:txBody>
      </p:sp>
      <p:sp>
        <p:nvSpPr>
          <p:cNvPr id="34" name="Text 32"/>
          <p:cNvSpPr/>
          <p:nvPr/>
        </p:nvSpPr>
        <p:spPr>
          <a:xfrm>
            <a:off x="795338" y="5067300"/>
            <a:ext cx="1447800"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ToolConfirmation 机制</a:t>
            </a:r>
            <a:endParaRPr lang="en-US" sz="1600" dirty="0"/>
          </a:p>
        </p:txBody>
      </p:sp>
      <p:sp>
        <p:nvSpPr>
          <p:cNvPr id="35" name="Shape 33"/>
          <p:cNvSpPr/>
          <p:nvPr/>
        </p:nvSpPr>
        <p:spPr>
          <a:xfrm>
            <a:off x="571500" y="53625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34D399"/>
          </a:solidFill>
          <a:ln/>
        </p:spPr>
        <p:txBody>
          <a:bodyPr/>
          <a:lstStyle/>
          <a:p>
            <a:endParaRPr lang="zh-CN" altLang="en-US"/>
          </a:p>
        </p:txBody>
      </p:sp>
      <p:sp>
        <p:nvSpPr>
          <p:cNvPr id="36" name="Text 34"/>
          <p:cNvSpPr/>
          <p:nvPr/>
        </p:nvSpPr>
        <p:spPr>
          <a:xfrm>
            <a:off x="795338" y="53340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会话主动挂起</a:t>
            </a:r>
            <a:endParaRPr lang="en-US" sz="1600" dirty="0"/>
          </a:p>
        </p:txBody>
      </p:sp>
      <p:sp>
        <p:nvSpPr>
          <p:cNvPr id="37" name="Shape 35"/>
          <p:cNvSpPr/>
          <p:nvPr/>
        </p:nvSpPr>
        <p:spPr>
          <a:xfrm>
            <a:off x="571500" y="56292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34D399"/>
          </a:solidFill>
          <a:ln/>
        </p:spPr>
        <p:txBody>
          <a:bodyPr/>
          <a:lstStyle/>
          <a:p>
            <a:endParaRPr lang="zh-CN" altLang="en-US"/>
          </a:p>
        </p:txBody>
      </p:sp>
      <p:sp>
        <p:nvSpPr>
          <p:cNvPr id="38" name="Text 36"/>
          <p:cNvSpPr/>
          <p:nvPr/>
        </p:nvSpPr>
        <p:spPr>
          <a:xfrm>
            <a:off x="795338" y="56007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人工授权审批</a:t>
            </a:r>
            <a:endParaRPr lang="en-US" sz="1600" dirty="0"/>
          </a:p>
        </p:txBody>
      </p:sp>
      <p:sp>
        <p:nvSpPr>
          <p:cNvPr id="39" name="Shape 37"/>
          <p:cNvSpPr/>
          <p:nvPr/>
        </p:nvSpPr>
        <p:spPr>
          <a:xfrm>
            <a:off x="6181725" y="3724275"/>
            <a:ext cx="5619750" cy="2228850"/>
          </a:xfrm>
          <a:custGeom>
            <a:avLst/>
            <a:gdLst/>
            <a:ahLst/>
            <a:cxnLst/>
            <a:rect l="l" t="t" r="r" b="b"/>
            <a:pathLst>
              <a:path w="5619750" h="2228850">
                <a:moveTo>
                  <a:pt x="114295" y="0"/>
                </a:moveTo>
                <a:lnTo>
                  <a:pt x="5505455" y="0"/>
                </a:lnTo>
                <a:cubicBezTo>
                  <a:pt x="5568536" y="0"/>
                  <a:pt x="5619750" y="51214"/>
                  <a:pt x="5619750" y="114295"/>
                </a:cubicBezTo>
                <a:lnTo>
                  <a:pt x="5619750" y="2114555"/>
                </a:lnTo>
                <a:cubicBezTo>
                  <a:pt x="5619750" y="2177636"/>
                  <a:pt x="5568536" y="2228850"/>
                  <a:pt x="5505455" y="2228850"/>
                </a:cubicBezTo>
                <a:lnTo>
                  <a:pt x="114295" y="2228850"/>
                </a:lnTo>
                <a:cubicBezTo>
                  <a:pt x="51214" y="2228850"/>
                  <a:pt x="0" y="2177636"/>
                  <a:pt x="0" y="2114555"/>
                </a:cubicBezTo>
                <a:lnTo>
                  <a:pt x="0" y="114295"/>
                </a:lnTo>
                <a:cubicBezTo>
                  <a:pt x="0" y="51214"/>
                  <a:pt x="51214" y="0"/>
                  <a:pt x="114295" y="0"/>
                </a:cubicBezTo>
                <a:close/>
              </a:path>
            </a:pathLst>
          </a:custGeom>
          <a:solidFill>
            <a:srgbClr val="6B7280">
              <a:alpha val="10196"/>
            </a:srgbClr>
          </a:solidFill>
          <a:ln w="25400">
            <a:solidFill>
              <a:srgbClr val="F59E0B"/>
            </a:solidFill>
            <a:prstDash val="solid"/>
          </a:ln>
        </p:spPr>
        <p:txBody>
          <a:bodyPr/>
          <a:lstStyle/>
          <a:p>
            <a:endParaRPr lang="zh-CN" altLang="en-US"/>
          </a:p>
        </p:txBody>
      </p:sp>
      <p:sp>
        <p:nvSpPr>
          <p:cNvPr id="40" name="Shape 38"/>
          <p:cNvSpPr/>
          <p:nvPr/>
        </p:nvSpPr>
        <p:spPr>
          <a:xfrm>
            <a:off x="6343650" y="3886200"/>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F59E0B">
              <a:alpha val="20000"/>
            </a:srgbClr>
          </a:solidFill>
          <a:ln/>
        </p:spPr>
        <p:txBody>
          <a:bodyPr/>
          <a:lstStyle/>
          <a:p>
            <a:endParaRPr lang="zh-CN" altLang="en-US"/>
          </a:p>
        </p:txBody>
      </p:sp>
      <p:sp>
        <p:nvSpPr>
          <p:cNvPr id="41" name="Shape 39"/>
          <p:cNvSpPr/>
          <p:nvPr/>
        </p:nvSpPr>
        <p:spPr>
          <a:xfrm>
            <a:off x="6443663" y="4000500"/>
            <a:ext cx="257175" cy="228600"/>
          </a:xfrm>
          <a:custGeom>
            <a:avLst/>
            <a:gdLst/>
            <a:ahLst/>
            <a:cxnLst/>
            <a:rect l="l" t="t" r="r" b="b"/>
            <a:pathLst>
              <a:path w="257175" h="228600">
                <a:moveTo>
                  <a:pt x="110728" y="39291"/>
                </a:moveTo>
                <a:lnTo>
                  <a:pt x="146447" y="39291"/>
                </a:lnTo>
                <a:lnTo>
                  <a:pt x="146447" y="60722"/>
                </a:lnTo>
                <a:lnTo>
                  <a:pt x="110728" y="60722"/>
                </a:lnTo>
                <a:lnTo>
                  <a:pt x="110728" y="39291"/>
                </a:lnTo>
                <a:close/>
                <a:moveTo>
                  <a:pt x="107156" y="14288"/>
                </a:moveTo>
                <a:cubicBezTo>
                  <a:pt x="95324" y="14288"/>
                  <a:pt x="85725" y="23887"/>
                  <a:pt x="85725" y="35719"/>
                </a:cubicBezTo>
                <a:lnTo>
                  <a:pt x="85725" y="64294"/>
                </a:lnTo>
                <a:cubicBezTo>
                  <a:pt x="85725" y="76126"/>
                  <a:pt x="95324" y="85725"/>
                  <a:pt x="107156" y="85725"/>
                </a:cubicBezTo>
                <a:lnTo>
                  <a:pt x="114300" y="85725"/>
                </a:lnTo>
                <a:lnTo>
                  <a:pt x="114300" y="100013"/>
                </a:lnTo>
                <a:lnTo>
                  <a:pt x="14288" y="100013"/>
                </a:lnTo>
                <a:cubicBezTo>
                  <a:pt x="6385" y="100013"/>
                  <a:pt x="0" y="106397"/>
                  <a:pt x="0" y="114300"/>
                </a:cubicBezTo>
                <a:cubicBezTo>
                  <a:pt x="0" y="122203"/>
                  <a:pt x="6385" y="128588"/>
                  <a:pt x="14288" y="128588"/>
                </a:cubicBezTo>
                <a:lnTo>
                  <a:pt x="57150" y="128588"/>
                </a:lnTo>
                <a:lnTo>
                  <a:pt x="57150" y="142875"/>
                </a:lnTo>
                <a:lnTo>
                  <a:pt x="50006" y="142875"/>
                </a:lnTo>
                <a:cubicBezTo>
                  <a:pt x="38174" y="142875"/>
                  <a:pt x="28575" y="152474"/>
                  <a:pt x="28575" y="164306"/>
                </a:cubicBezTo>
                <a:lnTo>
                  <a:pt x="28575" y="192881"/>
                </a:lnTo>
                <a:cubicBezTo>
                  <a:pt x="28575" y="204713"/>
                  <a:pt x="38174" y="214313"/>
                  <a:pt x="50006" y="214313"/>
                </a:cubicBezTo>
                <a:lnTo>
                  <a:pt x="92869" y="214313"/>
                </a:lnTo>
                <a:cubicBezTo>
                  <a:pt x="104701" y="214313"/>
                  <a:pt x="114300" y="204713"/>
                  <a:pt x="114300" y="192881"/>
                </a:cubicBezTo>
                <a:lnTo>
                  <a:pt x="114300" y="164306"/>
                </a:lnTo>
                <a:cubicBezTo>
                  <a:pt x="114300" y="152474"/>
                  <a:pt x="104701" y="142875"/>
                  <a:pt x="92869" y="142875"/>
                </a:cubicBezTo>
                <a:lnTo>
                  <a:pt x="85725" y="142875"/>
                </a:lnTo>
                <a:lnTo>
                  <a:pt x="85725" y="128588"/>
                </a:lnTo>
                <a:lnTo>
                  <a:pt x="171450" y="128588"/>
                </a:lnTo>
                <a:lnTo>
                  <a:pt x="171450" y="142875"/>
                </a:lnTo>
                <a:lnTo>
                  <a:pt x="164306" y="142875"/>
                </a:lnTo>
                <a:cubicBezTo>
                  <a:pt x="152474" y="142875"/>
                  <a:pt x="142875" y="152474"/>
                  <a:pt x="142875" y="164306"/>
                </a:cubicBezTo>
                <a:lnTo>
                  <a:pt x="142875" y="192881"/>
                </a:lnTo>
                <a:cubicBezTo>
                  <a:pt x="142875" y="204713"/>
                  <a:pt x="152474" y="214313"/>
                  <a:pt x="164306" y="214313"/>
                </a:cubicBezTo>
                <a:lnTo>
                  <a:pt x="207169" y="214313"/>
                </a:lnTo>
                <a:cubicBezTo>
                  <a:pt x="219001" y="214313"/>
                  <a:pt x="228600" y="204713"/>
                  <a:pt x="228600" y="192881"/>
                </a:cubicBezTo>
                <a:lnTo>
                  <a:pt x="228600" y="164306"/>
                </a:lnTo>
                <a:cubicBezTo>
                  <a:pt x="228600" y="152474"/>
                  <a:pt x="219001" y="142875"/>
                  <a:pt x="207169" y="142875"/>
                </a:cubicBezTo>
                <a:lnTo>
                  <a:pt x="200025" y="142875"/>
                </a:lnTo>
                <a:lnTo>
                  <a:pt x="200025" y="128588"/>
                </a:lnTo>
                <a:lnTo>
                  <a:pt x="242888" y="128588"/>
                </a:lnTo>
                <a:cubicBezTo>
                  <a:pt x="250790" y="128588"/>
                  <a:pt x="257175" y="122203"/>
                  <a:pt x="257175" y="114300"/>
                </a:cubicBezTo>
                <a:cubicBezTo>
                  <a:pt x="257175" y="106397"/>
                  <a:pt x="250790" y="100013"/>
                  <a:pt x="242888" y="100013"/>
                </a:cubicBezTo>
                <a:lnTo>
                  <a:pt x="142875" y="100013"/>
                </a:lnTo>
                <a:lnTo>
                  <a:pt x="142875" y="85725"/>
                </a:lnTo>
                <a:lnTo>
                  <a:pt x="150019" y="85725"/>
                </a:lnTo>
                <a:cubicBezTo>
                  <a:pt x="161851" y="85725"/>
                  <a:pt x="171450" y="76126"/>
                  <a:pt x="171450" y="64294"/>
                </a:cubicBezTo>
                <a:lnTo>
                  <a:pt x="171450" y="35719"/>
                </a:lnTo>
                <a:cubicBezTo>
                  <a:pt x="171450" y="23887"/>
                  <a:pt x="161851" y="14288"/>
                  <a:pt x="150019" y="14288"/>
                </a:cubicBezTo>
                <a:lnTo>
                  <a:pt x="107156" y="14288"/>
                </a:lnTo>
                <a:close/>
                <a:moveTo>
                  <a:pt x="200025" y="167878"/>
                </a:moveTo>
                <a:lnTo>
                  <a:pt x="203597" y="167878"/>
                </a:lnTo>
                <a:lnTo>
                  <a:pt x="203597" y="189309"/>
                </a:lnTo>
                <a:lnTo>
                  <a:pt x="167878" y="189309"/>
                </a:lnTo>
                <a:lnTo>
                  <a:pt x="167878" y="167878"/>
                </a:lnTo>
                <a:lnTo>
                  <a:pt x="200025" y="167878"/>
                </a:lnTo>
                <a:close/>
                <a:moveTo>
                  <a:pt x="85725" y="167878"/>
                </a:moveTo>
                <a:lnTo>
                  <a:pt x="89297" y="167878"/>
                </a:lnTo>
                <a:lnTo>
                  <a:pt x="89297" y="189309"/>
                </a:lnTo>
                <a:lnTo>
                  <a:pt x="53578" y="189309"/>
                </a:lnTo>
                <a:lnTo>
                  <a:pt x="53578" y="167878"/>
                </a:lnTo>
                <a:lnTo>
                  <a:pt x="85725" y="167878"/>
                </a:lnTo>
                <a:close/>
              </a:path>
            </a:pathLst>
          </a:custGeom>
          <a:solidFill>
            <a:srgbClr val="F59E0B"/>
          </a:solidFill>
          <a:ln/>
        </p:spPr>
        <p:txBody>
          <a:bodyPr/>
          <a:lstStyle/>
          <a:p>
            <a:endParaRPr lang="zh-CN" altLang="en-US"/>
          </a:p>
        </p:txBody>
      </p:sp>
      <p:sp>
        <p:nvSpPr>
          <p:cNvPr id="42" name="Text 40"/>
          <p:cNvSpPr/>
          <p:nvPr/>
        </p:nvSpPr>
        <p:spPr>
          <a:xfrm>
            <a:off x="6915150" y="3981450"/>
            <a:ext cx="1295400"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A2A 协议暴露</a:t>
            </a:r>
            <a:endParaRPr lang="en-US" sz="1600" dirty="0"/>
          </a:p>
        </p:txBody>
      </p:sp>
      <p:sp>
        <p:nvSpPr>
          <p:cNvPr id="43" name="Text 41"/>
          <p:cNvSpPr/>
          <p:nvPr/>
        </p:nvSpPr>
        <p:spPr>
          <a:xfrm>
            <a:off x="6343650" y="4457700"/>
            <a:ext cx="5372100" cy="49530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ADK 原生支持将智能体的推理能力封装并暴露为 A2A 服务。Kagent 利用这一特性,配合控制器的代理转发,</a:t>
            </a:r>
            <a:r>
              <a:rPr lang="en-US" sz="1200" b="1" dirty="0">
                <a:solidFill>
                  <a:srgbClr val="F59E0B"/>
                </a:solidFill>
                <a:latin typeface="Noto Sans SC" pitchFamily="34" charset="0"/>
                <a:ea typeface="Noto Sans SC" pitchFamily="34" charset="-122"/>
                <a:cs typeface="Noto Sans SC" pitchFamily="34" charset="-120"/>
              </a:rPr>
              <a:t>轻松实现了智能体之间的网络互联与协作</a:t>
            </a:r>
            <a:endParaRPr lang="en-US" sz="1600" dirty="0"/>
          </a:p>
        </p:txBody>
      </p:sp>
      <p:sp>
        <p:nvSpPr>
          <p:cNvPr id="44" name="Shape 42"/>
          <p:cNvSpPr/>
          <p:nvPr/>
        </p:nvSpPr>
        <p:spPr>
          <a:xfrm>
            <a:off x="6362700" y="50958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F59E0B"/>
          </a:solidFill>
          <a:ln/>
        </p:spPr>
        <p:txBody>
          <a:bodyPr/>
          <a:lstStyle/>
          <a:p>
            <a:endParaRPr lang="zh-CN" altLang="en-US"/>
          </a:p>
        </p:txBody>
      </p:sp>
      <p:sp>
        <p:nvSpPr>
          <p:cNvPr id="45" name="Text 43"/>
          <p:cNvSpPr/>
          <p:nvPr/>
        </p:nvSpPr>
        <p:spPr>
          <a:xfrm>
            <a:off x="6586538" y="5067300"/>
            <a:ext cx="895350"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A2A 服务封装</a:t>
            </a:r>
            <a:endParaRPr lang="en-US" sz="1600" dirty="0"/>
          </a:p>
        </p:txBody>
      </p:sp>
      <p:sp>
        <p:nvSpPr>
          <p:cNvPr id="46" name="Shape 44"/>
          <p:cNvSpPr/>
          <p:nvPr/>
        </p:nvSpPr>
        <p:spPr>
          <a:xfrm>
            <a:off x="6362700" y="53625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F59E0B"/>
          </a:solidFill>
          <a:ln/>
        </p:spPr>
        <p:txBody>
          <a:bodyPr/>
          <a:lstStyle/>
          <a:p>
            <a:endParaRPr lang="zh-CN" altLang="en-US"/>
          </a:p>
        </p:txBody>
      </p:sp>
      <p:sp>
        <p:nvSpPr>
          <p:cNvPr id="47" name="Text 45"/>
          <p:cNvSpPr/>
          <p:nvPr/>
        </p:nvSpPr>
        <p:spPr>
          <a:xfrm>
            <a:off x="6586538" y="5334000"/>
            <a:ext cx="86677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代理转发支持</a:t>
            </a:r>
            <a:endParaRPr lang="en-US" sz="1600" dirty="0"/>
          </a:p>
        </p:txBody>
      </p:sp>
      <p:sp>
        <p:nvSpPr>
          <p:cNvPr id="48" name="Shape 46"/>
          <p:cNvSpPr/>
          <p:nvPr/>
        </p:nvSpPr>
        <p:spPr>
          <a:xfrm>
            <a:off x="6362700" y="562927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88657" y="55398"/>
                </a:moveTo>
                <a:lnTo>
                  <a:pt x="67821" y="88735"/>
                </a:lnTo>
                <a:cubicBezTo>
                  <a:pt x="66727" y="90480"/>
                  <a:pt x="64852" y="91574"/>
                  <a:pt x="62794" y="91678"/>
                </a:cubicBezTo>
                <a:cubicBezTo>
                  <a:pt x="60737" y="91782"/>
                  <a:pt x="58757" y="90845"/>
                  <a:pt x="57533" y="89178"/>
                </a:cubicBezTo>
                <a:lnTo>
                  <a:pt x="45032" y="72509"/>
                </a:lnTo>
                <a:cubicBezTo>
                  <a:pt x="42948" y="69748"/>
                  <a:pt x="43521" y="65842"/>
                  <a:pt x="46282" y="63758"/>
                </a:cubicBezTo>
                <a:cubicBezTo>
                  <a:pt x="49043" y="61674"/>
                  <a:pt x="52949" y="62247"/>
                  <a:pt x="55033" y="65008"/>
                </a:cubicBezTo>
                <a:lnTo>
                  <a:pt x="62065" y="74384"/>
                </a:lnTo>
                <a:lnTo>
                  <a:pt x="78057" y="48782"/>
                </a:lnTo>
                <a:cubicBezTo>
                  <a:pt x="79880" y="45865"/>
                  <a:pt x="83734" y="44954"/>
                  <a:pt x="86678" y="46803"/>
                </a:cubicBezTo>
                <a:cubicBezTo>
                  <a:pt x="89621" y="48652"/>
                  <a:pt x="90506" y="52481"/>
                  <a:pt x="88657" y="55424"/>
                </a:cubicBezTo>
                <a:close/>
              </a:path>
            </a:pathLst>
          </a:custGeom>
          <a:solidFill>
            <a:srgbClr val="F59E0B"/>
          </a:solidFill>
          <a:ln/>
        </p:spPr>
        <p:txBody>
          <a:bodyPr/>
          <a:lstStyle/>
          <a:p>
            <a:endParaRPr lang="zh-CN" altLang="en-US"/>
          </a:p>
        </p:txBody>
      </p:sp>
      <p:sp>
        <p:nvSpPr>
          <p:cNvPr id="49" name="Text 47"/>
          <p:cNvSpPr/>
          <p:nvPr/>
        </p:nvSpPr>
        <p:spPr>
          <a:xfrm>
            <a:off x="6586538" y="5600700"/>
            <a:ext cx="1000125" cy="190500"/>
          </a:xfrm>
          <a:prstGeom prst="rect">
            <a:avLst/>
          </a:prstGeom>
          <a:noFill/>
          <a:ln/>
        </p:spPr>
        <p:txBody>
          <a:bodyPr wrap="square" lIns="0" tIns="0" rIns="0" bIns="0" rtlCol="0" anchor="ctr"/>
          <a:lstStyle/>
          <a:p>
            <a:pP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智能体网络互联</a:t>
            </a:r>
            <a:endParaRPr lang="en-US" sz="1600" dirty="0"/>
          </a:p>
        </p:txBody>
      </p:sp>
      <p:sp>
        <p:nvSpPr>
          <p:cNvPr id="50" name="Shape 48"/>
          <p:cNvSpPr/>
          <p:nvPr/>
        </p:nvSpPr>
        <p:spPr>
          <a:xfrm>
            <a:off x="385763" y="6119813"/>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51" name="Shape 49"/>
          <p:cNvSpPr/>
          <p:nvPr/>
        </p:nvSpPr>
        <p:spPr>
          <a:xfrm>
            <a:off x="554831" y="6296025"/>
            <a:ext cx="214313" cy="190500"/>
          </a:xfrm>
          <a:custGeom>
            <a:avLst/>
            <a:gdLst/>
            <a:ahLst/>
            <a:cxnLst/>
            <a:rect l="l" t="t" r="r" b="b"/>
            <a:pathLst>
              <a:path w="214313" h="190500">
                <a:moveTo>
                  <a:pt x="115156" y="-7032"/>
                </a:moveTo>
                <a:cubicBezTo>
                  <a:pt x="113630" y="-10009"/>
                  <a:pt x="110542" y="-11906"/>
                  <a:pt x="107193" y="-11906"/>
                </a:cubicBezTo>
                <a:cubicBezTo>
                  <a:pt x="103845" y="-11906"/>
                  <a:pt x="100757" y="-10009"/>
                  <a:pt x="99231" y="-7032"/>
                </a:cubicBezTo>
                <a:lnTo>
                  <a:pt x="71847" y="46620"/>
                </a:lnTo>
                <a:lnTo>
                  <a:pt x="12353" y="56071"/>
                </a:lnTo>
                <a:cubicBezTo>
                  <a:pt x="9041" y="56592"/>
                  <a:pt x="6288" y="58936"/>
                  <a:pt x="5246" y="62136"/>
                </a:cubicBezTo>
                <a:cubicBezTo>
                  <a:pt x="4204" y="65336"/>
                  <a:pt x="5060" y="68833"/>
                  <a:pt x="7404" y="71214"/>
                </a:cubicBezTo>
                <a:lnTo>
                  <a:pt x="49969" y="113816"/>
                </a:lnTo>
                <a:lnTo>
                  <a:pt x="40593" y="173310"/>
                </a:lnTo>
                <a:cubicBezTo>
                  <a:pt x="40072" y="176622"/>
                  <a:pt x="41449" y="179970"/>
                  <a:pt x="44165" y="181942"/>
                </a:cubicBezTo>
                <a:cubicBezTo>
                  <a:pt x="46881" y="183914"/>
                  <a:pt x="50453" y="184212"/>
                  <a:pt x="53467" y="182687"/>
                </a:cubicBezTo>
                <a:lnTo>
                  <a:pt x="107193" y="155377"/>
                </a:lnTo>
                <a:lnTo>
                  <a:pt x="160883" y="182687"/>
                </a:lnTo>
                <a:cubicBezTo>
                  <a:pt x="163860" y="184212"/>
                  <a:pt x="167469" y="183914"/>
                  <a:pt x="170185" y="181942"/>
                </a:cubicBezTo>
                <a:cubicBezTo>
                  <a:pt x="172901" y="179970"/>
                  <a:pt x="174278" y="176659"/>
                  <a:pt x="173757" y="173310"/>
                </a:cubicBezTo>
                <a:lnTo>
                  <a:pt x="164343" y="113816"/>
                </a:lnTo>
                <a:lnTo>
                  <a:pt x="206908" y="71214"/>
                </a:lnTo>
                <a:cubicBezTo>
                  <a:pt x="209290" y="68833"/>
                  <a:pt x="210108" y="65336"/>
                  <a:pt x="209066" y="62136"/>
                </a:cubicBezTo>
                <a:cubicBezTo>
                  <a:pt x="208025" y="58936"/>
                  <a:pt x="205308" y="56592"/>
                  <a:pt x="201960" y="56071"/>
                </a:cubicBezTo>
                <a:lnTo>
                  <a:pt x="142503" y="46620"/>
                </a:lnTo>
                <a:lnTo>
                  <a:pt x="115156" y="-7032"/>
                </a:lnTo>
                <a:close/>
              </a:path>
            </a:pathLst>
          </a:custGeom>
          <a:solidFill>
            <a:srgbClr val="F59E0B"/>
          </a:solidFill>
          <a:ln/>
        </p:spPr>
        <p:txBody>
          <a:bodyPr/>
          <a:lstStyle/>
          <a:p>
            <a:endParaRPr lang="zh-CN" altLang="en-US"/>
          </a:p>
        </p:txBody>
      </p:sp>
      <p:sp>
        <p:nvSpPr>
          <p:cNvPr id="52" name="Text 50"/>
          <p:cNvSpPr/>
          <p:nvPr/>
        </p:nvSpPr>
        <p:spPr>
          <a:xfrm>
            <a:off x="895350" y="6276975"/>
            <a:ext cx="7067550" cy="228600"/>
          </a:xfrm>
          <a:prstGeom prst="rect">
            <a:avLst/>
          </a:prstGeom>
          <a:noFill/>
          <a:ln/>
        </p:spPr>
        <p:txBody>
          <a:bodyPr wrap="square" lIns="0" tIns="0" rIns="0" bIns="0" rtlCol="0" anchor="ctr"/>
          <a:lstStyle/>
          <a:p>
            <a:pPr>
              <a:lnSpc>
                <a:spcPct val="130000"/>
              </a:lnSpc>
            </a:pPr>
            <a:r>
              <a:rPr lang="en-US" sz="1200" b="1" dirty="0">
                <a:solidFill>
                  <a:srgbClr val="F59E0B"/>
                </a:solidFill>
                <a:latin typeface="Noto Sans SC" pitchFamily="34" charset="0"/>
                <a:ea typeface="Noto Sans SC" pitchFamily="34" charset="-122"/>
                <a:cs typeface="Noto Sans SC" pitchFamily="34" charset="-120"/>
              </a:rPr>
              <a:t>关键价值:</a:t>
            </a:r>
            <a:r>
              <a:rPr lang="en-US" sz="1200" dirty="0">
                <a:solidFill>
                  <a:srgbClr val="E5E7EB">
                    <a:alpha val="90000"/>
                  </a:srgbClr>
                </a:solidFill>
                <a:latin typeface="Noto Sans SC" pitchFamily="34" charset="0"/>
                <a:ea typeface="Noto Sans SC" pitchFamily="34" charset="-122"/>
                <a:cs typeface="Noto Sans SC" pitchFamily="34" charset="-120"/>
              </a:rPr>
              <a:t> 这四大特性是 Kagent 能够顺畅运行业务智能体的</a:t>
            </a:r>
            <a:r>
              <a:rPr lang="en-US" sz="1200" b="1" dirty="0">
                <a:solidFill>
                  <a:srgbClr val="34D399"/>
                </a:solidFill>
                <a:latin typeface="Noto Sans SC" pitchFamily="34" charset="0"/>
                <a:ea typeface="Noto Sans SC" pitchFamily="34" charset="-122"/>
                <a:cs typeface="Noto Sans SC" pitchFamily="34" charset="-120"/>
              </a:rPr>
              <a:t>基础能力</a:t>
            </a:r>
            <a:r>
              <a:rPr lang="en-US" sz="1200" dirty="0">
                <a:solidFill>
                  <a:srgbClr val="E5E7EB">
                    <a:alpha val="90000"/>
                  </a:srgbClr>
                </a:solidFill>
                <a:latin typeface="Noto Sans SC" pitchFamily="34" charset="0"/>
                <a:ea typeface="Noto Sans SC" pitchFamily="34" charset="-122"/>
                <a:cs typeface="Noto Sans SC" pitchFamily="34" charset="-120"/>
              </a:rPr>
              <a:t>,共同构成了完整的智能体执行引擎</a:t>
            </a:r>
            <a:endParaRPr lang="en-US" sz="1600" dirty="0"/>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17500" y="317500"/>
            <a:ext cx="317500" cy="317500"/>
          </a:xfrm>
          <a:custGeom>
            <a:avLst/>
            <a:gdLst/>
            <a:ahLst/>
            <a:cxnLst/>
            <a:rect l="l" t="t" r="r" b="b"/>
            <a:pathLst>
              <a:path w="317500" h="317500">
                <a:moveTo>
                  <a:pt x="63500" y="0"/>
                </a:moveTo>
                <a:lnTo>
                  <a:pt x="254000" y="0"/>
                </a:lnTo>
                <a:cubicBezTo>
                  <a:pt x="289047" y="0"/>
                  <a:pt x="317500" y="28453"/>
                  <a:pt x="317500" y="63500"/>
                </a:cubicBezTo>
                <a:lnTo>
                  <a:pt x="317500" y="254000"/>
                </a:lnTo>
                <a:cubicBezTo>
                  <a:pt x="317500" y="289047"/>
                  <a:pt x="289047" y="317500"/>
                  <a:pt x="254000" y="317500"/>
                </a:cubicBezTo>
                <a:lnTo>
                  <a:pt x="63500" y="317500"/>
                </a:lnTo>
                <a:cubicBezTo>
                  <a:pt x="28453" y="317500"/>
                  <a:pt x="0" y="289047"/>
                  <a:pt x="0" y="254000"/>
                </a:cubicBezTo>
                <a:lnTo>
                  <a:pt x="0" y="63500"/>
                </a:lnTo>
                <a:cubicBezTo>
                  <a:pt x="0" y="28453"/>
                  <a:pt x="28453" y="0"/>
                  <a:pt x="63500" y="0"/>
                </a:cubicBezTo>
                <a:close/>
              </a:path>
            </a:pathLst>
          </a:custGeom>
          <a:solidFill>
            <a:srgbClr val="F59E0B">
              <a:alpha val="20000"/>
            </a:srgbClr>
          </a:solidFill>
          <a:ln/>
        </p:spPr>
        <p:txBody>
          <a:bodyPr/>
          <a:lstStyle/>
          <a:p>
            <a:endParaRPr lang="zh-CN" altLang="en-US"/>
          </a:p>
        </p:txBody>
      </p:sp>
      <p:sp>
        <p:nvSpPr>
          <p:cNvPr id="3" name="Text 1"/>
          <p:cNvSpPr/>
          <p:nvPr/>
        </p:nvSpPr>
        <p:spPr>
          <a:xfrm>
            <a:off x="381000" y="365125"/>
            <a:ext cx="269875" cy="222250"/>
          </a:xfrm>
          <a:prstGeom prst="rect">
            <a:avLst/>
          </a:prstGeom>
          <a:noFill/>
          <a:ln/>
        </p:spPr>
        <p:txBody>
          <a:bodyPr wrap="square" lIns="0" tIns="0" rIns="0" bIns="0" rtlCol="0" anchor="ctr"/>
          <a:lstStyle/>
          <a:p>
            <a:pPr>
              <a:lnSpc>
                <a:spcPct val="120000"/>
              </a:lnSpc>
            </a:pPr>
            <a:r>
              <a:rPr lang="en-US" sz="1250" b="1" dirty="0">
                <a:solidFill>
                  <a:srgbClr val="F59E0B"/>
                </a:solidFill>
                <a:latin typeface="Noto Sans SC" pitchFamily="34" charset="0"/>
                <a:ea typeface="Noto Sans SC" pitchFamily="34" charset="-122"/>
                <a:cs typeface="Noto Sans SC" pitchFamily="34" charset="-120"/>
              </a:rPr>
              <a:t>02</a:t>
            </a:r>
            <a:endParaRPr lang="en-US" sz="1600" dirty="0"/>
          </a:p>
        </p:txBody>
      </p:sp>
      <p:sp>
        <p:nvSpPr>
          <p:cNvPr id="4" name="Text 2"/>
          <p:cNvSpPr/>
          <p:nvPr/>
        </p:nvSpPr>
        <p:spPr>
          <a:xfrm>
            <a:off x="730250" y="317500"/>
            <a:ext cx="2555875" cy="317500"/>
          </a:xfrm>
          <a:prstGeom prst="rect">
            <a:avLst/>
          </a:prstGeom>
          <a:noFill/>
          <a:ln/>
        </p:spPr>
        <p:txBody>
          <a:bodyPr wrap="square" lIns="0" tIns="0" rIns="0" bIns="0" rtlCol="0" anchor="ctr"/>
          <a:lstStyle/>
          <a:p>
            <a:pPr>
              <a:lnSpc>
                <a:spcPct val="90000"/>
              </a:lnSpc>
            </a:pPr>
            <a:r>
              <a:rPr lang="en-US" sz="2250" b="1" dirty="0">
                <a:solidFill>
                  <a:srgbClr val="E5E7EB"/>
                </a:solidFill>
                <a:latin typeface="Noto Sans SC" pitchFamily="34" charset="0"/>
                <a:ea typeface="Noto Sans SC" pitchFamily="34" charset="-122"/>
                <a:cs typeface="Noto Sans SC" pitchFamily="34" charset="-120"/>
              </a:rPr>
              <a:t>ADK 极简代码示例</a:t>
            </a:r>
            <a:endParaRPr lang="en-US" sz="1600" dirty="0"/>
          </a:p>
        </p:txBody>
      </p:sp>
      <p:sp>
        <p:nvSpPr>
          <p:cNvPr id="5" name="Shape 3"/>
          <p:cNvSpPr/>
          <p:nvPr/>
        </p:nvSpPr>
        <p:spPr>
          <a:xfrm>
            <a:off x="317500" y="730250"/>
            <a:ext cx="762000" cy="31750"/>
          </a:xfrm>
          <a:custGeom>
            <a:avLst/>
            <a:gdLst/>
            <a:ahLst/>
            <a:cxnLst/>
            <a:rect l="l" t="t" r="r" b="b"/>
            <a:pathLst>
              <a:path w="762000" h="31750">
                <a:moveTo>
                  <a:pt x="0" y="0"/>
                </a:moveTo>
                <a:lnTo>
                  <a:pt x="762000" y="0"/>
                </a:lnTo>
                <a:lnTo>
                  <a:pt x="762000" y="31750"/>
                </a:lnTo>
                <a:lnTo>
                  <a:pt x="0" y="31750"/>
                </a:lnTo>
                <a:lnTo>
                  <a:pt x="0" y="0"/>
                </a:lnTo>
                <a:close/>
              </a:path>
            </a:pathLst>
          </a:custGeom>
          <a:solidFill>
            <a:srgbClr val="F59E0B"/>
          </a:solidFill>
          <a:ln/>
        </p:spPr>
        <p:txBody>
          <a:bodyPr/>
          <a:lstStyle/>
          <a:p>
            <a:endParaRPr lang="zh-CN" altLang="en-US"/>
          </a:p>
        </p:txBody>
      </p:sp>
      <p:sp>
        <p:nvSpPr>
          <p:cNvPr id="6" name="Shape 4"/>
          <p:cNvSpPr/>
          <p:nvPr/>
        </p:nvSpPr>
        <p:spPr>
          <a:xfrm>
            <a:off x="321469" y="892969"/>
            <a:ext cx="11549063" cy="492125"/>
          </a:xfrm>
          <a:custGeom>
            <a:avLst/>
            <a:gdLst/>
            <a:ahLst/>
            <a:cxnLst/>
            <a:rect l="l" t="t" r="r" b="b"/>
            <a:pathLst>
              <a:path w="11549063" h="492125">
                <a:moveTo>
                  <a:pt x="95251" y="0"/>
                </a:moveTo>
                <a:lnTo>
                  <a:pt x="11453812" y="0"/>
                </a:lnTo>
                <a:cubicBezTo>
                  <a:pt x="11506417" y="0"/>
                  <a:pt x="11549063" y="42645"/>
                  <a:pt x="11549063" y="95251"/>
                </a:cubicBezTo>
                <a:lnTo>
                  <a:pt x="11549063" y="396874"/>
                </a:lnTo>
                <a:cubicBezTo>
                  <a:pt x="11549063" y="449480"/>
                  <a:pt x="11506417" y="492125"/>
                  <a:pt x="11453812" y="492125"/>
                </a:cubicBezTo>
                <a:lnTo>
                  <a:pt x="95251" y="492125"/>
                </a:lnTo>
                <a:cubicBezTo>
                  <a:pt x="42645" y="492125"/>
                  <a:pt x="0" y="449480"/>
                  <a:pt x="0" y="396874"/>
                </a:cubicBezTo>
                <a:lnTo>
                  <a:pt x="0" y="95251"/>
                </a:lnTo>
                <a:cubicBezTo>
                  <a:pt x="0" y="42680"/>
                  <a:pt x="42680" y="0"/>
                  <a:pt x="95251"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452438" y="1023938"/>
            <a:ext cx="11358563" cy="230188"/>
          </a:xfrm>
          <a:prstGeom prst="rect">
            <a:avLst/>
          </a:prstGeom>
          <a:noFill/>
          <a:ln/>
        </p:spPr>
        <p:txBody>
          <a:bodyPr wrap="square" lIns="0" tIns="0" rIns="0" bIns="0" rtlCol="0" anchor="ctr"/>
          <a:lstStyle/>
          <a:p>
            <a:pPr>
              <a:lnSpc>
                <a:spcPct val="140000"/>
              </a:lnSpc>
            </a:pPr>
            <a:r>
              <a:rPr lang="en-US" sz="1125" dirty="0">
                <a:solidFill>
                  <a:srgbClr val="E5E7EB">
                    <a:alpha val="90000"/>
                  </a:srgbClr>
                </a:solidFill>
                <a:latin typeface="Noto Sans SC" pitchFamily="34" charset="0"/>
                <a:ea typeface="Noto Sans SC" pitchFamily="34" charset="-122"/>
                <a:cs typeface="Noto Sans SC" pitchFamily="34" charset="-120"/>
              </a:rPr>
              <a:t>以下是一个典型的基于 Python 构建的基础运维智能体示例。Kagent 正是在这些核心逻辑的基础上,增加了 </a:t>
            </a:r>
            <a:r>
              <a:rPr lang="en-US" sz="1125" b="1" dirty="0">
                <a:solidFill>
                  <a:srgbClr val="34D399"/>
                </a:solidFill>
                <a:latin typeface="Noto Sans SC" pitchFamily="34" charset="0"/>
                <a:ea typeface="Noto Sans SC" pitchFamily="34" charset="-122"/>
                <a:cs typeface="Noto Sans SC" pitchFamily="34" charset="-120"/>
              </a:rPr>
              <a:t>Kubernetes 原生的声明式打包</a:t>
            </a:r>
            <a:r>
              <a:rPr lang="en-US" sz="1125" dirty="0">
                <a:solidFill>
                  <a:srgbClr val="E5E7EB">
                    <a:alpha val="90000"/>
                  </a:srgbClr>
                </a:solidFill>
                <a:latin typeface="Noto Sans SC" pitchFamily="34" charset="0"/>
                <a:ea typeface="Noto Sans SC" pitchFamily="34" charset="-122"/>
                <a:cs typeface="Noto Sans SC" pitchFamily="34" charset="-120"/>
              </a:rPr>
              <a:t>(Agent CRD)与</a:t>
            </a:r>
            <a:r>
              <a:rPr lang="en-US" sz="1125" b="1" dirty="0">
                <a:solidFill>
                  <a:srgbClr val="F59E0B"/>
                </a:solidFill>
                <a:latin typeface="Noto Sans SC" pitchFamily="34" charset="0"/>
                <a:ea typeface="Noto Sans SC" pitchFamily="34" charset="-122"/>
                <a:cs typeface="Noto Sans SC" pitchFamily="34" charset="-120"/>
              </a:rPr>
              <a:t>网络治理能力</a:t>
            </a:r>
            <a:r>
              <a:rPr lang="en-US" sz="1125" dirty="0">
                <a:solidFill>
                  <a:srgbClr val="E5E7EB">
                    <a:alpha val="90000"/>
                  </a:srgbClr>
                </a:solidFill>
                <a:latin typeface="Noto Sans SC" pitchFamily="34" charset="0"/>
                <a:ea typeface="Noto Sans SC" pitchFamily="34" charset="-122"/>
                <a:cs typeface="Noto Sans SC" pitchFamily="34" charset="-120"/>
              </a:rPr>
              <a:t>:</a:t>
            </a:r>
            <a:endParaRPr lang="en-US" sz="1600" dirty="0"/>
          </a:p>
        </p:txBody>
      </p:sp>
      <p:sp>
        <p:nvSpPr>
          <p:cNvPr id="8" name="Shape 6"/>
          <p:cNvSpPr/>
          <p:nvPr/>
        </p:nvSpPr>
        <p:spPr>
          <a:xfrm>
            <a:off x="321469" y="1522016"/>
            <a:ext cx="11549063" cy="5225625"/>
          </a:xfrm>
          <a:custGeom>
            <a:avLst/>
            <a:gdLst/>
            <a:ahLst/>
            <a:cxnLst/>
            <a:rect l="l" t="t" r="r" b="b"/>
            <a:pathLst>
              <a:path w="11549063" h="5429250">
                <a:moveTo>
                  <a:pt x="95229" y="0"/>
                </a:moveTo>
                <a:lnTo>
                  <a:pt x="11453833" y="0"/>
                </a:lnTo>
                <a:cubicBezTo>
                  <a:pt x="11506427" y="0"/>
                  <a:pt x="11549063" y="42635"/>
                  <a:pt x="11549063" y="95229"/>
                </a:cubicBezTo>
                <a:lnTo>
                  <a:pt x="11549063" y="5334021"/>
                </a:lnTo>
                <a:cubicBezTo>
                  <a:pt x="11549063" y="5386615"/>
                  <a:pt x="11506427" y="5429250"/>
                  <a:pt x="11453833" y="5429250"/>
                </a:cubicBezTo>
                <a:lnTo>
                  <a:pt x="95229" y="5429250"/>
                </a:lnTo>
                <a:cubicBezTo>
                  <a:pt x="42635" y="5429250"/>
                  <a:pt x="0" y="5386615"/>
                  <a:pt x="0" y="5334021"/>
                </a:cubicBezTo>
                <a:lnTo>
                  <a:pt x="0" y="95229"/>
                </a:lnTo>
                <a:cubicBezTo>
                  <a:pt x="0" y="42671"/>
                  <a:pt x="42671" y="0"/>
                  <a:pt x="95229" y="0"/>
                </a:cubicBezTo>
                <a:close/>
              </a:path>
            </a:pathLst>
          </a:custGeom>
          <a:solidFill>
            <a:srgbClr val="111827"/>
          </a:solidFill>
          <a:ln w="12700">
            <a:solidFill>
              <a:srgbClr val="6B7280">
                <a:alpha val="30196"/>
              </a:srgbClr>
            </a:solidFill>
            <a:prstDash val="solid"/>
          </a:ln>
        </p:spPr>
        <p:txBody>
          <a:bodyPr/>
          <a:lstStyle/>
          <a:p>
            <a:endParaRPr lang="zh-CN" altLang="en-US"/>
          </a:p>
        </p:txBody>
      </p:sp>
      <p:sp>
        <p:nvSpPr>
          <p:cNvPr id="9" name="Shape 7"/>
          <p:cNvSpPr/>
          <p:nvPr/>
        </p:nvSpPr>
        <p:spPr>
          <a:xfrm>
            <a:off x="484187" y="1942703"/>
            <a:ext cx="11223625" cy="7938"/>
          </a:xfrm>
          <a:custGeom>
            <a:avLst/>
            <a:gdLst/>
            <a:ahLst/>
            <a:cxnLst/>
            <a:rect l="l" t="t" r="r" b="b"/>
            <a:pathLst>
              <a:path w="11223625" h="7938">
                <a:moveTo>
                  <a:pt x="0" y="0"/>
                </a:moveTo>
                <a:lnTo>
                  <a:pt x="11223625" y="0"/>
                </a:lnTo>
                <a:lnTo>
                  <a:pt x="11223625" y="7938"/>
                </a:lnTo>
                <a:lnTo>
                  <a:pt x="0" y="7938"/>
                </a:lnTo>
                <a:lnTo>
                  <a:pt x="0" y="0"/>
                </a:lnTo>
                <a:close/>
              </a:path>
            </a:pathLst>
          </a:custGeom>
          <a:solidFill>
            <a:srgbClr val="6B7280">
              <a:alpha val="30196"/>
            </a:srgbClr>
          </a:solidFill>
          <a:ln/>
        </p:spPr>
        <p:txBody>
          <a:bodyPr/>
          <a:lstStyle/>
          <a:p>
            <a:endParaRPr lang="zh-CN" altLang="en-US"/>
          </a:p>
        </p:txBody>
      </p:sp>
      <p:sp>
        <p:nvSpPr>
          <p:cNvPr id="10" name="Shape 8"/>
          <p:cNvSpPr/>
          <p:nvPr/>
        </p:nvSpPr>
        <p:spPr>
          <a:xfrm>
            <a:off x="484187" y="1716484"/>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EF4444"/>
          </a:solidFill>
          <a:ln/>
        </p:spPr>
        <p:txBody>
          <a:bodyPr/>
          <a:lstStyle/>
          <a:p>
            <a:endParaRPr lang="zh-CN" altLang="en-US"/>
          </a:p>
        </p:txBody>
      </p:sp>
      <p:sp>
        <p:nvSpPr>
          <p:cNvPr id="11" name="Shape 9"/>
          <p:cNvSpPr/>
          <p:nvPr/>
        </p:nvSpPr>
        <p:spPr>
          <a:xfrm>
            <a:off x="642938" y="1716484"/>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F59E0B"/>
          </a:solidFill>
          <a:ln/>
        </p:spPr>
        <p:txBody>
          <a:bodyPr/>
          <a:lstStyle/>
          <a:p>
            <a:endParaRPr lang="zh-CN" altLang="en-US"/>
          </a:p>
        </p:txBody>
      </p:sp>
      <p:sp>
        <p:nvSpPr>
          <p:cNvPr id="12" name="Shape 10"/>
          <p:cNvSpPr/>
          <p:nvPr/>
        </p:nvSpPr>
        <p:spPr>
          <a:xfrm>
            <a:off x="801688" y="1716484"/>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34D399"/>
          </a:solidFill>
          <a:ln/>
        </p:spPr>
        <p:txBody>
          <a:bodyPr/>
          <a:lstStyle/>
          <a:p>
            <a:endParaRPr lang="zh-CN" altLang="en-US"/>
          </a:p>
        </p:txBody>
      </p:sp>
      <p:sp>
        <p:nvSpPr>
          <p:cNvPr id="13" name="Text 11"/>
          <p:cNvSpPr/>
          <p:nvPr/>
        </p:nvSpPr>
        <p:spPr>
          <a:xfrm>
            <a:off x="1055688" y="1684734"/>
            <a:ext cx="857250" cy="158750"/>
          </a:xfrm>
          <a:prstGeom prst="rect">
            <a:avLst/>
          </a:prstGeom>
          <a:noFill/>
          <a:ln/>
        </p:spPr>
        <p:txBody>
          <a:bodyPr wrap="square" lIns="0" tIns="0" rIns="0" bIns="0" rtlCol="0" anchor="ctr"/>
          <a:lstStyle/>
          <a:p>
            <a:pPr>
              <a:lnSpc>
                <a:spcPct val="120000"/>
              </a:lnSpc>
            </a:pPr>
            <a:r>
              <a:rPr lang="en-US" sz="875" dirty="0">
                <a:solidFill>
                  <a:srgbClr val="E5E7EB">
                    <a:alpha val="60000"/>
                  </a:srgbClr>
                </a:solidFill>
                <a:latin typeface="MiSans" pitchFamily="34" charset="0"/>
                <a:ea typeface="MiSans" pitchFamily="34" charset="-122"/>
                <a:cs typeface="MiSans" pitchFamily="34" charset="-120"/>
              </a:rPr>
              <a:t>ops_agent.py</a:t>
            </a:r>
            <a:endParaRPr lang="en-US" sz="1600" dirty="0"/>
          </a:p>
        </p:txBody>
      </p:sp>
      <p:sp>
        <p:nvSpPr>
          <p:cNvPr id="14" name="Text 12"/>
          <p:cNvSpPr/>
          <p:nvPr/>
        </p:nvSpPr>
        <p:spPr>
          <a:xfrm>
            <a:off x="484187" y="1958578"/>
            <a:ext cx="11140254" cy="4677171"/>
          </a:xfrm>
          <a:prstGeom prst="rect">
            <a:avLst/>
          </a:prstGeom>
          <a:noFill/>
          <a:ln/>
        </p:spPr>
        <p:txBody>
          <a:bodyPr wrap="square" lIns="0" tIns="0" rIns="0" bIns="0" rtlCol="0" anchor="ctr"/>
          <a:lstStyle/>
          <a:p>
            <a:pPr>
              <a:lnSpc>
                <a:spcPct val="140000"/>
              </a:lnSpc>
            </a:pPr>
            <a:r>
              <a:rPr lang="en-US" sz="1000" dirty="0">
                <a:solidFill>
                  <a:srgbClr val="6B7280"/>
                </a:solidFill>
                <a:latin typeface="MiSans" pitchFamily="34" charset="0"/>
                <a:ea typeface="MiSans" pitchFamily="34" charset="-122"/>
                <a:cs typeface="MiSans" pitchFamily="34" charset="-120"/>
              </a:rPr>
              <a:t># 注意:kagent_adk 是 Kagent 框架对 Google ADK </a:t>
            </a:r>
            <a:r>
              <a:rPr lang="en-US" sz="1000" dirty="0" err="1">
                <a:solidFill>
                  <a:srgbClr val="6B7280"/>
                </a:solidFill>
                <a:latin typeface="MiSans" pitchFamily="34" charset="0"/>
                <a:ea typeface="MiSans" pitchFamily="34" charset="-122"/>
                <a:cs typeface="MiSans" pitchFamily="34" charset="-120"/>
              </a:rPr>
              <a:t>的包装库</a:t>
            </a:r>
            <a:endParaRPr lang="en-US" sz="1000" dirty="0">
              <a:solidFill>
                <a:srgbClr val="6B7280"/>
              </a:solidFill>
              <a:latin typeface="MiSans" pitchFamily="34" charset="0"/>
              <a:ea typeface="MiSans" pitchFamily="34" charset="-122"/>
              <a:cs typeface="MiSans" pitchFamily="34" charset="-120"/>
            </a:endParaRPr>
          </a:p>
          <a:p>
            <a:pPr>
              <a:lnSpc>
                <a:spcPct val="140000"/>
              </a:lnSpc>
            </a:pPr>
            <a:r>
              <a:rPr lang="en-US" sz="1000" dirty="0">
                <a:solidFill>
                  <a:srgbClr val="F59E0B"/>
                </a:solidFill>
                <a:latin typeface="MiSans" pitchFamily="34" charset="0"/>
                <a:ea typeface="MiSans" pitchFamily="34" charset="-122"/>
                <a:cs typeface="MiSans" pitchFamily="34" charset="-120"/>
              </a:rPr>
              <a:t>from</a:t>
            </a:r>
            <a:r>
              <a:rPr lang="en-US" sz="1000" dirty="0">
                <a:solidFill>
                  <a:srgbClr val="E5E7EB"/>
                </a:solidFill>
                <a:latin typeface="MiSans" pitchFamily="34" charset="0"/>
                <a:ea typeface="MiSans" pitchFamily="34" charset="-122"/>
                <a:cs typeface="MiSans" pitchFamily="34" charset="-120"/>
              </a:rPr>
              <a:t> kagent_adk </a:t>
            </a:r>
            <a:r>
              <a:rPr lang="en-US" sz="1000" dirty="0">
                <a:solidFill>
                  <a:srgbClr val="F59E0B"/>
                </a:solidFill>
                <a:latin typeface="MiSans" pitchFamily="34" charset="0"/>
                <a:ea typeface="MiSans" pitchFamily="34" charset="-122"/>
                <a:cs typeface="MiSans" pitchFamily="34" charset="-120"/>
              </a:rPr>
              <a:t>import</a:t>
            </a:r>
            <a:r>
              <a:rPr lang="en-US" sz="1000" dirty="0">
                <a:solidFill>
                  <a:srgbClr val="E5E7EB"/>
                </a:solidFill>
                <a:latin typeface="MiSans" pitchFamily="34" charset="0"/>
                <a:ea typeface="MiSans" pitchFamily="34" charset="-122"/>
                <a:cs typeface="MiSans" pitchFamily="34" charset="-120"/>
              </a:rPr>
              <a:t> Agent, tool </a:t>
            </a:r>
          </a:p>
          <a:p>
            <a:pPr>
              <a:lnSpc>
                <a:spcPct val="140000"/>
              </a:lnSpc>
            </a:pPr>
            <a:r>
              <a:rPr lang="en-US" sz="1000" dirty="0">
                <a:solidFill>
                  <a:srgbClr val="F59E0B"/>
                </a:solidFill>
                <a:latin typeface="MiSans" pitchFamily="34" charset="0"/>
                <a:ea typeface="MiSans" pitchFamily="34" charset="-122"/>
                <a:cs typeface="MiSans" pitchFamily="34" charset="-120"/>
              </a:rPr>
              <a:t>from</a:t>
            </a:r>
            <a:r>
              <a:rPr lang="en-US" sz="1000" dirty="0">
                <a:solidFill>
                  <a:srgbClr val="E5E7EB"/>
                </a:solidFill>
                <a:latin typeface="MiSans" pitchFamily="34" charset="0"/>
                <a:ea typeface="MiSans" pitchFamily="34" charset="-122"/>
                <a:cs typeface="MiSans" pitchFamily="34" charset="-120"/>
              </a:rPr>
              <a:t> kagent_adk.models </a:t>
            </a:r>
            <a:r>
              <a:rPr lang="en-US" sz="1000" dirty="0">
                <a:solidFill>
                  <a:srgbClr val="F59E0B"/>
                </a:solidFill>
                <a:latin typeface="MiSans" pitchFamily="34" charset="0"/>
                <a:ea typeface="MiSans" pitchFamily="34" charset="-122"/>
                <a:cs typeface="MiSans" pitchFamily="34" charset="-120"/>
              </a:rPr>
              <a:t>import</a:t>
            </a:r>
            <a:r>
              <a:rPr lang="en-US" sz="1000" dirty="0">
                <a:solidFill>
                  <a:srgbClr val="E5E7EB"/>
                </a:solidFill>
                <a:latin typeface="MiSans" pitchFamily="34" charset="0"/>
                <a:ea typeface="MiSans" pitchFamily="34" charset="-122"/>
                <a:cs typeface="MiSans" pitchFamily="34" charset="-120"/>
              </a:rPr>
              <a:t> </a:t>
            </a:r>
            <a:r>
              <a:rPr lang="en-US" sz="1000" dirty="0" err="1">
                <a:solidFill>
                  <a:srgbClr val="E5E7EB"/>
                </a:solidFill>
                <a:latin typeface="MiSans" pitchFamily="34" charset="0"/>
                <a:ea typeface="MiSans" pitchFamily="34" charset="-122"/>
                <a:cs typeface="MiSans" pitchFamily="34" charset="-120"/>
              </a:rPr>
              <a:t>OpenAIChatModel</a:t>
            </a:r>
            <a:r>
              <a:rPr lang="en-US" sz="1000" dirty="0">
                <a:solidFill>
                  <a:srgbClr val="E5E7EB"/>
                </a:solidFill>
                <a:latin typeface="MiSans" pitchFamily="34" charset="0"/>
                <a:ea typeface="MiSans" pitchFamily="34" charset="-122"/>
                <a:cs typeface="MiSans" pitchFamily="34" charset="-120"/>
              </a:rPr>
              <a:t> </a:t>
            </a:r>
          </a:p>
          <a:p>
            <a:pPr>
              <a:lnSpc>
                <a:spcPct val="140000"/>
              </a:lnSpc>
            </a:pPr>
            <a:endParaRPr lang="en-US" sz="1000" dirty="0">
              <a:solidFill>
                <a:srgbClr val="E5E7EB"/>
              </a:solidFill>
              <a:latin typeface="MiSans" pitchFamily="34" charset="0"/>
              <a:ea typeface="MiSans" pitchFamily="34" charset="-122"/>
              <a:cs typeface="MiSans" pitchFamily="34" charset="-120"/>
            </a:endParaRPr>
          </a:p>
          <a:p>
            <a:pPr>
              <a:lnSpc>
                <a:spcPct val="140000"/>
              </a:lnSpc>
            </a:pPr>
            <a:r>
              <a:rPr lang="en-US" sz="1000" dirty="0">
                <a:solidFill>
                  <a:srgbClr val="6B7280"/>
                </a:solidFill>
                <a:latin typeface="MiSans" pitchFamily="34" charset="0"/>
                <a:ea typeface="MiSans" pitchFamily="34" charset="-122"/>
                <a:cs typeface="MiSans" pitchFamily="34" charset="-120"/>
              </a:rPr>
              <a:t># 1. 定义一个用于集群查询的工具(在 Kagent 中这部分通常由 MCP Server </a:t>
            </a:r>
            <a:r>
              <a:rPr lang="en-US" sz="1000" dirty="0" err="1">
                <a:solidFill>
                  <a:srgbClr val="6B7280"/>
                </a:solidFill>
                <a:latin typeface="MiSans" pitchFamily="34" charset="0"/>
                <a:ea typeface="MiSans" pitchFamily="34" charset="-122"/>
                <a:cs typeface="MiSans" pitchFamily="34" charset="-120"/>
              </a:rPr>
              <a:t>替代</a:t>
            </a:r>
            <a:r>
              <a:rPr lang="en-US" sz="1000" dirty="0">
                <a:solidFill>
                  <a:srgbClr val="6B7280"/>
                </a:solidFill>
                <a:latin typeface="MiSans" pitchFamily="34" charset="0"/>
                <a:ea typeface="MiSans" pitchFamily="34" charset="-122"/>
                <a:cs typeface="MiSans" pitchFamily="34" charset="-120"/>
              </a:rPr>
              <a:t>)</a:t>
            </a:r>
          </a:p>
          <a:p>
            <a:pPr>
              <a:lnSpc>
                <a:spcPct val="140000"/>
              </a:lnSpc>
            </a:pPr>
            <a:r>
              <a:rPr lang="en-US" sz="1000" dirty="0">
                <a:solidFill>
                  <a:srgbClr val="34D399"/>
                </a:solidFill>
                <a:latin typeface="MiSans" pitchFamily="34" charset="0"/>
                <a:ea typeface="MiSans" pitchFamily="34" charset="-122"/>
                <a:cs typeface="MiSans" pitchFamily="34" charset="-120"/>
              </a:rPr>
              <a:t>@tool</a:t>
            </a:r>
            <a:r>
              <a:rPr lang="en-US" sz="1000" dirty="0">
                <a:solidFill>
                  <a:srgbClr val="E5E7EB"/>
                </a:solidFill>
                <a:latin typeface="MiSans" pitchFamily="34" charset="0"/>
                <a:ea typeface="MiSans" pitchFamily="34" charset="-122"/>
                <a:cs typeface="MiSans" pitchFamily="34" charset="-120"/>
              </a:rPr>
              <a:t>(description=</a:t>
            </a:r>
            <a:r>
              <a:rPr lang="en-US" sz="1000" dirty="0">
                <a:solidFill>
                  <a:srgbClr val="34D399"/>
                </a:solidFill>
                <a:latin typeface="MiSans" pitchFamily="34" charset="0"/>
                <a:ea typeface="MiSans" pitchFamily="34" charset="-122"/>
                <a:cs typeface="MiSans" pitchFamily="34" charset="-120"/>
              </a:rPr>
              <a:t>“</a:t>
            </a:r>
            <a:r>
              <a:rPr lang="en-US" sz="1000" dirty="0" err="1">
                <a:solidFill>
                  <a:srgbClr val="34D399"/>
                </a:solidFill>
                <a:latin typeface="MiSans" pitchFamily="34" charset="0"/>
                <a:ea typeface="MiSans" pitchFamily="34" charset="-122"/>
                <a:cs typeface="MiSans" pitchFamily="34" charset="-120"/>
              </a:rPr>
              <a:t>查询指定</a:t>
            </a:r>
            <a:r>
              <a:rPr lang="en-US" sz="1000" dirty="0">
                <a:solidFill>
                  <a:srgbClr val="34D399"/>
                </a:solidFill>
                <a:latin typeface="MiSans" pitchFamily="34" charset="0"/>
                <a:ea typeface="MiSans" pitchFamily="34" charset="-122"/>
                <a:cs typeface="MiSans" pitchFamily="34" charset="-120"/>
              </a:rPr>
              <a:t> namespace 下的 Pod </a:t>
            </a:r>
            <a:r>
              <a:rPr lang="en-US" sz="1000" dirty="0" err="1">
                <a:solidFill>
                  <a:srgbClr val="34D399"/>
                </a:solidFill>
                <a:latin typeface="MiSans" pitchFamily="34" charset="0"/>
                <a:ea typeface="MiSans" pitchFamily="34" charset="-122"/>
                <a:cs typeface="MiSans" pitchFamily="34" charset="-120"/>
              </a:rPr>
              <a:t>状态</a:t>
            </a:r>
            <a:r>
              <a:rPr lang="en-US" sz="1000" dirty="0">
                <a:solidFill>
                  <a:srgbClr val="34D399"/>
                </a:solidFill>
                <a:latin typeface="MiSans" pitchFamily="34" charset="0"/>
                <a:ea typeface="MiSans" pitchFamily="34" charset="-122"/>
                <a:cs typeface="MiSans" pitchFamily="34" charset="-120"/>
              </a:rPr>
              <a:t>”</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F59E0B"/>
                </a:solidFill>
                <a:latin typeface="MiSans" pitchFamily="34" charset="0"/>
                <a:ea typeface="MiSans" pitchFamily="34" charset="-122"/>
                <a:cs typeface="MiSans" pitchFamily="34" charset="-120"/>
              </a:rPr>
              <a:t>def</a:t>
            </a:r>
            <a:r>
              <a:rPr lang="zh-CN" altLang="en-US" sz="1000" dirty="0">
                <a:solidFill>
                  <a:srgbClr val="F59E0B"/>
                </a:solidFill>
                <a:latin typeface="MiSans" pitchFamily="34" charset="0"/>
                <a:ea typeface="MiSans" pitchFamily="34" charset="-122"/>
                <a:cs typeface="MiSans" pitchFamily="34" charset="-120"/>
              </a:rPr>
              <a:t> </a:t>
            </a:r>
            <a:r>
              <a:rPr lang="en-US" sz="1000" dirty="0" err="1">
                <a:solidFill>
                  <a:srgbClr val="E5E7EB"/>
                </a:solidFill>
                <a:latin typeface="MiSans" pitchFamily="34" charset="0"/>
                <a:ea typeface="MiSans" pitchFamily="34" charset="-122"/>
                <a:cs typeface="MiSans" pitchFamily="34" charset="-120"/>
              </a:rPr>
              <a:t>get_pod_status</a:t>
            </a:r>
            <a:r>
              <a:rPr lang="en-US" sz="1000" dirty="0">
                <a:solidFill>
                  <a:srgbClr val="E5E7EB"/>
                </a:solidFill>
                <a:latin typeface="MiSans" pitchFamily="34" charset="0"/>
                <a:ea typeface="MiSans" pitchFamily="34" charset="-122"/>
                <a:cs typeface="MiSans" pitchFamily="34" charset="-120"/>
              </a:rPr>
              <a:t>(namespace: </a:t>
            </a:r>
            <a:r>
              <a:rPr lang="en-US" sz="1000" dirty="0">
                <a:solidFill>
                  <a:srgbClr val="34D399"/>
                </a:solidFill>
                <a:latin typeface="MiSans" pitchFamily="34" charset="0"/>
                <a:ea typeface="MiSans" pitchFamily="34" charset="-122"/>
                <a:cs typeface="MiSans" pitchFamily="34" charset="-120"/>
              </a:rPr>
              <a:t>str</a:t>
            </a:r>
            <a:r>
              <a:rPr lang="en-US" sz="1000" dirty="0">
                <a:solidFill>
                  <a:srgbClr val="E5E7EB"/>
                </a:solidFill>
                <a:latin typeface="MiSans" pitchFamily="34" charset="0"/>
                <a:ea typeface="MiSans" pitchFamily="34" charset="-122"/>
                <a:cs typeface="MiSans" pitchFamily="34" charset="-120"/>
              </a:rPr>
              <a:t>) -&gt; </a:t>
            </a:r>
            <a:r>
              <a:rPr lang="en-US" sz="1000" dirty="0">
                <a:solidFill>
                  <a:srgbClr val="34D399"/>
                </a:solidFill>
                <a:latin typeface="MiSans" pitchFamily="34" charset="0"/>
                <a:ea typeface="MiSans" pitchFamily="34" charset="-122"/>
                <a:cs typeface="MiSans" pitchFamily="34" charset="-120"/>
              </a:rPr>
              <a:t>str</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zh-CN" altLang="en-US" sz="1000" dirty="0">
                <a:solidFill>
                  <a:srgbClr val="6B7280"/>
                </a:solidFill>
                <a:latin typeface="MiSans" pitchFamily="34" charset="0"/>
                <a:ea typeface="MiSans" pitchFamily="34" charset="-122"/>
                <a:cs typeface="MiSans" pitchFamily="34" charset="-120"/>
              </a:rPr>
              <a:t>      </a:t>
            </a:r>
            <a:r>
              <a:rPr lang="en-US" sz="1000" dirty="0">
                <a:solidFill>
                  <a:srgbClr val="6B7280"/>
                </a:solidFill>
                <a:latin typeface="MiSans" pitchFamily="34" charset="0"/>
                <a:ea typeface="MiSans" pitchFamily="34" charset="-122"/>
                <a:cs typeface="MiSans" pitchFamily="34" charset="-120"/>
              </a:rPr>
              <a:t># 模拟真实运维命令,如:kubectl get pods -n </a:t>
            </a:r>
          </a:p>
          <a:p>
            <a:pPr>
              <a:lnSpc>
                <a:spcPct val="140000"/>
              </a:lnSpc>
            </a:pPr>
            <a:r>
              <a:rPr lang="zh-CN" altLang="en-US" sz="1000" dirty="0">
                <a:solidFill>
                  <a:srgbClr val="6B7280"/>
                </a:solidFill>
                <a:latin typeface="MiSans" pitchFamily="34" charset="0"/>
                <a:ea typeface="MiSans" pitchFamily="34" charset="-122"/>
                <a:cs typeface="MiSans" pitchFamily="34" charset="-120"/>
              </a:rPr>
              <a:t>      </a:t>
            </a:r>
            <a:r>
              <a:rPr lang="en-US" sz="1000" dirty="0" err="1">
                <a:solidFill>
                  <a:srgbClr val="F59E0B"/>
                </a:solidFill>
                <a:latin typeface="MiSans" pitchFamily="34" charset="0"/>
                <a:ea typeface="MiSans" pitchFamily="34" charset="-122"/>
                <a:cs typeface="MiSans" pitchFamily="34" charset="-120"/>
              </a:rPr>
              <a:t>return</a:t>
            </a:r>
            <a:r>
              <a:rPr lang="en-US" sz="1000" dirty="0" err="1">
                <a:solidFill>
                  <a:srgbClr val="34D399"/>
                </a:solidFill>
                <a:latin typeface="MiSans" pitchFamily="34" charset="0"/>
                <a:ea typeface="MiSans" pitchFamily="34" charset="-122"/>
                <a:cs typeface="MiSans" pitchFamily="34" charset="-120"/>
              </a:rPr>
              <a:t>f"Namespace</a:t>
            </a:r>
            <a:r>
              <a:rPr lang="en-US" sz="1000" dirty="0">
                <a:solidFill>
                  <a:srgbClr val="34D399"/>
                </a:solidFill>
                <a:latin typeface="MiSans" pitchFamily="34" charset="0"/>
                <a:ea typeface="MiSans" pitchFamily="34" charset="-122"/>
                <a:cs typeface="MiSans" pitchFamily="34" charset="-120"/>
              </a:rPr>
              <a:t> {namespace} 中的 Pod 均运行正常 (Running)。”</a:t>
            </a:r>
          </a:p>
          <a:p>
            <a:pPr>
              <a:lnSpc>
                <a:spcPct val="140000"/>
              </a:lnSpc>
            </a:pPr>
            <a:endParaRPr lang="en-US" sz="1000" dirty="0">
              <a:solidFill>
                <a:srgbClr val="34D399"/>
              </a:solidFill>
              <a:latin typeface="MiSans" pitchFamily="34" charset="0"/>
              <a:ea typeface="MiSans" pitchFamily="34" charset="-122"/>
              <a:cs typeface="MiSans" pitchFamily="34" charset="-120"/>
            </a:endParaRPr>
          </a:p>
          <a:p>
            <a:pPr>
              <a:lnSpc>
                <a:spcPct val="140000"/>
              </a:lnSpc>
            </a:pPr>
            <a:r>
              <a:rPr lang="en-US" sz="1000" dirty="0">
                <a:solidFill>
                  <a:srgbClr val="6B7280"/>
                </a:solidFill>
                <a:latin typeface="MiSans" pitchFamily="34" charset="0"/>
                <a:ea typeface="MiSans" pitchFamily="34" charset="-122"/>
                <a:cs typeface="MiSans" pitchFamily="34" charset="-120"/>
              </a:rPr>
              <a:t># 2. 绑定模型并创建 Agent</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E5E7EB"/>
                </a:solidFill>
                <a:latin typeface="MiSans" pitchFamily="34" charset="0"/>
                <a:ea typeface="MiSans" pitchFamily="34" charset="-122"/>
                <a:cs typeface="MiSans" pitchFamily="34" charset="-120"/>
              </a:rPr>
              <a:t>model = OpenAIChatModel(model_name=</a:t>
            </a:r>
            <a:r>
              <a:rPr lang="en-US" sz="1000" dirty="0">
                <a:solidFill>
                  <a:srgbClr val="34D399"/>
                </a:solidFill>
                <a:latin typeface="MiSans" pitchFamily="34" charset="0"/>
                <a:ea typeface="MiSans" pitchFamily="34" charset="-122"/>
                <a:cs typeface="MiSans" pitchFamily="34" charset="-120"/>
              </a:rPr>
              <a:t>"qwen-plus"</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err="1">
                <a:solidFill>
                  <a:srgbClr val="E5E7EB"/>
                </a:solidFill>
                <a:latin typeface="MiSans" pitchFamily="34" charset="0"/>
                <a:ea typeface="MiSans" pitchFamily="34" charset="-122"/>
                <a:cs typeface="MiSans" pitchFamily="34" charset="-120"/>
              </a:rPr>
              <a:t>ops_agent</a:t>
            </a:r>
            <a:r>
              <a:rPr lang="en-US" sz="1000" dirty="0">
                <a:solidFill>
                  <a:srgbClr val="E5E7EB"/>
                </a:solidFill>
                <a:latin typeface="MiSans" pitchFamily="34" charset="0"/>
                <a:ea typeface="MiSans" pitchFamily="34" charset="-122"/>
                <a:cs typeface="MiSans" pitchFamily="34" charset="-120"/>
              </a:rPr>
              <a:t> = Agent(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E5E7EB"/>
                </a:solidFill>
                <a:latin typeface="MiSans" pitchFamily="34" charset="0"/>
                <a:ea typeface="MiSans" pitchFamily="34" charset="-122"/>
                <a:cs typeface="MiSans" pitchFamily="34" charset="-120"/>
              </a:rPr>
              <a:t>name=</a:t>
            </a:r>
            <a:r>
              <a:rPr lang="en-US" sz="1000" dirty="0">
                <a:solidFill>
                  <a:srgbClr val="34D399"/>
                </a:solidFill>
                <a:latin typeface="MiSans" pitchFamily="34" charset="0"/>
                <a:ea typeface="MiSans" pitchFamily="34" charset="-122"/>
                <a:cs typeface="MiSans" pitchFamily="34" charset="-120"/>
              </a:rPr>
              <a:t>"k8s-ops-agent"</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E5E7EB"/>
                </a:solidFill>
                <a:latin typeface="MiSans" pitchFamily="34" charset="0"/>
                <a:ea typeface="MiSans" pitchFamily="34" charset="-122"/>
                <a:cs typeface="MiSans" pitchFamily="34" charset="-120"/>
              </a:rPr>
              <a:t>model=model,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E5E7EB"/>
                </a:solidFill>
                <a:latin typeface="MiSans" pitchFamily="34" charset="0"/>
                <a:ea typeface="MiSans" pitchFamily="34" charset="-122"/>
                <a:cs typeface="MiSans" pitchFamily="34" charset="-120"/>
              </a:rPr>
              <a:t>tools=[get_pod_status], system_prompt=</a:t>
            </a:r>
            <a:r>
              <a:rPr lang="en-US" sz="1000" dirty="0">
                <a:solidFill>
                  <a:srgbClr val="34D399"/>
                </a:solidFill>
                <a:latin typeface="MiSans" pitchFamily="34" charset="0"/>
                <a:ea typeface="MiSans" pitchFamily="34" charset="-122"/>
                <a:cs typeface="MiSans" pitchFamily="34" charset="-120"/>
              </a:rPr>
              <a:t>"你是一个 Kubernetes 运维助手,请调用工具帮助用户排查问题。"</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E5E7EB"/>
                </a:solidFill>
                <a:latin typeface="MiSans" pitchFamily="34" charset="0"/>
                <a:ea typeface="MiSans" pitchFamily="34" charset="-122"/>
                <a:cs typeface="MiSans" pitchFamily="34" charset="-120"/>
              </a:rPr>
              <a:t>) </a:t>
            </a:r>
          </a:p>
          <a:p>
            <a:pPr>
              <a:lnSpc>
                <a:spcPct val="140000"/>
              </a:lnSpc>
            </a:pPr>
            <a:endParaRPr lang="en-US" sz="1000" dirty="0">
              <a:solidFill>
                <a:srgbClr val="E5E7EB"/>
              </a:solidFill>
              <a:latin typeface="MiSans" pitchFamily="34" charset="0"/>
              <a:ea typeface="MiSans" pitchFamily="34" charset="-122"/>
              <a:cs typeface="MiSans" pitchFamily="34" charset="-120"/>
            </a:endParaRPr>
          </a:p>
          <a:p>
            <a:pPr>
              <a:lnSpc>
                <a:spcPct val="140000"/>
              </a:lnSpc>
            </a:pPr>
            <a:r>
              <a:rPr lang="en-US" sz="1000" dirty="0">
                <a:solidFill>
                  <a:srgbClr val="6B7280"/>
                </a:solidFill>
                <a:latin typeface="MiSans" pitchFamily="34" charset="0"/>
                <a:ea typeface="MiSans" pitchFamily="34" charset="-122"/>
                <a:cs typeface="MiSans" pitchFamily="34" charset="-120"/>
              </a:rPr>
              <a:t># 3. 运行推理循环(ADK Runner 自动管理大模型和工具的协同流转)</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E5E7EB"/>
                </a:solidFill>
                <a:latin typeface="MiSans" pitchFamily="34" charset="0"/>
                <a:ea typeface="MiSans" pitchFamily="34" charset="-122"/>
                <a:cs typeface="MiSans" pitchFamily="34" charset="-120"/>
              </a:rPr>
              <a:t>response = ops_agent.run(</a:t>
            </a:r>
            <a:r>
              <a:rPr lang="en-US" sz="1000" dirty="0">
                <a:solidFill>
                  <a:srgbClr val="34D399"/>
                </a:solidFill>
                <a:latin typeface="MiSans" pitchFamily="34" charset="0"/>
                <a:ea typeface="MiSans" pitchFamily="34" charset="-122"/>
                <a:cs typeface="MiSans" pitchFamily="34" charset="-120"/>
              </a:rPr>
              <a:t>"default 命名空间的 Pod 状态如何？"</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F59E0B"/>
                </a:solidFill>
                <a:latin typeface="MiSans" pitchFamily="34" charset="0"/>
                <a:ea typeface="MiSans" pitchFamily="34" charset="-122"/>
                <a:cs typeface="MiSans" pitchFamily="34" charset="-120"/>
              </a:rPr>
              <a:t>print</a:t>
            </a:r>
            <a:r>
              <a:rPr lang="en-US" sz="1000" dirty="0">
                <a:solidFill>
                  <a:srgbClr val="E5E7EB"/>
                </a:solidFill>
                <a:latin typeface="MiSans" pitchFamily="34" charset="0"/>
                <a:ea typeface="MiSans" pitchFamily="34" charset="-122"/>
                <a:cs typeface="MiSans" pitchFamily="34" charset="-120"/>
              </a:rPr>
              <a:t>(response.content) </a:t>
            </a:r>
          </a:p>
          <a:p>
            <a:pPr>
              <a:lnSpc>
                <a:spcPct val="140000"/>
              </a:lnSpc>
            </a:pPr>
            <a:r>
              <a:rPr lang="en-US" sz="1000" dirty="0">
                <a:solidFill>
                  <a:srgbClr val="6B7280"/>
                </a:solidFill>
                <a:latin typeface="MiSans" pitchFamily="34" charset="0"/>
                <a:ea typeface="MiSans" pitchFamily="34" charset="-122"/>
                <a:cs typeface="MiSans" pitchFamily="34" charset="-120"/>
              </a:rPr>
              <a:t># 输出:我已经查询了 default 命名空间,所有 Pod 均运行正常。</a:t>
            </a:r>
            <a:endParaRPr lang="en-US" sz="1600" dirty="0"/>
          </a:p>
        </p:txBody>
      </p:sp>
      <p:sp>
        <p:nvSpPr>
          <p:cNvPr id="15" name="Shape 13"/>
          <p:cNvSpPr/>
          <p:nvPr/>
        </p:nvSpPr>
        <p:spPr>
          <a:xfrm>
            <a:off x="321469" y="7086203"/>
            <a:ext cx="3778250" cy="682625"/>
          </a:xfrm>
          <a:custGeom>
            <a:avLst/>
            <a:gdLst/>
            <a:ahLst/>
            <a:cxnLst/>
            <a:rect l="l" t="t" r="r" b="b"/>
            <a:pathLst>
              <a:path w="3778250" h="682625">
                <a:moveTo>
                  <a:pt x="63498" y="0"/>
                </a:moveTo>
                <a:lnTo>
                  <a:pt x="3714752" y="0"/>
                </a:lnTo>
                <a:cubicBezTo>
                  <a:pt x="3749821" y="0"/>
                  <a:pt x="3778250" y="28429"/>
                  <a:pt x="3778250" y="63498"/>
                </a:cubicBezTo>
                <a:lnTo>
                  <a:pt x="3778250" y="619127"/>
                </a:lnTo>
                <a:cubicBezTo>
                  <a:pt x="3778250" y="654196"/>
                  <a:pt x="3749821" y="682625"/>
                  <a:pt x="3714752" y="682625"/>
                </a:cubicBezTo>
                <a:lnTo>
                  <a:pt x="63498" y="682625"/>
                </a:lnTo>
                <a:cubicBezTo>
                  <a:pt x="28429" y="682625"/>
                  <a:pt x="0" y="654196"/>
                  <a:pt x="0" y="619127"/>
                </a:cubicBezTo>
                <a:lnTo>
                  <a:pt x="0" y="63498"/>
                </a:lnTo>
                <a:cubicBezTo>
                  <a:pt x="0" y="28452"/>
                  <a:pt x="28452" y="0"/>
                  <a:pt x="63498"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6" name="Shape 14"/>
          <p:cNvSpPr/>
          <p:nvPr/>
        </p:nvSpPr>
        <p:spPr>
          <a:xfrm>
            <a:off x="420688" y="7185422"/>
            <a:ext cx="254000" cy="254000"/>
          </a:xfrm>
          <a:custGeom>
            <a:avLst/>
            <a:gdLst/>
            <a:ahLst/>
            <a:cxnLst/>
            <a:rect l="l" t="t" r="r" b="b"/>
            <a:pathLst>
              <a:path w="254000" h="254000">
                <a:moveTo>
                  <a:pt x="63500" y="0"/>
                </a:moveTo>
                <a:lnTo>
                  <a:pt x="190500" y="0"/>
                </a:lnTo>
                <a:cubicBezTo>
                  <a:pt x="225547" y="0"/>
                  <a:pt x="254000" y="28453"/>
                  <a:pt x="254000" y="63500"/>
                </a:cubicBezTo>
                <a:lnTo>
                  <a:pt x="254000" y="190500"/>
                </a:lnTo>
                <a:cubicBezTo>
                  <a:pt x="254000" y="225547"/>
                  <a:pt x="225547" y="254000"/>
                  <a:pt x="190500" y="254000"/>
                </a:cubicBezTo>
                <a:lnTo>
                  <a:pt x="63500" y="254000"/>
                </a:lnTo>
                <a:cubicBezTo>
                  <a:pt x="28453" y="254000"/>
                  <a:pt x="0" y="225547"/>
                  <a:pt x="0" y="190500"/>
                </a:cubicBezTo>
                <a:lnTo>
                  <a:pt x="0" y="63500"/>
                </a:lnTo>
                <a:cubicBezTo>
                  <a:pt x="0" y="28453"/>
                  <a:pt x="28453" y="0"/>
                  <a:pt x="63500" y="0"/>
                </a:cubicBezTo>
                <a:close/>
              </a:path>
            </a:pathLst>
          </a:custGeom>
          <a:solidFill>
            <a:srgbClr val="34D399">
              <a:alpha val="20000"/>
            </a:srgbClr>
          </a:solidFill>
          <a:ln/>
        </p:spPr>
        <p:txBody>
          <a:bodyPr/>
          <a:lstStyle/>
          <a:p>
            <a:endParaRPr lang="zh-CN" altLang="en-US"/>
          </a:p>
        </p:txBody>
      </p:sp>
      <p:sp>
        <p:nvSpPr>
          <p:cNvPr id="17" name="Text 15"/>
          <p:cNvSpPr/>
          <p:nvPr/>
        </p:nvSpPr>
        <p:spPr>
          <a:xfrm>
            <a:off x="521643" y="7217172"/>
            <a:ext cx="119063" cy="190500"/>
          </a:xfrm>
          <a:prstGeom prst="rect">
            <a:avLst/>
          </a:prstGeom>
          <a:noFill/>
          <a:ln/>
        </p:spPr>
        <p:txBody>
          <a:bodyPr wrap="square" lIns="0" tIns="0" rIns="0" bIns="0" rtlCol="0" anchor="ctr"/>
          <a:lstStyle/>
          <a:p>
            <a:pPr>
              <a:lnSpc>
                <a:spcPct val="130000"/>
              </a:lnSpc>
            </a:pPr>
            <a:r>
              <a:rPr lang="en-US" sz="1000" b="1" dirty="0">
                <a:solidFill>
                  <a:srgbClr val="34D399"/>
                </a:solidFill>
                <a:latin typeface="Noto Sans SC" pitchFamily="34" charset="0"/>
                <a:ea typeface="Noto Sans SC" pitchFamily="34" charset="-122"/>
                <a:cs typeface="Noto Sans SC" pitchFamily="34" charset="-120"/>
              </a:rPr>
              <a:t>1</a:t>
            </a:r>
            <a:endParaRPr lang="en-US" sz="1600" dirty="0"/>
          </a:p>
        </p:txBody>
      </p:sp>
      <p:sp>
        <p:nvSpPr>
          <p:cNvPr id="18" name="Text 16"/>
          <p:cNvSpPr/>
          <p:nvPr/>
        </p:nvSpPr>
        <p:spPr>
          <a:xfrm>
            <a:off x="738188" y="7201297"/>
            <a:ext cx="642938" cy="222250"/>
          </a:xfrm>
          <a:prstGeom prst="rect">
            <a:avLst/>
          </a:prstGeom>
          <a:noFill/>
          <a:ln/>
        </p:spPr>
        <p:txBody>
          <a:bodyPr wrap="square" lIns="0" tIns="0" rIns="0" bIns="0" rtlCol="0" anchor="ctr"/>
          <a:lstStyle/>
          <a:p>
            <a:pPr>
              <a:lnSpc>
                <a:spcPct val="130000"/>
              </a:lnSpc>
            </a:pPr>
            <a:r>
              <a:rPr lang="en-US" sz="1125" b="1" dirty="0">
                <a:solidFill>
                  <a:srgbClr val="E5E7EB"/>
                </a:solidFill>
                <a:latin typeface="MiSans" pitchFamily="34" charset="0"/>
                <a:ea typeface="MiSans" pitchFamily="34" charset="-122"/>
                <a:cs typeface="MiSans" pitchFamily="34" charset="-120"/>
              </a:rPr>
              <a:t>定义工具</a:t>
            </a:r>
            <a:endParaRPr lang="en-US" sz="1600" dirty="0"/>
          </a:p>
        </p:txBody>
      </p:sp>
      <p:sp>
        <p:nvSpPr>
          <p:cNvPr id="19" name="Text 17"/>
          <p:cNvSpPr/>
          <p:nvPr/>
        </p:nvSpPr>
        <p:spPr>
          <a:xfrm>
            <a:off x="420688" y="7502922"/>
            <a:ext cx="3635375" cy="166688"/>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使用 </a:t>
            </a:r>
            <a:r>
              <a:rPr lang="en-US" sz="875" dirty="0">
                <a:solidFill>
                  <a:srgbClr val="34D399"/>
                </a:solidFill>
                <a:highlight>
                  <a:srgbClr val="34D399">
                    <a:alpha val="20000"/>
                  </a:srgbClr>
                </a:highlight>
                <a:latin typeface="MiSans" pitchFamily="34" charset="0"/>
                <a:ea typeface="MiSans" pitchFamily="34" charset="-122"/>
                <a:cs typeface="MiSans" pitchFamily="34" charset="-120"/>
              </a:rPr>
              <a:t>@tool </a:t>
            </a:r>
            <a:r>
              <a:rPr lang="en-US" sz="875" dirty="0">
                <a:solidFill>
                  <a:srgbClr val="E5E7EB">
                    <a:alpha val="80000"/>
                  </a:srgbClr>
                </a:solidFill>
                <a:latin typeface="Noto Sans SC" pitchFamily="34" charset="0"/>
                <a:ea typeface="Noto Sans SC" pitchFamily="34" charset="-122"/>
                <a:cs typeface="Noto Sans SC" pitchFamily="34" charset="-120"/>
              </a:rPr>
              <a:t>装饰器定义可调用的工具函数</a:t>
            </a:r>
            <a:endParaRPr lang="en-US" sz="1600" dirty="0"/>
          </a:p>
        </p:txBody>
      </p:sp>
      <p:sp>
        <p:nvSpPr>
          <p:cNvPr id="20" name="Shape 18"/>
          <p:cNvSpPr/>
          <p:nvPr/>
        </p:nvSpPr>
        <p:spPr>
          <a:xfrm>
            <a:off x="4205511" y="7086203"/>
            <a:ext cx="3778250" cy="682625"/>
          </a:xfrm>
          <a:custGeom>
            <a:avLst/>
            <a:gdLst/>
            <a:ahLst/>
            <a:cxnLst/>
            <a:rect l="l" t="t" r="r" b="b"/>
            <a:pathLst>
              <a:path w="3778250" h="682625">
                <a:moveTo>
                  <a:pt x="63498" y="0"/>
                </a:moveTo>
                <a:lnTo>
                  <a:pt x="3714752" y="0"/>
                </a:lnTo>
                <a:cubicBezTo>
                  <a:pt x="3749821" y="0"/>
                  <a:pt x="3778250" y="28429"/>
                  <a:pt x="3778250" y="63498"/>
                </a:cubicBezTo>
                <a:lnTo>
                  <a:pt x="3778250" y="619127"/>
                </a:lnTo>
                <a:cubicBezTo>
                  <a:pt x="3778250" y="654196"/>
                  <a:pt x="3749821" y="682625"/>
                  <a:pt x="3714752" y="682625"/>
                </a:cubicBezTo>
                <a:lnTo>
                  <a:pt x="63498" y="682625"/>
                </a:lnTo>
                <a:cubicBezTo>
                  <a:pt x="28429" y="682625"/>
                  <a:pt x="0" y="654196"/>
                  <a:pt x="0" y="619127"/>
                </a:cubicBezTo>
                <a:lnTo>
                  <a:pt x="0" y="63498"/>
                </a:lnTo>
                <a:cubicBezTo>
                  <a:pt x="0" y="28452"/>
                  <a:pt x="28452" y="0"/>
                  <a:pt x="63498"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21" name="Shape 19"/>
          <p:cNvSpPr/>
          <p:nvPr/>
        </p:nvSpPr>
        <p:spPr>
          <a:xfrm>
            <a:off x="4304729" y="7185422"/>
            <a:ext cx="254000" cy="254000"/>
          </a:xfrm>
          <a:custGeom>
            <a:avLst/>
            <a:gdLst/>
            <a:ahLst/>
            <a:cxnLst/>
            <a:rect l="l" t="t" r="r" b="b"/>
            <a:pathLst>
              <a:path w="254000" h="254000">
                <a:moveTo>
                  <a:pt x="63500" y="0"/>
                </a:moveTo>
                <a:lnTo>
                  <a:pt x="190500" y="0"/>
                </a:lnTo>
                <a:cubicBezTo>
                  <a:pt x="225547" y="0"/>
                  <a:pt x="254000" y="28453"/>
                  <a:pt x="254000" y="63500"/>
                </a:cubicBezTo>
                <a:lnTo>
                  <a:pt x="254000" y="190500"/>
                </a:lnTo>
                <a:cubicBezTo>
                  <a:pt x="254000" y="225547"/>
                  <a:pt x="225547" y="254000"/>
                  <a:pt x="190500" y="254000"/>
                </a:cubicBezTo>
                <a:lnTo>
                  <a:pt x="63500" y="254000"/>
                </a:lnTo>
                <a:cubicBezTo>
                  <a:pt x="28453" y="254000"/>
                  <a:pt x="0" y="225547"/>
                  <a:pt x="0" y="190500"/>
                </a:cubicBezTo>
                <a:lnTo>
                  <a:pt x="0" y="63500"/>
                </a:lnTo>
                <a:cubicBezTo>
                  <a:pt x="0" y="28453"/>
                  <a:pt x="28453" y="0"/>
                  <a:pt x="63500" y="0"/>
                </a:cubicBezTo>
                <a:close/>
              </a:path>
            </a:pathLst>
          </a:custGeom>
          <a:solidFill>
            <a:srgbClr val="F59E0B">
              <a:alpha val="20000"/>
            </a:srgbClr>
          </a:solidFill>
          <a:ln/>
        </p:spPr>
        <p:txBody>
          <a:bodyPr/>
          <a:lstStyle/>
          <a:p>
            <a:endParaRPr lang="zh-CN" altLang="en-US"/>
          </a:p>
        </p:txBody>
      </p:sp>
      <p:sp>
        <p:nvSpPr>
          <p:cNvPr id="22" name="Text 20"/>
          <p:cNvSpPr/>
          <p:nvPr/>
        </p:nvSpPr>
        <p:spPr>
          <a:xfrm>
            <a:off x="4393592" y="7217172"/>
            <a:ext cx="142875" cy="190500"/>
          </a:xfrm>
          <a:prstGeom prst="rect">
            <a:avLst/>
          </a:prstGeom>
          <a:noFill/>
          <a:ln/>
        </p:spPr>
        <p:txBody>
          <a:bodyPr wrap="square" lIns="0" tIns="0" rIns="0" bIns="0" rtlCol="0" anchor="ctr"/>
          <a:lstStyle/>
          <a:p>
            <a:pPr>
              <a:lnSpc>
                <a:spcPct val="130000"/>
              </a:lnSpc>
            </a:pPr>
            <a:r>
              <a:rPr lang="en-US" sz="1000" b="1" dirty="0">
                <a:solidFill>
                  <a:srgbClr val="F59E0B"/>
                </a:solidFill>
                <a:latin typeface="Noto Sans SC" pitchFamily="34" charset="0"/>
                <a:ea typeface="Noto Sans SC" pitchFamily="34" charset="-122"/>
                <a:cs typeface="Noto Sans SC" pitchFamily="34" charset="-120"/>
              </a:rPr>
              <a:t>2</a:t>
            </a:r>
            <a:endParaRPr lang="en-US" sz="1600" dirty="0"/>
          </a:p>
        </p:txBody>
      </p:sp>
      <p:sp>
        <p:nvSpPr>
          <p:cNvPr id="23" name="Text 21"/>
          <p:cNvSpPr/>
          <p:nvPr/>
        </p:nvSpPr>
        <p:spPr>
          <a:xfrm>
            <a:off x="4622229" y="7201297"/>
            <a:ext cx="642938" cy="222250"/>
          </a:xfrm>
          <a:prstGeom prst="rect">
            <a:avLst/>
          </a:prstGeom>
          <a:noFill/>
          <a:ln/>
        </p:spPr>
        <p:txBody>
          <a:bodyPr wrap="square" lIns="0" tIns="0" rIns="0" bIns="0" rtlCol="0" anchor="ctr"/>
          <a:lstStyle/>
          <a:p>
            <a:pPr>
              <a:lnSpc>
                <a:spcPct val="130000"/>
              </a:lnSpc>
            </a:pPr>
            <a:r>
              <a:rPr lang="en-US" sz="1125" b="1" dirty="0">
                <a:solidFill>
                  <a:srgbClr val="E5E7EB"/>
                </a:solidFill>
                <a:latin typeface="MiSans" pitchFamily="34" charset="0"/>
                <a:ea typeface="MiSans" pitchFamily="34" charset="-122"/>
                <a:cs typeface="MiSans" pitchFamily="34" charset="-120"/>
              </a:rPr>
              <a:t>绑定模型</a:t>
            </a:r>
            <a:endParaRPr lang="en-US" sz="1600" dirty="0"/>
          </a:p>
        </p:txBody>
      </p:sp>
      <p:sp>
        <p:nvSpPr>
          <p:cNvPr id="24" name="Text 22"/>
          <p:cNvSpPr/>
          <p:nvPr/>
        </p:nvSpPr>
        <p:spPr>
          <a:xfrm>
            <a:off x="4304729" y="7502922"/>
            <a:ext cx="3635375" cy="158750"/>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创建 Agent 实例,绑定模型、工具和系统提示词</a:t>
            </a:r>
            <a:endParaRPr lang="en-US" sz="1600" dirty="0"/>
          </a:p>
        </p:txBody>
      </p:sp>
      <p:sp>
        <p:nvSpPr>
          <p:cNvPr id="25" name="Shape 23"/>
          <p:cNvSpPr/>
          <p:nvPr/>
        </p:nvSpPr>
        <p:spPr>
          <a:xfrm>
            <a:off x="8089615" y="7086203"/>
            <a:ext cx="3778250" cy="682625"/>
          </a:xfrm>
          <a:custGeom>
            <a:avLst/>
            <a:gdLst/>
            <a:ahLst/>
            <a:cxnLst/>
            <a:rect l="l" t="t" r="r" b="b"/>
            <a:pathLst>
              <a:path w="3778250" h="682625">
                <a:moveTo>
                  <a:pt x="63498" y="0"/>
                </a:moveTo>
                <a:lnTo>
                  <a:pt x="3714752" y="0"/>
                </a:lnTo>
                <a:cubicBezTo>
                  <a:pt x="3749821" y="0"/>
                  <a:pt x="3778250" y="28429"/>
                  <a:pt x="3778250" y="63498"/>
                </a:cubicBezTo>
                <a:lnTo>
                  <a:pt x="3778250" y="619127"/>
                </a:lnTo>
                <a:cubicBezTo>
                  <a:pt x="3778250" y="654196"/>
                  <a:pt x="3749821" y="682625"/>
                  <a:pt x="3714752" y="682625"/>
                </a:cubicBezTo>
                <a:lnTo>
                  <a:pt x="63498" y="682625"/>
                </a:lnTo>
                <a:cubicBezTo>
                  <a:pt x="28429" y="682625"/>
                  <a:pt x="0" y="654196"/>
                  <a:pt x="0" y="619127"/>
                </a:cubicBezTo>
                <a:lnTo>
                  <a:pt x="0" y="63498"/>
                </a:lnTo>
                <a:cubicBezTo>
                  <a:pt x="0" y="28452"/>
                  <a:pt x="28452" y="0"/>
                  <a:pt x="63498"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26" name="Shape 24"/>
          <p:cNvSpPr/>
          <p:nvPr/>
        </p:nvSpPr>
        <p:spPr>
          <a:xfrm>
            <a:off x="8188833" y="7185422"/>
            <a:ext cx="254000" cy="254000"/>
          </a:xfrm>
          <a:custGeom>
            <a:avLst/>
            <a:gdLst/>
            <a:ahLst/>
            <a:cxnLst/>
            <a:rect l="l" t="t" r="r" b="b"/>
            <a:pathLst>
              <a:path w="254000" h="254000">
                <a:moveTo>
                  <a:pt x="63500" y="0"/>
                </a:moveTo>
                <a:lnTo>
                  <a:pt x="190500" y="0"/>
                </a:lnTo>
                <a:cubicBezTo>
                  <a:pt x="225547" y="0"/>
                  <a:pt x="254000" y="28453"/>
                  <a:pt x="254000" y="63500"/>
                </a:cubicBezTo>
                <a:lnTo>
                  <a:pt x="254000" y="190500"/>
                </a:lnTo>
                <a:cubicBezTo>
                  <a:pt x="254000" y="225547"/>
                  <a:pt x="225547" y="254000"/>
                  <a:pt x="190500" y="254000"/>
                </a:cubicBezTo>
                <a:lnTo>
                  <a:pt x="63500" y="254000"/>
                </a:lnTo>
                <a:cubicBezTo>
                  <a:pt x="28453" y="254000"/>
                  <a:pt x="0" y="225547"/>
                  <a:pt x="0" y="190500"/>
                </a:cubicBezTo>
                <a:lnTo>
                  <a:pt x="0" y="63500"/>
                </a:lnTo>
                <a:cubicBezTo>
                  <a:pt x="0" y="28453"/>
                  <a:pt x="28453" y="0"/>
                  <a:pt x="63500" y="0"/>
                </a:cubicBezTo>
                <a:close/>
              </a:path>
            </a:pathLst>
          </a:custGeom>
          <a:solidFill>
            <a:srgbClr val="34D399">
              <a:alpha val="20000"/>
            </a:srgbClr>
          </a:solidFill>
          <a:ln/>
        </p:spPr>
        <p:txBody>
          <a:bodyPr/>
          <a:lstStyle/>
          <a:p>
            <a:endParaRPr lang="zh-CN" altLang="en-US"/>
          </a:p>
        </p:txBody>
      </p:sp>
      <p:sp>
        <p:nvSpPr>
          <p:cNvPr id="27" name="Text 25"/>
          <p:cNvSpPr/>
          <p:nvPr/>
        </p:nvSpPr>
        <p:spPr>
          <a:xfrm>
            <a:off x="8277696" y="7217172"/>
            <a:ext cx="142875" cy="190500"/>
          </a:xfrm>
          <a:prstGeom prst="rect">
            <a:avLst/>
          </a:prstGeom>
          <a:noFill/>
          <a:ln/>
        </p:spPr>
        <p:txBody>
          <a:bodyPr wrap="square" lIns="0" tIns="0" rIns="0" bIns="0" rtlCol="0" anchor="ctr"/>
          <a:lstStyle/>
          <a:p>
            <a:pPr>
              <a:lnSpc>
                <a:spcPct val="130000"/>
              </a:lnSpc>
            </a:pPr>
            <a:r>
              <a:rPr lang="en-US" sz="1000" b="1" dirty="0">
                <a:solidFill>
                  <a:srgbClr val="34D399"/>
                </a:solidFill>
                <a:latin typeface="Noto Sans SC" pitchFamily="34" charset="0"/>
                <a:ea typeface="Noto Sans SC" pitchFamily="34" charset="-122"/>
                <a:cs typeface="Noto Sans SC" pitchFamily="34" charset="-120"/>
              </a:rPr>
              <a:t>3</a:t>
            </a:r>
            <a:endParaRPr lang="en-US" sz="1600" dirty="0"/>
          </a:p>
        </p:txBody>
      </p:sp>
      <p:sp>
        <p:nvSpPr>
          <p:cNvPr id="28" name="Text 26"/>
          <p:cNvSpPr/>
          <p:nvPr/>
        </p:nvSpPr>
        <p:spPr>
          <a:xfrm>
            <a:off x="8506333" y="7201297"/>
            <a:ext cx="642938" cy="222250"/>
          </a:xfrm>
          <a:prstGeom prst="rect">
            <a:avLst/>
          </a:prstGeom>
          <a:noFill/>
          <a:ln/>
        </p:spPr>
        <p:txBody>
          <a:bodyPr wrap="square" lIns="0" tIns="0" rIns="0" bIns="0" rtlCol="0" anchor="ctr"/>
          <a:lstStyle/>
          <a:p>
            <a:pPr>
              <a:lnSpc>
                <a:spcPct val="130000"/>
              </a:lnSpc>
            </a:pPr>
            <a:r>
              <a:rPr lang="en-US" sz="1125" b="1" dirty="0">
                <a:solidFill>
                  <a:srgbClr val="E5E7EB"/>
                </a:solidFill>
                <a:latin typeface="MiSans" pitchFamily="34" charset="0"/>
                <a:ea typeface="MiSans" pitchFamily="34" charset="-122"/>
                <a:cs typeface="MiSans" pitchFamily="34" charset="-120"/>
              </a:rPr>
              <a:t>运行推理</a:t>
            </a:r>
            <a:endParaRPr lang="en-US" sz="1600" dirty="0"/>
          </a:p>
        </p:txBody>
      </p:sp>
      <p:sp>
        <p:nvSpPr>
          <p:cNvPr id="29" name="Text 27"/>
          <p:cNvSpPr/>
          <p:nvPr/>
        </p:nvSpPr>
        <p:spPr>
          <a:xfrm>
            <a:off x="8188833" y="7502922"/>
            <a:ext cx="3635375" cy="158750"/>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ADK Runner 自动管理 LLM 和工具的协同流转</a:t>
            </a:r>
            <a:endParaRPr lang="en-US" sz="1600"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03</a:t>
            </a:r>
            <a:endParaRPr lang="en-US" sz="1600" dirty="0"/>
          </a:p>
        </p:txBody>
      </p:sp>
      <p:sp>
        <p:nvSpPr>
          <p:cNvPr id="4" name="Text 2"/>
          <p:cNvSpPr/>
          <p:nvPr/>
        </p:nvSpPr>
        <p:spPr>
          <a:xfrm>
            <a:off x="876300" y="381000"/>
            <a:ext cx="581025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Kagent:Kubernetes 原生智能体框架</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6" name="Shape 4"/>
          <p:cNvSpPr/>
          <p:nvPr/>
        </p:nvSpPr>
        <p:spPr>
          <a:xfrm>
            <a:off x="385763" y="1147763"/>
            <a:ext cx="11420475" cy="1447800"/>
          </a:xfrm>
          <a:custGeom>
            <a:avLst/>
            <a:gdLst/>
            <a:ahLst/>
            <a:cxnLst/>
            <a:rect l="l" t="t" r="r" b="b"/>
            <a:pathLst>
              <a:path w="11420475" h="1447800">
                <a:moveTo>
                  <a:pt x="114304" y="0"/>
                </a:moveTo>
                <a:lnTo>
                  <a:pt x="11306171" y="0"/>
                </a:lnTo>
                <a:cubicBezTo>
                  <a:pt x="11369299" y="0"/>
                  <a:pt x="11420475" y="51176"/>
                  <a:pt x="11420475" y="114304"/>
                </a:cubicBezTo>
                <a:lnTo>
                  <a:pt x="11420475" y="1333496"/>
                </a:lnTo>
                <a:cubicBezTo>
                  <a:pt x="11420475" y="1396624"/>
                  <a:pt x="11369299" y="1447800"/>
                  <a:pt x="11306171" y="1447800"/>
                </a:cubicBezTo>
                <a:lnTo>
                  <a:pt x="114304" y="1447800"/>
                </a:lnTo>
                <a:cubicBezTo>
                  <a:pt x="51176" y="1447800"/>
                  <a:pt x="0" y="1396624"/>
                  <a:pt x="0" y="1333496"/>
                </a:cubicBezTo>
                <a:lnTo>
                  <a:pt x="0" y="114304"/>
                </a:lnTo>
                <a:cubicBezTo>
                  <a:pt x="0" y="51218"/>
                  <a:pt x="51218" y="0"/>
                  <a:pt x="114304"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Shape 5"/>
          <p:cNvSpPr/>
          <p:nvPr/>
        </p:nvSpPr>
        <p:spPr>
          <a:xfrm>
            <a:off x="619125" y="1381125"/>
            <a:ext cx="609600" cy="609600"/>
          </a:xfrm>
          <a:custGeom>
            <a:avLst/>
            <a:gdLst/>
            <a:ahLst/>
            <a:cxnLst/>
            <a:rect l="l" t="t" r="r" b="b"/>
            <a:pathLst>
              <a:path w="609600" h="609600">
                <a:moveTo>
                  <a:pt x="114300" y="0"/>
                </a:moveTo>
                <a:lnTo>
                  <a:pt x="495300" y="0"/>
                </a:lnTo>
                <a:cubicBezTo>
                  <a:pt x="558384" y="0"/>
                  <a:pt x="609600" y="51216"/>
                  <a:pt x="609600" y="114300"/>
                </a:cubicBezTo>
                <a:lnTo>
                  <a:pt x="609600" y="495300"/>
                </a:lnTo>
                <a:cubicBezTo>
                  <a:pt x="609600" y="558384"/>
                  <a:pt x="558384" y="609600"/>
                  <a:pt x="495300" y="609600"/>
                </a:cubicBezTo>
                <a:lnTo>
                  <a:pt x="114300" y="609600"/>
                </a:lnTo>
                <a:cubicBezTo>
                  <a:pt x="51216" y="609600"/>
                  <a:pt x="0" y="558384"/>
                  <a:pt x="0" y="495300"/>
                </a:cubicBezTo>
                <a:lnTo>
                  <a:pt x="0" y="114300"/>
                </a:lnTo>
                <a:cubicBezTo>
                  <a:pt x="0" y="51216"/>
                  <a:pt x="51216" y="0"/>
                  <a:pt x="114300" y="0"/>
                </a:cubicBezTo>
                <a:close/>
              </a:path>
            </a:pathLst>
          </a:custGeom>
          <a:solidFill>
            <a:srgbClr val="34D399">
              <a:alpha val="20000"/>
            </a:srgbClr>
          </a:solidFill>
          <a:ln/>
        </p:spPr>
        <p:txBody>
          <a:bodyPr/>
          <a:lstStyle/>
          <a:p>
            <a:endParaRPr lang="zh-CN" altLang="en-US"/>
          </a:p>
        </p:txBody>
      </p:sp>
      <p:sp>
        <p:nvSpPr>
          <p:cNvPr id="8" name="Shape 6"/>
          <p:cNvSpPr/>
          <p:nvPr/>
        </p:nvSpPr>
        <p:spPr>
          <a:xfrm>
            <a:off x="783431" y="1543050"/>
            <a:ext cx="285750" cy="285750"/>
          </a:xfrm>
          <a:custGeom>
            <a:avLst/>
            <a:gdLst/>
            <a:ahLst/>
            <a:cxnLst/>
            <a:rect l="l" t="t" r="r" b="b"/>
            <a:pathLst>
              <a:path w="285750" h="285750">
                <a:moveTo>
                  <a:pt x="125183" y="-1395"/>
                </a:moveTo>
                <a:cubicBezTo>
                  <a:pt x="136234" y="-7758"/>
                  <a:pt x="149851" y="-7758"/>
                  <a:pt x="160902" y="-1395"/>
                </a:cubicBezTo>
                <a:lnTo>
                  <a:pt x="259073" y="55252"/>
                </a:lnTo>
                <a:cubicBezTo>
                  <a:pt x="270123" y="61615"/>
                  <a:pt x="276932" y="73447"/>
                  <a:pt x="276932" y="86171"/>
                </a:cubicBezTo>
                <a:lnTo>
                  <a:pt x="276932" y="199467"/>
                </a:lnTo>
                <a:cubicBezTo>
                  <a:pt x="276932" y="212248"/>
                  <a:pt x="270123" y="224024"/>
                  <a:pt x="259073" y="230386"/>
                </a:cubicBezTo>
                <a:lnTo>
                  <a:pt x="160902" y="287145"/>
                </a:lnTo>
                <a:cubicBezTo>
                  <a:pt x="149851" y="293508"/>
                  <a:pt x="136234" y="293508"/>
                  <a:pt x="125183" y="287145"/>
                </a:cubicBezTo>
                <a:lnTo>
                  <a:pt x="27068" y="230498"/>
                </a:lnTo>
                <a:cubicBezTo>
                  <a:pt x="16018" y="224135"/>
                  <a:pt x="9209" y="212303"/>
                  <a:pt x="9209" y="199579"/>
                </a:cubicBezTo>
                <a:lnTo>
                  <a:pt x="9209" y="86283"/>
                </a:lnTo>
                <a:cubicBezTo>
                  <a:pt x="9209" y="73502"/>
                  <a:pt x="16018" y="61726"/>
                  <a:pt x="27068" y="55364"/>
                </a:cubicBezTo>
                <a:lnTo>
                  <a:pt x="125183" y="-1395"/>
                </a:lnTo>
                <a:close/>
                <a:moveTo>
                  <a:pt x="241157" y="199523"/>
                </a:moveTo>
                <a:lnTo>
                  <a:pt x="241157" y="106821"/>
                </a:lnTo>
                <a:lnTo>
                  <a:pt x="160902" y="153144"/>
                </a:lnTo>
                <a:lnTo>
                  <a:pt x="160902" y="245845"/>
                </a:lnTo>
                <a:lnTo>
                  <a:pt x="241157" y="199523"/>
                </a:lnTo>
                <a:close/>
              </a:path>
            </a:pathLst>
          </a:custGeom>
          <a:solidFill>
            <a:srgbClr val="34D399"/>
          </a:solidFill>
          <a:ln/>
        </p:spPr>
        <p:txBody>
          <a:bodyPr/>
          <a:lstStyle/>
          <a:p>
            <a:endParaRPr lang="zh-CN" altLang="en-US"/>
          </a:p>
        </p:txBody>
      </p:sp>
      <p:sp>
        <p:nvSpPr>
          <p:cNvPr id="9" name="Text 7"/>
          <p:cNvSpPr/>
          <p:nvPr/>
        </p:nvSpPr>
        <p:spPr>
          <a:xfrm>
            <a:off x="1381125" y="1381125"/>
            <a:ext cx="1030605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专为 Kubernetes 环境设计的开源 AI 智能体框架</a:t>
            </a:r>
            <a:endParaRPr lang="en-US" sz="1600" dirty="0"/>
          </a:p>
        </p:txBody>
      </p:sp>
      <p:sp>
        <p:nvSpPr>
          <p:cNvPr id="10" name="Text 8"/>
          <p:cNvSpPr/>
          <p:nvPr/>
        </p:nvSpPr>
        <p:spPr>
          <a:xfrm>
            <a:off x="1381125" y="1800225"/>
            <a:ext cx="10277475" cy="561975"/>
          </a:xfrm>
          <a:prstGeom prst="rect">
            <a:avLst/>
          </a:prstGeom>
          <a:noFill/>
          <a:ln/>
        </p:spPr>
        <p:txBody>
          <a:bodyPr wrap="square" lIns="0" tIns="0" rIns="0" bIns="0" rtlCol="0" anchor="ctr"/>
          <a:lstStyle/>
          <a:p>
            <a:pPr>
              <a:lnSpc>
                <a:spcPct val="140000"/>
              </a:lnSpc>
            </a:pPr>
            <a:r>
              <a:rPr lang="en-US" sz="1350" dirty="0">
                <a:solidFill>
                  <a:srgbClr val="E5E7EB">
                    <a:alpha val="90000"/>
                  </a:srgbClr>
                </a:solidFill>
                <a:latin typeface="Noto Sans SC" pitchFamily="34" charset="0"/>
                <a:ea typeface="Noto Sans SC" pitchFamily="34" charset="-122"/>
                <a:cs typeface="Noto Sans SC" pitchFamily="34" charset="-120"/>
              </a:rPr>
              <a:t>Kagent 旨在将</a:t>
            </a:r>
            <a:r>
              <a:rPr lang="en-US" sz="1350" b="1" dirty="0">
                <a:solidFill>
                  <a:srgbClr val="34D399"/>
                </a:solidFill>
                <a:latin typeface="Noto Sans SC" pitchFamily="34" charset="0"/>
                <a:ea typeface="Noto Sans SC" pitchFamily="34" charset="-122"/>
                <a:cs typeface="Noto Sans SC" pitchFamily="34" charset="-120"/>
              </a:rPr>
              <a:t>大模型能力</a:t>
            </a:r>
            <a:r>
              <a:rPr lang="en-US" sz="1350" dirty="0">
                <a:solidFill>
                  <a:srgbClr val="E5E7EB">
                    <a:alpha val="90000"/>
                  </a:srgbClr>
                </a:solidFill>
                <a:latin typeface="Noto Sans SC" pitchFamily="34" charset="0"/>
                <a:ea typeface="Noto Sans SC" pitchFamily="34" charset="-122"/>
                <a:cs typeface="Noto Sans SC" pitchFamily="34" charset="-120"/>
              </a:rPr>
              <a:t>与</a:t>
            </a:r>
            <a:r>
              <a:rPr lang="en-US" sz="1350" b="1" dirty="0">
                <a:solidFill>
                  <a:srgbClr val="F59E0B"/>
                </a:solidFill>
                <a:latin typeface="Noto Sans SC" pitchFamily="34" charset="0"/>
                <a:ea typeface="Noto Sans SC" pitchFamily="34" charset="-122"/>
                <a:cs typeface="Noto Sans SC" pitchFamily="34" charset="-120"/>
              </a:rPr>
              <a:t>云原生基础设施</a:t>
            </a:r>
            <a:r>
              <a:rPr lang="en-US" sz="1350" dirty="0">
                <a:solidFill>
                  <a:srgbClr val="E5E7EB">
                    <a:alpha val="90000"/>
                  </a:srgbClr>
                </a:solidFill>
                <a:latin typeface="Noto Sans SC" pitchFamily="34" charset="0"/>
                <a:ea typeface="Noto Sans SC" pitchFamily="34" charset="-122"/>
                <a:cs typeface="Noto Sans SC" pitchFamily="34" charset="-120"/>
              </a:rPr>
              <a:t>深度融合。它通过声明式的 CRD 抽象了智能体资源,让开发者能够以</a:t>
            </a:r>
            <a:r>
              <a:rPr lang="en-US" sz="1350" b="1" dirty="0">
                <a:solidFill>
                  <a:srgbClr val="34D399"/>
                </a:solidFill>
                <a:highlight>
                  <a:srgbClr val="34D399">
                    <a:alpha val="20000"/>
                  </a:srgbClr>
                </a:highlight>
                <a:latin typeface="Noto Sans SC" pitchFamily="34" charset="0"/>
                <a:ea typeface="Noto Sans SC" pitchFamily="34" charset="-122"/>
                <a:cs typeface="Noto Sans SC" pitchFamily="34" charset="-120"/>
              </a:rPr>
              <a:t> "基础设施即代码(IaC)" </a:t>
            </a:r>
            <a:r>
              <a:rPr lang="en-US" sz="1350" dirty="0">
                <a:solidFill>
                  <a:srgbClr val="E5E7EB">
                    <a:alpha val="90000"/>
                  </a:srgbClr>
                </a:solidFill>
                <a:latin typeface="Noto Sans SC" pitchFamily="34" charset="0"/>
                <a:ea typeface="Noto Sans SC" pitchFamily="34" charset="-122"/>
                <a:cs typeface="Noto Sans SC" pitchFamily="34" charset="-120"/>
              </a:rPr>
              <a:t>的方式在生产环境中治理 AI Agent 工作负载。</a:t>
            </a:r>
            <a:endParaRPr lang="en-US" sz="1600" dirty="0"/>
          </a:p>
        </p:txBody>
      </p:sp>
      <p:sp>
        <p:nvSpPr>
          <p:cNvPr id="11" name="Shape 9"/>
          <p:cNvSpPr/>
          <p:nvPr/>
        </p:nvSpPr>
        <p:spPr>
          <a:xfrm>
            <a:off x="385763" y="2790825"/>
            <a:ext cx="3695700" cy="2943225"/>
          </a:xfrm>
          <a:custGeom>
            <a:avLst/>
            <a:gdLst/>
            <a:ahLst/>
            <a:cxnLst/>
            <a:rect l="l" t="t" r="r" b="b"/>
            <a:pathLst>
              <a:path w="3695700" h="2943225">
                <a:moveTo>
                  <a:pt x="114285" y="0"/>
                </a:moveTo>
                <a:lnTo>
                  <a:pt x="3581415" y="0"/>
                </a:lnTo>
                <a:cubicBezTo>
                  <a:pt x="3644533" y="0"/>
                  <a:pt x="3695700" y="51167"/>
                  <a:pt x="3695700" y="114285"/>
                </a:cubicBezTo>
                <a:lnTo>
                  <a:pt x="3695700" y="2828940"/>
                </a:lnTo>
                <a:cubicBezTo>
                  <a:pt x="3695700" y="2892058"/>
                  <a:pt x="3644533" y="2943225"/>
                  <a:pt x="3581415" y="2943225"/>
                </a:cubicBezTo>
                <a:lnTo>
                  <a:pt x="114285" y="2943225"/>
                </a:lnTo>
                <a:cubicBezTo>
                  <a:pt x="51167" y="2943225"/>
                  <a:pt x="0" y="2892058"/>
                  <a:pt x="0" y="2828940"/>
                </a:cubicBezTo>
                <a:lnTo>
                  <a:pt x="0" y="114285"/>
                </a:lnTo>
                <a:cubicBezTo>
                  <a:pt x="0" y="51210"/>
                  <a:pt x="51210" y="0"/>
                  <a:pt x="114285"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12" name="Shape 10"/>
          <p:cNvSpPr/>
          <p:nvPr/>
        </p:nvSpPr>
        <p:spPr>
          <a:xfrm>
            <a:off x="581025" y="2986088"/>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13" name="Shape 11"/>
          <p:cNvSpPr/>
          <p:nvPr/>
        </p:nvSpPr>
        <p:spPr>
          <a:xfrm>
            <a:off x="723900" y="3100388"/>
            <a:ext cx="171450" cy="228600"/>
          </a:xfrm>
          <a:custGeom>
            <a:avLst/>
            <a:gdLst/>
            <a:ahLst/>
            <a:cxnLst/>
            <a:rect l="l" t="t" r="r" b="b"/>
            <a:pathLst>
              <a:path w="171450" h="228600">
                <a:moveTo>
                  <a:pt x="0" y="28575"/>
                </a:moveTo>
                <a:cubicBezTo>
                  <a:pt x="0" y="12814"/>
                  <a:pt x="12814" y="0"/>
                  <a:pt x="28575" y="0"/>
                </a:cubicBezTo>
                <a:lnTo>
                  <a:pt x="95324" y="0"/>
                </a:lnTo>
                <a:cubicBezTo>
                  <a:pt x="102915" y="0"/>
                  <a:pt x="110192" y="2991"/>
                  <a:pt x="115550" y="8349"/>
                </a:cubicBezTo>
                <a:lnTo>
                  <a:pt x="163101" y="55944"/>
                </a:lnTo>
                <a:cubicBezTo>
                  <a:pt x="168459" y="61302"/>
                  <a:pt x="171450" y="68580"/>
                  <a:pt x="171450" y="76170"/>
                </a:cubicBezTo>
                <a:lnTo>
                  <a:pt x="171450" y="200025"/>
                </a:lnTo>
                <a:cubicBezTo>
                  <a:pt x="171450" y="215786"/>
                  <a:pt x="158636" y="228600"/>
                  <a:pt x="142875" y="228600"/>
                </a:cubicBezTo>
                <a:lnTo>
                  <a:pt x="28575" y="228600"/>
                </a:lnTo>
                <a:cubicBezTo>
                  <a:pt x="12814" y="228600"/>
                  <a:pt x="0" y="215786"/>
                  <a:pt x="0" y="200025"/>
                </a:cubicBezTo>
                <a:lnTo>
                  <a:pt x="0" y="28575"/>
                </a:lnTo>
                <a:close/>
                <a:moveTo>
                  <a:pt x="92869" y="26119"/>
                </a:moveTo>
                <a:lnTo>
                  <a:pt x="92869" y="67866"/>
                </a:lnTo>
                <a:cubicBezTo>
                  <a:pt x="92869" y="73804"/>
                  <a:pt x="97646" y="78581"/>
                  <a:pt x="103584" y="78581"/>
                </a:cubicBezTo>
                <a:lnTo>
                  <a:pt x="145331" y="78581"/>
                </a:lnTo>
                <a:lnTo>
                  <a:pt x="92869" y="26119"/>
                </a:lnTo>
                <a:close/>
                <a:moveTo>
                  <a:pt x="68848" y="131981"/>
                </a:moveTo>
                <a:cubicBezTo>
                  <a:pt x="72688" y="127471"/>
                  <a:pt x="72197" y="120729"/>
                  <a:pt x="67687" y="116890"/>
                </a:cubicBezTo>
                <a:cubicBezTo>
                  <a:pt x="63178" y="113050"/>
                  <a:pt x="56436" y="113541"/>
                  <a:pt x="52596" y="118050"/>
                </a:cubicBezTo>
                <a:lnTo>
                  <a:pt x="31165" y="143054"/>
                </a:lnTo>
                <a:cubicBezTo>
                  <a:pt x="27727" y="147072"/>
                  <a:pt x="27727" y="152966"/>
                  <a:pt x="31165" y="156984"/>
                </a:cubicBezTo>
                <a:lnTo>
                  <a:pt x="52596" y="181987"/>
                </a:lnTo>
                <a:cubicBezTo>
                  <a:pt x="56436" y="186497"/>
                  <a:pt x="63222" y="186988"/>
                  <a:pt x="67687" y="183148"/>
                </a:cubicBezTo>
                <a:cubicBezTo>
                  <a:pt x="72152" y="179308"/>
                  <a:pt x="72688" y="172522"/>
                  <a:pt x="68848" y="168057"/>
                </a:cubicBezTo>
                <a:lnTo>
                  <a:pt x="53400" y="150019"/>
                </a:lnTo>
                <a:lnTo>
                  <a:pt x="68848" y="131981"/>
                </a:lnTo>
                <a:close/>
                <a:moveTo>
                  <a:pt x="118854" y="118050"/>
                </a:moveTo>
                <a:cubicBezTo>
                  <a:pt x="115014" y="113541"/>
                  <a:pt x="108228" y="113050"/>
                  <a:pt x="103763" y="116890"/>
                </a:cubicBezTo>
                <a:cubicBezTo>
                  <a:pt x="99298" y="120729"/>
                  <a:pt x="98762" y="127516"/>
                  <a:pt x="102602" y="131981"/>
                </a:cubicBezTo>
                <a:lnTo>
                  <a:pt x="118050" y="150019"/>
                </a:lnTo>
                <a:lnTo>
                  <a:pt x="102602" y="168057"/>
                </a:lnTo>
                <a:cubicBezTo>
                  <a:pt x="98762" y="172566"/>
                  <a:pt x="99253" y="179308"/>
                  <a:pt x="103763" y="183148"/>
                </a:cubicBezTo>
                <a:cubicBezTo>
                  <a:pt x="108272" y="186988"/>
                  <a:pt x="115014" y="186497"/>
                  <a:pt x="118854" y="181987"/>
                </a:cubicBezTo>
                <a:lnTo>
                  <a:pt x="140285" y="156984"/>
                </a:lnTo>
                <a:cubicBezTo>
                  <a:pt x="143723" y="152966"/>
                  <a:pt x="143723" y="147072"/>
                  <a:pt x="140285" y="143054"/>
                </a:cubicBezTo>
                <a:lnTo>
                  <a:pt x="118854" y="118050"/>
                </a:lnTo>
                <a:close/>
              </a:path>
            </a:pathLst>
          </a:custGeom>
          <a:solidFill>
            <a:srgbClr val="34D399"/>
          </a:solidFill>
          <a:ln/>
        </p:spPr>
        <p:txBody>
          <a:bodyPr/>
          <a:lstStyle/>
          <a:p>
            <a:endParaRPr lang="zh-CN" altLang="en-US"/>
          </a:p>
        </p:txBody>
      </p:sp>
      <p:sp>
        <p:nvSpPr>
          <p:cNvPr id="14" name="Text 12"/>
          <p:cNvSpPr/>
          <p:nvPr/>
        </p:nvSpPr>
        <p:spPr>
          <a:xfrm>
            <a:off x="581025" y="3595688"/>
            <a:ext cx="3400425"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声明式资源抽象</a:t>
            </a:r>
            <a:endParaRPr lang="en-US" sz="1600" dirty="0"/>
          </a:p>
        </p:txBody>
      </p:sp>
      <p:sp>
        <p:nvSpPr>
          <p:cNvPr id="15" name="Text 13"/>
          <p:cNvSpPr/>
          <p:nvPr/>
        </p:nvSpPr>
        <p:spPr>
          <a:xfrm>
            <a:off x="581025" y="3976687"/>
            <a:ext cx="3381375" cy="121920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通过 Kubernetes CRD 以声明式方式定义智能体资源,将 AI Agent 管理纳入标准的云原生运维体系</a:t>
            </a:r>
            <a:endParaRPr lang="en-US" sz="1600" dirty="0"/>
          </a:p>
        </p:txBody>
      </p:sp>
      <p:sp>
        <p:nvSpPr>
          <p:cNvPr id="16" name="Shape 14"/>
          <p:cNvSpPr/>
          <p:nvPr/>
        </p:nvSpPr>
        <p:spPr>
          <a:xfrm>
            <a:off x="600075" y="536257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34D399"/>
          </a:solidFill>
          <a:ln/>
        </p:spPr>
        <p:txBody>
          <a:bodyPr/>
          <a:lstStyle/>
          <a:p>
            <a:endParaRPr lang="zh-CN" altLang="en-US"/>
          </a:p>
        </p:txBody>
      </p:sp>
      <p:sp>
        <p:nvSpPr>
          <p:cNvPr id="17" name="Text 15"/>
          <p:cNvSpPr/>
          <p:nvPr/>
        </p:nvSpPr>
        <p:spPr>
          <a:xfrm>
            <a:off x="847725" y="5343525"/>
            <a:ext cx="733425" cy="190500"/>
          </a:xfrm>
          <a:prstGeom prst="rect">
            <a:avLst/>
          </a:prstGeom>
          <a:noFill/>
          <a:ln/>
        </p:spPr>
        <p:txBody>
          <a:bodyPr wrap="square" lIns="0" tIns="0" rIns="0" bIns="0" rtlCol="0" anchor="ctr"/>
          <a:lstStyle/>
          <a:p>
            <a:pPr>
              <a:lnSpc>
                <a:spcPct val="120000"/>
              </a:lnSpc>
            </a:pPr>
            <a:r>
              <a:rPr lang="en-US" sz="1050" dirty="0">
                <a:solidFill>
                  <a:srgbClr val="34D399"/>
                </a:solidFill>
                <a:latin typeface="Noto Sans SC" pitchFamily="34" charset="0"/>
                <a:ea typeface="Noto Sans SC" pitchFamily="34" charset="-122"/>
                <a:cs typeface="Noto Sans SC" pitchFamily="34" charset="-120"/>
              </a:rPr>
              <a:t>标准化管理</a:t>
            </a:r>
            <a:endParaRPr lang="en-US" sz="1600" dirty="0"/>
          </a:p>
        </p:txBody>
      </p:sp>
      <p:sp>
        <p:nvSpPr>
          <p:cNvPr id="18" name="Shape 16"/>
          <p:cNvSpPr/>
          <p:nvPr/>
        </p:nvSpPr>
        <p:spPr>
          <a:xfrm>
            <a:off x="4246513" y="2790825"/>
            <a:ext cx="3695700" cy="2943225"/>
          </a:xfrm>
          <a:custGeom>
            <a:avLst/>
            <a:gdLst/>
            <a:ahLst/>
            <a:cxnLst/>
            <a:rect l="l" t="t" r="r" b="b"/>
            <a:pathLst>
              <a:path w="3695700" h="2943225">
                <a:moveTo>
                  <a:pt x="114285" y="0"/>
                </a:moveTo>
                <a:lnTo>
                  <a:pt x="3581415" y="0"/>
                </a:lnTo>
                <a:cubicBezTo>
                  <a:pt x="3644533" y="0"/>
                  <a:pt x="3695700" y="51167"/>
                  <a:pt x="3695700" y="114285"/>
                </a:cubicBezTo>
                <a:lnTo>
                  <a:pt x="3695700" y="2828940"/>
                </a:lnTo>
                <a:cubicBezTo>
                  <a:pt x="3695700" y="2892058"/>
                  <a:pt x="3644533" y="2943225"/>
                  <a:pt x="3581415" y="2943225"/>
                </a:cubicBezTo>
                <a:lnTo>
                  <a:pt x="114285" y="2943225"/>
                </a:lnTo>
                <a:cubicBezTo>
                  <a:pt x="51167" y="2943225"/>
                  <a:pt x="0" y="2892058"/>
                  <a:pt x="0" y="2828940"/>
                </a:cubicBezTo>
                <a:lnTo>
                  <a:pt x="0" y="114285"/>
                </a:lnTo>
                <a:cubicBezTo>
                  <a:pt x="0" y="51210"/>
                  <a:pt x="51210" y="0"/>
                  <a:pt x="114285"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19" name="Shape 17"/>
          <p:cNvSpPr/>
          <p:nvPr/>
        </p:nvSpPr>
        <p:spPr>
          <a:xfrm>
            <a:off x="4441775" y="2986088"/>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F59E0B">
              <a:alpha val="20000"/>
            </a:srgbClr>
          </a:solidFill>
          <a:ln/>
        </p:spPr>
        <p:txBody>
          <a:bodyPr/>
          <a:lstStyle/>
          <a:p>
            <a:endParaRPr lang="zh-CN" altLang="en-US"/>
          </a:p>
        </p:txBody>
      </p:sp>
      <p:sp>
        <p:nvSpPr>
          <p:cNvPr id="20" name="Shape 18"/>
          <p:cNvSpPr/>
          <p:nvPr/>
        </p:nvSpPr>
        <p:spPr>
          <a:xfrm>
            <a:off x="4541788" y="3100388"/>
            <a:ext cx="257175" cy="228600"/>
          </a:xfrm>
          <a:custGeom>
            <a:avLst/>
            <a:gdLst/>
            <a:ahLst/>
            <a:cxnLst/>
            <a:rect l="l" t="t" r="r" b="b"/>
            <a:pathLst>
              <a:path w="257175" h="228600">
                <a:moveTo>
                  <a:pt x="0" y="150019"/>
                </a:moveTo>
                <a:cubicBezTo>
                  <a:pt x="0" y="185514"/>
                  <a:pt x="28798" y="214313"/>
                  <a:pt x="64294" y="214313"/>
                </a:cubicBezTo>
                <a:lnTo>
                  <a:pt x="200025" y="214313"/>
                </a:lnTo>
                <a:cubicBezTo>
                  <a:pt x="231591" y="214313"/>
                  <a:pt x="257175" y="188729"/>
                  <a:pt x="257175" y="157163"/>
                </a:cubicBezTo>
                <a:cubicBezTo>
                  <a:pt x="257175" y="134124"/>
                  <a:pt x="243557" y="114255"/>
                  <a:pt x="223912" y="105236"/>
                </a:cubicBezTo>
                <a:cubicBezTo>
                  <a:pt x="226903" y="99387"/>
                  <a:pt x="228600" y="92735"/>
                  <a:pt x="228600" y="85725"/>
                </a:cubicBezTo>
                <a:cubicBezTo>
                  <a:pt x="228600" y="62061"/>
                  <a:pt x="209401" y="42863"/>
                  <a:pt x="185738" y="42863"/>
                </a:cubicBezTo>
                <a:cubicBezTo>
                  <a:pt x="177835" y="42863"/>
                  <a:pt x="170468" y="45006"/>
                  <a:pt x="164128" y="48711"/>
                </a:cubicBezTo>
                <a:cubicBezTo>
                  <a:pt x="153367" y="28262"/>
                  <a:pt x="131891" y="14288"/>
                  <a:pt x="107156" y="14288"/>
                </a:cubicBezTo>
                <a:cubicBezTo>
                  <a:pt x="71661" y="14288"/>
                  <a:pt x="42863" y="43086"/>
                  <a:pt x="42863" y="78581"/>
                </a:cubicBezTo>
                <a:cubicBezTo>
                  <a:pt x="42863" y="82153"/>
                  <a:pt x="43175" y="85680"/>
                  <a:pt x="43711" y="89074"/>
                </a:cubicBezTo>
                <a:cubicBezTo>
                  <a:pt x="18306" y="97646"/>
                  <a:pt x="0" y="121712"/>
                  <a:pt x="0" y="150019"/>
                </a:cubicBezTo>
                <a:close/>
              </a:path>
            </a:pathLst>
          </a:custGeom>
          <a:solidFill>
            <a:srgbClr val="F59E0B"/>
          </a:solidFill>
          <a:ln/>
        </p:spPr>
        <p:txBody>
          <a:bodyPr/>
          <a:lstStyle/>
          <a:p>
            <a:endParaRPr lang="zh-CN" altLang="en-US"/>
          </a:p>
        </p:txBody>
      </p:sp>
      <p:sp>
        <p:nvSpPr>
          <p:cNvPr id="21" name="Text 19"/>
          <p:cNvSpPr/>
          <p:nvPr/>
        </p:nvSpPr>
        <p:spPr>
          <a:xfrm>
            <a:off x="4441775" y="3595688"/>
            <a:ext cx="3400425"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云原生架构</a:t>
            </a:r>
            <a:endParaRPr lang="en-US" sz="1600" dirty="0"/>
          </a:p>
        </p:txBody>
      </p:sp>
      <p:sp>
        <p:nvSpPr>
          <p:cNvPr id="22" name="Text 20"/>
          <p:cNvSpPr/>
          <p:nvPr/>
        </p:nvSpPr>
        <p:spPr>
          <a:xfrm>
            <a:off x="4441775" y="3976687"/>
            <a:ext cx="3381375" cy="121920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基于 Kubernetes 的云原生架构,使得 AI 资产的管理与传统微服务应用一样标准和可靠</a:t>
            </a:r>
            <a:endParaRPr lang="en-US" sz="1600" dirty="0"/>
          </a:p>
        </p:txBody>
      </p:sp>
      <p:sp>
        <p:nvSpPr>
          <p:cNvPr id="23" name="Shape 21"/>
          <p:cNvSpPr/>
          <p:nvPr/>
        </p:nvSpPr>
        <p:spPr>
          <a:xfrm>
            <a:off x="4460825" y="536257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F59E0B"/>
          </a:solidFill>
          <a:ln/>
        </p:spPr>
        <p:txBody>
          <a:bodyPr/>
          <a:lstStyle/>
          <a:p>
            <a:endParaRPr lang="zh-CN" altLang="en-US"/>
          </a:p>
        </p:txBody>
      </p:sp>
      <p:sp>
        <p:nvSpPr>
          <p:cNvPr id="24" name="Text 22"/>
          <p:cNvSpPr/>
          <p:nvPr/>
        </p:nvSpPr>
        <p:spPr>
          <a:xfrm>
            <a:off x="4708475" y="5343525"/>
            <a:ext cx="600075" cy="190500"/>
          </a:xfrm>
          <a:prstGeom prst="rect">
            <a:avLst/>
          </a:prstGeom>
          <a:noFill/>
          <a:ln/>
        </p:spPr>
        <p:txBody>
          <a:bodyPr wrap="square" lIns="0" tIns="0" rIns="0" bIns="0" rtlCol="0" anchor="ctr"/>
          <a:lstStyle/>
          <a:p>
            <a:pPr>
              <a:lnSpc>
                <a:spcPct val="120000"/>
              </a:lnSpc>
            </a:pPr>
            <a:r>
              <a:rPr lang="en-US" sz="1050" dirty="0">
                <a:solidFill>
                  <a:srgbClr val="F59E0B"/>
                </a:solidFill>
                <a:latin typeface="Noto Sans SC" pitchFamily="34" charset="0"/>
                <a:ea typeface="Noto Sans SC" pitchFamily="34" charset="-122"/>
                <a:cs typeface="Noto Sans SC" pitchFamily="34" charset="-120"/>
              </a:rPr>
              <a:t>高可靠性</a:t>
            </a:r>
            <a:endParaRPr lang="en-US" sz="1600" dirty="0"/>
          </a:p>
        </p:txBody>
      </p:sp>
      <p:sp>
        <p:nvSpPr>
          <p:cNvPr id="25" name="Shape 23"/>
          <p:cNvSpPr/>
          <p:nvPr/>
        </p:nvSpPr>
        <p:spPr>
          <a:xfrm>
            <a:off x="8107338" y="2790825"/>
            <a:ext cx="3695700" cy="2943225"/>
          </a:xfrm>
          <a:custGeom>
            <a:avLst/>
            <a:gdLst/>
            <a:ahLst/>
            <a:cxnLst/>
            <a:rect l="l" t="t" r="r" b="b"/>
            <a:pathLst>
              <a:path w="3695700" h="2943225">
                <a:moveTo>
                  <a:pt x="114285" y="0"/>
                </a:moveTo>
                <a:lnTo>
                  <a:pt x="3581415" y="0"/>
                </a:lnTo>
                <a:cubicBezTo>
                  <a:pt x="3644533" y="0"/>
                  <a:pt x="3695700" y="51167"/>
                  <a:pt x="3695700" y="114285"/>
                </a:cubicBezTo>
                <a:lnTo>
                  <a:pt x="3695700" y="2828940"/>
                </a:lnTo>
                <a:cubicBezTo>
                  <a:pt x="3695700" y="2892058"/>
                  <a:pt x="3644533" y="2943225"/>
                  <a:pt x="3581415" y="2943225"/>
                </a:cubicBezTo>
                <a:lnTo>
                  <a:pt x="114285" y="2943225"/>
                </a:lnTo>
                <a:cubicBezTo>
                  <a:pt x="51167" y="2943225"/>
                  <a:pt x="0" y="2892058"/>
                  <a:pt x="0" y="2828940"/>
                </a:cubicBezTo>
                <a:lnTo>
                  <a:pt x="0" y="114285"/>
                </a:lnTo>
                <a:cubicBezTo>
                  <a:pt x="0" y="51210"/>
                  <a:pt x="51210" y="0"/>
                  <a:pt x="114285"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26" name="Shape 24"/>
          <p:cNvSpPr/>
          <p:nvPr/>
        </p:nvSpPr>
        <p:spPr>
          <a:xfrm>
            <a:off x="8302600" y="2986088"/>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27" name="Shape 25"/>
          <p:cNvSpPr/>
          <p:nvPr/>
        </p:nvSpPr>
        <p:spPr>
          <a:xfrm>
            <a:off x="8431188" y="3100388"/>
            <a:ext cx="200025" cy="228600"/>
          </a:xfrm>
          <a:custGeom>
            <a:avLst/>
            <a:gdLst/>
            <a:ahLst/>
            <a:cxnLst/>
            <a:rect l="l" t="t" r="r" b="b"/>
            <a:pathLst>
              <a:path w="200025" h="228600">
                <a:moveTo>
                  <a:pt x="35719" y="46434"/>
                </a:moveTo>
                <a:cubicBezTo>
                  <a:pt x="41633" y="46434"/>
                  <a:pt x="46434" y="41633"/>
                  <a:pt x="46434" y="35719"/>
                </a:cubicBezTo>
                <a:cubicBezTo>
                  <a:pt x="46434" y="29805"/>
                  <a:pt x="41633" y="25003"/>
                  <a:pt x="35719" y="25003"/>
                </a:cubicBezTo>
                <a:cubicBezTo>
                  <a:pt x="29805" y="25003"/>
                  <a:pt x="25003" y="29805"/>
                  <a:pt x="25003" y="35719"/>
                </a:cubicBezTo>
                <a:cubicBezTo>
                  <a:pt x="25003" y="41633"/>
                  <a:pt x="29805" y="46434"/>
                  <a:pt x="35719" y="46434"/>
                </a:cubicBezTo>
                <a:close/>
                <a:moveTo>
                  <a:pt x="71438" y="35719"/>
                </a:moveTo>
                <a:cubicBezTo>
                  <a:pt x="71438" y="50363"/>
                  <a:pt x="62642" y="62954"/>
                  <a:pt x="50006" y="68446"/>
                </a:cubicBezTo>
                <a:lnTo>
                  <a:pt x="50006" y="100013"/>
                </a:lnTo>
                <a:lnTo>
                  <a:pt x="128588" y="100013"/>
                </a:lnTo>
                <a:cubicBezTo>
                  <a:pt x="140419" y="100013"/>
                  <a:pt x="150019" y="90413"/>
                  <a:pt x="150019" y="78581"/>
                </a:cubicBezTo>
                <a:lnTo>
                  <a:pt x="150019" y="68446"/>
                </a:lnTo>
                <a:cubicBezTo>
                  <a:pt x="137383" y="62954"/>
                  <a:pt x="128588" y="50363"/>
                  <a:pt x="128588" y="35719"/>
                </a:cubicBezTo>
                <a:cubicBezTo>
                  <a:pt x="128588" y="15984"/>
                  <a:pt x="144572" y="0"/>
                  <a:pt x="164306" y="0"/>
                </a:cubicBezTo>
                <a:cubicBezTo>
                  <a:pt x="184041" y="0"/>
                  <a:pt x="200025" y="15984"/>
                  <a:pt x="200025" y="35719"/>
                </a:cubicBezTo>
                <a:cubicBezTo>
                  <a:pt x="200025" y="50363"/>
                  <a:pt x="191229" y="62954"/>
                  <a:pt x="178594" y="68446"/>
                </a:cubicBezTo>
                <a:lnTo>
                  <a:pt x="178594" y="78581"/>
                </a:lnTo>
                <a:cubicBezTo>
                  <a:pt x="178594" y="106219"/>
                  <a:pt x="156225" y="128588"/>
                  <a:pt x="128588" y="128588"/>
                </a:cubicBezTo>
                <a:lnTo>
                  <a:pt x="50006" y="128588"/>
                </a:lnTo>
                <a:lnTo>
                  <a:pt x="50006" y="160154"/>
                </a:lnTo>
                <a:cubicBezTo>
                  <a:pt x="62642" y="165646"/>
                  <a:pt x="71438" y="178237"/>
                  <a:pt x="71438" y="192881"/>
                </a:cubicBezTo>
                <a:cubicBezTo>
                  <a:pt x="71438" y="212616"/>
                  <a:pt x="55453" y="228600"/>
                  <a:pt x="35719" y="228600"/>
                </a:cubicBezTo>
                <a:cubicBezTo>
                  <a:pt x="15984" y="228600"/>
                  <a:pt x="0" y="212616"/>
                  <a:pt x="0" y="192881"/>
                </a:cubicBezTo>
                <a:cubicBezTo>
                  <a:pt x="0" y="178237"/>
                  <a:pt x="8796" y="165646"/>
                  <a:pt x="21431" y="160154"/>
                </a:cubicBezTo>
                <a:lnTo>
                  <a:pt x="21431" y="68491"/>
                </a:lnTo>
                <a:cubicBezTo>
                  <a:pt x="8796" y="62954"/>
                  <a:pt x="0" y="50363"/>
                  <a:pt x="0" y="35719"/>
                </a:cubicBezTo>
                <a:cubicBezTo>
                  <a:pt x="0" y="15984"/>
                  <a:pt x="15984" y="0"/>
                  <a:pt x="35719" y="0"/>
                </a:cubicBezTo>
                <a:cubicBezTo>
                  <a:pt x="55453" y="0"/>
                  <a:pt x="71438" y="15984"/>
                  <a:pt x="71438" y="35719"/>
                </a:cubicBezTo>
                <a:close/>
                <a:moveTo>
                  <a:pt x="175022" y="35719"/>
                </a:moveTo>
                <a:cubicBezTo>
                  <a:pt x="175022" y="29805"/>
                  <a:pt x="170220" y="25003"/>
                  <a:pt x="164306" y="25003"/>
                </a:cubicBezTo>
                <a:cubicBezTo>
                  <a:pt x="158392" y="25003"/>
                  <a:pt x="153591" y="29805"/>
                  <a:pt x="153591" y="35719"/>
                </a:cubicBezTo>
                <a:cubicBezTo>
                  <a:pt x="153591" y="41633"/>
                  <a:pt x="158392" y="46434"/>
                  <a:pt x="164306" y="46434"/>
                </a:cubicBezTo>
                <a:cubicBezTo>
                  <a:pt x="170220" y="46434"/>
                  <a:pt x="175022" y="41633"/>
                  <a:pt x="175022" y="35719"/>
                </a:cubicBezTo>
                <a:close/>
                <a:moveTo>
                  <a:pt x="35719" y="203597"/>
                </a:moveTo>
                <a:cubicBezTo>
                  <a:pt x="41633" y="203597"/>
                  <a:pt x="46434" y="198795"/>
                  <a:pt x="46434" y="192881"/>
                </a:cubicBezTo>
                <a:cubicBezTo>
                  <a:pt x="46434" y="186967"/>
                  <a:pt x="41633" y="182166"/>
                  <a:pt x="35719" y="182166"/>
                </a:cubicBezTo>
                <a:cubicBezTo>
                  <a:pt x="29805" y="182166"/>
                  <a:pt x="25003" y="186967"/>
                  <a:pt x="25003" y="192881"/>
                </a:cubicBezTo>
                <a:cubicBezTo>
                  <a:pt x="25003" y="198795"/>
                  <a:pt x="29805" y="203597"/>
                  <a:pt x="35719" y="203597"/>
                </a:cubicBezTo>
                <a:close/>
              </a:path>
            </a:pathLst>
          </a:custGeom>
          <a:solidFill>
            <a:srgbClr val="34D399"/>
          </a:solidFill>
          <a:ln/>
        </p:spPr>
        <p:txBody>
          <a:bodyPr/>
          <a:lstStyle/>
          <a:p>
            <a:endParaRPr lang="zh-CN" altLang="en-US"/>
          </a:p>
        </p:txBody>
      </p:sp>
      <p:sp>
        <p:nvSpPr>
          <p:cNvPr id="28" name="Text 26"/>
          <p:cNvSpPr/>
          <p:nvPr/>
        </p:nvSpPr>
        <p:spPr>
          <a:xfrm>
            <a:off x="8302600" y="3595688"/>
            <a:ext cx="3400425"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IaC 工作流</a:t>
            </a:r>
            <a:endParaRPr lang="en-US" sz="1600" dirty="0"/>
          </a:p>
        </p:txBody>
      </p:sp>
      <p:sp>
        <p:nvSpPr>
          <p:cNvPr id="29" name="Text 27"/>
          <p:cNvSpPr/>
          <p:nvPr/>
        </p:nvSpPr>
        <p:spPr>
          <a:xfrm>
            <a:off x="8302600" y="3976687"/>
            <a:ext cx="3381375" cy="1219200"/>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支持 GitOps 流程,将 Agent CRD 加入版本控制,实现智能体配置的版本化管理与自动化部署</a:t>
            </a:r>
            <a:endParaRPr lang="en-US" sz="1600" dirty="0"/>
          </a:p>
        </p:txBody>
      </p:sp>
      <p:sp>
        <p:nvSpPr>
          <p:cNvPr id="30" name="Shape 28"/>
          <p:cNvSpPr/>
          <p:nvPr/>
        </p:nvSpPr>
        <p:spPr>
          <a:xfrm>
            <a:off x="8321650" y="536257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34D399"/>
          </a:solidFill>
          <a:ln/>
        </p:spPr>
        <p:txBody>
          <a:bodyPr/>
          <a:lstStyle/>
          <a:p>
            <a:endParaRPr lang="zh-CN" altLang="en-US"/>
          </a:p>
        </p:txBody>
      </p:sp>
      <p:sp>
        <p:nvSpPr>
          <p:cNvPr id="31" name="Text 29"/>
          <p:cNvSpPr/>
          <p:nvPr/>
        </p:nvSpPr>
        <p:spPr>
          <a:xfrm>
            <a:off x="8569300" y="5343525"/>
            <a:ext cx="857250" cy="190500"/>
          </a:xfrm>
          <a:prstGeom prst="rect">
            <a:avLst/>
          </a:prstGeom>
          <a:noFill/>
          <a:ln/>
        </p:spPr>
        <p:txBody>
          <a:bodyPr wrap="square" lIns="0" tIns="0" rIns="0" bIns="0" rtlCol="0" anchor="ctr"/>
          <a:lstStyle/>
          <a:p>
            <a:pPr>
              <a:lnSpc>
                <a:spcPct val="120000"/>
              </a:lnSpc>
            </a:pPr>
            <a:r>
              <a:rPr lang="en-US" sz="1050" dirty="0">
                <a:solidFill>
                  <a:srgbClr val="34D399"/>
                </a:solidFill>
                <a:latin typeface="Noto Sans SC" pitchFamily="34" charset="0"/>
                <a:ea typeface="Noto Sans SC" pitchFamily="34" charset="-122"/>
                <a:cs typeface="Noto Sans SC" pitchFamily="34" charset="-120"/>
              </a:rPr>
              <a:t>DevOps 友好</a:t>
            </a:r>
            <a:endParaRPr lang="en-US" sz="1600" dirty="0"/>
          </a:p>
        </p:txBody>
      </p:sp>
      <p:sp>
        <p:nvSpPr>
          <p:cNvPr id="32" name="Shape 30"/>
          <p:cNvSpPr/>
          <p:nvPr/>
        </p:nvSpPr>
        <p:spPr>
          <a:xfrm>
            <a:off x="385763" y="5929313"/>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33" name="Shape 31"/>
          <p:cNvSpPr/>
          <p:nvPr/>
        </p:nvSpPr>
        <p:spPr>
          <a:xfrm>
            <a:off x="590550" y="6105525"/>
            <a:ext cx="142875" cy="190500"/>
          </a:xfrm>
          <a:custGeom>
            <a:avLst/>
            <a:gdLst/>
            <a:ahLst/>
            <a:cxnLst/>
            <a:rect l="l" t="t" r="r" b="b"/>
            <a:pathLst>
              <a:path w="142875" h="190500">
                <a:moveTo>
                  <a:pt x="108979" y="142875"/>
                </a:moveTo>
                <a:cubicBezTo>
                  <a:pt x="111696" y="134578"/>
                  <a:pt x="117128" y="127062"/>
                  <a:pt x="123267" y="120588"/>
                </a:cubicBezTo>
                <a:cubicBezTo>
                  <a:pt x="135434" y="107789"/>
                  <a:pt x="142875" y="90488"/>
                  <a:pt x="142875" y="71438"/>
                </a:cubicBezTo>
                <a:cubicBezTo>
                  <a:pt x="142875" y="31998"/>
                  <a:pt x="110877" y="0"/>
                  <a:pt x="71437" y="0"/>
                </a:cubicBezTo>
                <a:cubicBezTo>
                  <a:pt x="31998" y="0"/>
                  <a:pt x="0" y="31998"/>
                  <a:pt x="0" y="71438"/>
                </a:cubicBezTo>
                <a:cubicBezTo>
                  <a:pt x="0" y="90488"/>
                  <a:pt x="7441" y="107789"/>
                  <a:pt x="19608" y="120588"/>
                </a:cubicBezTo>
                <a:cubicBezTo>
                  <a:pt x="25747" y="127062"/>
                  <a:pt x="31217" y="134578"/>
                  <a:pt x="33896" y="142875"/>
                </a:cubicBezTo>
                <a:lnTo>
                  <a:pt x="108942" y="142875"/>
                </a:lnTo>
                <a:close/>
                <a:moveTo>
                  <a:pt x="107156" y="160734"/>
                </a:moveTo>
                <a:lnTo>
                  <a:pt x="35719" y="160734"/>
                </a:lnTo>
                <a:lnTo>
                  <a:pt x="35719" y="166688"/>
                </a:lnTo>
                <a:cubicBezTo>
                  <a:pt x="35719" y="183133"/>
                  <a:pt x="49039" y="196453"/>
                  <a:pt x="65484" y="196453"/>
                </a:cubicBezTo>
                <a:lnTo>
                  <a:pt x="77391" y="196453"/>
                </a:lnTo>
                <a:cubicBezTo>
                  <a:pt x="93836" y="196453"/>
                  <a:pt x="107156" y="183133"/>
                  <a:pt x="107156" y="166688"/>
                </a:cubicBezTo>
                <a:lnTo>
                  <a:pt x="107156" y="160734"/>
                </a:lnTo>
                <a:close/>
                <a:moveTo>
                  <a:pt x="68461" y="41672"/>
                </a:moveTo>
                <a:cubicBezTo>
                  <a:pt x="53653" y="41672"/>
                  <a:pt x="41672" y="53653"/>
                  <a:pt x="41672" y="68461"/>
                </a:cubicBezTo>
                <a:cubicBezTo>
                  <a:pt x="41672" y="73409"/>
                  <a:pt x="37691" y="77391"/>
                  <a:pt x="32742" y="77391"/>
                </a:cubicBezTo>
                <a:cubicBezTo>
                  <a:pt x="27794" y="77391"/>
                  <a:pt x="23812" y="73409"/>
                  <a:pt x="23812" y="68461"/>
                </a:cubicBezTo>
                <a:cubicBezTo>
                  <a:pt x="23812" y="43793"/>
                  <a:pt x="43793" y="23812"/>
                  <a:pt x="68461" y="23812"/>
                </a:cubicBezTo>
                <a:cubicBezTo>
                  <a:pt x="73409" y="23812"/>
                  <a:pt x="77391" y="27794"/>
                  <a:pt x="77391" y="32742"/>
                </a:cubicBezTo>
                <a:cubicBezTo>
                  <a:pt x="77391" y="37691"/>
                  <a:pt x="73409" y="41672"/>
                  <a:pt x="68461" y="41672"/>
                </a:cubicBezTo>
                <a:close/>
              </a:path>
            </a:pathLst>
          </a:custGeom>
          <a:solidFill>
            <a:srgbClr val="F59E0B"/>
          </a:solidFill>
          <a:ln/>
        </p:spPr>
        <p:txBody>
          <a:bodyPr/>
          <a:lstStyle/>
          <a:p>
            <a:endParaRPr lang="zh-CN" altLang="en-US"/>
          </a:p>
        </p:txBody>
      </p:sp>
      <p:sp>
        <p:nvSpPr>
          <p:cNvPr id="34" name="Text 32"/>
          <p:cNvSpPr/>
          <p:nvPr/>
        </p:nvSpPr>
        <p:spPr>
          <a:xfrm>
            <a:off x="895350" y="6086475"/>
            <a:ext cx="7200900" cy="228600"/>
          </a:xfrm>
          <a:prstGeom prst="rect">
            <a:avLst/>
          </a:prstGeom>
          <a:noFill/>
          <a:ln/>
        </p:spPr>
        <p:txBody>
          <a:bodyPr wrap="square" lIns="0" tIns="0" rIns="0" bIns="0" rtlCol="0" anchor="ctr"/>
          <a:lstStyle/>
          <a:p>
            <a:pPr>
              <a:lnSpc>
                <a:spcPct val="130000"/>
              </a:lnSpc>
            </a:pPr>
            <a:r>
              <a:rPr lang="en-US" sz="1200" b="1" dirty="0">
                <a:solidFill>
                  <a:srgbClr val="F59E0B"/>
                </a:solidFill>
                <a:latin typeface="Noto Sans SC" pitchFamily="34" charset="0"/>
                <a:ea typeface="Noto Sans SC" pitchFamily="34" charset="-122"/>
                <a:cs typeface="Noto Sans SC" pitchFamily="34" charset="-120"/>
              </a:rPr>
              <a:t>架构理念:</a:t>
            </a:r>
            <a:r>
              <a:rPr lang="en-US" sz="1200" dirty="0">
                <a:solidFill>
                  <a:srgbClr val="E5E7EB">
                    <a:alpha val="90000"/>
                  </a:srgbClr>
                </a:solidFill>
                <a:latin typeface="Noto Sans SC" pitchFamily="34" charset="0"/>
                <a:ea typeface="Noto Sans SC" pitchFamily="34" charset="-122"/>
                <a:cs typeface="Noto Sans SC" pitchFamily="34" charset="-120"/>
              </a:rPr>
              <a:t> Kagent 遵循</a:t>
            </a:r>
            <a:r>
              <a:rPr lang="en-US" sz="1200" b="1" dirty="0">
                <a:solidFill>
                  <a:srgbClr val="34D399"/>
                </a:solidFill>
                <a:latin typeface="Noto Sans SC" pitchFamily="34" charset="0"/>
                <a:ea typeface="Noto Sans SC" pitchFamily="34" charset="-122"/>
                <a:cs typeface="Noto Sans SC" pitchFamily="34" charset="-120"/>
              </a:rPr>
              <a:t>"控制面集中代理 + 运行时分布执行"</a:t>
            </a:r>
            <a:r>
              <a:rPr lang="en-US" sz="1200" dirty="0">
                <a:solidFill>
                  <a:srgbClr val="E5E7EB">
                    <a:alpha val="90000"/>
                  </a:srgbClr>
                </a:solidFill>
                <a:latin typeface="Noto Sans SC" pitchFamily="34" charset="0"/>
                <a:ea typeface="Noto Sans SC" pitchFamily="34" charset="-122"/>
                <a:cs typeface="Noto Sans SC" pitchFamily="34" charset="-120"/>
              </a:rPr>
              <a:t>的设计,有效实现了治理能力与执行逻辑的解耦</a:t>
            </a:r>
            <a:endParaRPr lang="en-US" sz="1600"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03</a:t>
            </a:r>
            <a:endParaRPr lang="en-US" sz="1600" dirty="0"/>
          </a:p>
        </p:txBody>
      </p:sp>
      <p:sp>
        <p:nvSpPr>
          <p:cNvPr id="4" name="Text 2"/>
          <p:cNvSpPr/>
          <p:nvPr/>
        </p:nvSpPr>
        <p:spPr>
          <a:xfrm>
            <a:off x="876300" y="381000"/>
            <a:ext cx="472440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声明式资源模型:三大核心抽象</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6" name="Shape 4"/>
          <p:cNvSpPr/>
          <p:nvPr/>
        </p:nvSpPr>
        <p:spPr>
          <a:xfrm>
            <a:off x="385763" y="1071563"/>
            <a:ext cx="11420475" cy="590550"/>
          </a:xfrm>
          <a:custGeom>
            <a:avLst/>
            <a:gdLst/>
            <a:ahLst/>
            <a:cxnLst/>
            <a:rect l="l" t="t" r="r" b="b"/>
            <a:pathLst>
              <a:path w="11420475" h="590550">
                <a:moveTo>
                  <a:pt x="114301" y="0"/>
                </a:moveTo>
                <a:lnTo>
                  <a:pt x="11306174" y="0"/>
                </a:lnTo>
                <a:cubicBezTo>
                  <a:pt x="11369301" y="0"/>
                  <a:pt x="11420475" y="51174"/>
                  <a:pt x="11420475" y="114301"/>
                </a:cubicBezTo>
                <a:lnTo>
                  <a:pt x="11420475" y="476249"/>
                </a:lnTo>
                <a:cubicBezTo>
                  <a:pt x="11420475" y="539376"/>
                  <a:pt x="11369301" y="590550"/>
                  <a:pt x="11306174" y="590550"/>
                </a:cubicBezTo>
                <a:lnTo>
                  <a:pt x="114301" y="590550"/>
                </a:lnTo>
                <a:cubicBezTo>
                  <a:pt x="51174" y="590550"/>
                  <a:pt x="0" y="539376"/>
                  <a:pt x="0" y="476249"/>
                </a:cubicBezTo>
                <a:lnTo>
                  <a:pt x="0" y="114301"/>
                </a:lnTo>
                <a:cubicBezTo>
                  <a:pt x="0" y="51217"/>
                  <a:pt x="51217" y="0"/>
                  <a:pt x="114301"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542925" y="1228725"/>
            <a:ext cx="11191875" cy="276225"/>
          </a:xfrm>
          <a:prstGeom prst="rect">
            <a:avLst/>
          </a:prstGeom>
          <a:noFill/>
          <a:ln/>
        </p:spPr>
        <p:txBody>
          <a:bodyPr wrap="square" lIns="0" tIns="0" rIns="0" bIns="0" rtlCol="0" anchor="ctr"/>
          <a:lstStyle/>
          <a:p>
            <a:pPr>
              <a:lnSpc>
                <a:spcPct val="140000"/>
              </a:lnSpc>
            </a:pPr>
            <a:r>
              <a:rPr lang="en-US" sz="1350" dirty="0">
                <a:solidFill>
                  <a:srgbClr val="E5E7EB">
                    <a:alpha val="90000"/>
                  </a:srgbClr>
                </a:solidFill>
                <a:latin typeface="Noto Sans SC" pitchFamily="34" charset="0"/>
                <a:ea typeface="Noto Sans SC" pitchFamily="34" charset="-122"/>
                <a:cs typeface="Noto Sans SC" pitchFamily="34" charset="-120"/>
              </a:rPr>
              <a:t>为了实现对 AI 资产的标准管理,Kagent 定义了</a:t>
            </a:r>
            <a:r>
              <a:rPr lang="en-US" sz="1350" b="1" dirty="0">
                <a:solidFill>
                  <a:srgbClr val="34D399"/>
                </a:solidFill>
                <a:latin typeface="Noto Sans SC" pitchFamily="34" charset="0"/>
                <a:ea typeface="Noto Sans SC" pitchFamily="34" charset="-122"/>
                <a:cs typeface="Noto Sans SC" pitchFamily="34" charset="-120"/>
              </a:rPr>
              <a:t>三个核心的自定义资源抽象</a:t>
            </a:r>
            <a:r>
              <a:rPr lang="en-US" sz="1350" dirty="0">
                <a:solidFill>
                  <a:srgbClr val="E5E7EB">
                    <a:alpha val="90000"/>
                  </a:srgbClr>
                </a:solidFill>
                <a:latin typeface="Noto Sans SC" pitchFamily="34" charset="0"/>
                <a:ea typeface="Noto Sans SC" pitchFamily="34" charset="-122"/>
                <a:cs typeface="Noto Sans SC" pitchFamily="34" charset="-120"/>
              </a:rPr>
              <a:t>,将</a:t>
            </a:r>
            <a:r>
              <a:rPr lang="en-US" sz="1350" b="1" dirty="0">
                <a:solidFill>
                  <a:srgbClr val="F59E0B"/>
                </a:solidFill>
                <a:latin typeface="Noto Sans SC" pitchFamily="34" charset="0"/>
                <a:ea typeface="Noto Sans SC" pitchFamily="34" charset="-122"/>
                <a:cs typeface="Noto Sans SC" pitchFamily="34" charset="-120"/>
              </a:rPr>
              <a:t>配置与运行时逻辑分离</a:t>
            </a:r>
            <a:r>
              <a:rPr lang="en-US" sz="1350" dirty="0">
                <a:solidFill>
                  <a:srgbClr val="E5E7EB">
                    <a:alpha val="90000"/>
                  </a:srgbClr>
                </a:solidFill>
                <a:latin typeface="Noto Sans SC" pitchFamily="34" charset="0"/>
                <a:ea typeface="Noto Sans SC" pitchFamily="34" charset="-122"/>
                <a:cs typeface="Noto Sans SC" pitchFamily="34" charset="-120"/>
              </a:rPr>
              <a:t>:</a:t>
            </a:r>
            <a:endParaRPr lang="en-US" sz="1600" dirty="0"/>
          </a:p>
        </p:txBody>
      </p:sp>
      <p:sp>
        <p:nvSpPr>
          <p:cNvPr id="8" name="Shape 6"/>
          <p:cNvSpPr/>
          <p:nvPr/>
        </p:nvSpPr>
        <p:spPr>
          <a:xfrm>
            <a:off x="390525" y="1831181"/>
            <a:ext cx="3686175" cy="3933825"/>
          </a:xfrm>
          <a:custGeom>
            <a:avLst/>
            <a:gdLst/>
            <a:ahLst/>
            <a:cxnLst/>
            <a:rect l="l" t="t" r="r" b="b"/>
            <a:pathLst>
              <a:path w="3686175" h="3933825">
                <a:moveTo>
                  <a:pt x="114308" y="0"/>
                </a:moveTo>
                <a:lnTo>
                  <a:pt x="3571867" y="0"/>
                </a:lnTo>
                <a:cubicBezTo>
                  <a:pt x="3634997" y="0"/>
                  <a:pt x="3686175" y="51178"/>
                  <a:pt x="3686175" y="114308"/>
                </a:cubicBezTo>
                <a:lnTo>
                  <a:pt x="3686175" y="3819517"/>
                </a:lnTo>
                <a:cubicBezTo>
                  <a:pt x="3686175" y="3882647"/>
                  <a:pt x="3634997" y="3933825"/>
                  <a:pt x="3571867" y="3933825"/>
                </a:cubicBezTo>
                <a:lnTo>
                  <a:pt x="114308" y="3933825"/>
                </a:lnTo>
                <a:cubicBezTo>
                  <a:pt x="51178" y="3933825"/>
                  <a:pt x="0" y="3882647"/>
                  <a:pt x="0" y="3819517"/>
                </a:cubicBezTo>
                <a:lnTo>
                  <a:pt x="0" y="114308"/>
                </a:lnTo>
                <a:cubicBezTo>
                  <a:pt x="0" y="51220"/>
                  <a:pt x="51220" y="0"/>
                  <a:pt x="114308"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9" name="Shape 7"/>
          <p:cNvSpPr/>
          <p:nvPr/>
        </p:nvSpPr>
        <p:spPr>
          <a:xfrm>
            <a:off x="590550" y="2031206"/>
            <a:ext cx="533400" cy="533400"/>
          </a:xfrm>
          <a:custGeom>
            <a:avLst/>
            <a:gdLst/>
            <a:ahLst/>
            <a:cxnLst/>
            <a:rect l="l" t="t" r="r" b="b"/>
            <a:pathLst>
              <a:path w="533400" h="533400">
                <a:moveTo>
                  <a:pt x="114302" y="0"/>
                </a:moveTo>
                <a:lnTo>
                  <a:pt x="419098" y="0"/>
                </a:lnTo>
                <a:cubicBezTo>
                  <a:pt x="482183" y="0"/>
                  <a:pt x="533400" y="51217"/>
                  <a:pt x="533400" y="114302"/>
                </a:cubicBezTo>
                <a:lnTo>
                  <a:pt x="533400" y="419098"/>
                </a:lnTo>
                <a:cubicBezTo>
                  <a:pt x="533400" y="482183"/>
                  <a:pt x="482183" y="533400"/>
                  <a:pt x="419098" y="533400"/>
                </a:cubicBezTo>
                <a:lnTo>
                  <a:pt x="114302" y="533400"/>
                </a:lnTo>
                <a:cubicBezTo>
                  <a:pt x="51217" y="533400"/>
                  <a:pt x="0" y="482183"/>
                  <a:pt x="0" y="419098"/>
                </a:cubicBezTo>
                <a:lnTo>
                  <a:pt x="0" y="114302"/>
                </a:lnTo>
                <a:cubicBezTo>
                  <a:pt x="0" y="51217"/>
                  <a:pt x="51217" y="0"/>
                  <a:pt x="114302" y="0"/>
                </a:cubicBezTo>
                <a:close/>
              </a:path>
            </a:pathLst>
          </a:custGeom>
          <a:solidFill>
            <a:srgbClr val="34D399">
              <a:alpha val="20000"/>
            </a:srgbClr>
          </a:solidFill>
          <a:ln/>
        </p:spPr>
        <p:txBody>
          <a:bodyPr/>
          <a:lstStyle/>
          <a:p>
            <a:endParaRPr lang="zh-CN" altLang="en-US"/>
          </a:p>
        </p:txBody>
      </p:sp>
      <p:sp>
        <p:nvSpPr>
          <p:cNvPr id="10" name="Shape 8"/>
          <p:cNvSpPr/>
          <p:nvPr/>
        </p:nvSpPr>
        <p:spPr>
          <a:xfrm>
            <a:off x="681038" y="2155031"/>
            <a:ext cx="357188" cy="285750"/>
          </a:xfrm>
          <a:custGeom>
            <a:avLst/>
            <a:gdLst/>
            <a:ahLst/>
            <a:cxnLst/>
            <a:rect l="l" t="t" r="r" b="b"/>
            <a:pathLst>
              <a:path w="357188" h="285750">
                <a:moveTo>
                  <a:pt x="196453" y="0"/>
                </a:moveTo>
                <a:cubicBezTo>
                  <a:pt x="196453" y="-9878"/>
                  <a:pt x="188472" y="-17859"/>
                  <a:pt x="178594" y="-17859"/>
                </a:cubicBezTo>
                <a:cubicBezTo>
                  <a:pt x="168715" y="-17859"/>
                  <a:pt x="160734" y="-9878"/>
                  <a:pt x="160734" y="0"/>
                </a:cubicBezTo>
                <a:lnTo>
                  <a:pt x="160734" y="35719"/>
                </a:lnTo>
                <a:lnTo>
                  <a:pt x="107156" y="35719"/>
                </a:lnTo>
                <a:cubicBezTo>
                  <a:pt x="77577" y="35719"/>
                  <a:pt x="53578" y="59717"/>
                  <a:pt x="53578" y="89297"/>
                </a:cubicBezTo>
                <a:lnTo>
                  <a:pt x="53578" y="214313"/>
                </a:lnTo>
                <a:cubicBezTo>
                  <a:pt x="53578" y="243892"/>
                  <a:pt x="77577" y="267891"/>
                  <a:pt x="107156" y="267891"/>
                </a:cubicBezTo>
                <a:lnTo>
                  <a:pt x="250031" y="267891"/>
                </a:lnTo>
                <a:cubicBezTo>
                  <a:pt x="279611" y="267891"/>
                  <a:pt x="303609" y="243892"/>
                  <a:pt x="303609" y="214313"/>
                </a:cubicBezTo>
                <a:lnTo>
                  <a:pt x="303609" y="89297"/>
                </a:lnTo>
                <a:cubicBezTo>
                  <a:pt x="303609" y="59717"/>
                  <a:pt x="279611" y="35719"/>
                  <a:pt x="250031" y="35719"/>
                </a:cubicBezTo>
                <a:lnTo>
                  <a:pt x="196453" y="35719"/>
                </a:lnTo>
                <a:lnTo>
                  <a:pt x="196453" y="0"/>
                </a:lnTo>
                <a:close/>
                <a:moveTo>
                  <a:pt x="89297" y="205383"/>
                </a:moveTo>
                <a:cubicBezTo>
                  <a:pt x="89297" y="197960"/>
                  <a:pt x="95269" y="191988"/>
                  <a:pt x="102691" y="191988"/>
                </a:cubicBezTo>
                <a:lnTo>
                  <a:pt x="120551" y="191988"/>
                </a:lnTo>
                <a:cubicBezTo>
                  <a:pt x="127974" y="191988"/>
                  <a:pt x="133945" y="197960"/>
                  <a:pt x="133945" y="205383"/>
                </a:cubicBezTo>
                <a:cubicBezTo>
                  <a:pt x="133945" y="212806"/>
                  <a:pt x="127974" y="218777"/>
                  <a:pt x="120551" y="218777"/>
                </a:cubicBezTo>
                <a:lnTo>
                  <a:pt x="102691" y="218777"/>
                </a:lnTo>
                <a:cubicBezTo>
                  <a:pt x="95269" y="218777"/>
                  <a:pt x="89297" y="212806"/>
                  <a:pt x="89297" y="205383"/>
                </a:cubicBezTo>
                <a:close/>
                <a:moveTo>
                  <a:pt x="156270" y="205383"/>
                </a:moveTo>
                <a:cubicBezTo>
                  <a:pt x="156270" y="197960"/>
                  <a:pt x="162241" y="191988"/>
                  <a:pt x="169664" y="191988"/>
                </a:cubicBezTo>
                <a:lnTo>
                  <a:pt x="187523" y="191988"/>
                </a:lnTo>
                <a:cubicBezTo>
                  <a:pt x="194946" y="191988"/>
                  <a:pt x="200918" y="197960"/>
                  <a:pt x="200918" y="205383"/>
                </a:cubicBezTo>
                <a:cubicBezTo>
                  <a:pt x="200918" y="212806"/>
                  <a:pt x="194946" y="218777"/>
                  <a:pt x="187523" y="218777"/>
                </a:cubicBezTo>
                <a:lnTo>
                  <a:pt x="169664" y="218777"/>
                </a:lnTo>
                <a:cubicBezTo>
                  <a:pt x="162241" y="218777"/>
                  <a:pt x="156270" y="212806"/>
                  <a:pt x="156270" y="205383"/>
                </a:cubicBezTo>
                <a:close/>
                <a:moveTo>
                  <a:pt x="223242" y="205383"/>
                </a:moveTo>
                <a:cubicBezTo>
                  <a:pt x="223242" y="197960"/>
                  <a:pt x="229214" y="191988"/>
                  <a:pt x="236637" y="191988"/>
                </a:cubicBezTo>
                <a:lnTo>
                  <a:pt x="254496" y="191988"/>
                </a:lnTo>
                <a:cubicBezTo>
                  <a:pt x="261919" y="191988"/>
                  <a:pt x="267891" y="197960"/>
                  <a:pt x="267891" y="205383"/>
                </a:cubicBezTo>
                <a:cubicBezTo>
                  <a:pt x="267891" y="212806"/>
                  <a:pt x="261919" y="218777"/>
                  <a:pt x="254496" y="218777"/>
                </a:cubicBezTo>
                <a:lnTo>
                  <a:pt x="236637" y="218777"/>
                </a:lnTo>
                <a:cubicBezTo>
                  <a:pt x="229214" y="218777"/>
                  <a:pt x="223242" y="212806"/>
                  <a:pt x="223242" y="205383"/>
                </a:cubicBezTo>
                <a:close/>
                <a:moveTo>
                  <a:pt x="125016" y="98227"/>
                </a:moveTo>
                <a:cubicBezTo>
                  <a:pt x="139801" y="98227"/>
                  <a:pt x="151805" y="110230"/>
                  <a:pt x="151805" y="125016"/>
                </a:cubicBezTo>
                <a:cubicBezTo>
                  <a:pt x="151805" y="139801"/>
                  <a:pt x="139801" y="151805"/>
                  <a:pt x="125016" y="151805"/>
                </a:cubicBezTo>
                <a:cubicBezTo>
                  <a:pt x="110230" y="151805"/>
                  <a:pt x="98227" y="139801"/>
                  <a:pt x="98227" y="125016"/>
                </a:cubicBezTo>
                <a:cubicBezTo>
                  <a:pt x="98227" y="110230"/>
                  <a:pt x="110230" y="98227"/>
                  <a:pt x="125016" y="98227"/>
                </a:cubicBezTo>
                <a:close/>
                <a:moveTo>
                  <a:pt x="205383" y="125016"/>
                </a:moveTo>
                <a:cubicBezTo>
                  <a:pt x="205383" y="110230"/>
                  <a:pt x="217387" y="98227"/>
                  <a:pt x="232172" y="98227"/>
                </a:cubicBezTo>
                <a:cubicBezTo>
                  <a:pt x="246957" y="98227"/>
                  <a:pt x="258961" y="110230"/>
                  <a:pt x="258961" y="125016"/>
                </a:cubicBezTo>
                <a:cubicBezTo>
                  <a:pt x="258961" y="139801"/>
                  <a:pt x="246957" y="151805"/>
                  <a:pt x="232172" y="151805"/>
                </a:cubicBezTo>
                <a:cubicBezTo>
                  <a:pt x="217387" y="151805"/>
                  <a:pt x="205383" y="139801"/>
                  <a:pt x="205383" y="125016"/>
                </a:cubicBezTo>
                <a:close/>
                <a:moveTo>
                  <a:pt x="35719" y="125016"/>
                </a:moveTo>
                <a:cubicBezTo>
                  <a:pt x="35719" y="115137"/>
                  <a:pt x="27738" y="107156"/>
                  <a:pt x="17859" y="107156"/>
                </a:cubicBezTo>
                <a:cubicBezTo>
                  <a:pt x="7981" y="107156"/>
                  <a:pt x="0" y="115137"/>
                  <a:pt x="0" y="125016"/>
                </a:cubicBezTo>
                <a:lnTo>
                  <a:pt x="0" y="178594"/>
                </a:lnTo>
                <a:cubicBezTo>
                  <a:pt x="0" y="188472"/>
                  <a:pt x="7981" y="196453"/>
                  <a:pt x="17859" y="196453"/>
                </a:cubicBezTo>
                <a:cubicBezTo>
                  <a:pt x="27738" y="196453"/>
                  <a:pt x="35719" y="188472"/>
                  <a:pt x="35719" y="178594"/>
                </a:cubicBezTo>
                <a:lnTo>
                  <a:pt x="35719" y="125016"/>
                </a:lnTo>
                <a:close/>
                <a:moveTo>
                  <a:pt x="339328" y="107156"/>
                </a:moveTo>
                <a:cubicBezTo>
                  <a:pt x="329450" y="107156"/>
                  <a:pt x="321469" y="115137"/>
                  <a:pt x="321469" y="125016"/>
                </a:cubicBezTo>
                <a:lnTo>
                  <a:pt x="321469" y="178594"/>
                </a:lnTo>
                <a:cubicBezTo>
                  <a:pt x="321469" y="188472"/>
                  <a:pt x="329450" y="196453"/>
                  <a:pt x="339328" y="196453"/>
                </a:cubicBezTo>
                <a:cubicBezTo>
                  <a:pt x="349207" y="196453"/>
                  <a:pt x="357188" y="188472"/>
                  <a:pt x="357188" y="178594"/>
                </a:cubicBezTo>
                <a:lnTo>
                  <a:pt x="357188" y="125016"/>
                </a:lnTo>
                <a:cubicBezTo>
                  <a:pt x="357188" y="115137"/>
                  <a:pt x="349207" y="107156"/>
                  <a:pt x="339328" y="107156"/>
                </a:cubicBezTo>
                <a:close/>
              </a:path>
            </a:pathLst>
          </a:custGeom>
          <a:solidFill>
            <a:srgbClr val="34D399"/>
          </a:solidFill>
          <a:ln/>
        </p:spPr>
        <p:txBody>
          <a:bodyPr/>
          <a:lstStyle/>
          <a:p>
            <a:endParaRPr lang="zh-CN" altLang="en-US"/>
          </a:p>
        </p:txBody>
      </p:sp>
      <p:sp>
        <p:nvSpPr>
          <p:cNvPr id="11" name="Text 9"/>
          <p:cNvSpPr/>
          <p:nvPr/>
        </p:nvSpPr>
        <p:spPr>
          <a:xfrm>
            <a:off x="1238250" y="2145506"/>
            <a:ext cx="752475"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Agent</a:t>
            </a:r>
            <a:endParaRPr lang="en-US" sz="1600" dirty="0"/>
          </a:p>
        </p:txBody>
      </p:sp>
      <p:sp>
        <p:nvSpPr>
          <p:cNvPr id="12" name="Shape 10"/>
          <p:cNvSpPr/>
          <p:nvPr/>
        </p:nvSpPr>
        <p:spPr>
          <a:xfrm>
            <a:off x="590550" y="2702719"/>
            <a:ext cx="895350" cy="266700"/>
          </a:xfrm>
          <a:custGeom>
            <a:avLst/>
            <a:gdLst/>
            <a:ahLst/>
            <a:cxnLst/>
            <a:rect l="l" t="t" r="r" b="b"/>
            <a:pathLst>
              <a:path w="895350" h="266700">
                <a:moveTo>
                  <a:pt x="133350" y="0"/>
                </a:moveTo>
                <a:lnTo>
                  <a:pt x="762000" y="0"/>
                </a:lnTo>
                <a:cubicBezTo>
                  <a:pt x="835598" y="0"/>
                  <a:pt x="895350" y="59752"/>
                  <a:pt x="895350" y="133350"/>
                </a:cubicBezTo>
                <a:lnTo>
                  <a:pt x="895350" y="133350"/>
                </a:lnTo>
                <a:cubicBezTo>
                  <a:pt x="895350" y="206948"/>
                  <a:pt x="835598" y="266700"/>
                  <a:pt x="762000" y="266700"/>
                </a:cubicBezTo>
                <a:lnTo>
                  <a:pt x="133350" y="266700"/>
                </a:lnTo>
                <a:cubicBezTo>
                  <a:pt x="59752" y="266700"/>
                  <a:pt x="0" y="206948"/>
                  <a:pt x="0" y="133350"/>
                </a:cubicBezTo>
                <a:lnTo>
                  <a:pt x="0" y="133350"/>
                </a:lnTo>
                <a:cubicBezTo>
                  <a:pt x="0" y="59752"/>
                  <a:pt x="59752" y="0"/>
                  <a:pt x="133350" y="0"/>
                </a:cubicBezTo>
                <a:close/>
              </a:path>
            </a:pathLst>
          </a:custGeom>
          <a:solidFill>
            <a:srgbClr val="34D399">
              <a:alpha val="20000"/>
            </a:srgbClr>
          </a:solidFill>
          <a:ln/>
        </p:spPr>
        <p:txBody>
          <a:bodyPr/>
          <a:lstStyle/>
          <a:p>
            <a:endParaRPr lang="zh-CN" altLang="en-US"/>
          </a:p>
        </p:txBody>
      </p:sp>
      <p:sp>
        <p:nvSpPr>
          <p:cNvPr id="13" name="Text 11"/>
          <p:cNvSpPr/>
          <p:nvPr/>
        </p:nvSpPr>
        <p:spPr>
          <a:xfrm>
            <a:off x="590550" y="2702719"/>
            <a:ext cx="962025" cy="266700"/>
          </a:xfrm>
          <a:prstGeom prst="rect">
            <a:avLst/>
          </a:prstGeom>
          <a:noFill/>
          <a:ln/>
        </p:spPr>
        <p:txBody>
          <a:bodyPr wrap="square" lIns="114300" tIns="38100" rIns="114300" bIns="38100" rtlCol="0" anchor="ctr"/>
          <a:lstStyle/>
          <a:p>
            <a:pPr>
              <a:lnSpc>
                <a:spcPct val="120000"/>
              </a:lnSpc>
            </a:pPr>
            <a:r>
              <a:rPr lang="en-US" sz="1050" b="1" dirty="0">
                <a:solidFill>
                  <a:srgbClr val="34D399"/>
                </a:solidFill>
                <a:latin typeface="Noto Sans SC" pitchFamily="34" charset="0"/>
                <a:ea typeface="Noto Sans SC" pitchFamily="34" charset="-122"/>
                <a:cs typeface="Noto Sans SC" pitchFamily="34" charset="-120"/>
              </a:rPr>
              <a:t>智能体定义</a:t>
            </a:r>
            <a:endParaRPr lang="en-US" sz="1600" dirty="0"/>
          </a:p>
        </p:txBody>
      </p:sp>
      <p:sp>
        <p:nvSpPr>
          <p:cNvPr id="14" name="Text 12"/>
          <p:cNvSpPr/>
          <p:nvPr/>
        </p:nvSpPr>
        <p:spPr>
          <a:xfrm>
            <a:off x="590550" y="3059906"/>
            <a:ext cx="3362325" cy="1247775"/>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代表一个可运行的智能体,绑定了系统提示词、模型引用、工具列表以及运行时环境</a:t>
            </a:r>
            <a:endParaRPr lang="en-US" sz="1600" dirty="0"/>
          </a:p>
        </p:txBody>
      </p:sp>
      <p:sp>
        <p:nvSpPr>
          <p:cNvPr id="15" name="Shape 13"/>
          <p:cNvSpPr/>
          <p:nvPr/>
        </p:nvSpPr>
        <p:spPr>
          <a:xfrm>
            <a:off x="590550" y="4457700"/>
            <a:ext cx="3286125" cy="1104900"/>
          </a:xfrm>
          <a:custGeom>
            <a:avLst/>
            <a:gdLst/>
            <a:ahLst/>
            <a:cxnLst/>
            <a:rect l="l" t="t" r="r" b="b"/>
            <a:pathLst>
              <a:path w="3286125" h="1104900">
                <a:moveTo>
                  <a:pt x="76205" y="0"/>
                </a:moveTo>
                <a:lnTo>
                  <a:pt x="3209920" y="0"/>
                </a:lnTo>
                <a:cubicBezTo>
                  <a:pt x="3252007" y="0"/>
                  <a:pt x="3286125" y="34118"/>
                  <a:pt x="3286125" y="76205"/>
                </a:cubicBezTo>
                <a:lnTo>
                  <a:pt x="3286125" y="1028695"/>
                </a:lnTo>
                <a:cubicBezTo>
                  <a:pt x="3286125" y="1070782"/>
                  <a:pt x="3252007" y="1104900"/>
                  <a:pt x="3209920" y="1104900"/>
                </a:cubicBezTo>
                <a:lnTo>
                  <a:pt x="76205" y="1104900"/>
                </a:lnTo>
                <a:cubicBezTo>
                  <a:pt x="34118" y="1104900"/>
                  <a:pt x="0" y="1070782"/>
                  <a:pt x="0" y="1028695"/>
                </a:cubicBezTo>
                <a:lnTo>
                  <a:pt x="0" y="76205"/>
                </a:lnTo>
                <a:cubicBezTo>
                  <a:pt x="0" y="34146"/>
                  <a:pt x="34146" y="0"/>
                  <a:pt x="76205" y="0"/>
                </a:cubicBezTo>
                <a:close/>
              </a:path>
            </a:pathLst>
          </a:custGeom>
          <a:solidFill>
            <a:srgbClr val="34D399">
              <a:alpha val="10196"/>
            </a:srgbClr>
          </a:solidFill>
          <a:ln/>
        </p:spPr>
        <p:txBody>
          <a:bodyPr/>
          <a:lstStyle/>
          <a:p>
            <a:endParaRPr lang="zh-CN" altLang="en-US"/>
          </a:p>
        </p:txBody>
      </p:sp>
      <p:sp>
        <p:nvSpPr>
          <p:cNvPr id="16" name="Text 14"/>
          <p:cNvSpPr/>
          <p:nvPr/>
        </p:nvSpPr>
        <p:spPr>
          <a:xfrm>
            <a:off x="666750" y="4533900"/>
            <a:ext cx="3200400"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核心属性</a:t>
            </a:r>
            <a:endParaRPr lang="en-US" sz="1600" dirty="0"/>
          </a:p>
        </p:txBody>
      </p:sp>
      <p:sp>
        <p:nvSpPr>
          <p:cNvPr id="17" name="Text 15"/>
          <p:cNvSpPr/>
          <p:nvPr/>
        </p:nvSpPr>
        <p:spPr>
          <a:xfrm>
            <a:off x="666750" y="47625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systemMessage: 系统提示词</a:t>
            </a:r>
            <a:endParaRPr lang="en-US" sz="1600" dirty="0"/>
          </a:p>
        </p:txBody>
      </p:sp>
      <p:sp>
        <p:nvSpPr>
          <p:cNvPr id="18" name="Text 16"/>
          <p:cNvSpPr/>
          <p:nvPr/>
        </p:nvSpPr>
        <p:spPr>
          <a:xfrm>
            <a:off x="666750" y="49530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modelConfig: 模型配置引用</a:t>
            </a:r>
            <a:endParaRPr lang="en-US" sz="1600" dirty="0"/>
          </a:p>
        </p:txBody>
      </p:sp>
      <p:sp>
        <p:nvSpPr>
          <p:cNvPr id="19" name="Text 17"/>
          <p:cNvSpPr/>
          <p:nvPr/>
        </p:nvSpPr>
        <p:spPr>
          <a:xfrm>
            <a:off x="666750" y="51435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tools: 工具列表绑定</a:t>
            </a:r>
            <a:endParaRPr lang="en-US" sz="1600" dirty="0"/>
          </a:p>
        </p:txBody>
      </p:sp>
      <p:sp>
        <p:nvSpPr>
          <p:cNvPr id="20" name="Text 18"/>
          <p:cNvSpPr/>
          <p:nvPr/>
        </p:nvSpPr>
        <p:spPr>
          <a:xfrm>
            <a:off x="666750" y="53340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deployment: 运行时环境</a:t>
            </a:r>
            <a:endParaRPr lang="en-US" sz="1600" dirty="0"/>
          </a:p>
        </p:txBody>
      </p:sp>
      <p:sp>
        <p:nvSpPr>
          <p:cNvPr id="21" name="Shape 19"/>
          <p:cNvSpPr/>
          <p:nvPr/>
        </p:nvSpPr>
        <p:spPr>
          <a:xfrm>
            <a:off x="4251275" y="1831181"/>
            <a:ext cx="3686175" cy="3933825"/>
          </a:xfrm>
          <a:custGeom>
            <a:avLst/>
            <a:gdLst/>
            <a:ahLst/>
            <a:cxnLst/>
            <a:rect l="l" t="t" r="r" b="b"/>
            <a:pathLst>
              <a:path w="3686175" h="3933825">
                <a:moveTo>
                  <a:pt x="114308" y="0"/>
                </a:moveTo>
                <a:lnTo>
                  <a:pt x="3571867" y="0"/>
                </a:lnTo>
                <a:cubicBezTo>
                  <a:pt x="3634997" y="0"/>
                  <a:pt x="3686175" y="51178"/>
                  <a:pt x="3686175" y="114308"/>
                </a:cubicBezTo>
                <a:lnTo>
                  <a:pt x="3686175" y="3819517"/>
                </a:lnTo>
                <a:cubicBezTo>
                  <a:pt x="3686175" y="3882647"/>
                  <a:pt x="3634997" y="3933825"/>
                  <a:pt x="3571867" y="3933825"/>
                </a:cubicBezTo>
                <a:lnTo>
                  <a:pt x="114308" y="3933825"/>
                </a:lnTo>
                <a:cubicBezTo>
                  <a:pt x="51178" y="3933825"/>
                  <a:pt x="0" y="3882647"/>
                  <a:pt x="0" y="3819517"/>
                </a:cubicBezTo>
                <a:lnTo>
                  <a:pt x="0" y="114308"/>
                </a:lnTo>
                <a:cubicBezTo>
                  <a:pt x="0" y="51220"/>
                  <a:pt x="51220" y="0"/>
                  <a:pt x="114308" y="0"/>
                </a:cubicBezTo>
                <a:close/>
              </a:path>
            </a:pathLst>
          </a:custGeom>
          <a:solidFill>
            <a:srgbClr val="6B7280">
              <a:alpha val="10196"/>
            </a:srgbClr>
          </a:solidFill>
          <a:ln w="25400">
            <a:solidFill>
              <a:srgbClr val="F59E0B"/>
            </a:solidFill>
            <a:prstDash val="solid"/>
          </a:ln>
        </p:spPr>
        <p:txBody>
          <a:bodyPr/>
          <a:lstStyle/>
          <a:p>
            <a:endParaRPr lang="zh-CN" altLang="en-US"/>
          </a:p>
        </p:txBody>
      </p:sp>
      <p:sp>
        <p:nvSpPr>
          <p:cNvPr id="22" name="Shape 20"/>
          <p:cNvSpPr/>
          <p:nvPr/>
        </p:nvSpPr>
        <p:spPr>
          <a:xfrm>
            <a:off x="4451300" y="2031206"/>
            <a:ext cx="533400" cy="533400"/>
          </a:xfrm>
          <a:custGeom>
            <a:avLst/>
            <a:gdLst/>
            <a:ahLst/>
            <a:cxnLst/>
            <a:rect l="l" t="t" r="r" b="b"/>
            <a:pathLst>
              <a:path w="533400" h="533400">
                <a:moveTo>
                  <a:pt x="114302" y="0"/>
                </a:moveTo>
                <a:lnTo>
                  <a:pt x="419098" y="0"/>
                </a:lnTo>
                <a:cubicBezTo>
                  <a:pt x="482183" y="0"/>
                  <a:pt x="533400" y="51217"/>
                  <a:pt x="533400" y="114302"/>
                </a:cubicBezTo>
                <a:lnTo>
                  <a:pt x="533400" y="419098"/>
                </a:lnTo>
                <a:cubicBezTo>
                  <a:pt x="533400" y="482183"/>
                  <a:pt x="482183" y="533400"/>
                  <a:pt x="419098" y="533400"/>
                </a:cubicBezTo>
                <a:lnTo>
                  <a:pt x="114302" y="533400"/>
                </a:lnTo>
                <a:cubicBezTo>
                  <a:pt x="51217" y="533400"/>
                  <a:pt x="0" y="482183"/>
                  <a:pt x="0" y="419098"/>
                </a:cubicBezTo>
                <a:lnTo>
                  <a:pt x="0" y="114302"/>
                </a:lnTo>
                <a:cubicBezTo>
                  <a:pt x="0" y="51217"/>
                  <a:pt x="51217" y="0"/>
                  <a:pt x="114302" y="0"/>
                </a:cubicBezTo>
                <a:close/>
              </a:path>
            </a:pathLst>
          </a:custGeom>
          <a:solidFill>
            <a:srgbClr val="F59E0B">
              <a:alpha val="20000"/>
            </a:srgbClr>
          </a:solidFill>
          <a:ln/>
        </p:spPr>
        <p:txBody>
          <a:bodyPr/>
          <a:lstStyle/>
          <a:p>
            <a:endParaRPr lang="zh-CN" altLang="en-US"/>
          </a:p>
        </p:txBody>
      </p:sp>
      <p:sp>
        <p:nvSpPr>
          <p:cNvPr id="23" name="Shape 21"/>
          <p:cNvSpPr/>
          <p:nvPr/>
        </p:nvSpPr>
        <p:spPr>
          <a:xfrm>
            <a:off x="4577507" y="2155031"/>
            <a:ext cx="285750" cy="285750"/>
          </a:xfrm>
          <a:custGeom>
            <a:avLst/>
            <a:gdLst/>
            <a:ahLst/>
            <a:cxnLst/>
            <a:rect l="l" t="t" r="r" b="b"/>
            <a:pathLst>
              <a:path w="285750" h="285750">
                <a:moveTo>
                  <a:pt x="187523" y="196453"/>
                </a:moveTo>
                <a:cubicBezTo>
                  <a:pt x="241771" y="196453"/>
                  <a:pt x="285750" y="152474"/>
                  <a:pt x="285750" y="98227"/>
                </a:cubicBezTo>
                <a:cubicBezTo>
                  <a:pt x="285750" y="43979"/>
                  <a:pt x="241771" y="0"/>
                  <a:pt x="187523" y="0"/>
                </a:cubicBezTo>
                <a:cubicBezTo>
                  <a:pt x="133276" y="0"/>
                  <a:pt x="89297" y="43979"/>
                  <a:pt x="89297" y="98227"/>
                </a:cubicBezTo>
                <a:cubicBezTo>
                  <a:pt x="89297" y="108663"/>
                  <a:pt x="90915" y="118765"/>
                  <a:pt x="93929" y="128197"/>
                </a:cubicBezTo>
                <a:lnTo>
                  <a:pt x="3907" y="218219"/>
                </a:lnTo>
                <a:cubicBezTo>
                  <a:pt x="1395" y="220731"/>
                  <a:pt x="0" y="224135"/>
                  <a:pt x="0" y="227707"/>
                </a:cubicBezTo>
                <a:lnTo>
                  <a:pt x="0" y="272355"/>
                </a:lnTo>
                <a:cubicBezTo>
                  <a:pt x="0" y="279778"/>
                  <a:pt x="5972" y="285750"/>
                  <a:pt x="13395" y="285750"/>
                </a:cubicBezTo>
                <a:lnTo>
                  <a:pt x="58043" y="285750"/>
                </a:lnTo>
                <a:cubicBezTo>
                  <a:pt x="65466" y="285750"/>
                  <a:pt x="71438" y="279778"/>
                  <a:pt x="71438" y="272355"/>
                </a:cubicBezTo>
                <a:lnTo>
                  <a:pt x="71438" y="250031"/>
                </a:lnTo>
                <a:lnTo>
                  <a:pt x="93762" y="250031"/>
                </a:lnTo>
                <a:cubicBezTo>
                  <a:pt x="101185" y="250031"/>
                  <a:pt x="107156" y="244060"/>
                  <a:pt x="107156" y="236637"/>
                </a:cubicBezTo>
                <a:lnTo>
                  <a:pt x="107156" y="214313"/>
                </a:lnTo>
                <a:lnTo>
                  <a:pt x="129480" y="214313"/>
                </a:lnTo>
                <a:cubicBezTo>
                  <a:pt x="133052" y="214313"/>
                  <a:pt x="136457" y="212917"/>
                  <a:pt x="138968" y="210406"/>
                </a:cubicBezTo>
                <a:lnTo>
                  <a:pt x="157553" y="191821"/>
                </a:lnTo>
                <a:cubicBezTo>
                  <a:pt x="166985" y="194835"/>
                  <a:pt x="177087" y="196453"/>
                  <a:pt x="187523" y="196453"/>
                </a:cubicBezTo>
                <a:close/>
                <a:moveTo>
                  <a:pt x="209848" y="53578"/>
                </a:moveTo>
                <a:cubicBezTo>
                  <a:pt x="222169" y="53578"/>
                  <a:pt x="232172" y="63581"/>
                  <a:pt x="232172" y="75902"/>
                </a:cubicBezTo>
                <a:cubicBezTo>
                  <a:pt x="232172" y="88223"/>
                  <a:pt x="222169" y="98227"/>
                  <a:pt x="209848" y="98227"/>
                </a:cubicBezTo>
                <a:cubicBezTo>
                  <a:pt x="197527" y="98227"/>
                  <a:pt x="187523" y="88223"/>
                  <a:pt x="187523" y="75902"/>
                </a:cubicBezTo>
                <a:cubicBezTo>
                  <a:pt x="187523" y="63581"/>
                  <a:pt x="197527" y="53578"/>
                  <a:pt x="209848" y="53578"/>
                </a:cubicBezTo>
                <a:close/>
              </a:path>
            </a:pathLst>
          </a:custGeom>
          <a:solidFill>
            <a:srgbClr val="F59E0B"/>
          </a:solidFill>
          <a:ln/>
        </p:spPr>
        <p:txBody>
          <a:bodyPr/>
          <a:lstStyle/>
          <a:p>
            <a:endParaRPr lang="zh-CN" altLang="en-US"/>
          </a:p>
        </p:txBody>
      </p:sp>
      <p:sp>
        <p:nvSpPr>
          <p:cNvPr id="24" name="Text 22"/>
          <p:cNvSpPr/>
          <p:nvPr/>
        </p:nvSpPr>
        <p:spPr>
          <a:xfrm>
            <a:off x="5099000" y="2145506"/>
            <a:ext cx="1495425"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ModelConfig</a:t>
            </a:r>
            <a:endParaRPr lang="en-US" sz="1600" dirty="0"/>
          </a:p>
        </p:txBody>
      </p:sp>
      <p:sp>
        <p:nvSpPr>
          <p:cNvPr id="25" name="Shape 23"/>
          <p:cNvSpPr/>
          <p:nvPr/>
        </p:nvSpPr>
        <p:spPr>
          <a:xfrm>
            <a:off x="4451300" y="2702719"/>
            <a:ext cx="762000" cy="266700"/>
          </a:xfrm>
          <a:custGeom>
            <a:avLst/>
            <a:gdLst/>
            <a:ahLst/>
            <a:cxnLst/>
            <a:rect l="l" t="t" r="r" b="b"/>
            <a:pathLst>
              <a:path w="762000" h="266700">
                <a:moveTo>
                  <a:pt x="133350" y="0"/>
                </a:moveTo>
                <a:lnTo>
                  <a:pt x="628650" y="0"/>
                </a:lnTo>
                <a:cubicBezTo>
                  <a:pt x="702248" y="0"/>
                  <a:pt x="762000" y="59752"/>
                  <a:pt x="762000" y="133350"/>
                </a:cubicBezTo>
                <a:lnTo>
                  <a:pt x="762000" y="133350"/>
                </a:lnTo>
                <a:cubicBezTo>
                  <a:pt x="762000" y="206948"/>
                  <a:pt x="702248" y="266700"/>
                  <a:pt x="628650" y="266700"/>
                </a:cubicBezTo>
                <a:lnTo>
                  <a:pt x="133350" y="266700"/>
                </a:lnTo>
                <a:cubicBezTo>
                  <a:pt x="59752" y="266700"/>
                  <a:pt x="0" y="206948"/>
                  <a:pt x="0" y="133350"/>
                </a:cubicBezTo>
                <a:lnTo>
                  <a:pt x="0" y="133350"/>
                </a:lnTo>
                <a:cubicBezTo>
                  <a:pt x="0" y="59752"/>
                  <a:pt x="59752" y="0"/>
                  <a:pt x="133350" y="0"/>
                </a:cubicBezTo>
                <a:close/>
              </a:path>
            </a:pathLst>
          </a:custGeom>
          <a:solidFill>
            <a:srgbClr val="F59E0B">
              <a:alpha val="20000"/>
            </a:srgbClr>
          </a:solidFill>
          <a:ln/>
        </p:spPr>
        <p:txBody>
          <a:bodyPr/>
          <a:lstStyle/>
          <a:p>
            <a:endParaRPr lang="zh-CN" altLang="en-US"/>
          </a:p>
        </p:txBody>
      </p:sp>
      <p:sp>
        <p:nvSpPr>
          <p:cNvPr id="26" name="Text 24"/>
          <p:cNvSpPr/>
          <p:nvPr/>
        </p:nvSpPr>
        <p:spPr>
          <a:xfrm>
            <a:off x="4451300" y="2702719"/>
            <a:ext cx="828675" cy="266700"/>
          </a:xfrm>
          <a:prstGeom prst="rect">
            <a:avLst/>
          </a:prstGeom>
          <a:noFill/>
          <a:ln/>
        </p:spPr>
        <p:txBody>
          <a:bodyPr wrap="square" lIns="114300" tIns="38100" rIns="114300" bIns="38100" rtlCol="0" anchor="ctr"/>
          <a:lstStyle/>
          <a:p>
            <a:pPr>
              <a:lnSpc>
                <a:spcPct val="120000"/>
              </a:lnSpc>
            </a:pPr>
            <a:r>
              <a:rPr lang="en-US" sz="1050" b="1" dirty="0">
                <a:solidFill>
                  <a:srgbClr val="F59E0B"/>
                </a:solidFill>
                <a:latin typeface="Noto Sans SC" pitchFamily="34" charset="0"/>
                <a:ea typeface="Noto Sans SC" pitchFamily="34" charset="-122"/>
                <a:cs typeface="Noto Sans SC" pitchFamily="34" charset="-120"/>
              </a:rPr>
              <a:t>模型配置</a:t>
            </a:r>
            <a:endParaRPr lang="en-US" sz="1600" dirty="0"/>
          </a:p>
        </p:txBody>
      </p:sp>
      <p:sp>
        <p:nvSpPr>
          <p:cNvPr id="27" name="Text 25"/>
          <p:cNvSpPr/>
          <p:nvPr/>
        </p:nvSpPr>
        <p:spPr>
          <a:xfrm>
            <a:off x="4451300" y="3059906"/>
            <a:ext cx="3362325" cy="1247775"/>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将大模型提供商的配置与凭证从 Agent 中解耦,支持跨多个 Agent 复用,便于统一的权限管理与密钥轮换</a:t>
            </a:r>
            <a:endParaRPr lang="en-US" sz="1600" dirty="0"/>
          </a:p>
        </p:txBody>
      </p:sp>
      <p:sp>
        <p:nvSpPr>
          <p:cNvPr id="28" name="Shape 26"/>
          <p:cNvSpPr/>
          <p:nvPr/>
        </p:nvSpPr>
        <p:spPr>
          <a:xfrm>
            <a:off x="4451300" y="4457700"/>
            <a:ext cx="3286125" cy="1104900"/>
          </a:xfrm>
          <a:custGeom>
            <a:avLst/>
            <a:gdLst/>
            <a:ahLst/>
            <a:cxnLst/>
            <a:rect l="l" t="t" r="r" b="b"/>
            <a:pathLst>
              <a:path w="3286125" h="1104900">
                <a:moveTo>
                  <a:pt x="76205" y="0"/>
                </a:moveTo>
                <a:lnTo>
                  <a:pt x="3209920" y="0"/>
                </a:lnTo>
                <a:cubicBezTo>
                  <a:pt x="3252007" y="0"/>
                  <a:pt x="3286125" y="34118"/>
                  <a:pt x="3286125" y="76205"/>
                </a:cubicBezTo>
                <a:lnTo>
                  <a:pt x="3286125" y="1028695"/>
                </a:lnTo>
                <a:cubicBezTo>
                  <a:pt x="3286125" y="1070782"/>
                  <a:pt x="3252007" y="1104900"/>
                  <a:pt x="3209920" y="1104900"/>
                </a:cubicBezTo>
                <a:lnTo>
                  <a:pt x="76205" y="1104900"/>
                </a:lnTo>
                <a:cubicBezTo>
                  <a:pt x="34118" y="1104900"/>
                  <a:pt x="0" y="1070782"/>
                  <a:pt x="0" y="1028695"/>
                </a:cubicBezTo>
                <a:lnTo>
                  <a:pt x="0" y="76205"/>
                </a:lnTo>
                <a:cubicBezTo>
                  <a:pt x="0" y="34146"/>
                  <a:pt x="34146" y="0"/>
                  <a:pt x="76205" y="0"/>
                </a:cubicBezTo>
                <a:close/>
              </a:path>
            </a:pathLst>
          </a:custGeom>
          <a:solidFill>
            <a:srgbClr val="F59E0B">
              <a:alpha val="10196"/>
            </a:srgbClr>
          </a:solidFill>
          <a:ln/>
        </p:spPr>
        <p:txBody>
          <a:bodyPr/>
          <a:lstStyle/>
          <a:p>
            <a:endParaRPr lang="zh-CN" altLang="en-US"/>
          </a:p>
        </p:txBody>
      </p:sp>
      <p:sp>
        <p:nvSpPr>
          <p:cNvPr id="29" name="Text 27"/>
          <p:cNvSpPr/>
          <p:nvPr/>
        </p:nvSpPr>
        <p:spPr>
          <a:xfrm>
            <a:off x="4527500" y="4533900"/>
            <a:ext cx="3200400"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核心属性</a:t>
            </a:r>
            <a:endParaRPr lang="en-US" sz="1600" dirty="0"/>
          </a:p>
        </p:txBody>
      </p:sp>
      <p:sp>
        <p:nvSpPr>
          <p:cNvPr id="30" name="Text 28"/>
          <p:cNvSpPr/>
          <p:nvPr/>
        </p:nvSpPr>
        <p:spPr>
          <a:xfrm>
            <a:off x="4527500" y="47625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model: 模型名称</a:t>
            </a:r>
            <a:endParaRPr lang="en-US" sz="1600" dirty="0"/>
          </a:p>
        </p:txBody>
      </p:sp>
      <p:sp>
        <p:nvSpPr>
          <p:cNvPr id="31" name="Text 29"/>
          <p:cNvSpPr/>
          <p:nvPr/>
        </p:nvSpPr>
        <p:spPr>
          <a:xfrm>
            <a:off x="4527500" y="49530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provider: 提供商类型</a:t>
            </a:r>
            <a:endParaRPr lang="en-US" sz="1600" dirty="0"/>
          </a:p>
        </p:txBody>
      </p:sp>
      <p:sp>
        <p:nvSpPr>
          <p:cNvPr id="32" name="Text 30"/>
          <p:cNvSpPr/>
          <p:nvPr/>
        </p:nvSpPr>
        <p:spPr>
          <a:xfrm>
            <a:off x="4527500" y="51435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baseUrl: 服务端点</a:t>
            </a:r>
            <a:endParaRPr lang="en-US" sz="1600" dirty="0"/>
          </a:p>
        </p:txBody>
      </p:sp>
      <p:sp>
        <p:nvSpPr>
          <p:cNvPr id="33" name="Text 31"/>
          <p:cNvSpPr/>
          <p:nvPr/>
        </p:nvSpPr>
        <p:spPr>
          <a:xfrm>
            <a:off x="4527500" y="53340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凭证: Secret 安全存储</a:t>
            </a:r>
            <a:endParaRPr lang="en-US" sz="1600" dirty="0"/>
          </a:p>
        </p:txBody>
      </p:sp>
      <p:sp>
        <p:nvSpPr>
          <p:cNvPr id="34" name="Shape 32"/>
          <p:cNvSpPr/>
          <p:nvPr/>
        </p:nvSpPr>
        <p:spPr>
          <a:xfrm>
            <a:off x="8112100" y="1831181"/>
            <a:ext cx="3686175" cy="3933825"/>
          </a:xfrm>
          <a:custGeom>
            <a:avLst/>
            <a:gdLst/>
            <a:ahLst/>
            <a:cxnLst/>
            <a:rect l="l" t="t" r="r" b="b"/>
            <a:pathLst>
              <a:path w="3686175" h="3933825">
                <a:moveTo>
                  <a:pt x="114308" y="0"/>
                </a:moveTo>
                <a:lnTo>
                  <a:pt x="3571867" y="0"/>
                </a:lnTo>
                <a:cubicBezTo>
                  <a:pt x="3634997" y="0"/>
                  <a:pt x="3686175" y="51178"/>
                  <a:pt x="3686175" y="114308"/>
                </a:cubicBezTo>
                <a:lnTo>
                  <a:pt x="3686175" y="3819517"/>
                </a:lnTo>
                <a:cubicBezTo>
                  <a:pt x="3686175" y="3882647"/>
                  <a:pt x="3634997" y="3933825"/>
                  <a:pt x="3571867" y="3933825"/>
                </a:cubicBezTo>
                <a:lnTo>
                  <a:pt x="114308" y="3933825"/>
                </a:lnTo>
                <a:cubicBezTo>
                  <a:pt x="51178" y="3933825"/>
                  <a:pt x="0" y="3882647"/>
                  <a:pt x="0" y="3819517"/>
                </a:cubicBezTo>
                <a:lnTo>
                  <a:pt x="0" y="114308"/>
                </a:lnTo>
                <a:cubicBezTo>
                  <a:pt x="0" y="51220"/>
                  <a:pt x="51220" y="0"/>
                  <a:pt x="114308"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35" name="Shape 33"/>
          <p:cNvSpPr/>
          <p:nvPr/>
        </p:nvSpPr>
        <p:spPr>
          <a:xfrm>
            <a:off x="8312125" y="2031206"/>
            <a:ext cx="533400" cy="533400"/>
          </a:xfrm>
          <a:custGeom>
            <a:avLst/>
            <a:gdLst/>
            <a:ahLst/>
            <a:cxnLst/>
            <a:rect l="l" t="t" r="r" b="b"/>
            <a:pathLst>
              <a:path w="533400" h="533400">
                <a:moveTo>
                  <a:pt x="114302" y="0"/>
                </a:moveTo>
                <a:lnTo>
                  <a:pt x="419098" y="0"/>
                </a:lnTo>
                <a:cubicBezTo>
                  <a:pt x="482183" y="0"/>
                  <a:pt x="533400" y="51217"/>
                  <a:pt x="533400" y="114302"/>
                </a:cubicBezTo>
                <a:lnTo>
                  <a:pt x="533400" y="419098"/>
                </a:lnTo>
                <a:cubicBezTo>
                  <a:pt x="533400" y="482183"/>
                  <a:pt x="482183" y="533400"/>
                  <a:pt x="419098" y="533400"/>
                </a:cubicBezTo>
                <a:lnTo>
                  <a:pt x="114302" y="533400"/>
                </a:lnTo>
                <a:cubicBezTo>
                  <a:pt x="51217" y="533400"/>
                  <a:pt x="0" y="482183"/>
                  <a:pt x="0" y="419098"/>
                </a:cubicBezTo>
                <a:lnTo>
                  <a:pt x="0" y="114302"/>
                </a:lnTo>
                <a:cubicBezTo>
                  <a:pt x="0" y="51217"/>
                  <a:pt x="51217" y="0"/>
                  <a:pt x="114302" y="0"/>
                </a:cubicBezTo>
                <a:close/>
              </a:path>
            </a:pathLst>
          </a:custGeom>
          <a:solidFill>
            <a:srgbClr val="34D399">
              <a:alpha val="20000"/>
            </a:srgbClr>
          </a:solidFill>
          <a:ln/>
        </p:spPr>
        <p:txBody>
          <a:bodyPr/>
          <a:lstStyle/>
          <a:p>
            <a:endParaRPr lang="zh-CN" altLang="en-US"/>
          </a:p>
        </p:txBody>
      </p:sp>
      <p:sp>
        <p:nvSpPr>
          <p:cNvPr id="36" name="Shape 34"/>
          <p:cNvSpPr/>
          <p:nvPr/>
        </p:nvSpPr>
        <p:spPr>
          <a:xfrm>
            <a:off x="8420472" y="2155031"/>
            <a:ext cx="321469" cy="285750"/>
          </a:xfrm>
          <a:custGeom>
            <a:avLst/>
            <a:gdLst/>
            <a:ahLst/>
            <a:cxnLst/>
            <a:rect l="l" t="t" r="r" b="b"/>
            <a:pathLst>
              <a:path w="321469" h="285750">
                <a:moveTo>
                  <a:pt x="125071" y="54192"/>
                </a:moveTo>
                <a:lnTo>
                  <a:pt x="125071" y="81874"/>
                </a:lnTo>
                <a:lnTo>
                  <a:pt x="125350" y="82153"/>
                </a:lnTo>
                <a:cubicBezTo>
                  <a:pt x="128978" y="36165"/>
                  <a:pt x="167432" y="0"/>
                  <a:pt x="214368" y="0"/>
                </a:cubicBezTo>
                <a:cubicBezTo>
                  <a:pt x="225586" y="0"/>
                  <a:pt x="236358" y="2065"/>
                  <a:pt x="246236" y="5860"/>
                </a:cubicBezTo>
                <a:cubicBezTo>
                  <a:pt x="251817" y="7981"/>
                  <a:pt x="252822" y="15069"/>
                  <a:pt x="248636" y="19310"/>
                </a:cubicBezTo>
                <a:lnTo>
                  <a:pt x="199132" y="68814"/>
                </a:lnTo>
                <a:cubicBezTo>
                  <a:pt x="197458" y="70489"/>
                  <a:pt x="196509" y="72777"/>
                  <a:pt x="196509" y="75121"/>
                </a:cubicBezTo>
                <a:lnTo>
                  <a:pt x="196509" y="98227"/>
                </a:lnTo>
                <a:cubicBezTo>
                  <a:pt x="196509" y="103138"/>
                  <a:pt x="200527" y="107156"/>
                  <a:pt x="205439" y="107156"/>
                </a:cubicBezTo>
                <a:lnTo>
                  <a:pt x="228544" y="107156"/>
                </a:lnTo>
                <a:cubicBezTo>
                  <a:pt x="230888" y="107156"/>
                  <a:pt x="233176" y="106207"/>
                  <a:pt x="234851" y="104533"/>
                </a:cubicBezTo>
                <a:lnTo>
                  <a:pt x="284355" y="55029"/>
                </a:lnTo>
                <a:cubicBezTo>
                  <a:pt x="288596" y="50788"/>
                  <a:pt x="295684" y="51848"/>
                  <a:pt x="297805" y="57429"/>
                </a:cubicBezTo>
                <a:cubicBezTo>
                  <a:pt x="301600" y="67308"/>
                  <a:pt x="303665" y="78079"/>
                  <a:pt x="303665" y="89297"/>
                </a:cubicBezTo>
                <a:cubicBezTo>
                  <a:pt x="303665" y="123118"/>
                  <a:pt x="284857" y="152586"/>
                  <a:pt x="257063" y="167711"/>
                </a:cubicBezTo>
                <a:lnTo>
                  <a:pt x="302549" y="213196"/>
                </a:lnTo>
                <a:cubicBezTo>
                  <a:pt x="312986" y="223633"/>
                  <a:pt x="312986" y="240599"/>
                  <a:pt x="302549" y="251092"/>
                </a:cubicBezTo>
                <a:lnTo>
                  <a:pt x="269007" y="284634"/>
                </a:lnTo>
                <a:cubicBezTo>
                  <a:pt x="258570" y="295070"/>
                  <a:pt x="241604" y="295070"/>
                  <a:pt x="231111" y="284634"/>
                </a:cubicBezTo>
                <a:lnTo>
                  <a:pt x="160790" y="214313"/>
                </a:lnTo>
                <a:cubicBezTo>
                  <a:pt x="145498" y="199020"/>
                  <a:pt x="142038" y="176417"/>
                  <a:pt x="150465" y="157776"/>
                </a:cubicBezTo>
                <a:lnTo>
                  <a:pt x="99845" y="107156"/>
                </a:lnTo>
                <a:lnTo>
                  <a:pt x="72163" y="107156"/>
                </a:lnTo>
                <a:cubicBezTo>
                  <a:pt x="66191" y="107156"/>
                  <a:pt x="60610" y="104198"/>
                  <a:pt x="57317" y="99231"/>
                </a:cubicBezTo>
                <a:lnTo>
                  <a:pt x="13060" y="32872"/>
                </a:lnTo>
                <a:cubicBezTo>
                  <a:pt x="10716" y="29356"/>
                  <a:pt x="11162" y="24612"/>
                  <a:pt x="14176" y="21599"/>
                </a:cubicBezTo>
                <a:lnTo>
                  <a:pt x="39514" y="-3739"/>
                </a:lnTo>
                <a:cubicBezTo>
                  <a:pt x="42528" y="-6753"/>
                  <a:pt x="47216" y="-7200"/>
                  <a:pt x="50788" y="-4856"/>
                </a:cubicBezTo>
                <a:lnTo>
                  <a:pt x="117146" y="39346"/>
                </a:lnTo>
                <a:cubicBezTo>
                  <a:pt x="122113" y="42639"/>
                  <a:pt x="125071" y="48220"/>
                  <a:pt x="125071" y="54192"/>
                </a:cubicBezTo>
                <a:close/>
                <a:moveTo>
                  <a:pt x="120328" y="165534"/>
                </a:moveTo>
                <a:cubicBezTo>
                  <a:pt x="116811" y="186184"/>
                  <a:pt x="121667" y="208006"/>
                  <a:pt x="135062" y="225475"/>
                </a:cubicBezTo>
                <a:lnTo>
                  <a:pt x="82042" y="278439"/>
                </a:lnTo>
                <a:cubicBezTo>
                  <a:pt x="66359" y="294122"/>
                  <a:pt x="40909" y="294122"/>
                  <a:pt x="25226" y="278439"/>
                </a:cubicBezTo>
                <a:cubicBezTo>
                  <a:pt x="9544" y="262756"/>
                  <a:pt x="9544" y="237306"/>
                  <a:pt x="25226" y="221624"/>
                </a:cubicBezTo>
                <a:lnTo>
                  <a:pt x="100794" y="146056"/>
                </a:lnTo>
                <a:lnTo>
                  <a:pt x="120328" y="165590"/>
                </a:lnTo>
                <a:close/>
              </a:path>
            </a:pathLst>
          </a:custGeom>
          <a:solidFill>
            <a:srgbClr val="34D399"/>
          </a:solidFill>
          <a:ln/>
        </p:spPr>
        <p:txBody>
          <a:bodyPr/>
          <a:lstStyle/>
          <a:p>
            <a:endParaRPr lang="zh-CN" altLang="en-US"/>
          </a:p>
        </p:txBody>
      </p:sp>
      <p:sp>
        <p:nvSpPr>
          <p:cNvPr id="37" name="Text 35"/>
          <p:cNvSpPr/>
          <p:nvPr/>
        </p:nvSpPr>
        <p:spPr>
          <a:xfrm>
            <a:off x="8959825" y="2145506"/>
            <a:ext cx="217170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RemoteMCPServer</a:t>
            </a:r>
            <a:endParaRPr lang="en-US" sz="1600" dirty="0"/>
          </a:p>
        </p:txBody>
      </p:sp>
      <p:sp>
        <p:nvSpPr>
          <p:cNvPr id="38" name="Shape 36"/>
          <p:cNvSpPr/>
          <p:nvPr/>
        </p:nvSpPr>
        <p:spPr>
          <a:xfrm>
            <a:off x="8312125" y="2702719"/>
            <a:ext cx="762000" cy="266700"/>
          </a:xfrm>
          <a:custGeom>
            <a:avLst/>
            <a:gdLst/>
            <a:ahLst/>
            <a:cxnLst/>
            <a:rect l="l" t="t" r="r" b="b"/>
            <a:pathLst>
              <a:path w="762000" h="266700">
                <a:moveTo>
                  <a:pt x="133350" y="0"/>
                </a:moveTo>
                <a:lnTo>
                  <a:pt x="628650" y="0"/>
                </a:lnTo>
                <a:cubicBezTo>
                  <a:pt x="702248" y="0"/>
                  <a:pt x="762000" y="59752"/>
                  <a:pt x="762000" y="133350"/>
                </a:cubicBezTo>
                <a:lnTo>
                  <a:pt x="762000" y="133350"/>
                </a:lnTo>
                <a:cubicBezTo>
                  <a:pt x="762000" y="206948"/>
                  <a:pt x="702248" y="266700"/>
                  <a:pt x="628650" y="266700"/>
                </a:cubicBezTo>
                <a:lnTo>
                  <a:pt x="133350" y="266700"/>
                </a:lnTo>
                <a:cubicBezTo>
                  <a:pt x="59752" y="266700"/>
                  <a:pt x="0" y="206948"/>
                  <a:pt x="0" y="133350"/>
                </a:cubicBezTo>
                <a:lnTo>
                  <a:pt x="0" y="133350"/>
                </a:lnTo>
                <a:cubicBezTo>
                  <a:pt x="0" y="59752"/>
                  <a:pt x="59752" y="0"/>
                  <a:pt x="133350" y="0"/>
                </a:cubicBezTo>
                <a:close/>
              </a:path>
            </a:pathLst>
          </a:custGeom>
          <a:solidFill>
            <a:srgbClr val="34D399">
              <a:alpha val="20000"/>
            </a:srgbClr>
          </a:solidFill>
          <a:ln/>
        </p:spPr>
        <p:txBody>
          <a:bodyPr/>
          <a:lstStyle/>
          <a:p>
            <a:endParaRPr lang="zh-CN" altLang="en-US"/>
          </a:p>
        </p:txBody>
      </p:sp>
      <p:sp>
        <p:nvSpPr>
          <p:cNvPr id="39" name="Text 37"/>
          <p:cNvSpPr/>
          <p:nvPr/>
        </p:nvSpPr>
        <p:spPr>
          <a:xfrm>
            <a:off x="8312125" y="2702719"/>
            <a:ext cx="828675" cy="266700"/>
          </a:xfrm>
          <a:prstGeom prst="rect">
            <a:avLst/>
          </a:prstGeom>
          <a:noFill/>
          <a:ln/>
        </p:spPr>
        <p:txBody>
          <a:bodyPr wrap="square" lIns="114300" tIns="38100" rIns="114300" bIns="38100" rtlCol="0" anchor="ctr"/>
          <a:lstStyle/>
          <a:p>
            <a:pPr>
              <a:lnSpc>
                <a:spcPct val="120000"/>
              </a:lnSpc>
            </a:pPr>
            <a:r>
              <a:rPr lang="en-US" sz="1050" b="1" dirty="0">
                <a:solidFill>
                  <a:srgbClr val="34D399"/>
                </a:solidFill>
                <a:latin typeface="Noto Sans SC" pitchFamily="34" charset="0"/>
                <a:ea typeface="Noto Sans SC" pitchFamily="34" charset="-122"/>
                <a:cs typeface="Noto Sans SC" pitchFamily="34" charset="-120"/>
              </a:rPr>
              <a:t>工具服务</a:t>
            </a:r>
            <a:endParaRPr lang="en-US" sz="1600" dirty="0"/>
          </a:p>
        </p:txBody>
      </p:sp>
      <p:sp>
        <p:nvSpPr>
          <p:cNvPr id="40" name="Text 38"/>
          <p:cNvSpPr/>
          <p:nvPr/>
        </p:nvSpPr>
        <p:spPr>
          <a:xfrm>
            <a:off x="8312125" y="3059906"/>
            <a:ext cx="3362325" cy="1247775"/>
          </a:xfrm>
          <a:prstGeom prst="rect">
            <a:avLst/>
          </a:prstGeom>
          <a:noFill/>
          <a:ln/>
        </p:spPr>
        <p:txBody>
          <a:bodyPr wrap="square" lIns="0" tIns="0" rIns="0" bIns="0" rtlCol="0" anchor="ctr"/>
          <a:lstStyle/>
          <a:p>
            <a:pPr>
              <a:lnSpc>
                <a:spcPct val="140000"/>
              </a:lnSpc>
            </a:pPr>
            <a:r>
              <a:rPr lang="en-US" sz="1200" dirty="0">
                <a:solidFill>
                  <a:srgbClr val="E5E7EB">
                    <a:alpha val="80000"/>
                  </a:srgbClr>
                </a:solidFill>
                <a:latin typeface="Noto Sans SC" pitchFamily="34" charset="0"/>
                <a:ea typeface="Noto Sans SC" pitchFamily="34" charset="-122"/>
                <a:cs typeface="Noto Sans SC" pitchFamily="34" charset="-120"/>
              </a:rPr>
              <a:t>定义可连接的 MCP 工具服务端点,控制器解析时会自动完成工具发现并写入缓存,供运行时调用</a:t>
            </a:r>
            <a:endParaRPr lang="en-US" sz="1600" dirty="0"/>
          </a:p>
        </p:txBody>
      </p:sp>
      <p:sp>
        <p:nvSpPr>
          <p:cNvPr id="41" name="Shape 39"/>
          <p:cNvSpPr/>
          <p:nvPr/>
        </p:nvSpPr>
        <p:spPr>
          <a:xfrm>
            <a:off x="8312125" y="4457700"/>
            <a:ext cx="3286125" cy="1104900"/>
          </a:xfrm>
          <a:custGeom>
            <a:avLst/>
            <a:gdLst/>
            <a:ahLst/>
            <a:cxnLst/>
            <a:rect l="l" t="t" r="r" b="b"/>
            <a:pathLst>
              <a:path w="3286125" h="1104900">
                <a:moveTo>
                  <a:pt x="76205" y="0"/>
                </a:moveTo>
                <a:lnTo>
                  <a:pt x="3209920" y="0"/>
                </a:lnTo>
                <a:cubicBezTo>
                  <a:pt x="3252007" y="0"/>
                  <a:pt x="3286125" y="34118"/>
                  <a:pt x="3286125" y="76205"/>
                </a:cubicBezTo>
                <a:lnTo>
                  <a:pt x="3286125" y="1028695"/>
                </a:lnTo>
                <a:cubicBezTo>
                  <a:pt x="3286125" y="1070782"/>
                  <a:pt x="3252007" y="1104900"/>
                  <a:pt x="3209920" y="1104900"/>
                </a:cubicBezTo>
                <a:lnTo>
                  <a:pt x="76205" y="1104900"/>
                </a:lnTo>
                <a:cubicBezTo>
                  <a:pt x="34118" y="1104900"/>
                  <a:pt x="0" y="1070782"/>
                  <a:pt x="0" y="1028695"/>
                </a:cubicBezTo>
                <a:lnTo>
                  <a:pt x="0" y="76205"/>
                </a:lnTo>
                <a:cubicBezTo>
                  <a:pt x="0" y="34146"/>
                  <a:pt x="34146" y="0"/>
                  <a:pt x="76205" y="0"/>
                </a:cubicBezTo>
                <a:close/>
              </a:path>
            </a:pathLst>
          </a:custGeom>
          <a:solidFill>
            <a:srgbClr val="34D399">
              <a:alpha val="10196"/>
            </a:srgbClr>
          </a:solidFill>
          <a:ln/>
        </p:spPr>
        <p:txBody>
          <a:bodyPr/>
          <a:lstStyle/>
          <a:p>
            <a:endParaRPr lang="zh-CN" altLang="en-US"/>
          </a:p>
        </p:txBody>
      </p:sp>
      <p:sp>
        <p:nvSpPr>
          <p:cNvPr id="42" name="Text 40"/>
          <p:cNvSpPr/>
          <p:nvPr/>
        </p:nvSpPr>
        <p:spPr>
          <a:xfrm>
            <a:off x="8388325" y="4533900"/>
            <a:ext cx="3200400"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核心属性</a:t>
            </a:r>
            <a:endParaRPr lang="en-US" sz="1600" dirty="0"/>
          </a:p>
        </p:txBody>
      </p:sp>
      <p:sp>
        <p:nvSpPr>
          <p:cNvPr id="43" name="Text 41"/>
          <p:cNvSpPr/>
          <p:nvPr/>
        </p:nvSpPr>
        <p:spPr>
          <a:xfrm>
            <a:off x="8388325" y="47625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url: MCP 服务端点</a:t>
            </a:r>
            <a:endParaRPr lang="en-US" sz="1600" dirty="0"/>
          </a:p>
        </p:txBody>
      </p:sp>
      <p:sp>
        <p:nvSpPr>
          <p:cNvPr id="44" name="Text 42"/>
          <p:cNvSpPr/>
          <p:nvPr/>
        </p:nvSpPr>
        <p:spPr>
          <a:xfrm>
            <a:off x="8388325" y="49530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protocol: 通信协议</a:t>
            </a:r>
            <a:endParaRPr lang="en-US" sz="1600" dirty="0"/>
          </a:p>
        </p:txBody>
      </p:sp>
      <p:sp>
        <p:nvSpPr>
          <p:cNvPr id="45" name="Text 43"/>
          <p:cNvSpPr/>
          <p:nvPr/>
        </p:nvSpPr>
        <p:spPr>
          <a:xfrm>
            <a:off x="8388325" y="51435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timeout: 超时配置</a:t>
            </a:r>
            <a:endParaRPr lang="en-US" sz="1600" dirty="0"/>
          </a:p>
        </p:txBody>
      </p:sp>
      <p:sp>
        <p:nvSpPr>
          <p:cNvPr id="46" name="Text 44"/>
          <p:cNvSpPr/>
          <p:nvPr/>
        </p:nvSpPr>
        <p:spPr>
          <a:xfrm>
            <a:off x="8388325" y="5334000"/>
            <a:ext cx="3190875"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 自动工具发现</a:t>
            </a:r>
            <a:endParaRPr lang="en-US" sz="1600" dirty="0"/>
          </a:p>
        </p:txBody>
      </p:sp>
      <p:sp>
        <p:nvSpPr>
          <p:cNvPr id="47" name="Shape 45"/>
          <p:cNvSpPr/>
          <p:nvPr/>
        </p:nvSpPr>
        <p:spPr>
          <a:xfrm>
            <a:off x="385763" y="5929313"/>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48" name="Shape 46"/>
          <p:cNvSpPr/>
          <p:nvPr/>
        </p:nvSpPr>
        <p:spPr>
          <a:xfrm>
            <a:off x="566738" y="6105525"/>
            <a:ext cx="190500" cy="190500"/>
          </a:xfrm>
          <a:custGeom>
            <a:avLst/>
            <a:gdLst/>
            <a:ahLst/>
            <a:cxnLst/>
            <a:rect l="l" t="t" r="r" b="b"/>
            <a:pathLst>
              <a:path w="190500" h="190500">
                <a:moveTo>
                  <a:pt x="86506" y="1935"/>
                </a:moveTo>
                <a:cubicBezTo>
                  <a:pt x="92050" y="-633"/>
                  <a:pt x="98450" y="-633"/>
                  <a:pt x="103994" y="1935"/>
                </a:cubicBezTo>
                <a:lnTo>
                  <a:pt x="185328" y="39514"/>
                </a:lnTo>
                <a:cubicBezTo>
                  <a:pt x="188491" y="40965"/>
                  <a:pt x="190500" y="44128"/>
                  <a:pt x="190500" y="47625"/>
                </a:cubicBezTo>
                <a:cubicBezTo>
                  <a:pt x="190500" y="51122"/>
                  <a:pt x="188491" y="54285"/>
                  <a:pt x="185328" y="55736"/>
                </a:cubicBezTo>
                <a:lnTo>
                  <a:pt x="103994" y="93315"/>
                </a:lnTo>
                <a:cubicBezTo>
                  <a:pt x="98450" y="95883"/>
                  <a:pt x="92050" y="95883"/>
                  <a:pt x="86506" y="93315"/>
                </a:cubicBezTo>
                <a:lnTo>
                  <a:pt x="5172" y="55736"/>
                </a:lnTo>
                <a:cubicBezTo>
                  <a:pt x="2009" y="54248"/>
                  <a:pt x="0" y="51085"/>
                  <a:pt x="0" y="47625"/>
                </a:cubicBezTo>
                <a:cubicBezTo>
                  <a:pt x="0" y="44165"/>
                  <a:pt x="2009" y="40965"/>
                  <a:pt x="5172" y="39514"/>
                </a:cubicBezTo>
                <a:lnTo>
                  <a:pt x="86506" y="1935"/>
                </a:lnTo>
                <a:close/>
                <a:moveTo>
                  <a:pt x="17897" y="81260"/>
                </a:moveTo>
                <a:lnTo>
                  <a:pt x="79028" y="109500"/>
                </a:lnTo>
                <a:cubicBezTo>
                  <a:pt x="89334" y="114263"/>
                  <a:pt x="101203" y="114263"/>
                  <a:pt x="111509" y="109500"/>
                </a:cubicBezTo>
                <a:lnTo>
                  <a:pt x="172641" y="81260"/>
                </a:lnTo>
                <a:lnTo>
                  <a:pt x="185328" y="87139"/>
                </a:lnTo>
                <a:cubicBezTo>
                  <a:pt x="188491" y="88590"/>
                  <a:pt x="190500" y="91753"/>
                  <a:pt x="190500" y="95250"/>
                </a:cubicBezTo>
                <a:cubicBezTo>
                  <a:pt x="190500" y="98747"/>
                  <a:pt x="188491" y="101910"/>
                  <a:pt x="185328" y="103361"/>
                </a:cubicBezTo>
                <a:lnTo>
                  <a:pt x="103994" y="140940"/>
                </a:lnTo>
                <a:cubicBezTo>
                  <a:pt x="98450" y="143508"/>
                  <a:pt x="92050" y="143508"/>
                  <a:pt x="86506" y="140940"/>
                </a:cubicBezTo>
                <a:lnTo>
                  <a:pt x="5172" y="103361"/>
                </a:lnTo>
                <a:cubicBezTo>
                  <a:pt x="2009" y="101873"/>
                  <a:pt x="0" y="98710"/>
                  <a:pt x="0" y="95250"/>
                </a:cubicBezTo>
                <a:cubicBezTo>
                  <a:pt x="0" y="91790"/>
                  <a:pt x="2009" y="88590"/>
                  <a:pt x="5172" y="87139"/>
                </a:cubicBezTo>
                <a:lnTo>
                  <a:pt x="17859" y="81260"/>
                </a:lnTo>
                <a:close/>
                <a:moveTo>
                  <a:pt x="5172" y="134764"/>
                </a:moveTo>
                <a:lnTo>
                  <a:pt x="17859" y="128885"/>
                </a:lnTo>
                <a:lnTo>
                  <a:pt x="78991" y="157125"/>
                </a:lnTo>
                <a:cubicBezTo>
                  <a:pt x="89297" y="161888"/>
                  <a:pt x="101166" y="161888"/>
                  <a:pt x="111472" y="157125"/>
                </a:cubicBezTo>
                <a:lnTo>
                  <a:pt x="172603" y="128885"/>
                </a:lnTo>
                <a:lnTo>
                  <a:pt x="185291" y="134764"/>
                </a:lnTo>
                <a:cubicBezTo>
                  <a:pt x="188454" y="136215"/>
                  <a:pt x="190463" y="139378"/>
                  <a:pt x="190463" y="142875"/>
                </a:cubicBezTo>
                <a:cubicBezTo>
                  <a:pt x="190463" y="146372"/>
                  <a:pt x="188454" y="149535"/>
                  <a:pt x="185291" y="150986"/>
                </a:cubicBezTo>
                <a:lnTo>
                  <a:pt x="103956" y="188565"/>
                </a:lnTo>
                <a:cubicBezTo>
                  <a:pt x="98413" y="191133"/>
                  <a:pt x="92013" y="191133"/>
                  <a:pt x="86469" y="188565"/>
                </a:cubicBezTo>
                <a:lnTo>
                  <a:pt x="5172" y="150986"/>
                </a:lnTo>
                <a:cubicBezTo>
                  <a:pt x="2009" y="149498"/>
                  <a:pt x="0" y="146335"/>
                  <a:pt x="0" y="142875"/>
                </a:cubicBezTo>
                <a:cubicBezTo>
                  <a:pt x="0" y="139415"/>
                  <a:pt x="2009" y="136215"/>
                  <a:pt x="5172" y="134764"/>
                </a:cubicBezTo>
                <a:close/>
              </a:path>
            </a:pathLst>
          </a:custGeom>
          <a:solidFill>
            <a:srgbClr val="F59E0B"/>
          </a:solidFill>
          <a:ln/>
        </p:spPr>
        <p:txBody>
          <a:bodyPr/>
          <a:lstStyle/>
          <a:p>
            <a:endParaRPr lang="zh-CN" altLang="en-US"/>
          </a:p>
        </p:txBody>
      </p:sp>
      <p:sp>
        <p:nvSpPr>
          <p:cNvPr id="49" name="Text 47"/>
          <p:cNvSpPr/>
          <p:nvPr/>
        </p:nvSpPr>
        <p:spPr>
          <a:xfrm>
            <a:off x="895350" y="6086475"/>
            <a:ext cx="6000750" cy="228600"/>
          </a:xfrm>
          <a:prstGeom prst="rect">
            <a:avLst/>
          </a:prstGeom>
          <a:noFill/>
          <a:ln/>
        </p:spPr>
        <p:txBody>
          <a:bodyPr wrap="square" lIns="0" tIns="0" rIns="0" bIns="0" rtlCol="0" anchor="ctr"/>
          <a:lstStyle/>
          <a:p>
            <a:pPr>
              <a:lnSpc>
                <a:spcPct val="130000"/>
              </a:lnSpc>
            </a:pPr>
            <a:r>
              <a:rPr lang="en-US" sz="1200" b="1" dirty="0">
                <a:solidFill>
                  <a:srgbClr val="F59E0B"/>
                </a:solidFill>
                <a:latin typeface="Noto Sans SC" pitchFamily="34" charset="0"/>
                <a:ea typeface="Noto Sans SC" pitchFamily="34" charset="-122"/>
                <a:cs typeface="Noto Sans SC" pitchFamily="34" charset="-120"/>
              </a:rPr>
              <a:t>设计优势:</a:t>
            </a:r>
            <a:r>
              <a:rPr lang="en-US" sz="1200" dirty="0">
                <a:solidFill>
                  <a:srgbClr val="E5E7EB">
                    <a:alpha val="90000"/>
                  </a:srgbClr>
                </a:solidFill>
                <a:latin typeface="Noto Sans SC" pitchFamily="34" charset="0"/>
                <a:ea typeface="Noto Sans SC" pitchFamily="34" charset="-122"/>
                <a:cs typeface="Noto Sans SC" pitchFamily="34" charset="-120"/>
              </a:rPr>
              <a:t> 三大核心抽象实现了</a:t>
            </a:r>
            <a:r>
              <a:rPr lang="en-US" sz="1200" b="1" dirty="0">
                <a:solidFill>
                  <a:srgbClr val="34D399"/>
                </a:solidFill>
                <a:latin typeface="Noto Sans SC" pitchFamily="34" charset="0"/>
                <a:ea typeface="Noto Sans SC" pitchFamily="34" charset="-122"/>
                <a:cs typeface="Noto Sans SC" pitchFamily="34" charset="-120"/>
              </a:rPr>
              <a:t>配置与逻辑的解耦</a:t>
            </a:r>
            <a:r>
              <a:rPr lang="en-US" sz="1200" dirty="0">
                <a:solidFill>
                  <a:srgbClr val="E5E7EB">
                    <a:alpha val="90000"/>
                  </a:srgbClr>
                </a:solidFill>
                <a:latin typeface="Noto Sans SC" pitchFamily="34" charset="0"/>
                <a:ea typeface="Noto Sans SC" pitchFamily="34" charset="-122"/>
                <a:cs typeface="Noto Sans SC" pitchFamily="34" charset="-120"/>
              </a:rPr>
              <a:t>,让智能体管理更加</a:t>
            </a:r>
            <a:r>
              <a:rPr lang="en-US" sz="1200" b="1" dirty="0">
                <a:solidFill>
                  <a:srgbClr val="F59E0B"/>
                </a:solidFill>
                <a:latin typeface="Noto Sans SC" pitchFamily="34" charset="0"/>
                <a:ea typeface="Noto Sans SC" pitchFamily="34" charset="-122"/>
                <a:cs typeface="Noto Sans SC" pitchFamily="34" charset="-120"/>
              </a:rPr>
              <a:t>灵活、安全、可维护</a:t>
            </a:r>
            <a:endParaRPr lang="en-US" sz="1600"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03</a:t>
            </a:r>
            <a:endParaRPr lang="en-US" sz="1600" dirty="0"/>
          </a:p>
        </p:txBody>
      </p:sp>
      <p:sp>
        <p:nvSpPr>
          <p:cNvPr id="4" name="Text 2"/>
          <p:cNvSpPr/>
          <p:nvPr/>
        </p:nvSpPr>
        <p:spPr>
          <a:xfrm>
            <a:off x="876300" y="381000"/>
            <a:ext cx="438150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框架协同边界:三层分工模型</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6" name="Shape 4"/>
          <p:cNvSpPr/>
          <p:nvPr/>
        </p:nvSpPr>
        <p:spPr>
          <a:xfrm>
            <a:off x="385763" y="1071563"/>
            <a:ext cx="11420475" cy="590550"/>
          </a:xfrm>
          <a:custGeom>
            <a:avLst/>
            <a:gdLst/>
            <a:ahLst/>
            <a:cxnLst/>
            <a:rect l="l" t="t" r="r" b="b"/>
            <a:pathLst>
              <a:path w="11420475" h="590550">
                <a:moveTo>
                  <a:pt x="114301" y="0"/>
                </a:moveTo>
                <a:lnTo>
                  <a:pt x="11306174" y="0"/>
                </a:lnTo>
                <a:cubicBezTo>
                  <a:pt x="11369301" y="0"/>
                  <a:pt x="11420475" y="51174"/>
                  <a:pt x="11420475" y="114301"/>
                </a:cubicBezTo>
                <a:lnTo>
                  <a:pt x="11420475" y="476249"/>
                </a:lnTo>
                <a:cubicBezTo>
                  <a:pt x="11420475" y="539376"/>
                  <a:pt x="11369301" y="590550"/>
                  <a:pt x="11306174" y="590550"/>
                </a:cubicBezTo>
                <a:lnTo>
                  <a:pt x="114301" y="590550"/>
                </a:lnTo>
                <a:cubicBezTo>
                  <a:pt x="51174" y="590550"/>
                  <a:pt x="0" y="539376"/>
                  <a:pt x="0" y="476249"/>
                </a:cubicBezTo>
                <a:lnTo>
                  <a:pt x="0" y="114301"/>
                </a:lnTo>
                <a:cubicBezTo>
                  <a:pt x="0" y="51217"/>
                  <a:pt x="51217" y="0"/>
                  <a:pt x="114301"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542925" y="1228725"/>
            <a:ext cx="11191875" cy="276225"/>
          </a:xfrm>
          <a:prstGeom prst="rect">
            <a:avLst/>
          </a:prstGeom>
          <a:noFill/>
          <a:ln/>
        </p:spPr>
        <p:txBody>
          <a:bodyPr wrap="square" lIns="0" tIns="0" rIns="0" bIns="0" rtlCol="0" anchor="ctr"/>
          <a:lstStyle/>
          <a:p>
            <a:pPr>
              <a:lnSpc>
                <a:spcPct val="140000"/>
              </a:lnSpc>
            </a:pPr>
            <a:r>
              <a:rPr lang="en-US" sz="1350" dirty="0">
                <a:solidFill>
                  <a:srgbClr val="E5E7EB">
                    <a:alpha val="90000"/>
                  </a:srgbClr>
                </a:solidFill>
                <a:latin typeface="Noto Sans SC" pitchFamily="34" charset="0"/>
                <a:ea typeface="Noto Sans SC" pitchFamily="34" charset="-122"/>
                <a:cs typeface="Noto Sans SC" pitchFamily="34" charset="-120"/>
              </a:rPr>
              <a:t>理解 </a:t>
            </a:r>
            <a:r>
              <a:rPr lang="en-US" sz="1350" b="1" dirty="0">
                <a:solidFill>
                  <a:srgbClr val="34D399"/>
                </a:solidFill>
                <a:latin typeface="Noto Sans SC" pitchFamily="34" charset="0"/>
                <a:ea typeface="Noto Sans SC" pitchFamily="34" charset="-122"/>
                <a:cs typeface="Noto Sans SC" pitchFamily="34" charset="-120"/>
              </a:rPr>
              <a:t>Google ADK</a:t>
            </a:r>
            <a:r>
              <a:rPr lang="en-US" sz="1350" dirty="0">
                <a:solidFill>
                  <a:srgbClr val="E5E7EB">
                    <a:alpha val="90000"/>
                  </a:srgbClr>
                </a:solidFill>
                <a:latin typeface="Noto Sans SC" pitchFamily="34" charset="0"/>
                <a:ea typeface="Noto Sans SC" pitchFamily="34" charset="-122"/>
                <a:cs typeface="Noto Sans SC" pitchFamily="34" charset="-120"/>
              </a:rPr>
              <a:t>、</a:t>
            </a:r>
            <a:r>
              <a:rPr lang="en-US" sz="1350" b="1" dirty="0">
                <a:solidFill>
                  <a:srgbClr val="F59E0B"/>
                </a:solidFill>
                <a:latin typeface="Noto Sans SC" pitchFamily="34" charset="0"/>
                <a:ea typeface="Noto Sans SC" pitchFamily="34" charset="-122"/>
                <a:cs typeface="Noto Sans SC" pitchFamily="34" charset="-120"/>
              </a:rPr>
              <a:t>Kagent</a:t>
            </a:r>
            <a:r>
              <a:rPr lang="en-US" sz="1350" dirty="0">
                <a:solidFill>
                  <a:srgbClr val="E5E7EB">
                    <a:alpha val="90000"/>
                  </a:srgbClr>
                </a:solidFill>
                <a:latin typeface="Noto Sans SC" pitchFamily="34" charset="0"/>
                <a:ea typeface="Noto Sans SC" pitchFamily="34" charset="-122"/>
                <a:cs typeface="Noto Sans SC" pitchFamily="34" charset="-120"/>
              </a:rPr>
              <a:t> 与</a:t>
            </a:r>
            <a:r>
              <a:rPr lang="en-US" sz="1350" b="1" dirty="0">
                <a:solidFill>
                  <a:srgbClr val="34D399"/>
                </a:solidFill>
                <a:latin typeface="Noto Sans SC" pitchFamily="34" charset="0"/>
                <a:ea typeface="Noto Sans SC" pitchFamily="34" charset="-122"/>
                <a:cs typeface="Noto Sans SC" pitchFamily="34" charset="-120"/>
              </a:rPr>
              <a:t>业务智能体</a:t>
            </a:r>
            <a:r>
              <a:rPr lang="en-US" sz="1350" dirty="0">
                <a:solidFill>
                  <a:srgbClr val="E5E7EB">
                    <a:alpha val="90000"/>
                  </a:srgbClr>
                </a:solidFill>
                <a:latin typeface="Noto Sans SC" pitchFamily="34" charset="0"/>
                <a:ea typeface="Noto Sans SC" pitchFamily="34" charset="-122"/>
                <a:cs typeface="Noto Sans SC" pitchFamily="34" charset="-120"/>
              </a:rPr>
              <a:t>三者的边界,是自建业务 Agent 的关键前提。这三者通过各自的分工,形成了一个完整的能力闭环:</a:t>
            </a:r>
            <a:endParaRPr lang="en-US" sz="1600" dirty="0"/>
          </a:p>
        </p:txBody>
      </p:sp>
      <p:sp>
        <p:nvSpPr>
          <p:cNvPr id="8" name="Shape 6"/>
          <p:cNvSpPr/>
          <p:nvPr/>
        </p:nvSpPr>
        <p:spPr>
          <a:xfrm>
            <a:off x="385763" y="1826419"/>
            <a:ext cx="11420475" cy="4285794"/>
          </a:xfrm>
          <a:custGeom>
            <a:avLst/>
            <a:gdLst/>
            <a:ahLst/>
            <a:cxnLst/>
            <a:rect l="l" t="t" r="r" b="b"/>
            <a:pathLst>
              <a:path w="11420475" h="3943350">
                <a:moveTo>
                  <a:pt x="114318" y="0"/>
                </a:moveTo>
                <a:lnTo>
                  <a:pt x="11306157" y="0"/>
                </a:lnTo>
                <a:cubicBezTo>
                  <a:pt x="11369293" y="0"/>
                  <a:pt x="11420475" y="51182"/>
                  <a:pt x="11420475" y="114318"/>
                </a:cubicBezTo>
                <a:lnTo>
                  <a:pt x="11420475" y="3829032"/>
                </a:lnTo>
                <a:cubicBezTo>
                  <a:pt x="11420475" y="3892168"/>
                  <a:pt x="11369293" y="3943350"/>
                  <a:pt x="11306157" y="3943350"/>
                </a:cubicBezTo>
                <a:lnTo>
                  <a:pt x="114318" y="3943350"/>
                </a:lnTo>
                <a:cubicBezTo>
                  <a:pt x="51182" y="3943350"/>
                  <a:pt x="0" y="3892168"/>
                  <a:pt x="0" y="3829032"/>
                </a:cubicBezTo>
                <a:lnTo>
                  <a:pt x="0" y="114318"/>
                </a:lnTo>
                <a:cubicBezTo>
                  <a:pt x="0" y="51182"/>
                  <a:pt x="51182" y="0"/>
                  <a:pt x="114318"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graphicFrame>
        <p:nvGraphicFramePr>
          <p:cNvPr id="16" name="Table 0"/>
          <p:cNvGraphicFramePr>
            <a:graphicFrameLocks noGrp="1"/>
          </p:cNvGraphicFramePr>
          <p:nvPr>
            <p:extLst>
              <p:ext uri="{D42A27DB-BD31-4B8C-83A1-F6EECF244321}">
                <p14:modId xmlns:p14="http://schemas.microsoft.com/office/powerpoint/2010/main" val="3957777268"/>
              </p:ext>
            </p:extLst>
          </p:nvPr>
        </p:nvGraphicFramePr>
        <p:xfrm>
          <a:off x="542925" y="1983581"/>
          <a:ext cx="11106150" cy="4128632"/>
        </p:xfrm>
        <a:graphic>
          <a:graphicData uri="http://schemas.openxmlformats.org/drawingml/2006/table">
            <a:tbl>
              <a:tblPr/>
              <a:tblGrid>
                <a:gridCol w="2221230">
                  <a:extLst>
                    <a:ext uri="{9D8B030D-6E8A-4147-A177-3AD203B41FA5}">
                      <a16:colId xmlns:a16="http://schemas.microsoft.com/office/drawing/2014/main" val="20000"/>
                    </a:ext>
                  </a:extLst>
                </a:gridCol>
                <a:gridCol w="4442460">
                  <a:extLst>
                    <a:ext uri="{9D8B030D-6E8A-4147-A177-3AD203B41FA5}">
                      <a16:colId xmlns:a16="http://schemas.microsoft.com/office/drawing/2014/main" val="20001"/>
                    </a:ext>
                  </a:extLst>
                </a:gridCol>
                <a:gridCol w="4442460">
                  <a:extLst>
                    <a:ext uri="{9D8B030D-6E8A-4147-A177-3AD203B41FA5}">
                      <a16:colId xmlns:a16="http://schemas.microsoft.com/office/drawing/2014/main" val="20002"/>
                    </a:ext>
                  </a:extLst>
                </a:gridCol>
              </a:tblGrid>
              <a:tr h="548785">
                <a:tc>
                  <a:txBody>
                    <a:bodyPr/>
                    <a:lstStyle/>
                    <a:p>
                      <a:pPr algn="l"/>
                      <a:r>
                        <a:rPr lang="en-US" sz="1500" b="1" u="none" dirty="0">
                          <a:solidFill>
                            <a:srgbClr val="E5E7EB"/>
                          </a:solidFill>
                          <a:latin typeface="微软雅黑" pitchFamily="34" charset="0"/>
                          <a:ea typeface="微软雅黑" pitchFamily="34" charset="-122"/>
                          <a:cs typeface="微软雅黑" pitchFamily="34" charset="-120"/>
                        </a:rPr>
                        <a:t>层级</a:t>
                      </a:r>
                      <a:endParaRPr lang="en-US" sz="1500" dirty="0">
                        <a:latin typeface="微软雅黑" charset="0"/>
                        <a:ea typeface="微软雅黑" charset="0"/>
                        <a:cs typeface="微软雅黑" charset="0"/>
                      </a:endParaRPr>
                    </a:p>
                  </a:txBody>
                  <a:tcPr marL="114300" marR="114300" marT="76200" marB="76200" anchor="ctr">
                    <a:lnL w="0" cap="flat" cmpd="sng" algn="ctr">
                      <a:noFill/>
                    </a:lnL>
                    <a:lnR w="0" cap="flat" cmpd="sng" algn="ctr">
                      <a:noFill/>
                    </a:lnR>
                    <a:lnT w="0" cap="flat" cmpd="sng" algn="ctr">
                      <a:noFill/>
                    </a:lnT>
                    <a:lnB w="25400" cap="flat" cmpd="sng" algn="ctr">
                      <a:solidFill>
                        <a:srgbClr val="34D399"/>
                      </a:solidFill>
                      <a:prstDash val="solid"/>
                      <a:round/>
                      <a:headEnd type="none" w="med" len="med"/>
                      <a:tailEnd type="none" w="med" len="med"/>
                    </a:lnB>
                    <a:solidFill>
                      <a:srgbClr val="FFFFFF">
                        <a:alpha val="0"/>
                      </a:srgbClr>
                    </a:solidFill>
                  </a:tcPr>
                </a:tc>
                <a:tc>
                  <a:txBody>
                    <a:bodyPr/>
                    <a:lstStyle/>
                    <a:p>
                      <a:pPr algn="l"/>
                      <a:r>
                        <a:rPr lang="en-US" sz="1500" b="1" u="none" dirty="0">
                          <a:solidFill>
                            <a:srgbClr val="E5E7EB"/>
                          </a:solidFill>
                          <a:latin typeface="微软雅黑" pitchFamily="34" charset="0"/>
                          <a:ea typeface="微软雅黑" pitchFamily="34" charset="-122"/>
                          <a:cs typeface="微软雅黑" pitchFamily="34" charset="-120"/>
                        </a:rPr>
                        <a:t>解决的核心问题</a:t>
                      </a:r>
                      <a:endParaRPr lang="en-US" sz="1500" dirty="0">
                        <a:latin typeface="微软雅黑" charset="0"/>
                        <a:ea typeface="微软雅黑" charset="0"/>
                        <a:cs typeface="微软雅黑" charset="0"/>
                      </a:endParaRPr>
                    </a:p>
                  </a:txBody>
                  <a:tcPr marL="114300" marR="114300" marT="76200" marB="76200" anchor="ctr">
                    <a:lnL w="0" cap="flat" cmpd="sng" algn="ctr">
                      <a:noFill/>
                    </a:lnL>
                    <a:lnR w="0" cap="flat" cmpd="sng" algn="ctr">
                      <a:noFill/>
                    </a:lnR>
                    <a:lnT w="0" cap="flat" cmpd="sng" algn="ctr">
                      <a:noFill/>
                    </a:lnT>
                    <a:lnB w="25400" cap="flat" cmpd="sng" algn="ctr">
                      <a:solidFill>
                        <a:srgbClr val="34D399"/>
                      </a:solidFill>
                      <a:prstDash val="solid"/>
                      <a:round/>
                      <a:headEnd type="none" w="med" len="med"/>
                      <a:tailEnd type="none" w="med" len="med"/>
                    </a:lnB>
                    <a:solidFill>
                      <a:srgbClr val="FFFFFF">
                        <a:alpha val="0"/>
                      </a:srgbClr>
                    </a:solidFill>
                  </a:tcPr>
                </a:tc>
                <a:tc>
                  <a:txBody>
                    <a:bodyPr/>
                    <a:lstStyle/>
                    <a:p>
                      <a:pPr algn="l"/>
                      <a:r>
                        <a:rPr lang="en-US" sz="1500" b="1" u="none" dirty="0">
                          <a:solidFill>
                            <a:srgbClr val="E5E7EB"/>
                          </a:solidFill>
                          <a:latin typeface="微软雅黑" pitchFamily="34" charset="0"/>
                          <a:ea typeface="微软雅黑" pitchFamily="34" charset="-122"/>
                          <a:cs typeface="微软雅黑" pitchFamily="34" charset="-120"/>
                        </a:rPr>
                        <a:t>提供的具体机制或实现落点</a:t>
                      </a:r>
                      <a:endParaRPr lang="en-US" sz="1500" dirty="0">
                        <a:latin typeface="微软雅黑" charset="0"/>
                        <a:ea typeface="微软雅黑" charset="0"/>
                        <a:cs typeface="微软雅黑" charset="0"/>
                      </a:endParaRPr>
                    </a:p>
                  </a:txBody>
                  <a:tcPr marL="114300" marR="114300" marT="76200" marB="76200" anchor="ctr">
                    <a:lnL w="0" cap="flat" cmpd="sng" algn="ctr">
                      <a:noFill/>
                    </a:lnL>
                    <a:lnR w="0" cap="flat" cmpd="sng" algn="ctr">
                      <a:noFill/>
                    </a:lnR>
                    <a:lnT w="0" cap="flat" cmpd="sng" algn="ctr">
                      <a:noFill/>
                    </a:lnT>
                    <a:lnB w="25400" cap="flat" cmpd="sng" algn="ctr">
                      <a:solidFill>
                        <a:srgbClr val="34D399"/>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0"/>
                  </a:ext>
                </a:extLst>
              </a:tr>
              <a:tr h="1042024">
                <a:tc>
                  <a:txBody>
                    <a:bodyPr/>
                    <a:lstStyle/>
                    <a:p>
                      <a:r>
                        <a:rPr lang="en-US" sz="1200" u="none" dirty="0">
                          <a:solidFill>
                            <a:srgbClr val="E5E7EB"/>
                          </a:solidFill>
                          <a:latin typeface="微软雅黑" pitchFamily="34" charset="0"/>
                          <a:ea typeface="微软雅黑" pitchFamily="34" charset="-122"/>
                          <a:cs typeface="微软雅黑" pitchFamily="34" charset="-120"/>
                        </a:rPr>
                        <a:t>Google ADK</a:t>
                      </a:r>
                      <a:endParaRPr lang="en-US" sz="1200" dirty="0">
                        <a:latin typeface="微软雅黑" charset="0"/>
                        <a:ea typeface="微软雅黑" charset="0"/>
                        <a:cs typeface="微软雅黑" charset="0"/>
                      </a:endParaRPr>
                    </a:p>
                    <a:p>
                      <a:r>
                        <a:rPr lang="en-US" sz="1200" u="none" dirty="0">
                          <a:solidFill>
                            <a:srgbClr val="E5E7EB"/>
                          </a:solidFill>
                          <a:latin typeface="微软雅黑" pitchFamily="34" charset="0"/>
                          <a:ea typeface="微软雅黑" pitchFamily="34" charset="-122"/>
                          <a:cs typeface="微软雅黑" pitchFamily="34" charset="-120"/>
                        </a:rPr>
                        <a:t>执行引擎层</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25400" cap="flat" cmpd="sng" algn="ctr">
                      <a:solidFill>
                        <a:srgbClr val="34D39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alpha val="0"/>
                      </a:srgbClr>
                    </a:solidFill>
                  </a:tcPr>
                </a:tc>
                <a:tc>
                  <a:txBody>
                    <a:bodyPr/>
                    <a:lstStyle/>
                    <a:p>
                      <a:r>
                        <a:rPr lang="en-US" sz="1200" u="none" dirty="0">
                          <a:solidFill>
                            <a:srgbClr val="E5E7EB"/>
                          </a:solidFill>
                          <a:latin typeface="微软雅黑" pitchFamily="34" charset="0"/>
                          <a:ea typeface="微软雅黑" pitchFamily="34" charset="-122"/>
                          <a:cs typeface="微软雅黑" pitchFamily="34" charset="-120"/>
                        </a:rPr>
                        <a:t>Agent 底层执行语义:多轮推理、工具调用、会话/上下文、HITL、A2A 暴露</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25400" cap="flat" cmpd="sng" algn="ctr">
                      <a:solidFill>
                        <a:srgbClr val="34D39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alpha val="0"/>
                      </a:srgbClr>
                    </a:solidFill>
                  </a:tcPr>
                </a:tc>
                <a:tc>
                  <a:txBody>
                    <a:bodyPr/>
                    <a:lstStyle/>
                    <a:p>
                      <a:r>
                        <a:rPr lang="en-US" sz="1200" u="none" dirty="0">
                          <a:solidFill>
                            <a:srgbClr val="E5E7EB"/>
                          </a:solidFill>
                          <a:latin typeface="微软雅黑" pitchFamily="34" charset="0"/>
                          <a:ea typeface="微软雅黑" pitchFamily="34" charset="-122"/>
                          <a:cs typeface="微软雅黑" pitchFamily="34" charset="-120"/>
                        </a:rPr>
                        <a:t>ADK Runner </a:t>
                      </a:r>
                      <a:r>
                        <a:rPr lang="en-US" sz="1200" u="none" dirty="0" err="1">
                          <a:solidFill>
                            <a:srgbClr val="E5E7EB"/>
                          </a:solidFill>
                          <a:latin typeface="微软雅黑" pitchFamily="34" charset="0"/>
                          <a:ea typeface="微软雅黑" pitchFamily="34" charset="-122"/>
                          <a:cs typeface="微软雅黑" pitchFamily="34" charset="-120"/>
                        </a:rPr>
                        <a:t>执行引擎</a:t>
                      </a:r>
                      <a:endParaRPr lang="en-US" sz="1200" dirty="0">
                        <a:latin typeface="微软雅黑" charset="0"/>
                        <a:ea typeface="微软雅黑" charset="0"/>
                        <a:cs typeface="微软雅黑" charset="0"/>
                      </a:endParaRPr>
                    </a:p>
                    <a:p>
                      <a:endParaRPr lang="en-US" sz="1200" dirty="0">
                        <a:latin typeface="微软雅黑" charset="0"/>
                        <a:ea typeface="微软雅黑" charset="0"/>
                        <a:cs typeface="微软雅黑" charset="0"/>
                      </a:endParaRPr>
                    </a:p>
                    <a:p>
                      <a:r>
                        <a:rPr lang="en-US" sz="1200" u="none" dirty="0" err="1">
                          <a:solidFill>
                            <a:srgbClr val="E5E7EB"/>
                          </a:solidFill>
                          <a:latin typeface="微软雅黑" pitchFamily="34" charset="0"/>
                          <a:ea typeface="微软雅黑" pitchFamily="34" charset="-122"/>
                          <a:cs typeface="微软雅黑" pitchFamily="34" charset="-120"/>
                        </a:rPr>
                        <a:t>ToolConfirmation</a:t>
                      </a:r>
                      <a:r>
                        <a:rPr lang="en-US" sz="1200" u="none" dirty="0">
                          <a:solidFill>
                            <a:srgbClr val="E5E7EB"/>
                          </a:solidFill>
                          <a:latin typeface="微软雅黑" pitchFamily="34" charset="0"/>
                          <a:ea typeface="微软雅黑" pitchFamily="34" charset="-122"/>
                          <a:cs typeface="微软雅黑" pitchFamily="34" charset="-120"/>
                        </a:rPr>
                        <a:t> </a:t>
                      </a:r>
                      <a:r>
                        <a:rPr lang="en-US" sz="1200" u="none" dirty="0" err="1">
                          <a:solidFill>
                            <a:srgbClr val="E5E7EB"/>
                          </a:solidFill>
                          <a:latin typeface="微软雅黑" pitchFamily="34" charset="0"/>
                          <a:ea typeface="微软雅黑" pitchFamily="34" charset="-122"/>
                          <a:cs typeface="微软雅黑" pitchFamily="34" charset="-120"/>
                        </a:rPr>
                        <a:t>人工确认流</a:t>
                      </a:r>
                      <a:endParaRPr lang="en-US" sz="1200" dirty="0">
                        <a:latin typeface="微软雅黑" charset="0"/>
                        <a:ea typeface="微软雅黑" charset="0"/>
                        <a:cs typeface="微软雅黑" charset="0"/>
                      </a:endParaRPr>
                    </a:p>
                    <a:p>
                      <a:endParaRPr lang="en-US" sz="1200" dirty="0">
                        <a:latin typeface="微软雅黑" charset="0"/>
                        <a:ea typeface="微软雅黑" charset="0"/>
                        <a:cs typeface="微软雅黑" charset="0"/>
                      </a:endParaRPr>
                    </a:p>
                    <a:p>
                      <a:r>
                        <a:rPr lang="en-US" sz="1200" u="none" dirty="0">
                          <a:solidFill>
                            <a:srgbClr val="E5E7EB"/>
                          </a:solidFill>
                          <a:latin typeface="微软雅黑" pitchFamily="34" charset="0"/>
                          <a:ea typeface="微软雅黑" pitchFamily="34" charset="-122"/>
                          <a:cs typeface="微软雅黑" pitchFamily="34" charset="-120"/>
                        </a:rPr>
                        <a:t>A2A 协议执行器暴露服务</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25400" cap="flat" cmpd="sng" algn="ctr">
                      <a:solidFill>
                        <a:srgbClr val="34D399"/>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1"/>
                  </a:ext>
                </a:extLst>
              </a:tr>
              <a:tr h="1042024">
                <a:tc>
                  <a:txBody>
                    <a:bodyPr/>
                    <a:lstStyle/>
                    <a:p>
                      <a:r>
                        <a:rPr lang="en-US" sz="1200" u="none" dirty="0">
                          <a:solidFill>
                            <a:srgbClr val="E5E7EB"/>
                          </a:solidFill>
                          <a:latin typeface="微软雅黑" pitchFamily="34" charset="0"/>
                          <a:ea typeface="微软雅黑" pitchFamily="34" charset="-122"/>
                          <a:cs typeface="微软雅黑" pitchFamily="34" charset="-120"/>
                        </a:rPr>
                        <a:t>Kagent</a:t>
                      </a:r>
                      <a:endParaRPr lang="en-US" sz="1200" dirty="0">
                        <a:latin typeface="微软雅黑" charset="0"/>
                        <a:ea typeface="微软雅黑" charset="0"/>
                        <a:cs typeface="微软雅黑" charset="0"/>
                      </a:endParaRPr>
                    </a:p>
                    <a:p>
                      <a:r>
                        <a:rPr lang="en-US" sz="1200" u="none" dirty="0">
                          <a:solidFill>
                            <a:srgbClr val="E5E7EB"/>
                          </a:solidFill>
                          <a:latin typeface="微软雅黑" pitchFamily="34" charset="0"/>
                          <a:ea typeface="微软雅黑" pitchFamily="34" charset="-122"/>
                          <a:cs typeface="微软雅黑" pitchFamily="34" charset="-120"/>
                        </a:rPr>
                        <a:t>治理编排层</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alpha val="0"/>
                      </a:srgbClr>
                    </a:solidFill>
                  </a:tcPr>
                </a:tc>
                <a:tc>
                  <a:txBody>
                    <a:bodyPr/>
                    <a:lstStyle/>
                    <a:p>
                      <a:r>
                        <a:rPr lang="en-US" sz="1200" u="none" dirty="0">
                          <a:solidFill>
                            <a:srgbClr val="E5E7EB"/>
                          </a:solidFill>
                          <a:latin typeface="微软雅黑" pitchFamily="34" charset="0"/>
                          <a:ea typeface="微软雅黑" pitchFamily="34" charset="-122"/>
                          <a:cs typeface="微软雅黑" pitchFamily="34" charset="-120"/>
                        </a:rPr>
                        <a:t>Kubernetes 原生治理与工程化:CRD 翻译、A2A/MCP 代理、UI/API、持久化缓存</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alpha val="0"/>
                      </a:srgbClr>
                    </a:solidFill>
                  </a:tcPr>
                </a:tc>
                <a:tc>
                  <a:txBody>
                    <a:bodyPr/>
                    <a:lstStyle/>
                    <a:p>
                      <a:r>
                        <a:rPr lang="en-US" sz="1200" u="none" dirty="0">
                          <a:solidFill>
                            <a:srgbClr val="E5E7EB"/>
                          </a:solidFill>
                          <a:latin typeface="微软雅黑" pitchFamily="34" charset="0"/>
                          <a:ea typeface="微软雅黑" pitchFamily="34" charset="-122"/>
                          <a:cs typeface="微软雅黑" pitchFamily="34" charset="-120"/>
                        </a:rPr>
                        <a:t>控制器维护 CRD </a:t>
                      </a:r>
                      <a:r>
                        <a:rPr lang="en-US" sz="1200" u="none" dirty="0" err="1">
                          <a:solidFill>
                            <a:srgbClr val="E5E7EB"/>
                          </a:solidFill>
                          <a:latin typeface="微软雅黑" pitchFamily="34" charset="0"/>
                          <a:ea typeface="微软雅黑" pitchFamily="34" charset="-122"/>
                          <a:cs typeface="微软雅黑" pitchFamily="34" charset="-120"/>
                        </a:rPr>
                        <a:t>生命周期</a:t>
                      </a:r>
                      <a:endParaRPr lang="en-US" sz="1200" dirty="0">
                        <a:latin typeface="微软雅黑" charset="0"/>
                        <a:ea typeface="微软雅黑" charset="0"/>
                        <a:cs typeface="微软雅黑" charset="0"/>
                      </a:endParaRPr>
                    </a:p>
                    <a:p>
                      <a:endParaRPr lang="en-US" sz="1200" dirty="0">
                        <a:latin typeface="微软雅黑" charset="0"/>
                        <a:ea typeface="微软雅黑" charset="0"/>
                        <a:cs typeface="微软雅黑" charset="0"/>
                      </a:endParaRPr>
                    </a:p>
                    <a:p>
                      <a:r>
                        <a:rPr lang="en-US" sz="1200" u="none" dirty="0">
                          <a:solidFill>
                            <a:srgbClr val="E5E7EB"/>
                          </a:solidFill>
                          <a:latin typeface="微软雅黑" pitchFamily="34" charset="0"/>
                          <a:ea typeface="微软雅黑" pitchFamily="34" charset="-122"/>
                          <a:cs typeface="微软雅黑" pitchFamily="34" charset="-120"/>
                        </a:rPr>
                        <a:t>HTTP Server </a:t>
                      </a:r>
                      <a:r>
                        <a:rPr lang="en-US" sz="1200" u="none" dirty="0" err="1">
                          <a:solidFill>
                            <a:srgbClr val="E5E7EB"/>
                          </a:solidFill>
                          <a:latin typeface="微软雅黑" pitchFamily="34" charset="0"/>
                          <a:ea typeface="微软雅黑" pitchFamily="34" charset="-122"/>
                          <a:cs typeface="微软雅黑" pitchFamily="34" charset="-120"/>
                        </a:rPr>
                        <a:t>处理代理转发</a:t>
                      </a:r>
                      <a:endParaRPr lang="en-US" sz="1200" dirty="0">
                        <a:latin typeface="微软雅黑" charset="0"/>
                        <a:ea typeface="微软雅黑" charset="0"/>
                        <a:cs typeface="微软雅黑" charset="0"/>
                      </a:endParaRPr>
                    </a:p>
                    <a:p>
                      <a:endParaRPr lang="en-US" sz="1200" dirty="0">
                        <a:latin typeface="微软雅黑" charset="0"/>
                        <a:ea typeface="微软雅黑" charset="0"/>
                        <a:cs typeface="微软雅黑" charset="0"/>
                      </a:endParaRPr>
                    </a:p>
                    <a:p>
                      <a:r>
                        <a:rPr lang="en-US" sz="1200" u="none" dirty="0">
                          <a:solidFill>
                            <a:srgbClr val="E5E7EB"/>
                          </a:solidFill>
                          <a:latin typeface="微软雅黑" pitchFamily="34" charset="0"/>
                          <a:ea typeface="微软雅黑" pitchFamily="34" charset="-122"/>
                          <a:cs typeface="微软雅黑" pitchFamily="34" charset="-120"/>
                        </a:rPr>
                        <a:t>下发 Secret 配置启动独立 Pod</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alpha val="0"/>
                      </a:srgbClr>
                    </a:solidFill>
                  </a:tcPr>
                </a:tc>
                <a:extLst>
                  <a:ext uri="{0D108BD9-81ED-4DB2-BD59-A6C34878D82A}">
                    <a16:rowId xmlns:a16="http://schemas.microsoft.com/office/drawing/2014/main" val="10002"/>
                  </a:ext>
                </a:extLst>
              </a:tr>
              <a:tr h="1293847">
                <a:tc>
                  <a:txBody>
                    <a:bodyPr/>
                    <a:lstStyle/>
                    <a:p>
                      <a:r>
                        <a:rPr lang="en-US" sz="1200" u="none" dirty="0">
                          <a:solidFill>
                            <a:srgbClr val="E5E7EB"/>
                          </a:solidFill>
                          <a:latin typeface="微软雅黑" pitchFamily="34" charset="0"/>
                          <a:ea typeface="微软雅黑" pitchFamily="34" charset="-122"/>
                          <a:cs typeface="微软雅黑" pitchFamily="34" charset="-120"/>
                        </a:rPr>
                        <a:t>业务智能体</a:t>
                      </a:r>
                      <a:endParaRPr lang="en-US" sz="1200" dirty="0">
                        <a:latin typeface="微软雅黑" charset="0"/>
                        <a:ea typeface="微软雅黑" charset="0"/>
                        <a:cs typeface="微软雅黑" charset="0"/>
                      </a:endParaRPr>
                    </a:p>
                    <a:p>
                      <a:r>
                        <a:rPr lang="en-US" sz="1200" u="none" dirty="0">
                          <a:solidFill>
                            <a:srgbClr val="E5E7EB"/>
                          </a:solidFill>
                          <a:latin typeface="微软雅黑" pitchFamily="34" charset="0"/>
                          <a:ea typeface="微软雅黑" pitchFamily="34" charset="-122"/>
                          <a:cs typeface="微软雅黑" pitchFamily="34" charset="-120"/>
                        </a:rPr>
                        <a:t>业务逻辑层</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12700" cap="flat" cmpd="sng" algn="ctr">
                      <a:solidFill>
                        <a:srgbClr val="000000"/>
                      </a:solidFill>
                      <a:prstDash val="solid"/>
                      <a:round/>
                      <a:headEnd type="none" w="med" len="med"/>
                      <a:tailEnd type="none" w="med" len="med"/>
                    </a:lnT>
                    <a:lnB w="0" cap="flat" cmpd="sng" algn="ctr">
                      <a:noFill/>
                    </a:lnB>
                    <a:solidFill>
                      <a:srgbClr val="FFFFFF">
                        <a:alpha val="0"/>
                      </a:srgbClr>
                    </a:solidFill>
                  </a:tcPr>
                </a:tc>
                <a:tc>
                  <a:txBody>
                    <a:bodyPr/>
                    <a:lstStyle/>
                    <a:p>
                      <a:r>
                        <a:rPr lang="en-US" sz="1200" u="none" dirty="0">
                          <a:solidFill>
                            <a:srgbClr val="E5E7EB"/>
                          </a:solidFill>
                          <a:latin typeface="微软雅黑" pitchFamily="34" charset="0"/>
                          <a:ea typeface="微软雅黑" pitchFamily="34" charset="-122"/>
                          <a:cs typeface="微软雅黑" pitchFamily="34" charset="-120"/>
                        </a:rPr>
                        <a:t>业务方法论与策略组合:领域提示词、工具选择策略、安全红线、运行依赖接入</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12700" cap="flat" cmpd="sng" algn="ctr">
                      <a:solidFill>
                        <a:srgbClr val="000000"/>
                      </a:solidFill>
                      <a:prstDash val="solid"/>
                      <a:round/>
                      <a:headEnd type="none" w="med" len="med"/>
                      <a:tailEnd type="none" w="med" len="med"/>
                    </a:lnT>
                    <a:lnB w="0" cap="flat" cmpd="sng" algn="ctr">
                      <a:noFill/>
                    </a:lnB>
                    <a:solidFill>
                      <a:srgbClr val="FFFFFF">
                        <a:alpha val="0"/>
                      </a:srgbClr>
                    </a:solidFill>
                  </a:tcPr>
                </a:tc>
                <a:tc>
                  <a:txBody>
                    <a:bodyPr/>
                    <a:lstStyle/>
                    <a:p>
                      <a:r>
                        <a:rPr lang="en-US" sz="1200" u="none" dirty="0" err="1">
                          <a:solidFill>
                            <a:srgbClr val="E5E7EB"/>
                          </a:solidFill>
                          <a:latin typeface="微软雅黑" pitchFamily="34" charset="0"/>
                          <a:ea typeface="微软雅黑" pitchFamily="34" charset="-122"/>
                          <a:cs typeface="微软雅黑" pitchFamily="34" charset="-120"/>
                        </a:rPr>
                        <a:t>systemMessage</a:t>
                      </a:r>
                      <a:r>
                        <a:rPr lang="en-US" sz="1200" u="none" dirty="0">
                          <a:solidFill>
                            <a:srgbClr val="E5E7EB"/>
                          </a:solidFill>
                          <a:latin typeface="微软雅黑" pitchFamily="34" charset="0"/>
                          <a:ea typeface="微软雅黑" pitchFamily="34" charset="-122"/>
                          <a:cs typeface="微软雅黑" pitchFamily="34" charset="-120"/>
                        </a:rPr>
                        <a:t> </a:t>
                      </a:r>
                      <a:r>
                        <a:rPr lang="en-US" sz="1200" u="none" dirty="0" err="1">
                          <a:solidFill>
                            <a:srgbClr val="E5E7EB"/>
                          </a:solidFill>
                          <a:latin typeface="微软雅黑" pitchFamily="34" charset="0"/>
                          <a:ea typeface="微软雅黑" pitchFamily="34" charset="-122"/>
                          <a:cs typeface="微软雅黑" pitchFamily="34" charset="-120"/>
                        </a:rPr>
                        <a:t>沉淀运维经验</a:t>
                      </a:r>
                      <a:endParaRPr lang="en-US" sz="1200" dirty="0">
                        <a:latin typeface="微软雅黑" charset="0"/>
                        <a:ea typeface="微软雅黑" charset="0"/>
                        <a:cs typeface="微软雅黑" charset="0"/>
                      </a:endParaRPr>
                    </a:p>
                    <a:p>
                      <a:endParaRPr lang="en-US" sz="1200" dirty="0">
                        <a:latin typeface="微软雅黑" charset="0"/>
                        <a:ea typeface="微软雅黑" charset="0"/>
                        <a:cs typeface="微软雅黑" charset="0"/>
                      </a:endParaRPr>
                    </a:p>
                    <a:p>
                      <a:r>
                        <a:rPr lang="en-US" sz="1200" u="none" dirty="0" err="1">
                          <a:solidFill>
                            <a:srgbClr val="E5E7EB"/>
                          </a:solidFill>
                          <a:latin typeface="微软雅黑" pitchFamily="34" charset="0"/>
                          <a:ea typeface="微软雅黑" pitchFamily="34" charset="-122"/>
                          <a:cs typeface="微软雅黑" pitchFamily="34" charset="-120"/>
                        </a:rPr>
                        <a:t>toolNames</a:t>
                      </a:r>
                      <a:r>
                        <a:rPr lang="en-US" sz="1200" u="none" dirty="0">
                          <a:solidFill>
                            <a:srgbClr val="E5E7EB"/>
                          </a:solidFill>
                          <a:latin typeface="微软雅黑" pitchFamily="34" charset="0"/>
                          <a:ea typeface="微软雅黑" pitchFamily="34" charset="-122"/>
                          <a:cs typeface="微软雅黑" pitchFamily="34" charset="-120"/>
                        </a:rPr>
                        <a:t> </a:t>
                      </a:r>
                      <a:r>
                        <a:rPr lang="en-US" sz="1200" u="none" dirty="0" err="1">
                          <a:solidFill>
                            <a:srgbClr val="E5E7EB"/>
                          </a:solidFill>
                          <a:latin typeface="微软雅黑" pitchFamily="34" charset="0"/>
                          <a:ea typeface="微软雅黑" pitchFamily="34" charset="-122"/>
                          <a:cs typeface="微软雅黑" pitchFamily="34" charset="-120"/>
                        </a:rPr>
                        <a:t>划定能力边界</a:t>
                      </a:r>
                      <a:endParaRPr lang="en-US" sz="1200" dirty="0">
                        <a:latin typeface="微软雅黑" charset="0"/>
                        <a:ea typeface="微软雅黑" charset="0"/>
                        <a:cs typeface="微软雅黑" charset="0"/>
                      </a:endParaRPr>
                    </a:p>
                    <a:p>
                      <a:endParaRPr lang="en-US" sz="1200" dirty="0">
                        <a:latin typeface="微软雅黑" charset="0"/>
                        <a:ea typeface="微软雅黑" charset="0"/>
                        <a:cs typeface="微软雅黑" charset="0"/>
                      </a:endParaRPr>
                    </a:p>
                    <a:p>
                      <a:r>
                        <a:rPr lang="en-US" sz="1200" u="none" dirty="0">
                          <a:solidFill>
                            <a:srgbClr val="E5E7EB"/>
                          </a:solidFill>
                          <a:latin typeface="微软雅黑" pitchFamily="34" charset="0"/>
                          <a:ea typeface="微软雅黑" pitchFamily="34" charset="-122"/>
                          <a:cs typeface="微软雅黑" pitchFamily="34" charset="-120"/>
                        </a:rPr>
                        <a:t>依赖 Gateway 路由与注入策略</a:t>
                      </a:r>
                      <a:endParaRPr lang="en-US" sz="1200" dirty="0">
                        <a:latin typeface="微软雅黑" charset="0"/>
                        <a:ea typeface="微软雅黑" charset="0"/>
                        <a:cs typeface="微软雅黑" charset="0"/>
                      </a:endParaRPr>
                    </a:p>
                  </a:txBody>
                  <a:tcPr marL="114300" marR="114300" marT="114300" marB="114300" anchor="ctr">
                    <a:lnL w="0" cap="flat" cmpd="sng" algn="ctr">
                      <a:noFill/>
                    </a:lnL>
                    <a:lnR w="0" cap="flat" cmpd="sng" algn="ctr">
                      <a:noFill/>
                    </a:lnR>
                    <a:lnT w="12700" cap="flat" cmpd="sng" algn="ctr">
                      <a:solidFill>
                        <a:srgbClr val="000000"/>
                      </a:solidFill>
                      <a:prstDash val="solid"/>
                      <a:round/>
                      <a:headEnd type="none" w="med" len="med"/>
                      <a:tailEnd type="none" w="med" len="med"/>
                    </a:lnT>
                    <a:lnB w="0" cap="flat" cmpd="sng" algn="ctr">
                      <a:noFill/>
                    </a:lnB>
                    <a:solidFill>
                      <a:srgbClr val="FFFFFF">
                        <a:alpha val="0"/>
                      </a:srgbClr>
                    </a:solidFill>
                  </a:tcPr>
                </a:tc>
                <a:extLst>
                  <a:ext uri="{0D108BD9-81ED-4DB2-BD59-A6C34878D82A}">
                    <a16:rowId xmlns:a16="http://schemas.microsoft.com/office/drawing/2014/main" val="10003"/>
                  </a:ext>
                </a:extLst>
              </a:tr>
            </a:tbl>
          </a:graphicData>
        </a:graphic>
      </p:graphicFrame>
      <p:sp>
        <p:nvSpPr>
          <p:cNvPr id="10" name="Shape 7"/>
          <p:cNvSpPr/>
          <p:nvPr/>
        </p:nvSpPr>
        <p:spPr>
          <a:xfrm>
            <a:off x="385763" y="6213090"/>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1" name="Shape 8"/>
          <p:cNvSpPr/>
          <p:nvPr/>
        </p:nvSpPr>
        <p:spPr>
          <a:xfrm>
            <a:off x="566738" y="6389302"/>
            <a:ext cx="190500" cy="190500"/>
          </a:xfrm>
          <a:custGeom>
            <a:avLst/>
            <a:gdLst/>
            <a:ahLst/>
            <a:cxnLst/>
            <a:rect l="l" t="t" r="r" b="b"/>
            <a:pathLst>
              <a:path w="190500" h="190500">
                <a:moveTo>
                  <a:pt x="83344" y="0"/>
                </a:moveTo>
                <a:cubicBezTo>
                  <a:pt x="96478" y="0"/>
                  <a:pt x="107156" y="8000"/>
                  <a:pt x="107156" y="17859"/>
                </a:cubicBezTo>
                <a:cubicBezTo>
                  <a:pt x="107156" y="21729"/>
                  <a:pt x="105519" y="25301"/>
                  <a:pt x="102691" y="28240"/>
                </a:cubicBezTo>
                <a:cubicBezTo>
                  <a:pt x="100236" y="30807"/>
                  <a:pt x="98227" y="33933"/>
                  <a:pt x="98227" y="37505"/>
                </a:cubicBezTo>
                <a:cubicBezTo>
                  <a:pt x="98227" y="43086"/>
                  <a:pt x="102766" y="47625"/>
                  <a:pt x="108347" y="47625"/>
                </a:cubicBezTo>
                <a:lnTo>
                  <a:pt x="125016" y="47625"/>
                </a:lnTo>
                <a:cubicBezTo>
                  <a:pt x="134875" y="47625"/>
                  <a:pt x="142875" y="55625"/>
                  <a:pt x="142875" y="65484"/>
                </a:cubicBezTo>
                <a:lnTo>
                  <a:pt x="142875" y="82153"/>
                </a:lnTo>
                <a:cubicBezTo>
                  <a:pt x="142875" y="87734"/>
                  <a:pt x="147414" y="92273"/>
                  <a:pt x="152995" y="92273"/>
                </a:cubicBezTo>
                <a:cubicBezTo>
                  <a:pt x="156530" y="92273"/>
                  <a:pt x="159693" y="90264"/>
                  <a:pt x="162260" y="87809"/>
                </a:cubicBezTo>
                <a:cubicBezTo>
                  <a:pt x="165199" y="85018"/>
                  <a:pt x="168771" y="83344"/>
                  <a:pt x="172641" y="83344"/>
                </a:cubicBezTo>
                <a:cubicBezTo>
                  <a:pt x="182500" y="83344"/>
                  <a:pt x="190500" y="94022"/>
                  <a:pt x="190500" y="107156"/>
                </a:cubicBezTo>
                <a:cubicBezTo>
                  <a:pt x="190500" y="120290"/>
                  <a:pt x="182500" y="130969"/>
                  <a:pt x="172641" y="130969"/>
                </a:cubicBezTo>
                <a:cubicBezTo>
                  <a:pt x="168771" y="130969"/>
                  <a:pt x="165162" y="129332"/>
                  <a:pt x="162260" y="126504"/>
                </a:cubicBezTo>
                <a:cubicBezTo>
                  <a:pt x="159693" y="124048"/>
                  <a:pt x="156567" y="122039"/>
                  <a:pt x="152995" y="122039"/>
                </a:cubicBezTo>
                <a:cubicBezTo>
                  <a:pt x="147414" y="122039"/>
                  <a:pt x="142875" y="126578"/>
                  <a:pt x="142875" y="132159"/>
                </a:cubicBezTo>
                <a:lnTo>
                  <a:pt x="142875" y="172641"/>
                </a:lnTo>
                <a:cubicBezTo>
                  <a:pt x="142875" y="182500"/>
                  <a:pt x="134875" y="190500"/>
                  <a:pt x="125016" y="190500"/>
                </a:cubicBezTo>
                <a:lnTo>
                  <a:pt x="103882" y="190500"/>
                </a:lnTo>
                <a:cubicBezTo>
                  <a:pt x="99120" y="190500"/>
                  <a:pt x="95250" y="186630"/>
                  <a:pt x="95250" y="181868"/>
                </a:cubicBezTo>
                <a:cubicBezTo>
                  <a:pt x="95250" y="178445"/>
                  <a:pt x="97408" y="175431"/>
                  <a:pt x="100161" y="173385"/>
                </a:cubicBezTo>
                <a:cubicBezTo>
                  <a:pt x="104477" y="170148"/>
                  <a:pt x="107156" y="165683"/>
                  <a:pt x="107156" y="160734"/>
                </a:cubicBezTo>
                <a:cubicBezTo>
                  <a:pt x="107156" y="150875"/>
                  <a:pt x="96478" y="142875"/>
                  <a:pt x="83344" y="142875"/>
                </a:cubicBezTo>
                <a:cubicBezTo>
                  <a:pt x="70210" y="142875"/>
                  <a:pt x="59531" y="150875"/>
                  <a:pt x="59531" y="160734"/>
                </a:cubicBezTo>
                <a:cubicBezTo>
                  <a:pt x="59531" y="165683"/>
                  <a:pt x="62210" y="170148"/>
                  <a:pt x="66526" y="173385"/>
                </a:cubicBezTo>
                <a:cubicBezTo>
                  <a:pt x="69279" y="175431"/>
                  <a:pt x="71438" y="178408"/>
                  <a:pt x="71438" y="181868"/>
                </a:cubicBezTo>
                <a:cubicBezTo>
                  <a:pt x="71438" y="186630"/>
                  <a:pt x="67568" y="190500"/>
                  <a:pt x="62805" y="190500"/>
                </a:cubicBezTo>
                <a:lnTo>
                  <a:pt x="17859" y="190500"/>
                </a:lnTo>
                <a:cubicBezTo>
                  <a:pt x="8000" y="190500"/>
                  <a:pt x="0" y="182500"/>
                  <a:pt x="0" y="172641"/>
                </a:cubicBezTo>
                <a:lnTo>
                  <a:pt x="0" y="127695"/>
                </a:lnTo>
                <a:cubicBezTo>
                  <a:pt x="0" y="122932"/>
                  <a:pt x="3870" y="119063"/>
                  <a:pt x="8632" y="119063"/>
                </a:cubicBezTo>
                <a:cubicBezTo>
                  <a:pt x="12055" y="119063"/>
                  <a:pt x="15069" y="121221"/>
                  <a:pt x="17115" y="123974"/>
                </a:cubicBezTo>
                <a:cubicBezTo>
                  <a:pt x="20352" y="128290"/>
                  <a:pt x="24817" y="130969"/>
                  <a:pt x="29766" y="130969"/>
                </a:cubicBezTo>
                <a:cubicBezTo>
                  <a:pt x="39625" y="130969"/>
                  <a:pt x="47625" y="120290"/>
                  <a:pt x="47625" y="107156"/>
                </a:cubicBezTo>
                <a:cubicBezTo>
                  <a:pt x="47625" y="94022"/>
                  <a:pt x="39625" y="83344"/>
                  <a:pt x="29766" y="83344"/>
                </a:cubicBezTo>
                <a:cubicBezTo>
                  <a:pt x="24817" y="83344"/>
                  <a:pt x="20352" y="86023"/>
                  <a:pt x="17115" y="90339"/>
                </a:cubicBezTo>
                <a:cubicBezTo>
                  <a:pt x="15069" y="93092"/>
                  <a:pt x="12092" y="95250"/>
                  <a:pt x="8632" y="95250"/>
                </a:cubicBezTo>
                <a:cubicBezTo>
                  <a:pt x="3870" y="95250"/>
                  <a:pt x="0" y="91380"/>
                  <a:pt x="0" y="86618"/>
                </a:cubicBezTo>
                <a:lnTo>
                  <a:pt x="0" y="65484"/>
                </a:lnTo>
                <a:cubicBezTo>
                  <a:pt x="0" y="55625"/>
                  <a:pt x="8000" y="47625"/>
                  <a:pt x="17859" y="47625"/>
                </a:cubicBezTo>
                <a:lnTo>
                  <a:pt x="58341" y="47625"/>
                </a:lnTo>
                <a:cubicBezTo>
                  <a:pt x="63922" y="47625"/>
                  <a:pt x="68461" y="43086"/>
                  <a:pt x="68461" y="37505"/>
                </a:cubicBezTo>
                <a:cubicBezTo>
                  <a:pt x="68461" y="33970"/>
                  <a:pt x="66452" y="30807"/>
                  <a:pt x="63996" y="28240"/>
                </a:cubicBezTo>
                <a:cubicBezTo>
                  <a:pt x="61206" y="25301"/>
                  <a:pt x="59531" y="21729"/>
                  <a:pt x="59531" y="17859"/>
                </a:cubicBezTo>
                <a:cubicBezTo>
                  <a:pt x="59531" y="8000"/>
                  <a:pt x="70210" y="0"/>
                  <a:pt x="83344" y="0"/>
                </a:cubicBezTo>
                <a:close/>
              </a:path>
            </a:pathLst>
          </a:custGeom>
          <a:solidFill>
            <a:srgbClr val="34D399"/>
          </a:solidFill>
          <a:ln/>
        </p:spPr>
        <p:txBody>
          <a:bodyPr/>
          <a:lstStyle/>
          <a:p>
            <a:endParaRPr lang="zh-CN" altLang="en-US"/>
          </a:p>
        </p:txBody>
      </p:sp>
      <p:sp>
        <p:nvSpPr>
          <p:cNvPr id="12" name="Text 9"/>
          <p:cNvSpPr/>
          <p:nvPr/>
        </p:nvSpPr>
        <p:spPr>
          <a:xfrm>
            <a:off x="895350" y="6370252"/>
            <a:ext cx="7410450" cy="228600"/>
          </a:xfrm>
          <a:prstGeom prst="rect">
            <a:avLst/>
          </a:prstGeom>
          <a:noFill/>
          <a:ln/>
        </p:spPr>
        <p:txBody>
          <a:bodyPr wrap="square" lIns="0" tIns="0" rIns="0" bIns="0" rtlCol="0" anchor="ctr"/>
          <a:lstStyle/>
          <a:p>
            <a:pPr>
              <a:lnSpc>
                <a:spcPct val="130000"/>
              </a:lnSpc>
            </a:pPr>
            <a:r>
              <a:rPr lang="en-US" sz="1200" b="1" dirty="0">
                <a:solidFill>
                  <a:srgbClr val="34D399"/>
                </a:solidFill>
                <a:latin typeface="Noto Sans SC" pitchFamily="34" charset="0"/>
                <a:ea typeface="Noto Sans SC" pitchFamily="34" charset="-122"/>
                <a:cs typeface="Noto Sans SC" pitchFamily="34" charset="-120"/>
              </a:rPr>
              <a:t>协同价值:</a:t>
            </a:r>
            <a:r>
              <a:rPr lang="en-US" sz="1200" dirty="0">
                <a:solidFill>
                  <a:srgbClr val="E5E7EB">
                    <a:alpha val="90000"/>
                  </a:srgbClr>
                </a:solidFill>
                <a:latin typeface="Noto Sans SC" pitchFamily="34" charset="0"/>
                <a:ea typeface="Noto Sans SC" pitchFamily="34" charset="-122"/>
                <a:cs typeface="Noto Sans SC" pitchFamily="34" charset="-120"/>
              </a:rPr>
              <a:t> 三层分工模型形成了</a:t>
            </a:r>
            <a:r>
              <a:rPr lang="en-US" sz="1200" b="1" dirty="0">
                <a:solidFill>
                  <a:srgbClr val="F59E0B"/>
                </a:solidFill>
                <a:latin typeface="Noto Sans SC" pitchFamily="34" charset="0"/>
                <a:ea typeface="Noto Sans SC" pitchFamily="34" charset="-122"/>
                <a:cs typeface="Noto Sans SC" pitchFamily="34" charset="-120"/>
              </a:rPr>
              <a:t>完整的能力闭环</a:t>
            </a:r>
            <a:r>
              <a:rPr lang="en-US" sz="1200" dirty="0">
                <a:solidFill>
                  <a:srgbClr val="E5E7EB">
                    <a:alpha val="90000"/>
                  </a:srgbClr>
                </a:solidFill>
                <a:latin typeface="Noto Sans SC" pitchFamily="34" charset="0"/>
                <a:ea typeface="Noto Sans SC" pitchFamily="34" charset="-122"/>
                <a:cs typeface="Noto Sans SC" pitchFamily="34" charset="-120"/>
              </a:rPr>
              <a:t>,让开发者可以专注于业务逻辑,而无需关心底层执行与治理细节</a:t>
            </a:r>
            <a:endParaRPr lang="en-US" sz="1600"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04</a:t>
            </a:r>
            <a:endParaRPr lang="en-US" sz="1600" dirty="0"/>
          </a:p>
        </p:txBody>
      </p:sp>
      <p:sp>
        <p:nvSpPr>
          <p:cNvPr id="4" name="Text 2"/>
          <p:cNvSpPr/>
          <p:nvPr/>
        </p:nvSpPr>
        <p:spPr>
          <a:xfrm>
            <a:off x="876300" y="381000"/>
            <a:ext cx="7077075"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实战落地:基于 Kagent 构建 ACK 运维智能体</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F59E0B"/>
          </a:solidFill>
          <a:ln/>
        </p:spPr>
        <p:txBody>
          <a:bodyPr/>
          <a:lstStyle/>
          <a:p>
            <a:endParaRPr lang="zh-CN" altLang="en-US"/>
          </a:p>
        </p:txBody>
      </p:sp>
      <p:sp>
        <p:nvSpPr>
          <p:cNvPr id="6" name="Shape 4"/>
          <p:cNvSpPr/>
          <p:nvPr/>
        </p:nvSpPr>
        <p:spPr>
          <a:xfrm>
            <a:off x="385763" y="1071563"/>
            <a:ext cx="11420475" cy="1295400"/>
          </a:xfrm>
          <a:custGeom>
            <a:avLst/>
            <a:gdLst/>
            <a:ahLst/>
            <a:cxnLst/>
            <a:rect l="l" t="t" r="r" b="b"/>
            <a:pathLst>
              <a:path w="11420475" h="1295400">
                <a:moveTo>
                  <a:pt x="114306" y="0"/>
                </a:moveTo>
                <a:lnTo>
                  <a:pt x="11306169" y="0"/>
                </a:lnTo>
                <a:cubicBezTo>
                  <a:pt x="11369298" y="0"/>
                  <a:pt x="11420475" y="51177"/>
                  <a:pt x="11420475" y="114306"/>
                </a:cubicBezTo>
                <a:lnTo>
                  <a:pt x="11420475" y="1181094"/>
                </a:lnTo>
                <a:cubicBezTo>
                  <a:pt x="11420475" y="1244223"/>
                  <a:pt x="11369298" y="1295400"/>
                  <a:pt x="11306169" y="1295400"/>
                </a:cubicBezTo>
                <a:lnTo>
                  <a:pt x="114306" y="1295400"/>
                </a:lnTo>
                <a:cubicBezTo>
                  <a:pt x="51177" y="1295400"/>
                  <a:pt x="0" y="1244223"/>
                  <a:pt x="0" y="1181094"/>
                </a:cubicBezTo>
                <a:lnTo>
                  <a:pt x="0" y="114306"/>
                </a:lnTo>
                <a:cubicBezTo>
                  <a:pt x="0" y="51219"/>
                  <a:pt x="51219" y="0"/>
                  <a:pt x="114306"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7" name="Shape 5"/>
          <p:cNvSpPr/>
          <p:nvPr/>
        </p:nvSpPr>
        <p:spPr>
          <a:xfrm>
            <a:off x="542925" y="1228725"/>
            <a:ext cx="533400" cy="533400"/>
          </a:xfrm>
          <a:custGeom>
            <a:avLst/>
            <a:gdLst/>
            <a:ahLst/>
            <a:cxnLst/>
            <a:rect l="l" t="t" r="r" b="b"/>
            <a:pathLst>
              <a:path w="533400" h="533400">
                <a:moveTo>
                  <a:pt x="114302" y="0"/>
                </a:moveTo>
                <a:lnTo>
                  <a:pt x="419098" y="0"/>
                </a:lnTo>
                <a:cubicBezTo>
                  <a:pt x="482183" y="0"/>
                  <a:pt x="533400" y="51217"/>
                  <a:pt x="533400" y="114302"/>
                </a:cubicBezTo>
                <a:lnTo>
                  <a:pt x="533400" y="419098"/>
                </a:lnTo>
                <a:cubicBezTo>
                  <a:pt x="533400" y="482183"/>
                  <a:pt x="482183" y="533400"/>
                  <a:pt x="419098" y="533400"/>
                </a:cubicBezTo>
                <a:lnTo>
                  <a:pt x="114302" y="533400"/>
                </a:lnTo>
                <a:cubicBezTo>
                  <a:pt x="51217" y="533400"/>
                  <a:pt x="0" y="482183"/>
                  <a:pt x="0" y="419098"/>
                </a:cubicBezTo>
                <a:lnTo>
                  <a:pt x="0" y="114302"/>
                </a:lnTo>
                <a:cubicBezTo>
                  <a:pt x="0" y="51217"/>
                  <a:pt x="51217" y="0"/>
                  <a:pt x="114302" y="0"/>
                </a:cubicBezTo>
                <a:close/>
              </a:path>
            </a:pathLst>
          </a:custGeom>
          <a:solidFill>
            <a:srgbClr val="F59E0B">
              <a:alpha val="20000"/>
            </a:srgbClr>
          </a:solidFill>
          <a:ln/>
        </p:spPr>
        <p:txBody>
          <a:bodyPr/>
          <a:lstStyle/>
          <a:p>
            <a:endParaRPr lang="zh-CN" altLang="en-US"/>
          </a:p>
        </p:txBody>
      </p:sp>
      <p:sp>
        <p:nvSpPr>
          <p:cNvPr id="8" name="Shape 6"/>
          <p:cNvSpPr/>
          <p:nvPr/>
        </p:nvSpPr>
        <p:spPr>
          <a:xfrm>
            <a:off x="669131" y="1352550"/>
            <a:ext cx="285750" cy="285750"/>
          </a:xfrm>
          <a:custGeom>
            <a:avLst/>
            <a:gdLst/>
            <a:ahLst/>
            <a:cxnLst/>
            <a:rect l="l" t="t" r="r" b="b"/>
            <a:pathLst>
              <a:path w="285750" h="285750">
                <a:moveTo>
                  <a:pt x="71438" y="178594"/>
                </a:moveTo>
                <a:lnTo>
                  <a:pt x="13674" y="178594"/>
                </a:lnTo>
                <a:cubicBezTo>
                  <a:pt x="-223" y="178594"/>
                  <a:pt x="-8762" y="163469"/>
                  <a:pt x="-1619" y="151526"/>
                </a:cubicBezTo>
                <a:lnTo>
                  <a:pt x="27905" y="102301"/>
                </a:lnTo>
                <a:cubicBezTo>
                  <a:pt x="32761" y="94208"/>
                  <a:pt x="41467" y="89297"/>
                  <a:pt x="50899" y="89297"/>
                </a:cubicBezTo>
                <a:lnTo>
                  <a:pt x="103919" y="89297"/>
                </a:lnTo>
                <a:cubicBezTo>
                  <a:pt x="146391" y="17357"/>
                  <a:pt x="209736" y="13729"/>
                  <a:pt x="252096" y="19924"/>
                </a:cubicBezTo>
                <a:cubicBezTo>
                  <a:pt x="259240" y="20985"/>
                  <a:pt x="264821" y="26566"/>
                  <a:pt x="265826" y="33654"/>
                </a:cubicBezTo>
                <a:cubicBezTo>
                  <a:pt x="272021" y="76014"/>
                  <a:pt x="268393" y="139359"/>
                  <a:pt x="196453" y="181831"/>
                </a:cubicBezTo>
                <a:lnTo>
                  <a:pt x="196453" y="234851"/>
                </a:lnTo>
                <a:cubicBezTo>
                  <a:pt x="196453" y="244283"/>
                  <a:pt x="191542" y="252989"/>
                  <a:pt x="183449" y="257845"/>
                </a:cubicBezTo>
                <a:lnTo>
                  <a:pt x="134224" y="287369"/>
                </a:lnTo>
                <a:cubicBezTo>
                  <a:pt x="122337" y="294512"/>
                  <a:pt x="107156" y="285917"/>
                  <a:pt x="107156" y="272076"/>
                </a:cubicBezTo>
                <a:lnTo>
                  <a:pt x="107156" y="214313"/>
                </a:lnTo>
                <a:cubicBezTo>
                  <a:pt x="107156" y="194611"/>
                  <a:pt x="91139" y="178594"/>
                  <a:pt x="71438" y="178594"/>
                </a:cubicBezTo>
                <a:lnTo>
                  <a:pt x="71382" y="178594"/>
                </a:lnTo>
                <a:close/>
                <a:moveTo>
                  <a:pt x="223242" y="89297"/>
                </a:moveTo>
                <a:cubicBezTo>
                  <a:pt x="223242" y="74512"/>
                  <a:pt x="211238" y="62508"/>
                  <a:pt x="196453" y="62508"/>
                </a:cubicBezTo>
                <a:cubicBezTo>
                  <a:pt x="181668" y="62508"/>
                  <a:pt x="169664" y="74512"/>
                  <a:pt x="169664" y="89297"/>
                </a:cubicBezTo>
                <a:cubicBezTo>
                  <a:pt x="169664" y="104082"/>
                  <a:pt x="181668" y="116086"/>
                  <a:pt x="196453" y="116086"/>
                </a:cubicBezTo>
                <a:cubicBezTo>
                  <a:pt x="211238" y="116086"/>
                  <a:pt x="223242" y="104082"/>
                  <a:pt x="223242" y="89297"/>
                </a:cubicBezTo>
                <a:close/>
              </a:path>
            </a:pathLst>
          </a:custGeom>
          <a:solidFill>
            <a:srgbClr val="F59E0B"/>
          </a:solidFill>
          <a:ln/>
        </p:spPr>
        <p:txBody>
          <a:bodyPr/>
          <a:lstStyle/>
          <a:p>
            <a:endParaRPr lang="zh-CN" altLang="en-US"/>
          </a:p>
        </p:txBody>
      </p:sp>
      <p:sp>
        <p:nvSpPr>
          <p:cNvPr id="9" name="Text 7"/>
          <p:cNvSpPr/>
          <p:nvPr/>
        </p:nvSpPr>
        <p:spPr>
          <a:xfrm>
            <a:off x="1228725" y="1228725"/>
            <a:ext cx="10534650" cy="304800"/>
          </a:xfrm>
          <a:prstGeom prst="rect">
            <a:avLst/>
          </a:prstGeom>
          <a:noFill/>
          <a:ln/>
        </p:spPr>
        <p:txBody>
          <a:bodyPr wrap="square" lIns="0" tIns="0" rIns="0" bIns="0" rtlCol="0" anchor="ctr"/>
          <a:lstStyle/>
          <a:p>
            <a:pPr>
              <a:lnSpc>
                <a:spcPct val="110000"/>
              </a:lnSpc>
            </a:pPr>
            <a:r>
              <a:rPr lang="en-US" sz="1800" b="1" dirty="0">
                <a:solidFill>
                  <a:srgbClr val="E5E7EB"/>
                </a:solidFill>
                <a:latin typeface="Noto Sans SC" pitchFamily="34" charset="0"/>
                <a:ea typeface="Noto Sans SC" pitchFamily="34" charset="-122"/>
                <a:cs typeface="Noto Sans SC" pitchFamily="34" charset="-120"/>
              </a:rPr>
              <a:t>以阿里云 ACK 为例的完整实战演示</a:t>
            </a:r>
            <a:endParaRPr lang="en-US" sz="1600" dirty="0"/>
          </a:p>
        </p:txBody>
      </p:sp>
      <p:sp>
        <p:nvSpPr>
          <p:cNvPr id="10" name="Text 8"/>
          <p:cNvSpPr/>
          <p:nvPr/>
        </p:nvSpPr>
        <p:spPr>
          <a:xfrm>
            <a:off x="1228725" y="1647825"/>
            <a:ext cx="10506075" cy="561975"/>
          </a:xfrm>
          <a:prstGeom prst="rect">
            <a:avLst/>
          </a:prstGeom>
          <a:noFill/>
          <a:ln/>
        </p:spPr>
        <p:txBody>
          <a:bodyPr wrap="square" lIns="0" tIns="0" rIns="0" bIns="0" rtlCol="0" anchor="ctr"/>
          <a:lstStyle/>
          <a:p>
            <a:pPr>
              <a:lnSpc>
                <a:spcPct val="140000"/>
              </a:lnSpc>
            </a:pPr>
            <a:r>
              <a:rPr lang="en-US" sz="1350" dirty="0">
                <a:solidFill>
                  <a:srgbClr val="E5E7EB">
                    <a:alpha val="90000"/>
                  </a:srgbClr>
                </a:solidFill>
                <a:latin typeface="Noto Sans SC" pitchFamily="34" charset="0"/>
                <a:ea typeface="Noto Sans SC" pitchFamily="34" charset="-122"/>
                <a:cs typeface="Noto Sans SC" pitchFamily="34" charset="-120"/>
              </a:rPr>
              <a:t>理论结合实际,我们以</a:t>
            </a:r>
            <a:r>
              <a:rPr lang="en-US" sz="1350" b="1" dirty="0">
                <a:solidFill>
                  <a:srgbClr val="F59E0B"/>
                </a:solidFill>
                <a:latin typeface="Noto Sans SC" pitchFamily="34" charset="0"/>
                <a:ea typeface="Noto Sans SC" pitchFamily="34" charset="-122"/>
                <a:cs typeface="Noto Sans SC" pitchFamily="34" charset="-120"/>
              </a:rPr>
              <a:t>阿里云容器服务 Kubernetes 版(ACK)</a:t>
            </a:r>
            <a:r>
              <a:rPr lang="en-US" sz="1350" dirty="0">
                <a:solidFill>
                  <a:srgbClr val="E5E7EB">
                    <a:alpha val="90000"/>
                  </a:srgbClr>
                </a:solidFill>
                <a:latin typeface="Noto Sans SC" pitchFamily="34" charset="0"/>
                <a:ea typeface="Noto Sans SC" pitchFamily="34" charset="-122"/>
                <a:cs typeface="Noto Sans SC" pitchFamily="34" charset="-120"/>
              </a:rPr>
              <a:t>为例,演示如何使用 Kagent 框架编排大模型和本地集群运维工具。该方案的目标是打造一个能自主执行</a:t>
            </a:r>
            <a:r>
              <a:rPr lang="en-US" sz="1350" b="1" dirty="0">
                <a:solidFill>
                  <a:srgbClr val="34D399"/>
                </a:solidFill>
                <a:highlight>
                  <a:srgbClr val="34D399">
                    <a:alpha val="20000"/>
                  </a:srgbClr>
                </a:highlight>
                <a:latin typeface="Noto Sans SC" pitchFamily="34" charset="0"/>
                <a:ea typeface="Noto Sans SC" pitchFamily="34" charset="-122"/>
                <a:cs typeface="Noto Sans SC" pitchFamily="34" charset="-120"/>
              </a:rPr>
              <a:t> "查询现状 → 诊断故障 → 分析指标" </a:t>
            </a:r>
            <a:r>
              <a:rPr lang="en-US" sz="1350" dirty="0">
                <a:solidFill>
                  <a:srgbClr val="E5E7EB">
                    <a:alpha val="90000"/>
                  </a:srgbClr>
                </a:solidFill>
                <a:latin typeface="Noto Sans SC" pitchFamily="34" charset="0"/>
                <a:ea typeface="Noto Sans SC" pitchFamily="34" charset="-122"/>
                <a:cs typeface="Noto Sans SC" pitchFamily="34" charset="-120"/>
              </a:rPr>
              <a:t>闭环的运维助手。</a:t>
            </a:r>
            <a:endParaRPr lang="en-US" sz="1600" dirty="0"/>
          </a:p>
        </p:txBody>
      </p:sp>
      <p:sp>
        <p:nvSpPr>
          <p:cNvPr id="11" name="Shape 9"/>
          <p:cNvSpPr/>
          <p:nvPr/>
        </p:nvSpPr>
        <p:spPr>
          <a:xfrm>
            <a:off x="385763" y="2524125"/>
            <a:ext cx="5629275" cy="3248025"/>
          </a:xfrm>
          <a:custGeom>
            <a:avLst/>
            <a:gdLst/>
            <a:ahLst/>
            <a:cxnLst/>
            <a:rect l="l" t="t" r="r" b="b"/>
            <a:pathLst>
              <a:path w="5629275" h="3248025">
                <a:moveTo>
                  <a:pt x="114298" y="0"/>
                </a:moveTo>
                <a:lnTo>
                  <a:pt x="5514977" y="0"/>
                </a:lnTo>
                <a:cubicBezTo>
                  <a:pt x="5578060" y="0"/>
                  <a:pt x="5629275" y="51215"/>
                  <a:pt x="5629275" y="114298"/>
                </a:cubicBezTo>
                <a:lnTo>
                  <a:pt x="5629275" y="3133727"/>
                </a:lnTo>
                <a:cubicBezTo>
                  <a:pt x="5629275" y="3196810"/>
                  <a:pt x="5578060" y="3248025"/>
                  <a:pt x="5514977" y="3248025"/>
                </a:cubicBezTo>
                <a:lnTo>
                  <a:pt x="114298" y="3248025"/>
                </a:lnTo>
                <a:cubicBezTo>
                  <a:pt x="51215" y="3248025"/>
                  <a:pt x="0" y="3196810"/>
                  <a:pt x="0" y="3133727"/>
                </a:cubicBezTo>
                <a:lnTo>
                  <a:pt x="0" y="114298"/>
                </a:lnTo>
                <a:cubicBezTo>
                  <a:pt x="0" y="51215"/>
                  <a:pt x="51215" y="0"/>
                  <a:pt x="114298"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12" name="Shape 10"/>
          <p:cNvSpPr/>
          <p:nvPr/>
        </p:nvSpPr>
        <p:spPr>
          <a:xfrm>
            <a:off x="542925" y="2681288"/>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34D399">
              <a:alpha val="20000"/>
            </a:srgbClr>
          </a:solidFill>
          <a:ln/>
        </p:spPr>
        <p:txBody>
          <a:bodyPr/>
          <a:lstStyle/>
          <a:p>
            <a:endParaRPr lang="zh-CN" altLang="en-US"/>
          </a:p>
        </p:txBody>
      </p:sp>
      <p:sp>
        <p:nvSpPr>
          <p:cNvPr id="13" name="Shape 11"/>
          <p:cNvSpPr/>
          <p:nvPr/>
        </p:nvSpPr>
        <p:spPr>
          <a:xfrm>
            <a:off x="657225" y="2795588"/>
            <a:ext cx="228600" cy="228600"/>
          </a:xfrm>
          <a:custGeom>
            <a:avLst/>
            <a:gdLst/>
            <a:ahLst/>
            <a:cxnLst/>
            <a:rect l="l" t="t" r="r" b="b"/>
            <a:pathLst>
              <a:path w="228600" h="228600">
                <a:moveTo>
                  <a:pt x="200025" y="114300"/>
                </a:moveTo>
                <a:cubicBezTo>
                  <a:pt x="200025" y="66987"/>
                  <a:pt x="161613" y="28575"/>
                  <a:pt x="114300" y="28575"/>
                </a:cubicBezTo>
                <a:cubicBezTo>
                  <a:pt x="66987" y="28575"/>
                  <a:pt x="28575" y="66987"/>
                  <a:pt x="28575" y="114300"/>
                </a:cubicBezTo>
                <a:cubicBezTo>
                  <a:pt x="28575" y="161613"/>
                  <a:pt x="66987" y="200025"/>
                  <a:pt x="114300" y="200025"/>
                </a:cubicBezTo>
                <a:cubicBezTo>
                  <a:pt x="161613" y="200025"/>
                  <a:pt x="200025" y="161613"/>
                  <a:pt x="200025" y="114300"/>
                </a:cubicBezTo>
                <a:close/>
                <a:moveTo>
                  <a:pt x="0" y="114300"/>
                </a:moveTo>
                <a:cubicBezTo>
                  <a:pt x="0" y="51216"/>
                  <a:pt x="51216" y="0"/>
                  <a:pt x="114300" y="0"/>
                </a:cubicBezTo>
                <a:cubicBezTo>
                  <a:pt x="177384" y="0"/>
                  <a:pt x="228600" y="51216"/>
                  <a:pt x="228600" y="114300"/>
                </a:cubicBezTo>
                <a:cubicBezTo>
                  <a:pt x="228600" y="177384"/>
                  <a:pt x="177384" y="228600"/>
                  <a:pt x="114300" y="228600"/>
                </a:cubicBezTo>
                <a:cubicBezTo>
                  <a:pt x="51216" y="228600"/>
                  <a:pt x="0" y="177384"/>
                  <a:pt x="0" y="114300"/>
                </a:cubicBezTo>
                <a:close/>
                <a:moveTo>
                  <a:pt x="114300" y="150019"/>
                </a:moveTo>
                <a:cubicBezTo>
                  <a:pt x="134014" y="150019"/>
                  <a:pt x="150019" y="134014"/>
                  <a:pt x="150019" y="114300"/>
                </a:cubicBezTo>
                <a:cubicBezTo>
                  <a:pt x="150019" y="94586"/>
                  <a:pt x="134014" y="78581"/>
                  <a:pt x="114300" y="78581"/>
                </a:cubicBezTo>
                <a:cubicBezTo>
                  <a:pt x="94586" y="78581"/>
                  <a:pt x="78581" y="94586"/>
                  <a:pt x="78581" y="114300"/>
                </a:cubicBezTo>
                <a:cubicBezTo>
                  <a:pt x="78581" y="134014"/>
                  <a:pt x="94586" y="150019"/>
                  <a:pt x="114300" y="150019"/>
                </a:cubicBezTo>
                <a:close/>
                <a:moveTo>
                  <a:pt x="114300" y="50006"/>
                </a:moveTo>
                <a:cubicBezTo>
                  <a:pt x="149785" y="50006"/>
                  <a:pt x="178594" y="78815"/>
                  <a:pt x="178594" y="114300"/>
                </a:cubicBezTo>
                <a:cubicBezTo>
                  <a:pt x="178594" y="149785"/>
                  <a:pt x="149785" y="178594"/>
                  <a:pt x="114300" y="178594"/>
                </a:cubicBezTo>
                <a:cubicBezTo>
                  <a:pt x="78815" y="178594"/>
                  <a:pt x="50006" y="149785"/>
                  <a:pt x="50006" y="114300"/>
                </a:cubicBezTo>
                <a:cubicBezTo>
                  <a:pt x="50006" y="78815"/>
                  <a:pt x="78815" y="50006"/>
                  <a:pt x="114300" y="50006"/>
                </a:cubicBezTo>
                <a:close/>
                <a:moveTo>
                  <a:pt x="100013" y="114300"/>
                </a:moveTo>
                <a:cubicBezTo>
                  <a:pt x="100013" y="106415"/>
                  <a:pt x="106415" y="100013"/>
                  <a:pt x="114300" y="100013"/>
                </a:cubicBezTo>
                <a:cubicBezTo>
                  <a:pt x="122185" y="100013"/>
                  <a:pt x="128588" y="106415"/>
                  <a:pt x="128588" y="114300"/>
                </a:cubicBezTo>
                <a:cubicBezTo>
                  <a:pt x="128588" y="122185"/>
                  <a:pt x="122185" y="128588"/>
                  <a:pt x="114300" y="128588"/>
                </a:cubicBezTo>
                <a:cubicBezTo>
                  <a:pt x="106415" y="128588"/>
                  <a:pt x="100013" y="122185"/>
                  <a:pt x="100013" y="114300"/>
                </a:cubicBezTo>
                <a:close/>
              </a:path>
            </a:pathLst>
          </a:custGeom>
          <a:solidFill>
            <a:srgbClr val="34D399"/>
          </a:solidFill>
          <a:ln/>
        </p:spPr>
        <p:txBody>
          <a:bodyPr/>
          <a:lstStyle/>
          <a:p>
            <a:endParaRPr lang="zh-CN" altLang="en-US"/>
          </a:p>
        </p:txBody>
      </p:sp>
      <p:sp>
        <p:nvSpPr>
          <p:cNvPr id="14" name="Text 12"/>
          <p:cNvSpPr/>
          <p:nvPr/>
        </p:nvSpPr>
        <p:spPr>
          <a:xfrm>
            <a:off x="1114425" y="2776538"/>
            <a:ext cx="857250"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实战目标</a:t>
            </a:r>
            <a:endParaRPr lang="en-US" sz="1600" dirty="0"/>
          </a:p>
        </p:txBody>
      </p:sp>
      <p:sp>
        <p:nvSpPr>
          <p:cNvPr id="15" name="Shape 13"/>
          <p:cNvSpPr/>
          <p:nvPr/>
        </p:nvSpPr>
        <p:spPr>
          <a:xfrm>
            <a:off x="561975" y="3252788"/>
            <a:ext cx="5295900" cy="685800"/>
          </a:xfrm>
          <a:custGeom>
            <a:avLst/>
            <a:gdLst/>
            <a:ahLst/>
            <a:cxnLst/>
            <a:rect l="l" t="t" r="r" b="b"/>
            <a:pathLst>
              <a:path w="5295900" h="685800">
                <a:moveTo>
                  <a:pt x="38100" y="0"/>
                </a:moveTo>
                <a:lnTo>
                  <a:pt x="5219701" y="0"/>
                </a:lnTo>
                <a:cubicBezTo>
                  <a:pt x="5261784" y="0"/>
                  <a:pt x="5295900" y="34116"/>
                  <a:pt x="5295900" y="76199"/>
                </a:cubicBezTo>
                <a:lnTo>
                  <a:pt x="5295900" y="609601"/>
                </a:lnTo>
                <a:cubicBezTo>
                  <a:pt x="5295900" y="651684"/>
                  <a:pt x="5261784" y="685800"/>
                  <a:pt x="5219701" y="685800"/>
                </a:cubicBezTo>
                <a:lnTo>
                  <a:pt x="38100" y="685800"/>
                </a:lnTo>
                <a:cubicBezTo>
                  <a:pt x="17072" y="685800"/>
                  <a:pt x="0" y="668728"/>
                  <a:pt x="0" y="647700"/>
                </a:cubicBezTo>
                <a:lnTo>
                  <a:pt x="0" y="38100"/>
                </a:lnTo>
                <a:cubicBezTo>
                  <a:pt x="0" y="17072"/>
                  <a:pt x="17072" y="0"/>
                  <a:pt x="38100" y="0"/>
                </a:cubicBezTo>
                <a:close/>
              </a:path>
            </a:pathLst>
          </a:custGeom>
          <a:solidFill>
            <a:srgbClr val="34D399">
              <a:alpha val="10196"/>
            </a:srgbClr>
          </a:solidFill>
          <a:ln/>
        </p:spPr>
        <p:txBody>
          <a:bodyPr/>
          <a:lstStyle/>
          <a:p>
            <a:endParaRPr lang="zh-CN" altLang="en-US"/>
          </a:p>
        </p:txBody>
      </p:sp>
      <p:sp>
        <p:nvSpPr>
          <p:cNvPr id="16" name="Shape 14"/>
          <p:cNvSpPr/>
          <p:nvPr/>
        </p:nvSpPr>
        <p:spPr>
          <a:xfrm>
            <a:off x="561975" y="3252788"/>
            <a:ext cx="38100" cy="685800"/>
          </a:xfrm>
          <a:custGeom>
            <a:avLst/>
            <a:gdLst/>
            <a:ahLst/>
            <a:cxnLst/>
            <a:rect l="l" t="t" r="r" b="b"/>
            <a:pathLst>
              <a:path w="38100" h="685800">
                <a:moveTo>
                  <a:pt x="38100" y="0"/>
                </a:moveTo>
                <a:lnTo>
                  <a:pt x="38100" y="0"/>
                </a:lnTo>
                <a:lnTo>
                  <a:pt x="38100" y="685800"/>
                </a:lnTo>
                <a:lnTo>
                  <a:pt x="38100" y="685800"/>
                </a:lnTo>
                <a:cubicBezTo>
                  <a:pt x="17072" y="685800"/>
                  <a:pt x="0" y="668728"/>
                  <a:pt x="0" y="647700"/>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17" name="Text 15"/>
          <p:cNvSpPr/>
          <p:nvPr/>
        </p:nvSpPr>
        <p:spPr>
          <a:xfrm>
            <a:off x="695325" y="3367088"/>
            <a:ext cx="5124450" cy="228600"/>
          </a:xfrm>
          <a:prstGeom prst="rect">
            <a:avLst/>
          </a:prstGeom>
          <a:noFill/>
          <a:ln/>
        </p:spPr>
        <p:txBody>
          <a:bodyPr wrap="square" lIns="0" tIns="0" rIns="0" bIns="0" rtlCol="0" anchor="ctr"/>
          <a:lstStyle/>
          <a:p>
            <a:pPr>
              <a:lnSpc>
                <a:spcPct val="130000"/>
              </a:lnSpc>
            </a:pPr>
            <a:r>
              <a:rPr lang="en-US" sz="1200" b="1" dirty="0">
                <a:solidFill>
                  <a:srgbClr val="E5E7EB"/>
                </a:solidFill>
                <a:latin typeface="MiSans" pitchFamily="34" charset="0"/>
                <a:ea typeface="MiSans" pitchFamily="34" charset="-122"/>
                <a:cs typeface="MiSans" pitchFamily="34" charset="-120"/>
              </a:rPr>
              <a:t>自主查询现状</a:t>
            </a:r>
            <a:endParaRPr lang="en-US" sz="1600" dirty="0"/>
          </a:p>
        </p:txBody>
      </p:sp>
      <p:sp>
        <p:nvSpPr>
          <p:cNvPr id="18" name="Text 16"/>
          <p:cNvSpPr/>
          <p:nvPr/>
        </p:nvSpPr>
        <p:spPr>
          <a:xfrm>
            <a:off x="695325" y="3633788"/>
            <a:ext cx="5114925" cy="190500"/>
          </a:xfrm>
          <a:prstGeom prst="rect">
            <a:avLst/>
          </a:prstGeom>
          <a:noFill/>
          <a:ln/>
        </p:spPr>
        <p:txBody>
          <a:bodyPr wrap="square" lIns="0" tIns="0" rIns="0" bIns="0" rtlCol="0" anchor="ctr"/>
          <a:lstStyle/>
          <a:p>
            <a:pPr>
              <a:lnSpc>
                <a:spcPct val="120000"/>
              </a:lnSpc>
            </a:pPr>
            <a:r>
              <a:rPr lang="en-US" sz="1050" dirty="0">
                <a:solidFill>
                  <a:srgbClr val="E5E7EB">
                    <a:alpha val="80000"/>
                  </a:srgbClr>
                </a:solidFill>
                <a:latin typeface="Noto Sans SC" pitchFamily="34" charset="0"/>
                <a:ea typeface="Noto Sans SC" pitchFamily="34" charset="-122"/>
                <a:cs typeface="Noto Sans SC" pitchFamily="34" charset="-120"/>
              </a:rPr>
              <a:t>通过自然语言查询集群资源状态、Pod 运行情况、服务配置等</a:t>
            </a:r>
            <a:endParaRPr lang="en-US" sz="1600" dirty="0"/>
          </a:p>
        </p:txBody>
      </p:sp>
      <p:sp>
        <p:nvSpPr>
          <p:cNvPr id="19" name="Shape 17"/>
          <p:cNvSpPr/>
          <p:nvPr/>
        </p:nvSpPr>
        <p:spPr>
          <a:xfrm>
            <a:off x="561975" y="4014788"/>
            <a:ext cx="5295900" cy="685800"/>
          </a:xfrm>
          <a:custGeom>
            <a:avLst/>
            <a:gdLst/>
            <a:ahLst/>
            <a:cxnLst/>
            <a:rect l="l" t="t" r="r" b="b"/>
            <a:pathLst>
              <a:path w="5295900" h="685800">
                <a:moveTo>
                  <a:pt x="38100" y="0"/>
                </a:moveTo>
                <a:lnTo>
                  <a:pt x="5219701" y="0"/>
                </a:lnTo>
                <a:cubicBezTo>
                  <a:pt x="5261784" y="0"/>
                  <a:pt x="5295900" y="34116"/>
                  <a:pt x="5295900" y="76199"/>
                </a:cubicBezTo>
                <a:lnTo>
                  <a:pt x="5295900" y="609601"/>
                </a:lnTo>
                <a:cubicBezTo>
                  <a:pt x="5295900" y="651684"/>
                  <a:pt x="5261784" y="685800"/>
                  <a:pt x="5219701" y="685800"/>
                </a:cubicBezTo>
                <a:lnTo>
                  <a:pt x="38100" y="685800"/>
                </a:lnTo>
                <a:cubicBezTo>
                  <a:pt x="17072" y="685800"/>
                  <a:pt x="0" y="668728"/>
                  <a:pt x="0" y="647700"/>
                </a:cubicBezTo>
                <a:lnTo>
                  <a:pt x="0" y="38100"/>
                </a:lnTo>
                <a:cubicBezTo>
                  <a:pt x="0" y="17072"/>
                  <a:pt x="17072" y="0"/>
                  <a:pt x="38100" y="0"/>
                </a:cubicBezTo>
                <a:close/>
              </a:path>
            </a:pathLst>
          </a:custGeom>
          <a:solidFill>
            <a:srgbClr val="F59E0B">
              <a:alpha val="10196"/>
            </a:srgbClr>
          </a:solidFill>
          <a:ln/>
        </p:spPr>
        <p:txBody>
          <a:bodyPr/>
          <a:lstStyle/>
          <a:p>
            <a:endParaRPr lang="zh-CN" altLang="en-US"/>
          </a:p>
        </p:txBody>
      </p:sp>
      <p:sp>
        <p:nvSpPr>
          <p:cNvPr id="20" name="Shape 18"/>
          <p:cNvSpPr/>
          <p:nvPr/>
        </p:nvSpPr>
        <p:spPr>
          <a:xfrm>
            <a:off x="561975" y="4014788"/>
            <a:ext cx="38100" cy="685800"/>
          </a:xfrm>
          <a:custGeom>
            <a:avLst/>
            <a:gdLst/>
            <a:ahLst/>
            <a:cxnLst/>
            <a:rect l="l" t="t" r="r" b="b"/>
            <a:pathLst>
              <a:path w="38100" h="685800">
                <a:moveTo>
                  <a:pt x="38100" y="0"/>
                </a:moveTo>
                <a:lnTo>
                  <a:pt x="38100" y="0"/>
                </a:lnTo>
                <a:lnTo>
                  <a:pt x="38100" y="685800"/>
                </a:lnTo>
                <a:lnTo>
                  <a:pt x="38100" y="685800"/>
                </a:lnTo>
                <a:cubicBezTo>
                  <a:pt x="17072" y="685800"/>
                  <a:pt x="0" y="668728"/>
                  <a:pt x="0" y="647700"/>
                </a:cubicBezTo>
                <a:lnTo>
                  <a:pt x="0" y="38100"/>
                </a:lnTo>
                <a:cubicBezTo>
                  <a:pt x="0" y="17072"/>
                  <a:pt x="17072" y="0"/>
                  <a:pt x="38100" y="0"/>
                </a:cubicBezTo>
                <a:close/>
              </a:path>
            </a:pathLst>
          </a:custGeom>
          <a:solidFill>
            <a:srgbClr val="F59E0B"/>
          </a:solidFill>
          <a:ln/>
        </p:spPr>
        <p:txBody>
          <a:bodyPr/>
          <a:lstStyle/>
          <a:p>
            <a:endParaRPr lang="zh-CN" altLang="en-US"/>
          </a:p>
        </p:txBody>
      </p:sp>
      <p:sp>
        <p:nvSpPr>
          <p:cNvPr id="21" name="Text 19"/>
          <p:cNvSpPr/>
          <p:nvPr/>
        </p:nvSpPr>
        <p:spPr>
          <a:xfrm>
            <a:off x="695325" y="4129088"/>
            <a:ext cx="5124450" cy="228600"/>
          </a:xfrm>
          <a:prstGeom prst="rect">
            <a:avLst/>
          </a:prstGeom>
          <a:noFill/>
          <a:ln/>
        </p:spPr>
        <p:txBody>
          <a:bodyPr wrap="square" lIns="0" tIns="0" rIns="0" bIns="0" rtlCol="0" anchor="ctr"/>
          <a:lstStyle/>
          <a:p>
            <a:pPr>
              <a:lnSpc>
                <a:spcPct val="130000"/>
              </a:lnSpc>
            </a:pPr>
            <a:r>
              <a:rPr lang="en-US" sz="1200" b="1" dirty="0">
                <a:solidFill>
                  <a:srgbClr val="E5E7EB"/>
                </a:solidFill>
                <a:latin typeface="MiSans" pitchFamily="34" charset="0"/>
                <a:ea typeface="MiSans" pitchFamily="34" charset="-122"/>
                <a:cs typeface="MiSans" pitchFamily="34" charset="-120"/>
              </a:rPr>
              <a:t>智能诊断故障</a:t>
            </a:r>
            <a:endParaRPr lang="en-US" sz="1600" dirty="0"/>
          </a:p>
        </p:txBody>
      </p:sp>
      <p:sp>
        <p:nvSpPr>
          <p:cNvPr id="22" name="Text 20"/>
          <p:cNvSpPr/>
          <p:nvPr/>
        </p:nvSpPr>
        <p:spPr>
          <a:xfrm>
            <a:off x="695325" y="4395788"/>
            <a:ext cx="5114925" cy="190500"/>
          </a:xfrm>
          <a:prstGeom prst="rect">
            <a:avLst/>
          </a:prstGeom>
          <a:noFill/>
          <a:ln/>
        </p:spPr>
        <p:txBody>
          <a:bodyPr wrap="square" lIns="0" tIns="0" rIns="0" bIns="0" rtlCol="0" anchor="ctr"/>
          <a:lstStyle/>
          <a:p>
            <a:pPr>
              <a:lnSpc>
                <a:spcPct val="120000"/>
              </a:lnSpc>
            </a:pPr>
            <a:r>
              <a:rPr lang="en-US" sz="1050" dirty="0">
                <a:solidFill>
                  <a:srgbClr val="E5E7EB">
                    <a:alpha val="80000"/>
                  </a:srgbClr>
                </a:solidFill>
                <a:latin typeface="Noto Sans SC" pitchFamily="34" charset="0"/>
                <a:ea typeface="Noto Sans SC" pitchFamily="34" charset="-122"/>
                <a:cs typeface="Noto Sans SC" pitchFamily="34" charset="-120"/>
              </a:rPr>
              <a:t>自动分析异常原因,定位问题根源,提供修复建议</a:t>
            </a:r>
            <a:endParaRPr lang="en-US" sz="1600" dirty="0"/>
          </a:p>
        </p:txBody>
      </p:sp>
      <p:sp>
        <p:nvSpPr>
          <p:cNvPr id="23" name="Shape 21"/>
          <p:cNvSpPr/>
          <p:nvPr/>
        </p:nvSpPr>
        <p:spPr>
          <a:xfrm>
            <a:off x="561975" y="4776788"/>
            <a:ext cx="5295900" cy="685800"/>
          </a:xfrm>
          <a:custGeom>
            <a:avLst/>
            <a:gdLst/>
            <a:ahLst/>
            <a:cxnLst/>
            <a:rect l="l" t="t" r="r" b="b"/>
            <a:pathLst>
              <a:path w="5295900" h="685800">
                <a:moveTo>
                  <a:pt x="38100" y="0"/>
                </a:moveTo>
                <a:lnTo>
                  <a:pt x="5219701" y="0"/>
                </a:lnTo>
                <a:cubicBezTo>
                  <a:pt x="5261784" y="0"/>
                  <a:pt x="5295900" y="34116"/>
                  <a:pt x="5295900" y="76199"/>
                </a:cubicBezTo>
                <a:lnTo>
                  <a:pt x="5295900" y="609601"/>
                </a:lnTo>
                <a:cubicBezTo>
                  <a:pt x="5295900" y="651684"/>
                  <a:pt x="5261784" y="685800"/>
                  <a:pt x="5219701" y="685800"/>
                </a:cubicBezTo>
                <a:lnTo>
                  <a:pt x="38100" y="685800"/>
                </a:lnTo>
                <a:cubicBezTo>
                  <a:pt x="17072" y="685800"/>
                  <a:pt x="0" y="668728"/>
                  <a:pt x="0" y="647700"/>
                </a:cubicBezTo>
                <a:lnTo>
                  <a:pt x="0" y="38100"/>
                </a:lnTo>
                <a:cubicBezTo>
                  <a:pt x="0" y="17072"/>
                  <a:pt x="17072" y="0"/>
                  <a:pt x="38100" y="0"/>
                </a:cubicBezTo>
                <a:close/>
              </a:path>
            </a:pathLst>
          </a:custGeom>
          <a:solidFill>
            <a:srgbClr val="34D399">
              <a:alpha val="10196"/>
            </a:srgbClr>
          </a:solidFill>
          <a:ln/>
        </p:spPr>
        <p:txBody>
          <a:bodyPr/>
          <a:lstStyle/>
          <a:p>
            <a:endParaRPr lang="zh-CN" altLang="en-US"/>
          </a:p>
        </p:txBody>
      </p:sp>
      <p:sp>
        <p:nvSpPr>
          <p:cNvPr id="24" name="Shape 22"/>
          <p:cNvSpPr/>
          <p:nvPr/>
        </p:nvSpPr>
        <p:spPr>
          <a:xfrm>
            <a:off x="561975" y="4776788"/>
            <a:ext cx="38100" cy="685800"/>
          </a:xfrm>
          <a:custGeom>
            <a:avLst/>
            <a:gdLst/>
            <a:ahLst/>
            <a:cxnLst/>
            <a:rect l="l" t="t" r="r" b="b"/>
            <a:pathLst>
              <a:path w="38100" h="685800">
                <a:moveTo>
                  <a:pt x="38100" y="0"/>
                </a:moveTo>
                <a:lnTo>
                  <a:pt x="38100" y="0"/>
                </a:lnTo>
                <a:lnTo>
                  <a:pt x="38100" y="685800"/>
                </a:lnTo>
                <a:lnTo>
                  <a:pt x="38100" y="685800"/>
                </a:lnTo>
                <a:cubicBezTo>
                  <a:pt x="17072" y="685800"/>
                  <a:pt x="0" y="668728"/>
                  <a:pt x="0" y="647700"/>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25" name="Text 23"/>
          <p:cNvSpPr/>
          <p:nvPr/>
        </p:nvSpPr>
        <p:spPr>
          <a:xfrm>
            <a:off x="695325" y="4891088"/>
            <a:ext cx="5124450" cy="228600"/>
          </a:xfrm>
          <a:prstGeom prst="rect">
            <a:avLst/>
          </a:prstGeom>
          <a:noFill/>
          <a:ln/>
        </p:spPr>
        <p:txBody>
          <a:bodyPr wrap="square" lIns="0" tIns="0" rIns="0" bIns="0" rtlCol="0" anchor="ctr"/>
          <a:lstStyle/>
          <a:p>
            <a:pPr>
              <a:lnSpc>
                <a:spcPct val="130000"/>
              </a:lnSpc>
            </a:pPr>
            <a:r>
              <a:rPr lang="en-US" sz="1200" b="1" dirty="0">
                <a:solidFill>
                  <a:srgbClr val="E5E7EB"/>
                </a:solidFill>
                <a:latin typeface="MiSans" pitchFamily="34" charset="0"/>
                <a:ea typeface="MiSans" pitchFamily="34" charset="-122"/>
                <a:cs typeface="MiSans" pitchFamily="34" charset="-120"/>
              </a:rPr>
              <a:t>深度分析指标</a:t>
            </a:r>
            <a:endParaRPr lang="en-US" sz="1600" dirty="0"/>
          </a:p>
        </p:txBody>
      </p:sp>
      <p:sp>
        <p:nvSpPr>
          <p:cNvPr id="26" name="Text 24"/>
          <p:cNvSpPr/>
          <p:nvPr/>
        </p:nvSpPr>
        <p:spPr>
          <a:xfrm>
            <a:off x="695325" y="5157788"/>
            <a:ext cx="5114925" cy="190500"/>
          </a:xfrm>
          <a:prstGeom prst="rect">
            <a:avLst/>
          </a:prstGeom>
          <a:noFill/>
          <a:ln/>
        </p:spPr>
        <p:txBody>
          <a:bodyPr wrap="square" lIns="0" tIns="0" rIns="0" bIns="0" rtlCol="0" anchor="ctr"/>
          <a:lstStyle/>
          <a:p>
            <a:pPr>
              <a:lnSpc>
                <a:spcPct val="120000"/>
              </a:lnSpc>
            </a:pPr>
            <a:r>
              <a:rPr lang="en-US" sz="1050" dirty="0">
                <a:solidFill>
                  <a:srgbClr val="E5E7EB">
                    <a:alpha val="80000"/>
                  </a:srgbClr>
                </a:solidFill>
                <a:latin typeface="Noto Sans SC" pitchFamily="34" charset="0"/>
                <a:ea typeface="Noto Sans SC" pitchFamily="34" charset="-122"/>
                <a:cs typeface="Noto Sans SC" pitchFamily="34" charset="-120"/>
              </a:rPr>
              <a:t>查询 Prometheus 指标,分析性能趋势,预警潜在风险</a:t>
            </a:r>
            <a:endParaRPr lang="en-US" sz="1600" dirty="0"/>
          </a:p>
        </p:txBody>
      </p:sp>
      <p:sp>
        <p:nvSpPr>
          <p:cNvPr id="27" name="Shape 25"/>
          <p:cNvSpPr/>
          <p:nvPr/>
        </p:nvSpPr>
        <p:spPr>
          <a:xfrm>
            <a:off x="6176963" y="2524125"/>
            <a:ext cx="5629275" cy="3248025"/>
          </a:xfrm>
          <a:custGeom>
            <a:avLst/>
            <a:gdLst/>
            <a:ahLst/>
            <a:cxnLst/>
            <a:rect l="l" t="t" r="r" b="b"/>
            <a:pathLst>
              <a:path w="5629275" h="3248025">
                <a:moveTo>
                  <a:pt x="114298" y="0"/>
                </a:moveTo>
                <a:lnTo>
                  <a:pt x="5514977" y="0"/>
                </a:lnTo>
                <a:cubicBezTo>
                  <a:pt x="5578060" y="0"/>
                  <a:pt x="5629275" y="51215"/>
                  <a:pt x="5629275" y="114298"/>
                </a:cubicBezTo>
                <a:lnTo>
                  <a:pt x="5629275" y="3133727"/>
                </a:lnTo>
                <a:cubicBezTo>
                  <a:pt x="5629275" y="3196810"/>
                  <a:pt x="5578060" y="3248025"/>
                  <a:pt x="5514977" y="3248025"/>
                </a:cubicBezTo>
                <a:lnTo>
                  <a:pt x="114298" y="3248025"/>
                </a:lnTo>
                <a:cubicBezTo>
                  <a:pt x="51215" y="3248025"/>
                  <a:pt x="0" y="3196810"/>
                  <a:pt x="0" y="3133727"/>
                </a:cubicBezTo>
                <a:lnTo>
                  <a:pt x="0" y="114298"/>
                </a:lnTo>
                <a:cubicBezTo>
                  <a:pt x="0" y="51215"/>
                  <a:pt x="51215" y="0"/>
                  <a:pt x="114298"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28" name="Shape 26"/>
          <p:cNvSpPr/>
          <p:nvPr/>
        </p:nvSpPr>
        <p:spPr>
          <a:xfrm>
            <a:off x="6334125" y="2681288"/>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F59E0B">
              <a:alpha val="20000"/>
            </a:srgbClr>
          </a:solidFill>
          <a:ln/>
        </p:spPr>
        <p:txBody>
          <a:bodyPr/>
          <a:lstStyle/>
          <a:p>
            <a:endParaRPr lang="zh-CN" altLang="en-US"/>
          </a:p>
        </p:txBody>
      </p:sp>
      <p:sp>
        <p:nvSpPr>
          <p:cNvPr id="29" name="Shape 27"/>
          <p:cNvSpPr/>
          <p:nvPr/>
        </p:nvSpPr>
        <p:spPr>
          <a:xfrm>
            <a:off x="6419850" y="2795588"/>
            <a:ext cx="285750" cy="228600"/>
          </a:xfrm>
          <a:custGeom>
            <a:avLst/>
            <a:gdLst/>
            <a:ahLst/>
            <a:cxnLst/>
            <a:rect l="l" t="t" r="r" b="b"/>
            <a:pathLst>
              <a:path w="285750" h="228600">
                <a:moveTo>
                  <a:pt x="185693" y="93985"/>
                </a:moveTo>
                <a:cubicBezTo>
                  <a:pt x="191140" y="92512"/>
                  <a:pt x="196855" y="95101"/>
                  <a:pt x="199311" y="100146"/>
                </a:cubicBezTo>
                <a:lnTo>
                  <a:pt x="207615" y="116934"/>
                </a:lnTo>
                <a:cubicBezTo>
                  <a:pt x="212214" y="117559"/>
                  <a:pt x="216724" y="118809"/>
                  <a:pt x="220965" y="120551"/>
                </a:cubicBezTo>
                <a:lnTo>
                  <a:pt x="236592" y="110148"/>
                </a:lnTo>
                <a:cubicBezTo>
                  <a:pt x="241280" y="107022"/>
                  <a:pt x="247486" y="107647"/>
                  <a:pt x="251460" y="111621"/>
                </a:cubicBezTo>
                <a:lnTo>
                  <a:pt x="260033" y="120194"/>
                </a:lnTo>
                <a:cubicBezTo>
                  <a:pt x="264006" y="124167"/>
                  <a:pt x="264631" y="130418"/>
                  <a:pt x="261506" y="135062"/>
                </a:cubicBezTo>
                <a:lnTo>
                  <a:pt x="251103" y="150644"/>
                </a:lnTo>
                <a:cubicBezTo>
                  <a:pt x="251951" y="152742"/>
                  <a:pt x="252710" y="154930"/>
                  <a:pt x="253335" y="157207"/>
                </a:cubicBezTo>
                <a:cubicBezTo>
                  <a:pt x="253960" y="159484"/>
                  <a:pt x="254362" y="161717"/>
                  <a:pt x="254675" y="163994"/>
                </a:cubicBezTo>
                <a:lnTo>
                  <a:pt x="271507" y="172298"/>
                </a:lnTo>
                <a:cubicBezTo>
                  <a:pt x="276552" y="174799"/>
                  <a:pt x="279142" y="180514"/>
                  <a:pt x="277669" y="185916"/>
                </a:cubicBezTo>
                <a:lnTo>
                  <a:pt x="274543" y="197614"/>
                </a:lnTo>
                <a:cubicBezTo>
                  <a:pt x="273070" y="203016"/>
                  <a:pt x="268025" y="206678"/>
                  <a:pt x="262399" y="206320"/>
                </a:cubicBezTo>
                <a:lnTo>
                  <a:pt x="243647" y="205115"/>
                </a:lnTo>
                <a:cubicBezTo>
                  <a:pt x="240834" y="208731"/>
                  <a:pt x="237574" y="212080"/>
                  <a:pt x="233869" y="214938"/>
                </a:cubicBezTo>
                <a:lnTo>
                  <a:pt x="235074" y="233645"/>
                </a:lnTo>
                <a:cubicBezTo>
                  <a:pt x="235431" y="239271"/>
                  <a:pt x="231770" y="244361"/>
                  <a:pt x="226368" y="245790"/>
                </a:cubicBezTo>
                <a:lnTo>
                  <a:pt x="214670" y="248915"/>
                </a:lnTo>
                <a:cubicBezTo>
                  <a:pt x="209223" y="250388"/>
                  <a:pt x="203552" y="247799"/>
                  <a:pt x="201052" y="242754"/>
                </a:cubicBezTo>
                <a:lnTo>
                  <a:pt x="192747" y="225966"/>
                </a:lnTo>
                <a:cubicBezTo>
                  <a:pt x="188149" y="225341"/>
                  <a:pt x="183639" y="224091"/>
                  <a:pt x="179397" y="222349"/>
                </a:cubicBezTo>
                <a:lnTo>
                  <a:pt x="163770" y="232752"/>
                </a:lnTo>
                <a:cubicBezTo>
                  <a:pt x="159082" y="235878"/>
                  <a:pt x="152876" y="235253"/>
                  <a:pt x="148903" y="231279"/>
                </a:cubicBezTo>
                <a:lnTo>
                  <a:pt x="140330" y="222706"/>
                </a:lnTo>
                <a:cubicBezTo>
                  <a:pt x="136356" y="218733"/>
                  <a:pt x="135731" y="212527"/>
                  <a:pt x="138857" y="207838"/>
                </a:cubicBezTo>
                <a:lnTo>
                  <a:pt x="149260" y="192212"/>
                </a:lnTo>
                <a:cubicBezTo>
                  <a:pt x="148411" y="190113"/>
                  <a:pt x="147652" y="187925"/>
                  <a:pt x="147027" y="185648"/>
                </a:cubicBezTo>
                <a:cubicBezTo>
                  <a:pt x="146402" y="183371"/>
                  <a:pt x="146000" y="181094"/>
                  <a:pt x="145688" y="178862"/>
                </a:cubicBezTo>
                <a:lnTo>
                  <a:pt x="128855" y="170557"/>
                </a:lnTo>
                <a:cubicBezTo>
                  <a:pt x="123810" y="168057"/>
                  <a:pt x="121265" y="162342"/>
                  <a:pt x="122694" y="156939"/>
                </a:cubicBezTo>
                <a:lnTo>
                  <a:pt x="125819" y="145241"/>
                </a:lnTo>
                <a:cubicBezTo>
                  <a:pt x="127293" y="139839"/>
                  <a:pt x="132338" y="136178"/>
                  <a:pt x="137964" y="136535"/>
                </a:cubicBezTo>
                <a:lnTo>
                  <a:pt x="156671" y="137740"/>
                </a:lnTo>
                <a:cubicBezTo>
                  <a:pt x="159484" y="134124"/>
                  <a:pt x="162744" y="130775"/>
                  <a:pt x="166449" y="127918"/>
                </a:cubicBezTo>
                <a:lnTo>
                  <a:pt x="165244" y="109255"/>
                </a:lnTo>
                <a:cubicBezTo>
                  <a:pt x="164887" y="103629"/>
                  <a:pt x="168548" y="98539"/>
                  <a:pt x="173950" y="97110"/>
                </a:cubicBezTo>
                <a:lnTo>
                  <a:pt x="185648" y="93985"/>
                </a:lnTo>
                <a:close/>
                <a:moveTo>
                  <a:pt x="200204" y="151805"/>
                </a:moveTo>
                <a:cubicBezTo>
                  <a:pt x="189361" y="151817"/>
                  <a:pt x="180568" y="160630"/>
                  <a:pt x="180581" y="171472"/>
                </a:cubicBezTo>
                <a:cubicBezTo>
                  <a:pt x="180593" y="182315"/>
                  <a:pt x="189406" y="191108"/>
                  <a:pt x="200248" y="191095"/>
                </a:cubicBezTo>
                <a:cubicBezTo>
                  <a:pt x="211091" y="191083"/>
                  <a:pt x="219884" y="182270"/>
                  <a:pt x="219871" y="171428"/>
                </a:cubicBezTo>
                <a:cubicBezTo>
                  <a:pt x="219859" y="160585"/>
                  <a:pt x="211046" y="151792"/>
                  <a:pt x="200204" y="151805"/>
                </a:cubicBezTo>
                <a:close/>
                <a:moveTo>
                  <a:pt x="100414" y="-20315"/>
                </a:moveTo>
                <a:lnTo>
                  <a:pt x="112112" y="-17190"/>
                </a:lnTo>
                <a:cubicBezTo>
                  <a:pt x="117515" y="-15716"/>
                  <a:pt x="121176" y="-10626"/>
                  <a:pt x="120819" y="-5045"/>
                </a:cubicBezTo>
                <a:lnTo>
                  <a:pt x="119613" y="13618"/>
                </a:lnTo>
                <a:cubicBezTo>
                  <a:pt x="123319" y="16475"/>
                  <a:pt x="126578" y="19779"/>
                  <a:pt x="129391" y="23440"/>
                </a:cubicBezTo>
                <a:lnTo>
                  <a:pt x="148144" y="22235"/>
                </a:lnTo>
                <a:cubicBezTo>
                  <a:pt x="153725" y="21878"/>
                  <a:pt x="158814" y="25539"/>
                  <a:pt x="160288" y="30941"/>
                </a:cubicBezTo>
                <a:lnTo>
                  <a:pt x="163413" y="42639"/>
                </a:lnTo>
                <a:cubicBezTo>
                  <a:pt x="164842" y="48042"/>
                  <a:pt x="162297" y="53757"/>
                  <a:pt x="157252" y="56257"/>
                </a:cubicBezTo>
                <a:lnTo>
                  <a:pt x="140419" y="64562"/>
                </a:lnTo>
                <a:cubicBezTo>
                  <a:pt x="140107" y="66839"/>
                  <a:pt x="139660" y="69116"/>
                  <a:pt x="139080" y="71348"/>
                </a:cubicBezTo>
                <a:cubicBezTo>
                  <a:pt x="138499" y="73581"/>
                  <a:pt x="137696" y="75813"/>
                  <a:pt x="136847" y="77912"/>
                </a:cubicBezTo>
                <a:lnTo>
                  <a:pt x="147251" y="93538"/>
                </a:lnTo>
                <a:cubicBezTo>
                  <a:pt x="150376" y="98227"/>
                  <a:pt x="149751" y="104433"/>
                  <a:pt x="145777" y="108406"/>
                </a:cubicBezTo>
                <a:lnTo>
                  <a:pt x="137205" y="116979"/>
                </a:lnTo>
                <a:cubicBezTo>
                  <a:pt x="133231" y="120953"/>
                  <a:pt x="127025" y="121578"/>
                  <a:pt x="122337" y="118452"/>
                </a:cubicBezTo>
                <a:lnTo>
                  <a:pt x="106710" y="108049"/>
                </a:lnTo>
                <a:cubicBezTo>
                  <a:pt x="102468" y="109791"/>
                  <a:pt x="97959" y="111041"/>
                  <a:pt x="93360" y="111666"/>
                </a:cubicBezTo>
                <a:lnTo>
                  <a:pt x="85055" y="128454"/>
                </a:lnTo>
                <a:cubicBezTo>
                  <a:pt x="82555" y="133499"/>
                  <a:pt x="76840" y="136044"/>
                  <a:pt x="71438" y="134615"/>
                </a:cubicBezTo>
                <a:lnTo>
                  <a:pt x="59740" y="131490"/>
                </a:lnTo>
                <a:cubicBezTo>
                  <a:pt x="54293" y="130016"/>
                  <a:pt x="50676" y="124926"/>
                  <a:pt x="51033" y="119345"/>
                </a:cubicBezTo>
                <a:lnTo>
                  <a:pt x="52239" y="100638"/>
                </a:lnTo>
                <a:cubicBezTo>
                  <a:pt x="48533" y="97780"/>
                  <a:pt x="45274" y="94476"/>
                  <a:pt x="42461" y="90815"/>
                </a:cubicBezTo>
                <a:lnTo>
                  <a:pt x="23708" y="92020"/>
                </a:lnTo>
                <a:cubicBezTo>
                  <a:pt x="18127" y="92378"/>
                  <a:pt x="13037" y="88716"/>
                  <a:pt x="11564" y="83314"/>
                </a:cubicBezTo>
                <a:lnTo>
                  <a:pt x="8439" y="71616"/>
                </a:lnTo>
                <a:cubicBezTo>
                  <a:pt x="7010" y="66214"/>
                  <a:pt x="9555" y="60499"/>
                  <a:pt x="14600" y="57998"/>
                </a:cubicBezTo>
                <a:lnTo>
                  <a:pt x="31433" y="49694"/>
                </a:lnTo>
                <a:cubicBezTo>
                  <a:pt x="31745" y="47417"/>
                  <a:pt x="32192" y="45184"/>
                  <a:pt x="32772" y="42907"/>
                </a:cubicBezTo>
                <a:cubicBezTo>
                  <a:pt x="33397" y="40630"/>
                  <a:pt x="34111" y="38442"/>
                  <a:pt x="35004" y="36344"/>
                </a:cubicBezTo>
                <a:lnTo>
                  <a:pt x="24601" y="20762"/>
                </a:lnTo>
                <a:cubicBezTo>
                  <a:pt x="21476" y="16073"/>
                  <a:pt x="22101" y="9867"/>
                  <a:pt x="26075" y="5894"/>
                </a:cubicBezTo>
                <a:lnTo>
                  <a:pt x="34647" y="-2679"/>
                </a:lnTo>
                <a:cubicBezTo>
                  <a:pt x="38621" y="-6653"/>
                  <a:pt x="44827" y="-7278"/>
                  <a:pt x="49515" y="-4152"/>
                </a:cubicBezTo>
                <a:lnTo>
                  <a:pt x="65142" y="6251"/>
                </a:lnTo>
                <a:cubicBezTo>
                  <a:pt x="69384" y="4509"/>
                  <a:pt x="73893" y="3259"/>
                  <a:pt x="78492" y="2634"/>
                </a:cubicBezTo>
                <a:lnTo>
                  <a:pt x="86797" y="-14154"/>
                </a:lnTo>
                <a:cubicBezTo>
                  <a:pt x="89297" y="-19199"/>
                  <a:pt x="94967" y="-21744"/>
                  <a:pt x="100414" y="-20315"/>
                </a:cubicBezTo>
                <a:close/>
                <a:moveTo>
                  <a:pt x="85904" y="37505"/>
                </a:moveTo>
                <a:cubicBezTo>
                  <a:pt x="75061" y="37505"/>
                  <a:pt x="66258" y="46307"/>
                  <a:pt x="66258" y="57150"/>
                </a:cubicBezTo>
                <a:cubicBezTo>
                  <a:pt x="66258" y="67993"/>
                  <a:pt x="75061" y="76795"/>
                  <a:pt x="85904" y="76795"/>
                </a:cubicBezTo>
                <a:cubicBezTo>
                  <a:pt x="96746" y="76795"/>
                  <a:pt x="105549" y="67993"/>
                  <a:pt x="105549" y="57150"/>
                </a:cubicBezTo>
                <a:cubicBezTo>
                  <a:pt x="105549" y="46307"/>
                  <a:pt x="96746" y="37505"/>
                  <a:pt x="85904" y="37505"/>
                </a:cubicBezTo>
                <a:close/>
              </a:path>
            </a:pathLst>
          </a:custGeom>
          <a:solidFill>
            <a:srgbClr val="F59E0B"/>
          </a:solidFill>
          <a:ln/>
        </p:spPr>
        <p:txBody>
          <a:bodyPr/>
          <a:lstStyle/>
          <a:p>
            <a:endParaRPr lang="zh-CN" altLang="en-US"/>
          </a:p>
        </p:txBody>
      </p:sp>
      <p:sp>
        <p:nvSpPr>
          <p:cNvPr id="30" name="Text 28"/>
          <p:cNvSpPr/>
          <p:nvPr/>
        </p:nvSpPr>
        <p:spPr>
          <a:xfrm>
            <a:off x="6905625" y="2776538"/>
            <a:ext cx="857250" cy="266700"/>
          </a:xfrm>
          <a:prstGeom prst="rect">
            <a:avLst/>
          </a:prstGeom>
          <a:noFill/>
          <a:ln/>
        </p:spPr>
        <p:txBody>
          <a:bodyPr wrap="square" lIns="0" tIns="0" rIns="0" bIns="0" rtlCol="0" anchor="ctr"/>
          <a:lstStyle/>
          <a:p>
            <a:pPr>
              <a:lnSpc>
                <a:spcPct val="120000"/>
              </a:lnSpc>
            </a:pPr>
            <a:r>
              <a:rPr lang="en-US" sz="1500" b="1" dirty="0">
                <a:solidFill>
                  <a:srgbClr val="E5E7EB"/>
                </a:solidFill>
                <a:latin typeface="Noto Sans SC" pitchFamily="34" charset="0"/>
                <a:ea typeface="Noto Sans SC" pitchFamily="34" charset="-122"/>
                <a:cs typeface="Noto Sans SC" pitchFamily="34" charset="-120"/>
              </a:rPr>
              <a:t>核心组件</a:t>
            </a:r>
            <a:endParaRPr lang="en-US" sz="1600" dirty="0"/>
          </a:p>
        </p:txBody>
      </p:sp>
      <p:sp>
        <p:nvSpPr>
          <p:cNvPr id="31" name="Shape 29"/>
          <p:cNvSpPr/>
          <p:nvPr/>
        </p:nvSpPr>
        <p:spPr>
          <a:xfrm>
            <a:off x="6334125" y="3252788"/>
            <a:ext cx="2600325" cy="1123950"/>
          </a:xfrm>
          <a:custGeom>
            <a:avLst/>
            <a:gdLst/>
            <a:ahLst/>
            <a:cxnLst/>
            <a:rect l="l" t="t" r="r" b="b"/>
            <a:pathLst>
              <a:path w="2600325" h="1123950">
                <a:moveTo>
                  <a:pt x="76204" y="0"/>
                </a:moveTo>
                <a:lnTo>
                  <a:pt x="2524121" y="0"/>
                </a:lnTo>
                <a:cubicBezTo>
                  <a:pt x="2566207" y="0"/>
                  <a:pt x="2600325" y="34118"/>
                  <a:pt x="2600325" y="76204"/>
                </a:cubicBezTo>
                <a:lnTo>
                  <a:pt x="2600325" y="1047746"/>
                </a:lnTo>
                <a:cubicBezTo>
                  <a:pt x="2600325" y="1089832"/>
                  <a:pt x="2566207" y="1123950"/>
                  <a:pt x="2524121" y="1123950"/>
                </a:cubicBezTo>
                <a:lnTo>
                  <a:pt x="76204" y="1123950"/>
                </a:lnTo>
                <a:cubicBezTo>
                  <a:pt x="34118" y="1123950"/>
                  <a:pt x="0" y="1089832"/>
                  <a:pt x="0" y="1047746"/>
                </a:cubicBezTo>
                <a:lnTo>
                  <a:pt x="0" y="76204"/>
                </a:lnTo>
                <a:cubicBezTo>
                  <a:pt x="0" y="34146"/>
                  <a:pt x="34146" y="0"/>
                  <a:pt x="76204" y="0"/>
                </a:cubicBezTo>
                <a:close/>
              </a:path>
            </a:pathLst>
          </a:custGeom>
          <a:solidFill>
            <a:srgbClr val="34D399">
              <a:alpha val="10196"/>
            </a:srgbClr>
          </a:solidFill>
          <a:ln/>
        </p:spPr>
        <p:txBody>
          <a:bodyPr/>
          <a:lstStyle/>
          <a:p>
            <a:endParaRPr lang="zh-CN" altLang="en-US"/>
          </a:p>
        </p:txBody>
      </p:sp>
      <p:sp>
        <p:nvSpPr>
          <p:cNvPr id="32" name="Shape 30"/>
          <p:cNvSpPr/>
          <p:nvPr/>
        </p:nvSpPr>
        <p:spPr>
          <a:xfrm>
            <a:off x="6486525" y="3403997"/>
            <a:ext cx="285750" cy="285750"/>
          </a:xfrm>
          <a:custGeom>
            <a:avLst/>
            <a:gdLst/>
            <a:ahLst/>
            <a:cxnLst/>
            <a:rect l="l" t="t" r="r" b="b"/>
            <a:pathLst>
              <a:path w="285750" h="285750">
                <a:moveTo>
                  <a:pt x="66973" y="31254"/>
                </a:moveTo>
                <a:cubicBezTo>
                  <a:pt x="66973" y="14008"/>
                  <a:pt x="80981" y="0"/>
                  <a:pt x="98227" y="0"/>
                </a:cubicBezTo>
                <a:lnTo>
                  <a:pt x="111621" y="0"/>
                </a:lnTo>
                <a:cubicBezTo>
                  <a:pt x="121500" y="0"/>
                  <a:pt x="129480" y="7981"/>
                  <a:pt x="129480" y="17859"/>
                </a:cubicBezTo>
                <a:lnTo>
                  <a:pt x="129480" y="267891"/>
                </a:lnTo>
                <a:cubicBezTo>
                  <a:pt x="129480" y="277769"/>
                  <a:pt x="121500" y="285750"/>
                  <a:pt x="111621" y="285750"/>
                </a:cubicBezTo>
                <a:lnTo>
                  <a:pt x="93762" y="285750"/>
                </a:lnTo>
                <a:cubicBezTo>
                  <a:pt x="77130" y="285750"/>
                  <a:pt x="63122" y="274365"/>
                  <a:pt x="59159" y="258961"/>
                </a:cubicBezTo>
                <a:cubicBezTo>
                  <a:pt x="58769" y="258961"/>
                  <a:pt x="58434" y="258961"/>
                  <a:pt x="58043" y="258961"/>
                </a:cubicBezTo>
                <a:cubicBezTo>
                  <a:pt x="33375" y="258961"/>
                  <a:pt x="13395" y="238981"/>
                  <a:pt x="13395" y="214313"/>
                </a:cubicBezTo>
                <a:cubicBezTo>
                  <a:pt x="13395" y="204267"/>
                  <a:pt x="16743" y="195002"/>
                  <a:pt x="22324" y="187523"/>
                </a:cubicBezTo>
                <a:cubicBezTo>
                  <a:pt x="11497" y="179375"/>
                  <a:pt x="4465" y="166427"/>
                  <a:pt x="4465" y="151805"/>
                </a:cubicBezTo>
                <a:cubicBezTo>
                  <a:pt x="4465" y="134559"/>
                  <a:pt x="14288" y="119546"/>
                  <a:pt x="28575" y="112123"/>
                </a:cubicBezTo>
                <a:cubicBezTo>
                  <a:pt x="24612" y="105426"/>
                  <a:pt x="22324" y="97613"/>
                  <a:pt x="22324" y="89297"/>
                </a:cubicBezTo>
                <a:cubicBezTo>
                  <a:pt x="22324" y="64629"/>
                  <a:pt x="42304" y="44648"/>
                  <a:pt x="66973" y="44648"/>
                </a:cubicBezTo>
                <a:lnTo>
                  <a:pt x="66973" y="31254"/>
                </a:lnTo>
                <a:close/>
                <a:moveTo>
                  <a:pt x="218777" y="31254"/>
                </a:moveTo>
                <a:lnTo>
                  <a:pt x="218777" y="44648"/>
                </a:lnTo>
                <a:cubicBezTo>
                  <a:pt x="243446" y="44648"/>
                  <a:pt x="263426" y="64629"/>
                  <a:pt x="263426" y="89297"/>
                </a:cubicBezTo>
                <a:cubicBezTo>
                  <a:pt x="263426" y="97668"/>
                  <a:pt x="261138" y="105482"/>
                  <a:pt x="257175" y="112123"/>
                </a:cubicBezTo>
                <a:cubicBezTo>
                  <a:pt x="271518" y="119546"/>
                  <a:pt x="281285" y="134503"/>
                  <a:pt x="281285" y="151805"/>
                </a:cubicBezTo>
                <a:cubicBezTo>
                  <a:pt x="281285" y="166427"/>
                  <a:pt x="274253" y="179375"/>
                  <a:pt x="263426" y="187523"/>
                </a:cubicBezTo>
                <a:cubicBezTo>
                  <a:pt x="269007" y="195002"/>
                  <a:pt x="272355" y="204267"/>
                  <a:pt x="272355" y="214313"/>
                </a:cubicBezTo>
                <a:cubicBezTo>
                  <a:pt x="272355" y="238981"/>
                  <a:pt x="252375" y="258961"/>
                  <a:pt x="227707" y="258961"/>
                </a:cubicBezTo>
                <a:cubicBezTo>
                  <a:pt x="227316" y="258961"/>
                  <a:pt x="226981" y="258961"/>
                  <a:pt x="226591" y="258961"/>
                </a:cubicBezTo>
                <a:cubicBezTo>
                  <a:pt x="222628" y="274365"/>
                  <a:pt x="208620" y="285750"/>
                  <a:pt x="191988" y="285750"/>
                </a:cubicBezTo>
                <a:lnTo>
                  <a:pt x="174129" y="285750"/>
                </a:lnTo>
                <a:cubicBezTo>
                  <a:pt x="164250" y="285750"/>
                  <a:pt x="156270" y="277769"/>
                  <a:pt x="156270" y="267891"/>
                </a:cubicBezTo>
                <a:lnTo>
                  <a:pt x="156270" y="17859"/>
                </a:lnTo>
                <a:cubicBezTo>
                  <a:pt x="156270" y="7981"/>
                  <a:pt x="164250" y="0"/>
                  <a:pt x="174129" y="0"/>
                </a:cubicBezTo>
                <a:lnTo>
                  <a:pt x="187523" y="0"/>
                </a:lnTo>
                <a:cubicBezTo>
                  <a:pt x="204769" y="0"/>
                  <a:pt x="218777" y="14008"/>
                  <a:pt x="218777" y="31254"/>
                </a:cubicBezTo>
                <a:close/>
              </a:path>
            </a:pathLst>
          </a:custGeom>
          <a:solidFill>
            <a:srgbClr val="34D399"/>
          </a:solidFill>
          <a:ln/>
        </p:spPr>
        <p:txBody>
          <a:bodyPr/>
          <a:lstStyle/>
          <a:p>
            <a:endParaRPr lang="zh-CN" altLang="en-US"/>
          </a:p>
        </p:txBody>
      </p:sp>
      <p:sp>
        <p:nvSpPr>
          <p:cNvPr id="33" name="Text 31"/>
          <p:cNvSpPr/>
          <p:nvPr/>
        </p:nvSpPr>
        <p:spPr>
          <a:xfrm>
            <a:off x="6410325" y="3765947"/>
            <a:ext cx="2447925" cy="228600"/>
          </a:xfrm>
          <a:prstGeom prst="rect">
            <a:avLst/>
          </a:prstGeom>
          <a:noFill/>
          <a:ln/>
        </p:spPr>
        <p:txBody>
          <a:bodyPr wrap="square" lIns="0" tIns="0" rIns="0" bIns="0" rtlCol="0" anchor="ctr"/>
          <a:lstStyle/>
          <a:p>
            <a:pPr algn="ctr">
              <a:lnSpc>
                <a:spcPct val="130000"/>
              </a:lnSpc>
            </a:pPr>
            <a:r>
              <a:rPr lang="en-US" sz="1200" b="1" dirty="0">
                <a:solidFill>
                  <a:srgbClr val="E5E7EB"/>
                </a:solidFill>
                <a:latin typeface="MiSans" pitchFamily="34" charset="0"/>
                <a:ea typeface="MiSans" pitchFamily="34" charset="-122"/>
                <a:cs typeface="MiSans" pitchFamily="34" charset="-120"/>
              </a:rPr>
              <a:t>Kagent</a:t>
            </a:r>
            <a:endParaRPr lang="en-US" sz="1600" dirty="0"/>
          </a:p>
        </p:txBody>
      </p:sp>
      <p:sp>
        <p:nvSpPr>
          <p:cNvPr id="34" name="Text 32"/>
          <p:cNvSpPr/>
          <p:nvPr/>
        </p:nvSpPr>
        <p:spPr>
          <a:xfrm>
            <a:off x="6415088" y="4032647"/>
            <a:ext cx="24384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核心大脑</a:t>
            </a:r>
            <a:endParaRPr lang="en-US" sz="1600" dirty="0"/>
          </a:p>
        </p:txBody>
      </p:sp>
      <p:sp>
        <p:nvSpPr>
          <p:cNvPr id="35" name="Shape 33"/>
          <p:cNvSpPr/>
          <p:nvPr/>
        </p:nvSpPr>
        <p:spPr>
          <a:xfrm>
            <a:off x="9048750" y="3252788"/>
            <a:ext cx="2600325" cy="1123950"/>
          </a:xfrm>
          <a:custGeom>
            <a:avLst/>
            <a:gdLst/>
            <a:ahLst/>
            <a:cxnLst/>
            <a:rect l="l" t="t" r="r" b="b"/>
            <a:pathLst>
              <a:path w="2600325" h="1123950">
                <a:moveTo>
                  <a:pt x="76204" y="0"/>
                </a:moveTo>
                <a:lnTo>
                  <a:pt x="2524121" y="0"/>
                </a:lnTo>
                <a:cubicBezTo>
                  <a:pt x="2566207" y="0"/>
                  <a:pt x="2600325" y="34118"/>
                  <a:pt x="2600325" y="76204"/>
                </a:cubicBezTo>
                <a:lnTo>
                  <a:pt x="2600325" y="1047746"/>
                </a:lnTo>
                <a:cubicBezTo>
                  <a:pt x="2600325" y="1089832"/>
                  <a:pt x="2566207" y="1123950"/>
                  <a:pt x="2524121" y="1123950"/>
                </a:cubicBezTo>
                <a:lnTo>
                  <a:pt x="76204" y="1123950"/>
                </a:lnTo>
                <a:cubicBezTo>
                  <a:pt x="34118" y="1123950"/>
                  <a:pt x="0" y="1089832"/>
                  <a:pt x="0" y="1047746"/>
                </a:cubicBezTo>
                <a:lnTo>
                  <a:pt x="0" y="76204"/>
                </a:lnTo>
                <a:cubicBezTo>
                  <a:pt x="0" y="34146"/>
                  <a:pt x="34146" y="0"/>
                  <a:pt x="76204" y="0"/>
                </a:cubicBezTo>
                <a:close/>
              </a:path>
            </a:pathLst>
          </a:custGeom>
          <a:solidFill>
            <a:srgbClr val="F59E0B">
              <a:alpha val="10196"/>
            </a:srgbClr>
          </a:solidFill>
          <a:ln/>
        </p:spPr>
        <p:txBody>
          <a:bodyPr/>
          <a:lstStyle/>
          <a:p>
            <a:endParaRPr lang="zh-CN" altLang="en-US"/>
          </a:p>
        </p:txBody>
      </p:sp>
      <p:sp>
        <p:nvSpPr>
          <p:cNvPr id="36" name="Shape 34"/>
          <p:cNvSpPr/>
          <p:nvPr/>
        </p:nvSpPr>
        <p:spPr>
          <a:xfrm>
            <a:off x="9183291" y="3403997"/>
            <a:ext cx="321469" cy="285750"/>
          </a:xfrm>
          <a:custGeom>
            <a:avLst/>
            <a:gdLst/>
            <a:ahLst/>
            <a:cxnLst/>
            <a:rect l="l" t="t" r="r" b="b"/>
            <a:pathLst>
              <a:path w="321469" h="285750">
                <a:moveTo>
                  <a:pt x="125071" y="54192"/>
                </a:moveTo>
                <a:lnTo>
                  <a:pt x="125071" y="81874"/>
                </a:lnTo>
                <a:lnTo>
                  <a:pt x="125350" y="82153"/>
                </a:lnTo>
                <a:cubicBezTo>
                  <a:pt x="128978" y="36165"/>
                  <a:pt x="167432" y="0"/>
                  <a:pt x="214368" y="0"/>
                </a:cubicBezTo>
                <a:cubicBezTo>
                  <a:pt x="225586" y="0"/>
                  <a:pt x="236358" y="2065"/>
                  <a:pt x="246236" y="5860"/>
                </a:cubicBezTo>
                <a:cubicBezTo>
                  <a:pt x="251817" y="7981"/>
                  <a:pt x="252822" y="15069"/>
                  <a:pt x="248636" y="19310"/>
                </a:cubicBezTo>
                <a:lnTo>
                  <a:pt x="199132" y="68814"/>
                </a:lnTo>
                <a:cubicBezTo>
                  <a:pt x="197458" y="70489"/>
                  <a:pt x="196509" y="72777"/>
                  <a:pt x="196509" y="75121"/>
                </a:cubicBezTo>
                <a:lnTo>
                  <a:pt x="196509" y="98227"/>
                </a:lnTo>
                <a:cubicBezTo>
                  <a:pt x="196509" y="103138"/>
                  <a:pt x="200527" y="107156"/>
                  <a:pt x="205439" y="107156"/>
                </a:cubicBezTo>
                <a:lnTo>
                  <a:pt x="228544" y="107156"/>
                </a:lnTo>
                <a:cubicBezTo>
                  <a:pt x="230888" y="107156"/>
                  <a:pt x="233176" y="106207"/>
                  <a:pt x="234851" y="104533"/>
                </a:cubicBezTo>
                <a:lnTo>
                  <a:pt x="284355" y="55029"/>
                </a:lnTo>
                <a:cubicBezTo>
                  <a:pt x="288596" y="50788"/>
                  <a:pt x="295684" y="51848"/>
                  <a:pt x="297805" y="57429"/>
                </a:cubicBezTo>
                <a:cubicBezTo>
                  <a:pt x="301600" y="67308"/>
                  <a:pt x="303665" y="78079"/>
                  <a:pt x="303665" y="89297"/>
                </a:cubicBezTo>
                <a:cubicBezTo>
                  <a:pt x="303665" y="123118"/>
                  <a:pt x="284857" y="152586"/>
                  <a:pt x="257063" y="167711"/>
                </a:cubicBezTo>
                <a:lnTo>
                  <a:pt x="302549" y="213196"/>
                </a:lnTo>
                <a:cubicBezTo>
                  <a:pt x="312986" y="223633"/>
                  <a:pt x="312986" y="240599"/>
                  <a:pt x="302549" y="251092"/>
                </a:cubicBezTo>
                <a:lnTo>
                  <a:pt x="269007" y="284634"/>
                </a:lnTo>
                <a:cubicBezTo>
                  <a:pt x="258570" y="295070"/>
                  <a:pt x="241604" y="295070"/>
                  <a:pt x="231111" y="284634"/>
                </a:cubicBezTo>
                <a:lnTo>
                  <a:pt x="160790" y="214313"/>
                </a:lnTo>
                <a:cubicBezTo>
                  <a:pt x="145498" y="199020"/>
                  <a:pt x="142038" y="176417"/>
                  <a:pt x="150465" y="157776"/>
                </a:cubicBezTo>
                <a:lnTo>
                  <a:pt x="99845" y="107156"/>
                </a:lnTo>
                <a:lnTo>
                  <a:pt x="72163" y="107156"/>
                </a:lnTo>
                <a:cubicBezTo>
                  <a:pt x="66191" y="107156"/>
                  <a:pt x="60610" y="104198"/>
                  <a:pt x="57317" y="99231"/>
                </a:cubicBezTo>
                <a:lnTo>
                  <a:pt x="13060" y="32872"/>
                </a:lnTo>
                <a:cubicBezTo>
                  <a:pt x="10716" y="29356"/>
                  <a:pt x="11162" y="24612"/>
                  <a:pt x="14176" y="21599"/>
                </a:cubicBezTo>
                <a:lnTo>
                  <a:pt x="39514" y="-3739"/>
                </a:lnTo>
                <a:cubicBezTo>
                  <a:pt x="42528" y="-6753"/>
                  <a:pt x="47216" y="-7200"/>
                  <a:pt x="50788" y="-4856"/>
                </a:cubicBezTo>
                <a:lnTo>
                  <a:pt x="117146" y="39346"/>
                </a:lnTo>
                <a:cubicBezTo>
                  <a:pt x="122113" y="42639"/>
                  <a:pt x="125071" y="48220"/>
                  <a:pt x="125071" y="54192"/>
                </a:cubicBezTo>
                <a:close/>
                <a:moveTo>
                  <a:pt x="120328" y="165534"/>
                </a:moveTo>
                <a:cubicBezTo>
                  <a:pt x="116811" y="186184"/>
                  <a:pt x="121667" y="208006"/>
                  <a:pt x="135062" y="225475"/>
                </a:cubicBezTo>
                <a:lnTo>
                  <a:pt x="82042" y="278439"/>
                </a:lnTo>
                <a:cubicBezTo>
                  <a:pt x="66359" y="294122"/>
                  <a:pt x="40909" y="294122"/>
                  <a:pt x="25226" y="278439"/>
                </a:cubicBezTo>
                <a:cubicBezTo>
                  <a:pt x="9544" y="262756"/>
                  <a:pt x="9544" y="237306"/>
                  <a:pt x="25226" y="221624"/>
                </a:cubicBezTo>
                <a:lnTo>
                  <a:pt x="100794" y="146056"/>
                </a:lnTo>
                <a:lnTo>
                  <a:pt x="120328" y="165590"/>
                </a:lnTo>
                <a:close/>
              </a:path>
            </a:pathLst>
          </a:custGeom>
          <a:solidFill>
            <a:srgbClr val="F59E0B"/>
          </a:solidFill>
          <a:ln/>
        </p:spPr>
        <p:txBody>
          <a:bodyPr/>
          <a:lstStyle/>
          <a:p>
            <a:endParaRPr lang="zh-CN" altLang="en-US"/>
          </a:p>
        </p:txBody>
      </p:sp>
      <p:sp>
        <p:nvSpPr>
          <p:cNvPr id="37" name="Text 35"/>
          <p:cNvSpPr/>
          <p:nvPr/>
        </p:nvSpPr>
        <p:spPr>
          <a:xfrm>
            <a:off x="9124950" y="3765947"/>
            <a:ext cx="2447925" cy="228600"/>
          </a:xfrm>
          <a:prstGeom prst="rect">
            <a:avLst/>
          </a:prstGeom>
          <a:noFill/>
          <a:ln/>
        </p:spPr>
        <p:txBody>
          <a:bodyPr wrap="square" lIns="0" tIns="0" rIns="0" bIns="0" rtlCol="0" anchor="ctr"/>
          <a:lstStyle/>
          <a:p>
            <a:pPr algn="ctr">
              <a:lnSpc>
                <a:spcPct val="130000"/>
              </a:lnSpc>
            </a:pPr>
            <a:r>
              <a:rPr lang="en-US" sz="1200" b="1" dirty="0">
                <a:solidFill>
                  <a:srgbClr val="E5E7EB"/>
                </a:solidFill>
                <a:latin typeface="MiSans" pitchFamily="34" charset="0"/>
                <a:ea typeface="MiSans" pitchFamily="34" charset="-122"/>
                <a:cs typeface="MiSans" pitchFamily="34" charset="-120"/>
              </a:rPr>
              <a:t>ACK MCP Server</a:t>
            </a:r>
            <a:endParaRPr lang="en-US" sz="1600" dirty="0"/>
          </a:p>
        </p:txBody>
      </p:sp>
      <p:sp>
        <p:nvSpPr>
          <p:cNvPr id="38" name="Text 36"/>
          <p:cNvSpPr/>
          <p:nvPr/>
        </p:nvSpPr>
        <p:spPr>
          <a:xfrm>
            <a:off x="9129713" y="4032647"/>
            <a:ext cx="24384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执行手</a:t>
            </a:r>
            <a:endParaRPr lang="en-US" sz="1600" dirty="0"/>
          </a:p>
        </p:txBody>
      </p:sp>
      <p:sp>
        <p:nvSpPr>
          <p:cNvPr id="39" name="Shape 37"/>
          <p:cNvSpPr/>
          <p:nvPr/>
        </p:nvSpPr>
        <p:spPr>
          <a:xfrm>
            <a:off x="6334125" y="4488656"/>
            <a:ext cx="2600325" cy="1123950"/>
          </a:xfrm>
          <a:custGeom>
            <a:avLst/>
            <a:gdLst/>
            <a:ahLst/>
            <a:cxnLst/>
            <a:rect l="l" t="t" r="r" b="b"/>
            <a:pathLst>
              <a:path w="2600325" h="1123950">
                <a:moveTo>
                  <a:pt x="76204" y="0"/>
                </a:moveTo>
                <a:lnTo>
                  <a:pt x="2524121" y="0"/>
                </a:lnTo>
                <a:cubicBezTo>
                  <a:pt x="2566207" y="0"/>
                  <a:pt x="2600325" y="34118"/>
                  <a:pt x="2600325" y="76204"/>
                </a:cubicBezTo>
                <a:lnTo>
                  <a:pt x="2600325" y="1047746"/>
                </a:lnTo>
                <a:cubicBezTo>
                  <a:pt x="2600325" y="1089832"/>
                  <a:pt x="2566207" y="1123950"/>
                  <a:pt x="2524121" y="1123950"/>
                </a:cubicBezTo>
                <a:lnTo>
                  <a:pt x="76204" y="1123950"/>
                </a:lnTo>
                <a:cubicBezTo>
                  <a:pt x="34118" y="1123950"/>
                  <a:pt x="0" y="1089832"/>
                  <a:pt x="0" y="1047746"/>
                </a:cubicBezTo>
                <a:lnTo>
                  <a:pt x="0" y="76204"/>
                </a:lnTo>
                <a:cubicBezTo>
                  <a:pt x="0" y="34146"/>
                  <a:pt x="34146" y="0"/>
                  <a:pt x="76204" y="0"/>
                </a:cubicBezTo>
                <a:close/>
              </a:path>
            </a:pathLst>
          </a:custGeom>
          <a:solidFill>
            <a:srgbClr val="34D399">
              <a:alpha val="10196"/>
            </a:srgbClr>
          </a:solidFill>
          <a:ln/>
        </p:spPr>
        <p:txBody>
          <a:bodyPr/>
          <a:lstStyle/>
          <a:p>
            <a:endParaRPr lang="zh-CN" altLang="en-US"/>
          </a:p>
        </p:txBody>
      </p:sp>
      <p:sp>
        <p:nvSpPr>
          <p:cNvPr id="40" name="Shape 38"/>
          <p:cNvSpPr/>
          <p:nvPr/>
        </p:nvSpPr>
        <p:spPr>
          <a:xfrm>
            <a:off x="6486525" y="4639866"/>
            <a:ext cx="285750" cy="285750"/>
          </a:xfrm>
          <a:custGeom>
            <a:avLst/>
            <a:gdLst/>
            <a:ahLst/>
            <a:cxnLst/>
            <a:rect l="l" t="t" r="r" b="b"/>
            <a:pathLst>
              <a:path w="285750" h="285750">
                <a:moveTo>
                  <a:pt x="142875" y="0"/>
                </a:moveTo>
                <a:cubicBezTo>
                  <a:pt x="145442" y="0"/>
                  <a:pt x="148010" y="558"/>
                  <a:pt x="150354" y="1619"/>
                </a:cubicBezTo>
                <a:lnTo>
                  <a:pt x="255501" y="46211"/>
                </a:lnTo>
                <a:cubicBezTo>
                  <a:pt x="267779" y="51402"/>
                  <a:pt x="276932" y="63512"/>
                  <a:pt x="276876" y="78135"/>
                </a:cubicBezTo>
                <a:cubicBezTo>
                  <a:pt x="276597" y="133499"/>
                  <a:pt x="253826" y="234795"/>
                  <a:pt x="157665" y="280839"/>
                </a:cubicBezTo>
                <a:cubicBezTo>
                  <a:pt x="148344" y="285304"/>
                  <a:pt x="137517" y="285304"/>
                  <a:pt x="128197" y="280839"/>
                </a:cubicBezTo>
                <a:cubicBezTo>
                  <a:pt x="31979" y="234795"/>
                  <a:pt x="9265" y="133499"/>
                  <a:pt x="8985" y="78135"/>
                </a:cubicBezTo>
                <a:cubicBezTo>
                  <a:pt x="8930" y="63512"/>
                  <a:pt x="18083" y="51402"/>
                  <a:pt x="30361" y="46211"/>
                </a:cubicBezTo>
                <a:lnTo>
                  <a:pt x="135452" y="1619"/>
                </a:lnTo>
                <a:cubicBezTo>
                  <a:pt x="137796" y="558"/>
                  <a:pt x="140308" y="0"/>
                  <a:pt x="142875" y="0"/>
                </a:cubicBezTo>
                <a:close/>
                <a:moveTo>
                  <a:pt x="142875" y="37281"/>
                </a:moveTo>
                <a:lnTo>
                  <a:pt x="142875" y="248301"/>
                </a:lnTo>
                <a:cubicBezTo>
                  <a:pt x="219894" y="211020"/>
                  <a:pt x="240599" y="128420"/>
                  <a:pt x="241102" y="78972"/>
                </a:cubicBezTo>
                <a:lnTo>
                  <a:pt x="142875" y="37337"/>
                </a:lnTo>
                <a:lnTo>
                  <a:pt x="142875" y="37337"/>
                </a:lnTo>
                <a:close/>
              </a:path>
            </a:pathLst>
          </a:custGeom>
          <a:solidFill>
            <a:srgbClr val="34D399"/>
          </a:solidFill>
          <a:ln/>
        </p:spPr>
        <p:txBody>
          <a:bodyPr/>
          <a:lstStyle/>
          <a:p>
            <a:endParaRPr lang="zh-CN" altLang="en-US"/>
          </a:p>
        </p:txBody>
      </p:sp>
      <p:sp>
        <p:nvSpPr>
          <p:cNvPr id="41" name="Text 39"/>
          <p:cNvSpPr/>
          <p:nvPr/>
        </p:nvSpPr>
        <p:spPr>
          <a:xfrm>
            <a:off x="6410325" y="5001816"/>
            <a:ext cx="2447925" cy="228600"/>
          </a:xfrm>
          <a:prstGeom prst="rect">
            <a:avLst/>
          </a:prstGeom>
          <a:noFill/>
          <a:ln/>
        </p:spPr>
        <p:txBody>
          <a:bodyPr wrap="square" lIns="0" tIns="0" rIns="0" bIns="0" rtlCol="0" anchor="ctr"/>
          <a:lstStyle/>
          <a:p>
            <a:pPr algn="ctr">
              <a:lnSpc>
                <a:spcPct val="130000"/>
              </a:lnSpc>
            </a:pPr>
            <a:r>
              <a:rPr lang="en-US" sz="1200" b="1" dirty="0">
                <a:solidFill>
                  <a:srgbClr val="E5E7EB"/>
                </a:solidFill>
                <a:latin typeface="MiSans" pitchFamily="34" charset="0"/>
                <a:ea typeface="MiSans" pitchFamily="34" charset="-122"/>
                <a:cs typeface="MiSans" pitchFamily="34" charset="-120"/>
              </a:rPr>
              <a:t>ACK Gateway</a:t>
            </a:r>
            <a:endParaRPr lang="en-US" sz="1600" dirty="0"/>
          </a:p>
        </p:txBody>
      </p:sp>
      <p:sp>
        <p:nvSpPr>
          <p:cNvPr id="42" name="Text 40"/>
          <p:cNvSpPr/>
          <p:nvPr/>
        </p:nvSpPr>
        <p:spPr>
          <a:xfrm>
            <a:off x="6415088" y="5268516"/>
            <a:ext cx="24384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大模型网关</a:t>
            </a:r>
            <a:endParaRPr lang="en-US" sz="1600" dirty="0"/>
          </a:p>
        </p:txBody>
      </p:sp>
      <p:sp>
        <p:nvSpPr>
          <p:cNvPr id="43" name="Shape 41"/>
          <p:cNvSpPr/>
          <p:nvPr/>
        </p:nvSpPr>
        <p:spPr>
          <a:xfrm>
            <a:off x="9048750" y="4488656"/>
            <a:ext cx="2600325" cy="1123950"/>
          </a:xfrm>
          <a:custGeom>
            <a:avLst/>
            <a:gdLst/>
            <a:ahLst/>
            <a:cxnLst/>
            <a:rect l="l" t="t" r="r" b="b"/>
            <a:pathLst>
              <a:path w="2600325" h="1123950">
                <a:moveTo>
                  <a:pt x="76204" y="0"/>
                </a:moveTo>
                <a:lnTo>
                  <a:pt x="2524121" y="0"/>
                </a:lnTo>
                <a:cubicBezTo>
                  <a:pt x="2566207" y="0"/>
                  <a:pt x="2600325" y="34118"/>
                  <a:pt x="2600325" y="76204"/>
                </a:cubicBezTo>
                <a:lnTo>
                  <a:pt x="2600325" y="1047746"/>
                </a:lnTo>
                <a:cubicBezTo>
                  <a:pt x="2600325" y="1089832"/>
                  <a:pt x="2566207" y="1123950"/>
                  <a:pt x="2524121" y="1123950"/>
                </a:cubicBezTo>
                <a:lnTo>
                  <a:pt x="76204" y="1123950"/>
                </a:lnTo>
                <a:cubicBezTo>
                  <a:pt x="34118" y="1123950"/>
                  <a:pt x="0" y="1089832"/>
                  <a:pt x="0" y="1047746"/>
                </a:cubicBezTo>
                <a:lnTo>
                  <a:pt x="0" y="76204"/>
                </a:lnTo>
                <a:cubicBezTo>
                  <a:pt x="0" y="34146"/>
                  <a:pt x="34146" y="0"/>
                  <a:pt x="76204" y="0"/>
                </a:cubicBezTo>
                <a:close/>
              </a:path>
            </a:pathLst>
          </a:custGeom>
          <a:solidFill>
            <a:srgbClr val="F59E0B">
              <a:alpha val="10196"/>
            </a:srgbClr>
          </a:solidFill>
          <a:ln/>
        </p:spPr>
        <p:txBody>
          <a:bodyPr/>
          <a:lstStyle/>
          <a:p>
            <a:endParaRPr lang="zh-CN" altLang="en-US"/>
          </a:p>
        </p:txBody>
      </p:sp>
      <p:sp>
        <p:nvSpPr>
          <p:cNvPr id="44" name="Shape 42"/>
          <p:cNvSpPr/>
          <p:nvPr/>
        </p:nvSpPr>
        <p:spPr>
          <a:xfrm>
            <a:off x="9165431" y="4639866"/>
            <a:ext cx="357188" cy="285750"/>
          </a:xfrm>
          <a:custGeom>
            <a:avLst/>
            <a:gdLst/>
            <a:ahLst/>
            <a:cxnLst/>
            <a:rect l="l" t="t" r="r" b="b"/>
            <a:pathLst>
              <a:path w="357188" h="285750">
                <a:moveTo>
                  <a:pt x="196453" y="0"/>
                </a:moveTo>
                <a:cubicBezTo>
                  <a:pt x="196453" y="-9878"/>
                  <a:pt x="188472" y="-17859"/>
                  <a:pt x="178594" y="-17859"/>
                </a:cubicBezTo>
                <a:cubicBezTo>
                  <a:pt x="168715" y="-17859"/>
                  <a:pt x="160734" y="-9878"/>
                  <a:pt x="160734" y="0"/>
                </a:cubicBezTo>
                <a:lnTo>
                  <a:pt x="160734" y="35719"/>
                </a:lnTo>
                <a:lnTo>
                  <a:pt x="107156" y="35719"/>
                </a:lnTo>
                <a:cubicBezTo>
                  <a:pt x="77577" y="35719"/>
                  <a:pt x="53578" y="59717"/>
                  <a:pt x="53578" y="89297"/>
                </a:cubicBezTo>
                <a:lnTo>
                  <a:pt x="53578" y="214313"/>
                </a:lnTo>
                <a:cubicBezTo>
                  <a:pt x="53578" y="243892"/>
                  <a:pt x="77577" y="267891"/>
                  <a:pt x="107156" y="267891"/>
                </a:cubicBezTo>
                <a:lnTo>
                  <a:pt x="250031" y="267891"/>
                </a:lnTo>
                <a:cubicBezTo>
                  <a:pt x="279611" y="267891"/>
                  <a:pt x="303609" y="243892"/>
                  <a:pt x="303609" y="214313"/>
                </a:cubicBezTo>
                <a:lnTo>
                  <a:pt x="303609" y="89297"/>
                </a:lnTo>
                <a:cubicBezTo>
                  <a:pt x="303609" y="59717"/>
                  <a:pt x="279611" y="35719"/>
                  <a:pt x="250031" y="35719"/>
                </a:cubicBezTo>
                <a:lnTo>
                  <a:pt x="196453" y="35719"/>
                </a:lnTo>
                <a:lnTo>
                  <a:pt x="196453" y="0"/>
                </a:lnTo>
                <a:close/>
                <a:moveTo>
                  <a:pt x="89297" y="205383"/>
                </a:moveTo>
                <a:cubicBezTo>
                  <a:pt x="89297" y="197960"/>
                  <a:pt x="95269" y="191988"/>
                  <a:pt x="102691" y="191988"/>
                </a:cubicBezTo>
                <a:lnTo>
                  <a:pt x="120551" y="191988"/>
                </a:lnTo>
                <a:cubicBezTo>
                  <a:pt x="127974" y="191988"/>
                  <a:pt x="133945" y="197960"/>
                  <a:pt x="133945" y="205383"/>
                </a:cubicBezTo>
                <a:cubicBezTo>
                  <a:pt x="133945" y="212806"/>
                  <a:pt x="127974" y="218777"/>
                  <a:pt x="120551" y="218777"/>
                </a:cubicBezTo>
                <a:lnTo>
                  <a:pt x="102691" y="218777"/>
                </a:lnTo>
                <a:cubicBezTo>
                  <a:pt x="95269" y="218777"/>
                  <a:pt x="89297" y="212806"/>
                  <a:pt x="89297" y="205383"/>
                </a:cubicBezTo>
                <a:close/>
                <a:moveTo>
                  <a:pt x="156270" y="205383"/>
                </a:moveTo>
                <a:cubicBezTo>
                  <a:pt x="156270" y="197960"/>
                  <a:pt x="162241" y="191988"/>
                  <a:pt x="169664" y="191988"/>
                </a:cubicBezTo>
                <a:lnTo>
                  <a:pt x="187523" y="191988"/>
                </a:lnTo>
                <a:cubicBezTo>
                  <a:pt x="194946" y="191988"/>
                  <a:pt x="200918" y="197960"/>
                  <a:pt x="200918" y="205383"/>
                </a:cubicBezTo>
                <a:cubicBezTo>
                  <a:pt x="200918" y="212806"/>
                  <a:pt x="194946" y="218777"/>
                  <a:pt x="187523" y="218777"/>
                </a:cubicBezTo>
                <a:lnTo>
                  <a:pt x="169664" y="218777"/>
                </a:lnTo>
                <a:cubicBezTo>
                  <a:pt x="162241" y="218777"/>
                  <a:pt x="156270" y="212806"/>
                  <a:pt x="156270" y="205383"/>
                </a:cubicBezTo>
                <a:close/>
                <a:moveTo>
                  <a:pt x="223242" y="205383"/>
                </a:moveTo>
                <a:cubicBezTo>
                  <a:pt x="223242" y="197960"/>
                  <a:pt x="229214" y="191988"/>
                  <a:pt x="236637" y="191988"/>
                </a:cubicBezTo>
                <a:lnTo>
                  <a:pt x="254496" y="191988"/>
                </a:lnTo>
                <a:cubicBezTo>
                  <a:pt x="261919" y="191988"/>
                  <a:pt x="267891" y="197960"/>
                  <a:pt x="267891" y="205383"/>
                </a:cubicBezTo>
                <a:cubicBezTo>
                  <a:pt x="267891" y="212806"/>
                  <a:pt x="261919" y="218777"/>
                  <a:pt x="254496" y="218777"/>
                </a:cubicBezTo>
                <a:lnTo>
                  <a:pt x="236637" y="218777"/>
                </a:lnTo>
                <a:cubicBezTo>
                  <a:pt x="229214" y="218777"/>
                  <a:pt x="223242" y="212806"/>
                  <a:pt x="223242" y="205383"/>
                </a:cubicBezTo>
                <a:close/>
                <a:moveTo>
                  <a:pt x="125016" y="98227"/>
                </a:moveTo>
                <a:cubicBezTo>
                  <a:pt x="139801" y="98227"/>
                  <a:pt x="151805" y="110230"/>
                  <a:pt x="151805" y="125016"/>
                </a:cubicBezTo>
                <a:cubicBezTo>
                  <a:pt x="151805" y="139801"/>
                  <a:pt x="139801" y="151805"/>
                  <a:pt x="125016" y="151805"/>
                </a:cubicBezTo>
                <a:cubicBezTo>
                  <a:pt x="110230" y="151805"/>
                  <a:pt x="98227" y="139801"/>
                  <a:pt x="98227" y="125016"/>
                </a:cubicBezTo>
                <a:cubicBezTo>
                  <a:pt x="98227" y="110230"/>
                  <a:pt x="110230" y="98227"/>
                  <a:pt x="125016" y="98227"/>
                </a:cubicBezTo>
                <a:close/>
                <a:moveTo>
                  <a:pt x="205383" y="125016"/>
                </a:moveTo>
                <a:cubicBezTo>
                  <a:pt x="205383" y="110230"/>
                  <a:pt x="217387" y="98227"/>
                  <a:pt x="232172" y="98227"/>
                </a:cubicBezTo>
                <a:cubicBezTo>
                  <a:pt x="246957" y="98227"/>
                  <a:pt x="258961" y="110230"/>
                  <a:pt x="258961" y="125016"/>
                </a:cubicBezTo>
                <a:cubicBezTo>
                  <a:pt x="258961" y="139801"/>
                  <a:pt x="246957" y="151805"/>
                  <a:pt x="232172" y="151805"/>
                </a:cubicBezTo>
                <a:cubicBezTo>
                  <a:pt x="217387" y="151805"/>
                  <a:pt x="205383" y="139801"/>
                  <a:pt x="205383" y="125016"/>
                </a:cubicBezTo>
                <a:close/>
                <a:moveTo>
                  <a:pt x="35719" y="125016"/>
                </a:moveTo>
                <a:cubicBezTo>
                  <a:pt x="35719" y="115137"/>
                  <a:pt x="27738" y="107156"/>
                  <a:pt x="17859" y="107156"/>
                </a:cubicBezTo>
                <a:cubicBezTo>
                  <a:pt x="7981" y="107156"/>
                  <a:pt x="0" y="115137"/>
                  <a:pt x="0" y="125016"/>
                </a:cubicBezTo>
                <a:lnTo>
                  <a:pt x="0" y="178594"/>
                </a:lnTo>
                <a:cubicBezTo>
                  <a:pt x="0" y="188472"/>
                  <a:pt x="7981" y="196453"/>
                  <a:pt x="17859" y="196453"/>
                </a:cubicBezTo>
                <a:cubicBezTo>
                  <a:pt x="27738" y="196453"/>
                  <a:pt x="35719" y="188472"/>
                  <a:pt x="35719" y="178594"/>
                </a:cubicBezTo>
                <a:lnTo>
                  <a:pt x="35719" y="125016"/>
                </a:lnTo>
                <a:close/>
                <a:moveTo>
                  <a:pt x="339328" y="107156"/>
                </a:moveTo>
                <a:cubicBezTo>
                  <a:pt x="329450" y="107156"/>
                  <a:pt x="321469" y="115137"/>
                  <a:pt x="321469" y="125016"/>
                </a:cubicBezTo>
                <a:lnTo>
                  <a:pt x="321469" y="178594"/>
                </a:lnTo>
                <a:cubicBezTo>
                  <a:pt x="321469" y="188472"/>
                  <a:pt x="329450" y="196453"/>
                  <a:pt x="339328" y="196453"/>
                </a:cubicBezTo>
                <a:cubicBezTo>
                  <a:pt x="349207" y="196453"/>
                  <a:pt x="357188" y="188472"/>
                  <a:pt x="357188" y="178594"/>
                </a:cubicBezTo>
                <a:lnTo>
                  <a:pt x="357188" y="125016"/>
                </a:lnTo>
                <a:cubicBezTo>
                  <a:pt x="357188" y="115137"/>
                  <a:pt x="349207" y="107156"/>
                  <a:pt x="339328" y="107156"/>
                </a:cubicBezTo>
                <a:close/>
              </a:path>
            </a:pathLst>
          </a:custGeom>
          <a:solidFill>
            <a:srgbClr val="F59E0B"/>
          </a:solidFill>
          <a:ln/>
        </p:spPr>
        <p:txBody>
          <a:bodyPr/>
          <a:lstStyle/>
          <a:p>
            <a:endParaRPr lang="zh-CN" altLang="en-US"/>
          </a:p>
        </p:txBody>
      </p:sp>
      <p:sp>
        <p:nvSpPr>
          <p:cNvPr id="45" name="Text 43"/>
          <p:cNvSpPr/>
          <p:nvPr/>
        </p:nvSpPr>
        <p:spPr>
          <a:xfrm>
            <a:off x="9124950" y="5001816"/>
            <a:ext cx="2447925" cy="228600"/>
          </a:xfrm>
          <a:prstGeom prst="rect">
            <a:avLst/>
          </a:prstGeom>
          <a:noFill/>
          <a:ln/>
        </p:spPr>
        <p:txBody>
          <a:bodyPr wrap="square" lIns="0" tIns="0" rIns="0" bIns="0" rtlCol="0" anchor="ctr"/>
          <a:lstStyle/>
          <a:p>
            <a:pPr algn="ctr">
              <a:lnSpc>
                <a:spcPct val="130000"/>
              </a:lnSpc>
            </a:pPr>
            <a:r>
              <a:rPr lang="en-US" sz="1200" b="1" dirty="0">
                <a:solidFill>
                  <a:srgbClr val="E5E7EB"/>
                </a:solidFill>
                <a:latin typeface="MiSans" pitchFamily="34" charset="0"/>
                <a:ea typeface="MiSans" pitchFamily="34" charset="-122"/>
                <a:cs typeface="MiSans" pitchFamily="34" charset="-120"/>
              </a:rPr>
              <a:t>百炼 DashScope</a:t>
            </a:r>
            <a:endParaRPr lang="en-US" sz="1600" dirty="0"/>
          </a:p>
        </p:txBody>
      </p:sp>
      <p:sp>
        <p:nvSpPr>
          <p:cNvPr id="46" name="Text 44"/>
          <p:cNvSpPr/>
          <p:nvPr/>
        </p:nvSpPr>
        <p:spPr>
          <a:xfrm>
            <a:off x="9129713" y="5268516"/>
            <a:ext cx="24384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模型服务</a:t>
            </a:r>
            <a:endParaRPr lang="en-US" sz="1600" dirty="0"/>
          </a:p>
        </p:txBody>
      </p:sp>
      <p:sp>
        <p:nvSpPr>
          <p:cNvPr id="47" name="Shape 45"/>
          <p:cNvSpPr/>
          <p:nvPr/>
        </p:nvSpPr>
        <p:spPr>
          <a:xfrm>
            <a:off x="385763" y="5929313"/>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48" name="Shape 46"/>
          <p:cNvSpPr/>
          <p:nvPr/>
        </p:nvSpPr>
        <p:spPr>
          <a:xfrm>
            <a:off x="566738" y="6105525"/>
            <a:ext cx="190500" cy="190500"/>
          </a:xfrm>
          <a:custGeom>
            <a:avLst/>
            <a:gdLst/>
            <a:ahLst/>
            <a:cxnLst/>
            <a:rect l="l" t="t" r="r" b="b"/>
            <a:pathLst>
              <a:path w="190500" h="190500">
                <a:moveTo>
                  <a:pt x="95250" y="190500"/>
                </a:moveTo>
                <a:cubicBezTo>
                  <a:pt x="147820" y="190500"/>
                  <a:pt x="190500" y="147820"/>
                  <a:pt x="190500" y="95250"/>
                </a:cubicBezTo>
                <a:cubicBezTo>
                  <a:pt x="190500" y="42680"/>
                  <a:pt x="147820" y="0"/>
                  <a:pt x="95250" y="0"/>
                </a:cubicBezTo>
                <a:cubicBezTo>
                  <a:pt x="42680" y="0"/>
                  <a:pt x="0" y="42680"/>
                  <a:pt x="0" y="95250"/>
                </a:cubicBezTo>
                <a:cubicBezTo>
                  <a:pt x="0" y="147820"/>
                  <a:pt x="42680" y="190500"/>
                  <a:pt x="95250" y="190500"/>
                </a:cubicBezTo>
                <a:close/>
                <a:moveTo>
                  <a:pt x="83344" y="59531"/>
                </a:moveTo>
                <a:cubicBezTo>
                  <a:pt x="83344" y="52960"/>
                  <a:pt x="88679" y="47625"/>
                  <a:pt x="95250" y="47625"/>
                </a:cubicBezTo>
                <a:cubicBezTo>
                  <a:pt x="101821" y="47625"/>
                  <a:pt x="107156" y="52960"/>
                  <a:pt x="107156" y="59531"/>
                </a:cubicBezTo>
                <a:cubicBezTo>
                  <a:pt x="107156" y="66102"/>
                  <a:pt x="101821" y="71438"/>
                  <a:pt x="95250" y="71438"/>
                </a:cubicBezTo>
                <a:cubicBezTo>
                  <a:pt x="88679" y="71438"/>
                  <a:pt x="83344" y="66102"/>
                  <a:pt x="83344" y="59531"/>
                </a:cubicBezTo>
                <a:close/>
                <a:moveTo>
                  <a:pt x="80367" y="83344"/>
                </a:moveTo>
                <a:lnTo>
                  <a:pt x="98227" y="83344"/>
                </a:lnTo>
                <a:cubicBezTo>
                  <a:pt x="103175" y="83344"/>
                  <a:pt x="107156" y="87325"/>
                  <a:pt x="107156" y="92273"/>
                </a:cubicBezTo>
                <a:lnTo>
                  <a:pt x="107156" y="125016"/>
                </a:lnTo>
                <a:lnTo>
                  <a:pt x="110133" y="125016"/>
                </a:lnTo>
                <a:cubicBezTo>
                  <a:pt x="115081" y="125016"/>
                  <a:pt x="119063" y="128997"/>
                  <a:pt x="119063" y="133945"/>
                </a:cubicBezTo>
                <a:cubicBezTo>
                  <a:pt x="119063" y="138894"/>
                  <a:pt x="115081" y="142875"/>
                  <a:pt x="110133" y="142875"/>
                </a:cubicBezTo>
                <a:lnTo>
                  <a:pt x="80367" y="142875"/>
                </a:lnTo>
                <a:cubicBezTo>
                  <a:pt x="75419" y="142875"/>
                  <a:pt x="71438" y="138894"/>
                  <a:pt x="71438" y="133945"/>
                </a:cubicBezTo>
                <a:cubicBezTo>
                  <a:pt x="71438" y="128997"/>
                  <a:pt x="75419" y="125016"/>
                  <a:pt x="80367" y="125016"/>
                </a:cubicBezTo>
                <a:lnTo>
                  <a:pt x="89297" y="125016"/>
                </a:lnTo>
                <a:lnTo>
                  <a:pt x="89297" y="101203"/>
                </a:lnTo>
                <a:lnTo>
                  <a:pt x="80367" y="101203"/>
                </a:lnTo>
                <a:cubicBezTo>
                  <a:pt x="75419" y="101203"/>
                  <a:pt x="71438" y="97222"/>
                  <a:pt x="71438" y="92273"/>
                </a:cubicBezTo>
                <a:cubicBezTo>
                  <a:pt x="71438" y="87325"/>
                  <a:pt x="75419" y="83344"/>
                  <a:pt x="80367" y="83344"/>
                </a:cubicBezTo>
                <a:close/>
              </a:path>
            </a:pathLst>
          </a:custGeom>
          <a:solidFill>
            <a:srgbClr val="34D399"/>
          </a:solidFill>
          <a:ln/>
        </p:spPr>
        <p:txBody>
          <a:bodyPr/>
          <a:lstStyle/>
          <a:p>
            <a:endParaRPr lang="zh-CN" altLang="en-US"/>
          </a:p>
        </p:txBody>
      </p:sp>
      <p:sp>
        <p:nvSpPr>
          <p:cNvPr id="49" name="Text 47"/>
          <p:cNvSpPr/>
          <p:nvPr/>
        </p:nvSpPr>
        <p:spPr>
          <a:xfrm>
            <a:off x="895350" y="6086475"/>
            <a:ext cx="6038850" cy="228600"/>
          </a:xfrm>
          <a:prstGeom prst="rect">
            <a:avLst/>
          </a:prstGeom>
          <a:noFill/>
          <a:ln/>
        </p:spPr>
        <p:txBody>
          <a:bodyPr wrap="square" lIns="0" tIns="0" rIns="0" bIns="0" rtlCol="0" anchor="ctr"/>
          <a:lstStyle/>
          <a:p>
            <a:pPr>
              <a:lnSpc>
                <a:spcPct val="130000"/>
              </a:lnSpc>
            </a:pPr>
            <a:r>
              <a:rPr lang="en-US" sz="1200" b="1" dirty="0">
                <a:solidFill>
                  <a:srgbClr val="34D399"/>
                </a:solidFill>
                <a:latin typeface="Noto Sans SC" pitchFamily="34" charset="0"/>
                <a:ea typeface="Noto Sans SC" pitchFamily="34" charset="-122"/>
                <a:cs typeface="Noto Sans SC" pitchFamily="34" charset="-120"/>
              </a:rPr>
              <a:t>安全设计:</a:t>
            </a:r>
            <a:r>
              <a:rPr lang="en-US" sz="1200" dirty="0">
                <a:solidFill>
                  <a:srgbClr val="E5E7EB">
                    <a:alpha val="90000"/>
                  </a:srgbClr>
                </a:solidFill>
                <a:latin typeface="Noto Sans SC" pitchFamily="34" charset="0"/>
                <a:ea typeface="Noto Sans SC" pitchFamily="34" charset="-122"/>
                <a:cs typeface="Noto Sans SC" pitchFamily="34" charset="-120"/>
              </a:rPr>
              <a:t> 本架构将</a:t>
            </a:r>
            <a:r>
              <a:rPr lang="en-US" sz="1200" b="1" dirty="0">
                <a:solidFill>
                  <a:srgbClr val="F59E0B"/>
                </a:solidFill>
                <a:latin typeface="Noto Sans SC" pitchFamily="34" charset="0"/>
                <a:ea typeface="Noto Sans SC" pitchFamily="34" charset="-122"/>
                <a:cs typeface="Noto Sans SC" pitchFamily="34" charset="-120"/>
              </a:rPr>
              <a:t>模型调用收敛到内部网关</a:t>
            </a:r>
            <a:r>
              <a:rPr lang="en-US" sz="1200" dirty="0">
                <a:solidFill>
                  <a:srgbClr val="E5E7EB">
                    <a:alpha val="90000"/>
                  </a:srgbClr>
                </a:solidFill>
                <a:latin typeface="Noto Sans SC" pitchFamily="34" charset="0"/>
                <a:ea typeface="Noto Sans SC" pitchFamily="34" charset="-122"/>
                <a:cs typeface="Noto Sans SC" pitchFamily="34" charset="-120"/>
              </a:rPr>
              <a:t>,将</a:t>
            </a:r>
            <a:r>
              <a:rPr lang="en-US" sz="1200" b="1" dirty="0">
                <a:solidFill>
                  <a:srgbClr val="34D399"/>
                </a:solidFill>
                <a:latin typeface="Noto Sans SC" pitchFamily="34" charset="0"/>
                <a:ea typeface="Noto Sans SC" pitchFamily="34" charset="-122"/>
                <a:cs typeface="Noto Sans SC" pitchFamily="34" charset="-120"/>
              </a:rPr>
              <a:t>工具权限受控暴露</a:t>
            </a:r>
            <a:r>
              <a:rPr lang="en-US" sz="1200" dirty="0">
                <a:solidFill>
                  <a:srgbClr val="E5E7EB">
                    <a:alpha val="90000"/>
                  </a:srgbClr>
                </a:solidFill>
                <a:latin typeface="Noto Sans SC" pitchFamily="34" charset="0"/>
                <a:ea typeface="Noto Sans SC" pitchFamily="34" charset="-122"/>
                <a:cs typeface="Noto Sans SC" pitchFamily="34" charset="-120"/>
              </a:rPr>
              <a:t>,确保了企业级的安全性</a:t>
            </a:r>
            <a:endParaRPr lang="en-US" sz="1600" dirty="0"/>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04</a:t>
            </a:r>
            <a:endParaRPr lang="en-US" sz="1600" dirty="0"/>
          </a:p>
        </p:txBody>
      </p:sp>
      <p:sp>
        <p:nvSpPr>
          <p:cNvPr id="4" name="Text 2"/>
          <p:cNvSpPr/>
          <p:nvPr/>
        </p:nvSpPr>
        <p:spPr>
          <a:xfrm>
            <a:off x="876300" y="381000"/>
            <a:ext cx="222885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方案架构设计</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F59E0B"/>
          </a:solidFill>
          <a:ln/>
        </p:spPr>
        <p:txBody>
          <a:bodyPr/>
          <a:lstStyle/>
          <a:p>
            <a:endParaRPr lang="zh-CN" altLang="en-US"/>
          </a:p>
        </p:txBody>
      </p:sp>
      <p:sp>
        <p:nvSpPr>
          <p:cNvPr id="6" name="Shape 4"/>
          <p:cNvSpPr/>
          <p:nvPr/>
        </p:nvSpPr>
        <p:spPr>
          <a:xfrm>
            <a:off x="385763" y="1109663"/>
            <a:ext cx="11420475" cy="4467225"/>
          </a:xfrm>
          <a:custGeom>
            <a:avLst/>
            <a:gdLst/>
            <a:ahLst/>
            <a:cxnLst/>
            <a:rect l="l" t="t" r="r" b="b"/>
            <a:pathLst>
              <a:path w="11420475" h="4467225">
                <a:moveTo>
                  <a:pt x="114316" y="0"/>
                </a:moveTo>
                <a:lnTo>
                  <a:pt x="11306159" y="0"/>
                </a:lnTo>
                <a:cubicBezTo>
                  <a:pt x="11369294" y="0"/>
                  <a:pt x="11420475" y="51181"/>
                  <a:pt x="11420475" y="114316"/>
                </a:cubicBezTo>
                <a:lnTo>
                  <a:pt x="11420475" y="4352909"/>
                </a:lnTo>
                <a:cubicBezTo>
                  <a:pt x="11420475" y="4416044"/>
                  <a:pt x="11369294" y="4467225"/>
                  <a:pt x="11306159" y="4467225"/>
                </a:cubicBezTo>
                <a:lnTo>
                  <a:pt x="114316" y="4467225"/>
                </a:lnTo>
                <a:cubicBezTo>
                  <a:pt x="51181" y="4467225"/>
                  <a:pt x="0" y="4416044"/>
                  <a:pt x="0" y="4352909"/>
                </a:cubicBezTo>
                <a:lnTo>
                  <a:pt x="0" y="114316"/>
                </a:lnTo>
                <a:cubicBezTo>
                  <a:pt x="0" y="51223"/>
                  <a:pt x="51223" y="0"/>
                  <a:pt x="114316" y="0"/>
                </a:cubicBezTo>
                <a:close/>
              </a:path>
            </a:pathLst>
          </a:custGeom>
          <a:solidFill>
            <a:srgbClr val="6B7280">
              <a:alpha val="5098"/>
            </a:srgbClr>
          </a:solidFill>
          <a:ln w="12700">
            <a:solidFill>
              <a:srgbClr val="6B7280">
                <a:alpha val="20000"/>
              </a:srgbClr>
            </a:solidFill>
            <a:prstDash val="solid"/>
          </a:ln>
        </p:spPr>
        <p:txBody>
          <a:bodyPr/>
          <a:lstStyle/>
          <a:p>
            <a:endParaRPr lang="zh-CN" altLang="en-US"/>
          </a:p>
        </p:txBody>
      </p:sp>
      <p:sp>
        <p:nvSpPr>
          <p:cNvPr id="7" name="Text 5"/>
          <p:cNvSpPr/>
          <p:nvPr/>
        </p:nvSpPr>
        <p:spPr>
          <a:xfrm>
            <a:off x="561975" y="1343025"/>
            <a:ext cx="11068050" cy="304800"/>
          </a:xfrm>
          <a:prstGeom prst="rect">
            <a:avLst/>
          </a:prstGeom>
          <a:noFill/>
          <a:ln/>
        </p:spPr>
        <p:txBody>
          <a:bodyPr wrap="square" lIns="0" tIns="0" rIns="0" bIns="0" rtlCol="0" anchor="ctr"/>
          <a:lstStyle/>
          <a:p>
            <a:pPr algn="ctr">
              <a:lnSpc>
                <a:spcPct val="110000"/>
              </a:lnSpc>
            </a:pPr>
            <a:r>
              <a:rPr lang="en-US" sz="1800" b="1" dirty="0">
                <a:solidFill>
                  <a:srgbClr val="E5E7EB"/>
                </a:solidFill>
                <a:latin typeface="Noto Sans SC" pitchFamily="34" charset="0"/>
                <a:ea typeface="Noto Sans SC" pitchFamily="34" charset="-122"/>
                <a:cs typeface="Noto Sans SC" pitchFamily="34" charset="-120"/>
              </a:rPr>
              <a:t>ACK 运维智能体架构图</a:t>
            </a:r>
            <a:endParaRPr lang="en-US" sz="1600" dirty="0"/>
          </a:p>
        </p:txBody>
      </p:sp>
      <p:sp>
        <p:nvSpPr>
          <p:cNvPr id="8" name="Text 6"/>
          <p:cNvSpPr/>
          <p:nvPr/>
        </p:nvSpPr>
        <p:spPr>
          <a:xfrm>
            <a:off x="581025" y="1724025"/>
            <a:ext cx="11029950" cy="228600"/>
          </a:xfrm>
          <a:prstGeom prst="rect">
            <a:avLst/>
          </a:prstGeom>
          <a:noFill/>
          <a:ln/>
        </p:spPr>
        <p:txBody>
          <a:bodyPr wrap="square" lIns="0" tIns="0" rIns="0" bIns="0" rtlCol="0" anchor="ctr"/>
          <a:lstStyle/>
          <a:p>
            <a:pPr algn="ctr">
              <a:lnSpc>
                <a:spcPct val="130000"/>
              </a:lnSpc>
            </a:pPr>
            <a:r>
              <a:rPr lang="en-US" sz="1200" dirty="0">
                <a:solidFill>
                  <a:srgbClr val="E5E7EB">
                    <a:alpha val="70000"/>
                  </a:srgbClr>
                </a:solidFill>
                <a:latin typeface="Noto Sans SC" pitchFamily="34" charset="0"/>
                <a:ea typeface="Noto Sans SC" pitchFamily="34" charset="-122"/>
                <a:cs typeface="Noto Sans SC" pitchFamily="34" charset="-120"/>
              </a:rPr>
              <a:t>展示 Kagent、ACK MCP Server、ACK Gateway 与百炼 DashScope 的完整交互关系</a:t>
            </a:r>
            <a:endParaRPr lang="en-US" sz="1600" dirty="0"/>
          </a:p>
        </p:txBody>
      </p:sp>
      <p:pic>
        <p:nvPicPr>
          <p:cNvPr id="9" name="Image 0" descr="https://kimi-img.moonshot.cn/pub/slides/26-04-13-11:30:01-d7e66e8hklbtlkdp2tk0.png"/>
          <p:cNvPicPr>
            <a:picLocks noChangeAspect="1"/>
          </p:cNvPicPr>
          <p:nvPr/>
        </p:nvPicPr>
        <p:blipFill>
          <a:blip r:embed="rId3"/>
          <a:srcRect/>
          <a:stretch/>
        </p:blipFill>
        <p:spPr>
          <a:xfrm>
            <a:off x="619125" y="2105025"/>
            <a:ext cx="10953750" cy="3238500"/>
          </a:xfrm>
          <a:prstGeom prst="roundRect">
            <a:avLst>
              <a:gd name="adj" fmla="val 0"/>
            </a:avLst>
          </a:prstGeom>
        </p:spPr>
      </p:pic>
      <p:sp>
        <p:nvSpPr>
          <p:cNvPr id="10" name="Shape 7"/>
          <p:cNvSpPr/>
          <p:nvPr/>
        </p:nvSpPr>
        <p:spPr>
          <a:xfrm>
            <a:off x="385763" y="5738813"/>
            <a:ext cx="2762250" cy="733425"/>
          </a:xfrm>
          <a:custGeom>
            <a:avLst/>
            <a:gdLst/>
            <a:ahLst/>
            <a:cxnLst/>
            <a:rect l="l" t="t" r="r" b="b"/>
            <a:pathLst>
              <a:path w="2762250" h="733425">
                <a:moveTo>
                  <a:pt x="76203" y="0"/>
                </a:moveTo>
                <a:lnTo>
                  <a:pt x="2686047" y="0"/>
                </a:lnTo>
                <a:cubicBezTo>
                  <a:pt x="2728105" y="0"/>
                  <a:pt x="2762250" y="34145"/>
                  <a:pt x="2762250" y="76203"/>
                </a:cubicBezTo>
                <a:lnTo>
                  <a:pt x="2762250" y="657222"/>
                </a:lnTo>
                <a:cubicBezTo>
                  <a:pt x="2762250" y="699280"/>
                  <a:pt x="2728105" y="733425"/>
                  <a:pt x="2686047" y="733425"/>
                </a:cubicBezTo>
                <a:lnTo>
                  <a:pt x="76203" y="733425"/>
                </a:lnTo>
                <a:cubicBezTo>
                  <a:pt x="34145" y="733425"/>
                  <a:pt x="0" y="699280"/>
                  <a:pt x="0" y="657222"/>
                </a:cubicBezTo>
                <a:lnTo>
                  <a:pt x="0" y="76203"/>
                </a:lnTo>
                <a:cubicBezTo>
                  <a:pt x="0" y="34145"/>
                  <a:pt x="34145" y="0"/>
                  <a:pt x="76203"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1" name="Text 8"/>
          <p:cNvSpPr/>
          <p:nvPr/>
        </p:nvSpPr>
        <p:spPr>
          <a:xfrm>
            <a:off x="457200" y="5857875"/>
            <a:ext cx="2619375" cy="266700"/>
          </a:xfrm>
          <a:prstGeom prst="rect">
            <a:avLst/>
          </a:prstGeom>
          <a:noFill/>
          <a:ln/>
        </p:spPr>
        <p:txBody>
          <a:bodyPr wrap="square" lIns="0" tIns="0" rIns="0" bIns="0" rtlCol="0" anchor="ctr"/>
          <a:lstStyle/>
          <a:p>
            <a:pPr algn="ctr">
              <a:lnSpc>
                <a:spcPct val="120000"/>
              </a:lnSpc>
            </a:pPr>
            <a:r>
              <a:rPr lang="en-US" sz="1500" b="1" dirty="0">
                <a:solidFill>
                  <a:srgbClr val="34D399"/>
                </a:solidFill>
                <a:latin typeface="Noto Sans SC" pitchFamily="34" charset="0"/>
                <a:ea typeface="Noto Sans SC" pitchFamily="34" charset="-122"/>
                <a:cs typeface="Noto Sans SC" pitchFamily="34" charset="-120"/>
              </a:rPr>
              <a:t>A2A 流</a:t>
            </a:r>
            <a:endParaRPr lang="en-US" sz="1600" dirty="0"/>
          </a:p>
        </p:txBody>
      </p:sp>
      <p:sp>
        <p:nvSpPr>
          <p:cNvPr id="12" name="Text 9"/>
          <p:cNvSpPr/>
          <p:nvPr/>
        </p:nvSpPr>
        <p:spPr>
          <a:xfrm>
            <a:off x="471488"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智能体通信</a:t>
            </a:r>
            <a:endParaRPr lang="en-US" sz="1600" dirty="0"/>
          </a:p>
        </p:txBody>
      </p:sp>
      <p:sp>
        <p:nvSpPr>
          <p:cNvPr id="13" name="Shape 10"/>
          <p:cNvSpPr/>
          <p:nvPr/>
        </p:nvSpPr>
        <p:spPr>
          <a:xfrm>
            <a:off x="3271838" y="5738813"/>
            <a:ext cx="2762250" cy="733425"/>
          </a:xfrm>
          <a:custGeom>
            <a:avLst/>
            <a:gdLst/>
            <a:ahLst/>
            <a:cxnLst/>
            <a:rect l="l" t="t" r="r" b="b"/>
            <a:pathLst>
              <a:path w="2762250" h="733425">
                <a:moveTo>
                  <a:pt x="76203" y="0"/>
                </a:moveTo>
                <a:lnTo>
                  <a:pt x="2686047" y="0"/>
                </a:lnTo>
                <a:cubicBezTo>
                  <a:pt x="2728105" y="0"/>
                  <a:pt x="2762250" y="34145"/>
                  <a:pt x="2762250" y="76203"/>
                </a:cubicBezTo>
                <a:lnTo>
                  <a:pt x="2762250" y="657222"/>
                </a:lnTo>
                <a:cubicBezTo>
                  <a:pt x="2762250" y="699280"/>
                  <a:pt x="2728105" y="733425"/>
                  <a:pt x="2686047" y="733425"/>
                </a:cubicBezTo>
                <a:lnTo>
                  <a:pt x="76203" y="733425"/>
                </a:lnTo>
                <a:cubicBezTo>
                  <a:pt x="34145" y="733425"/>
                  <a:pt x="0" y="699280"/>
                  <a:pt x="0" y="657222"/>
                </a:cubicBezTo>
                <a:lnTo>
                  <a:pt x="0" y="76203"/>
                </a:lnTo>
                <a:cubicBezTo>
                  <a:pt x="0" y="34145"/>
                  <a:pt x="34145" y="0"/>
                  <a:pt x="76203"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14" name="Text 11"/>
          <p:cNvSpPr/>
          <p:nvPr/>
        </p:nvSpPr>
        <p:spPr>
          <a:xfrm>
            <a:off x="3343275" y="5857875"/>
            <a:ext cx="2619375" cy="266700"/>
          </a:xfrm>
          <a:prstGeom prst="rect">
            <a:avLst/>
          </a:prstGeom>
          <a:noFill/>
          <a:ln/>
        </p:spPr>
        <p:txBody>
          <a:bodyPr wrap="square" lIns="0" tIns="0" rIns="0" bIns="0" rtlCol="0" anchor="ctr"/>
          <a:lstStyle/>
          <a:p>
            <a:pPr algn="ctr">
              <a:lnSpc>
                <a:spcPct val="120000"/>
              </a:lnSpc>
            </a:pPr>
            <a:r>
              <a:rPr lang="en-US" sz="1500" b="1" dirty="0">
                <a:solidFill>
                  <a:srgbClr val="F59E0B"/>
                </a:solidFill>
                <a:latin typeface="Noto Sans SC" pitchFamily="34" charset="0"/>
                <a:ea typeface="Noto Sans SC" pitchFamily="34" charset="-122"/>
                <a:cs typeface="Noto Sans SC" pitchFamily="34" charset="-120"/>
              </a:rPr>
              <a:t>MCP 协议</a:t>
            </a:r>
            <a:endParaRPr lang="en-US" sz="1600" dirty="0"/>
          </a:p>
        </p:txBody>
      </p:sp>
      <p:sp>
        <p:nvSpPr>
          <p:cNvPr id="15" name="Text 12"/>
          <p:cNvSpPr/>
          <p:nvPr/>
        </p:nvSpPr>
        <p:spPr>
          <a:xfrm>
            <a:off x="3357563"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工具调用</a:t>
            </a:r>
            <a:endParaRPr lang="en-US" sz="1600" dirty="0"/>
          </a:p>
        </p:txBody>
      </p:sp>
      <p:sp>
        <p:nvSpPr>
          <p:cNvPr id="16" name="Shape 13"/>
          <p:cNvSpPr/>
          <p:nvPr/>
        </p:nvSpPr>
        <p:spPr>
          <a:xfrm>
            <a:off x="6157913" y="5738813"/>
            <a:ext cx="2762250" cy="733425"/>
          </a:xfrm>
          <a:custGeom>
            <a:avLst/>
            <a:gdLst/>
            <a:ahLst/>
            <a:cxnLst/>
            <a:rect l="l" t="t" r="r" b="b"/>
            <a:pathLst>
              <a:path w="2762250" h="733425">
                <a:moveTo>
                  <a:pt x="76203" y="0"/>
                </a:moveTo>
                <a:lnTo>
                  <a:pt x="2686047" y="0"/>
                </a:lnTo>
                <a:cubicBezTo>
                  <a:pt x="2728105" y="0"/>
                  <a:pt x="2762250" y="34145"/>
                  <a:pt x="2762250" y="76203"/>
                </a:cubicBezTo>
                <a:lnTo>
                  <a:pt x="2762250" y="657222"/>
                </a:lnTo>
                <a:cubicBezTo>
                  <a:pt x="2762250" y="699280"/>
                  <a:pt x="2728105" y="733425"/>
                  <a:pt x="2686047" y="733425"/>
                </a:cubicBezTo>
                <a:lnTo>
                  <a:pt x="76203" y="733425"/>
                </a:lnTo>
                <a:cubicBezTo>
                  <a:pt x="34145" y="733425"/>
                  <a:pt x="0" y="699280"/>
                  <a:pt x="0" y="657222"/>
                </a:cubicBezTo>
                <a:lnTo>
                  <a:pt x="0" y="76203"/>
                </a:lnTo>
                <a:cubicBezTo>
                  <a:pt x="0" y="34145"/>
                  <a:pt x="34145" y="0"/>
                  <a:pt x="76203"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7" name="Text 14"/>
          <p:cNvSpPr/>
          <p:nvPr/>
        </p:nvSpPr>
        <p:spPr>
          <a:xfrm>
            <a:off x="6229350" y="5857875"/>
            <a:ext cx="2619375" cy="266700"/>
          </a:xfrm>
          <a:prstGeom prst="rect">
            <a:avLst/>
          </a:prstGeom>
          <a:noFill/>
          <a:ln/>
        </p:spPr>
        <p:txBody>
          <a:bodyPr wrap="square" lIns="0" tIns="0" rIns="0" bIns="0" rtlCol="0" anchor="ctr"/>
          <a:lstStyle/>
          <a:p>
            <a:pPr algn="ctr">
              <a:lnSpc>
                <a:spcPct val="120000"/>
              </a:lnSpc>
            </a:pPr>
            <a:r>
              <a:rPr lang="en-US" sz="1500" b="1" dirty="0">
                <a:solidFill>
                  <a:srgbClr val="34D399"/>
                </a:solidFill>
                <a:latin typeface="Noto Sans SC" pitchFamily="34" charset="0"/>
                <a:ea typeface="Noto Sans SC" pitchFamily="34" charset="-122"/>
                <a:cs typeface="Noto Sans SC" pitchFamily="34" charset="-120"/>
              </a:rPr>
              <a:t>LLM API</a:t>
            </a:r>
            <a:endParaRPr lang="en-US" sz="1600" dirty="0"/>
          </a:p>
        </p:txBody>
      </p:sp>
      <p:sp>
        <p:nvSpPr>
          <p:cNvPr id="18" name="Text 15"/>
          <p:cNvSpPr/>
          <p:nvPr/>
        </p:nvSpPr>
        <p:spPr>
          <a:xfrm>
            <a:off x="6243638"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模型调用</a:t>
            </a:r>
            <a:endParaRPr lang="en-US" sz="1600" dirty="0"/>
          </a:p>
        </p:txBody>
      </p:sp>
      <p:sp>
        <p:nvSpPr>
          <p:cNvPr id="19" name="Shape 16"/>
          <p:cNvSpPr/>
          <p:nvPr/>
        </p:nvSpPr>
        <p:spPr>
          <a:xfrm>
            <a:off x="9043988" y="5738813"/>
            <a:ext cx="2762250" cy="733425"/>
          </a:xfrm>
          <a:custGeom>
            <a:avLst/>
            <a:gdLst/>
            <a:ahLst/>
            <a:cxnLst/>
            <a:rect l="l" t="t" r="r" b="b"/>
            <a:pathLst>
              <a:path w="2762250" h="733425">
                <a:moveTo>
                  <a:pt x="76203" y="0"/>
                </a:moveTo>
                <a:lnTo>
                  <a:pt x="2686047" y="0"/>
                </a:lnTo>
                <a:cubicBezTo>
                  <a:pt x="2728105" y="0"/>
                  <a:pt x="2762250" y="34145"/>
                  <a:pt x="2762250" y="76203"/>
                </a:cubicBezTo>
                <a:lnTo>
                  <a:pt x="2762250" y="657222"/>
                </a:lnTo>
                <a:cubicBezTo>
                  <a:pt x="2762250" y="699280"/>
                  <a:pt x="2728105" y="733425"/>
                  <a:pt x="2686047" y="733425"/>
                </a:cubicBezTo>
                <a:lnTo>
                  <a:pt x="76203" y="733425"/>
                </a:lnTo>
                <a:cubicBezTo>
                  <a:pt x="34145" y="733425"/>
                  <a:pt x="0" y="699280"/>
                  <a:pt x="0" y="657222"/>
                </a:cubicBezTo>
                <a:lnTo>
                  <a:pt x="0" y="76203"/>
                </a:lnTo>
                <a:cubicBezTo>
                  <a:pt x="0" y="34145"/>
                  <a:pt x="34145" y="0"/>
                  <a:pt x="76203"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20" name="Text 17"/>
          <p:cNvSpPr/>
          <p:nvPr/>
        </p:nvSpPr>
        <p:spPr>
          <a:xfrm>
            <a:off x="9115425" y="5857875"/>
            <a:ext cx="2619375" cy="266700"/>
          </a:xfrm>
          <a:prstGeom prst="rect">
            <a:avLst/>
          </a:prstGeom>
          <a:noFill/>
          <a:ln/>
        </p:spPr>
        <p:txBody>
          <a:bodyPr wrap="square" lIns="0" tIns="0" rIns="0" bIns="0" rtlCol="0" anchor="ctr"/>
          <a:lstStyle/>
          <a:p>
            <a:pPr algn="ctr">
              <a:lnSpc>
                <a:spcPct val="120000"/>
              </a:lnSpc>
            </a:pPr>
            <a:r>
              <a:rPr lang="en-US" sz="1500" b="1" dirty="0">
                <a:solidFill>
                  <a:srgbClr val="F59E0B"/>
                </a:solidFill>
                <a:latin typeface="Noto Sans SC" pitchFamily="34" charset="0"/>
                <a:ea typeface="Noto Sans SC" pitchFamily="34" charset="-122"/>
                <a:cs typeface="Noto Sans SC" pitchFamily="34" charset="-120"/>
              </a:rPr>
              <a:t>Header 注入</a:t>
            </a:r>
            <a:endParaRPr lang="en-US" sz="1600" dirty="0"/>
          </a:p>
        </p:txBody>
      </p:sp>
      <p:sp>
        <p:nvSpPr>
          <p:cNvPr id="21" name="Text 18"/>
          <p:cNvSpPr/>
          <p:nvPr/>
        </p:nvSpPr>
        <p:spPr>
          <a:xfrm>
            <a:off x="9129713" y="6162675"/>
            <a:ext cx="2590800" cy="190500"/>
          </a:xfrm>
          <a:prstGeom prst="rect">
            <a:avLst/>
          </a:prstGeom>
          <a:noFill/>
          <a:ln/>
        </p:spPr>
        <p:txBody>
          <a:bodyPr wrap="square" lIns="0" tIns="0" rIns="0" bIns="0" rtlCol="0" anchor="ctr"/>
          <a:lstStyle/>
          <a:p>
            <a:pPr algn="ctr">
              <a:lnSpc>
                <a:spcPct val="120000"/>
              </a:lnSpc>
            </a:pPr>
            <a:r>
              <a:rPr lang="en-US" sz="1050" dirty="0">
                <a:solidFill>
                  <a:srgbClr val="E5E7EB">
                    <a:alpha val="70000"/>
                  </a:srgbClr>
                </a:solidFill>
                <a:latin typeface="Noto Sans SC" pitchFamily="34" charset="0"/>
                <a:ea typeface="Noto Sans SC" pitchFamily="34" charset="-122"/>
                <a:cs typeface="Noto Sans SC" pitchFamily="34" charset="-120"/>
              </a:rPr>
              <a:t>安全鉴权</a:t>
            </a:r>
            <a:endParaRPr lang="en-US" sz="1600" dirty="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17500" y="317500"/>
            <a:ext cx="317500" cy="317500"/>
          </a:xfrm>
          <a:custGeom>
            <a:avLst/>
            <a:gdLst/>
            <a:ahLst/>
            <a:cxnLst/>
            <a:rect l="l" t="t" r="r" b="b"/>
            <a:pathLst>
              <a:path w="317500" h="317500">
                <a:moveTo>
                  <a:pt x="63500" y="0"/>
                </a:moveTo>
                <a:lnTo>
                  <a:pt x="254000" y="0"/>
                </a:lnTo>
                <a:cubicBezTo>
                  <a:pt x="289047" y="0"/>
                  <a:pt x="317500" y="28453"/>
                  <a:pt x="317500" y="63500"/>
                </a:cubicBezTo>
                <a:lnTo>
                  <a:pt x="317500" y="254000"/>
                </a:lnTo>
                <a:cubicBezTo>
                  <a:pt x="317500" y="289047"/>
                  <a:pt x="289047" y="317500"/>
                  <a:pt x="254000" y="317500"/>
                </a:cubicBezTo>
                <a:lnTo>
                  <a:pt x="63500" y="317500"/>
                </a:lnTo>
                <a:cubicBezTo>
                  <a:pt x="28453" y="317500"/>
                  <a:pt x="0" y="289047"/>
                  <a:pt x="0" y="254000"/>
                </a:cubicBezTo>
                <a:lnTo>
                  <a:pt x="0" y="63500"/>
                </a:lnTo>
                <a:cubicBezTo>
                  <a:pt x="0" y="28453"/>
                  <a:pt x="28453" y="0"/>
                  <a:pt x="63500" y="0"/>
                </a:cubicBezTo>
                <a:close/>
              </a:path>
            </a:pathLst>
          </a:custGeom>
          <a:solidFill>
            <a:srgbClr val="F59E0B">
              <a:alpha val="20000"/>
            </a:srgbClr>
          </a:solidFill>
          <a:ln/>
        </p:spPr>
        <p:txBody>
          <a:bodyPr/>
          <a:lstStyle/>
          <a:p>
            <a:endParaRPr lang="zh-CN" altLang="en-US"/>
          </a:p>
        </p:txBody>
      </p:sp>
      <p:sp>
        <p:nvSpPr>
          <p:cNvPr id="3" name="Text 1"/>
          <p:cNvSpPr/>
          <p:nvPr/>
        </p:nvSpPr>
        <p:spPr>
          <a:xfrm>
            <a:off x="381000" y="365125"/>
            <a:ext cx="269875" cy="222250"/>
          </a:xfrm>
          <a:prstGeom prst="rect">
            <a:avLst/>
          </a:prstGeom>
          <a:noFill/>
          <a:ln/>
        </p:spPr>
        <p:txBody>
          <a:bodyPr wrap="square" lIns="0" tIns="0" rIns="0" bIns="0" rtlCol="0" anchor="ctr"/>
          <a:lstStyle/>
          <a:p>
            <a:pPr>
              <a:lnSpc>
                <a:spcPct val="120000"/>
              </a:lnSpc>
            </a:pPr>
            <a:r>
              <a:rPr lang="en-US" sz="1250" b="1" dirty="0">
                <a:solidFill>
                  <a:srgbClr val="F59E0B"/>
                </a:solidFill>
                <a:latin typeface="Noto Sans SC" pitchFamily="34" charset="0"/>
                <a:ea typeface="Noto Sans SC" pitchFamily="34" charset="-122"/>
                <a:cs typeface="Noto Sans SC" pitchFamily="34" charset="-120"/>
              </a:rPr>
              <a:t>04</a:t>
            </a:r>
            <a:endParaRPr lang="en-US" sz="1600" dirty="0"/>
          </a:p>
        </p:txBody>
      </p:sp>
      <p:sp>
        <p:nvSpPr>
          <p:cNvPr id="4" name="Text 2"/>
          <p:cNvSpPr/>
          <p:nvPr/>
        </p:nvSpPr>
        <p:spPr>
          <a:xfrm>
            <a:off x="730250" y="317500"/>
            <a:ext cx="4413250" cy="317500"/>
          </a:xfrm>
          <a:prstGeom prst="rect">
            <a:avLst/>
          </a:prstGeom>
          <a:noFill/>
          <a:ln/>
        </p:spPr>
        <p:txBody>
          <a:bodyPr wrap="square" lIns="0" tIns="0" rIns="0" bIns="0" rtlCol="0" anchor="ctr"/>
          <a:lstStyle/>
          <a:p>
            <a:pPr>
              <a:lnSpc>
                <a:spcPct val="90000"/>
              </a:lnSpc>
            </a:pPr>
            <a:r>
              <a:rPr lang="en-US" sz="2250" b="1" dirty="0">
                <a:solidFill>
                  <a:srgbClr val="E5E7EB"/>
                </a:solidFill>
                <a:latin typeface="Noto Sans SC" pitchFamily="34" charset="0"/>
                <a:ea typeface="Noto Sans SC" pitchFamily="34" charset="-122"/>
                <a:cs typeface="Noto Sans SC" pitchFamily="34" charset="-120"/>
              </a:rPr>
              <a:t>部署依赖与工具接入:MCP Server</a:t>
            </a:r>
            <a:endParaRPr lang="en-US" sz="1600" dirty="0"/>
          </a:p>
        </p:txBody>
      </p:sp>
      <p:sp>
        <p:nvSpPr>
          <p:cNvPr id="5" name="Shape 3"/>
          <p:cNvSpPr/>
          <p:nvPr/>
        </p:nvSpPr>
        <p:spPr>
          <a:xfrm>
            <a:off x="317500" y="730250"/>
            <a:ext cx="762000" cy="31750"/>
          </a:xfrm>
          <a:custGeom>
            <a:avLst/>
            <a:gdLst/>
            <a:ahLst/>
            <a:cxnLst/>
            <a:rect l="l" t="t" r="r" b="b"/>
            <a:pathLst>
              <a:path w="762000" h="31750">
                <a:moveTo>
                  <a:pt x="0" y="0"/>
                </a:moveTo>
                <a:lnTo>
                  <a:pt x="762000" y="0"/>
                </a:lnTo>
                <a:lnTo>
                  <a:pt x="762000" y="31750"/>
                </a:lnTo>
                <a:lnTo>
                  <a:pt x="0" y="31750"/>
                </a:lnTo>
                <a:lnTo>
                  <a:pt x="0" y="0"/>
                </a:lnTo>
                <a:close/>
              </a:path>
            </a:pathLst>
          </a:custGeom>
          <a:solidFill>
            <a:srgbClr val="F59E0B"/>
          </a:solidFill>
          <a:ln/>
        </p:spPr>
        <p:txBody>
          <a:bodyPr/>
          <a:lstStyle/>
          <a:p>
            <a:endParaRPr lang="zh-CN" altLang="en-US"/>
          </a:p>
        </p:txBody>
      </p:sp>
      <p:sp>
        <p:nvSpPr>
          <p:cNvPr id="6" name="Shape 4"/>
          <p:cNvSpPr/>
          <p:nvPr/>
        </p:nvSpPr>
        <p:spPr>
          <a:xfrm>
            <a:off x="321469" y="892969"/>
            <a:ext cx="11549063" cy="660650"/>
          </a:xfrm>
          <a:custGeom>
            <a:avLst/>
            <a:gdLst/>
            <a:ahLst/>
            <a:cxnLst/>
            <a:rect l="l" t="t" r="r" b="b"/>
            <a:pathLst>
              <a:path w="11549063" h="730250">
                <a:moveTo>
                  <a:pt x="95247" y="0"/>
                </a:moveTo>
                <a:lnTo>
                  <a:pt x="11453816" y="0"/>
                </a:lnTo>
                <a:cubicBezTo>
                  <a:pt x="11506419" y="0"/>
                  <a:pt x="11549063" y="42643"/>
                  <a:pt x="11549063" y="95247"/>
                </a:cubicBezTo>
                <a:lnTo>
                  <a:pt x="11549063" y="635003"/>
                </a:lnTo>
                <a:cubicBezTo>
                  <a:pt x="11549063" y="687607"/>
                  <a:pt x="11506419" y="730250"/>
                  <a:pt x="11453816" y="730250"/>
                </a:cubicBezTo>
                <a:lnTo>
                  <a:pt x="95247" y="730250"/>
                </a:lnTo>
                <a:cubicBezTo>
                  <a:pt x="42643" y="730250"/>
                  <a:pt x="0" y="687607"/>
                  <a:pt x="0" y="635003"/>
                </a:cubicBezTo>
                <a:lnTo>
                  <a:pt x="0" y="95247"/>
                </a:lnTo>
                <a:cubicBezTo>
                  <a:pt x="0" y="42679"/>
                  <a:pt x="42679" y="0"/>
                  <a:pt x="95247"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452438" y="1023938"/>
            <a:ext cx="11358563" cy="407417"/>
          </a:xfrm>
          <a:prstGeom prst="rect">
            <a:avLst/>
          </a:prstGeom>
          <a:noFill/>
          <a:ln/>
        </p:spPr>
        <p:txBody>
          <a:bodyPr wrap="square" lIns="0" tIns="0" rIns="0" bIns="0" rtlCol="0" anchor="ctr"/>
          <a:lstStyle/>
          <a:p>
            <a:pPr>
              <a:lnSpc>
                <a:spcPct val="140000"/>
              </a:lnSpc>
            </a:pPr>
            <a:r>
              <a:rPr lang="en-US" sz="1125" dirty="0">
                <a:solidFill>
                  <a:srgbClr val="E5E7EB">
                    <a:alpha val="90000"/>
                  </a:srgbClr>
                </a:solidFill>
                <a:latin typeface="Noto Sans SC" pitchFamily="34" charset="0"/>
                <a:ea typeface="Noto Sans SC" pitchFamily="34" charset="-122"/>
                <a:cs typeface="Noto Sans SC" pitchFamily="34" charset="-120"/>
              </a:rPr>
              <a:t>首先确保集群中已安装 </a:t>
            </a:r>
            <a:r>
              <a:rPr lang="en-US" sz="1125" b="1" dirty="0">
                <a:solidFill>
                  <a:srgbClr val="34D399"/>
                </a:solidFill>
                <a:latin typeface="Noto Sans SC" pitchFamily="34" charset="0"/>
                <a:ea typeface="Noto Sans SC" pitchFamily="34" charset="-122"/>
                <a:cs typeface="Noto Sans SC" pitchFamily="34" charset="-120"/>
              </a:rPr>
              <a:t>Kagent</a:t>
            </a:r>
            <a:r>
              <a:rPr lang="en-US" sz="1125" dirty="0">
                <a:solidFill>
                  <a:srgbClr val="E5E7EB">
                    <a:alpha val="90000"/>
                  </a:srgbClr>
                </a:solidFill>
                <a:latin typeface="Noto Sans SC" pitchFamily="34" charset="0"/>
                <a:ea typeface="Noto Sans SC" pitchFamily="34" charset="-122"/>
                <a:cs typeface="Noto Sans SC" pitchFamily="34" charset="-120"/>
              </a:rPr>
              <a:t>、</a:t>
            </a:r>
            <a:r>
              <a:rPr lang="en-US" sz="1125" b="1" dirty="0">
                <a:solidFill>
                  <a:srgbClr val="F59E0B"/>
                </a:solidFill>
                <a:latin typeface="Noto Sans SC" pitchFamily="34" charset="0"/>
                <a:ea typeface="Noto Sans SC" pitchFamily="34" charset="-122"/>
                <a:cs typeface="Noto Sans SC" pitchFamily="34" charset="-120"/>
              </a:rPr>
              <a:t>ACK Gateway</a:t>
            </a:r>
            <a:r>
              <a:rPr lang="en-US" sz="1125" dirty="0">
                <a:solidFill>
                  <a:srgbClr val="E5E7EB">
                    <a:alpha val="90000"/>
                  </a:srgbClr>
                </a:solidFill>
                <a:latin typeface="Noto Sans SC" pitchFamily="34" charset="0"/>
                <a:ea typeface="Noto Sans SC" pitchFamily="34" charset="-122"/>
                <a:cs typeface="Noto Sans SC" pitchFamily="34" charset="-120"/>
              </a:rPr>
              <a:t>,并获取了外部模型服务(如百炼)的 </a:t>
            </a:r>
            <a:r>
              <a:rPr lang="en-US" sz="1125" b="1" dirty="0">
                <a:solidFill>
                  <a:srgbClr val="34D399"/>
                </a:solidFill>
                <a:latin typeface="Noto Sans SC" pitchFamily="34" charset="0"/>
                <a:ea typeface="Noto Sans SC" pitchFamily="34" charset="-122"/>
                <a:cs typeface="Noto Sans SC" pitchFamily="34" charset="-120"/>
              </a:rPr>
              <a:t>API Key</a:t>
            </a:r>
            <a:r>
              <a:rPr lang="en-US" sz="1125" dirty="0">
                <a:solidFill>
                  <a:srgbClr val="E5E7EB">
                    <a:alpha val="90000"/>
                  </a:srgbClr>
                </a:solidFill>
                <a:latin typeface="Noto Sans SC" pitchFamily="34" charset="0"/>
                <a:ea typeface="Noto Sans SC" pitchFamily="34" charset="-122"/>
                <a:cs typeface="Noto Sans SC" pitchFamily="34" charset="-120"/>
              </a:rPr>
              <a:t>。接着,我们需要把 ACK 的只读运维能力通过 MCP 暴露出来,并在 Kagent 内声明该工具服务器:</a:t>
            </a:r>
            <a:endParaRPr lang="en-US" sz="1600" dirty="0"/>
          </a:p>
        </p:txBody>
      </p:sp>
      <p:sp>
        <p:nvSpPr>
          <p:cNvPr id="8" name="Shape 6"/>
          <p:cNvSpPr/>
          <p:nvPr/>
        </p:nvSpPr>
        <p:spPr>
          <a:xfrm>
            <a:off x="321469" y="1680619"/>
            <a:ext cx="5707063" cy="1926766"/>
          </a:xfrm>
          <a:custGeom>
            <a:avLst/>
            <a:gdLst/>
            <a:ahLst/>
            <a:cxnLst/>
            <a:rect l="l" t="t" r="r" b="b"/>
            <a:pathLst>
              <a:path w="5707063" h="2873375">
                <a:moveTo>
                  <a:pt x="95252" y="0"/>
                </a:moveTo>
                <a:lnTo>
                  <a:pt x="5611810" y="0"/>
                </a:lnTo>
                <a:cubicBezTo>
                  <a:pt x="5664417" y="0"/>
                  <a:pt x="5707062" y="42646"/>
                  <a:pt x="5707062" y="95252"/>
                </a:cubicBezTo>
                <a:lnTo>
                  <a:pt x="5707063" y="2778123"/>
                </a:lnTo>
                <a:cubicBezTo>
                  <a:pt x="5707063" y="2830729"/>
                  <a:pt x="5664417" y="2873375"/>
                  <a:pt x="5611810" y="2873375"/>
                </a:cubicBezTo>
                <a:lnTo>
                  <a:pt x="95252" y="2873375"/>
                </a:lnTo>
                <a:cubicBezTo>
                  <a:pt x="42646" y="2873375"/>
                  <a:pt x="0" y="2830729"/>
                  <a:pt x="0" y="2778123"/>
                </a:cubicBezTo>
                <a:lnTo>
                  <a:pt x="0" y="95252"/>
                </a:lnTo>
                <a:cubicBezTo>
                  <a:pt x="0" y="42681"/>
                  <a:pt x="42681" y="0"/>
                  <a:pt x="95252"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9" name="Shape 7"/>
          <p:cNvSpPr/>
          <p:nvPr/>
        </p:nvSpPr>
        <p:spPr>
          <a:xfrm>
            <a:off x="452438" y="1811586"/>
            <a:ext cx="381000" cy="381000"/>
          </a:xfrm>
          <a:custGeom>
            <a:avLst/>
            <a:gdLst/>
            <a:ahLst/>
            <a:cxnLst/>
            <a:rect l="l" t="t" r="r" b="b"/>
            <a:pathLst>
              <a:path w="381000" h="381000">
                <a:moveTo>
                  <a:pt x="63501" y="0"/>
                </a:moveTo>
                <a:lnTo>
                  <a:pt x="317499" y="0"/>
                </a:lnTo>
                <a:cubicBezTo>
                  <a:pt x="352546" y="0"/>
                  <a:pt x="381000" y="28454"/>
                  <a:pt x="381000" y="63501"/>
                </a:cubicBezTo>
                <a:lnTo>
                  <a:pt x="381000" y="317499"/>
                </a:lnTo>
                <a:cubicBezTo>
                  <a:pt x="381000" y="352546"/>
                  <a:pt x="352546" y="381000"/>
                  <a:pt x="317499" y="381000"/>
                </a:cubicBezTo>
                <a:lnTo>
                  <a:pt x="63501" y="381000"/>
                </a:lnTo>
                <a:cubicBezTo>
                  <a:pt x="28454" y="381000"/>
                  <a:pt x="0" y="352546"/>
                  <a:pt x="0" y="317499"/>
                </a:cubicBezTo>
                <a:lnTo>
                  <a:pt x="0" y="63501"/>
                </a:lnTo>
                <a:cubicBezTo>
                  <a:pt x="0" y="28454"/>
                  <a:pt x="28454" y="0"/>
                  <a:pt x="63501" y="0"/>
                </a:cubicBezTo>
                <a:close/>
              </a:path>
            </a:pathLst>
          </a:custGeom>
          <a:solidFill>
            <a:srgbClr val="34D399">
              <a:alpha val="20000"/>
            </a:srgbClr>
          </a:solidFill>
          <a:ln/>
        </p:spPr>
        <p:txBody>
          <a:bodyPr/>
          <a:lstStyle/>
          <a:p>
            <a:endParaRPr lang="zh-CN" altLang="en-US"/>
          </a:p>
        </p:txBody>
      </p:sp>
      <p:sp>
        <p:nvSpPr>
          <p:cNvPr id="10" name="Shape 8"/>
          <p:cNvSpPr/>
          <p:nvPr/>
        </p:nvSpPr>
        <p:spPr>
          <a:xfrm>
            <a:off x="547688" y="1906836"/>
            <a:ext cx="190500" cy="190500"/>
          </a:xfrm>
          <a:custGeom>
            <a:avLst/>
            <a:gdLst/>
            <a:ahLst/>
            <a:cxnLst/>
            <a:rect l="l" t="t" r="r" b="b"/>
            <a:pathLst>
              <a:path w="190500" h="190500">
                <a:moveTo>
                  <a:pt x="49783" y="13506"/>
                </a:moveTo>
                <a:cubicBezTo>
                  <a:pt x="53839" y="16334"/>
                  <a:pt x="54806" y="21915"/>
                  <a:pt x="51978" y="25933"/>
                </a:cubicBezTo>
                <a:lnTo>
                  <a:pt x="31142" y="55699"/>
                </a:lnTo>
                <a:cubicBezTo>
                  <a:pt x="29617" y="57857"/>
                  <a:pt x="27236" y="59234"/>
                  <a:pt x="24594" y="59457"/>
                </a:cubicBezTo>
                <a:cubicBezTo>
                  <a:pt x="21952" y="59680"/>
                  <a:pt x="19348" y="58787"/>
                  <a:pt x="17487" y="56927"/>
                </a:cubicBezTo>
                <a:lnTo>
                  <a:pt x="2604" y="42044"/>
                </a:lnTo>
                <a:cubicBezTo>
                  <a:pt x="-856" y="38546"/>
                  <a:pt x="-856" y="32891"/>
                  <a:pt x="2604" y="29394"/>
                </a:cubicBezTo>
                <a:cubicBezTo>
                  <a:pt x="6065" y="25896"/>
                  <a:pt x="11757" y="25933"/>
                  <a:pt x="15255" y="29394"/>
                </a:cubicBezTo>
                <a:lnTo>
                  <a:pt x="22622" y="36761"/>
                </a:lnTo>
                <a:lnTo>
                  <a:pt x="37356" y="15701"/>
                </a:lnTo>
                <a:cubicBezTo>
                  <a:pt x="40184" y="11646"/>
                  <a:pt x="45765" y="10678"/>
                  <a:pt x="49783" y="13506"/>
                </a:cubicBezTo>
                <a:close/>
                <a:moveTo>
                  <a:pt x="49783" y="73037"/>
                </a:moveTo>
                <a:cubicBezTo>
                  <a:pt x="53839" y="75865"/>
                  <a:pt x="54806" y="81446"/>
                  <a:pt x="51978" y="85465"/>
                </a:cubicBezTo>
                <a:lnTo>
                  <a:pt x="31142" y="115230"/>
                </a:lnTo>
                <a:cubicBezTo>
                  <a:pt x="29617" y="117388"/>
                  <a:pt x="27236" y="118765"/>
                  <a:pt x="24594" y="118988"/>
                </a:cubicBezTo>
                <a:cubicBezTo>
                  <a:pt x="21952" y="119211"/>
                  <a:pt x="19348" y="118318"/>
                  <a:pt x="17487" y="116458"/>
                </a:cubicBezTo>
                <a:lnTo>
                  <a:pt x="2604" y="101575"/>
                </a:lnTo>
                <a:cubicBezTo>
                  <a:pt x="-893" y="98078"/>
                  <a:pt x="-893" y="92422"/>
                  <a:pt x="2604" y="88962"/>
                </a:cubicBezTo>
                <a:cubicBezTo>
                  <a:pt x="6102" y="85502"/>
                  <a:pt x="11757" y="85465"/>
                  <a:pt x="15218" y="88962"/>
                </a:cubicBezTo>
                <a:lnTo>
                  <a:pt x="22585" y="96329"/>
                </a:lnTo>
                <a:lnTo>
                  <a:pt x="37319" y="75270"/>
                </a:lnTo>
                <a:cubicBezTo>
                  <a:pt x="40146" y="71214"/>
                  <a:pt x="45727" y="70247"/>
                  <a:pt x="49746" y="73075"/>
                </a:cubicBezTo>
                <a:close/>
                <a:moveTo>
                  <a:pt x="83344" y="35719"/>
                </a:moveTo>
                <a:cubicBezTo>
                  <a:pt x="83344" y="29133"/>
                  <a:pt x="88664" y="23812"/>
                  <a:pt x="95250" y="23812"/>
                </a:cubicBezTo>
                <a:lnTo>
                  <a:pt x="178594" y="23812"/>
                </a:lnTo>
                <a:cubicBezTo>
                  <a:pt x="185179" y="23812"/>
                  <a:pt x="190500" y="29133"/>
                  <a:pt x="190500" y="35719"/>
                </a:cubicBezTo>
                <a:cubicBezTo>
                  <a:pt x="190500" y="42304"/>
                  <a:pt x="185179" y="47625"/>
                  <a:pt x="178594" y="47625"/>
                </a:cubicBezTo>
                <a:lnTo>
                  <a:pt x="95250" y="47625"/>
                </a:lnTo>
                <a:cubicBezTo>
                  <a:pt x="88664" y="47625"/>
                  <a:pt x="83344" y="42304"/>
                  <a:pt x="83344" y="35719"/>
                </a:cubicBezTo>
                <a:close/>
                <a:moveTo>
                  <a:pt x="83344" y="95250"/>
                </a:moveTo>
                <a:cubicBezTo>
                  <a:pt x="83344" y="88664"/>
                  <a:pt x="88664" y="83344"/>
                  <a:pt x="95250" y="83344"/>
                </a:cubicBezTo>
                <a:lnTo>
                  <a:pt x="178594" y="83344"/>
                </a:lnTo>
                <a:cubicBezTo>
                  <a:pt x="185179" y="83344"/>
                  <a:pt x="190500" y="88664"/>
                  <a:pt x="190500" y="95250"/>
                </a:cubicBezTo>
                <a:cubicBezTo>
                  <a:pt x="190500" y="101836"/>
                  <a:pt x="185179" y="107156"/>
                  <a:pt x="178594" y="107156"/>
                </a:cubicBezTo>
                <a:lnTo>
                  <a:pt x="95250" y="107156"/>
                </a:lnTo>
                <a:cubicBezTo>
                  <a:pt x="88664" y="107156"/>
                  <a:pt x="83344" y="101836"/>
                  <a:pt x="83344" y="95250"/>
                </a:cubicBezTo>
                <a:close/>
                <a:moveTo>
                  <a:pt x="59531" y="154781"/>
                </a:moveTo>
                <a:cubicBezTo>
                  <a:pt x="59531" y="148196"/>
                  <a:pt x="64852" y="142875"/>
                  <a:pt x="71438" y="142875"/>
                </a:cubicBezTo>
                <a:lnTo>
                  <a:pt x="178594" y="142875"/>
                </a:lnTo>
                <a:cubicBezTo>
                  <a:pt x="185179" y="142875"/>
                  <a:pt x="190500" y="148196"/>
                  <a:pt x="190500" y="154781"/>
                </a:cubicBezTo>
                <a:cubicBezTo>
                  <a:pt x="190500" y="161367"/>
                  <a:pt x="185179" y="166688"/>
                  <a:pt x="178594" y="166688"/>
                </a:cubicBezTo>
                <a:lnTo>
                  <a:pt x="71438" y="166688"/>
                </a:lnTo>
                <a:cubicBezTo>
                  <a:pt x="64852" y="166688"/>
                  <a:pt x="59531" y="161367"/>
                  <a:pt x="59531" y="154781"/>
                </a:cubicBezTo>
                <a:close/>
                <a:moveTo>
                  <a:pt x="23812" y="139898"/>
                </a:moveTo>
                <a:cubicBezTo>
                  <a:pt x="32027" y="139898"/>
                  <a:pt x="38695" y="146567"/>
                  <a:pt x="38695" y="154781"/>
                </a:cubicBezTo>
                <a:cubicBezTo>
                  <a:pt x="38695" y="162995"/>
                  <a:pt x="32027" y="169664"/>
                  <a:pt x="23812" y="169664"/>
                </a:cubicBezTo>
                <a:cubicBezTo>
                  <a:pt x="15598" y="169664"/>
                  <a:pt x="8930" y="162995"/>
                  <a:pt x="8930" y="154781"/>
                </a:cubicBezTo>
                <a:cubicBezTo>
                  <a:pt x="8930" y="146567"/>
                  <a:pt x="15598" y="139898"/>
                  <a:pt x="23812" y="139898"/>
                </a:cubicBezTo>
                <a:close/>
              </a:path>
            </a:pathLst>
          </a:custGeom>
          <a:solidFill>
            <a:srgbClr val="34D399"/>
          </a:solidFill>
          <a:ln/>
        </p:spPr>
        <p:txBody>
          <a:bodyPr/>
          <a:lstStyle/>
          <a:p>
            <a:endParaRPr lang="zh-CN" altLang="en-US"/>
          </a:p>
        </p:txBody>
      </p:sp>
      <p:sp>
        <p:nvSpPr>
          <p:cNvPr id="11" name="Text 9"/>
          <p:cNvSpPr/>
          <p:nvPr/>
        </p:nvSpPr>
        <p:spPr>
          <a:xfrm>
            <a:off x="928688" y="1890961"/>
            <a:ext cx="714375" cy="222250"/>
          </a:xfrm>
          <a:prstGeom prst="rect">
            <a:avLst/>
          </a:prstGeom>
          <a:noFill/>
          <a:ln/>
        </p:spPr>
        <p:txBody>
          <a:bodyPr wrap="square" lIns="0" tIns="0" rIns="0" bIns="0" rtlCol="0" anchor="ctr"/>
          <a:lstStyle/>
          <a:p>
            <a:pPr>
              <a:lnSpc>
                <a:spcPct val="120000"/>
              </a:lnSpc>
            </a:pPr>
            <a:r>
              <a:rPr lang="en-US" sz="1250" b="1" dirty="0">
                <a:solidFill>
                  <a:srgbClr val="E5E7EB"/>
                </a:solidFill>
                <a:latin typeface="Noto Sans SC" pitchFamily="34" charset="0"/>
                <a:ea typeface="Noto Sans SC" pitchFamily="34" charset="-122"/>
                <a:cs typeface="Noto Sans SC" pitchFamily="34" charset="-120"/>
              </a:rPr>
              <a:t>前置条件</a:t>
            </a:r>
            <a:endParaRPr lang="en-US" sz="1600" dirty="0"/>
          </a:p>
        </p:txBody>
      </p:sp>
      <p:sp>
        <p:nvSpPr>
          <p:cNvPr id="12" name="Shape 10"/>
          <p:cNvSpPr/>
          <p:nvPr/>
        </p:nvSpPr>
        <p:spPr>
          <a:xfrm>
            <a:off x="452438" y="2319586"/>
            <a:ext cx="254000" cy="254000"/>
          </a:xfrm>
          <a:custGeom>
            <a:avLst/>
            <a:gdLst/>
            <a:ahLst/>
            <a:cxnLst/>
            <a:rect l="l" t="t" r="r" b="b"/>
            <a:pathLst>
              <a:path w="254000" h="254000">
                <a:moveTo>
                  <a:pt x="63500" y="0"/>
                </a:moveTo>
                <a:lnTo>
                  <a:pt x="190500" y="0"/>
                </a:lnTo>
                <a:cubicBezTo>
                  <a:pt x="225547" y="0"/>
                  <a:pt x="254000" y="28453"/>
                  <a:pt x="254000" y="63500"/>
                </a:cubicBezTo>
                <a:lnTo>
                  <a:pt x="254000" y="190500"/>
                </a:lnTo>
                <a:cubicBezTo>
                  <a:pt x="254000" y="225547"/>
                  <a:pt x="225547" y="254000"/>
                  <a:pt x="190500" y="254000"/>
                </a:cubicBezTo>
                <a:lnTo>
                  <a:pt x="63500" y="254000"/>
                </a:lnTo>
                <a:cubicBezTo>
                  <a:pt x="28453" y="254000"/>
                  <a:pt x="0" y="225547"/>
                  <a:pt x="0" y="190500"/>
                </a:cubicBezTo>
                <a:lnTo>
                  <a:pt x="0" y="63500"/>
                </a:lnTo>
                <a:cubicBezTo>
                  <a:pt x="0" y="28453"/>
                  <a:pt x="28453" y="0"/>
                  <a:pt x="63500" y="0"/>
                </a:cubicBezTo>
                <a:close/>
              </a:path>
            </a:pathLst>
          </a:custGeom>
          <a:solidFill>
            <a:srgbClr val="34D399">
              <a:alpha val="20000"/>
            </a:srgbClr>
          </a:solidFill>
          <a:ln/>
        </p:spPr>
        <p:txBody>
          <a:bodyPr/>
          <a:lstStyle/>
          <a:p>
            <a:endParaRPr lang="zh-CN" altLang="en-US"/>
          </a:p>
        </p:txBody>
      </p:sp>
      <p:sp>
        <p:nvSpPr>
          <p:cNvPr id="13" name="Shape 11"/>
          <p:cNvSpPr/>
          <p:nvPr/>
        </p:nvSpPr>
        <p:spPr>
          <a:xfrm>
            <a:off x="523875" y="2383086"/>
            <a:ext cx="111125" cy="127000"/>
          </a:xfrm>
          <a:custGeom>
            <a:avLst/>
            <a:gdLst/>
            <a:ahLst/>
            <a:cxnLst/>
            <a:rect l="l" t="t" r="r" b="b"/>
            <a:pathLst>
              <a:path w="111125" h="127000">
                <a:moveTo>
                  <a:pt x="107851" y="17388"/>
                </a:moveTo>
                <a:cubicBezTo>
                  <a:pt x="111398" y="19968"/>
                  <a:pt x="112192" y="24929"/>
                  <a:pt x="109612" y="28476"/>
                </a:cubicBezTo>
                <a:lnTo>
                  <a:pt x="46112" y="115788"/>
                </a:lnTo>
                <a:cubicBezTo>
                  <a:pt x="44748" y="117673"/>
                  <a:pt x="42639" y="118839"/>
                  <a:pt x="40308" y="119038"/>
                </a:cubicBezTo>
                <a:cubicBezTo>
                  <a:pt x="37976" y="119236"/>
                  <a:pt x="35719" y="118368"/>
                  <a:pt x="34082" y="116731"/>
                </a:cubicBezTo>
                <a:lnTo>
                  <a:pt x="2332" y="84981"/>
                </a:lnTo>
                <a:cubicBezTo>
                  <a:pt x="-769" y="81880"/>
                  <a:pt x="-769" y="76845"/>
                  <a:pt x="2332" y="73744"/>
                </a:cubicBezTo>
                <a:cubicBezTo>
                  <a:pt x="5432" y="70644"/>
                  <a:pt x="10468" y="70644"/>
                  <a:pt x="13568" y="73744"/>
                </a:cubicBezTo>
                <a:lnTo>
                  <a:pt x="38745" y="98921"/>
                </a:lnTo>
                <a:lnTo>
                  <a:pt x="96788" y="19124"/>
                </a:lnTo>
                <a:cubicBezTo>
                  <a:pt x="99368" y="15577"/>
                  <a:pt x="104329" y="14784"/>
                  <a:pt x="107876" y="17363"/>
                </a:cubicBezTo>
                <a:close/>
              </a:path>
            </a:pathLst>
          </a:custGeom>
          <a:solidFill>
            <a:srgbClr val="34D399"/>
          </a:solidFill>
          <a:ln/>
        </p:spPr>
        <p:txBody>
          <a:bodyPr/>
          <a:lstStyle/>
          <a:p>
            <a:endParaRPr lang="zh-CN" altLang="en-US"/>
          </a:p>
        </p:txBody>
      </p:sp>
      <p:sp>
        <p:nvSpPr>
          <p:cNvPr id="14" name="Text 12"/>
          <p:cNvSpPr/>
          <p:nvPr/>
        </p:nvSpPr>
        <p:spPr>
          <a:xfrm>
            <a:off x="801688" y="2287836"/>
            <a:ext cx="1698625" cy="190500"/>
          </a:xfrm>
          <a:prstGeom prst="rect">
            <a:avLst/>
          </a:prstGeom>
          <a:noFill/>
          <a:ln/>
        </p:spPr>
        <p:txBody>
          <a:bodyPr wrap="square" lIns="0" tIns="0" rIns="0" bIns="0" rtlCol="0" anchor="ctr"/>
          <a:lstStyle/>
          <a:p>
            <a:pPr>
              <a:lnSpc>
                <a:spcPct val="130000"/>
              </a:lnSpc>
            </a:pPr>
            <a:r>
              <a:rPr lang="en-US" sz="1000" b="1" dirty="0">
                <a:solidFill>
                  <a:srgbClr val="E5E7EB"/>
                </a:solidFill>
                <a:latin typeface="MiSans" pitchFamily="34" charset="0"/>
                <a:ea typeface="MiSans" pitchFamily="34" charset="-122"/>
                <a:cs typeface="MiSans" pitchFamily="34" charset="-120"/>
              </a:rPr>
              <a:t>Kagent 已安装</a:t>
            </a:r>
            <a:endParaRPr lang="en-US" sz="1600" dirty="0"/>
          </a:p>
        </p:txBody>
      </p:sp>
      <p:sp>
        <p:nvSpPr>
          <p:cNvPr id="15" name="Text 13"/>
          <p:cNvSpPr/>
          <p:nvPr/>
        </p:nvSpPr>
        <p:spPr>
          <a:xfrm>
            <a:off x="801688" y="2510086"/>
            <a:ext cx="1690688" cy="158750"/>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在 ACK 集群中部署 Kagent 框架</a:t>
            </a:r>
            <a:endParaRPr lang="en-US" sz="1600" dirty="0"/>
          </a:p>
        </p:txBody>
      </p:sp>
      <p:sp>
        <p:nvSpPr>
          <p:cNvPr id="16" name="Shape 14"/>
          <p:cNvSpPr/>
          <p:nvPr/>
        </p:nvSpPr>
        <p:spPr>
          <a:xfrm>
            <a:off x="452438" y="2764086"/>
            <a:ext cx="254000" cy="254000"/>
          </a:xfrm>
          <a:custGeom>
            <a:avLst/>
            <a:gdLst/>
            <a:ahLst/>
            <a:cxnLst/>
            <a:rect l="l" t="t" r="r" b="b"/>
            <a:pathLst>
              <a:path w="254000" h="254000">
                <a:moveTo>
                  <a:pt x="63500" y="0"/>
                </a:moveTo>
                <a:lnTo>
                  <a:pt x="190500" y="0"/>
                </a:lnTo>
                <a:cubicBezTo>
                  <a:pt x="225547" y="0"/>
                  <a:pt x="254000" y="28453"/>
                  <a:pt x="254000" y="63500"/>
                </a:cubicBezTo>
                <a:lnTo>
                  <a:pt x="254000" y="190500"/>
                </a:lnTo>
                <a:cubicBezTo>
                  <a:pt x="254000" y="225547"/>
                  <a:pt x="225547" y="254000"/>
                  <a:pt x="190500" y="254000"/>
                </a:cubicBezTo>
                <a:lnTo>
                  <a:pt x="63500" y="254000"/>
                </a:lnTo>
                <a:cubicBezTo>
                  <a:pt x="28453" y="254000"/>
                  <a:pt x="0" y="225547"/>
                  <a:pt x="0" y="190500"/>
                </a:cubicBezTo>
                <a:lnTo>
                  <a:pt x="0" y="63500"/>
                </a:lnTo>
                <a:cubicBezTo>
                  <a:pt x="0" y="28453"/>
                  <a:pt x="28453" y="0"/>
                  <a:pt x="63500" y="0"/>
                </a:cubicBezTo>
                <a:close/>
              </a:path>
            </a:pathLst>
          </a:custGeom>
          <a:solidFill>
            <a:srgbClr val="F59E0B">
              <a:alpha val="20000"/>
            </a:srgbClr>
          </a:solidFill>
          <a:ln/>
        </p:spPr>
        <p:txBody>
          <a:bodyPr/>
          <a:lstStyle/>
          <a:p>
            <a:endParaRPr lang="zh-CN" altLang="en-US"/>
          </a:p>
        </p:txBody>
      </p:sp>
      <p:sp>
        <p:nvSpPr>
          <p:cNvPr id="17" name="Shape 15"/>
          <p:cNvSpPr/>
          <p:nvPr/>
        </p:nvSpPr>
        <p:spPr>
          <a:xfrm>
            <a:off x="523875" y="2827586"/>
            <a:ext cx="111125" cy="127000"/>
          </a:xfrm>
          <a:custGeom>
            <a:avLst/>
            <a:gdLst/>
            <a:ahLst/>
            <a:cxnLst/>
            <a:rect l="l" t="t" r="r" b="b"/>
            <a:pathLst>
              <a:path w="111125" h="127000">
                <a:moveTo>
                  <a:pt x="107851" y="17388"/>
                </a:moveTo>
                <a:cubicBezTo>
                  <a:pt x="111398" y="19968"/>
                  <a:pt x="112192" y="24929"/>
                  <a:pt x="109612" y="28476"/>
                </a:cubicBezTo>
                <a:lnTo>
                  <a:pt x="46112" y="115788"/>
                </a:lnTo>
                <a:cubicBezTo>
                  <a:pt x="44748" y="117673"/>
                  <a:pt x="42639" y="118839"/>
                  <a:pt x="40308" y="119038"/>
                </a:cubicBezTo>
                <a:cubicBezTo>
                  <a:pt x="37976" y="119236"/>
                  <a:pt x="35719" y="118368"/>
                  <a:pt x="34082" y="116731"/>
                </a:cubicBezTo>
                <a:lnTo>
                  <a:pt x="2332" y="84981"/>
                </a:lnTo>
                <a:cubicBezTo>
                  <a:pt x="-769" y="81880"/>
                  <a:pt x="-769" y="76845"/>
                  <a:pt x="2332" y="73744"/>
                </a:cubicBezTo>
                <a:cubicBezTo>
                  <a:pt x="5432" y="70644"/>
                  <a:pt x="10468" y="70644"/>
                  <a:pt x="13568" y="73744"/>
                </a:cubicBezTo>
                <a:lnTo>
                  <a:pt x="38745" y="98921"/>
                </a:lnTo>
                <a:lnTo>
                  <a:pt x="96788" y="19124"/>
                </a:lnTo>
                <a:cubicBezTo>
                  <a:pt x="99368" y="15577"/>
                  <a:pt x="104329" y="14784"/>
                  <a:pt x="107876" y="17363"/>
                </a:cubicBezTo>
                <a:close/>
              </a:path>
            </a:pathLst>
          </a:custGeom>
          <a:solidFill>
            <a:srgbClr val="F59E0B"/>
          </a:solidFill>
          <a:ln/>
        </p:spPr>
        <p:txBody>
          <a:bodyPr/>
          <a:lstStyle/>
          <a:p>
            <a:endParaRPr lang="zh-CN" altLang="en-US"/>
          </a:p>
        </p:txBody>
      </p:sp>
      <p:sp>
        <p:nvSpPr>
          <p:cNvPr id="18" name="Text 16"/>
          <p:cNvSpPr/>
          <p:nvPr/>
        </p:nvSpPr>
        <p:spPr>
          <a:xfrm>
            <a:off x="801688" y="2732336"/>
            <a:ext cx="1325563" cy="190500"/>
          </a:xfrm>
          <a:prstGeom prst="rect">
            <a:avLst/>
          </a:prstGeom>
          <a:noFill/>
          <a:ln/>
        </p:spPr>
        <p:txBody>
          <a:bodyPr wrap="square" lIns="0" tIns="0" rIns="0" bIns="0" rtlCol="0" anchor="ctr"/>
          <a:lstStyle/>
          <a:p>
            <a:pPr>
              <a:lnSpc>
                <a:spcPct val="130000"/>
              </a:lnSpc>
            </a:pPr>
            <a:r>
              <a:rPr lang="en-US" sz="1000" b="1" dirty="0">
                <a:solidFill>
                  <a:srgbClr val="E5E7EB"/>
                </a:solidFill>
                <a:latin typeface="MiSans" pitchFamily="34" charset="0"/>
                <a:ea typeface="MiSans" pitchFamily="34" charset="-122"/>
                <a:cs typeface="MiSans" pitchFamily="34" charset="-120"/>
              </a:rPr>
              <a:t>ACK Gateway 已部署</a:t>
            </a:r>
            <a:endParaRPr lang="en-US" sz="1600" dirty="0"/>
          </a:p>
        </p:txBody>
      </p:sp>
      <p:sp>
        <p:nvSpPr>
          <p:cNvPr id="19" name="Text 17"/>
          <p:cNvSpPr/>
          <p:nvPr/>
        </p:nvSpPr>
        <p:spPr>
          <a:xfrm>
            <a:off x="801688" y="2954586"/>
            <a:ext cx="1317625" cy="158750"/>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配置网关路由与鉴权策略</a:t>
            </a:r>
            <a:endParaRPr lang="en-US" sz="1600" dirty="0"/>
          </a:p>
        </p:txBody>
      </p:sp>
      <p:sp>
        <p:nvSpPr>
          <p:cNvPr id="20" name="Shape 18"/>
          <p:cNvSpPr/>
          <p:nvPr/>
        </p:nvSpPr>
        <p:spPr>
          <a:xfrm>
            <a:off x="452438" y="3208586"/>
            <a:ext cx="254000" cy="254000"/>
          </a:xfrm>
          <a:custGeom>
            <a:avLst/>
            <a:gdLst/>
            <a:ahLst/>
            <a:cxnLst/>
            <a:rect l="l" t="t" r="r" b="b"/>
            <a:pathLst>
              <a:path w="254000" h="254000">
                <a:moveTo>
                  <a:pt x="63500" y="0"/>
                </a:moveTo>
                <a:lnTo>
                  <a:pt x="190500" y="0"/>
                </a:lnTo>
                <a:cubicBezTo>
                  <a:pt x="225547" y="0"/>
                  <a:pt x="254000" y="28453"/>
                  <a:pt x="254000" y="63500"/>
                </a:cubicBezTo>
                <a:lnTo>
                  <a:pt x="254000" y="190500"/>
                </a:lnTo>
                <a:cubicBezTo>
                  <a:pt x="254000" y="225547"/>
                  <a:pt x="225547" y="254000"/>
                  <a:pt x="190500" y="254000"/>
                </a:cubicBezTo>
                <a:lnTo>
                  <a:pt x="63500" y="254000"/>
                </a:lnTo>
                <a:cubicBezTo>
                  <a:pt x="28453" y="254000"/>
                  <a:pt x="0" y="225547"/>
                  <a:pt x="0" y="190500"/>
                </a:cubicBezTo>
                <a:lnTo>
                  <a:pt x="0" y="63500"/>
                </a:lnTo>
                <a:cubicBezTo>
                  <a:pt x="0" y="28453"/>
                  <a:pt x="28453" y="0"/>
                  <a:pt x="63500" y="0"/>
                </a:cubicBezTo>
                <a:close/>
              </a:path>
            </a:pathLst>
          </a:custGeom>
          <a:solidFill>
            <a:srgbClr val="34D399">
              <a:alpha val="20000"/>
            </a:srgbClr>
          </a:solidFill>
          <a:ln/>
        </p:spPr>
        <p:txBody>
          <a:bodyPr/>
          <a:lstStyle/>
          <a:p>
            <a:endParaRPr lang="zh-CN" altLang="en-US"/>
          </a:p>
        </p:txBody>
      </p:sp>
      <p:sp>
        <p:nvSpPr>
          <p:cNvPr id="21" name="Shape 19"/>
          <p:cNvSpPr/>
          <p:nvPr/>
        </p:nvSpPr>
        <p:spPr>
          <a:xfrm>
            <a:off x="523875" y="3272086"/>
            <a:ext cx="111125" cy="127000"/>
          </a:xfrm>
          <a:custGeom>
            <a:avLst/>
            <a:gdLst/>
            <a:ahLst/>
            <a:cxnLst/>
            <a:rect l="l" t="t" r="r" b="b"/>
            <a:pathLst>
              <a:path w="111125" h="127000">
                <a:moveTo>
                  <a:pt x="107851" y="17388"/>
                </a:moveTo>
                <a:cubicBezTo>
                  <a:pt x="111398" y="19968"/>
                  <a:pt x="112192" y="24929"/>
                  <a:pt x="109612" y="28476"/>
                </a:cubicBezTo>
                <a:lnTo>
                  <a:pt x="46112" y="115788"/>
                </a:lnTo>
                <a:cubicBezTo>
                  <a:pt x="44748" y="117673"/>
                  <a:pt x="42639" y="118839"/>
                  <a:pt x="40308" y="119038"/>
                </a:cubicBezTo>
                <a:cubicBezTo>
                  <a:pt x="37976" y="119236"/>
                  <a:pt x="35719" y="118368"/>
                  <a:pt x="34082" y="116731"/>
                </a:cubicBezTo>
                <a:lnTo>
                  <a:pt x="2332" y="84981"/>
                </a:lnTo>
                <a:cubicBezTo>
                  <a:pt x="-769" y="81880"/>
                  <a:pt x="-769" y="76845"/>
                  <a:pt x="2332" y="73744"/>
                </a:cubicBezTo>
                <a:cubicBezTo>
                  <a:pt x="5432" y="70644"/>
                  <a:pt x="10468" y="70644"/>
                  <a:pt x="13568" y="73744"/>
                </a:cubicBezTo>
                <a:lnTo>
                  <a:pt x="38745" y="98921"/>
                </a:lnTo>
                <a:lnTo>
                  <a:pt x="96788" y="19124"/>
                </a:lnTo>
                <a:cubicBezTo>
                  <a:pt x="99368" y="15577"/>
                  <a:pt x="104329" y="14784"/>
                  <a:pt x="107876" y="17363"/>
                </a:cubicBezTo>
                <a:close/>
              </a:path>
            </a:pathLst>
          </a:custGeom>
          <a:solidFill>
            <a:srgbClr val="34D399"/>
          </a:solidFill>
          <a:ln/>
        </p:spPr>
        <p:txBody>
          <a:bodyPr/>
          <a:lstStyle/>
          <a:p>
            <a:endParaRPr lang="zh-CN" altLang="en-US"/>
          </a:p>
        </p:txBody>
      </p:sp>
      <p:sp>
        <p:nvSpPr>
          <p:cNvPr id="22" name="Text 20"/>
          <p:cNvSpPr/>
          <p:nvPr/>
        </p:nvSpPr>
        <p:spPr>
          <a:xfrm>
            <a:off x="801688" y="3176836"/>
            <a:ext cx="1508125" cy="190500"/>
          </a:xfrm>
          <a:prstGeom prst="rect">
            <a:avLst/>
          </a:prstGeom>
          <a:noFill/>
          <a:ln/>
        </p:spPr>
        <p:txBody>
          <a:bodyPr wrap="square" lIns="0" tIns="0" rIns="0" bIns="0" rtlCol="0" anchor="ctr"/>
          <a:lstStyle/>
          <a:p>
            <a:pPr>
              <a:lnSpc>
                <a:spcPct val="130000"/>
              </a:lnSpc>
            </a:pPr>
            <a:r>
              <a:rPr lang="en-US" sz="1000" b="1" dirty="0">
                <a:solidFill>
                  <a:srgbClr val="E5E7EB"/>
                </a:solidFill>
                <a:latin typeface="MiSans" pitchFamily="34" charset="0"/>
                <a:ea typeface="MiSans" pitchFamily="34" charset="-122"/>
                <a:cs typeface="MiSans" pitchFamily="34" charset="-120"/>
              </a:rPr>
              <a:t>获取 API Key</a:t>
            </a:r>
            <a:endParaRPr lang="en-US" sz="1600" dirty="0"/>
          </a:p>
        </p:txBody>
      </p:sp>
      <p:sp>
        <p:nvSpPr>
          <p:cNvPr id="23" name="Text 21"/>
          <p:cNvSpPr/>
          <p:nvPr/>
        </p:nvSpPr>
        <p:spPr>
          <a:xfrm>
            <a:off x="801688" y="3399086"/>
            <a:ext cx="1500188" cy="158750"/>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从百炼平台获取模型服务密钥</a:t>
            </a:r>
            <a:endParaRPr lang="en-US" sz="1600" dirty="0"/>
          </a:p>
        </p:txBody>
      </p:sp>
      <p:sp>
        <p:nvSpPr>
          <p:cNvPr id="24" name="Shape 22"/>
          <p:cNvSpPr/>
          <p:nvPr/>
        </p:nvSpPr>
        <p:spPr>
          <a:xfrm>
            <a:off x="6159501" y="1676648"/>
            <a:ext cx="5707063" cy="2873375"/>
          </a:xfrm>
          <a:custGeom>
            <a:avLst/>
            <a:gdLst/>
            <a:ahLst/>
            <a:cxnLst/>
            <a:rect l="l" t="t" r="r" b="b"/>
            <a:pathLst>
              <a:path w="5707063" h="2873375">
                <a:moveTo>
                  <a:pt x="95252" y="0"/>
                </a:moveTo>
                <a:lnTo>
                  <a:pt x="5611810" y="0"/>
                </a:lnTo>
                <a:cubicBezTo>
                  <a:pt x="5664417" y="0"/>
                  <a:pt x="5707062" y="42646"/>
                  <a:pt x="5707062" y="95252"/>
                </a:cubicBezTo>
                <a:lnTo>
                  <a:pt x="5707063" y="2778123"/>
                </a:lnTo>
                <a:cubicBezTo>
                  <a:pt x="5707063" y="2830729"/>
                  <a:pt x="5664417" y="2873375"/>
                  <a:pt x="5611810" y="2873375"/>
                </a:cubicBezTo>
                <a:lnTo>
                  <a:pt x="95252" y="2873375"/>
                </a:lnTo>
                <a:cubicBezTo>
                  <a:pt x="42646" y="2873375"/>
                  <a:pt x="0" y="2830729"/>
                  <a:pt x="0" y="2778123"/>
                </a:cubicBezTo>
                <a:lnTo>
                  <a:pt x="0" y="95252"/>
                </a:lnTo>
                <a:cubicBezTo>
                  <a:pt x="0" y="42681"/>
                  <a:pt x="42681" y="0"/>
                  <a:pt x="95252"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25" name="Shape 23"/>
          <p:cNvSpPr/>
          <p:nvPr/>
        </p:nvSpPr>
        <p:spPr>
          <a:xfrm>
            <a:off x="6290470" y="1807616"/>
            <a:ext cx="381000" cy="381000"/>
          </a:xfrm>
          <a:custGeom>
            <a:avLst/>
            <a:gdLst/>
            <a:ahLst/>
            <a:cxnLst/>
            <a:rect l="l" t="t" r="r" b="b"/>
            <a:pathLst>
              <a:path w="381000" h="381000">
                <a:moveTo>
                  <a:pt x="63501" y="0"/>
                </a:moveTo>
                <a:lnTo>
                  <a:pt x="317499" y="0"/>
                </a:lnTo>
                <a:cubicBezTo>
                  <a:pt x="352546" y="0"/>
                  <a:pt x="381000" y="28454"/>
                  <a:pt x="381000" y="63501"/>
                </a:cubicBezTo>
                <a:lnTo>
                  <a:pt x="381000" y="317499"/>
                </a:lnTo>
                <a:cubicBezTo>
                  <a:pt x="381000" y="352546"/>
                  <a:pt x="352546" y="381000"/>
                  <a:pt x="317499" y="381000"/>
                </a:cubicBezTo>
                <a:lnTo>
                  <a:pt x="63501" y="381000"/>
                </a:lnTo>
                <a:cubicBezTo>
                  <a:pt x="28454" y="381000"/>
                  <a:pt x="0" y="352546"/>
                  <a:pt x="0" y="317499"/>
                </a:cubicBezTo>
                <a:lnTo>
                  <a:pt x="0" y="63501"/>
                </a:lnTo>
                <a:cubicBezTo>
                  <a:pt x="0" y="28454"/>
                  <a:pt x="28454" y="0"/>
                  <a:pt x="63501" y="0"/>
                </a:cubicBezTo>
                <a:close/>
              </a:path>
            </a:pathLst>
          </a:custGeom>
          <a:solidFill>
            <a:srgbClr val="F59E0B">
              <a:alpha val="20000"/>
            </a:srgbClr>
          </a:solidFill>
          <a:ln/>
        </p:spPr>
        <p:txBody>
          <a:bodyPr/>
          <a:lstStyle/>
          <a:p>
            <a:endParaRPr lang="zh-CN" altLang="en-US"/>
          </a:p>
        </p:txBody>
      </p:sp>
      <p:sp>
        <p:nvSpPr>
          <p:cNvPr id="26" name="Shape 24"/>
          <p:cNvSpPr/>
          <p:nvPr/>
        </p:nvSpPr>
        <p:spPr>
          <a:xfrm>
            <a:off x="6373813" y="1902866"/>
            <a:ext cx="214313" cy="190500"/>
          </a:xfrm>
          <a:custGeom>
            <a:avLst/>
            <a:gdLst/>
            <a:ahLst/>
            <a:cxnLst/>
            <a:rect l="l" t="t" r="r" b="b"/>
            <a:pathLst>
              <a:path w="214313" h="190500">
                <a:moveTo>
                  <a:pt x="83381" y="36128"/>
                </a:moveTo>
                <a:lnTo>
                  <a:pt x="83381" y="54583"/>
                </a:lnTo>
                <a:lnTo>
                  <a:pt x="83567" y="54769"/>
                </a:lnTo>
                <a:cubicBezTo>
                  <a:pt x="85985" y="24110"/>
                  <a:pt x="111621" y="0"/>
                  <a:pt x="142912" y="0"/>
                </a:cubicBezTo>
                <a:cubicBezTo>
                  <a:pt x="150391" y="0"/>
                  <a:pt x="157572" y="1377"/>
                  <a:pt x="164157" y="3907"/>
                </a:cubicBezTo>
                <a:cubicBezTo>
                  <a:pt x="167878" y="5321"/>
                  <a:pt x="168548" y="10046"/>
                  <a:pt x="165757" y="12874"/>
                </a:cubicBezTo>
                <a:lnTo>
                  <a:pt x="132755" y="45876"/>
                </a:lnTo>
                <a:cubicBezTo>
                  <a:pt x="131638" y="46992"/>
                  <a:pt x="131006" y="48518"/>
                  <a:pt x="131006" y="50081"/>
                </a:cubicBezTo>
                <a:lnTo>
                  <a:pt x="131006" y="65484"/>
                </a:lnTo>
                <a:cubicBezTo>
                  <a:pt x="131006" y="68759"/>
                  <a:pt x="133685" y="71438"/>
                  <a:pt x="136959" y="71438"/>
                </a:cubicBezTo>
                <a:lnTo>
                  <a:pt x="152363" y="71438"/>
                </a:lnTo>
                <a:cubicBezTo>
                  <a:pt x="153925" y="71438"/>
                  <a:pt x="155451" y="70805"/>
                  <a:pt x="156567" y="69689"/>
                </a:cubicBezTo>
                <a:lnTo>
                  <a:pt x="189570" y="36686"/>
                </a:lnTo>
                <a:cubicBezTo>
                  <a:pt x="192398" y="33858"/>
                  <a:pt x="197123" y="34565"/>
                  <a:pt x="198537" y="38286"/>
                </a:cubicBezTo>
                <a:cubicBezTo>
                  <a:pt x="201067" y="44872"/>
                  <a:pt x="202443" y="52053"/>
                  <a:pt x="202443" y="59531"/>
                </a:cubicBezTo>
                <a:cubicBezTo>
                  <a:pt x="202443" y="82079"/>
                  <a:pt x="189905" y="101724"/>
                  <a:pt x="171376" y="111807"/>
                </a:cubicBezTo>
                <a:lnTo>
                  <a:pt x="201699" y="142131"/>
                </a:lnTo>
                <a:cubicBezTo>
                  <a:pt x="208657" y="149089"/>
                  <a:pt x="208657" y="160400"/>
                  <a:pt x="201699" y="167394"/>
                </a:cubicBezTo>
                <a:lnTo>
                  <a:pt x="179338" y="189756"/>
                </a:lnTo>
                <a:cubicBezTo>
                  <a:pt x="172380" y="196714"/>
                  <a:pt x="161069" y="196714"/>
                  <a:pt x="154074" y="189756"/>
                </a:cubicBezTo>
                <a:lnTo>
                  <a:pt x="107193" y="142875"/>
                </a:lnTo>
                <a:cubicBezTo>
                  <a:pt x="96999" y="132680"/>
                  <a:pt x="94692" y="117611"/>
                  <a:pt x="100310" y="105184"/>
                </a:cubicBezTo>
                <a:lnTo>
                  <a:pt x="66563" y="71438"/>
                </a:lnTo>
                <a:lnTo>
                  <a:pt x="48109" y="71438"/>
                </a:lnTo>
                <a:cubicBezTo>
                  <a:pt x="44128" y="71438"/>
                  <a:pt x="40407" y="69466"/>
                  <a:pt x="38212" y="66154"/>
                </a:cubicBezTo>
                <a:lnTo>
                  <a:pt x="8706" y="21915"/>
                </a:lnTo>
                <a:cubicBezTo>
                  <a:pt x="7144" y="19571"/>
                  <a:pt x="7441" y="16408"/>
                  <a:pt x="9451" y="14399"/>
                </a:cubicBezTo>
                <a:lnTo>
                  <a:pt x="26343" y="-2493"/>
                </a:lnTo>
                <a:cubicBezTo>
                  <a:pt x="28352" y="-4502"/>
                  <a:pt x="31477" y="-4800"/>
                  <a:pt x="33858" y="-3237"/>
                </a:cubicBezTo>
                <a:lnTo>
                  <a:pt x="78098" y="26231"/>
                </a:lnTo>
                <a:cubicBezTo>
                  <a:pt x="81409" y="28426"/>
                  <a:pt x="83381" y="32147"/>
                  <a:pt x="83381" y="36128"/>
                </a:cubicBezTo>
                <a:close/>
                <a:moveTo>
                  <a:pt x="80218" y="110356"/>
                </a:moveTo>
                <a:cubicBezTo>
                  <a:pt x="77874" y="124123"/>
                  <a:pt x="81111" y="138671"/>
                  <a:pt x="90041" y="150316"/>
                </a:cubicBezTo>
                <a:lnTo>
                  <a:pt x="54694" y="185626"/>
                </a:lnTo>
                <a:cubicBezTo>
                  <a:pt x="44239" y="196081"/>
                  <a:pt x="27273" y="196081"/>
                  <a:pt x="16818" y="185626"/>
                </a:cubicBezTo>
                <a:cubicBezTo>
                  <a:pt x="6362" y="175171"/>
                  <a:pt x="6362" y="158204"/>
                  <a:pt x="16818" y="147749"/>
                </a:cubicBezTo>
                <a:lnTo>
                  <a:pt x="67196" y="97371"/>
                </a:lnTo>
                <a:lnTo>
                  <a:pt x="80218" y="110393"/>
                </a:lnTo>
                <a:close/>
              </a:path>
            </a:pathLst>
          </a:custGeom>
          <a:solidFill>
            <a:srgbClr val="F59E0B"/>
          </a:solidFill>
          <a:ln/>
        </p:spPr>
        <p:txBody>
          <a:bodyPr/>
          <a:lstStyle/>
          <a:p>
            <a:endParaRPr lang="zh-CN" altLang="en-US"/>
          </a:p>
        </p:txBody>
      </p:sp>
      <p:sp>
        <p:nvSpPr>
          <p:cNvPr id="27" name="Text 25"/>
          <p:cNvSpPr/>
          <p:nvPr/>
        </p:nvSpPr>
        <p:spPr>
          <a:xfrm>
            <a:off x="6766720" y="1886991"/>
            <a:ext cx="1349375" cy="222250"/>
          </a:xfrm>
          <a:prstGeom prst="rect">
            <a:avLst/>
          </a:prstGeom>
          <a:noFill/>
          <a:ln/>
        </p:spPr>
        <p:txBody>
          <a:bodyPr wrap="square" lIns="0" tIns="0" rIns="0" bIns="0" rtlCol="0" anchor="ctr"/>
          <a:lstStyle/>
          <a:p>
            <a:pPr>
              <a:lnSpc>
                <a:spcPct val="120000"/>
              </a:lnSpc>
            </a:pPr>
            <a:r>
              <a:rPr lang="en-US" sz="1250" b="1" dirty="0">
                <a:solidFill>
                  <a:srgbClr val="E5E7EB"/>
                </a:solidFill>
                <a:latin typeface="Noto Sans SC" pitchFamily="34" charset="0"/>
                <a:ea typeface="Noto Sans SC" pitchFamily="34" charset="-122"/>
                <a:cs typeface="Noto Sans SC" pitchFamily="34" charset="-120"/>
              </a:rPr>
              <a:t>MCP Server 功能</a:t>
            </a:r>
            <a:endParaRPr lang="en-US" sz="1600" dirty="0"/>
          </a:p>
        </p:txBody>
      </p:sp>
      <p:sp>
        <p:nvSpPr>
          <p:cNvPr id="28" name="Shape 26"/>
          <p:cNvSpPr/>
          <p:nvPr/>
        </p:nvSpPr>
        <p:spPr>
          <a:xfrm>
            <a:off x="6290470" y="2283866"/>
            <a:ext cx="2690813" cy="666750"/>
          </a:xfrm>
          <a:custGeom>
            <a:avLst/>
            <a:gdLst/>
            <a:ahLst/>
            <a:cxnLst/>
            <a:rect l="l" t="t" r="r" b="b"/>
            <a:pathLst>
              <a:path w="2690813" h="666750">
                <a:moveTo>
                  <a:pt x="63501" y="0"/>
                </a:moveTo>
                <a:lnTo>
                  <a:pt x="2627311" y="0"/>
                </a:lnTo>
                <a:cubicBezTo>
                  <a:pt x="2662382" y="0"/>
                  <a:pt x="2690813" y="28430"/>
                  <a:pt x="2690813" y="63501"/>
                </a:cubicBezTo>
                <a:lnTo>
                  <a:pt x="2690813" y="603249"/>
                </a:lnTo>
                <a:cubicBezTo>
                  <a:pt x="2690813" y="638320"/>
                  <a:pt x="2662382" y="666750"/>
                  <a:pt x="2627311" y="666750"/>
                </a:cubicBezTo>
                <a:lnTo>
                  <a:pt x="63501" y="666750"/>
                </a:lnTo>
                <a:cubicBezTo>
                  <a:pt x="28430" y="666750"/>
                  <a:pt x="0" y="638320"/>
                  <a:pt x="0" y="603249"/>
                </a:cubicBezTo>
                <a:lnTo>
                  <a:pt x="0" y="63501"/>
                </a:lnTo>
                <a:cubicBezTo>
                  <a:pt x="0" y="28454"/>
                  <a:pt x="28454" y="0"/>
                  <a:pt x="63501" y="0"/>
                </a:cubicBezTo>
                <a:close/>
              </a:path>
            </a:pathLst>
          </a:custGeom>
          <a:solidFill>
            <a:srgbClr val="34D399">
              <a:alpha val="10196"/>
            </a:srgbClr>
          </a:solidFill>
          <a:ln/>
        </p:spPr>
        <p:txBody>
          <a:bodyPr/>
          <a:lstStyle/>
          <a:p>
            <a:endParaRPr lang="zh-CN" altLang="en-US"/>
          </a:p>
        </p:txBody>
      </p:sp>
      <p:sp>
        <p:nvSpPr>
          <p:cNvPr id="29" name="Shape 27"/>
          <p:cNvSpPr/>
          <p:nvPr/>
        </p:nvSpPr>
        <p:spPr>
          <a:xfrm>
            <a:off x="6389688" y="2363861"/>
            <a:ext cx="166688" cy="190500"/>
          </a:xfrm>
          <a:custGeom>
            <a:avLst/>
            <a:gdLst/>
            <a:ahLst/>
            <a:cxnLst/>
            <a:rect l="l" t="t" r="r" b="b"/>
            <a:pathLst>
              <a:path w="166688" h="190500">
                <a:moveTo>
                  <a:pt x="23812" y="11906"/>
                </a:moveTo>
                <a:cubicBezTo>
                  <a:pt x="10678" y="11906"/>
                  <a:pt x="0" y="22585"/>
                  <a:pt x="0" y="35719"/>
                </a:cubicBezTo>
                <a:lnTo>
                  <a:pt x="0" y="59531"/>
                </a:lnTo>
                <a:cubicBezTo>
                  <a:pt x="0" y="72665"/>
                  <a:pt x="10678" y="83344"/>
                  <a:pt x="23812" y="83344"/>
                </a:cubicBezTo>
                <a:lnTo>
                  <a:pt x="142875" y="83344"/>
                </a:lnTo>
                <a:cubicBezTo>
                  <a:pt x="156009" y="83344"/>
                  <a:pt x="166688" y="72665"/>
                  <a:pt x="166688" y="59531"/>
                </a:cubicBezTo>
                <a:lnTo>
                  <a:pt x="166688" y="35719"/>
                </a:lnTo>
                <a:cubicBezTo>
                  <a:pt x="166688" y="22585"/>
                  <a:pt x="156009" y="11906"/>
                  <a:pt x="142875" y="11906"/>
                </a:cubicBezTo>
                <a:lnTo>
                  <a:pt x="23812" y="11906"/>
                </a:lnTo>
                <a:close/>
                <a:moveTo>
                  <a:pt x="104180" y="38695"/>
                </a:moveTo>
                <a:cubicBezTo>
                  <a:pt x="109108" y="38695"/>
                  <a:pt x="113109" y="42697"/>
                  <a:pt x="113109" y="47625"/>
                </a:cubicBezTo>
                <a:cubicBezTo>
                  <a:pt x="113109" y="52553"/>
                  <a:pt x="109108" y="56555"/>
                  <a:pt x="104180" y="56555"/>
                </a:cubicBezTo>
                <a:cubicBezTo>
                  <a:pt x="99251" y="56555"/>
                  <a:pt x="95250" y="52553"/>
                  <a:pt x="95250" y="47625"/>
                </a:cubicBezTo>
                <a:cubicBezTo>
                  <a:pt x="95250" y="42697"/>
                  <a:pt x="99251" y="38695"/>
                  <a:pt x="104180" y="38695"/>
                </a:cubicBezTo>
                <a:close/>
                <a:moveTo>
                  <a:pt x="125016" y="47625"/>
                </a:moveTo>
                <a:cubicBezTo>
                  <a:pt x="125016" y="42697"/>
                  <a:pt x="129017" y="38695"/>
                  <a:pt x="133945" y="38695"/>
                </a:cubicBezTo>
                <a:cubicBezTo>
                  <a:pt x="138874" y="38695"/>
                  <a:pt x="142875" y="42697"/>
                  <a:pt x="142875" y="47625"/>
                </a:cubicBezTo>
                <a:cubicBezTo>
                  <a:pt x="142875" y="52553"/>
                  <a:pt x="138874" y="56555"/>
                  <a:pt x="133945" y="56555"/>
                </a:cubicBezTo>
                <a:cubicBezTo>
                  <a:pt x="129017" y="56555"/>
                  <a:pt x="125016" y="52553"/>
                  <a:pt x="125016" y="47625"/>
                </a:cubicBezTo>
                <a:close/>
                <a:moveTo>
                  <a:pt x="23812" y="107156"/>
                </a:moveTo>
                <a:cubicBezTo>
                  <a:pt x="10678" y="107156"/>
                  <a:pt x="0" y="117835"/>
                  <a:pt x="0" y="130969"/>
                </a:cubicBezTo>
                <a:lnTo>
                  <a:pt x="0" y="154781"/>
                </a:lnTo>
                <a:cubicBezTo>
                  <a:pt x="0" y="167915"/>
                  <a:pt x="10678" y="178594"/>
                  <a:pt x="23812" y="178594"/>
                </a:cubicBezTo>
                <a:lnTo>
                  <a:pt x="142875" y="178594"/>
                </a:lnTo>
                <a:cubicBezTo>
                  <a:pt x="156009" y="178594"/>
                  <a:pt x="166688" y="167915"/>
                  <a:pt x="166688" y="154781"/>
                </a:cubicBezTo>
                <a:lnTo>
                  <a:pt x="166688" y="130969"/>
                </a:lnTo>
                <a:cubicBezTo>
                  <a:pt x="166688" y="117835"/>
                  <a:pt x="156009" y="107156"/>
                  <a:pt x="142875" y="107156"/>
                </a:cubicBezTo>
                <a:lnTo>
                  <a:pt x="23812" y="107156"/>
                </a:lnTo>
                <a:close/>
                <a:moveTo>
                  <a:pt x="104180" y="133945"/>
                </a:moveTo>
                <a:cubicBezTo>
                  <a:pt x="109108" y="133945"/>
                  <a:pt x="113109" y="137947"/>
                  <a:pt x="113109" y="142875"/>
                </a:cubicBezTo>
                <a:cubicBezTo>
                  <a:pt x="113109" y="147803"/>
                  <a:pt x="109108" y="151805"/>
                  <a:pt x="104180" y="151805"/>
                </a:cubicBezTo>
                <a:cubicBezTo>
                  <a:pt x="99251" y="151805"/>
                  <a:pt x="95250" y="147803"/>
                  <a:pt x="95250" y="142875"/>
                </a:cubicBezTo>
                <a:cubicBezTo>
                  <a:pt x="95250" y="137947"/>
                  <a:pt x="99251" y="133945"/>
                  <a:pt x="104180" y="133945"/>
                </a:cubicBezTo>
                <a:close/>
                <a:moveTo>
                  <a:pt x="125016" y="142875"/>
                </a:moveTo>
                <a:cubicBezTo>
                  <a:pt x="125016" y="137947"/>
                  <a:pt x="129017" y="133945"/>
                  <a:pt x="133945" y="133945"/>
                </a:cubicBezTo>
                <a:cubicBezTo>
                  <a:pt x="138874" y="133945"/>
                  <a:pt x="142875" y="137947"/>
                  <a:pt x="142875" y="142875"/>
                </a:cubicBezTo>
                <a:cubicBezTo>
                  <a:pt x="142875" y="147803"/>
                  <a:pt x="138874" y="151805"/>
                  <a:pt x="133945" y="151805"/>
                </a:cubicBezTo>
                <a:cubicBezTo>
                  <a:pt x="129017" y="151805"/>
                  <a:pt x="125016" y="147803"/>
                  <a:pt x="125016" y="142875"/>
                </a:cubicBezTo>
                <a:close/>
              </a:path>
            </a:pathLst>
          </a:custGeom>
          <a:solidFill>
            <a:srgbClr val="34D399"/>
          </a:solidFill>
          <a:ln/>
        </p:spPr>
        <p:txBody>
          <a:bodyPr/>
          <a:lstStyle/>
          <a:p>
            <a:endParaRPr lang="zh-CN" altLang="en-US"/>
          </a:p>
        </p:txBody>
      </p:sp>
      <p:sp>
        <p:nvSpPr>
          <p:cNvPr id="30" name="Text 28"/>
          <p:cNvSpPr/>
          <p:nvPr/>
        </p:nvSpPr>
        <p:spPr>
          <a:xfrm>
            <a:off x="6326188" y="2586111"/>
            <a:ext cx="2619375"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list_clusters</a:t>
            </a:r>
            <a:endParaRPr lang="en-US" sz="1600" dirty="0"/>
          </a:p>
        </p:txBody>
      </p:sp>
      <p:sp>
        <p:nvSpPr>
          <p:cNvPr id="31" name="Text 29"/>
          <p:cNvSpPr/>
          <p:nvPr/>
        </p:nvSpPr>
        <p:spPr>
          <a:xfrm>
            <a:off x="6330157" y="2744861"/>
            <a:ext cx="2611438"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列出集群</a:t>
            </a:r>
            <a:endParaRPr lang="en-US" sz="1600" dirty="0"/>
          </a:p>
        </p:txBody>
      </p:sp>
      <p:sp>
        <p:nvSpPr>
          <p:cNvPr id="32" name="Shape 30"/>
          <p:cNvSpPr/>
          <p:nvPr/>
        </p:nvSpPr>
        <p:spPr>
          <a:xfrm>
            <a:off x="9044782" y="2283866"/>
            <a:ext cx="2690813" cy="666750"/>
          </a:xfrm>
          <a:custGeom>
            <a:avLst/>
            <a:gdLst/>
            <a:ahLst/>
            <a:cxnLst/>
            <a:rect l="l" t="t" r="r" b="b"/>
            <a:pathLst>
              <a:path w="2690813" h="666750">
                <a:moveTo>
                  <a:pt x="63501" y="0"/>
                </a:moveTo>
                <a:lnTo>
                  <a:pt x="2627311" y="0"/>
                </a:lnTo>
                <a:cubicBezTo>
                  <a:pt x="2662382" y="0"/>
                  <a:pt x="2690813" y="28430"/>
                  <a:pt x="2690813" y="63501"/>
                </a:cubicBezTo>
                <a:lnTo>
                  <a:pt x="2690813" y="603249"/>
                </a:lnTo>
                <a:cubicBezTo>
                  <a:pt x="2690813" y="638320"/>
                  <a:pt x="2662382" y="666750"/>
                  <a:pt x="2627311" y="666750"/>
                </a:cubicBezTo>
                <a:lnTo>
                  <a:pt x="63501" y="666750"/>
                </a:lnTo>
                <a:cubicBezTo>
                  <a:pt x="28430" y="666750"/>
                  <a:pt x="0" y="638320"/>
                  <a:pt x="0" y="603249"/>
                </a:cubicBezTo>
                <a:lnTo>
                  <a:pt x="0" y="63501"/>
                </a:lnTo>
                <a:cubicBezTo>
                  <a:pt x="0" y="28454"/>
                  <a:pt x="28454" y="0"/>
                  <a:pt x="63501" y="0"/>
                </a:cubicBezTo>
                <a:close/>
              </a:path>
            </a:pathLst>
          </a:custGeom>
          <a:solidFill>
            <a:srgbClr val="F59E0B">
              <a:alpha val="10196"/>
            </a:srgbClr>
          </a:solidFill>
          <a:ln/>
        </p:spPr>
        <p:txBody>
          <a:bodyPr/>
          <a:lstStyle/>
          <a:p>
            <a:endParaRPr lang="zh-CN" altLang="en-US"/>
          </a:p>
        </p:txBody>
      </p:sp>
      <p:sp>
        <p:nvSpPr>
          <p:cNvPr id="33" name="Shape 31"/>
          <p:cNvSpPr/>
          <p:nvPr/>
        </p:nvSpPr>
        <p:spPr>
          <a:xfrm>
            <a:off x="9132095" y="2363861"/>
            <a:ext cx="190500" cy="190500"/>
          </a:xfrm>
          <a:custGeom>
            <a:avLst/>
            <a:gdLst/>
            <a:ahLst/>
            <a:cxnLst/>
            <a:rect l="l" t="t" r="r" b="b"/>
            <a:pathLst>
              <a:path w="190500" h="190500">
                <a:moveTo>
                  <a:pt x="3497" y="44128"/>
                </a:moveTo>
                <a:cubicBezTo>
                  <a:pt x="-1153" y="39477"/>
                  <a:pt x="-1153" y="31924"/>
                  <a:pt x="3497" y="27273"/>
                </a:cubicBezTo>
                <a:cubicBezTo>
                  <a:pt x="8148" y="22622"/>
                  <a:pt x="15701" y="22622"/>
                  <a:pt x="20352" y="27273"/>
                </a:cubicBezTo>
                <a:lnTo>
                  <a:pt x="79883" y="86804"/>
                </a:lnTo>
                <a:cubicBezTo>
                  <a:pt x="84534" y="91455"/>
                  <a:pt x="84534" y="99008"/>
                  <a:pt x="79883" y="103659"/>
                </a:cubicBezTo>
                <a:lnTo>
                  <a:pt x="20352" y="163190"/>
                </a:lnTo>
                <a:cubicBezTo>
                  <a:pt x="15701" y="167841"/>
                  <a:pt x="8148" y="167841"/>
                  <a:pt x="3497" y="163190"/>
                </a:cubicBezTo>
                <a:cubicBezTo>
                  <a:pt x="-1153" y="158539"/>
                  <a:pt x="-1153" y="150986"/>
                  <a:pt x="3497" y="146335"/>
                </a:cubicBezTo>
                <a:lnTo>
                  <a:pt x="54583" y="95250"/>
                </a:lnTo>
                <a:lnTo>
                  <a:pt x="3497" y="44128"/>
                </a:lnTo>
                <a:close/>
                <a:moveTo>
                  <a:pt x="83344" y="142875"/>
                </a:moveTo>
                <a:lnTo>
                  <a:pt x="178594" y="142875"/>
                </a:lnTo>
                <a:cubicBezTo>
                  <a:pt x="185179" y="142875"/>
                  <a:pt x="190500" y="148196"/>
                  <a:pt x="190500" y="154781"/>
                </a:cubicBezTo>
                <a:cubicBezTo>
                  <a:pt x="190500" y="161367"/>
                  <a:pt x="185179" y="166688"/>
                  <a:pt x="178594" y="166688"/>
                </a:cubicBezTo>
                <a:lnTo>
                  <a:pt x="83344" y="166688"/>
                </a:lnTo>
                <a:cubicBezTo>
                  <a:pt x="76758" y="166688"/>
                  <a:pt x="71438" y="161367"/>
                  <a:pt x="71438" y="154781"/>
                </a:cubicBezTo>
                <a:cubicBezTo>
                  <a:pt x="71438" y="148196"/>
                  <a:pt x="76758" y="142875"/>
                  <a:pt x="83344" y="142875"/>
                </a:cubicBezTo>
                <a:close/>
              </a:path>
            </a:pathLst>
          </a:custGeom>
          <a:solidFill>
            <a:srgbClr val="F59E0B"/>
          </a:solidFill>
          <a:ln/>
        </p:spPr>
        <p:txBody>
          <a:bodyPr/>
          <a:lstStyle/>
          <a:p>
            <a:endParaRPr lang="zh-CN" altLang="en-US"/>
          </a:p>
        </p:txBody>
      </p:sp>
      <p:sp>
        <p:nvSpPr>
          <p:cNvPr id="34" name="Text 32"/>
          <p:cNvSpPr/>
          <p:nvPr/>
        </p:nvSpPr>
        <p:spPr>
          <a:xfrm>
            <a:off x="9080501" y="2586111"/>
            <a:ext cx="2619375"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ack_kubectl</a:t>
            </a:r>
            <a:endParaRPr lang="en-US" sz="1600" dirty="0"/>
          </a:p>
        </p:txBody>
      </p:sp>
      <p:sp>
        <p:nvSpPr>
          <p:cNvPr id="35" name="Text 33"/>
          <p:cNvSpPr/>
          <p:nvPr/>
        </p:nvSpPr>
        <p:spPr>
          <a:xfrm>
            <a:off x="9084470" y="2744861"/>
            <a:ext cx="2611438"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Kubectl 查询</a:t>
            </a:r>
            <a:endParaRPr lang="en-US" sz="1600" dirty="0"/>
          </a:p>
        </p:txBody>
      </p:sp>
      <p:sp>
        <p:nvSpPr>
          <p:cNvPr id="36" name="Shape 34"/>
          <p:cNvSpPr/>
          <p:nvPr/>
        </p:nvSpPr>
        <p:spPr>
          <a:xfrm>
            <a:off x="6290470" y="3015418"/>
            <a:ext cx="2690813" cy="666750"/>
          </a:xfrm>
          <a:custGeom>
            <a:avLst/>
            <a:gdLst/>
            <a:ahLst/>
            <a:cxnLst/>
            <a:rect l="l" t="t" r="r" b="b"/>
            <a:pathLst>
              <a:path w="2690813" h="666750">
                <a:moveTo>
                  <a:pt x="63501" y="0"/>
                </a:moveTo>
                <a:lnTo>
                  <a:pt x="2627311" y="0"/>
                </a:lnTo>
                <a:cubicBezTo>
                  <a:pt x="2662382" y="0"/>
                  <a:pt x="2690813" y="28430"/>
                  <a:pt x="2690813" y="63501"/>
                </a:cubicBezTo>
                <a:lnTo>
                  <a:pt x="2690813" y="603249"/>
                </a:lnTo>
                <a:cubicBezTo>
                  <a:pt x="2690813" y="638320"/>
                  <a:pt x="2662382" y="666750"/>
                  <a:pt x="2627311" y="666750"/>
                </a:cubicBezTo>
                <a:lnTo>
                  <a:pt x="63501" y="666750"/>
                </a:lnTo>
                <a:cubicBezTo>
                  <a:pt x="28430" y="666750"/>
                  <a:pt x="0" y="638320"/>
                  <a:pt x="0" y="603249"/>
                </a:cubicBezTo>
                <a:lnTo>
                  <a:pt x="0" y="63501"/>
                </a:lnTo>
                <a:cubicBezTo>
                  <a:pt x="0" y="28454"/>
                  <a:pt x="28454" y="0"/>
                  <a:pt x="63501" y="0"/>
                </a:cubicBezTo>
                <a:close/>
              </a:path>
            </a:pathLst>
          </a:custGeom>
          <a:solidFill>
            <a:srgbClr val="34D399">
              <a:alpha val="10196"/>
            </a:srgbClr>
          </a:solidFill>
          <a:ln/>
        </p:spPr>
        <p:txBody>
          <a:bodyPr/>
          <a:lstStyle/>
          <a:p>
            <a:endParaRPr lang="zh-CN" altLang="en-US"/>
          </a:p>
        </p:txBody>
      </p:sp>
      <p:sp>
        <p:nvSpPr>
          <p:cNvPr id="37" name="Shape 35"/>
          <p:cNvSpPr/>
          <p:nvPr/>
        </p:nvSpPr>
        <p:spPr>
          <a:xfrm>
            <a:off x="6377782" y="3095414"/>
            <a:ext cx="190500" cy="190500"/>
          </a:xfrm>
          <a:custGeom>
            <a:avLst/>
            <a:gdLst/>
            <a:ahLst/>
            <a:cxnLst/>
            <a:rect l="l" t="t" r="r" b="b"/>
            <a:pathLst>
              <a:path w="190500" h="190500">
                <a:moveTo>
                  <a:pt x="23812" y="23812"/>
                </a:moveTo>
                <a:cubicBezTo>
                  <a:pt x="23812" y="17227"/>
                  <a:pt x="18492" y="11906"/>
                  <a:pt x="11906" y="11906"/>
                </a:cubicBezTo>
                <a:cubicBezTo>
                  <a:pt x="5321" y="11906"/>
                  <a:pt x="0" y="17227"/>
                  <a:pt x="0" y="23812"/>
                </a:cubicBezTo>
                <a:lnTo>
                  <a:pt x="0" y="148828"/>
                </a:lnTo>
                <a:cubicBezTo>
                  <a:pt x="0" y="165274"/>
                  <a:pt x="13320" y="178594"/>
                  <a:pt x="29766" y="178594"/>
                </a:cubicBezTo>
                <a:lnTo>
                  <a:pt x="178594" y="178594"/>
                </a:lnTo>
                <a:cubicBezTo>
                  <a:pt x="185179" y="178594"/>
                  <a:pt x="190500" y="173273"/>
                  <a:pt x="190500" y="166688"/>
                </a:cubicBezTo>
                <a:cubicBezTo>
                  <a:pt x="190500" y="160102"/>
                  <a:pt x="185179" y="154781"/>
                  <a:pt x="178594" y="154781"/>
                </a:cubicBezTo>
                <a:lnTo>
                  <a:pt x="29766" y="154781"/>
                </a:lnTo>
                <a:cubicBezTo>
                  <a:pt x="26491" y="154781"/>
                  <a:pt x="23812" y="152102"/>
                  <a:pt x="23812" y="148828"/>
                </a:cubicBezTo>
                <a:lnTo>
                  <a:pt x="23812" y="23812"/>
                </a:lnTo>
                <a:close/>
                <a:moveTo>
                  <a:pt x="175096" y="56034"/>
                </a:moveTo>
                <a:cubicBezTo>
                  <a:pt x="179747" y="51383"/>
                  <a:pt x="179747" y="43830"/>
                  <a:pt x="175096" y="39179"/>
                </a:cubicBezTo>
                <a:cubicBezTo>
                  <a:pt x="170445" y="34528"/>
                  <a:pt x="162892" y="34528"/>
                  <a:pt x="158242" y="39179"/>
                </a:cubicBezTo>
                <a:lnTo>
                  <a:pt x="119063" y="78395"/>
                </a:lnTo>
                <a:lnTo>
                  <a:pt x="97706" y="57076"/>
                </a:lnTo>
                <a:cubicBezTo>
                  <a:pt x="93055" y="52425"/>
                  <a:pt x="85502" y="52425"/>
                  <a:pt x="80851" y="57076"/>
                </a:cubicBezTo>
                <a:lnTo>
                  <a:pt x="45132" y="92794"/>
                </a:lnTo>
                <a:cubicBezTo>
                  <a:pt x="40481" y="97445"/>
                  <a:pt x="40481" y="104998"/>
                  <a:pt x="45132" y="109649"/>
                </a:cubicBezTo>
                <a:cubicBezTo>
                  <a:pt x="49783" y="114300"/>
                  <a:pt x="57336" y="114300"/>
                  <a:pt x="61987" y="109649"/>
                </a:cubicBezTo>
                <a:lnTo>
                  <a:pt x="89297" y="82339"/>
                </a:lnTo>
                <a:lnTo>
                  <a:pt x="110654" y="103696"/>
                </a:lnTo>
                <a:cubicBezTo>
                  <a:pt x="115305" y="108347"/>
                  <a:pt x="122858" y="108347"/>
                  <a:pt x="127508" y="103696"/>
                </a:cubicBezTo>
                <a:lnTo>
                  <a:pt x="175133" y="56071"/>
                </a:lnTo>
                <a:close/>
              </a:path>
            </a:pathLst>
          </a:custGeom>
          <a:solidFill>
            <a:srgbClr val="34D399"/>
          </a:solidFill>
          <a:ln/>
        </p:spPr>
        <p:txBody>
          <a:bodyPr/>
          <a:lstStyle/>
          <a:p>
            <a:endParaRPr lang="zh-CN" altLang="en-US"/>
          </a:p>
        </p:txBody>
      </p:sp>
      <p:sp>
        <p:nvSpPr>
          <p:cNvPr id="38" name="Text 36"/>
          <p:cNvSpPr/>
          <p:nvPr/>
        </p:nvSpPr>
        <p:spPr>
          <a:xfrm>
            <a:off x="6326188" y="3317664"/>
            <a:ext cx="2619375"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query_prometheus</a:t>
            </a:r>
            <a:endParaRPr lang="en-US" sz="1600" dirty="0"/>
          </a:p>
        </p:txBody>
      </p:sp>
      <p:sp>
        <p:nvSpPr>
          <p:cNvPr id="39" name="Text 37"/>
          <p:cNvSpPr/>
          <p:nvPr/>
        </p:nvSpPr>
        <p:spPr>
          <a:xfrm>
            <a:off x="6330157" y="3476414"/>
            <a:ext cx="2611438"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指标查询</a:t>
            </a:r>
            <a:endParaRPr lang="en-US" sz="1600" dirty="0"/>
          </a:p>
        </p:txBody>
      </p:sp>
      <p:sp>
        <p:nvSpPr>
          <p:cNvPr id="40" name="Shape 38"/>
          <p:cNvSpPr/>
          <p:nvPr/>
        </p:nvSpPr>
        <p:spPr>
          <a:xfrm>
            <a:off x="9044782" y="3015418"/>
            <a:ext cx="2690813" cy="666750"/>
          </a:xfrm>
          <a:custGeom>
            <a:avLst/>
            <a:gdLst/>
            <a:ahLst/>
            <a:cxnLst/>
            <a:rect l="l" t="t" r="r" b="b"/>
            <a:pathLst>
              <a:path w="2690813" h="666750">
                <a:moveTo>
                  <a:pt x="63501" y="0"/>
                </a:moveTo>
                <a:lnTo>
                  <a:pt x="2627311" y="0"/>
                </a:lnTo>
                <a:cubicBezTo>
                  <a:pt x="2662382" y="0"/>
                  <a:pt x="2690813" y="28430"/>
                  <a:pt x="2690813" y="63501"/>
                </a:cubicBezTo>
                <a:lnTo>
                  <a:pt x="2690813" y="603249"/>
                </a:lnTo>
                <a:cubicBezTo>
                  <a:pt x="2690813" y="638320"/>
                  <a:pt x="2662382" y="666750"/>
                  <a:pt x="2627311" y="666750"/>
                </a:cubicBezTo>
                <a:lnTo>
                  <a:pt x="63501" y="666750"/>
                </a:lnTo>
                <a:cubicBezTo>
                  <a:pt x="28430" y="666750"/>
                  <a:pt x="0" y="638320"/>
                  <a:pt x="0" y="603249"/>
                </a:cubicBezTo>
                <a:lnTo>
                  <a:pt x="0" y="63501"/>
                </a:lnTo>
                <a:cubicBezTo>
                  <a:pt x="0" y="28454"/>
                  <a:pt x="28454" y="0"/>
                  <a:pt x="63501" y="0"/>
                </a:cubicBezTo>
                <a:close/>
              </a:path>
            </a:pathLst>
          </a:custGeom>
          <a:solidFill>
            <a:srgbClr val="F59E0B">
              <a:alpha val="10196"/>
            </a:srgbClr>
          </a:solidFill>
          <a:ln/>
        </p:spPr>
        <p:txBody>
          <a:bodyPr/>
          <a:lstStyle/>
          <a:p>
            <a:endParaRPr lang="zh-CN" altLang="en-US"/>
          </a:p>
        </p:txBody>
      </p:sp>
      <p:sp>
        <p:nvSpPr>
          <p:cNvPr id="41" name="Shape 39"/>
          <p:cNvSpPr/>
          <p:nvPr/>
        </p:nvSpPr>
        <p:spPr>
          <a:xfrm>
            <a:off x="9120188" y="3095414"/>
            <a:ext cx="214313" cy="190500"/>
          </a:xfrm>
          <a:custGeom>
            <a:avLst/>
            <a:gdLst/>
            <a:ahLst/>
            <a:cxnLst/>
            <a:rect l="l" t="t" r="r" b="b"/>
            <a:pathLst>
              <a:path w="214313" h="190500">
                <a:moveTo>
                  <a:pt x="11906" y="17859"/>
                </a:moveTo>
                <a:cubicBezTo>
                  <a:pt x="11906" y="8000"/>
                  <a:pt x="19906" y="0"/>
                  <a:pt x="29766" y="0"/>
                </a:cubicBezTo>
                <a:lnTo>
                  <a:pt x="47625" y="0"/>
                </a:lnTo>
                <a:cubicBezTo>
                  <a:pt x="54211" y="0"/>
                  <a:pt x="59531" y="5321"/>
                  <a:pt x="59531" y="11906"/>
                </a:cubicBezTo>
                <a:cubicBezTo>
                  <a:pt x="59531" y="18492"/>
                  <a:pt x="54211" y="23812"/>
                  <a:pt x="47625" y="23812"/>
                </a:cubicBezTo>
                <a:lnTo>
                  <a:pt x="35719" y="23812"/>
                </a:lnTo>
                <a:lnTo>
                  <a:pt x="35719" y="71438"/>
                </a:lnTo>
                <a:cubicBezTo>
                  <a:pt x="35719" y="91157"/>
                  <a:pt x="51718" y="107156"/>
                  <a:pt x="71438" y="107156"/>
                </a:cubicBezTo>
                <a:cubicBezTo>
                  <a:pt x="91157" y="107156"/>
                  <a:pt x="107156" y="91157"/>
                  <a:pt x="107156" y="71438"/>
                </a:cubicBezTo>
                <a:lnTo>
                  <a:pt x="107156" y="23812"/>
                </a:lnTo>
                <a:lnTo>
                  <a:pt x="95250" y="23812"/>
                </a:lnTo>
                <a:cubicBezTo>
                  <a:pt x="88664" y="23812"/>
                  <a:pt x="83344" y="18492"/>
                  <a:pt x="83344" y="11906"/>
                </a:cubicBezTo>
                <a:cubicBezTo>
                  <a:pt x="83344" y="5321"/>
                  <a:pt x="88664" y="0"/>
                  <a:pt x="95250" y="0"/>
                </a:cubicBezTo>
                <a:lnTo>
                  <a:pt x="113109" y="0"/>
                </a:lnTo>
                <a:cubicBezTo>
                  <a:pt x="122969" y="0"/>
                  <a:pt x="130969" y="8000"/>
                  <a:pt x="130969" y="17859"/>
                </a:cubicBezTo>
                <a:lnTo>
                  <a:pt x="130969" y="71438"/>
                </a:lnTo>
                <a:cubicBezTo>
                  <a:pt x="130969" y="100236"/>
                  <a:pt x="110505" y="124271"/>
                  <a:pt x="83344" y="129778"/>
                </a:cubicBezTo>
                <a:lnTo>
                  <a:pt x="83344" y="136922"/>
                </a:lnTo>
                <a:cubicBezTo>
                  <a:pt x="83344" y="159953"/>
                  <a:pt x="101984" y="178594"/>
                  <a:pt x="125016" y="178594"/>
                </a:cubicBezTo>
                <a:cubicBezTo>
                  <a:pt x="148047" y="178594"/>
                  <a:pt x="166688" y="159953"/>
                  <a:pt x="166688" y="136922"/>
                </a:cubicBezTo>
                <a:lnTo>
                  <a:pt x="166688" y="105110"/>
                </a:lnTo>
                <a:cubicBezTo>
                  <a:pt x="152809" y="100199"/>
                  <a:pt x="142875" y="86990"/>
                  <a:pt x="142875" y="71438"/>
                </a:cubicBezTo>
                <a:cubicBezTo>
                  <a:pt x="142875" y="51718"/>
                  <a:pt x="158874" y="35719"/>
                  <a:pt x="178594" y="35719"/>
                </a:cubicBezTo>
                <a:cubicBezTo>
                  <a:pt x="198313" y="35719"/>
                  <a:pt x="214313" y="51718"/>
                  <a:pt x="214313" y="71438"/>
                </a:cubicBezTo>
                <a:cubicBezTo>
                  <a:pt x="214313" y="86990"/>
                  <a:pt x="204378" y="100236"/>
                  <a:pt x="190500" y="105110"/>
                </a:cubicBezTo>
                <a:lnTo>
                  <a:pt x="190500" y="136922"/>
                </a:lnTo>
                <a:cubicBezTo>
                  <a:pt x="190500" y="173087"/>
                  <a:pt x="161181" y="202406"/>
                  <a:pt x="125016" y="202406"/>
                </a:cubicBezTo>
                <a:cubicBezTo>
                  <a:pt x="88850" y="202406"/>
                  <a:pt x="59531" y="173087"/>
                  <a:pt x="59531" y="136922"/>
                </a:cubicBezTo>
                <a:lnTo>
                  <a:pt x="59531" y="129778"/>
                </a:lnTo>
                <a:cubicBezTo>
                  <a:pt x="32370" y="124271"/>
                  <a:pt x="11906" y="100236"/>
                  <a:pt x="11906" y="71438"/>
                </a:cubicBezTo>
                <a:lnTo>
                  <a:pt x="11906" y="17859"/>
                </a:lnTo>
                <a:close/>
                <a:moveTo>
                  <a:pt x="178594" y="83344"/>
                </a:moveTo>
                <a:cubicBezTo>
                  <a:pt x="185165" y="83344"/>
                  <a:pt x="190500" y="78009"/>
                  <a:pt x="190500" y="71438"/>
                </a:cubicBezTo>
                <a:cubicBezTo>
                  <a:pt x="190500" y="64866"/>
                  <a:pt x="185165" y="59531"/>
                  <a:pt x="178594" y="59531"/>
                </a:cubicBezTo>
                <a:cubicBezTo>
                  <a:pt x="172023" y="59531"/>
                  <a:pt x="166688" y="64866"/>
                  <a:pt x="166688" y="71438"/>
                </a:cubicBezTo>
                <a:cubicBezTo>
                  <a:pt x="166688" y="78009"/>
                  <a:pt x="172023" y="83344"/>
                  <a:pt x="178594" y="83344"/>
                </a:cubicBezTo>
                <a:close/>
              </a:path>
            </a:pathLst>
          </a:custGeom>
          <a:solidFill>
            <a:srgbClr val="F59E0B"/>
          </a:solidFill>
          <a:ln/>
        </p:spPr>
        <p:txBody>
          <a:bodyPr/>
          <a:lstStyle/>
          <a:p>
            <a:endParaRPr lang="zh-CN" altLang="en-US"/>
          </a:p>
        </p:txBody>
      </p:sp>
      <p:sp>
        <p:nvSpPr>
          <p:cNvPr id="42" name="Text 40"/>
          <p:cNvSpPr/>
          <p:nvPr/>
        </p:nvSpPr>
        <p:spPr>
          <a:xfrm>
            <a:off x="9080501" y="3317664"/>
            <a:ext cx="2619375"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diagnose_resource</a:t>
            </a:r>
            <a:endParaRPr lang="en-US" sz="1600" dirty="0"/>
          </a:p>
        </p:txBody>
      </p:sp>
      <p:sp>
        <p:nvSpPr>
          <p:cNvPr id="43" name="Text 41"/>
          <p:cNvSpPr/>
          <p:nvPr/>
        </p:nvSpPr>
        <p:spPr>
          <a:xfrm>
            <a:off x="9084470" y="3476414"/>
            <a:ext cx="2611438"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故障诊断</a:t>
            </a:r>
            <a:endParaRPr lang="en-US" sz="1600" dirty="0"/>
          </a:p>
        </p:txBody>
      </p:sp>
      <p:sp>
        <p:nvSpPr>
          <p:cNvPr id="44" name="Shape 42"/>
          <p:cNvSpPr/>
          <p:nvPr/>
        </p:nvSpPr>
        <p:spPr>
          <a:xfrm>
            <a:off x="6290470" y="3746971"/>
            <a:ext cx="5445125" cy="666750"/>
          </a:xfrm>
          <a:custGeom>
            <a:avLst/>
            <a:gdLst/>
            <a:ahLst/>
            <a:cxnLst/>
            <a:rect l="l" t="t" r="r" b="b"/>
            <a:pathLst>
              <a:path w="5445125" h="666750">
                <a:moveTo>
                  <a:pt x="63501" y="0"/>
                </a:moveTo>
                <a:lnTo>
                  <a:pt x="5381624" y="0"/>
                </a:lnTo>
                <a:cubicBezTo>
                  <a:pt x="5416695" y="0"/>
                  <a:pt x="5445125" y="28430"/>
                  <a:pt x="5445125" y="63501"/>
                </a:cubicBezTo>
                <a:lnTo>
                  <a:pt x="5445125" y="603249"/>
                </a:lnTo>
                <a:cubicBezTo>
                  <a:pt x="5445125" y="638320"/>
                  <a:pt x="5416695" y="666750"/>
                  <a:pt x="5381624" y="666750"/>
                </a:cubicBezTo>
                <a:lnTo>
                  <a:pt x="63501" y="666750"/>
                </a:lnTo>
                <a:cubicBezTo>
                  <a:pt x="28430" y="666750"/>
                  <a:pt x="0" y="638320"/>
                  <a:pt x="0" y="603249"/>
                </a:cubicBezTo>
                <a:lnTo>
                  <a:pt x="0" y="63501"/>
                </a:lnTo>
                <a:cubicBezTo>
                  <a:pt x="0" y="28454"/>
                  <a:pt x="28454" y="0"/>
                  <a:pt x="63501" y="0"/>
                </a:cubicBezTo>
                <a:close/>
              </a:path>
            </a:pathLst>
          </a:custGeom>
          <a:solidFill>
            <a:srgbClr val="34D399">
              <a:alpha val="10196"/>
            </a:srgbClr>
          </a:solidFill>
          <a:ln/>
        </p:spPr>
        <p:txBody>
          <a:bodyPr/>
          <a:lstStyle/>
          <a:p>
            <a:endParaRPr lang="zh-CN" altLang="en-US"/>
          </a:p>
        </p:txBody>
      </p:sp>
      <p:sp>
        <p:nvSpPr>
          <p:cNvPr id="45" name="Shape 43"/>
          <p:cNvSpPr/>
          <p:nvPr/>
        </p:nvSpPr>
        <p:spPr>
          <a:xfrm>
            <a:off x="6401595" y="3827028"/>
            <a:ext cx="142875" cy="190500"/>
          </a:xfrm>
          <a:custGeom>
            <a:avLst/>
            <a:gdLst/>
            <a:ahLst/>
            <a:cxnLst/>
            <a:rect l="l" t="t" r="r" b="b"/>
            <a:pathLst>
              <a:path w="142875" h="190500">
                <a:moveTo>
                  <a:pt x="0" y="23812"/>
                </a:moveTo>
                <a:cubicBezTo>
                  <a:pt x="0" y="10678"/>
                  <a:pt x="10678" y="0"/>
                  <a:pt x="23812" y="0"/>
                </a:cubicBezTo>
                <a:lnTo>
                  <a:pt x="79437" y="0"/>
                </a:lnTo>
                <a:cubicBezTo>
                  <a:pt x="85762" y="0"/>
                  <a:pt x="91827" y="2493"/>
                  <a:pt x="96292" y="6958"/>
                </a:cubicBezTo>
                <a:lnTo>
                  <a:pt x="135917" y="46620"/>
                </a:lnTo>
                <a:cubicBezTo>
                  <a:pt x="140382" y="51085"/>
                  <a:pt x="142875" y="57150"/>
                  <a:pt x="142875" y="63475"/>
                </a:cubicBezTo>
                <a:lnTo>
                  <a:pt x="142875" y="166688"/>
                </a:lnTo>
                <a:cubicBezTo>
                  <a:pt x="142875" y="179822"/>
                  <a:pt x="132197" y="190500"/>
                  <a:pt x="119063" y="190500"/>
                </a:cubicBezTo>
                <a:lnTo>
                  <a:pt x="23812" y="190500"/>
                </a:lnTo>
                <a:cubicBezTo>
                  <a:pt x="10678" y="190500"/>
                  <a:pt x="0" y="179822"/>
                  <a:pt x="0" y="166688"/>
                </a:cubicBezTo>
                <a:lnTo>
                  <a:pt x="0" y="23812"/>
                </a:lnTo>
                <a:close/>
                <a:moveTo>
                  <a:pt x="77391" y="21766"/>
                </a:moveTo>
                <a:lnTo>
                  <a:pt x="77391" y="56555"/>
                </a:lnTo>
                <a:cubicBezTo>
                  <a:pt x="77391" y="61503"/>
                  <a:pt x="81372" y="65484"/>
                  <a:pt x="86320" y="65484"/>
                </a:cubicBezTo>
                <a:lnTo>
                  <a:pt x="121109" y="65484"/>
                </a:lnTo>
                <a:lnTo>
                  <a:pt x="77391" y="21766"/>
                </a:lnTo>
                <a:close/>
                <a:moveTo>
                  <a:pt x="44648" y="95250"/>
                </a:moveTo>
                <a:cubicBezTo>
                  <a:pt x="39700" y="95250"/>
                  <a:pt x="35719" y="99231"/>
                  <a:pt x="35719" y="104180"/>
                </a:cubicBezTo>
                <a:cubicBezTo>
                  <a:pt x="35719" y="109128"/>
                  <a:pt x="39700" y="113109"/>
                  <a:pt x="44648" y="113109"/>
                </a:cubicBezTo>
                <a:lnTo>
                  <a:pt x="98227" y="113109"/>
                </a:lnTo>
                <a:cubicBezTo>
                  <a:pt x="103175" y="113109"/>
                  <a:pt x="107156" y="109128"/>
                  <a:pt x="107156" y="104180"/>
                </a:cubicBezTo>
                <a:cubicBezTo>
                  <a:pt x="107156" y="99231"/>
                  <a:pt x="103175" y="95250"/>
                  <a:pt x="98227" y="95250"/>
                </a:cubicBezTo>
                <a:lnTo>
                  <a:pt x="44648" y="95250"/>
                </a:lnTo>
                <a:close/>
                <a:moveTo>
                  <a:pt x="44648" y="130969"/>
                </a:moveTo>
                <a:cubicBezTo>
                  <a:pt x="39700" y="130969"/>
                  <a:pt x="35719" y="134950"/>
                  <a:pt x="35719" y="139898"/>
                </a:cubicBezTo>
                <a:cubicBezTo>
                  <a:pt x="35719" y="144847"/>
                  <a:pt x="39700" y="148828"/>
                  <a:pt x="44648" y="148828"/>
                </a:cubicBezTo>
                <a:lnTo>
                  <a:pt x="98227" y="148828"/>
                </a:lnTo>
                <a:cubicBezTo>
                  <a:pt x="103175" y="148828"/>
                  <a:pt x="107156" y="144847"/>
                  <a:pt x="107156" y="139898"/>
                </a:cubicBezTo>
                <a:cubicBezTo>
                  <a:pt x="107156" y="134950"/>
                  <a:pt x="103175" y="130969"/>
                  <a:pt x="98227" y="130969"/>
                </a:cubicBezTo>
                <a:lnTo>
                  <a:pt x="44648" y="130969"/>
                </a:lnTo>
                <a:close/>
              </a:path>
            </a:pathLst>
          </a:custGeom>
          <a:solidFill>
            <a:srgbClr val="34D399"/>
          </a:solidFill>
          <a:ln/>
        </p:spPr>
        <p:txBody>
          <a:bodyPr/>
          <a:lstStyle/>
          <a:p>
            <a:endParaRPr lang="zh-CN" altLang="en-US"/>
          </a:p>
        </p:txBody>
      </p:sp>
      <p:sp>
        <p:nvSpPr>
          <p:cNvPr id="46" name="Text 44"/>
          <p:cNvSpPr/>
          <p:nvPr/>
        </p:nvSpPr>
        <p:spPr>
          <a:xfrm>
            <a:off x="6326188" y="4049278"/>
            <a:ext cx="5373688"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query_audit_log</a:t>
            </a:r>
            <a:endParaRPr lang="en-US" sz="1600" dirty="0"/>
          </a:p>
        </p:txBody>
      </p:sp>
      <p:sp>
        <p:nvSpPr>
          <p:cNvPr id="47" name="Text 45"/>
          <p:cNvSpPr/>
          <p:nvPr/>
        </p:nvSpPr>
        <p:spPr>
          <a:xfrm>
            <a:off x="6330157" y="4208028"/>
            <a:ext cx="5365750"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审计日志查询</a:t>
            </a:r>
            <a:endParaRPr lang="en-US" sz="1600" dirty="0"/>
          </a:p>
        </p:txBody>
      </p:sp>
      <p:sp>
        <p:nvSpPr>
          <p:cNvPr id="48" name="Shape 46"/>
          <p:cNvSpPr/>
          <p:nvPr/>
        </p:nvSpPr>
        <p:spPr>
          <a:xfrm>
            <a:off x="321469" y="3665458"/>
            <a:ext cx="5707063" cy="3143250"/>
          </a:xfrm>
          <a:custGeom>
            <a:avLst/>
            <a:gdLst/>
            <a:ahLst/>
            <a:cxnLst/>
            <a:rect l="l" t="t" r="r" b="b"/>
            <a:pathLst>
              <a:path w="11549063" h="3143250">
                <a:moveTo>
                  <a:pt x="95240" y="0"/>
                </a:moveTo>
                <a:lnTo>
                  <a:pt x="11453822" y="0"/>
                </a:lnTo>
                <a:cubicBezTo>
                  <a:pt x="11506422" y="0"/>
                  <a:pt x="11549063" y="42641"/>
                  <a:pt x="11549063" y="95240"/>
                </a:cubicBezTo>
                <a:lnTo>
                  <a:pt x="11549063" y="3048010"/>
                </a:lnTo>
                <a:cubicBezTo>
                  <a:pt x="11549063" y="3100609"/>
                  <a:pt x="11506422" y="3143250"/>
                  <a:pt x="11453822" y="3143250"/>
                </a:cubicBezTo>
                <a:lnTo>
                  <a:pt x="95240" y="3143250"/>
                </a:lnTo>
                <a:cubicBezTo>
                  <a:pt x="42641" y="3143250"/>
                  <a:pt x="0" y="3100609"/>
                  <a:pt x="0" y="3048010"/>
                </a:cubicBezTo>
                <a:lnTo>
                  <a:pt x="0" y="95240"/>
                </a:lnTo>
                <a:cubicBezTo>
                  <a:pt x="0" y="42641"/>
                  <a:pt x="42641" y="0"/>
                  <a:pt x="95240" y="0"/>
                </a:cubicBezTo>
                <a:close/>
              </a:path>
            </a:pathLst>
          </a:custGeom>
          <a:solidFill>
            <a:srgbClr val="111827"/>
          </a:solidFill>
          <a:ln w="12700">
            <a:solidFill>
              <a:srgbClr val="6B7280">
                <a:alpha val="30196"/>
              </a:srgbClr>
            </a:solidFill>
            <a:prstDash val="solid"/>
          </a:ln>
        </p:spPr>
        <p:txBody>
          <a:bodyPr/>
          <a:lstStyle/>
          <a:p>
            <a:endParaRPr lang="zh-CN" altLang="en-US"/>
          </a:p>
        </p:txBody>
      </p:sp>
      <p:sp>
        <p:nvSpPr>
          <p:cNvPr id="49" name="Shape 47"/>
          <p:cNvSpPr/>
          <p:nvPr/>
        </p:nvSpPr>
        <p:spPr>
          <a:xfrm>
            <a:off x="452439" y="4022646"/>
            <a:ext cx="5577624" cy="7938"/>
          </a:xfrm>
          <a:custGeom>
            <a:avLst/>
            <a:gdLst/>
            <a:ahLst/>
            <a:cxnLst/>
            <a:rect l="l" t="t" r="r" b="b"/>
            <a:pathLst>
              <a:path w="11287125" h="7938">
                <a:moveTo>
                  <a:pt x="0" y="0"/>
                </a:moveTo>
                <a:lnTo>
                  <a:pt x="11287125" y="0"/>
                </a:lnTo>
                <a:lnTo>
                  <a:pt x="11287125" y="7938"/>
                </a:lnTo>
                <a:lnTo>
                  <a:pt x="0" y="7938"/>
                </a:lnTo>
                <a:lnTo>
                  <a:pt x="0" y="0"/>
                </a:lnTo>
                <a:close/>
              </a:path>
            </a:pathLst>
          </a:custGeom>
          <a:solidFill>
            <a:srgbClr val="6B7280">
              <a:alpha val="30196"/>
            </a:srgbClr>
          </a:solidFill>
          <a:ln/>
        </p:spPr>
        <p:txBody>
          <a:bodyPr/>
          <a:lstStyle/>
          <a:p>
            <a:endParaRPr lang="zh-CN" altLang="en-US"/>
          </a:p>
        </p:txBody>
      </p:sp>
      <p:sp>
        <p:nvSpPr>
          <p:cNvPr id="50" name="Shape 48"/>
          <p:cNvSpPr/>
          <p:nvPr/>
        </p:nvSpPr>
        <p:spPr>
          <a:xfrm>
            <a:off x="452438" y="3828177"/>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EF4444"/>
          </a:solidFill>
          <a:ln/>
        </p:spPr>
        <p:txBody>
          <a:bodyPr/>
          <a:lstStyle/>
          <a:p>
            <a:endParaRPr lang="zh-CN" altLang="en-US"/>
          </a:p>
        </p:txBody>
      </p:sp>
      <p:sp>
        <p:nvSpPr>
          <p:cNvPr id="51" name="Shape 49"/>
          <p:cNvSpPr/>
          <p:nvPr/>
        </p:nvSpPr>
        <p:spPr>
          <a:xfrm>
            <a:off x="611188" y="3828177"/>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F59E0B"/>
          </a:solidFill>
          <a:ln/>
        </p:spPr>
        <p:txBody>
          <a:bodyPr/>
          <a:lstStyle/>
          <a:p>
            <a:endParaRPr lang="zh-CN" altLang="en-US"/>
          </a:p>
        </p:txBody>
      </p:sp>
      <p:sp>
        <p:nvSpPr>
          <p:cNvPr id="52" name="Shape 50"/>
          <p:cNvSpPr/>
          <p:nvPr/>
        </p:nvSpPr>
        <p:spPr>
          <a:xfrm>
            <a:off x="769938" y="3828177"/>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34D399"/>
          </a:solidFill>
          <a:ln/>
        </p:spPr>
        <p:txBody>
          <a:bodyPr/>
          <a:lstStyle/>
          <a:p>
            <a:endParaRPr lang="zh-CN" altLang="en-US"/>
          </a:p>
        </p:txBody>
      </p:sp>
      <p:sp>
        <p:nvSpPr>
          <p:cNvPr id="53" name="Text 51"/>
          <p:cNvSpPr/>
          <p:nvPr/>
        </p:nvSpPr>
        <p:spPr>
          <a:xfrm>
            <a:off x="1023938" y="3796427"/>
            <a:ext cx="1325563" cy="158750"/>
          </a:xfrm>
          <a:prstGeom prst="rect">
            <a:avLst/>
          </a:prstGeom>
          <a:noFill/>
          <a:ln/>
        </p:spPr>
        <p:txBody>
          <a:bodyPr wrap="square" lIns="0" tIns="0" rIns="0" bIns="0" rtlCol="0" anchor="ctr"/>
          <a:lstStyle/>
          <a:p>
            <a:pPr>
              <a:lnSpc>
                <a:spcPct val="120000"/>
              </a:lnSpc>
            </a:pPr>
            <a:r>
              <a:rPr lang="en-US" sz="875" dirty="0">
                <a:solidFill>
                  <a:srgbClr val="E5E7EB">
                    <a:alpha val="60000"/>
                  </a:srgbClr>
                </a:solidFill>
                <a:latin typeface="MiSans" pitchFamily="34" charset="0"/>
                <a:ea typeface="MiSans" pitchFamily="34" charset="-122"/>
                <a:cs typeface="MiSans" pitchFamily="34" charset="-120"/>
              </a:rPr>
              <a:t>ack-mcp-server.yaml</a:t>
            </a:r>
            <a:endParaRPr lang="en-US" sz="1600" dirty="0"/>
          </a:p>
        </p:txBody>
      </p:sp>
      <p:sp>
        <p:nvSpPr>
          <p:cNvPr id="54" name="Text 52"/>
          <p:cNvSpPr/>
          <p:nvPr/>
        </p:nvSpPr>
        <p:spPr>
          <a:xfrm>
            <a:off x="452438" y="4117896"/>
            <a:ext cx="4364695" cy="2627313"/>
          </a:xfrm>
          <a:prstGeom prst="rect">
            <a:avLst/>
          </a:prstGeom>
          <a:noFill/>
          <a:ln/>
        </p:spPr>
        <p:txBody>
          <a:bodyPr wrap="square" lIns="0" tIns="0" rIns="0" bIns="0" rtlCol="0" anchor="ctr"/>
          <a:lstStyle/>
          <a:p>
            <a:pPr>
              <a:lnSpc>
                <a:spcPct val="140000"/>
              </a:lnSpc>
            </a:pPr>
            <a:r>
              <a:rPr lang="en-US" sz="1000" dirty="0">
                <a:solidFill>
                  <a:srgbClr val="6B7280"/>
                </a:solidFill>
                <a:latin typeface="MiSans" pitchFamily="34" charset="0"/>
                <a:ea typeface="MiSans" pitchFamily="34" charset="-122"/>
                <a:cs typeface="MiSans" pitchFamily="34" charset="-120"/>
              </a:rPr>
              <a:t># 声明 ACK MCP Server,供 Kagent 发现工具并注入到 Agent 运行时</a:t>
            </a:r>
            <a:r>
              <a:rPr lang="en-US" sz="1000" dirty="0">
                <a:solidFill>
                  <a:srgbClr val="F59E0B"/>
                </a:solidFill>
                <a:latin typeface="MiSans" pitchFamily="34" charset="0"/>
                <a:ea typeface="MiSans" pitchFamily="34" charset="-122"/>
                <a:cs typeface="MiSans" pitchFamily="34" charset="-120"/>
              </a:rPr>
              <a:t>apiVersion</a:t>
            </a:r>
            <a:r>
              <a:rPr lang="en-US" sz="1000" dirty="0">
                <a:solidFill>
                  <a:srgbClr val="E5E7EB"/>
                </a:solidFill>
                <a:latin typeface="MiSans" pitchFamily="34" charset="0"/>
                <a:ea typeface="MiSans" pitchFamily="34" charset="-122"/>
                <a:cs typeface="MiSans" pitchFamily="34" charset="-120"/>
              </a:rPr>
              <a:t>: kagent.dev/v1alpha2 </a:t>
            </a:r>
          </a:p>
          <a:p>
            <a:pPr>
              <a:lnSpc>
                <a:spcPct val="140000"/>
              </a:lnSpc>
            </a:pPr>
            <a:r>
              <a:rPr lang="en-US" sz="1000" dirty="0">
                <a:solidFill>
                  <a:srgbClr val="F59E0B"/>
                </a:solidFill>
                <a:latin typeface="MiSans" pitchFamily="34" charset="0"/>
                <a:ea typeface="MiSans" pitchFamily="34" charset="-122"/>
                <a:cs typeface="MiSans" pitchFamily="34" charset="-120"/>
              </a:rPr>
              <a:t>kind</a:t>
            </a:r>
            <a:r>
              <a:rPr lang="en-US" sz="1000" dirty="0">
                <a:solidFill>
                  <a:srgbClr val="E5E7EB"/>
                </a:solidFill>
                <a:latin typeface="MiSans" pitchFamily="34" charset="0"/>
                <a:ea typeface="MiSans" pitchFamily="34" charset="-122"/>
                <a:cs typeface="MiSans" pitchFamily="34" charset="-120"/>
              </a:rPr>
              <a:t>: </a:t>
            </a:r>
            <a:r>
              <a:rPr lang="en-US" sz="1000" dirty="0" err="1">
                <a:solidFill>
                  <a:srgbClr val="E5E7EB"/>
                </a:solidFill>
                <a:latin typeface="MiSans" pitchFamily="34" charset="0"/>
                <a:ea typeface="MiSans" pitchFamily="34" charset="-122"/>
                <a:cs typeface="MiSans" pitchFamily="34" charset="-120"/>
              </a:rPr>
              <a:t>RemoteMCPServer</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F59E0B"/>
                </a:solidFill>
                <a:latin typeface="MiSans" pitchFamily="34" charset="0"/>
                <a:ea typeface="MiSans" pitchFamily="34" charset="-122"/>
                <a:cs typeface="MiSans" pitchFamily="34" charset="-120"/>
              </a:rPr>
              <a:t>metadata</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name</a:t>
            </a:r>
            <a:r>
              <a:rPr lang="en-US" sz="1000" dirty="0">
                <a:solidFill>
                  <a:srgbClr val="E5E7EB"/>
                </a:solidFill>
                <a:latin typeface="MiSans" pitchFamily="34" charset="0"/>
                <a:ea typeface="MiSans" pitchFamily="34" charset="-122"/>
                <a:cs typeface="MiSans" pitchFamily="34" charset="-120"/>
              </a:rPr>
              <a:t>: ack-</a:t>
            </a:r>
            <a:r>
              <a:rPr lang="en-US" sz="1000" dirty="0" err="1">
                <a:solidFill>
                  <a:srgbClr val="E5E7EB"/>
                </a:solidFill>
                <a:latin typeface="MiSans" pitchFamily="34" charset="0"/>
                <a:ea typeface="MiSans" pitchFamily="34" charset="-122"/>
                <a:cs typeface="MiSans" pitchFamily="34" charset="-120"/>
              </a:rPr>
              <a:t>mcp</a:t>
            </a:r>
            <a:r>
              <a:rPr lang="en-US" sz="1000" dirty="0">
                <a:solidFill>
                  <a:srgbClr val="E5E7EB"/>
                </a:solidFill>
                <a:latin typeface="MiSans" pitchFamily="34" charset="0"/>
                <a:ea typeface="MiSans" pitchFamily="34" charset="-122"/>
                <a:cs typeface="MiSans" pitchFamily="34" charset="-120"/>
              </a:rPr>
              <a:t>-tool-server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namespace</a:t>
            </a:r>
            <a:r>
              <a:rPr lang="en-US" sz="1000" dirty="0">
                <a:solidFill>
                  <a:srgbClr val="E5E7EB"/>
                </a:solidFill>
                <a:latin typeface="MiSans" pitchFamily="34" charset="0"/>
                <a:ea typeface="MiSans" pitchFamily="34" charset="-122"/>
                <a:cs typeface="MiSans" pitchFamily="34" charset="-120"/>
              </a:rPr>
              <a:t>: </a:t>
            </a:r>
            <a:r>
              <a:rPr lang="en-US" sz="1000" dirty="0" err="1">
                <a:solidFill>
                  <a:srgbClr val="E5E7EB"/>
                </a:solidFill>
                <a:latin typeface="MiSans" pitchFamily="34" charset="0"/>
                <a:ea typeface="MiSans" pitchFamily="34" charset="-122"/>
                <a:cs typeface="MiSans" pitchFamily="34" charset="-120"/>
              </a:rPr>
              <a:t>kagent</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F59E0B"/>
                </a:solidFill>
                <a:latin typeface="MiSans" pitchFamily="34" charset="0"/>
                <a:ea typeface="MiSans" pitchFamily="34" charset="-122"/>
                <a:cs typeface="MiSans" pitchFamily="34" charset="-120"/>
              </a:rPr>
              <a:t>spec</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description</a:t>
            </a:r>
            <a:r>
              <a:rPr lang="en-US" sz="1000" dirty="0">
                <a:solidFill>
                  <a:srgbClr val="E5E7EB"/>
                </a:solidFill>
                <a:latin typeface="MiSans" pitchFamily="34" charset="0"/>
                <a:ea typeface="MiSans" pitchFamily="34" charset="-122"/>
                <a:cs typeface="MiSans" pitchFamily="34" charset="-120"/>
              </a:rPr>
              <a:t>: </a:t>
            </a:r>
            <a:r>
              <a:rPr lang="en-US" sz="1000" dirty="0">
                <a:solidFill>
                  <a:srgbClr val="34D399"/>
                </a:solidFill>
                <a:latin typeface="MiSans" pitchFamily="34" charset="0"/>
                <a:ea typeface="MiSans" pitchFamily="34" charset="-122"/>
                <a:cs typeface="MiSans" pitchFamily="34" charset="-120"/>
              </a:rPr>
              <a:t>Official ACK tool server</a:t>
            </a:r>
          </a:p>
          <a:p>
            <a:pPr>
              <a:lnSpc>
                <a:spcPct val="140000"/>
              </a:lnSpc>
            </a:pPr>
            <a:r>
              <a:rPr lang="zh-CN" altLang="en-US" sz="1000" dirty="0">
                <a:solidFill>
                  <a:srgbClr val="34D399"/>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protocol</a:t>
            </a:r>
            <a:r>
              <a:rPr lang="en-US" sz="1000" dirty="0">
                <a:solidFill>
                  <a:srgbClr val="E5E7EB"/>
                </a:solidFill>
                <a:latin typeface="MiSans" pitchFamily="34" charset="0"/>
                <a:ea typeface="MiSans" pitchFamily="34" charset="-122"/>
                <a:cs typeface="MiSans" pitchFamily="34" charset="-120"/>
              </a:rPr>
              <a:t>: SSE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err="1">
                <a:solidFill>
                  <a:srgbClr val="F59E0B"/>
                </a:solidFill>
                <a:latin typeface="MiSans" pitchFamily="34" charset="0"/>
                <a:ea typeface="MiSans" pitchFamily="34" charset="-122"/>
                <a:cs typeface="MiSans" pitchFamily="34" charset="-120"/>
              </a:rPr>
              <a:t>sseReadTimeout</a:t>
            </a:r>
            <a:r>
              <a:rPr lang="en-US" sz="1000" dirty="0">
                <a:solidFill>
                  <a:srgbClr val="E5E7EB"/>
                </a:solidFill>
                <a:latin typeface="MiSans" pitchFamily="34" charset="0"/>
                <a:ea typeface="MiSans" pitchFamily="34" charset="-122"/>
                <a:cs typeface="MiSans" pitchFamily="34" charset="-120"/>
              </a:rPr>
              <a:t>: 5m0s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err="1">
                <a:solidFill>
                  <a:srgbClr val="F59E0B"/>
                </a:solidFill>
                <a:latin typeface="MiSans" pitchFamily="34" charset="0"/>
                <a:ea typeface="MiSans" pitchFamily="34" charset="-122"/>
                <a:cs typeface="MiSans" pitchFamily="34" charset="-120"/>
              </a:rPr>
              <a:t>terminateOnClose</a:t>
            </a:r>
            <a:r>
              <a:rPr lang="en-US" sz="1000" dirty="0">
                <a:solidFill>
                  <a:srgbClr val="E5E7EB"/>
                </a:solidFill>
                <a:latin typeface="MiSans" pitchFamily="34" charset="0"/>
                <a:ea typeface="MiSans" pitchFamily="34" charset="-122"/>
                <a:cs typeface="MiSans" pitchFamily="34" charset="-120"/>
              </a:rPr>
              <a:t>: </a:t>
            </a:r>
            <a:r>
              <a:rPr lang="en-US" sz="1000" dirty="0">
                <a:solidFill>
                  <a:srgbClr val="34D399"/>
                </a:solidFill>
                <a:latin typeface="MiSans" pitchFamily="34" charset="0"/>
                <a:ea typeface="MiSans" pitchFamily="34" charset="-122"/>
                <a:cs typeface="MiSans" pitchFamily="34" charset="-120"/>
              </a:rPr>
              <a:t>true</a:t>
            </a:r>
          </a:p>
          <a:p>
            <a:pPr>
              <a:lnSpc>
                <a:spcPct val="140000"/>
              </a:lnSpc>
            </a:pPr>
            <a:r>
              <a:rPr lang="zh-CN" altLang="en-US" sz="1000" dirty="0">
                <a:solidFill>
                  <a:srgbClr val="34D399"/>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timeout</a:t>
            </a:r>
            <a:r>
              <a:rPr lang="en-US" sz="1000" dirty="0">
                <a:solidFill>
                  <a:srgbClr val="E5E7EB"/>
                </a:solidFill>
                <a:latin typeface="MiSans" pitchFamily="34" charset="0"/>
                <a:ea typeface="MiSans" pitchFamily="34" charset="-122"/>
                <a:cs typeface="MiSans" pitchFamily="34" charset="-120"/>
              </a:rPr>
              <a:t>: 30s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err="1">
                <a:solidFill>
                  <a:srgbClr val="F59E0B"/>
                </a:solidFill>
                <a:latin typeface="MiSans" pitchFamily="34" charset="0"/>
                <a:ea typeface="MiSans" pitchFamily="34" charset="-122"/>
                <a:cs typeface="MiSans" pitchFamily="34" charset="-120"/>
              </a:rPr>
              <a:t>url</a:t>
            </a:r>
            <a:r>
              <a:rPr lang="en-US" sz="1000" dirty="0">
                <a:solidFill>
                  <a:srgbClr val="E5E7EB"/>
                </a:solidFill>
                <a:latin typeface="MiSans" pitchFamily="34" charset="0"/>
                <a:ea typeface="MiSans" pitchFamily="34" charset="-122"/>
                <a:cs typeface="MiSans" pitchFamily="34" charset="-120"/>
              </a:rPr>
              <a:t>: </a:t>
            </a:r>
            <a:r>
              <a:rPr lang="en-US" sz="1000" dirty="0">
                <a:solidFill>
                  <a:srgbClr val="34D399"/>
                </a:solidFill>
                <a:latin typeface="MiSans" pitchFamily="34" charset="0"/>
                <a:ea typeface="MiSans" pitchFamily="34" charset="-122"/>
                <a:cs typeface="MiSans" pitchFamily="34" charset="-120"/>
              </a:rPr>
              <a:t>http://ack-mcp-server.kube-system:8000/sse</a:t>
            </a:r>
            <a:endParaRPr lang="en-US" sz="1600"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17500" y="317500"/>
            <a:ext cx="317500" cy="317500"/>
          </a:xfrm>
          <a:custGeom>
            <a:avLst/>
            <a:gdLst/>
            <a:ahLst/>
            <a:cxnLst/>
            <a:rect l="l" t="t" r="r" b="b"/>
            <a:pathLst>
              <a:path w="317500" h="317500">
                <a:moveTo>
                  <a:pt x="63500" y="0"/>
                </a:moveTo>
                <a:lnTo>
                  <a:pt x="254000" y="0"/>
                </a:lnTo>
                <a:cubicBezTo>
                  <a:pt x="289047" y="0"/>
                  <a:pt x="317500" y="28453"/>
                  <a:pt x="317500" y="63500"/>
                </a:cubicBezTo>
                <a:lnTo>
                  <a:pt x="317500" y="254000"/>
                </a:lnTo>
                <a:cubicBezTo>
                  <a:pt x="317500" y="289047"/>
                  <a:pt x="289047" y="317500"/>
                  <a:pt x="254000" y="317500"/>
                </a:cubicBezTo>
                <a:lnTo>
                  <a:pt x="63500" y="317500"/>
                </a:lnTo>
                <a:cubicBezTo>
                  <a:pt x="28453" y="317500"/>
                  <a:pt x="0" y="289047"/>
                  <a:pt x="0" y="254000"/>
                </a:cubicBezTo>
                <a:lnTo>
                  <a:pt x="0" y="63500"/>
                </a:lnTo>
                <a:cubicBezTo>
                  <a:pt x="0" y="28453"/>
                  <a:pt x="28453" y="0"/>
                  <a:pt x="63500" y="0"/>
                </a:cubicBezTo>
                <a:close/>
              </a:path>
            </a:pathLst>
          </a:custGeom>
          <a:solidFill>
            <a:srgbClr val="F59E0B">
              <a:alpha val="20000"/>
            </a:srgbClr>
          </a:solidFill>
          <a:ln/>
        </p:spPr>
        <p:txBody>
          <a:bodyPr/>
          <a:lstStyle/>
          <a:p>
            <a:endParaRPr lang="zh-CN" altLang="en-US"/>
          </a:p>
        </p:txBody>
      </p:sp>
      <p:sp>
        <p:nvSpPr>
          <p:cNvPr id="3" name="Text 1"/>
          <p:cNvSpPr/>
          <p:nvPr/>
        </p:nvSpPr>
        <p:spPr>
          <a:xfrm>
            <a:off x="381000" y="365125"/>
            <a:ext cx="269875" cy="222250"/>
          </a:xfrm>
          <a:prstGeom prst="rect">
            <a:avLst/>
          </a:prstGeom>
          <a:noFill/>
          <a:ln/>
        </p:spPr>
        <p:txBody>
          <a:bodyPr wrap="square" lIns="0" tIns="0" rIns="0" bIns="0" rtlCol="0" anchor="ctr"/>
          <a:lstStyle/>
          <a:p>
            <a:pPr>
              <a:lnSpc>
                <a:spcPct val="120000"/>
              </a:lnSpc>
            </a:pPr>
            <a:r>
              <a:rPr lang="en-US" sz="1250" b="1" dirty="0">
                <a:solidFill>
                  <a:srgbClr val="F59E0B"/>
                </a:solidFill>
                <a:latin typeface="Noto Sans SC" pitchFamily="34" charset="0"/>
                <a:ea typeface="Noto Sans SC" pitchFamily="34" charset="-122"/>
                <a:cs typeface="Noto Sans SC" pitchFamily="34" charset="-120"/>
              </a:rPr>
              <a:t>04</a:t>
            </a:r>
            <a:endParaRPr lang="en-US" sz="1600" dirty="0"/>
          </a:p>
        </p:txBody>
      </p:sp>
      <p:sp>
        <p:nvSpPr>
          <p:cNvPr id="4" name="Text 2"/>
          <p:cNvSpPr/>
          <p:nvPr/>
        </p:nvSpPr>
        <p:spPr>
          <a:xfrm>
            <a:off x="730250" y="317500"/>
            <a:ext cx="4675188" cy="317500"/>
          </a:xfrm>
          <a:prstGeom prst="rect">
            <a:avLst/>
          </a:prstGeom>
          <a:noFill/>
          <a:ln/>
        </p:spPr>
        <p:txBody>
          <a:bodyPr wrap="square" lIns="0" tIns="0" rIns="0" bIns="0" rtlCol="0" anchor="ctr"/>
          <a:lstStyle/>
          <a:p>
            <a:pPr>
              <a:lnSpc>
                <a:spcPct val="90000"/>
              </a:lnSpc>
            </a:pPr>
            <a:r>
              <a:rPr lang="en-US" sz="2250" b="1" dirty="0">
                <a:solidFill>
                  <a:srgbClr val="E5E7EB"/>
                </a:solidFill>
                <a:latin typeface="Noto Sans SC" pitchFamily="34" charset="0"/>
                <a:ea typeface="Noto Sans SC" pitchFamily="34" charset="-122"/>
                <a:cs typeface="Noto Sans SC" pitchFamily="34" charset="-120"/>
              </a:rPr>
              <a:t>模型接入与安全治理:ACK Gateway</a:t>
            </a:r>
            <a:endParaRPr lang="en-US" sz="1600" dirty="0"/>
          </a:p>
        </p:txBody>
      </p:sp>
      <p:sp>
        <p:nvSpPr>
          <p:cNvPr id="5" name="Shape 3"/>
          <p:cNvSpPr/>
          <p:nvPr/>
        </p:nvSpPr>
        <p:spPr>
          <a:xfrm>
            <a:off x="317500" y="730250"/>
            <a:ext cx="762000" cy="31750"/>
          </a:xfrm>
          <a:custGeom>
            <a:avLst/>
            <a:gdLst/>
            <a:ahLst/>
            <a:cxnLst/>
            <a:rect l="l" t="t" r="r" b="b"/>
            <a:pathLst>
              <a:path w="762000" h="31750">
                <a:moveTo>
                  <a:pt x="0" y="0"/>
                </a:moveTo>
                <a:lnTo>
                  <a:pt x="762000" y="0"/>
                </a:lnTo>
                <a:lnTo>
                  <a:pt x="762000" y="31750"/>
                </a:lnTo>
                <a:lnTo>
                  <a:pt x="0" y="31750"/>
                </a:lnTo>
                <a:lnTo>
                  <a:pt x="0" y="0"/>
                </a:lnTo>
                <a:close/>
              </a:path>
            </a:pathLst>
          </a:custGeom>
          <a:solidFill>
            <a:srgbClr val="F59E0B"/>
          </a:solidFill>
          <a:ln/>
        </p:spPr>
        <p:txBody>
          <a:bodyPr/>
          <a:lstStyle/>
          <a:p>
            <a:endParaRPr lang="zh-CN" altLang="en-US"/>
          </a:p>
        </p:txBody>
      </p:sp>
      <p:sp>
        <p:nvSpPr>
          <p:cNvPr id="6" name="Shape 4"/>
          <p:cNvSpPr/>
          <p:nvPr/>
        </p:nvSpPr>
        <p:spPr>
          <a:xfrm>
            <a:off x="321469" y="892969"/>
            <a:ext cx="11549063" cy="492125"/>
          </a:xfrm>
          <a:custGeom>
            <a:avLst/>
            <a:gdLst/>
            <a:ahLst/>
            <a:cxnLst/>
            <a:rect l="l" t="t" r="r" b="b"/>
            <a:pathLst>
              <a:path w="11549063" h="492125">
                <a:moveTo>
                  <a:pt x="95251" y="0"/>
                </a:moveTo>
                <a:lnTo>
                  <a:pt x="11453812" y="0"/>
                </a:lnTo>
                <a:cubicBezTo>
                  <a:pt x="11506417" y="0"/>
                  <a:pt x="11549063" y="42645"/>
                  <a:pt x="11549063" y="95251"/>
                </a:cubicBezTo>
                <a:lnTo>
                  <a:pt x="11549063" y="396874"/>
                </a:lnTo>
                <a:cubicBezTo>
                  <a:pt x="11549063" y="449480"/>
                  <a:pt x="11506417" y="492125"/>
                  <a:pt x="11453812" y="492125"/>
                </a:cubicBezTo>
                <a:lnTo>
                  <a:pt x="95251" y="492125"/>
                </a:lnTo>
                <a:cubicBezTo>
                  <a:pt x="42645" y="492125"/>
                  <a:pt x="0" y="449480"/>
                  <a:pt x="0" y="396874"/>
                </a:cubicBezTo>
                <a:lnTo>
                  <a:pt x="0" y="95251"/>
                </a:lnTo>
                <a:cubicBezTo>
                  <a:pt x="0" y="42680"/>
                  <a:pt x="42680" y="0"/>
                  <a:pt x="95251"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452438" y="1023938"/>
            <a:ext cx="11358563" cy="230188"/>
          </a:xfrm>
          <a:prstGeom prst="rect">
            <a:avLst/>
          </a:prstGeom>
          <a:noFill/>
          <a:ln/>
        </p:spPr>
        <p:txBody>
          <a:bodyPr wrap="square" lIns="0" tIns="0" rIns="0" bIns="0" rtlCol="0" anchor="ctr"/>
          <a:lstStyle/>
          <a:p>
            <a:pPr>
              <a:lnSpc>
                <a:spcPct val="140000"/>
              </a:lnSpc>
            </a:pPr>
            <a:r>
              <a:rPr lang="en-US" sz="1125" dirty="0">
                <a:solidFill>
                  <a:srgbClr val="E5E7EB">
                    <a:alpha val="90000"/>
                  </a:srgbClr>
                </a:solidFill>
                <a:latin typeface="Noto Sans SC" pitchFamily="34" charset="0"/>
                <a:ea typeface="Noto Sans SC" pitchFamily="34" charset="-122"/>
                <a:cs typeface="Noto Sans SC" pitchFamily="34" charset="-120"/>
              </a:rPr>
              <a:t>为了避免在多个 Agent 中分散配置模型密钥,我们通过 </a:t>
            </a:r>
            <a:r>
              <a:rPr lang="en-US" sz="1125" b="1" dirty="0">
                <a:solidFill>
                  <a:srgbClr val="34D399"/>
                </a:solidFill>
                <a:latin typeface="Noto Sans SC" pitchFamily="34" charset="0"/>
                <a:ea typeface="Noto Sans SC" pitchFamily="34" charset="-122"/>
                <a:cs typeface="Noto Sans SC" pitchFamily="34" charset="-120"/>
              </a:rPr>
              <a:t>ACK Gateway</a:t>
            </a:r>
            <a:r>
              <a:rPr lang="en-US" sz="1125" dirty="0">
                <a:solidFill>
                  <a:srgbClr val="E5E7EB">
                    <a:alpha val="90000"/>
                  </a:srgbClr>
                </a:solidFill>
                <a:latin typeface="Noto Sans SC" pitchFamily="34" charset="0"/>
                <a:ea typeface="Noto Sans SC" pitchFamily="34" charset="-122"/>
                <a:cs typeface="Noto Sans SC" pitchFamily="34" charset="-120"/>
              </a:rPr>
              <a:t> 将外部模型调用路由到百炼,并在</a:t>
            </a:r>
            <a:r>
              <a:rPr lang="en-US" sz="1125" b="1" dirty="0">
                <a:solidFill>
                  <a:srgbClr val="F59E0B"/>
                </a:solidFill>
                <a:latin typeface="Noto Sans SC" pitchFamily="34" charset="0"/>
                <a:ea typeface="Noto Sans SC" pitchFamily="34" charset="-122"/>
                <a:cs typeface="Noto Sans SC" pitchFamily="34" charset="-120"/>
              </a:rPr>
              <a:t>网关层统一注入鉴权 Header</a:t>
            </a:r>
            <a:r>
              <a:rPr lang="en-US" sz="1125" dirty="0">
                <a:solidFill>
                  <a:srgbClr val="E5E7EB">
                    <a:alpha val="90000"/>
                  </a:srgbClr>
                </a:solidFill>
                <a:latin typeface="Noto Sans SC" pitchFamily="34" charset="0"/>
                <a:ea typeface="Noto Sans SC" pitchFamily="34" charset="-122"/>
                <a:cs typeface="Noto Sans SC" pitchFamily="34" charset="-120"/>
              </a:rPr>
              <a:t>:</a:t>
            </a:r>
            <a:endParaRPr lang="en-US" sz="1600" dirty="0"/>
          </a:p>
        </p:txBody>
      </p:sp>
      <p:sp>
        <p:nvSpPr>
          <p:cNvPr id="8" name="Shape 6"/>
          <p:cNvSpPr/>
          <p:nvPr/>
        </p:nvSpPr>
        <p:spPr>
          <a:xfrm>
            <a:off x="321469" y="1522016"/>
            <a:ext cx="5707063" cy="2674938"/>
          </a:xfrm>
          <a:custGeom>
            <a:avLst/>
            <a:gdLst/>
            <a:ahLst/>
            <a:cxnLst/>
            <a:rect l="l" t="t" r="r" b="b"/>
            <a:pathLst>
              <a:path w="5707063" h="2674938">
                <a:moveTo>
                  <a:pt x="95255" y="0"/>
                </a:moveTo>
                <a:lnTo>
                  <a:pt x="5611808" y="0"/>
                </a:lnTo>
                <a:cubicBezTo>
                  <a:pt x="5664416" y="0"/>
                  <a:pt x="5707063" y="42647"/>
                  <a:pt x="5707063" y="95255"/>
                </a:cubicBezTo>
                <a:lnTo>
                  <a:pt x="5707063" y="2579683"/>
                </a:lnTo>
                <a:cubicBezTo>
                  <a:pt x="5707063" y="2632291"/>
                  <a:pt x="5664416" y="2674938"/>
                  <a:pt x="5611808" y="2674938"/>
                </a:cubicBezTo>
                <a:lnTo>
                  <a:pt x="95255" y="2674938"/>
                </a:lnTo>
                <a:cubicBezTo>
                  <a:pt x="42647" y="2674938"/>
                  <a:pt x="0" y="2632291"/>
                  <a:pt x="0" y="2579683"/>
                </a:cubicBezTo>
                <a:lnTo>
                  <a:pt x="0" y="95255"/>
                </a:lnTo>
                <a:cubicBezTo>
                  <a:pt x="0" y="42647"/>
                  <a:pt x="42647" y="0"/>
                  <a:pt x="95255"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9" name="Shape 7"/>
          <p:cNvSpPr/>
          <p:nvPr/>
        </p:nvSpPr>
        <p:spPr>
          <a:xfrm>
            <a:off x="452438" y="1652984"/>
            <a:ext cx="381000" cy="381000"/>
          </a:xfrm>
          <a:custGeom>
            <a:avLst/>
            <a:gdLst/>
            <a:ahLst/>
            <a:cxnLst/>
            <a:rect l="l" t="t" r="r" b="b"/>
            <a:pathLst>
              <a:path w="381000" h="381000">
                <a:moveTo>
                  <a:pt x="63501" y="0"/>
                </a:moveTo>
                <a:lnTo>
                  <a:pt x="317499" y="0"/>
                </a:lnTo>
                <a:cubicBezTo>
                  <a:pt x="352546" y="0"/>
                  <a:pt x="381000" y="28454"/>
                  <a:pt x="381000" y="63501"/>
                </a:cubicBezTo>
                <a:lnTo>
                  <a:pt x="381000" y="317499"/>
                </a:lnTo>
                <a:cubicBezTo>
                  <a:pt x="381000" y="352546"/>
                  <a:pt x="352546" y="381000"/>
                  <a:pt x="317499" y="381000"/>
                </a:cubicBezTo>
                <a:lnTo>
                  <a:pt x="63501" y="381000"/>
                </a:lnTo>
                <a:cubicBezTo>
                  <a:pt x="28454" y="381000"/>
                  <a:pt x="0" y="352546"/>
                  <a:pt x="0" y="317499"/>
                </a:cubicBezTo>
                <a:lnTo>
                  <a:pt x="0" y="63501"/>
                </a:lnTo>
                <a:cubicBezTo>
                  <a:pt x="0" y="28454"/>
                  <a:pt x="28454" y="0"/>
                  <a:pt x="63501" y="0"/>
                </a:cubicBezTo>
                <a:close/>
              </a:path>
            </a:pathLst>
          </a:custGeom>
          <a:solidFill>
            <a:srgbClr val="34D399">
              <a:alpha val="20000"/>
            </a:srgbClr>
          </a:solidFill>
          <a:ln/>
        </p:spPr>
        <p:txBody>
          <a:bodyPr/>
          <a:lstStyle/>
          <a:p>
            <a:endParaRPr lang="zh-CN" altLang="en-US"/>
          </a:p>
        </p:txBody>
      </p:sp>
      <p:sp>
        <p:nvSpPr>
          <p:cNvPr id="10" name="Shape 8"/>
          <p:cNvSpPr/>
          <p:nvPr/>
        </p:nvSpPr>
        <p:spPr>
          <a:xfrm>
            <a:off x="547688" y="1748234"/>
            <a:ext cx="190500" cy="190500"/>
          </a:xfrm>
          <a:custGeom>
            <a:avLst/>
            <a:gdLst/>
            <a:ahLst/>
            <a:cxnLst/>
            <a:rect l="l" t="t" r="r" b="b"/>
            <a:pathLst>
              <a:path w="190500" h="190500">
                <a:moveTo>
                  <a:pt x="95250" y="0"/>
                </a:moveTo>
                <a:cubicBezTo>
                  <a:pt x="96962" y="0"/>
                  <a:pt x="98673" y="372"/>
                  <a:pt x="100236" y="1079"/>
                </a:cubicBezTo>
                <a:lnTo>
                  <a:pt x="170334" y="30807"/>
                </a:lnTo>
                <a:cubicBezTo>
                  <a:pt x="178519" y="34268"/>
                  <a:pt x="184621" y="42342"/>
                  <a:pt x="184584" y="52090"/>
                </a:cubicBezTo>
                <a:cubicBezTo>
                  <a:pt x="184398" y="88999"/>
                  <a:pt x="169218" y="156530"/>
                  <a:pt x="105110" y="187226"/>
                </a:cubicBezTo>
                <a:cubicBezTo>
                  <a:pt x="98896" y="190202"/>
                  <a:pt x="91678" y="190202"/>
                  <a:pt x="85465" y="187226"/>
                </a:cubicBezTo>
                <a:cubicBezTo>
                  <a:pt x="21320" y="156530"/>
                  <a:pt x="6176" y="88999"/>
                  <a:pt x="5990" y="52090"/>
                </a:cubicBezTo>
                <a:cubicBezTo>
                  <a:pt x="5953" y="42342"/>
                  <a:pt x="12055" y="34268"/>
                  <a:pt x="20241" y="30807"/>
                </a:cubicBezTo>
                <a:lnTo>
                  <a:pt x="90301" y="1079"/>
                </a:lnTo>
                <a:cubicBezTo>
                  <a:pt x="91864" y="372"/>
                  <a:pt x="93538" y="0"/>
                  <a:pt x="95250" y="0"/>
                </a:cubicBezTo>
                <a:close/>
                <a:moveTo>
                  <a:pt x="95250" y="24854"/>
                </a:moveTo>
                <a:lnTo>
                  <a:pt x="95250" y="165534"/>
                </a:lnTo>
                <a:cubicBezTo>
                  <a:pt x="146596" y="140680"/>
                  <a:pt x="160400" y="85613"/>
                  <a:pt x="160734" y="52648"/>
                </a:cubicBezTo>
                <a:lnTo>
                  <a:pt x="95250" y="24892"/>
                </a:lnTo>
                <a:lnTo>
                  <a:pt x="95250" y="24892"/>
                </a:lnTo>
                <a:close/>
              </a:path>
            </a:pathLst>
          </a:custGeom>
          <a:solidFill>
            <a:srgbClr val="34D399"/>
          </a:solidFill>
          <a:ln/>
        </p:spPr>
        <p:txBody>
          <a:bodyPr/>
          <a:lstStyle/>
          <a:p>
            <a:endParaRPr lang="zh-CN" altLang="en-US"/>
          </a:p>
        </p:txBody>
      </p:sp>
      <p:sp>
        <p:nvSpPr>
          <p:cNvPr id="11" name="Text 9"/>
          <p:cNvSpPr/>
          <p:nvPr/>
        </p:nvSpPr>
        <p:spPr>
          <a:xfrm>
            <a:off x="928688" y="1732359"/>
            <a:ext cx="1508125" cy="222250"/>
          </a:xfrm>
          <a:prstGeom prst="rect">
            <a:avLst/>
          </a:prstGeom>
          <a:noFill/>
          <a:ln/>
        </p:spPr>
        <p:txBody>
          <a:bodyPr wrap="square" lIns="0" tIns="0" rIns="0" bIns="0" rtlCol="0" anchor="ctr"/>
          <a:lstStyle/>
          <a:p>
            <a:pPr>
              <a:lnSpc>
                <a:spcPct val="120000"/>
              </a:lnSpc>
            </a:pPr>
            <a:r>
              <a:rPr lang="en-US" sz="1250" b="1" dirty="0">
                <a:solidFill>
                  <a:srgbClr val="E5E7EB"/>
                </a:solidFill>
                <a:latin typeface="Noto Sans SC" pitchFamily="34" charset="0"/>
                <a:ea typeface="Noto Sans SC" pitchFamily="34" charset="-122"/>
                <a:cs typeface="Noto Sans SC" pitchFamily="34" charset="-120"/>
              </a:rPr>
              <a:t>部署路由与鉴权策略</a:t>
            </a:r>
            <a:endParaRPr lang="en-US" sz="1600" dirty="0"/>
          </a:p>
        </p:txBody>
      </p:sp>
      <p:sp>
        <p:nvSpPr>
          <p:cNvPr id="12" name="Shape 10"/>
          <p:cNvSpPr/>
          <p:nvPr/>
        </p:nvSpPr>
        <p:spPr>
          <a:xfrm>
            <a:off x="468313" y="2129234"/>
            <a:ext cx="5429250" cy="571500"/>
          </a:xfrm>
          <a:custGeom>
            <a:avLst/>
            <a:gdLst/>
            <a:ahLst/>
            <a:cxnLst/>
            <a:rect l="l" t="t" r="r" b="b"/>
            <a:pathLst>
              <a:path w="5429250" h="571500">
                <a:moveTo>
                  <a:pt x="31750" y="0"/>
                </a:moveTo>
                <a:lnTo>
                  <a:pt x="5365751" y="0"/>
                </a:lnTo>
                <a:cubicBezTo>
                  <a:pt x="5400820" y="0"/>
                  <a:pt x="5429250" y="28430"/>
                  <a:pt x="5429250" y="63499"/>
                </a:cubicBezTo>
                <a:lnTo>
                  <a:pt x="5429250" y="508001"/>
                </a:lnTo>
                <a:cubicBezTo>
                  <a:pt x="5429250" y="543070"/>
                  <a:pt x="5400820" y="571500"/>
                  <a:pt x="5365751" y="571500"/>
                </a:cubicBezTo>
                <a:lnTo>
                  <a:pt x="31750" y="571500"/>
                </a:lnTo>
                <a:cubicBezTo>
                  <a:pt x="14227" y="571500"/>
                  <a:pt x="0" y="557273"/>
                  <a:pt x="0" y="539750"/>
                </a:cubicBezTo>
                <a:lnTo>
                  <a:pt x="0" y="31750"/>
                </a:lnTo>
                <a:cubicBezTo>
                  <a:pt x="0" y="14227"/>
                  <a:pt x="14227" y="0"/>
                  <a:pt x="31750" y="0"/>
                </a:cubicBezTo>
                <a:close/>
              </a:path>
            </a:pathLst>
          </a:custGeom>
          <a:solidFill>
            <a:srgbClr val="34D399">
              <a:alpha val="10196"/>
            </a:srgbClr>
          </a:solidFill>
          <a:ln/>
        </p:spPr>
        <p:txBody>
          <a:bodyPr/>
          <a:lstStyle/>
          <a:p>
            <a:endParaRPr lang="zh-CN" altLang="en-US"/>
          </a:p>
        </p:txBody>
      </p:sp>
      <p:sp>
        <p:nvSpPr>
          <p:cNvPr id="13" name="Shape 11"/>
          <p:cNvSpPr/>
          <p:nvPr/>
        </p:nvSpPr>
        <p:spPr>
          <a:xfrm>
            <a:off x="468313" y="2129234"/>
            <a:ext cx="31750" cy="571500"/>
          </a:xfrm>
          <a:custGeom>
            <a:avLst/>
            <a:gdLst/>
            <a:ahLst/>
            <a:cxnLst/>
            <a:rect l="l" t="t" r="r" b="b"/>
            <a:pathLst>
              <a:path w="31750" h="571500">
                <a:moveTo>
                  <a:pt x="31750" y="0"/>
                </a:moveTo>
                <a:lnTo>
                  <a:pt x="31750" y="0"/>
                </a:lnTo>
                <a:lnTo>
                  <a:pt x="31750" y="571500"/>
                </a:lnTo>
                <a:lnTo>
                  <a:pt x="31750" y="571500"/>
                </a:lnTo>
                <a:cubicBezTo>
                  <a:pt x="14227" y="571500"/>
                  <a:pt x="0" y="557273"/>
                  <a:pt x="0" y="539750"/>
                </a:cubicBezTo>
                <a:lnTo>
                  <a:pt x="0" y="31750"/>
                </a:lnTo>
                <a:cubicBezTo>
                  <a:pt x="0" y="14227"/>
                  <a:pt x="14227" y="0"/>
                  <a:pt x="31750" y="0"/>
                </a:cubicBezTo>
                <a:close/>
              </a:path>
            </a:pathLst>
          </a:custGeom>
          <a:solidFill>
            <a:srgbClr val="34D399"/>
          </a:solidFill>
          <a:ln/>
        </p:spPr>
        <p:txBody>
          <a:bodyPr/>
          <a:lstStyle/>
          <a:p>
            <a:endParaRPr lang="zh-CN" altLang="en-US"/>
          </a:p>
        </p:txBody>
      </p:sp>
      <p:sp>
        <p:nvSpPr>
          <p:cNvPr id="14" name="Text 12"/>
          <p:cNvSpPr/>
          <p:nvPr/>
        </p:nvSpPr>
        <p:spPr>
          <a:xfrm>
            <a:off x="579438" y="2224484"/>
            <a:ext cx="5286375" cy="190500"/>
          </a:xfrm>
          <a:prstGeom prst="rect">
            <a:avLst/>
          </a:prstGeom>
          <a:noFill/>
          <a:ln/>
        </p:spPr>
        <p:txBody>
          <a:bodyPr wrap="square" lIns="0" tIns="0" rIns="0" bIns="0" rtlCol="0" anchor="ctr"/>
          <a:lstStyle/>
          <a:p>
            <a:pPr>
              <a:lnSpc>
                <a:spcPct val="130000"/>
              </a:lnSpc>
            </a:pPr>
            <a:r>
              <a:rPr lang="en-US" sz="1000" b="1" dirty="0">
                <a:solidFill>
                  <a:srgbClr val="E5E7EB"/>
                </a:solidFill>
                <a:latin typeface="MiSans" pitchFamily="34" charset="0"/>
                <a:ea typeface="MiSans" pitchFamily="34" charset="-122"/>
                <a:cs typeface="MiSans" pitchFamily="34" charset="-120"/>
              </a:rPr>
              <a:t>1. 创建 Gateway</a:t>
            </a:r>
            <a:endParaRPr lang="en-US" sz="1600" dirty="0"/>
          </a:p>
        </p:txBody>
      </p:sp>
      <p:sp>
        <p:nvSpPr>
          <p:cNvPr id="15" name="Text 13"/>
          <p:cNvSpPr/>
          <p:nvPr/>
        </p:nvSpPr>
        <p:spPr>
          <a:xfrm>
            <a:off x="579438" y="2446734"/>
            <a:ext cx="5278438" cy="158750"/>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部署 ACK Gateway 实例,配置入口监听</a:t>
            </a:r>
            <a:endParaRPr lang="en-US" sz="1600" dirty="0"/>
          </a:p>
        </p:txBody>
      </p:sp>
      <p:sp>
        <p:nvSpPr>
          <p:cNvPr id="16" name="Shape 14"/>
          <p:cNvSpPr/>
          <p:nvPr/>
        </p:nvSpPr>
        <p:spPr>
          <a:xfrm>
            <a:off x="468313" y="2764234"/>
            <a:ext cx="5429250" cy="571500"/>
          </a:xfrm>
          <a:custGeom>
            <a:avLst/>
            <a:gdLst/>
            <a:ahLst/>
            <a:cxnLst/>
            <a:rect l="l" t="t" r="r" b="b"/>
            <a:pathLst>
              <a:path w="5429250" h="571500">
                <a:moveTo>
                  <a:pt x="31750" y="0"/>
                </a:moveTo>
                <a:lnTo>
                  <a:pt x="5365751" y="0"/>
                </a:lnTo>
                <a:cubicBezTo>
                  <a:pt x="5400820" y="0"/>
                  <a:pt x="5429250" y="28430"/>
                  <a:pt x="5429250" y="63499"/>
                </a:cubicBezTo>
                <a:lnTo>
                  <a:pt x="5429250" y="508001"/>
                </a:lnTo>
                <a:cubicBezTo>
                  <a:pt x="5429250" y="543070"/>
                  <a:pt x="5400820" y="571500"/>
                  <a:pt x="5365751" y="571500"/>
                </a:cubicBezTo>
                <a:lnTo>
                  <a:pt x="31750" y="571500"/>
                </a:lnTo>
                <a:cubicBezTo>
                  <a:pt x="14227" y="571500"/>
                  <a:pt x="0" y="557273"/>
                  <a:pt x="0" y="539750"/>
                </a:cubicBezTo>
                <a:lnTo>
                  <a:pt x="0" y="31750"/>
                </a:lnTo>
                <a:cubicBezTo>
                  <a:pt x="0" y="14227"/>
                  <a:pt x="14227" y="0"/>
                  <a:pt x="31750" y="0"/>
                </a:cubicBezTo>
                <a:close/>
              </a:path>
            </a:pathLst>
          </a:custGeom>
          <a:solidFill>
            <a:srgbClr val="F59E0B">
              <a:alpha val="10196"/>
            </a:srgbClr>
          </a:solidFill>
          <a:ln/>
        </p:spPr>
        <p:txBody>
          <a:bodyPr/>
          <a:lstStyle/>
          <a:p>
            <a:endParaRPr lang="zh-CN" altLang="en-US"/>
          </a:p>
        </p:txBody>
      </p:sp>
      <p:sp>
        <p:nvSpPr>
          <p:cNvPr id="17" name="Shape 15"/>
          <p:cNvSpPr/>
          <p:nvPr/>
        </p:nvSpPr>
        <p:spPr>
          <a:xfrm>
            <a:off x="468313" y="2764234"/>
            <a:ext cx="31750" cy="571500"/>
          </a:xfrm>
          <a:custGeom>
            <a:avLst/>
            <a:gdLst/>
            <a:ahLst/>
            <a:cxnLst/>
            <a:rect l="l" t="t" r="r" b="b"/>
            <a:pathLst>
              <a:path w="31750" h="571500">
                <a:moveTo>
                  <a:pt x="31750" y="0"/>
                </a:moveTo>
                <a:lnTo>
                  <a:pt x="31750" y="0"/>
                </a:lnTo>
                <a:lnTo>
                  <a:pt x="31750" y="571500"/>
                </a:lnTo>
                <a:lnTo>
                  <a:pt x="31750" y="571500"/>
                </a:lnTo>
                <a:cubicBezTo>
                  <a:pt x="14227" y="571500"/>
                  <a:pt x="0" y="557273"/>
                  <a:pt x="0" y="539750"/>
                </a:cubicBezTo>
                <a:lnTo>
                  <a:pt x="0" y="31750"/>
                </a:lnTo>
                <a:cubicBezTo>
                  <a:pt x="0" y="14227"/>
                  <a:pt x="14227" y="0"/>
                  <a:pt x="31750" y="0"/>
                </a:cubicBezTo>
                <a:close/>
              </a:path>
            </a:pathLst>
          </a:custGeom>
          <a:solidFill>
            <a:srgbClr val="F59E0B"/>
          </a:solidFill>
          <a:ln/>
        </p:spPr>
        <p:txBody>
          <a:bodyPr/>
          <a:lstStyle/>
          <a:p>
            <a:endParaRPr lang="zh-CN" altLang="en-US"/>
          </a:p>
        </p:txBody>
      </p:sp>
      <p:sp>
        <p:nvSpPr>
          <p:cNvPr id="18" name="Text 16"/>
          <p:cNvSpPr/>
          <p:nvPr/>
        </p:nvSpPr>
        <p:spPr>
          <a:xfrm>
            <a:off x="579438" y="2859484"/>
            <a:ext cx="5286375" cy="190500"/>
          </a:xfrm>
          <a:prstGeom prst="rect">
            <a:avLst/>
          </a:prstGeom>
          <a:noFill/>
          <a:ln/>
        </p:spPr>
        <p:txBody>
          <a:bodyPr wrap="square" lIns="0" tIns="0" rIns="0" bIns="0" rtlCol="0" anchor="ctr"/>
          <a:lstStyle/>
          <a:p>
            <a:pPr>
              <a:lnSpc>
                <a:spcPct val="130000"/>
              </a:lnSpc>
            </a:pPr>
            <a:r>
              <a:rPr lang="en-US" sz="1000" b="1" dirty="0">
                <a:solidFill>
                  <a:srgbClr val="E5E7EB"/>
                </a:solidFill>
                <a:latin typeface="MiSans" pitchFamily="34" charset="0"/>
                <a:ea typeface="MiSans" pitchFamily="34" charset="-122"/>
                <a:cs typeface="MiSans" pitchFamily="34" charset="-120"/>
              </a:rPr>
              <a:t>2. 配置 HTTPRoute</a:t>
            </a:r>
            <a:endParaRPr lang="en-US" sz="1600" dirty="0"/>
          </a:p>
        </p:txBody>
      </p:sp>
      <p:sp>
        <p:nvSpPr>
          <p:cNvPr id="19" name="Text 17"/>
          <p:cNvSpPr/>
          <p:nvPr/>
        </p:nvSpPr>
        <p:spPr>
          <a:xfrm>
            <a:off x="579438" y="3081734"/>
            <a:ext cx="5278438" cy="158750"/>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创建路由规则,拦截 /v1 请求并转发到百炼</a:t>
            </a:r>
            <a:endParaRPr lang="en-US" sz="1600" dirty="0"/>
          </a:p>
        </p:txBody>
      </p:sp>
      <p:sp>
        <p:nvSpPr>
          <p:cNvPr id="20" name="Shape 18"/>
          <p:cNvSpPr/>
          <p:nvPr/>
        </p:nvSpPr>
        <p:spPr>
          <a:xfrm>
            <a:off x="468313" y="3399234"/>
            <a:ext cx="5429250" cy="571500"/>
          </a:xfrm>
          <a:custGeom>
            <a:avLst/>
            <a:gdLst/>
            <a:ahLst/>
            <a:cxnLst/>
            <a:rect l="l" t="t" r="r" b="b"/>
            <a:pathLst>
              <a:path w="5429250" h="571500">
                <a:moveTo>
                  <a:pt x="31750" y="0"/>
                </a:moveTo>
                <a:lnTo>
                  <a:pt x="5365751" y="0"/>
                </a:lnTo>
                <a:cubicBezTo>
                  <a:pt x="5400820" y="0"/>
                  <a:pt x="5429250" y="28430"/>
                  <a:pt x="5429250" y="63499"/>
                </a:cubicBezTo>
                <a:lnTo>
                  <a:pt x="5429250" y="508001"/>
                </a:lnTo>
                <a:cubicBezTo>
                  <a:pt x="5429250" y="543070"/>
                  <a:pt x="5400820" y="571500"/>
                  <a:pt x="5365751" y="571500"/>
                </a:cubicBezTo>
                <a:lnTo>
                  <a:pt x="31750" y="571500"/>
                </a:lnTo>
                <a:cubicBezTo>
                  <a:pt x="14227" y="571500"/>
                  <a:pt x="0" y="557273"/>
                  <a:pt x="0" y="539750"/>
                </a:cubicBezTo>
                <a:lnTo>
                  <a:pt x="0" y="31750"/>
                </a:lnTo>
                <a:cubicBezTo>
                  <a:pt x="0" y="14227"/>
                  <a:pt x="14227" y="0"/>
                  <a:pt x="31750" y="0"/>
                </a:cubicBezTo>
                <a:close/>
              </a:path>
            </a:pathLst>
          </a:custGeom>
          <a:solidFill>
            <a:srgbClr val="34D399">
              <a:alpha val="10196"/>
            </a:srgbClr>
          </a:solidFill>
          <a:ln/>
        </p:spPr>
        <p:txBody>
          <a:bodyPr/>
          <a:lstStyle/>
          <a:p>
            <a:endParaRPr lang="zh-CN" altLang="en-US"/>
          </a:p>
        </p:txBody>
      </p:sp>
      <p:sp>
        <p:nvSpPr>
          <p:cNvPr id="21" name="Shape 19"/>
          <p:cNvSpPr/>
          <p:nvPr/>
        </p:nvSpPr>
        <p:spPr>
          <a:xfrm>
            <a:off x="468313" y="3399234"/>
            <a:ext cx="31750" cy="571500"/>
          </a:xfrm>
          <a:custGeom>
            <a:avLst/>
            <a:gdLst/>
            <a:ahLst/>
            <a:cxnLst/>
            <a:rect l="l" t="t" r="r" b="b"/>
            <a:pathLst>
              <a:path w="31750" h="571500">
                <a:moveTo>
                  <a:pt x="31750" y="0"/>
                </a:moveTo>
                <a:lnTo>
                  <a:pt x="31750" y="0"/>
                </a:lnTo>
                <a:lnTo>
                  <a:pt x="31750" y="571500"/>
                </a:lnTo>
                <a:lnTo>
                  <a:pt x="31750" y="571500"/>
                </a:lnTo>
                <a:cubicBezTo>
                  <a:pt x="14227" y="571500"/>
                  <a:pt x="0" y="557273"/>
                  <a:pt x="0" y="539750"/>
                </a:cubicBezTo>
                <a:lnTo>
                  <a:pt x="0" y="31750"/>
                </a:lnTo>
                <a:cubicBezTo>
                  <a:pt x="0" y="14227"/>
                  <a:pt x="14227" y="0"/>
                  <a:pt x="31750" y="0"/>
                </a:cubicBezTo>
                <a:close/>
              </a:path>
            </a:pathLst>
          </a:custGeom>
          <a:solidFill>
            <a:srgbClr val="34D399"/>
          </a:solidFill>
          <a:ln/>
        </p:spPr>
        <p:txBody>
          <a:bodyPr/>
          <a:lstStyle/>
          <a:p>
            <a:endParaRPr lang="zh-CN" altLang="en-US"/>
          </a:p>
        </p:txBody>
      </p:sp>
      <p:sp>
        <p:nvSpPr>
          <p:cNvPr id="22" name="Text 20"/>
          <p:cNvSpPr/>
          <p:nvPr/>
        </p:nvSpPr>
        <p:spPr>
          <a:xfrm>
            <a:off x="579438" y="3494484"/>
            <a:ext cx="5286375" cy="190500"/>
          </a:xfrm>
          <a:prstGeom prst="rect">
            <a:avLst/>
          </a:prstGeom>
          <a:noFill/>
          <a:ln/>
        </p:spPr>
        <p:txBody>
          <a:bodyPr wrap="square" lIns="0" tIns="0" rIns="0" bIns="0" rtlCol="0" anchor="ctr"/>
          <a:lstStyle/>
          <a:p>
            <a:pPr>
              <a:lnSpc>
                <a:spcPct val="130000"/>
              </a:lnSpc>
            </a:pPr>
            <a:r>
              <a:rPr lang="en-US" sz="1000" b="1" dirty="0">
                <a:solidFill>
                  <a:srgbClr val="E5E7EB"/>
                </a:solidFill>
                <a:latin typeface="MiSans" pitchFamily="34" charset="0"/>
                <a:ea typeface="MiSans" pitchFamily="34" charset="-122"/>
                <a:cs typeface="MiSans" pitchFamily="34" charset="-120"/>
              </a:rPr>
              <a:t>3. 注入鉴权 Header</a:t>
            </a:r>
            <a:endParaRPr lang="en-US" sz="1600" dirty="0"/>
          </a:p>
        </p:txBody>
      </p:sp>
      <p:sp>
        <p:nvSpPr>
          <p:cNvPr id="23" name="Text 21"/>
          <p:cNvSpPr/>
          <p:nvPr/>
        </p:nvSpPr>
        <p:spPr>
          <a:xfrm>
            <a:off x="579438" y="3716734"/>
            <a:ext cx="5278438" cy="158750"/>
          </a:xfrm>
          <a:prstGeom prst="rect">
            <a:avLst/>
          </a:prstGeom>
          <a:noFill/>
          <a:ln/>
        </p:spPr>
        <p:txBody>
          <a:bodyPr wrap="square" lIns="0" tIns="0" rIns="0" bIns="0" rtlCol="0" anchor="ctr"/>
          <a:lstStyle/>
          <a:p>
            <a:pPr>
              <a:lnSpc>
                <a:spcPct val="120000"/>
              </a:lnSpc>
            </a:pPr>
            <a:r>
              <a:rPr lang="en-US" sz="875" dirty="0">
                <a:solidFill>
                  <a:srgbClr val="E5E7EB">
                    <a:alpha val="80000"/>
                  </a:srgbClr>
                </a:solidFill>
                <a:latin typeface="Noto Sans SC" pitchFamily="34" charset="0"/>
                <a:ea typeface="Noto Sans SC" pitchFamily="34" charset="-122"/>
                <a:cs typeface="Noto Sans SC" pitchFamily="34" charset="-120"/>
              </a:rPr>
              <a:t>通过 HTTPRouteFilter 读取 Secret 中的 API Key 注入请求</a:t>
            </a:r>
            <a:endParaRPr lang="en-US" sz="1600" dirty="0"/>
          </a:p>
        </p:txBody>
      </p:sp>
      <p:sp>
        <p:nvSpPr>
          <p:cNvPr id="24" name="Shape 22"/>
          <p:cNvSpPr/>
          <p:nvPr/>
        </p:nvSpPr>
        <p:spPr>
          <a:xfrm>
            <a:off x="317500" y="4269199"/>
            <a:ext cx="5707063" cy="2223676"/>
          </a:xfrm>
          <a:custGeom>
            <a:avLst/>
            <a:gdLst/>
            <a:ahLst/>
            <a:cxnLst/>
            <a:rect l="l" t="t" r="r" b="b"/>
            <a:pathLst>
              <a:path w="5707063" h="2674938">
                <a:moveTo>
                  <a:pt x="95255" y="0"/>
                </a:moveTo>
                <a:lnTo>
                  <a:pt x="5611808" y="0"/>
                </a:lnTo>
                <a:cubicBezTo>
                  <a:pt x="5664416" y="0"/>
                  <a:pt x="5707063" y="42647"/>
                  <a:pt x="5707063" y="95255"/>
                </a:cubicBezTo>
                <a:lnTo>
                  <a:pt x="5707063" y="2579683"/>
                </a:lnTo>
                <a:cubicBezTo>
                  <a:pt x="5707063" y="2632291"/>
                  <a:pt x="5664416" y="2674938"/>
                  <a:pt x="5611808" y="2674938"/>
                </a:cubicBezTo>
                <a:lnTo>
                  <a:pt x="95255" y="2674938"/>
                </a:lnTo>
                <a:cubicBezTo>
                  <a:pt x="42647" y="2674938"/>
                  <a:pt x="0" y="2632291"/>
                  <a:pt x="0" y="2579683"/>
                </a:cubicBezTo>
                <a:lnTo>
                  <a:pt x="0" y="95255"/>
                </a:lnTo>
                <a:cubicBezTo>
                  <a:pt x="0" y="42647"/>
                  <a:pt x="42647" y="0"/>
                  <a:pt x="95255" y="0"/>
                </a:cubicBezTo>
                <a:close/>
              </a:path>
            </a:pathLst>
          </a:custGeom>
          <a:solidFill>
            <a:srgbClr val="6B7280">
              <a:alpha val="10196"/>
            </a:srgbClr>
          </a:solidFill>
          <a:ln w="12700">
            <a:solidFill>
              <a:srgbClr val="6B7280">
                <a:alpha val="30196"/>
              </a:srgbClr>
            </a:solidFill>
            <a:prstDash val="solid"/>
          </a:ln>
        </p:spPr>
        <p:txBody>
          <a:bodyPr/>
          <a:lstStyle/>
          <a:p>
            <a:endParaRPr lang="zh-CN" altLang="en-US"/>
          </a:p>
        </p:txBody>
      </p:sp>
      <p:sp>
        <p:nvSpPr>
          <p:cNvPr id="25" name="Shape 23"/>
          <p:cNvSpPr/>
          <p:nvPr/>
        </p:nvSpPr>
        <p:spPr>
          <a:xfrm>
            <a:off x="448469" y="4400167"/>
            <a:ext cx="381000" cy="381000"/>
          </a:xfrm>
          <a:custGeom>
            <a:avLst/>
            <a:gdLst/>
            <a:ahLst/>
            <a:cxnLst/>
            <a:rect l="l" t="t" r="r" b="b"/>
            <a:pathLst>
              <a:path w="381000" h="381000">
                <a:moveTo>
                  <a:pt x="63501" y="0"/>
                </a:moveTo>
                <a:lnTo>
                  <a:pt x="317499" y="0"/>
                </a:lnTo>
                <a:cubicBezTo>
                  <a:pt x="352546" y="0"/>
                  <a:pt x="381000" y="28454"/>
                  <a:pt x="381000" y="63501"/>
                </a:cubicBezTo>
                <a:lnTo>
                  <a:pt x="381000" y="317499"/>
                </a:lnTo>
                <a:cubicBezTo>
                  <a:pt x="381000" y="352546"/>
                  <a:pt x="352546" y="381000"/>
                  <a:pt x="317499" y="381000"/>
                </a:cubicBezTo>
                <a:lnTo>
                  <a:pt x="63501" y="381000"/>
                </a:lnTo>
                <a:cubicBezTo>
                  <a:pt x="28454" y="381000"/>
                  <a:pt x="0" y="352546"/>
                  <a:pt x="0" y="317499"/>
                </a:cubicBezTo>
                <a:lnTo>
                  <a:pt x="0" y="63501"/>
                </a:lnTo>
                <a:cubicBezTo>
                  <a:pt x="0" y="28454"/>
                  <a:pt x="28454" y="0"/>
                  <a:pt x="63501" y="0"/>
                </a:cubicBezTo>
                <a:close/>
              </a:path>
            </a:pathLst>
          </a:custGeom>
          <a:solidFill>
            <a:srgbClr val="F59E0B">
              <a:alpha val="20000"/>
            </a:srgbClr>
          </a:solidFill>
          <a:ln/>
        </p:spPr>
        <p:txBody>
          <a:bodyPr/>
          <a:lstStyle/>
          <a:p>
            <a:endParaRPr lang="zh-CN" altLang="en-US"/>
          </a:p>
        </p:txBody>
      </p:sp>
      <p:sp>
        <p:nvSpPr>
          <p:cNvPr id="26" name="Shape 24"/>
          <p:cNvSpPr/>
          <p:nvPr/>
        </p:nvSpPr>
        <p:spPr>
          <a:xfrm>
            <a:off x="543719" y="4495417"/>
            <a:ext cx="190500" cy="190500"/>
          </a:xfrm>
          <a:custGeom>
            <a:avLst/>
            <a:gdLst/>
            <a:ahLst/>
            <a:cxnLst/>
            <a:rect l="l" t="t" r="r" b="b"/>
            <a:pathLst>
              <a:path w="190500" h="190500">
                <a:moveTo>
                  <a:pt x="125016" y="130969"/>
                </a:moveTo>
                <a:cubicBezTo>
                  <a:pt x="161181" y="130969"/>
                  <a:pt x="190500" y="101650"/>
                  <a:pt x="190500" y="65484"/>
                </a:cubicBezTo>
                <a:cubicBezTo>
                  <a:pt x="190500" y="29319"/>
                  <a:pt x="161181" y="0"/>
                  <a:pt x="125016" y="0"/>
                </a:cubicBezTo>
                <a:cubicBezTo>
                  <a:pt x="88850" y="0"/>
                  <a:pt x="59531" y="29319"/>
                  <a:pt x="59531" y="65484"/>
                </a:cubicBezTo>
                <a:cubicBezTo>
                  <a:pt x="59531" y="72442"/>
                  <a:pt x="60610" y="79177"/>
                  <a:pt x="62619" y="85465"/>
                </a:cubicBezTo>
                <a:lnTo>
                  <a:pt x="2604" y="145479"/>
                </a:lnTo>
                <a:cubicBezTo>
                  <a:pt x="930" y="147154"/>
                  <a:pt x="0" y="149423"/>
                  <a:pt x="0" y="151805"/>
                </a:cubicBezTo>
                <a:lnTo>
                  <a:pt x="0" y="181570"/>
                </a:lnTo>
                <a:cubicBezTo>
                  <a:pt x="0" y="186519"/>
                  <a:pt x="3981" y="190500"/>
                  <a:pt x="8930" y="190500"/>
                </a:cubicBezTo>
                <a:lnTo>
                  <a:pt x="38695" y="190500"/>
                </a:lnTo>
                <a:cubicBezTo>
                  <a:pt x="43644" y="190500"/>
                  <a:pt x="47625" y="186519"/>
                  <a:pt x="47625" y="181570"/>
                </a:cubicBezTo>
                <a:lnTo>
                  <a:pt x="47625" y="166688"/>
                </a:lnTo>
                <a:lnTo>
                  <a:pt x="62508" y="166688"/>
                </a:lnTo>
                <a:cubicBezTo>
                  <a:pt x="67456" y="166688"/>
                  <a:pt x="71438" y="162706"/>
                  <a:pt x="71438" y="157758"/>
                </a:cubicBezTo>
                <a:lnTo>
                  <a:pt x="71438" y="142875"/>
                </a:lnTo>
                <a:lnTo>
                  <a:pt x="86320" y="142875"/>
                </a:lnTo>
                <a:cubicBezTo>
                  <a:pt x="88702" y="142875"/>
                  <a:pt x="90971" y="141945"/>
                  <a:pt x="92646" y="140271"/>
                </a:cubicBezTo>
                <a:lnTo>
                  <a:pt x="105035" y="127881"/>
                </a:lnTo>
                <a:cubicBezTo>
                  <a:pt x="111323" y="129890"/>
                  <a:pt x="118058" y="130969"/>
                  <a:pt x="125016" y="130969"/>
                </a:cubicBezTo>
                <a:close/>
                <a:moveTo>
                  <a:pt x="139898" y="35719"/>
                </a:moveTo>
                <a:cubicBezTo>
                  <a:pt x="148112" y="35719"/>
                  <a:pt x="154781" y="42388"/>
                  <a:pt x="154781" y="50602"/>
                </a:cubicBezTo>
                <a:cubicBezTo>
                  <a:pt x="154781" y="58816"/>
                  <a:pt x="148112" y="65484"/>
                  <a:pt x="139898" y="65484"/>
                </a:cubicBezTo>
                <a:cubicBezTo>
                  <a:pt x="131684" y="65484"/>
                  <a:pt x="125016" y="58816"/>
                  <a:pt x="125016" y="50602"/>
                </a:cubicBezTo>
                <a:cubicBezTo>
                  <a:pt x="125016" y="42388"/>
                  <a:pt x="131684" y="35719"/>
                  <a:pt x="139898" y="35719"/>
                </a:cubicBezTo>
                <a:close/>
              </a:path>
            </a:pathLst>
          </a:custGeom>
          <a:solidFill>
            <a:srgbClr val="F59E0B"/>
          </a:solidFill>
          <a:ln/>
        </p:spPr>
        <p:txBody>
          <a:bodyPr/>
          <a:lstStyle/>
          <a:p>
            <a:endParaRPr lang="zh-CN" altLang="en-US"/>
          </a:p>
        </p:txBody>
      </p:sp>
      <p:sp>
        <p:nvSpPr>
          <p:cNvPr id="27" name="Text 25"/>
          <p:cNvSpPr/>
          <p:nvPr/>
        </p:nvSpPr>
        <p:spPr>
          <a:xfrm>
            <a:off x="924719" y="4479542"/>
            <a:ext cx="714375" cy="222250"/>
          </a:xfrm>
          <a:prstGeom prst="rect">
            <a:avLst/>
          </a:prstGeom>
          <a:noFill/>
          <a:ln/>
        </p:spPr>
        <p:txBody>
          <a:bodyPr wrap="square" lIns="0" tIns="0" rIns="0" bIns="0" rtlCol="0" anchor="ctr"/>
          <a:lstStyle/>
          <a:p>
            <a:pPr>
              <a:lnSpc>
                <a:spcPct val="120000"/>
              </a:lnSpc>
            </a:pPr>
            <a:r>
              <a:rPr lang="en-US" sz="1250" b="1" dirty="0">
                <a:solidFill>
                  <a:srgbClr val="E5E7EB"/>
                </a:solidFill>
                <a:latin typeface="Noto Sans SC" pitchFamily="34" charset="0"/>
                <a:ea typeface="Noto Sans SC" pitchFamily="34" charset="-122"/>
                <a:cs typeface="Noto Sans SC" pitchFamily="34" charset="-120"/>
              </a:rPr>
              <a:t>安全优势</a:t>
            </a:r>
            <a:endParaRPr lang="en-US" sz="1600" dirty="0"/>
          </a:p>
        </p:txBody>
      </p:sp>
      <p:sp>
        <p:nvSpPr>
          <p:cNvPr id="28" name="Shape 26"/>
          <p:cNvSpPr/>
          <p:nvPr/>
        </p:nvSpPr>
        <p:spPr>
          <a:xfrm>
            <a:off x="448469" y="4876418"/>
            <a:ext cx="2690813" cy="655836"/>
          </a:xfrm>
          <a:custGeom>
            <a:avLst/>
            <a:gdLst/>
            <a:ahLst/>
            <a:cxnLst/>
            <a:rect l="l" t="t" r="r" b="b"/>
            <a:pathLst>
              <a:path w="2690813" h="936625">
                <a:moveTo>
                  <a:pt x="63503" y="0"/>
                </a:moveTo>
                <a:lnTo>
                  <a:pt x="2627309" y="0"/>
                </a:lnTo>
                <a:cubicBezTo>
                  <a:pt x="2662381" y="0"/>
                  <a:pt x="2690813" y="28431"/>
                  <a:pt x="2690813" y="63503"/>
                </a:cubicBezTo>
                <a:lnTo>
                  <a:pt x="2690813" y="873122"/>
                </a:lnTo>
                <a:cubicBezTo>
                  <a:pt x="2690813" y="908194"/>
                  <a:pt x="2662381" y="936625"/>
                  <a:pt x="2627309" y="936625"/>
                </a:cubicBezTo>
                <a:lnTo>
                  <a:pt x="63503" y="936625"/>
                </a:lnTo>
                <a:cubicBezTo>
                  <a:pt x="28431" y="936625"/>
                  <a:pt x="0" y="908194"/>
                  <a:pt x="0" y="873122"/>
                </a:cubicBezTo>
                <a:lnTo>
                  <a:pt x="0" y="63503"/>
                </a:lnTo>
                <a:cubicBezTo>
                  <a:pt x="0" y="28431"/>
                  <a:pt x="28431" y="0"/>
                  <a:pt x="63503" y="0"/>
                </a:cubicBezTo>
                <a:close/>
              </a:path>
            </a:pathLst>
          </a:custGeom>
          <a:solidFill>
            <a:srgbClr val="34D399">
              <a:alpha val="10196"/>
            </a:srgbClr>
          </a:solidFill>
          <a:ln/>
        </p:spPr>
        <p:txBody>
          <a:bodyPr/>
          <a:lstStyle/>
          <a:p>
            <a:endParaRPr lang="zh-CN" altLang="en-US"/>
          </a:p>
        </p:txBody>
      </p:sp>
      <p:sp>
        <p:nvSpPr>
          <p:cNvPr id="29" name="Shape 27"/>
          <p:cNvSpPr/>
          <p:nvPr/>
        </p:nvSpPr>
        <p:spPr>
          <a:xfrm>
            <a:off x="559594" y="5089738"/>
            <a:ext cx="142875" cy="190500"/>
          </a:xfrm>
          <a:custGeom>
            <a:avLst/>
            <a:gdLst/>
            <a:ahLst/>
            <a:cxnLst/>
            <a:rect l="l" t="t" r="r" b="b"/>
            <a:pathLst>
              <a:path w="142875" h="190500">
                <a:moveTo>
                  <a:pt x="47625" y="35719"/>
                </a:moveTo>
                <a:lnTo>
                  <a:pt x="47625" y="59531"/>
                </a:lnTo>
                <a:lnTo>
                  <a:pt x="95250" y="59531"/>
                </a:lnTo>
                <a:lnTo>
                  <a:pt x="95250" y="35719"/>
                </a:lnTo>
                <a:cubicBezTo>
                  <a:pt x="95250" y="22585"/>
                  <a:pt x="84572" y="11906"/>
                  <a:pt x="71438" y="11906"/>
                </a:cubicBezTo>
                <a:cubicBezTo>
                  <a:pt x="58303" y="11906"/>
                  <a:pt x="47625" y="22585"/>
                  <a:pt x="47625" y="35719"/>
                </a:cubicBezTo>
                <a:close/>
                <a:moveTo>
                  <a:pt x="23812" y="59531"/>
                </a:moveTo>
                <a:lnTo>
                  <a:pt x="23812" y="35719"/>
                </a:lnTo>
                <a:cubicBezTo>
                  <a:pt x="23812" y="9413"/>
                  <a:pt x="45132" y="-11906"/>
                  <a:pt x="71438" y="-11906"/>
                </a:cubicBezTo>
                <a:cubicBezTo>
                  <a:pt x="97743" y="-11906"/>
                  <a:pt x="119063" y="9413"/>
                  <a:pt x="119063" y="35719"/>
                </a:cubicBezTo>
                <a:lnTo>
                  <a:pt x="119063" y="59531"/>
                </a:lnTo>
                <a:cubicBezTo>
                  <a:pt x="132197" y="59531"/>
                  <a:pt x="142875" y="70210"/>
                  <a:pt x="142875" y="83344"/>
                </a:cubicBezTo>
                <a:lnTo>
                  <a:pt x="142875" y="166688"/>
                </a:lnTo>
                <a:cubicBezTo>
                  <a:pt x="142875" y="179822"/>
                  <a:pt x="132197" y="190500"/>
                  <a:pt x="119063" y="190500"/>
                </a:cubicBezTo>
                <a:lnTo>
                  <a:pt x="23812" y="190500"/>
                </a:lnTo>
                <a:cubicBezTo>
                  <a:pt x="10678" y="190500"/>
                  <a:pt x="0" y="179822"/>
                  <a:pt x="0" y="166688"/>
                </a:cubicBezTo>
                <a:lnTo>
                  <a:pt x="0" y="83344"/>
                </a:lnTo>
                <a:cubicBezTo>
                  <a:pt x="0" y="70210"/>
                  <a:pt x="10678" y="59531"/>
                  <a:pt x="23812" y="59531"/>
                </a:cubicBezTo>
                <a:close/>
              </a:path>
            </a:pathLst>
          </a:custGeom>
          <a:solidFill>
            <a:srgbClr val="34D399"/>
          </a:solidFill>
          <a:ln/>
        </p:spPr>
        <p:txBody>
          <a:bodyPr/>
          <a:lstStyle/>
          <a:p>
            <a:endParaRPr lang="zh-CN" altLang="en-US"/>
          </a:p>
        </p:txBody>
      </p:sp>
      <p:sp>
        <p:nvSpPr>
          <p:cNvPr id="30" name="Text 28"/>
          <p:cNvSpPr/>
          <p:nvPr/>
        </p:nvSpPr>
        <p:spPr>
          <a:xfrm>
            <a:off x="484187" y="5089738"/>
            <a:ext cx="2619375"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密钥集中管理</a:t>
            </a:r>
            <a:endParaRPr lang="en-US" sz="1600" dirty="0"/>
          </a:p>
        </p:txBody>
      </p:sp>
      <p:sp>
        <p:nvSpPr>
          <p:cNvPr id="31" name="Text 29"/>
          <p:cNvSpPr/>
          <p:nvPr/>
        </p:nvSpPr>
        <p:spPr>
          <a:xfrm>
            <a:off x="488156" y="5281553"/>
            <a:ext cx="2611438"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避免分散配置</a:t>
            </a:r>
            <a:endParaRPr lang="en-US" sz="1600" dirty="0"/>
          </a:p>
        </p:txBody>
      </p:sp>
      <p:sp>
        <p:nvSpPr>
          <p:cNvPr id="32" name="Shape 30"/>
          <p:cNvSpPr/>
          <p:nvPr/>
        </p:nvSpPr>
        <p:spPr>
          <a:xfrm>
            <a:off x="3202781" y="4876418"/>
            <a:ext cx="2690813" cy="655836"/>
          </a:xfrm>
          <a:custGeom>
            <a:avLst/>
            <a:gdLst/>
            <a:ahLst/>
            <a:cxnLst/>
            <a:rect l="l" t="t" r="r" b="b"/>
            <a:pathLst>
              <a:path w="2690813" h="936625">
                <a:moveTo>
                  <a:pt x="63503" y="0"/>
                </a:moveTo>
                <a:lnTo>
                  <a:pt x="2627309" y="0"/>
                </a:lnTo>
                <a:cubicBezTo>
                  <a:pt x="2662381" y="0"/>
                  <a:pt x="2690813" y="28431"/>
                  <a:pt x="2690813" y="63503"/>
                </a:cubicBezTo>
                <a:lnTo>
                  <a:pt x="2690813" y="873122"/>
                </a:lnTo>
                <a:cubicBezTo>
                  <a:pt x="2690813" y="908194"/>
                  <a:pt x="2662381" y="936625"/>
                  <a:pt x="2627309" y="936625"/>
                </a:cubicBezTo>
                <a:lnTo>
                  <a:pt x="63503" y="936625"/>
                </a:lnTo>
                <a:cubicBezTo>
                  <a:pt x="28431" y="936625"/>
                  <a:pt x="0" y="908194"/>
                  <a:pt x="0" y="873122"/>
                </a:cubicBezTo>
                <a:lnTo>
                  <a:pt x="0" y="63503"/>
                </a:lnTo>
                <a:cubicBezTo>
                  <a:pt x="0" y="28431"/>
                  <a:pt x="28431" y="0"/>
                  <a:pt x="63503" y="0"/>
                </a:cubicBezTo>
                <a:close/>
              </a:path>
            </a:pathLst>
          </a:custGeom>
          <a:solidFill>
            <a:srgbClr val="F59E0B">
              <a:alpha val="10196"/>
            </a:srgbClr>
          </a:solidFill>
          <a:ln/>
        </p:spPr>
        <p:txBody>
          <a:bodyPr/>
          <a:lstStyle/>
          <a:p>
            <a:endParaRPr lang="zh-CN" altLang="en-US"/>
          </a:p>
        </p:txBody>
      </p:sp>
      <p:sp>
        <p:nvSpPr>
          <p:cNvPr id="33" name="Shape 31"/>
          <p:cNvSpPr/>
          <p:nvPr/>
        </p:nvSpPr>
        <p:spPr>
          <a:xfrm>
            <a:off x="3278187" y="5089738"/>
            <a:ext cx="214313" cy="190500"/>
          </a:xfrm>
          <a:custGeom>
            <a:avLst/>
            <a:gdLst/>
            <a:ahLst/>
            <a:cxnLst/>
            <a:rect l="l" t="t" r="r" b="b"/>
            <a:pathLst>
              <a:path w="214313" h="190500">
                <a:moveTo>
                  <a:pt x="83344" y="92273"/>
                </a:moveTo>
                <a:cubicBezTo>
                  <a:pt x="107986" y="92273"/>
                  <a:pt x="127992" y="72267"/>
                  <a:pt x="127992" y="47625"/>
                </a:cubicBezTo>
                <a:cubicBezTo>
                  <a:pt x="127992" y="22983"/>
                  <a:pt x="107986" y="2977"/>
                  <a:pt x="83344" y="2977"/>
                </a:cubicBezTo>
                <a:cubicBezTo>
                  <a:pt x="58702" y="2977"/>
                  <a:pt x="38695" y="22983"/>
                  <a:pt x="38695" y="47625"/>
                </a:cubicBezTo>
                <a:cubicBezTo>
                  <a:pt x="38695" y="72267"/>
                  <a:pt x="58702" y="92273"/>
                  <a:pt x="83344" y="92273"/>
                </a:cubicBezTo>
                <a:close/>
                <a:moveTo>
                  <a:pt x="72293" y="113109"/>
                </a:moveTo>
                <a:cubicBezTo>
                  <a:pt x="35644" y="113109"/>
                  <a:pt x="5953" y="142801"/>
                  <a:pt x="5953" y="179450"/>
                </a:cubicBezTo>
                <a:cubicBezTo>
                  <a:pt x="5953" y="185551"/>
                  <a:pt x="10902" y="190500"/>
                  <a:pt x="17004" y="190500"/>
                </a:cubicBezTo>
                <a:lnTo>
                  <a:pt x="110579" y="190500"/>
                </a:lnTo>
                <a:cubicBezTo>
                  <a:pt x="97110" y="174650"/>
                  <a:pt x="89297" y="154223"/>
                  <a:pt x="89297" y="132606"/>
                </a:cubicBezTo>
                <a:lnTo>
                  <a:pt x="89297" y="121034"/>
                </a:lnTo>
                <a:cubicBezTo>
                  <a:pt x="89297" y="118318"/>
                  <a:pt x="89669" y="115639"/>
                  <a:pt x="90376" y="113109"/>
                </a:cubicBezTo>
                <a:lnTo>
                  <a:pt x="72293" y="113109"/>
                </a:lnTo>
                <a:close/>
                <a:moveTo>
                  <a:pt x="165683" y="181756"/>
                </a:moveTo>
                <a:lnTo>
                  <a:pt x="160734" y="184100"/>
                </a:lnTo>
                <a:lnTo>
                  <a:pt x="160734" y="114114"/>
                </a:lnTo>
                <a:lnTo>
                  <a:pt x="196453" y="126020"/>
                </a:lnTo>
                <a:lnTo>
                  <a:pt x="196453" y="133313"/>
                </a:lnTo>
                <a:cubicBezTo>
                  <a:pt x="196453" y="154074"/>
                  <a:pt x="184472" y="172938"/>
                  <a:pt x="165683" y="181794"/>
                </a:cubicBezTo>
                <a:close/>
                <a:moveTo>
                  <a:pt x="156976" y="96552"/>
                </a:moveTo>
                <a:lnTo>
                  <a:pt x="115305" y="110430"/>
                </a:lnTo>
                <a:cubicBezTo>
                  <a:pt x="110430" y="112068"/>
                  <a:pt x="107156" y="116607"/>
                  <a:pt x="107156" y="121741"/>
                </a:cubicBezTo>
                <a:lnTo>
                  <a:pt x="107156" y="133313"/>
                </a:lnTo>
                <a:cubicBezTo>
                  <a:pt x="107156" y="160995"/>
                  <a:pt x="123155" y="186184"/>
                  <a:pt x="148158" y="197941"/>
                </a:cubicBezTo>
                <a:lnTo>
                  <a:pt x="155042" y="201178"/>
                </a:lnTo>
                <a:cubicBezTo>
                  <a:pt x="156828" y="201997"/>
                  <a:pt x="158762" y="202443"/>
                  <a:pt x="160697" y="202443"/>
                </a:cubicBezTo>
                <a:cubicBezTo>
                  <a:pt x="162632" y="202443"/>
                  <a:pt x="164604" y="201997"/>
                  <a:pt x="166353" y="201178"/>
                </a:cubicBezTo>
                <a:lnTo>
                  <a:pt x="173236" y="197941"/>
                </a:lnTo>
                <a:cubicBezTo>
                  <a:pt x="198313" y="186147"/>
                  <a:pt x="214313" y="160958"/>
                  <a:pt x="214313" y="133276"/>
                </a:cubicBezTo>
                <a:lnTo>
                  <a:pt x="214313" y="121704"/>
                </a:lnTo>
                <a:cubicBezTo>
                  <a:pt x="214313" y="116570"/>
                  <a:pt x="211038" y="112030"/>
                  <a:pt x="206164" y="110393"/>
                </a:cubicBezTo>
                <a:lnTo>
                  <a:pt x="164492" y="96515"/>
                </a:lnTo>
                <a:cubicBezTo>
                  <a:pt x="162037" y="95696"/>
                  <a:pt x="159395" y="95696"/>
                  <a:pt x="156976" y="96515"/>
                </a:cubicBezTo>
                <a:close/>
              </a:path>
            </a:pathLst>
          </a:custGeom>
          <a:solidFill>
            <a:srgbClr val="F59E0B"/>
          </a:solidFill>
          <a:ln/>
        </p:spPr>
        <p:txBody>
          <a:bodyPr/>
          <a:lstStyle/>
          <a:p>
            <a:endParaRPr lang="zh-CN" altLang="en-US"/>
          </a:p>
        </p:txBody>
      </p:sp>
      <p:sp>
        <p:nvSpPr>
          <p:cNvPr id="34" name="Text 32"/>
          <p:cNvSpPr/>
          <p:nvPr/>
        </p:nvSpPr>
        <p:spPr>
          <a:xfrm>
            <a:off x="3238500" y="5089738"/>
            <a:ext cx="2619375"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统一鉴权</a:t>
            </a:r>
            <a:endParaRPr lang="en-US" sz="1600" dirty="0"/>
          </a:p>
        </p:txBody>
      </p:sp>
      <p:sp>
        <p:nvSpPr>
          <p:cNvPr id="35" name="Text 33"/>
          <p:cNvSpPr/>
          <p:nvPr/>
        </p:nvSpPr>
        <p:spPr>
          <a:xfrm>
            <a:off x="3242469" y="5281553"/>
            <a:ext cx="2611438"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网关层注入</a:t>
            </a:r>
            <a:endParaRPr lang="en-US" sz="1600" dirty="0"/>
          </a:p>
        </p:txBody>
      </p:sp>
      <p:sp>
        <p:nvSpPr>
          <p:cNvPr id="36" name="Shape 34"/>
          <p:cNvSpPr/>
          <p:nvPr/>
        </p:nvSpPr>
        <p:spPr>
          <a:xfrm>
            <a:off x="448469" y="5632821"/>
            <a:ext cx="2690813" cy="665942"/>
          </a:xfrm>
          <a:custGeom>
            <a:avLst/>
            <a:gdLst/>
            <a:ahLst/>
            <a:cxnLst/>
            <a:rect l="l" t="t" r="r" b="b"/>
            <a:pathLst>
              <a:path w="2690813" h="936625">
                <a:moveTo>
                  <a:pt x="63503" y="0"/>
                </a:moveTo>
                <a:lnTo>
                  <a:pt x="2627309" y="0"/>
                </a:lnTo>
                <a:cubicBezTo>
                  <a:pt x="2662381" y="0"/>
                  <a:pt x="2690813" y="28431"/>
                  <a:pt x="2690813" y="63503"/>
                </a:cubicBezTo>
                <a:lnTo>
                  <a:pt x="2690813" y="873122"/>
                </a:lnTo>
                <a:cubicBezTo>
                  <a:pt x="2690813" y="908194"/>
                  <a:pt x="2662381" y="936625"/>
                  <a:pt x="2627309" y="936625"/>
                </a:cubicBezTo>
                <a:lnTo>
                  <a:pt x="63503" y="936625"/>
                </a:lnTo>
                <a:cubicBezTo>
                  <a:pt x="28431" y="936625"/>
                  <a:pt x="0" y="908194"/>
                  <a:pt x="0" y="873122"/>
                </a:cubicBezTo>
                <a:lnTo>
                  <a:pt x="0" y="63503"/>
                </a:lnTo>
                <a:cubicBezTo>
                  <a:pt x="0" y="28431"/>
                  <a:pt x="28431" y="0"/>
                  <a:pt x="63503" y="0"/>
                </a:cubicBezTo>
                <a:close/>
              </a:path>
            </a:pathLst>
          </a:custGeom>
          <a:solidFill>
            <a:srgbClr val="34D399">
              <a:alpha val="10196"/>
            </a:srgbClr>
          </a:solidFill>
          <a:ln/>
        </p:spPr>
        <p:txBody>
          <a:bodyPr/>
          <a:lstStyle/>
          <a:p>
            <a:endParaRPr lang="zh-CN" altLang="en-US"/>
          </a:p>
        </p:txBody>
      </p:sp>
      <p:sp>
        <p:nvSpPr>
          <p:cNvPr id="37" name="Shape 35"/>
          <p:cNvSpPr/>
          <p:nvPr/>
        </p:nvSpPr>
        <p:spPr>
          <a:xfrm>
            <a:off x="535781" y="5846140"/>
            <a:ext cx="190500" cy="190500"/>
          </a:xfrm>
          <a:custGeom>
            <a:avLst/>
            <a:gdLst/>
            <a:ahLst/>
            <a:cxnLst/>
            <a:rect l="l" t="t" r="r" b="b"/>
            <a:pathLst>
              <a:path w="190500" h="190500">
                <a:moveTo>
                  <a:pt x="178631" y="71438"/>
                </a:moveTo>
                <a:lnTo>
                  <a:pt x="181570" y="71438"/>
                </a:lnTo>
                <a:cubicBezTo>
                  <a:pt x="186519" y="71438"/>
                  <a:pt x="190500" y="67456"/>
                  <a:pt x="190500" y="62508"/>
                </a:cubicBezTo>
                <a:lnTo>
                  <a:pt x="190500" y="8930"/>
                </a:lnTo>
                <a:cubicBezTo>
                  <a:pt x="190500" y="5321"/>
                  <a:pt x="188342" y="2046"/>
                  <a:pt x="184993" y="670"/>
                </a:cubicBezTo>
                <a:cubicBezTo>
                  <a:pt x="181645" y="-707"/>
                  <a:pt x="177812" y="74"/>
                  <a:pt x="175245" y="2604"/>
                </a:cubicBezTo>
                <a:lnTo>
                  <a:pt x="156009" y="21878"/>
                </a:lnTo>
                <a:cubicBezTo>
                  <a:pt x="139526" y="8223"/>
                  <a:pt x="118318" y="0"/>
                  <a:pt x="95250" y="0"/>
                </a:cubicBezTo>
                <a:cubicBezTo>
                  <a:pt x="47253" y="0"/>
                  <a:pt x="7553" y="35496"/>
                  <a:pt x="967" y="81669"/>
                </a:cubicBezTo>
                <a:cubicBezTo>
                  <a:pt x="37" y="88181"/>
                  <a:pt x="4539" y="94208"/>
                  <a:pt x="11050" y="95138"/>
                </a:cubicBezTo>
                <a:cubicBezTo>
                  <a:pt x="17562" y="96069"/>
                  <a:pt x="23589" y="91529"/>
                  <a:pt x="24519" y="85055"/>
                </a:cubicBezTo>
                <a:cubicBezTo>
                  <a:pt x="29468" y="50416"/>
                  <a:pt x="59271" y="23812"/>
                  <a:pt x="95250" y="23812"/>
                </a:cubicBezTo>
                <a:cubicBezTo>
                  <a:pt x="111770" y="23812"/>
                  <a:pt x="126950" y="29394"/>
                  <a:pt x="139043" y="38807"/>
                </a:cubicBezTo>
                <a:lnTo>
                  <a:pt x="121667" y="56183"/>
                </a:lnTo>
                <a:cubicBezTo>
                  <a:pt x="119100" y="58750"/>
                  <a:pt x="118356" y="62582"/>
                  <a:pt x="119732" y="65931"/>
                </a:cubicBezTo>
                <a:cubicBezTo>
                  <a:pt x="121109" y="69279"/>
                  <a:pt x="124383" y="71438"/>
                  <a:pt x="127992" y="71438"/>
                </a:cubicBezTo>
                <a:lnTo>
                  <a:pt x="178631" y="71438"/>
                </a:lnTo>
                <a:close/>
                <a:moveTo>
                  <a:pt x="189570" y="108831"/>
                </a:moveTo>
                <a:cubicBezTo>
                  <a:pt x="190500" y="102319"/>
                  <a:pt x="185961" y="96292"/>
                  <a:pt x="179487" y="95362"/>
                </a:cubicBezTo>
                <a:cubicBezTo>
                  <a:pt x="173013" y="94431"/>
                  <a:pt x="166948" y="98971"/>
                  <a:pt x="166018" y="105445"/>
                </a:cubicBezTo>
                <a:cubicBezTo>
                  <a:pt x="161069" y="140047"/>
                  <a:pt x="131266" y="166650"/>
                  <a:pt x="95287" y="166650"/>
                </a:cubicBezTo>
                <a:cubicBezTo>
                  <a:pt x="78767" y="166650"/>
                  <a:pt x="63587" y="161069"/>
                  <a:pt x="51495" y="151656"/>
                </a:cubicBezTo>
                <a:lnTo>
                  <a:pt x="68833" y="134317"/>
                </a:lnTo>
                <a:cubicBezTo>
                  <a:pt x="71400" y="131750"/>
                  <a:pt x="72144" y="127918"/>
                  <a:pt x="70768" y="124569"/>
                </a:cubicBezTo>
                <a:cubicBezTo>
                  <a:pt x="69391" y="121221"/>
                  <a:pt x="66117" y="119063"/>
                  <a:pt x="62508" y="119063"/>
                </a:cubicBezTo>
                <a:lnTo>
                  <a:pt x="8930" y="119063"/>
                </a:lnTo>
                <a:cubicBezTo>
                  <a:pt x="3981" y="119063"/>
                  <a:pt x="0" y="123044"/>
                  <a:pt x="0" y="127992"/>
                </a:cubicBezTo>
                <a:lnTo>
                  <a:pt x="0" y="181570"/>
                </a:lnTo>
                <a:cubicBezTo>
                  <a:pt x="0" y="185179"/>
                  <a:pt x="2158" y="188454"/>
                  <a:pt x="5507" y="189830"/>
                </a:cubicBezTo>
                <a:cubicBezTo>
                  <a:pt x="8855" y="191207"/>
                  <a:pt x="12688" y="190426"/>
                  <a:pt x="15255" y="187896"/>
                </a:cubicBezTo>
                <a:lnTo>
                  <a:pt x="34528" y="168622"/>
                </a:lnTo>
                <a:cubicBezTo>
                  <a:pt x="50974" y="182277"/>
                  <a:pt x="72182" y="190500"/>
                  <a:pt x="95250" y="190500"/>
                </a:cubicBezTo>
                <a:cubicBezTo>
                  <a:pt x="143247" y="190500"/>
                  <a:pt x="182947" y="155004"/>
                  <a:pt x="189533" y="108831"/>
                </a:cubicBezTo>
                <a:close/>
              </a:path>
            </a:pathLst>
          </a:custGeom>
          <a:solidFill>
            <a:srgbClr val="34D399"/>
          </a:solidFill>
          <a:ln/>
        </p:spPr>
        <p:txBody>
          <a:bodyPr/>
          <a:lstStyle/>
          <a:p>
            <a:endParaRPr lang="zh-CN" altLang="en-US"/>
          </a:p>
        </p:txBody>
      </p:sp>
      <p:sp>
        <p:nvSpPr>
          <p:cNvPr id="38" name="Text 36"/>
          <p:cNvSpPr/>
          <p:nvPr/>
        </p:nvSpPr>
        <p:spPr>
          <a:xfrm>
            <a:off x="484187" y="5846140"/>
            <a:ext cx="2619375"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密钥轮换</a:t>
            </a:r>
            <a:endParaRPr lang="en-US" sz="1600" dirty="0"/>
          </a:p>
        </p:txBody>
      </p:sp>
      <p:sp>
        <p:nvSpPr>
          <p:cNvPr id="39" name="Text 37"/>
          <p:cNvSpPr/>
          <p:nvPr/>
        </p:nvSpPr>
        <p:spPr>
          <a:xfrm>
            <a:off x="500062" y="6036640"/>
            <a:ext cx="2611438"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独立更新</a:t>
            </a:r>
            <a:endParaRPr lang="en-US" sz="1600" dirty="0"/>
          </a:p>
        </p:txBody>
      </p:sp>
      <p:sp>
        <p:nvSpPr>
          <p:cNvPr id="40" name="Shape 38"/>
          <p:cNvSpPr/>
          <p:nvPr/>
        </p:nvSpPr>
        <p:spPr>
          <a:xfrm>
            <a:off x="3202781" y="5632821"/>
            <a:ext cx="2690813" cy="655836"/>
          </a:xfrm>
          <a:custGeom>
            <a:avLst/>
            <a:gdLst/>
            <a:ahLst/>
            <a:cxnLst/>
            <a:rect l="l" t="t" r="r" b="b"/>
            <a:pathLst>
              <a:path w="2690813" h="936625">
                <a:moveTo>
                  <a:pt x="63503" y="0"/>
                </a:moveTo>
                <a:lnTo>
                  <a:pt x="2627309" y="0"/>
                </a:lnTo>
                <a:cubicBezTo>
                  <a:pt x="2662381" y="0"/>
                  <a:pt x="2690813" y="28431"/>
                  <a:pt x="2690813" y="63503"/>
                </a:cubicBezTo>
                <a:lnTo>
                  <a:pt x="2690813" y="873122"/>
                </a:lnTo>
                <a:cubicBezTo>
                  <a:pt x="2690813" y="908194"/>
                  <a:pt x="2662381" y="936625"/>
                  <a:pt x="2627309" y="936625"/>
                </a:cubicBezTo>
                <a:lnTo>
                  <a:pt x="63503" y="936625"/>
                </a:lnTo>
                <a:cubicBezTo>
                  <a:pt x="28431" y="936625"/>
                  <a:pt x="0" y="908194"/>
                  <a:pt x="0" y="873122"/>
                </a:cubicBezTo>
                <a:lnTo>
                  <a:pt x="0" y="63503"/>
                </a:lnTo>
                <a:cubicBezTo>
                  <a:pt x="0" y="28431"/>
                  <a:pt x="28431" y="0"/>
                  <a:pt x="63503" y="0"/>
                </a:cubicBezTo>
                <a:close/>
              </a:path>
            </a:pathLst>
          </a:custGeom>
          <a:solidFill>
            <a:srgbClr val="F59E0B">
              <a:alpha val="10196"/>
            </a:srgbClr>
          </a:solidFill>
          <a:ln/>
        </p:spPr>
        <p:txBody>
          <a:bodyPr/>
          <a:lstStyle/>
          <a:p>
            <a:endParaRPr lang="zh-CN" altLang="en-US"/>
          </a:p>
        </p:txBody>
      </p:sp>
      <p:sp>
        <p:nvSpPr>
          <p:cNvPr id="41" name="Shape 39"/>
          <p:cNvSpPr/>
          <p:nvPr/>
        </p:nvSpPr>
        <p:spPr>
          <a:xfrm>
            <a:off x="3278187" y="5846140"/>
            <a:ext cx="214313" cy="190500"/>
          </a:xfrm>
          <a:custGeom>
            <a:avLst/>
            <a:gdLst/>
            <a:ahLst/>
            <a:cxnLst/>
            <a:rect l="l" t="t" r="r" b="b"/>
            <a:pathLst>
              <a:path w="214313" h="190500">
                <a:moveTo>
                  <a:pt x="107156" y="11906"/>
                </a:moveTo>
                <a:cubicBezTo>
                  <a:pt x="77093" y="11906"/>
                  <a:pt x="53020" y="25598"/>
                  <a:pt x="35496" y="41895"/>
                </a:cubicBezTo>
                <a:cubicBezTo>
                  <a:pt x="18083" y="58080"/>
                  <a:pt x="6437" y="77391"/>
                  <a:pt x="893" y="90674"/>
                </a:cubicBezTo>
                <a:cubicBezTo>
                  <a:pt x="-335" y="93613"/>
                  <a:pt x="-335" y="96887"/>
                  <a:pt x="893" y="99826"/>
                </a:cubicBezTo>
                <a:cubicBezTo>
                  <a:pt x="6437" y="113109"/>
                  <a:pt x="18083" y="132457"/>
                  <a:pt x="35496" y="148605"/>
                </a:cubicBezTo>
                <a:cubicBezTo>
                  <a:pt x="53020" y="164864"/>
                  <a:pt x="77093" y="178594"/>
                  <a:pt x="107156" y="178594"/>
                </a:cubicBezTo>
                <a:cubicBezTo>
                  <a:pt x="137220" y="178594"/>
                  <a:pt x="161292" y="164902"/>
                  <a:pt x="178817" y="148605"/>
                </a:cubicBezTo>
                <a:cubicBezTo>
                  <a:pt x="196230" y="132420"/>
                  <a:pt x="207876" y="113109"/>
                  <a:pt x="213420" y="99826"/>
                </a:cubicBezTo>
                <a:cubicBezTo>
                  <a:pt x="214647" y="96887"/>
                  <a:pt x="214647" y="93613"/>
                  <a:pt x="213420" y="90674"/>
                </a:cubicBezTo>
                <a:cubicBezTo>
                  <a:pt x="207876" y="77391"/>
                  <a:pt x="196230" y="58043"/>
                  <a:pt x="178817" y="41895"/>
                </a:cubicBezTo>
                <a:cubicBezTo>
                  <a:pt x="161292" y="25636"/>
                  <a:pt x="137220" y="11906"/>
                  <a:pt x="107156" y="11906"/>
                </a:cubicBezTo>
                <a:close/>
                <a:moveTo>
                  <a:pt x="53578" y="95250"/>
                </a:moveTo>
                <a:cubicBezTo>
                  <a:pt x="53578" y="65679"/>
                  <a:pt x="77586" y="41672"/>
                  <a:pt x="107156" y="41672"/>
                </a:cubicBezTo>
                <a:cubicBezTo>
                  <a:pt x="136727" y="41672"/>
                  <a:pt x="160734" y="65679"/>
                  <a:pt x="160734" y="95250"/>
                </a:cubicBezTo>
                <a:cubicBezTo>
                  <a:pt x="160734" y="124821"/>
                  <a:pt x="136727" y="148828"/>
                  <a:pt x="107156" y="148828"/>
                </a:cubicBezTo>
                <a:cubicBezTo>
                  <a:pt x="77586" y="148828"/>
                  <a:pt x="53578" y="124821"/>
                  <a:pt x="53578" y="95250"/>
                </a:cubicBezTo>
                <a:close/>
                <a:moveTo>
                  <a:pt x="107156" y="71438"/>
                </a:moveTo>
                <a:cubicBezTo>
                  <a:pt x="107156" y="84572"/>
                  <a:pt x="96478" y="95250"/>
                  <a:pt x="83344" y="95250"/>
                </a:cubicBezTo>
                <a:cubicBezTo>
                  <a:pt x="79065" y="95250"/>
                  <a:pt x="75047" y="94134"/>
                  <a:pt x="71549" y="92125"/>
                </a:cubicBezTo>
                <a:cubicBezTo>
                  <a:pt x="71177" y="96180"/>
                  <a:pt x="71512" y="100347"/>
                  <a:pt x="72628" y="104477"/>
                </a:cubicBezTo>
                <a:cubicBezTo>
                  <a:pt x="77725" y="123527"/>
                  <a:pt x="97334" y="134838"/>
                  <a:pt x="116384" y="129741"/>
                </a:cubicBezTo>
                <a:cubicBezTo>
                  <a:pt x="135434" y="124644"/>
                  <a:pt x="146745" y="105035"/>
                  <a:pt x="141647" y="85985"/>
                </a:cubicBezTo>
                <a:cubicBezTo>
                  <a:pt x="137108" y="68982"/>
                  <a:pt x="120997" y="58155"/>
                  <a:pt x="104031" y="59643"/>
                </a:cubicBezTo>
                <a:cubicBezTo>
                  <a:pt x="106003" y="63103"/>
                  <a:pt x="107156" y="67121"/>
                  <a:pt x="107156" y="71438"/>
                </a:cubicBezTo>
                <a:close/>
              </a:path>
            </a:pathLst>
          </a:custGeom>
          <a:solidFill>
            <a:srgbClr val="F59E0B"/>
          </a:solidFill>
          <a:ln/>
        </p:spPr>
        <p:txBody>
          <a:bodyPr/>
          <a:lstStyle/>
          <a:p>
            <a:endParaRPr lang="zh-CN" altLang="en-US"/>
          </a:p>
        </p:txBody>
      </p:sp>
      <p:sp>
        <p:nvSpPr>
          <p:cNvPr id="42" name="Text 40"/>
          <p:cNvSpPr/>
          <p:nvPr/>
        </p:nvSpPr>
        <p:spPr>
          <a:xfrm>
            <a:off x="3238500" y="5846140"/>
            <a:ext cx="2619375" cy="158750"/>
          </a:xfrm>
          <a:prstGeom prst="rect">
            <a:avLst/>
          </a:prstGeom>
          <a:noFill/>
          <a:ln/>
        </p:spPr>
        <p:txBody>
          <a:bodyPr wrap="square" lIns="0" tIns="0" rIns="0" bIns="0" rtlCol="0" anchor="ctr"/>
          <a:lstStyle/>
          <a:p>
            <a:pPr algn="ctr">
              <a:lnSpc>
                <a:spcPct val="120000"/>
              </a:lnSpc>
            </a:pPr>
            <a:r>
              <a:rPr lang="en-US" sz="875" b="1" dirty="0">
                <a:solidFill>
                  <a:srgbClr val="E5E7EB"/>
                </a:solidFill>
                <a:latin typeface="MiSans" pitchFamily="34" charset="0"/>
                <a:ea typeface="MiSans" pitchFamily="34" charset="-122"/>
                <a:cs typeface="MiSans" pitchFamily="34" charset="-120"/>
              </a:rPr>
              <a:t>审计日志</a:t>
            </a:r>
            <a:endParaRPr lang="en-US" sz="1600" dirty="0"/>
          </a:p>
        </p:txBody>
      </p:sp>
      <p:sp>
        <p:nvSpPr>
          <p:cNvPr id="43" name="Text 41"/>
          <p:cNvSpPr/>
          <p:nvPr/>
        </p:nvSpPr>
        <p:spPr>
          <a:xfrm>
            <a:off x="3254375" y="6036640"/>
            <a:ext cx="2611438" cy="127000"/>
          </a:xfrm>
          <a:prstGeom prst="rect">
            <a:avLst/>
          </a:prstGeom>
          <a:noFill/>
          <a:ln/>
        </p:spPr>
        <p:txBody>
          <a:bodyPr wrap="square" lIns="0" tIns="0" rIns="0" bIns="0" rtlCol="0" anchor="ctr"/>
          <a:lstStyle/>
          <a:p>
            <a:pPr algn="ctr">
              <a:lnSpc>
                <a:spcPct val="110000"/>
              </a:lnSpc>
            </a:pPr>
            <a:r>
              <a:rPr lang="en-US" sz="750" dirty="0">
                <a:solidFill>
                  <a:srgbClr val="E5E7EB">
                    <a:alpha val="70000"/>
                  </a:srgbClr>
                </a:solidFill>
                <a:latin typeface="Noto Sans SC" pitchFamily="34" charset="0"/>
                <a:ea typeface="Noto Sans SC" pitchFamily="34" charset="-122"/>
                <a:cs typeface="Noto Sans SC" pitchFamily="34" charset="-120"/>
              </a:rPr>
              <a:t>全局可追溯</a:t>
            </a:r>
            <a:endParaRPr lang="en-US" sz="1600" dirty="0"/>
          </a:p>
        </p:txBody>
      </p:sp>
      <p:grpSp>
        <p:nvGrpSpPr>
          <p:cNvPr id="51" name="组合 50">
            <a:extLst>
              <a:ext uri="{FF2B5EF4-FFF2-40B4-BE49-F238E27FC236}">
                <a16:creationId xmlns:a16="http://schemas.microsoft.com/office/drawing/2014/main" id="{1A3665D4-804B-E38F-4EF1-899B5FDC3351}"/>
              </a:ext>
            </a:extLst>
          </p:cNvPr>
          <p:cNvGrpSpPr/>
          <p:nvPr/>
        </p:nvGrpSpPr>
        <p:grpSpPr>
          <a:xfrm>
            <a:off x="6171407" y="1506223"/>
            <a:ext cx="5708594" cy="3041963"/>
            <a:chOff x="321469" y="4327922"/>
            <a:chExt cx="5708594" cy="3041963"/>
          </a:xfrm>
        </p:grpSpPr>
        <p:sp>
          <p:nvSpPr>
            <p:cNvPr id="44" name="Shape 42"/>
            <p:cNvSpPr/>
            <p:nvPr/>
          </p:nvSpPr>
          <p:spPr>
            <a:xfrm>
              <a:off x="321469" y="4327922"/>
              <a:ext cx="5707063" cy="3041963"/>
            </a:xfrm>
            <a:custGeom>
              <a:avLst/>
              <a:gdLst/>
              <a:ahLst/>
              <a:cxnLst/>
              <a:rect l="l" t="t" r="r" b="b"/>
              <a:pathLst>
                <a:path w="11549063" h="2944813">
                  <a:moveTo>
                    <a:pt x="95265" y="0"/>
                  </a:moveTo>
                  <a:lnTo>
                    <a:pt x="11453798" y="0"/>
                  </a:lnTo>
                  <a:cubicBezTo>
                    <a:pt x="11506411" y="0"/>
                    <a:pt x="11549063" y="42651"/>
                    <a:pt x="11549063" y="95265"/>
                  </a:cubicBezTo>
                  <a:lnTo>
                    <a:pt x="11549063" y="2849548"/>
                  </a:lnTo>
                  <a:cubicBezTo>
                    <a:pt x="11549063" y="2902161"/>
                    <a:pt x="11506411" y="2944813"/>
                    <a:pt x="11453798" y="2944813"/>
                  </a:cubicBezTo>
                  <a:lnTo>
                    <a:pt x="95265" y="2944813"/>
                  </a:lnTo>
                  <a:cubicBezTo>
                    <a:pt x="42651" y="2944813"/>
                    <a:pt x="0" y="2902161"/>
                    <a:pt x="0" y="2849548"/>
                  </a:cubicBezTo>
                  <a:lnTo>
                    <a:pt x="0" y="95265"/>
                  </a:lnTo>
                  <a:cubicBezTo>
                    <a:pt x="0" y="42651"/>
                    <a:pt x="42651" y="0"/>
                    <a:pt x="95265" y="0"/>
                  </a:cubicBezTo>
                  <a:close/>
                </a:path>
              </a:pathLst>
            </a:custGeom>
            <a:solidFill>
              <a:srgbClr val="111827"/>
            </a:solidFill>
            <a:ln w="12700">
              <a:solidFill>
                <a:srgbClr val="6B7280">
                  <a:alpha val="30196"/>
                </a:srgbClr>
              </a:solidFill>
              <a:prstDash val="solid"/>
            </a:ln>
          </p:spPr>
          <p:txBody>
            <a:bodyPr/>
            <a:lstStyle/>
            <a:p>
              <a:endParaRPr lang="zh-CN" altLang="en-US"/>
            </a:p>
          </p:txBody>
        </p:sp>
        <p:sp>
          <p:nvSpPr>
            <p:cNvPr id="45" name="Shape 43"/>
            <p:cNvSpPr/>
            <p:nvPr/>
          </p:nvSpPr>
          <p:spPr>
            <a:xfrm>
              <a:off x="452439" y="4685109"/>
              <a:ext cx="5577624" cy="7938"/>
            </a:xfrm>
            <a:custGeom>
              <a:avLst/>
              <a:gdLst/>
              <a:ahLst/>
              <a:cxnLst/>
              <a:rect l="l" t="t" r="r" b="b"/>
              <a:pathLst>
                <a:path w="11287125" h="7938">
                  <a:moveTo>
                    <a:pt x="0" y="0"/>
                  </a:moveTo>
                  <a:lnTo>
                    <a:pt x="11287125" y="0"/>
                  </a:lnTo>
                  <a:lnTo>
                    <a:pt x="11287125" y="7938"/>
                  </a:lnTo>
                  <a:lnTo>
                    <a:pt x="0" y="7938"/>
                  </a:lnTo>
                  <a:lnTo>
                    <a:pt x="0" y="0"/>
                  </a:lnTo>
                  <a:close/>
                </a:path>
              </a:pathLst>
            </a:custGeom>
            <a:solidFill>
              <a:srgbClr val="6B7280">
                <a:alpha val="30196"/>
              </a:srgbClr>
            </a:solidFill>
            <a:ln/>
          </p:spPr>
          <p:txBody>
            <a:bodyPr/>
            <a:lstStyle/>
            <a:p>
              <a:endParaRPr lang="zh-CN" altLang="en-US"/>
            </a:p>
          </p:txBody>
        </p:sp>
        <p:sp>
          <p:nvSpPr>
            <p:cNvPr id="46" name="Shape 44"/>
            <p:cNvSpPr/>
            <p:nvPr/>
          </p:nvSpPr>
          <p:spPr>
            <a:xfrm>
              <a:off x="452438" y="4490641"/>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EF4444"/>
            </a:solidFill>
            <a:ln/>
          </p:spPr>
          <p:txBody>
            <a:bodyPr/>
            <a:lstStyle/>
            <a:p>
              <a:endParaRPr lang="zh-CN" altLang="en-US"/>
            </a:p>
          </p:txBody>
        </p:sp>
        <p:sp>
          <p:nvSpPr>
            <p:cNvPr id="47" name="Shape 45"/>
            <p:cNvSpPr/>
            <p:nvPr/>
          </p:nvSpPr>
          <p:spPr>
            <a:xfrm>
              <a:off x="611188" y="4490641"/>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F59E0B"/>
            </a:solidFill>
            <a:ln/>
          </p:spPr>
          <p:txBody>
            <a:bodyPr/>
            <a:lstStyle/>
            <a:p>
              <a:endParaRPr lang="zh-CN" altLang="en-US"/>
            </a:p>
          </p:txBody>
        </p:sp>
        <p:sp>
          <p:nvSpPr>
            <p:cNvPr id="48" name="Shape 46"/>
            <p:cNvSpPr/>
            <p:nvPr/>
          </p:nvSpPr>
          <p:spPr>
            <a:xfrm>
              <a:off x="769938" y="4490641"/>
              <a:ext cx="95250" cy="95250"/>
            </a:xfrm>
            <a:custGeom>
              <a:avLst/>
              <a:gdLst/>
              <a:ahLst/>
              <a:cxnLst/>
              <a:rect l="l" t="t" r="r" b="b"/>
              <a:pathLst>
                <a:path w="95250" h="95250">
                  <a:moveTo>
                    <a:pt x="47625" y="0"/>
                  </a:moveTo>
                  <a:lnTo>
                    <a:pt x="47625" y="0"/>
                  </a:lnTo>
                  <a:cubicBezTo>
                    <a:pt x="73910" y="0"/>
                    <a:pt x="95250" y="21340"/>
                    <a:pt x="95250" y="47625"/>
                  </a:cubicBezTo>
                  <a:lnTo>
                    <a:pt x="95250" y="47625"/>
                  </a:lnTo>
                  <a:cubicBezTo>
                    <a:pt x="95250" y="73910"/>
                    <a:pt x="73910" y="95250"/>
                    <a:pt x="47625" y="95250"/>
                  </a:cubicBezTo>
                  <a:lnTo>
                    <a:pt x="47625" y="95250"/>
                  </a:lnTo>
                  <a:cubicBezTo>
                    <a:pt x="21340" y="95250"/>
                    <a:pt x="0" y="73910"/>
                    <a:pt x="0" y="47625"/>
                  </a:cubicBezTo>
                  <a:lnTo>
                    <a:pt x="0" y="47625"/>
                  </a:lnTo>
                  <a:cubicBezTo>
                    <a:pt x="0" y="21340"/>
                    <a:pt x="21340" y="0"/>
                    <a:pt x="47625" y="0"/>
                  </a:cubicBezTo>
                  <a:close/>
                </a:path>
              </a:pathLst>
            </a:custGeom>
            <a:solidFill>
              <a:srgbClr val="34D399"/>
            </a:solidFill>
            <a:ln/>
          </p:spPr>
          <p:txBody>
            <a:bodyPr/>
            <a:lstStyle/>
            <a:p>
              <a:endParaRPr lang="zh-CN" altLang="en-US"/>
            </a:p>
          </p:txBody>
        </p:sp>
        <p:sp>
          <p:nvSpPr>
            <p:cNvPr id="49" name="Text 47"/>
            <p:cNvSpPr/>
            <p:nvPr/>
          </p:nvSpPr>
          <p:spPr>
            <a:xfrm>
              <a:off x="1023938" y="4458891"/>
              <a:ext cx="1190625" cy="158750"/>
            </a:xfrm>
            <a:prstGeom prst="rect">
              <a:avLst/>
            </a:prstGeom>
            <a:noFill/>
            <a:ln/>
          </p:spPr>
          <p:txBody>
            <a:bodyPr wrap="square" lIns="0" tIns="0" rIns="0" bIns="0" rtlCol="0" anchor="ctr"/>
            <a:lstStyle/>
            <a:p>
              <a:pPr>
                <a:lnSpc>
                  <a:spcPct val="120000"/>
                </a:lnSpc>
              </a:pPr>
              <a:r>
                <a:rPr lang="en-US" sz="875" dirty="0">
                  <a:solidFill>
                    <a:srgbClr val="E5E7EB">
                      <a:alpha val="60000"/>
                    </a:srgbClr>
                  </a:solidFill>
                  <a:latin typeface="MiSans" pitchFamily="34" charset="0"/>
                  <a:ea typeface="MiSans" pitchFamily="34" charset="-122"/>
                  <a:cs typeface="MiSans" pitchFamily="34" charset="-120"/>
                </a:rPr>
                <a:t>model-config.yaml</a:t>
              </a:r>
              <a:endParaRPr lang="en-US" sz="1600" dirty="0"/>
            </a:p>
          </p:txBody>
        </p:sp>
        <p:sp>
          <p:nvSpPr>
            <p:cNvPr id="50" name="Text 48"/>
            <p:cNvSpPr/>
            <p:nvPr/>
          </p:nvSpPr>
          <p:spPr>
            <a:xfrm>
              <a:off x="452438" y="4780359"/>
              <a:ext cx="3982393" cy="2420938"/>
            </a:xfrm>
            <a:prstGeom prst="rect">
              <a:avLst/>
            </a:prstGeom>
            <a:noFill/>
            <a:ln/>
          </p:spPr>
          <p:txBody>
            <a:bodyPr wrap="square" lIns="0" tIns="0" rIns="0" bIns="0" rtlCol="0" anchor="ctr"/>
            <a:lstStyle/>
            <a:p>
              <a:pPr>
                <a:lnSpc>
                  <a:spcPct val="140000"/>
                </a:lnSpc>
              </a:pPr>
              <a:r>
                <a:rPr lang="en-US" sz="1000" dirty="0">
                  <a:solidFill>
                    <a:srgbClr val="6B7280"/>
                  </a:solidFill>
                  <a:latin typeface="MiSans" pitchFamily="34" charset="0"/>
                  <a:ea typeface="MiSans" pitchFamily="34" charset="-122"/>
                  <a:cs typeface="MiSans" pitchFamily="34" charset="-120"/>
                </a:rPr>
                <a:t># Kagent ModelConfig:让后续的 Agent 均通过网关访问大模型</a:t>
              </a:r>
              <a:r>
                <a:rPr lang="en-US" sz="1000" dirty="0">
                  <a:solidFill>
                    <a:srgbClr val="F59E0B"/>
                  </a:solidFill>
                  <a:latin typeface="MiSans" pitchFamily="34" charset="0"/>
                  <a:ea typeface="MiSans" pitchFamily="34" charset="-122"/>
                  <a:cs typeface="MiSans" pitchFamily="34" charset="-120"/>
                </a:rPr>
                <a:t>apiVersion</a:t>
              </a:r>
              <a:r>
                <a:rPr lang="en-US" sz="1000" dirty="0">
                  <a:solidFill>
                    <a:srgbClr val="E5E7EB"/>
                  </a:solidFill>
                  <a:latin typeface="MiSans" pitchFamily="34" charset="0"/>
                  <a:ea typeface="MiSans" pitchFamily="34" charset="-122"/>
                  <a:cs typeface="MiSans" pitchFamily="34" charset="-120"/>
                </a:rPr>
                <a:t>: kagent.dev/v1alpha2 </a:t>
              </a:r>
            </a:p>
            <a:p>
              <a:pPr>
                <a:lnSpc>
                  <a:spcPct val="140000"/>
                </a:lnSpc>
              </a:pPr>
              <a:r>
                <a:rPr lang="en-US" sz="1000" dirty="0">
                  <a:solidFill>
                    <a:srgbClr val="F59E0B"/>
                  </a:solidFill>
                  <a:latin typeface="MiSans" pitchFamily="34" charset="0"/>
                  <a:ea typeface="MiSans" pitchFamily="34" charset="-122"/>
                  <a:cs typeface="MiSans" pitchFamily="34" charset="-120"/>
                </a:rPr>
                <a:t>kind</a:t>
              </a:r>
              <a:r>
                <a:rPr lang="en-US" sz="1000" dirty="0">
                  <a:solidFill>
                    <a:srgbClr val="E5E7EB"/>
                  </a:solidFill>
                  <a:latin typeface="MiSans" pitchFamily="34" charset="0"/>
                  <a:ea typeface="MiSans" pitchFamily="34" charset="-122"/>
                  <a:cs typeface="MiSans" pitchFamily="34" charset="-120"/>
                </a:rPr>
                <a:t>: </a:t>
              </a:r>
              <a:r>
                <a:rPr lang="en-US" sz="1000" dirty="0" err="1">
                  <a:solidFill>
                    <a:srgbClr val="E5E7EB"/>
                  </a:solidFill>
                  <a:latin typeface="MiSans" pitchFamily="34" charset="0"/>
                  <a:ea typeface="MiSans" pitchFamily="34" charset="-122"/>
                  <a:cs typeface="MiSans" pitchFamily="34" charset="-120"/>
                </a:rPr>
                <a:t>ModelConfig</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F59E0B"/>
                  </a:solidFill>
                  <a:latin typeface="MiSans" pitchFamily="34" charset="0"/>
                  <a:ea typeface="MiSans" pitchFamily="34" charset="-122"/>
                  <a:cs typeface="MiSans" pitchFamily="34" charset="-120"/>
                </a:rPr>
                <a:t>metadata</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name</a:t>
              </a:r>
              <a:r>
                <a:rPr lang="en-US" sz="1000" dirty="0">
                  <a:solidFill>
                    <a:srgbClr val="E5E7EB"/>
                  </a:solidFill>
                  <a:latin typeface="MiSans" pitchFamily="34" charset="0"/>
                  <a:ea typeface="MiSans" pitchFamily="34" charset="-122"/>
                  <a:cs typeface="MiSans" pitchFamily="34" charset="-120"/>
                </a:rPr>
                <a:t>: my-provider-config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namespace</a:t>
              </a:r>
              <a:r>
                <a:rPr lang="en-US" sz="1000" dirty="0">
                  <a:solidFill>
                    <a:srgbClr val="E5E7EB"/>
                  </a:solidFill>
                  <a:latin typeface="MiSans" pitchFamily="34" charset="0"/>
                  <a:ea typeface="MiSans" pitchFamily="34" charset="-122"/>
                  <a:cs typeface="MiSans" pitchFamily="34" charset="-120"/>
                </a:rPr>
                <a:t>: </a:t>
              </a:r>
              <a:r>
                <a:rPr lang="en-US" sz="1000" dirty="0" err="1">
                  <a:solidFill>
                    <a:srgbClr val="E5E7EB"/>
                  </a:solidFill>
                  <a:latin typeface="MiSans" pitchFamily="34" charset="0"/>
                  <a:ea typeface="MiSans" pitchFamily="34" charset="-122"/>
                  <a:cs typeface="MiSans" pitchFamily="34" charset="-120"/>
                </a:rPr>
                <a:t>kagent</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en-US" sz="1000" dirty="0">
                  <a:solidFill>
                    <a:srgbClr val="F59E0B"/>
                  </a:solidFill>
                  <a:latin typeface="MiSans" pitchFamily="34" charset="0"/>
                  <a:ea typeface="MiSans" pitchFamily="34" charset="-122"/>
                  <a:cs typeface="MiSans" pitchFamily="34" charset="-120"/>
                </a:rPr>
                <a:t>spec</a:t>
              </a:r>
              <a:r>
                <a:rPr lang="en-US" sz="1000" dirty="0">
                  <a:solidFill>
                    <a:srgbClr val="E5E7EB"/>
                  </a:solidFill>
                  <a:latin typeface="MiSans" pitchFamily="34" charset="0"/>
                  <a:ea typeface="MiSans" pitchFamily="34" charset="-122"/>
                  <a:cs typeface="MiSans" pitchFamily="34" charset="-120"/>
                </a:rPr>
                <a:t>: </a:t>
              </a:r>
            </a:p>
            <a:p>
              <a:pPr>
                <a:lnSpc>
                  <a:spcPct val="140000"/>
                </a:lnSpc>
              </a:pPr>
              <a:r>
                <a:rPr lang="zh-CN" altLang="en-US" sz="1000" dirty="0">
                  <a:solidFill>
                    <a:srgbClr val="E5E7EB"/>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model</a:t>
              </a:r>
              <a:r>
                <a:rPr lang="en-US" sz="1000" dirty="0">
                  <a:solidFill>
                    <a:srgbClr val="E5E7EB"/>
                  </a:solidFill>
                  <a:latin typeface="MiSans" pitchFamily="34" charset="0"/>
                  <a:ea typeface="MiSans" pitchFamily="34" charset="-122"/>
                  <a:cs typeface="MiSans" pitchFamily="34" charset="-120"/>
                </a:rPr>
                <a:t>: </a:t>
              </a:r>
              <a:r>
                <a:rPr lang="en-US" sz="1000" dirty="0" err="1">
                  <a:solidFill>
                    <a:srgbClr val="34D399"/>
                  </a:solidFill>
                  <a:latin typeface="MiSans" pitchFamily="34" charset="0"/>
                  <a:ea typeface="MiSans" pitchFamily="34" charset="-122"/>
                  <a:cs typeface="MiSans" pitchFamily="34" charset="-120"/>
                </a:rPr>
                <a:t>qwen</a:t>
              </a:r>
              <a:r>
                <a:rPr lang="en-US" sz="1000" dirty="0">
                  <a:solidFill>
                    <a:srgbClr val="34D399"/>
                  </a:solidFill>
                  <a:latin typeface="MiSans" pitchFamily="34" charset="0"/>
                  <a:ea typeface="MiSans" pitchFamily="34" charset="-122"/>
                  <a:cs typeface="MiSans" pitchFamily="34" charset="-120"/>
                </a:rPr>
                <a:t>-plus</a:t>
              </a:r>
            </a:p>
            <a:p>
              <a:pPr>
                <a:lnSpc>
                  <a:spcPct val="140000"/>
                </a:lnSpc>
              </a:pPr>
              <a:r>
                <a:rPr lang="zh-CN" altLang="en-US" sz="1000" dirty="0">
                  <a:solidFill>
                    <a:srgbClr val="34D399"/>
                  </a:solidFill>
                  <a:latin typeface="MiSans" pitchFamily="34" charset="0"/>
                  <a:ea typeface="MiSans" pitchFamily="34" charset="-122"/>
                  <a:cs typeface="MiSans" pitchFamily="34" charset="-120"/>
                </a:rPr>
                <a:t>     </a:t>
              </a:r>
              <a:r>
                <a:rPr lang="en-US" sz="1000" dirty="0" err="1">
                  <a:solidFill>
                    <a:srgbClr val="F59E0B"/>
                  </a:solidFill>
                  <a:latin typeface="MiSans" pitchFamily="34" charset="0"/>
                  <a:ea typeface="MiSans" pitchFamily="34" charset="-122"/>
                  <a:cs typeface="MiSans" pitchFamily="34" charset="-120"/>
                </a:rPr>
                <a:t>openAI</a:t>
              </a:r>
              <a:r>
                <a:rPr lang="en-US" sz="1000" dirty="0">
                  <a:solidFill>
                    <a:srgbClr val="E5E7EB"/>
                  </a:solidFill>
                  <a:latin typeface="MiSans" pitchFamily="34" charset="0"/>
                  <a:ea typeface="MiSans" pitchFamily="34" charset="-122"/>
                  <a:cs typeface="MiSans" pitchFamily="34" charset="-120"/>
                </a:rPr>
                <a:t>: </a:t>
              </a:r>
              <a:r>
                <a:rPr lang="en-US" sz="1000" dirty="0">
                  <a:solidFill>
                    <a:srgbClr val="6B7280"/>
                  </a:solidFill>
                  <a:latin typeface="MiSans" pitchFamily="34" charset="0"/>
                  <a:ea typeface="MiSans" pitchFamily="34" charset="-122"/>
                  <a:cs typeface="MiSans" pitchFamily="34" charset="-120"/>
                </a:rPr>
                <a:t># 指向 ACK Gateway </a:t>
              </a:r>
              <a:r>
                <a:rPr lang="en-US" sz="1000" dirty="0" err="1">
                  <a:solidFill>
                    <a:srgbClr val="6B7280"/>
                  </a:solidFill>
                  <a:latin typeface="MiSans" pitchFamily="34" charset="0"/>
                  <a:ea typeface="MiSans" pitchFamily="34" charset="-122"/>
                  <a:cs typeface="MiSans" pitchFamily="34" charset="-120"/>
                </a:rPr>
                <a:t>的集群内地址</a:t>
              </a:r>
              <a:endParaRPr lang="en-US" sz="1000" dirty="0">
                <a:solidFill>
                  <a:srgbClr val="6B7280"/>
                </a:solidFill>
                <a:latin typeface="MiSans" pitchFamily="34" charset="0"/>
                <a:ea typeface="MiSans" pitchFamily="34" charset="-122"/>
                <a:cs typeface="MiSans" pitchFamily="34" charset="-120"/>
              </a:endParaRPr>
            </a:p>
            <a:p>
              <a:pPr>
                <a:lnSpc>
                  <a:spcPct val="140000"/>
                </a:lnSpc>
              </a:pPr>
              <a:r>
                <a:rPr lang="zh-CN" altLang="en-US" sz="1000" dirty="0">
                  <a:solidFill>
                    <a:srgbClr val="6B7280"/>
                  </a:solidFill>
                  <a:latin typeface="MiSans" pitchFamily="34" charset="0"/>
                  <a:ea typeface="MiSans" pitchFamily="34" charset="-122"/>
                  <a:cs typeface="MiSans" pitchFamily="34" charset="-120"/>
                </a:rPr>
                <a:t>         </a:t>
              </a:r>
              <a:r>
                <a:rPr lang="en-US" sz="1000" dirty="0" err="1">
                  <a:solidFill>
                    <a:srgbClr val="F59E0B"/>
                  </a:solidFill>
                  <a:latin typeface="MiSans" pitchFamily="34" charset="0"/>
                  <a:ea typeface="MiSans" pitchFamily="34" charset="-122"/>
                  <a:cs typeface="MiSans" pitchFamily="34" charset="-120"/>
                </a:rPr>
                <a:t>baseUrl</a:t>
              </a:r>
              <a:r>
                <a:rPr lang="en-US" sz="1000" dirty="0">
                  <a:solidFill>
                    <a:srgbClr val="E5E7EB"/>
                  </a:solidFill>
                  <a:latin typeface="MiSans" pitchFamily="34" charset="0"/>
                  <a:ea typeface="MiSans" pitchFamily="34" charset="-122"/>
                  <a:cs typeface="MiSans" pitchFamily="34" charset="-120"/>
                </a:rPr>
                <a:t>: </a:t>
              </a:r>
              <a:r>
                <a:rPr lang="en-US" sz="1000" dirty="0">
                  <a:solidFill>
                    <a:srgbClr val="34D399"/>
                  </a:solidFill>
                  <a:latin typeface="MiSans" pitchFamily="34" charset="0"/>
                  <a:ea typeface="MiSans" pitchFamily="34" charset="-122"/>
                  <a:cs typeface="MiSans" pitchFamily="34" charset="-120"/>
                  <a:hlinkClick r:id="rId3"/>
                </a:rPr>
                <a:t>http://$GATEWAY_HOST:8080/v1</a:t>
              </a:r>
              <a:endParaRPr lang="en-US" sz="1000" dirty="0">
                <a:solidFill>
                  <a:srgbClr val="34D399"/>
                </a:solidFill>
                <a:latin typeface="MiSans" pitchFamily="34" charset="0"/>
                <a:ea typeface="MiSans" pitchFamily="34" charset="-122"/>
                <a:cs typeface="MiSans" pitchFamily="34" charset="-120"/>
              </a:endParaRPr>
            </a:p>
            <a:p>
              <a:pPr>
                <a:lnSpc>
                  <a:spcPct val="140000"/>
                </a:lnSpc>
              </a:pPr>
              <a:r>
                <a:rPr lang="zh-CN" altLang="en-US" sz="1000" dirty="0">
                  <a:solidFill>
                    <a:srgbClr val="34D399"/>
                  </a:solidFill>
                  <a:latin typeface="MiSans" pitchFamily="34" charset="0"/>
                  <a:ea typeface="MiSans" pitchFamily="34" charset="-122"/>
                  <a:cs typeface="MiSans" pitchFamily="34" charset="-120"/>
                </a:rPr>
                <a:t>     </a:t>
              </a:r>
              <a:r>
                <a:rPr lang="en-US" sz="1000" dirty="0">
                  <a:solidFill>
                    <a:srgbClr val="F59E0B"/>
                  </a:solidFill>
                  <a:latin typeface="MiSans" pitchFamily="34" charset="0"/>
                  <a:ea typeface="MiSans" pitchFamily="34" charset="-122"/>
                  <a:cs typeface="MiSans" pitchFamily="34" charset="-120"/>
                </a:rPr>
                <a:t>provider</a:t>
              </a:r>
              <a:r>
                <a:rPr lang="en-US" sz="1000" dirty="0">
                  <a:solidFill>
                    <a:srgbClr val="E5E7EB"/>
                  </a:solidFill>
                  <a:latin typeface="MiSans" pitchFamily="34" charset="0"/>
                  <a:ea typeface="MiSans" pitchFamily="34" charset="-122"/>
                  <a:cs typeface="MiSans" pitchFamily="34" charset="-120"/>
                </a:rPr>
                <a:t>: OpenAI</a:t>
              </a:r>
              <a:endParaRPr lang="en-US" sz="1600" dirty="0"/>
            </a:p>
          </p:txBody>
        </p:sp>
      </p:gr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04</a:t>
            </a:r>
            <a:endParaRPr lang="en-US" sz="1600" dirty="0"/>
          </a:p>
        </p:txBody>
      </p:sp>
      <p:sp>
        <p:nvSpPr>
          <p:cNvPr id="4" name="Text 2"/>
          <p:cNvSpPr/>
          <p:nvPr/>
        </p:nvSpPr>
        <p:spPr>
          <a:xfrm>
            <a:off x="876300" y="381000"/>
            <a:ext cx="4819650" cy="381000"/>
          </a:xfrm>
          <a:prstGeom prst="rect">
            <a:avLst/>
          </a:prstGeom>
          <a:noFill/>
          <a:ln/>
        </p:spPr>
        <p:txBody>
          <a:bodyPr wrap="square" lIns="0" tIns="0" rIns="0" bIns="0" rtlCol="0" anchor="ctr"/>
          <a:lstStyle/>
          <a:p>
            <a:pPr>
              <a:lnSpc>
                <a:spcPct val="90000"/>
              </a:lnSpc>
            </a:pPr>
            <a:r>
              <a:rPr lang="en-US" sz="2700" b="1" dirty="0" err="1">
                <a:solidFill>
                  <a:srgbClr val="E5E7EB"/>
                </a:solidFill>
                <a:latin typeface="Noto Sans SC" pitchFamily="34" charset="0"/>
                <a:ea typeface="Noto Sans SC" pitchFamily="34" charset="-122"/>
                <a:cs typeface="Noto Sans SC" pitchFamily="34" charset="-120"/>
              </a:rPr>
              <a:t>声明式智能体创建</a:t>
            </a:r>
            <a:r>
              <a:rPr lang="en-US" sz="2700" b="1" dirty="0">
                <a:solidFill>
                  <a:srgbClr val="E5E7EB"/>
                </a:solidFill>
                <a:latin typeface="Noto Sans SC" pitchFamily="34" charset="0"/>
                <a:ea typeface="Noto Sans SC" pitchFamily="34" charset="-122"/>
                <a:cs typeface="Noto Sans SC" pitchFamily="34" charset="-120"/>
              </a:rPr>
              <a:t>:</a:t>
            </a:r>
            <a:r>
              <a:rPr lang="zh-CN" altLang="en-US" sz="2700" b="1" dirty="0">
                <a:solidFill>
                  <a:srgbClr val="E5E7EB"/>
                </a:solidFill>
                <a:latin typeface="Noto Sans SC" pitchFamily="34" charset="0"/>
                <a:ea typeface="Noto Sans SC" pitchFamily="34" charset="-122"/>
                <a:cs typeface="Noto Sans SC" pitchFamily="34" charset="-120"/>
              </a:rPr>
              <a:t> </a:t>
            </a:r>
            <a:r>
              <a:rPr lang="en-US" sz="2700" b="1" dirty="0">
                <a:solidFill>
                  <a:srgbClr val="E5E7EB"/>
                </a:solidFill>
                <a:latin typeface="Noto Sans SC" pitchFamily="34" charset="0"/>
                <a:ea typeface="Noto Sans SC" pitchFamily="34" charset="-122"/>
                <a:cs typeface="Noto Sans SC" pitchFamily="34" charset="-120"/>
              </a:rPr>
              <a:t>Agent CRD</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F59E0B"/>
          </a:solidFill>
          <a:ln/>
        </p:spPr>
        <p:txBody>
          <a:bodyPr/>
          <a:lstStyle/>
          <a:p>
            <a:endParaRPr lang="zh-CN" altLang="en-US"/>
          </a:p>
        </p:txBody>
      </p:sp>
      <p:sp>
        <p:nvSpPr>
          <p:cNvPr id="6" name="Shape 4"/>
          <p:cNvSpPr/>
          <p:nvPr/>
        </p:nvSpPr>
        <p:spPr>
          <a:xfrm>
            <a:off x="385763" y="1071563"/>
            <a:ext cx="11420475" cy="4519612"/>
          </a:xfrm>
          <a:custGeom>
            <a:avLst/>
            <a:gdLst/>
            <a:ahLst/>
            <a:cxnLst/>
            <a:rect l="l" t="t" r="r" b="b"/>
            <a:pathLst>
              <a:path w="11420475" h="5400675">
                <a:moveTo>
                  <a:pt x="114278" y="0"/>
                </a:moveTo>
                <a:lnTo>
                  <a:pt x="11306197" y="0"/>
                </a:lnTo>
                <a:cubicBezTo>
                  <a:pt x="11369311" y="0"/>
                  <a:pt x="11420475" y="51164"/>
                  <a:pt x="11420475" y="114278"/>
                </a:cubicBezTo>
                <a:lnTo>
                  <a:pt x="11420475" y="5286397"/>
                </a:lnTo>
                <a:cubicBezTo>
                  <a:pt x="11420475" y="5349511"/>
                  <a:pt x="11369311" y="5400675"/>
                  <a:pt x="11306197" y="5400675"/>
                </a:cubicBezTo>
                <a:lnTo>
                  <a:pt x="114278" y="5400675"/>
                </a:lnTo>
                <a:cubicBezTo>
                  <a:pt x="51164" y="5400675"/>
                  <a:pt x="0" y="5349511"/>
                  <a:pt x="0" y="5286397"/>
                </a:cubicBezTo>
                <a:lnTo>
                  <a:pt x="0" y="114278"/>
                </a:lnTo>
                <a:cubicBezTo>
                  <a:pt x="0" y="51206"/>
                  <a:pt x="51206" y="0"/>
                  <a:pt x="114278" y="0"/>
                </a:cubicBezTo>
                <a:close/>
              </a:path>
            </a:pathLst>
          </a:custGeom>
          <a:solidFill>
            <a:srgbClr val="111827"/>
          </a:solidFill>
          <a:ln w="12700">
            <a:solidFill>
              <a:srgbClr val="6B7280">
                <a:alpha val="30196"/>
              </a:srgbClr>
            </a:solidFill>
            <a:prstDash val="solid"/>
          </a:ln>
        </p:spPr>
        <p:txBody>
          <a:bodyPr/>
          <a:lstStyle/>
          <a:p>
            <a:endParaRPr lang="zh-CN" altLang="en-US"/>
          </a:p>
        </p:txBody>
      </p:sp>
      <p:sp>
        <p:nvSpPr>
          <p:cNvPr id="7" name="Shape 5"/>
          <p:cNvSpPr/>
          <p:nvPr/>
        </p:nvSpPr>
        <p:spPr>
          <a:xfrm>
            <a:off x="542925" y="1538288"/>
            <a:ext cx="11106150" cy="9525"/>
          </a:xfrm>
          <a:custGeom>
            <a:avLst/>
            <a:gdLst/>
            <a:ahLst/>
            <a:cxnLst/>
            <a:rect l="l" t="t" r="r" b="b"/>
            <a:pathLst>
              <a:path w="11106150" h="9525">
                <a:moveTo>
                  <a:pt x="0" y="0"/>
                </a:moveTo>
                <a:lnTo>
                  <a:pt x="11106150" y="0"/>
                </a:lnTo>
                <a:lnTo>
                  <a:pt x="11106150" y="9525"/>
                </a:lnTo>
                <a:lnTo>
                  <a:pt x="0" y="9525"/>
                </a:lnTo>
                <a:lnTo>
                  <a:pt x="0" y="0"/>
                </a:lnTo>
                <a:close/>
              </a:path>
            </a:pathLst>
          </a:custGeom>
          <a:solidFill>
            <a:srgbClr val="6B7280">
              <a:alpha val="30196"/>
            </a:srgbClr>
          </a:solidFill>
          <a:ln/>
        </p:spPr>
        <p:txBody>
          <a:bodyPr/>
          <a:lstStyle/>
          <a:p>
            <a:endParaRPr lang="zh-CN" altLang="en-US"/>
          </a:p>
        </p:txBody>
      </p:sp>
      <p:sp>
        <p:nvSpPr>
          <p:cNvPr id="8" name="Shape 6"/>
          <p:cNvSpPr/>
          <p:nvPr/>
        </p:nvSpPr>
        <p:spPr>
          <a:xfrm>
            <a:off x="542925" y="1266825"/>
            <a:ext cx="114300" cy="114300"/>
          </a:xfrm>
          <a:custGeom>
            <a:avLst/>
            <a:gdLst/>
            <a:ahLst/>
            <a:cxnLst/>
            <a:rect l="l" t="t" r="r" b="b"/>
            <a:pathLst>
              <a:path w="114300" h="114300">
                <a:moveTo>
                  <a:pt x="57150" y="0"/>
                </a:moveTo>
                <a:lnTo>
                  <a:pt x="57150" y="0"/>
                </a:lnTo>
                <a:cubicBezTo>
                  <a:pt x="88692" y="0"/>
                  <a:pt x="114300" y="25608"/>
                  <a:pt x="114300" y="57150"/>
                </a:cubicBezTo>
                <a:lnTo>
                  <a:pt x="114300" y="57150"/>
                </a:lnTo>
                <a:cubicBezTo>
                  <a:pt x="114300" y="88692"/>
                  <a:pt x="88692" y="114300"/>
                  <a:pt x="57150" y="114300"/>
                </a:cubicBezTo>
                <a:lnTo>
                  <a:pt x="57150" y="114300"/>
                </a:lnTo>
                <a:cubicBezTo>
                  <a:pt x="25608" y="114300"/>
                  <a:pt x="0" y="88692"/>
                  <a:pt x="0" y="57150"/>
                </a:cubicBezTo>
                <a:lnTo>
                  <a:pt x="0" y="57150"/>
                </a:lnTo>
                <a:cubicBezTo>
                  <a:pt x="0" y="25608"/>
                  <a:pt x="25608" y="0"/>
                  <a:pt x="57150" y="0"/>
                </a:cubicBezTo>
                <a:close/>
              </a:path>
            </a:pathLst>
          </a:custGeom>
          <a:solidFill>
            <a:srgbClr val="EF4444"/>
          </a:solidFill>
          <a:ln/>
        </p:spPr>
        <p:txBody>
          <a:bodyPr/>
          <a:lstStyle/>
          <a:p>
            <a:endParaRPr lang="zh-CN" altLang="en-US"/>
          </a:p>
        </p:txBody>
      </p:sp>
      <p:sp>
        <p:nvSpPr>
          <p:cNvPr id="9" name="Shape 7"/>
          <p:cNvSpPr/>
          <p:nvPr/>
        </p:nvSpPr>
        <p:spPr>
          <a:xfrm>
            <a:off x="733425" y="1266825"/>
            <a:ext cx="114300" cy="114300"/>
          </a:xfrm>
          <a:custGeom>
            <a:avLst/>
            <a:gdLst/>
            <a:ahLst/>
            <a:cxnLst/>
            <a:rect l="l" t="t" r="r" b="b"/>
            <a:pathLst>
              <a:path w="114300" h="114300">
                <a:moveTo>
                  <a:pt x="57150" y="0"/>
                </a:moveTo>
                <a:lnTo>
                  <a:pt x="57150" y="0"/>
                </a:lnTo>
                <a:cubicBezTo>
                  <a:pt x="88692" y="0"/>
                  <a:pt x="114300" y="25608"/>
                  <a:pt x="114300" y="57150"/>
                </a:cubicBezTo>
                <a:lnTo>
                  <a:pt x="114300" y="57150"/>
                </a:lnTo>
                <a:cubicBezTo>
                  <a:pt x="114300" y="88692"/>
                  <a:pt x="88692" y="114300"/>
                  <a:pt x="57150" y="114300"/>
                </a:cubicBezTo>
                <a:lnTo>
                  <a:pt x="57150" y="114300"/>
                </a:lnTo>
                <a:cubicBezTo>
                  <a:pt x="25608" y="114300"/>
                  <a:pt x="0" y="88692"/>
                  <a:pt x="0" y="57150"/>
                </a:cubicBezTo>
                <a:lnTo>
                  <a:pt x="0" y="57150"/>
                </a:lnTo>
                <a:cubicBezTo>
                  <a:pt x="0" y="25608"/>
                  <a:pt x="25608" y="0"/>
                  <a:pt x="57150" y="0"/>
                </a:cubicBezTo>
                <a:close/>
              </a:path>
            </a:pathLst>
          </a:custGeom>
          <a:solidFill>
            <a:srgbClr val="F59E0B"/>
          </a:solidFill>
          <a:ln/>
        </p:spPr>
        <p:txBody>
          <a:bodyPr/>
          <a:lstStyle/>
          <a:p>
            <a:endParaRPr lang="zh-CN" altLang="en-US"/>
          </a:p>
        </p:txBody>
      </p:sp>
      <p:sp>
        <p:nvSpPr>
          <p:cNvPr id="10" name="Shape 8"/>
          <p:cNvSpPr/>
          <p:nvPr/>
        </p:nvSpPr>
        <p:spPr>
          <a:xfrm>
            <a:off x="923925" y="1266825"/>
            <a:ext cx="114300" cy="114300"/>
          </a:xfrm>
          <a:custGeom>
            <a:avLst/>
            <a:gdLst/>
            <a:ahLst/>
            <a:cxnLst/>
            <a:rect l="l" t="t" r="r" b="b"/>
            <a:pathLst>
              <a:path w="114300" h="114300">
                <a:moveTo>
                  <a:pt x="57150" y="0"/>
                </a:moveTo>
                <a:lnTo>
                  <a:pt x="57150" y="0"/>
                </a:lnTo>
                <a:cubicBezTo>
                  <a:pt x="88692" y="0"/>
                  <a:pt x="114300" y="25608"/>
                  <a:pt x="114300" y="57150"/>
                </a:cubicBezTo>
                <a:lnTo>
                  <a:pt x="114300" y="57150"/>
                </a:lnTo>
                <a:cubicBezTo>
                  <a:pt x="114300" y="88692"/>
                  <a:pt x="88692" y="114300"/>
                  <a:pt x="57150" y="114300"/>
                </a:cubicBezTo>
                <a:lnTo>
                  <a:pt x="57150" y="114300"/>
                </a:lnTo>
                <a:cubicBezTo>
                  <a:pt x="25608" y="114300"/>
                  <a:pt x="0" y="88692"/>
                  <a:pt x="0" y="57150"/>
                </a:cubicBezTo>
                <a:lnTo>
                  <a:pt x="0" y="57150"/>
                </a:lnTo>
                <a:cubicBezTo>
                  <a:pt x="0" y="25608"/>
                  <a:pt x="25608" y="0"/>
                  <a:pt x="57150" y="0"/>
                </a:cubicBezTo>
                <a:close/>
              </a:path>
            </a:pathLst>
          </a:custGeom>
          <a:solidFill>
            <a:srgbClr val="34D399"/>
          </a:solidFill>
          <a:ln/>
        </p:spPr>
        <p:txBody>
          <a:bodyPr/>
          <a:lstStyle/>
          <a:p>
            <a:endParaRPr lang="zh-CN" altLang="en-US"/>
          </a:p>
        </p:txBody>
      </p:sp>
      <p:sp>
        <p:nvSpPr>
          <p:cNvPr id="11" name="Text 9"/>
          <p:cNvSpPr/>
          <p:nvPr/>
        </p:nvSpPr>
        <p:spPr>
          <a:xfrm>
            <a:off x="1228725" y="1228725"/>
            <a:ext cx="1514475" cy="190500"/>
          </a:xfrm>
          <a:prstGeom prst="rect">
            <a:avLst/>
          </a:prstGeom>
          <a:noFill/>
          <a:ln/>
        </p:spPr>
        <p:txBody>
          <a:bodyPr wrap="square" lIns="0" tIns="0" rIns="0" bIns="0" rtlCol="0" anchor="ctr"/>
          <a:lstStyle/>
          <a:p>
            <a:pPr>
              <a:lnSpc>
                <a:spcPct val="120000"/>
              </a:lnSpc>
            </a:pPr>
            <a:r>
              <a:rPr lang="en-US" sz="1050" dirty="0">
                <a:solidFill>
                  <a:srgbClr val="E5E7EB">
                    <a:alpha val="60000"/>
                  </a:srgbClr>
                </a:solidFill>
                <a:latin typeface="MiSans" pitchFamily="34" charset="0"/>
                <a:ea typeface="MiSans" pitchFamily="34" charset="-122"/>
                <a:cs typeface="MiSans" pitchFamily="34" charset="-120"/>
              </a:rPr>
              <a:t>ack-ops-agent.yaml</a:t>
            </a:r>
            <a:endParaRPr lang="en-US" sz="1600" dirty="0"/>
          </a:p>
        </p:txBody>
      </p:sp>
      <p:sp>
        <p:nvSpPr>
          <p:cNvPr id="13" name="Shape 11"/>
          <p:cNvSpPr/>
          <p:nvPr/>
        </p:nvSpPr>
        <p:spPr>
          <a:xfrm>
            <a:off x="381000" y="5743575"/>
            <a:ext cx="3619500" cy="733425"/>
          </a:xfrm>
          <a:custGeom>
            <a:avLst/>
            <a:gdLst/>
            <a:ahLst/>
            <a:cxnLst/>
            <a:rect l="l" t="t" r="r" b="b"/>
            <a:pathLst>
              <a:path w="3619500" h="733425">
                <a:moveTo>
                  <a:pt x="76203" y="0"/>
                </a:moveTo>
                <a:lnTo>
                  <a:pt x="3543297" y="0"/>
                </a:lnTo>
                <a:cubicBezTo>
                  <a:pt x="3585355" y="0"/>
                  <a:pt x="3619500" y="34145"/>
                  <a:pt x="3619500" y="76203"/>
                </a:cubicBezTo>
                <a:lnTo>
                  <a:pt x="3619500" y="657222"/>
                </a:lnTo>
                <a:cubicBezTo>
                  <a:pt x="3619500" y="699280"/>
                  <a:pt x="3585355" y="733425"/>
                  <a:pt x="3543297" y="733425"/>
                </a:cubicBezTo>
                <a:lnTo>
                  <a:pt x="76203" y="733425"/>
                </a:lnTo>
                <a:cubicBezTo>
                  <a:pt x="34145" y="733425"/>
                  <a:pt x="0" y="699280"/>
                  <a:pt x="0" y="657222"/>
                </a:cubicBezTo>
                <a:lnTo>
                  <a:pt x="0" y="76203"/>
                </a:lnTo>
                <a:cubicBezTo>
                  <a:pt x="0" y="34145"/>
                  <a:pt x="34145" y="0"/>
                  <a:pt x="76203"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4" name="Shape 12"/>
          <p:cNvSpPr/>
          <p:nvPr/>
        </p:nvSpPr>
        <p:spPr>
          <a:xfrm>
            <a:off x="528637" y="5900737"/>
            <a:ext cx="133350" cy="152400"/>
          </a:xfrm>
          <a:custGeom>
            <a:avLst/>
            <a:gdLst/>
            <a:ahLst/>
            <a:cxnLst/>
            <a:rect l="l" t="t" r="r" b="b"/>
            <a:pathLst>
              <a:path w="133350" h="152400">
                <a:moveTo>
                  <a:pt x="66675" y="73819"/>
                </a:moveTo>
                <a:cubicBezTo>
                  <a:pt x="86389" y="73819"/>
                  <a:pt x="102394" y="57814"/>
                  <a:pt x="102394" y="38100"/>
                </a:cubicBezTo>
                <a:cubicBezTo>
                  <a:pt x="102394" y="18386"/>
                  <a:pt x="86389" y="2381"/>
                  <a:pt x="66675" y="2381"/>
                </a:cubicBezTo>
                <a:cubicBezTo>
                  <a:pt x="46961" y="2381"/>
                  <a:pt x="30956" y="18386"/>
                  <a:pt x="30956" y="38100"/>
                </a:cubicBezTo>
                <a:cubicBezTo>
                  <a:pt x="30956" y="57814"/>
                  <a:pt x="46961" y="73819"/>
                  <a:pt x="66675" y="73819"/>
                </a:cubicBezTo>
                <a:close/>
                <a:moveTo>
                  <a:pt x="57835" y="90488"/>
                </a:moveTo>
                <a:cubicBezTo>
                  <a:pt x="28515" y="90488"/>
                  <a:pt x="4763" y="114240"/>
                  <a:pt x="4763" y="143560"/>
                </a:cubicBezTo>
                <a:cubicBezTo>
                  <a:pt x="4763" y="148441"/>
                  <a:pt x="8721" y="152400"/>
                  <a:pt x="13603" y="152400"/>
                </a:cubicBezTo>
                <a:lnTo>
                  <a:pt x="119747" y="152400"/>
                </a:lnTo>
                <a:cubicBezTo>
                  <a:pt x="124629" y="152400"/>
                  <a:pt x="128588" y="148441"/>
                  <a:pt x="128588" y="143560"/>
                </a:cubicBezTo>
                <a:cubicBezTo>
                  <a:pt x="128588" y="114240"/>
                  <a:pt x="104835" y="90488"/>
                  <a:pt x="75515" y="90488"/>
                </a:cubicBezTo>
                <a:lnTo>
                  <a:pt x="57835" y="90488"/>
                </a:lnTo>
                <a:close/>
              </a:path>
            </a:pathLst>
          </a:custGeom>
          <a:solidFill>
            <a:srgbClr val="34D399"/>
          </a:solidFill>
          <a:ln/>
        </p:spPr>
        <p:txBody>
          <a:bodyPr/>
          <a:lstStyle/>
          <a:p>
            <a:endParaRPr lang="zh-CN" altLang="en-US"/>
          </a:p>
        </p:txBody>
      </p:sp>
      <p:sp>
        <p:nvSpPr>
          <p:cNvPr id="15" name="Text 13"/>
          <p:cNvSpPr/>
          <p:nvPr/>
        </p:nvSpPr>
        <p:spPr>
          <a:xfrm>
            <a:off x="766762" y="5862637"/>
            <a:ext cx="685800" cy="228600"/>
          </a:xfrm>
          <a:prstGeom prst="rect">
            <a:avLst/>
          </a:prstGeom>
          <a:noFill/>
          <a:ln/>
        </p:spPr>
        <p:txBody>
          <a:bodyPr wrap="square" lIns="0" tIns="0" rIns="0" bIns="0" rtlCol="0" anchor="ctr"/>
          <a:lstStyle/>
          <a:p>
            <a:pPr>
              <a:lnSpc>
                <a:spcPct val="130000"/>
              </a:lnSpc>
            </a:pPr>
            <a:r>
              <a:rPr lang="en-US" sz="1200" b="1" dirty="0">
                <a:solidFill>
                  <a:srgbClr val="E5E7EB"/>
                </a:solidFill>
                <a:latin typeface="MiSans" pitchFamily="34" charset="0"/>
                <a:ea typeface="MiSans" pitchFamily="34" charset="-122"/>
                <a:cs typeface="MiSans" pitchFamily="34" charset="-120"/>
              </a:rPr>
              <a:t>角色定义</a:t>
            </a:r>
            <a:endParaRPr lang="en-US" sz="1600" dirty="0"/>
          </a:p>
        </p:txBody>
      </p:sp>
      <p:sp>
        <p:nvSpPr>
          <p:cNvPr id="16" name="Text 14"/>
          <p:cNvSpPr/>
          <p:nvPr/>
        </p:nvSpPr>
        <p:spPr>
          <a:xfrm>
            <a:off x="500062" y="6167437"/>
            <a:ext cx="3448050" cy="190500"/>
          </a:xfrm>
          <a:prstGeom prst="rect">
            <a:avLst/>
          </a:prstGeom>
          <a:noFill/>
          <a:ln/>
        </p:spPr>
        <p:txBody>
          <a:bodyPr wrap="square" lIns="0" tIns="0" rIns="0" bIns="0" rtlCol="0" anchor="ctr"/>
          <a:lstStyle/>
          <a:p>
            <a:pPr>
              <a:lnSpc>
                <a:spcPct val="120000"/>
              </a:lnSpc>
            </a:pPr>
            <a:r>
              <a:rPr lang="en-US" sz="1050" dirty="0">
                <a:solidFill>
                  <a:srgbClr val="E5E7EB">
                    <a:alpha val="80000"/>
                  </a:srgbClr>
                </a:solidFill>
                <a:latin typeface="Noto Sans SC" pitchFamily="34" charset="0"/>
                <a:ea typeface="Noto Sans SC" pitchFamily="34" charset="-122"/>
                <a:cs typeface="Noto Sans SC" pitchFamily="34" charset="-120"/>
              </a:rPr>
              <a:t>专业的 ACK 智能助手</a:t>
            </a:r>
            <a:endParaRPr lang="en-US" sz="1600" dirty="0"/>
          </a:p>
        </p:txBody>
      </p:sp>
      <p:sp>
        <p:nvSpPr>
          <p:cNvPr id="17" name="Shape 15"/>
          <p:cNvSpPr/>
          <p:nvPr/>
        </p:nvSpPr>
        <p:spPr>
          <a:xfrm>
            <a:off x="4121125" y="5743575"/>
            <a:ext cx="3619500" cy="733425"/>
          </a:xfrm>
          <a:custGeom>
            <a:avLst/>
            <a:gdLst/>
            <a:ahLst/>
            <a:cxnLst/>
            <a:rect l="l" t="t" r="r" b="b"/>
            <a:pathLst>
              <a:path w="3619500" h="733425">
                <a:moveTo>
                  <a:pt x="76203" y="0"/>
                </a:moveTo>
                <a:lnTo>
                  <a:pt x="3543297" y="0"/>
                </a:lnTo>
                <a:cubicBezTo>
                  <a:pt x="3585355" y="0"/>
                  <a:pt x="3619500" y="34145"/>
                  <a:pt x="3619500" y="76203"/>
                </a:cubicBezTo>
                <a:lnTo>
                  <a:pt x="3619500" y="657222"/>
                </a:lnTo>
                <a:cubicBezTo>
                  <a:pt x="3619500" y="699280"/>
                  <a:pt x="3585355" y="733425"/>
                  <a:pt x="3543297" y="733425"/>
                </a:cubicBezTo>
                <a:lnTo>
                  <a:pt x="76203" y="733425"/>
                </a:lnTo>
                <a:cubicBezTo>
                  <a:pt x="34145" y="733425"/>
                  <a:pt x="0" y="699280"/>
                  <a:pt x="0" y="657222"/>
                </a:cubicBezTo>
                <a:lnTo>
                  <a:pt x="0" y="76203"/>
                </a:lnTo>
                <a:cubicBezTo>
                  <a:pt x="0" y="34145"/>
                  <a:pt x="34145" y="0"/>
                  <a:pt x="76203"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18" name="Shape 16"/>
          <p:cNvSpPr/>
          <p:nvPr/>
        </p:nvSpPr>
        <p:spPr>
          <a:xfrm>
            <a:off x="4259237" y="5900737"/>
            <a:ext cx="152400" cy="152400"/>
          </a:xfrm>
          <a:custGeom>
            <a:avLst/>
            <a:gdLst/>
            <a:ahLst/>
            <a:cxnLst/>
            <a:rect l="l" t="t" r="r" b="b"/>
            <a:pathLst>
              <a:path w="152400" h="152400">
                <a:moveTo>
                  <a:pt x="39826" y="10805"/>
                </a:moveTo>
                <a:cubicBezTo>
                  <a:pt x="43071" y="13067"/>
                  <a:pt x="43845" y="17532"/>
                  <a:pt x="41583" y="20747"/>
                </a:cubicBezTo>
                <a:lnTo>
                  <a:pt x="24914" y="44559"/>
                </a:lnTo>
                <a:cubicBezTo>
                  <a:pt x="23693" y="46286"/>
                  <a:pt x="21788" y="47387"/>
                  <a:pt x="19675" y="47565"/>
                </a:cubicBezTo>
                <a:cubicBezTo>
                  <a:pt x="17562" y="47744"/>
                  <a:pt x="15478" y="47030"/>
                  <a:pt x="13990" y="45541"/>
                </a:cubicBezTo>
                <a:lnTo>
                  <a:pt x="2084" y="33635"/>
                </a:lnTo>
                <a:cubicBezTo>
                  <a:pt x="-685" y="30837"/>
                  <a:pt x="-685" y="26313"/>
                  <a:pt x="2084" y="23515"/>
                </a:cubicBezTo>
                <a:cubicBezTo>
                  <a:pt x="4852" y="20717"/>
                  <a:pt x="9406" y="20747"/>
                  <a:pt x="12204" y="23515"/>
                </a:cubicBezTo>
                <a:lnTo>
                  <a:pt x="18098" y="29408"/>
                </a:lnTo>
                <a:lnTo>
                  <a:pt x="29885" y="12561"/>
                </a:lnTo>
                <a:cubicBezTo>
                  <a:pt x="32147" y="9317"/>
                  <a:pt x="36612" y="8543"/>
                  <a:pt x="39826" y="10805"/>
                </a:cubicBezTo>
                <a:close/>
                <a:moveTo>
                  <a:pt x="39826" y="58430"/>
                </a:moveTo>
                <a:cubicBezTo>
                  <a:pt x="43071" y="60692"/>
                  <a:pt x="43845" y="65157"/>
                  <a:pt x="41583" y="68372"/>
                </a:cubicBezTo>
                <a:lnTo>
                  <a:pt x="24914" y="92184"/>
                </a:lnTo>
                <a:cubicBezTo>
                  <a:pt x="23693" y="93911"/>
                  <a:pt x="21788" y="95012"/>
                  <a:pt x="19675" y="95190"/>
                </a:cubicBezTo>
                <a:cubicBezTo>
                  <a:pt x="17562" y="95369"/>
                  <a:pt x="15478" y="94655"/>
                  <a:pt x="13990" y="93166"/>
                </a:cubicBezTo>
                <a:lnTo>
                  <a:pt x="2084" y="81260"/>
                </a:lnTo>
                <a:cubicBezTo>
                  <a:pt x="-714" y="78462"/>
                  <a:pt x="-714" y="73938"/>
                  <a:pt x="2084" y="71170"/>
                </a:cubicBezTo>
                <a:cubicBezTo>
                  <a:pt x="4882" y="68401"/>
                  <a:pt x="9406" y="68372"/>
                  <a:pt x="12174" y="71170"/>
                </a:cubicBezTo>
                <a:lnTo>
                  <a:pt x="18068" y="77063"/>
                </a:lnTo>
                <a:lnTo>
                  <a:pt x="29855" y="60216"/>
                </a:lnTo>
                <a:cubicBezTo>
                  <a:pt x="32117" y="56971"/>
                  <a:pt x="36582" y="56197"/>
                  <a:pt x="39797" y="58460"/>
                </a:cubicBezTo>
                <a:close/>
                <a:moveTo>
                  <a:pt x="66675" y="28575"/>
                </a:moveTo>
                <a:cubicBezTo>
                  <a:pt x="66675" y="23306"/>
                  <a:pt x="70931" y="19050"/>
                  <a:pt x="76200" y="19050"/>
                </a:cubicBezTo>
                <a:lnTo>
                  <a:pt x="142875" y="19050"/>
                </a:lnTo>
                <a:cubicBezTo>
                  <a:pt x="148144" y="19050"/>
                  <a:pt x="152400" y="23306"/>
                  <a:pt x="152400" y="28575"/>
                </a:cubicBezTo>
                <a:cubicBezTo>
                  <a:pt x="152400" y="33844"/>
                  <a:pt x="148144" y="38100"/>
                  <a:pt x="142875" y="38100"/>
                </a:cubicBezTo>
                <a:lnTo>
                  <a:pt x="76200" y="38100"/>
                </a:lnTo>
                <a:cubicBezTo>
                  <a:pt x="70931" y="38100"/>
                  <a:pt x="66675" y="33844"/>
                  <a:pt x="66675" y="28575"/>
                </a:cubicBezTo>
                <a:close/>
                <a:moveTo>
                  <a:pt x="66675" y="76200"/>
                </a:moveTo>
                <a:cubicBezTo>
                  <a:pt x="66675" y="70931"/>
                  <a:pt x="70931" y="66675"/>
                  <a:pt x="76200" y="66675"/>
                </a:cubicBezTo>
                <a:lnTo>
                  <a:pt x="142875" y="66675"/>
                </a:lnTo>
                <a:cubicBezTo>
                  <a:pt x="148144" y="66675"/>
                  <a:pt x="152400" y="70931"/>
                  <a:pt x="152400" y="76200"/>
                </a:cubicBezTo>
                <a:cubicBezTo>
                  <a:pt x="152400" y="81469"/>
                  <a:pt x="148144" y="85725"/>
                  <a:pt x="142875" y="85725"/>
                </a:cubicBezTo>
                <a:lnTo>
                  <a:pt x="76200" y="85725"/>
                </a:lnTo>
                <a:cubicBezTo>
                  <a:pt x="70931" y="85725"/>
                  <a:pt x="66675" y="81469"/>
                  <a:pt x="66675" y="76200"/>
                </a:cubicBezTo>
                <a:close/>
                <a:moveTo>
                  <a:pt x="47625" y="123825"/>
                </a:moveTo>
                <a:cubicBezTo>
                  <a:pt x="47625" y="118556"/>
                  <a:pt x="51881" y="114300"/>
                  <a:pt x="57150" y="114300"/>
                </a:cubicBezTo>
                <a:lnTo>
                  <a:pt x="142875" y="114300"/>
                </a:lnTo>
                <a:cubicBezTo>
                  <a:pt x="148144" y="114300"/>
                  <a:pt x="152400" y="118556"/>
                  <a:pt x="152400" y="123825"/>
                </a:cubicBezTo>
                <a:cubicBezTo>
                  <a:pt x="152400" y="129094"/>
                  <a:pt x="148144" y="133350"/>
                  <a:pt x="142875" y="133350"/>
                </a:cubicBezTo>
                <a:lnTo>
                  <a:pt x="57150" y="133350"/>
                </a:lnTo>
                <a:cubicBezTo>
                  <a:pt x="51881" y="133350"/>
                  <a:pt x="47625" y="129094"/>
                  <a:pt x="47625" y="123825"/>
                </a:cubicBezTo>
                <a:close/>
                <a:moveTo>
                  <a:pt x="19050" y="111919"/>
                </a:moveTo>
                <a:cubicBezTo>
                  <a:pt x="25621" y="111919"/>
                  <a:pt x="30956" y="117254"/>
                  <a:pt x="30956" y="123825"/>
                </a:cubicBezTo>
                <a:cubicBezTo>
                  <a:pt x="30956" y="130396"/>
                  <a:pt x="25621" y="135731"/>
                  <a:pt x="19050" y="135731"/>
                </a:cubicBezTo>
                <a:cubicBezTo>
                  <a:pt x="12479" y="135731"/>
                  <a:pt x="7144" y="130396"/>
                  <a:pt x="7144" y="123825"/>
                </a:cubicBezTo>
                <a:cubicBezTo>
                  <a:pt x="7144" y="117254"/>
                  <a:pt x="12479" y="111919"/>
                  <a:pt x="19050" y="111919"/>
                </a:cubicBezTo>
                <a:close/>
              </a:path>
            </a:pathLst>
          </a:custGeom>
          <a:solidFill>
            <a:srgbClr val="F59E0B"/>
          </a:solidFill>
          <a:ln/>
        </p:spPr>
        <p:txBody>
          <a:bodyPr/>
          <a:lstStyle/>
          <a:p>
            <a:endParaRPr lang="zh-CN" altLang="en-US"/>
          </a:p>
        </p:txBody>
      </p:sp>
      <p:sp>
        <p:nvSpPr>
          <p:cNvPr id="19" name="Text 17"/>
          <p:cNvSpPr/>
          <p:nvPr/>
        </p:nvSpPr>
        <p:spPr>
          <a:xfrm>
            <a:off x="4506887" y="5862637"/>
            <a:ext cx="838200" cy="228600"/>
          </a:xfrm>
          <a:prstGeom prst="rect">
            <a:avLst/>
          </a:prstGeom>
          <a:noFill/>
          <a:ln/>
        </p:spPr>
        <p:txBody>
          <a:bodyPr wrap="square" lIns="0" tIns="0" rIns="0" bIns="0" rtlCol="0" anchor="ctr"/>
          <a:lstStyle/>
          <a:p>
            <a:pPr>
              <a:lnSpc>
                <a:spcPct val="130000"/>
              </a:lnSpc>
            </a:pPr>
            <a:r>
              <a:rPr lang="en-US" sz="1200" b="1" dirty="0">
                <a:solidFill>
                  <a:srgbClr val="E5E7EB"/>
                </a:solidFill>
                <a:latin typeface="MiSans" pitchFamily="34" charset="0"/>
                <a:ea typeface="MiSans" pitchFamily="34" charset="-122"/>
                <a:cs typeface="MiSans" pitchFamily="34" charset="-120"/>
              </a:rPr>
              <a:t>工具优先级</a:t>
            </a:r>
            <a:endParaRPr lang="en-US" sz="1600" dirty="0"/>
          </a:p>
        </p:txBody>
      </p:sp>
      <p:sp>
        <p:nvSpPr>
          <p:cNvPr id="20" name="Text 18"/>
          <p:cNvSpPr/>
          <p:nvPr/>
        </p:nvSpPr>
        <p:spPr>
          <a:xfrm>
            <a:off x="4240187" y="6167437"/>
            <a:ext cx="3448050" cy="190500"/>
          </a:xfrm>
          <a:prstGeom prst="rect">
            <a:avLst/>
          </a:prstGeom>
          <a:noFill/>
          <a:ln/>
        </p:spPr>
        <p:txBody>
          <a:bodyPr wrap="square" lIns="0" tIns="0" rIns="0" bIns="0" rtlCol="0" anchor="ctr"/>
          <a:lstStyle/>
          <a:p>
            <a:pPr>
              <a:lnSpc>
                <a:spcPct val="120000"/>
              </a:lnSpc>
            </a:pPr>
            <a:r>
              <a:rPr lang="en-US" sz="1050" dirty="0">
                <a:solidFill>
                  <a:srgbClr val="E5E7EB">
                    <a:alpha val="80000"/>
                  </a:srgbClr>
                </a:solidFill>
                <a:latin typeface="Noto Sans SC" pitchFamily="34" charset="0"/>
                <a:ea typeface="Noto Sans SC" pitchFamily="34" charset="-122"/>
                <a:cs typeface="Noto Sans SC" pitchFamily="34" charset="-120"/>
              </a:rPr>
              <a:t>明确工具选择策略</a:t>
            </a:r>
            <a:endParaRPr lang="en-US" sz="1600" dirty="0"/>
          </a:p>
        </p:txBody>
      </p:sp>
      <p:sp>
        <p:nvSpPr>
          <p:cNvPr id="21" name="Shape 19"/>
          <p:cNvSpPr/>
          <p:nvPr/>
        </p:nvSpPr>
        <p:spPr>
          <a:xfrm>
            <a:off x="7861250" y="5743575"/>
            <a:ext cx="3619500" cy="733425"/>
          </a:xfrm>
          <a:custGeom>
            <a:avLst/>
            <a:gdLst/>
            <a:ahLst/>
            <a:cxnLst/>
            <a:rect l="l" t="t" r="r" b="b"/>
            <a:pathLst>
              <a:path w="3619500" h="733425">
                <a:moveTo>
                  <a:pt x="76203" y="0"/>
                </a:moveTo>
                <a:lnTo>
                  <a:pt x="3543297" y="0"/>
                </a:lnTo>
                <a:cubicBezTo>
                  <a:pt x="3585355" y="0"/>
                  <a:pt x="3619500" y="34145"/>
                  <a:pt x="3619500" y="76203"/>
                </a:cubicBezTo>
                <a:lnTo>
                  <a:pt x="3619500" y="657222"/>
                </a:lnTo>
                <a:cubicBezTo>
                  <a:pt x="3619500" y="699280"/>
                  <a:pt x="3585355" y="733425"/>
                  <a:pt x="3543297" y="733425"/>
                </a:cubicBezTo>
                <a:lnTo>
                  <a:pt x="76203" y="733425"/>
                </a:lnTo>
                <a:cubicBezTo>
                  <a:pt x="34145" y="733425"/>
                  <a:pt x="0" y="699280"/>
                  <a:pt x="0" y="657222"/>
                </a:cubicBezTo>
                <a:lnTo>
                  <a:pt x="0" y="76203"/>
                </a:lnTo>
                <a:cubicBezTo>
                  <a:pt x="0" y="34145"/>
                  <a:pt x="34145" y="0"/>
                  <a:pt x="76203"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22" name="Shape 20"/>
          <p:cNvSpPr/>
          <p:nvPr/>
        </p:nvSpPr>
        <p:spPr>
          <a:xfrm>
            <a:off x="7999362" y="5900737"/>
            <a:ext cx="152400" cy="152400"/>
          </a:xfrm>
          <a:custGeom>
            <a:avLst/>
            <a:gdLst/>
            <a:ahLst/>
            <a:cxnLst/>
            <a:rect l="l" t="t" r="r" b="b"/>
            <a:pathLst>
              <a:path w="152400" h="152400">
                <a:moveTo>
                  <a:pt x="76200" y="0"/>
                </a:moveTo>
                <a:cubicBezTo>
                  <a:pt x="77569" y="0"/>
                  <a:pt x="78938" y="298"/>
                  <a:pt x="80189" y="863"/>
                </a:cubicBezTo>
                <a:lnTo>
                  <a:pt x="136267" y="24646"/>
                </a:lnTo>
                <a:cubicBezTo>
                  <a:pt x="142815" y="27414"/>
                  <a:pt x="147697" y="33873"/>
                  <a:pt x="147667" y="41672"/>
                </a:cubicBezTo>
                <a:cubicBezTo>
                  <a:pt x="147518" y="71199"/>
                  <a:pt x="135374" y="125224"/>
                  <a:pt x="84088" y="149781"/>
                </a:cubicBezTo>
                <a:cubicBezTo>
                  <a:pt x="79117" y="152162"/>
                  <a:pt x="73343" y="152162"/>
                  <a:pt x="68372" y="149781"/>
                </a:cubicBezTo>
                <a:cubicBezTo>
                  <a:pt x="17056" y="125224"/>
                  <a:pt x="4941" y="71199"/>
                  <a:pt x="4792" y="41672"/>
                </a:cubicBezTo>
                <a:cubicBezTo>
                  <a:pt x="4762" y="33873"/>
                  <a:pt x="9644" y="27414"/>
                  <a:pt x="16192" y="24646"/>
                </a:cubicBezTo>
                <a:lnTo>
                  <a:pt x="72241" y="863"/>
                </a:lnTo>
                <a:cubicBezTo>
                  <a:pt x="73491" y="298"/>
                  <a:pt x="74831" y="0"/>
                  <a:pt x="76200" y="0"/>
                </a:cubicBezTo>
                <a:close/>
                <a:moveTo>
                  <a:pt x="76200" y="19883"/>
                </a:moveTo>
                <a:lnTo>
                  <a:pt x="76200" y="132427"/>
                </a:lnTo>
                <a:cubicBezTo>
                  <a:pt x="117277" y="112544"/>
                  <a:pt x="128320" y="68491"/>
                  <a:pt x="128588" y="42118"/>
                </a:cubicBezTo>
                <a:lnTo>
                  <a:pt x="76200" y="19913"/>
                </a:lnTo>
                <a:lnTo>
                  <a:pt x="76200" y="19913"/>
                </a:lnTo>
                <a:close/>
              </a:path>
            </a:pathLst>
          </a:custGeom>
          <a:solidFill>
            <a:srgbClr val="34D399"/>
          </a:solidFill>
          <a:ln/>
        </p:spPr>
        <p:txBody>
          <a:bodyPr/>
          <a:lstStyle/>
          <a:p>
            <a:endParaRPr lang="zh-CN" altLang="en-US"/>
          </a:p>
        </p:txBody>
      </p:sp>
      <p:sp>
        <p:nvSpPr>
          <p:cNvPr id="23" name="Text 21"/>
          <p:cNvSpPr/>
          <p:nvPr/>
        </p:nvSpPr>
        <p:spPr>
          <a:xfrm>
            <a:off x="8247012" y="5862637"/>
            <a:ext cx="685800" cy="228600"/>
          </a:xfrm>
          <a:prstGeom prst="rect">
            <a:avLst/>
          </a:prstGeom>
          <a:noFill/>
          <a:ln/>
        </p:spPr>
        <p:txBody>
          <a:bodyPr wrap="square" lIns="0" tIns="0" rIns="0" bIns="0" rtlCol="0" anchor="ctr"/>
          <a:lstStyle/>
          <a:p>
            <a:pPr>
              <a:lnSpc>
                <a:spcPct val="130000"/>
              </a:lnSpc>
            </a:pPr>
            <a:r>
              <a:rPr lang="en-US" sz="1200" b="1" dirty="0">
                <a:solidFill>
                  <a:srgbClr val="E5E7EB"/>
                </a:solidFill>
                <a:latin typeface="MiSans" pitchFamily="34" charset="0"/>
                <a:ea typeface="MiSans" pitchFamily="34" charset="-122"/>
                <a:cs typeface="MiSans" pitchFamily="34" charset="-120"/>
              </a:rPr>
              <a:t>安全红线</a:t>
            </a:r>
            <a:endParaRPr lang="en-US" sz="1600" dirty="0"/>
          </a:p>
        </p:txBody>
      </p:sp>
      <p:sp>
        <p:nvSpPr>
          <p:cNvPr id="24" name="Text 22"/>
          <p:cNvSpPr/>
          <p:nvPr/>
        </p:nvSpPr>
        <p:spPr>
          <a:xfrm>
            <a:off x="7980312" y="6167437"/>
            <a:ext cx="3448050" cy="190500"/>
          </a:xfrm>
          <a:prstGeom prst="rect">
            <a:avLst/>
          </a:prstGeom>
          <a:noFill/>
          <a:ln/>
        </p:spPr>
        <p:txBody>
          <a:bodyPr wrap="square" lIns="0" tIns="0" rIns="0" bIns="0" rtlCol="0" anchor="ctr"/>
          <a:lstStyle/>
          <a:p>
            <a:pPr>
              <a:lnSpc>
                <a:spcPct val="120000"/>
              </a:lnSpc>
            </a:pPr>
            <a:r>
              <a:rPr lang="en-US" sz="1050" dirty="0">
                <a:solidFill>
                  <a:srgbClr val="E5E7EB">
                    <a:alpha val="80000"/>
                  </a:srgbClr>
                </a:solidFill>
                <a:latin typeface="Noto Sans SC" pitchFamily="34" charset="0"/>
                <a:ea typeface="Noto Sans SC" pitchFamily="34" charset="-122"/>
                <a:cs typeface="Noto Sans SC" pitchFamily="34" charset="-120"/>
              </a:rPr>
              <a:t>修改操作需授权</a:t>
            </a:r>
            <a:endParaRPr lang="en-US" sz="1600" dirty="0"/>
          </a:p>
        </p:txBody>
      </p:sp>
      <p:sp>
        <p:nvSpPr>
          <p:cNvPr id="26" name="文本框 25">
            <a:extLst>
              <a:ext uri="{FF2B5EF4-FFF2-40B4-BE49-F238E27FC236}">
                <a16:creationId xmlns:a16="http://schemas.microsoft.com/office/drawing/2014/main" id="{54EF3F9F-077F-B94B-EF68-327CC7650A7A}"/>
              </a:ext>
            </a:extLst>
          </p:cNvPr>
          <p:cNvSpPr txBox="1"/>
          <p:nvPr/>
        </p:nvSpPr>
        <p:spPr>
          <a:xfrm>
            <a:off x="457200" y="1614487"/>
            <a:ext cx="11277600" cy="3801297"/>
          </a:xfrm>
          <a:prstGeom prst="rect">
            <a:avLst/>
          </a:prstGeom>
          <a:noFill/>
        </p:spPr>
        <p:txBody>
          <a:bodyPr wrap="square" numCol="2">
            <a:noAutofit/>
          </a:bodyPr>
          <a:lstStyle/>
          <a:p>
            <a:pPr algn="l">
              <a:buNone/>
            </a:pPr>
            <a:r>
              <a:rPr lang="en-US" altLang="zh-CN" sz="1000" dirty="0">
                <a:solidFill>
                  <a:srgbClr val="57A64A"/>
                </a:solidFill>
                <a:effectLst/>
                <a:latin typeface="Calibri" panose="020F0502020204030204" pitchFamily="34" charset="0"/>
                <a:cs typeface="Calibri" panose="020F0502020204030204" pitchFamily="34" charset="0"/>
              </a:rPr>
              <a:t># </a:t>
            </a:r>
            <a:r>
              <a:rPr lang="zh-CN" altLang="en-US" sz="1000" dirty="0">
                <a:solidFill>
                  <a:srgbClr val="57A64A"/>
                </a:solidFill>
                <a:effectLst/>
                <a:latin typeface="Calibri" panose="020F0502020204030204" pitchFamily="34" charset="0"/>
                <a:cs typeface="Calibri" panose="020F0502020204030204" pitchFamily="34" charset="0"/>
              </a:rPr>
              <a:t>创建面向 </a:t>
            </a:r>
            <a:r>
              <a:rPr lang="en-US" altLang="zh-CN" sz="1000" dirty="0">
                <a:solidFill>
                  <a:srgbClr val="57A64A"/>
                </a:solidFill>
                <a:effectLst/>
                <a:latin typeface="Calibri" panose="020F0502020204030204" pitchFamily="34" charset="0"/>
                <a:cs typeface="Calibri" panose="020F0502020204030204" pitchFamily="34" charset="0"/>
              </a:rPr>
              <a:t>ACK </a:t>
            </a:r>
            <a:r>
              <a:rPr lang="zh-CN" altLang="en-US" sz="1000" dirty="0">
                <a:solidFill>
                  <a:srgbClr val="57A64A"/>
                </a:solidFill>
                <a:effectLst/>
                <a:latin typeface="Calibri" panose="020F0502020204030204" pitchFamily="34" charset="0"/>
                <a:cs typeface="Calibri" panose="020F0502020204030204" pitchFamily="34" charset="0"/>
              </a:rPr>
              <a:t>的运维智能体</a:t>
            </a:r>
            <a:endParaRPr lang="zh-CN" altLang="en-US"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err="1">
                <a:solidFill>
                  <a:srgbClr val="9CDCFE"/>
                </a:solidFill>
                <a:effectLst/>
                <a:latin typeface="Calibri" panose="020F0502020204030204" pitchFamily="34" charset="0"/>
                <a:cs typeface="Calibri" panose="020F0502020204030204" pitchFamily="34" charset="0"/>
              </a:rPr>
              <a:t>apiVersion</a:t>
            </a:r>
            <a:r>
              <a:rPr lang="en-US" altLang="zh-CN" sz="1000" dirty="0">
                <a:solidFill>
                  <a:srgbClr val="9CDCFE"/>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kagent.dev</a:t>
            </a:r>
            <a:r>
              <a:rPr lang="en-US" altLang="zh-CN" sz="1000" dirty="0">
                <a:solidFill>
                  <a:srgbClr val="D69D85"/>
                </a:solidFill>
                <a:effectLst/>
                <a:latin typeface="Calibri" panose="020F0502020204030204" pitchFamily="34" charset="0"/>
                <a:cs typeface="Calibri" panose="020F0502020204030204" pitchFamily="34" charset="0"/>
              </a:rPr>
              <a:t>/v1alpha2</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9CDCFE"/>
                </a:solidFill>
                <a:effectLst/>
                <a:latin typeface="Calibri" panose="020F0502020204030204" pitchFamily="34" charset="0"/>
                <a:cs typeface="Calibri" panose="020F0502020204030204" pitchFamily="34" charset="0"/>
              </a:rPr>
              <a:t>kind:</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Agent</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9CDCFE"/>
                </a:solidFill>
                <a:effectLst/>
                <a:latin typeface="Calibri" panose="020F0502020204030204" pitchFamily="34" charset="0"/>
                <a:cs typeface="Calibri" panose="020F0502020204030204" pitchFamily="34" charset="0"/>
              </a:rPr>
              <a:t>metadata:</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name:</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my-ack-ops-agent</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namespace:</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kagent</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9CDCFE"/>
                </a:solidFill>
                <a:effectLst/>
                <a:latin typeface="Calibri" panose="020F0502020204030204" pitchFamily="34" charset="0"/>
                <a:cs typeface="Calibri" panose="020F0502020204030204" pitchFamily="34" charset="0"/>
              </a:rPr>
              <a:t>spec:</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type:</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Declarative</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description:</a:t>
            </a:r>
            <a:r>
              <a:rPr lang="en-US" altLang="zh-CN" sz="1000" dirty="0">
                <a:solidFill>
                  <a:srgbClr val="CCCCCC"/>
                </a:solidFill>
                <a:effectLst/>
                <a:latin typeface="Calibri" panose="020F0502020204030204" pitchFamily="34" charset="0"/>
                <a:cs typeface="Calibri" panose="020F0502020204030204" pitchFamily="34" charset="0"/>
              </a:rPr>
              <a:t> </a:t>
            </a:r>
            <a:r>
              <a:rPr lang="zh-CN" altLang="en-US" sz="1000" dirty="0">
                <a:solidFill>
                  <a:srgbClr val="D69D85"/>
                </a:solidFill>
                <a:effectLst/>
                <a:latin typeface="Calibri" panose="020F0502020204030204" pitchFamily="34" charset="0"/>
                <a:cs typeface="Calibri" panose="020F0502020204030204" pitchFamily="34" charset="0"/>
              </a:rPr>
              <a:t>这个智能体可以和</a:t>
            </a: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ACK</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MCP</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Tools</a:t>
            </a:r>
            <a:r>
              <a:rPr lang="en-US" altLang="zh-CN" sz="1000" dirty="0">
                <a:solidFill>
                  <a:srgbClr val="CCCCCC"/>
                </a:solidFill>
                <a:effectLst/>
                <a:latin typeface="Calibri" panose="020F0502020204030204" pitchFamily="34" charset="0"/>
                <a:cs typeface="Calibri" panose="020F0502020204030204" pitchFamily="34" charset="0"/>
              </a:rPr>
              <a:t> </a:t>
            </a:r>
            <a:r>
              <a:rPr lang="zh-CN" altLang="en-US" sz="1000" dirty="0">
                <a:solidFill>
                  <a:srgbClr val="D69D85"/>
                </a:solidFill>
                <a:effectLst/>
                <a:latin typeface="Calibri" panose="020F0502020204030204" pitchFamily="34" charset="0"/>
                <a:cs typeface="Calibri" panose="020F0502020204030204" pitchFamily="34" charset="0"/>
              </a:rPr>
              <a:t>进行交互，以获取集群的信息并操作集群。</a:t>
            </a:r>
            <a:endParaRPr lang="zh-CN" altLang="en-US" sz="1000" dirty="0">
              <a:solidFill>
                <a:srgbClr val="CCCCCC"/>
              </a:solidFill>
              <a:effectLst/>
              <a:latin typeface="Calibri" panose="020F0502020204030204" pitchFamily="34" charset="0"/>
              <a:cs typeface="Calibri" panose="020F0502020204030204" pitchFamily="34" charset="0"/>
            </a:endParaRPr>
          </a:p>
          <a:p>
            <a:pPr algn="l">
              <a:buNone/>
            </a:pP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declarative:</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deployment:</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env:</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7BA7D"/>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name:</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OPENAI_API_KEY</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value:</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placeholder</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57A64A"/>
                </a:solidFill>
                <a:effectLst/>
                <a:latin typeface="Calibri" panose="020F0502020204030204" pitchFamily="34" charset="0"/>
                <a:cs typeface="Calibri" panose="020F0502020204030204" pitchFamily="34" charset="0"/>
              </a:rPr>
              <a:t># </a:t>
            </a:r>
            <a:r>
              <a:rPr lang="zh-CN" altLang="en-US" sz="1000" dirty="0">
                <a:solidFill>
                  <a:srgbClr val="57A64A"/>
                </a:solidFill>
                <a:effectLst/>
                <a:latin typeface="Calibri" panose="020F0502020204030204" pitchFamily="34" charset="0"/>
                <a:cs typeface="Calibri" panose="020F0502020204030204" pitchFamily="34" charset="0"/>
              </a:rPr>
              <a:t>实际鉴权已由网关注入</a:t>
            </a:r>
            <a:endParaRPr lang="zh-CN" altLang="en-US" sz="1000" dirty="0">
              <a:solidFill>
                <a:srgbClr val="CCCCCC"/>
              </a:solidFill>
              <a:effectLst/>
              <a:latin typeface="Calibri" panose="020F0502020204030204" pitchFamily="34" charset="0"/>
              <a:cs typeface="Calibri" panose="020F0502020204030204" pitchFamily="34" charset="0"/>
            </a:endParaRPr>
          </a:p>
          <a:p>
            <a:pPr algn="l">
              <a:buNone/>
            </a:pP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replicas:</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B8D7A3"/>
                </a:solidFill>
                <a:effectLst/>
                <a:latin typeface="Calibri" panose="020F0502020204030204" pitchFamily="34" charset="0"/>
                <a:cs typeface="Calibri" panose="020F0502020204030204" pitchFamily="34" charset="0"/>
              </a:rPr>
              <a:t>1</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9CDCFE"/>
                </a:solidFill>
                <a:effectLst/>
                <a:latin typeface="Calibri" panose="020F0502020204030204" pitchFamily="34" charset="0"/>
                <a:cs typeface="Calibri" panose="020F0502020204030204" pitchFamily="34" charset="0"/>
              </a:rPr>
              <a:t>modelConfig</a:t>
            </a:r>
            <a:r>
              <a:rPr lang="en-US" altLang="zh-CN" sz="1000" dirty="0">
                <a:solidFill>
                  <a:srgbClr val="9CDCFE"/>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my-provider-config</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stream:</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569CD6"/>
                </a:solidFill>
                <a:effectLst/>
                <a:latin typeface="Calibri" panose="020F0502020204030204" pitchFamily="34" charset="0"/>
                <a:cs typeface="Calibri" panose="020F0502020204030204" pitchFamily="34" charset="0"/>
              </a:rPr>
              <a:t>true</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9CDCFE"/>
                </a:solidFill>
                <a:effectLst/>
                <a:latin typeface="Calibri" panose="020F0502020204030204" pitchFamily="34" charset="0"/>
                <a:cs typeface="Calibri" panose="020F0502020204030204" pitchFamily="34" charset="0"/>
              </a:rPr>
              <a:t>systemMessage</a:t>
            </a:r>
            <a:r>
              <a:rPr lang="en-US" altLang="zh-CN" sz="1000" dirty="0">
                <a:solidFill>
                  <a:srgbClr val="9CDCFE"/>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a:t>
            </a:r>
          </a:p>
          <a:p>
            <a:pPr algn="l">
              <a:buNone/>
            </a:pPr>
            <a:r>
              <a:rPr lang="en-US" altLang="zh-CN" sz="1000" dirty="0">
                <a:solidFill>
                  <a:srgbClr val="D69D85"/>
                </a:solidFill>
                <a:effectLst/>
                <a:latin typeface="Calibri" panose="020F0502020204030204" pitchFamily="34" charset="0"/>
                <a:cs typeface="Calibri" panose="020F0502020204030204" pitchFamily="34" charset="0"/>
              </a:rPr>
              <a:t>      # </a:t>
            </a:r>
            <a:r>
              <a:rPr lang="zh-CN" altLang="en-US" sz="1000" dirty="0">
                <a:solidFill>
                  <a:srgbClr val="D69D85"/>
                </a:solidFill>
                <a:effectLst/>
                <a:latin typeface="Calibri" panose="020F0502020204030204" pitchFamily="34" charset="0"/>
                <a:cs typeface="Calibri" panose="020F0502020204030204" pitchFamily="34" charset="0"/>
              </a:rPr>
              <a:t>角色</a:t>
            </a:r>
          </a:p>
          <a:p>
            <a:pPr algn="l">
              <a:buNone/>
            </a:pPr>
            <a:r>
              <a:rPr lang="zh-CN" altLang="en-US" sz="1000" dirty="0">
                <a:solidFill>
                  <a:srgbClr val="D69D85"/>
                </a:solidFill>
                <a:effectLst/>
                <a:latin typeface="Calibri" panose="020F0502020204030204" pitchFamily="34" charset="0"/>
                <a:cs typeface="Calibri" panose="020F0502020204030204" pitchFamily="34" charset="0"/>
              </a:rPr>
              <a:t>      你是一个专业的 </a:t>
            </a:r>
            <a:r>
              <a:rPr lang="en-US" altLang="zh-CN" sz="1000" dirty="0">
                <a:solidFill>
                  <a:srgbClr val="D69D85"/>
                </a:solidFill>
                <a:effectLst/>
                <a:latin typeface="Calibri" panose="020F0502020204030204" pitchFamily="34" charset="0"/>
                <a:cs typeface="Calibri" panose="020F0502020204030204" pitchFamily="34" charset="0"/>
              </a:rPr>
              <a:t>ACK </a:t>
            </a:r>
            <a:r>
              <a:rPr lang="zh-CN" altLang="en-US" sz="1000" dirty="0">
                <a:solidFill>
                  <a:srgbClr val="D69D85"/>
                </a:solidFill>
                <a:effectLst/>
                <a:latin typeface="Calibri" panose="020F0502020204030204" pitchFamily="34" charset="0"/>
                <a:cs typeface="Calibri" panose="020F0502020204030204" pitchFamily="34" charset="0"/>
              </a:rPr>
              <a:t>智能助手。你的任务是准确理解用户关于集群的请求，并选择最合适的工具来执行查询、诊断或分析。</a:t>
            </a:r>
          </a:p>
          <a:p>
            <a:pPr algn="l">
              <a:buNone/>
            </a:pPr>
            <a:endParaRPr lang="zh-CN" altLang="en-US" sz="1000" dirty="0">
              <a:solidFill>
                <a:srgbClr val="CCCCCC"/>
              </a:solidFill>
              <a:effectLst/>
              <a:latin typeface="Calibri" panose="020F0502020204030204" pitchFamily="34" charset="0"/>
              <a:cs typeface="Calibri" panose="020F0502020204030204" pitchFamily="34" charset="0"/>
            </a:endParaRPr>
          </a:p>
          <a:p>
            <a:pPr algn="l">
              <a:buNone/>
            </a:pP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57A64A"/>
                </a:solidFill>
                <a:effectLst/>
                <a:latin typeface="Calibri" panose="020F0502020204030204" pitchFamily="34" charset="0"/>
                <a:cs typeface="Calibri" panose="020F0502020204030204" pitchFamily="34" charset="0"/>
              </a:rPr>
              <a:t># </a:t>
            </a:r>
            <a:r>
              <a:rPr lang="zh-CN" altLang="en-US" sz="1000" dirty="0">
                <a:solidFill>
                  <a:srgbClr val="57A64A"/>
                </a:solidFill>
                <a:effectLst/>
                <a:latin typeface="Calibri" panose="020F0502020204030204" pitchFamily="34" charset="0"/>
                <a:cs typeface="Calibri" panose="020F0502020204030204" pitchFamily="34" charset="0"/>
              </a:rPr>
              <a:t>核心指令</a:t>
            </a:r>
            <a:endParaRPr lang="zh-CN" altLang="en-US" sz="1000" dirty="0">
              <a:solidFill>
                <a:srgbClr val="CCCCCC"/>
              </a:solidFill>
              <a:effectLst/>
              <a:latin typeface="Calibri" panose="020F0502020204030204" pitchFamily="34" charset="0"/>
              <a:cs typeface="Calibri" panose="020F0502020204030204" pitchFamily="34" charset="0"/>
            </a:endParaRPr>
          </a:p>
          <a:p>
            <a:pPr algn="l">
              <a:buNone/>
            </a:pP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B8D7A3"/>
                </a:solidFill>
                <a:effectLst/>
                <a:latin typeface="Calibri" panose="020F0502020204030204" pitchFamily="34" charset="0"/>
                <a:cs typeface="Calibri" panose="020F0502020204030204" pitchFamily="34" charset="0"/>
              </a:rPr>
              <a:t>1</a:t>
            </a:r>
            <a:r>
              <a:rPr lang="en-US" altLang="zh-CN" sz="1000" dirty="0">
                <a:solidFill>
                  <a:srgbClr val="D69D85"/>
                </a:solidFill>
                <a:effectLst/>
                <a:latin typeface="Calibri" panose="020F0502020204030204" pitchFamily="34" charset="0"/>
                <a:cs typeface="Calibri" panose="020F0502020204030204" pitchFamily="34" charset="0"/>
              </a:rPr>
              <a:t>.</a:t>
            </a:r>
            <a:r>
              <a:rPr lang="zh-CN" altLang="en-US" sz="1000" dirty="0">
                <a:solidFill>
                  <a:srgbClr val="CCCCCC"/>
                </a:solidFill>
                <a:effectLst/>
                <a:latin typeface="Calibri" panose="020F0502020204030204" pitchFamily="34" charset="0"/>
                <a:cs typeface="Calibri" panose="020F0502020204030204" pitchFamily="34" charset="0"/>
              </a:rPr>
              <a:t> </a:t>
            </a:r>
            <a:r>
              <a:rPr lang="zh-CN" altLang="en-US" sz="1000" dirty="0">
                <a:solidFill>
                  <a:srgbClr val="D69D85"/>
                </a:solidFill>
                <a:effectLst/>
                <a:latin typeface="Calibri" panose="020F0502020204030204" pitchFamily="34" charset="0"/>
                <a:cs typeface="Calibri" panose="020F0502020204030204" pitchFamily="34" charset="0"/>
              </a:rPr>
              <a:t>在执行任何操作前，必须先确认用户要操作的</a:t>
            </a: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cluster_id</a:t>
            </a:r>
            <a:r>
              <a:rPr lang="zh-CN" altLang="en-US" sz="1000" dirty="0">
                <a:solidFill>
                  <a:srgbClr val="D69D85"/>
                </a:solidFill>
                <a:effectLst/>
                <a:latin typeface="Calibri" panose="020F0502020204030204" pitchFamily="34" charset="0"/>
                <a:cs typeface="Calibri" panose="020F0502020204030204" pitchFamily="34" charset="0"/>
              </a:rPr>
              <a:t>。</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B8D7A3"/>
                </a:solidFill>
                <a:effectLst/>
                <a:latin typeface="Calibri" panose="020F0502020204030204" pitchFamily="34" charset="0"/>
                <a:cs typeface="Calibri" panose="020F0502020204030204" pitchFamily="34" charset="0"/>
              </a:rPr>
              <a:t>2</a:t>
            </a:r>
            <a:r>
              <a:rPr lang="en-US" altLang="zh-CN" sz="1000" dirty="0">
                <a:solidFill>
                  <a:srgbClr val="D69D85"/>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zh-CN" altLang="en-US" sz="1000" dirty="0">
                <a:solidFill>
                  <a:srgbClr val="D69D85"/>
                </a:solidFill>
                <a:effectLst/>
                <a:latin typeface="Calibri" panose="020F0502020204030204" pitchFamily="34" charset="0"/>
                <a:cs typeface="Calibri" panose="020F0502020204030204" pitchFamily="34" charset="0"/>
              </a:rPr>
              <a:t>工具选择按优先级：复杂诊断用</a:t>
            </a: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diagnose_resource</a:t>
            </a:r>
            <a:r>
              <a:rPr lang="zh-CN" altLang="en-US" sz="1000" dirty="0">
                <a:solidFill>
                  <a:srgbClr val="D69D85"/>
                </a:solidFill>
                <a:effectLst/>
                <a:latin typeface="Calibri" panose="020F0502020204030204" pitchFamily="34" charset="0"/>
                <a:cs typeface="Calibri" panose="020F0502020204030204" pitchFamily="34" charset="0"/>
              </a:rPr>
              <a:t>；指标查询用</a:t>
            </a: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query_prometheus</a:t>
            </a:r>
            <a:r>
              <a:rPr lang="zh-CN" altLang="en-US" sz="1000" dirty="0">
                <a:solidFill>
                  <a:srgbClr val="D69D85"/>
                </a:solidFill>
                <a:effectLst/>
                <a:latin typeface="Calibri" panose="020F0502020204030204" pitchFamily="34" charset="0"/>
                <a:cs typeface="Calibri" panose="020F0502020204030204" pitchFamily="34" charset="0"/>
              </a:rPr>
              <a:t>；审计用</a:t>
            </a: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query_audit_log</a:t>
            </a:r>
            <a:r>
              <a:rPr lang="zh-CN" altLang="en-US" sz="1000" dirty="0">
                <a:solidFill>
                  <a:srgbClr val="D69D85"/>
                </a:solidFill>
                <a:effectLst/>
                <a:latin typeface="Calibri" panose="020F0502020204030204" pitchFamily="34" charset="0"/>
                <a:cs typeface="Calibri" panose="020F0502020204030204" pitchFamily="34" charset="0"/>
              </a:rPr>
              <a:t>；其他资源查询默认用</a:t>
            </a: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ack_kubectl</a:t>
            </a:r>
            <a:r>
              <a:rPr lang="zh-CN" altLang="en-US" sz="1000" dirty="0">
                <a:solidFill>
                  <a:srgbClr val="D69D85"/>
                </a:solidFill>
                <a:effectLst/>
                <a:latin typeface="Calibri" panose="020F0502020204030204" pitchFamily="34" charset="0"/>
                <a:cs typeface="Calibri" panose="020F0502020204030204" pitchFamily="34" charset="0"/>
              </a:rPr>
              <a:t>。</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B8D7A3"/>
                </a:solidFill>
                <a:effectLst/>
                <a:latin typeface="Calibri" panose="020F0502020204030204" pitchFamily="34" charset="0"/>
                <a:cs typeface="Calibri" panose="020F0502020204030204" pitchFamily="34" charset="0"/>
              </a:rPr>
              <a:t>3</a:t>
            </a:r>
            <a:r>
              <a:rPr lang="en-US" altLang="zh-CN" sz="1000" dirty="0">
                <a:solidFill>
                  <a:srgbClr val="D69D85"/>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zh-CN" altLang="en-US" sz="1000" dirty="0">
                <a:solidFill>
                  <a:srgbClr val="D69D85"/>
                </a:solidFill>
                <a:effectLst/>
                <a:latin typeface="Calibri" panose="020F0502020204030204" pitchFamily="34" charset="0"/>
                <a:cs typeface="Calibri" panose="020F0502020204030204" pitchFamily="34" charset="0"/>
              </a:rPr>
              <a:t>任何可能修改集群状态的操作必须先征得用户明确授权。</a:t>
            </a:r>
            <a:endParaRPr lang="zh-CN" altLang="en-US" sz="1000" dirty="0">
              <a:solidFill>
                <a:srgbClr val="CCCCCC"/>
              </a:solidFill>
              <a:effectLst/>
              <a:latin typeface="Calibri" panose="020F0502020204030204" pitchFamily="34" charset="0"/>
              <a:cs typeface="Calibri" panose="020F0502020204030204" pitchFamily="34" charset="0"/>
            </a:endParaRPr>
          </a:p>
          <a:p>
            <a:pPr algn="l">
              <a:buNone/>
            </a:pP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tools:</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7BA7D"/>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type:</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McpServer</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9CDCFE"/>
                </a:solidFill>
                <a:effectLst/>
                <a:latin typeface="Calibri" panose="020F0502020204030204" pitchFamily="34" charset="0"/>
                <a:cs typeface="Calibri" panose="020F0502020204030204" pitchFamily="34" charset="0"/>
              </a:rPr>
              <a:t>mcpServer</a:t>
            </a:r>
            <a:r>
              <a:rPr lang="en-US" altLang="zh-CN" sz="1000" dirty="0">
                <a:solidFill>
                  <a:srgbClr val="9CDCFE"/>
                </a:solidFill>
                <a:effectLst/>
                <a:latin typeface="Calibri" panose="020F0502020204030204" pitchFamily="34" charset="0"/>
                <a:cs typeface="Calibri" panose="020F0502020204030204" pitchFamily="34" charset="0"/>
              </a:rPr>
              <a:t>:</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9CDCFE"/>
                </a:solidFill>
                <a:effectLst/>
                <a:latin typeface="Calibri" panose="020F0502020204030204" pitchFamily="34" charset="0"/>
                <a:cs typeface="Calibri" panose="020F0502020204030204" pitchFamily="34" charset="0"/>
              </a:rPr>
              <a:t>apiGroup</a:t>
            </a:r>
            <a:r>
              <a:rPr lang="en-US" altLang="zh-CN" sz="1000" dirty="0">
                <a:solidFill>
                  <a:srgbClr val="9CDCFE"/>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kagent.dev</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kind:</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RemoteMCPServer</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9CDCFE"/>
                </a:solidFill>
                <a:effectLst/>
                <a:latin typeface="Calibri" panose="020F0502020204030204" pitchFamily="34" charset="0"/>
                <a:cs typeface="Calibri" panose="020F0502020204030204" pitchFamily="34" charset="0"/>
              </a:rPr>
              <a:t>name:</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69D85"/>
                </a:solidFill>
                <a:effectLst/>
                <a:latin typeface="Calibri" panose="020F0502020204030204" pitchFamily="34" charset="0"/>
                <a:cs typeface="Calibri" panose="020F0502020204030204" pitchFamily="34" charset="0"/>
              </a:rPr>
              <a:t>ack-</a:t>
            </a:r>
            <a:r>
              <a:rPr lang="en-US" altLang="zh-CN" sz="1000" dirty="0" err="1">
                <a:solidFill>
                  <a:srgbClr val="D69D85"/>
                </a:solidFill>
                <a:effectLst/>
                <a:latin typeface="Calibri" panose="020F0502020204030204" pitchFamily="34" charset="0"/>
                <a:cs typeface="Calibri" panose="020F0502020204030204" pitchFamily="34" charset="0"/>
              </a:rPr>
              <a:t>mcp</a:t>
            </a:r>
            <a:r>
              <a:rPr lang="en-US" altLang="zh-CN" sz="1000" dirty="0">
                <a:solidFill>
                  <a:srgbClr val="D69D85"/>
                </a:solidFill>
                <a:effectLst/>
                <a:latin typeface="Calibri" panose="020F0502020204030204" pitchFamily="34" charset="0"/>
                <a:cs typeface="Calibri" panose="020F0502020204030204" pitchFamily="34" charset="0"/>
              </a:rPr>
              <a:t>-tool-server</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57A64A"/>
                </a:solidFill>
                <a:effectLst/>
                <a:latin typeface="Calibri" panose="020F0502020204030204" pitchFamily="34" charset="0"/>
                <a:cs typeface="Calibri" panose="020F0502020204030204" pitchFamily="34" charset="0"/>
              </a:rPr>
              <a:t># </a:t>
            </a:r>
            <a:r>
              <a:rPr lang="zh-CN" altLang="en-US" sz="1000" dirty="0">
                <a:solidFill>
                  <a:srgbClr val="57A64A"/>
                </a:solidFill>
                <a:effectLst/>
                <a:latin typeface="Calibri" panose="020F0502020204030204" pitchFamily="34" charset="0"/>
                <a:cs typeface="Calibri" panose="020F0502020204030204" pitchFamily="34" charset="0"/>
              </a:rPr>
              <a:t>若省略 </a:t>
            </a:r>
            <a:r>
              <a:rPr lang="en-US" altLang="zh-CN" sz="1000" dirty="0" err="1">
                <a:solidFill>
                  <a:srgbClr val="57A64A"/>
                </a:solidFill>
                <a:effectLst/>
                <a:latin typeface="Calibri" panose="020F0502020204030204" pitchFamily="34" charset="0"/>
                <a:cs typeface="Calibri" panose="020F0502020204030204" pitchFamily="34" charset="0"/>
              </a:rPr>
              <a:t>toolNames</a:t>
            </a:r>
            <a:r>
              <a:rPr lang="en-US" altLang="zh-CN" sz="1000" dirty="0">
                <a:solidFill>
                  <a:srgbClr val="57A64A"/>
                </a:solidFill>
                <a:effectLst/>
                <a:latin typeface="Calibri" panose="020F0502020204030204" pitchFamily="34" charset="0"/>
                <a:cs typeface="Calibri" panose="020F0502020204030204" pitchFamily="34" charset="0"/>
              </a:rPr>
              <a:t> </a:t>
            </a:r>
            <a:r>
              <a:rPr lang="zh-CN" altLang="en-US" sz="1000" dirty="0">
                <a:solidFill>
                  <a:srgbClr val="57A64A"/>
                </a:solidFill>
                <a:effectLst/>
                <a:latin typeface="Calibri" panose="020F0502020204030204" pitchFamily="34" charset="0"/>
                <a:cs typeface="Calibri" panose="020F0502020204030204" pitchFamily="34" charset="0"/>
              </a:rPr>
              <a:t>字段，</a:t>
            </a:r>
            <a:r>
              <a:rPr lang="en-US" altLang="zh-CN" sz="1000" dirty="0">
                <a:solidFill>
                  <a:srgbClr val="57A64A"/>
                </a:solidFill>
                <a:effectLst/>
                <a:latin typeface="Calibri" panose="020F0502020204030204" pitchFamily="34" charset="0"/>
                <a:cs typeface="Calibri" panose="020F0502020204030204" pitchFamily="34" charset="0"/>
              </a:rPr>
              <a:t>Agent </a:t>
            </a:r>
            <a:r>
              <a:rPr lang="zh-CN" altLang="en-US" sz="1000" dirty="0">
                <a:solidFill>
                  <a:srgbClr val="57A64A"/>
                </a:solidFill>
                <a:effectLst/>
                <a:latin typeface="Calibri" panose="020F0502020204030204" pitchFamily="34" charset="0"/>
                <a:cs typeface="Calibri" panose="020F0502020204030204" pitchFamily="34" charset="0"/>
              </a:rPr>
              <a:t>将自动发现并使用该 </a:t>
            </a:r>
            <a:r>
              <a:rPr lang="en-US" altLang="zh-CN" sz="1000" dirty="0">
                <a:solidFill>
                  <a:srgbClr val="57A64A"/>
                </a:solidFill>
                <a:effectLst/>
                <a:latin typeface="Calibri" panose="020F0502020204030204" pitchFamily="34" charset="0"/>
                <a:cs typeface="Calibri" panose="020F0502020204030204" pitchFamily="34" charset="0"/>
              </a:rPr>
              <a:t>MCP Server </a:t>
            </a:r>
            <a:r>
              <a:rPr lang="zh-CN" altLang="en-US" sz="1000" dirty="0">
                <a:solidFill>
                  <a:srgbClr val="57A64A"/>
                </a:solidFill>
                <a:effectLst/>
                <a:latin typeface="Calibri" panose="020F0502020204030204" pitchFamily="34" charset="0"/>
                <a:cs typeface="Calibri" panose="020F0502020204030204" pitchFamily="34" charset="0"/>
              </a:rPr>
              <a:t>提供的所有工具</a:t>
            </a:r>
            <a:endParaRPr lang="zh-CN" altLang="en-US" sz="1000" dirty="0">
              <a:solidFill>
                <a:srgbClr val="CCCCCC"/>
              </a:solidFill>
              <a:effectLst/>
              <a:latin typeface="Calibri" panose="020F0502020204030204" pitchFamily="34" charset="0"/>
              <a:cs typeface="Calibri" panose="020F0502020204030204" pitchFamily="34" charset="0"/>
            </a:endParaRPr>
          </a:p>
          <a:p>
            <a:pPr algn="l">
              <a:buNone/>
            </a:pPr>
            <a:r>
              <a:rPr lang="zh-CN" altLang="en-US"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9CDCFE"/>
                </a:solidFill>
                <a:effectLst/>
                <a:latin typeface="Calibri" panose="020F0502020204030204" pitchFamily="34" charset="0"/>
                <a:cs typeface="Calibri" panose="020F0502020204030204" pitchFamily="34" charset="0"/>
              </a:rPr>
              <a:t>toolNames</a:t>
            </a:r>
            <a:r>
              <a:rPr lang="en-US" altLang="zh-CN" sz="1000" dirty="0">
                <a:solidFill>
                  <a:srgbClr val="9CDCFE"/>
                </a:solidFill>
                <a:effectLst/>
                <a:latin typeface="Calibri" panose="020F0502020204030204" pitchFamily="34" charset="0"/>
                <a:cs typeface="Calibri" panose="020F0502020204030204" pitchFamily="34" charset="0"/>
              </a:rPr>
              <a:t>:</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7BA7D"/>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list_clusters</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7BA7D"/>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ack_kubectl</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7BA7D"/>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query_prometheus</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7BA7D"/>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diagnose_resource</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D7BA7D"/>
                </a:solidFill>
                <a:effectLst/>
                <a:latin typeface="Calibri" panose="020F0502020204030204" pitchFamily="34" charset="0"/>
                <a:cs typeface="Calibri" panose="020F0502020204030204" pitchFamily="34" charset="0"/>
              </a:rPr>
              <a:t>-</a:t>
            </a: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err="1">
                <a:solidFill>
                  <a:srgbClr val="D69D85"/>
                </a:solidFill>
                <a:effectLst/>
                <a:latin typeface="Calibri" panose="020F0502020204030204" pitchFamily="34" charset="0"/>
                <a:cs typeface="Calibri" panose="020F0502020204030204" pitchFamily="34" charset="0"/>
              </a:rPr>
              <a:t>query_audit_log</a:t>
            </a:r>
            <a:endParaRPr lang="en-US" altLang="zh-CN" sz="1000" dirty="0">
              <a:solidFill>
                <a:srgbClr val="CCCCCC"/>
              </a:solidFill>
              <a:effectLst/>
              <a:latin typeface="Calibri" panose="020F0502020204030204" pitchFamily="34" charset="0"/>
              <a:cs typeface="Calibri" panose="020F0502020204030204" pitchFamily="34" charset="0"/>
            </a:endParaRPr>
          </a:p>
          <a:p>
            <a:pPr algn="l">
              <a:buNone/>
            </a:pPr>
            <a:r>
              <a:rPr lang="en-US" altLang="zh-CN" sz="1000" dirty="0">
                <a:solidFill>
                  <a:srgbClr val="CCCCCC"/>
                </a:solidFill>
                <a:effectLst/>
                <a:latin typeface="Calibri" panose="020F0502020204030204" pitchFamily="34" charset="0"/>
                <a:cs typeface="Calibri" panose="020F0502020204030204" pitchFamily="34" charset="0"/>
              </a:rPr>
              <a:t>            </a:t>
            </a:r>
            <a:r>
              <a:rPr lang="en-US" altLang="zh-CN" sz="1000" dirty="0">
                <a:solidFill>
                  <a:srgbClr val="57A64A"/>
                </a:solidFill>
                <a:effectLst/>
                <a:latin typeface="Calibri" panose="020F0502020204030204" pitchFamily="34" charset="0"/>
                <a:cs typeface="Calibri" panose="020F0502020204030204" pitchFamily="34" charset="0"/>
              </a:rPr>
              <a:t># ... </a:t>
            </a:r>
            <a:r>
              <a:rPr lang="zh-CN" altLang="en-US" sz="1000" dirty="0">
                <a:solidFill>
                  <a:srgbClr val="57A64A"/>
                </a:solidFill>
                <a:effectLst/>
                <a:latin typeface="Calibri" panose="020F0502020204030204" pitchFamily="34" charset="0"/>
                <a:cs typeface="Calibri" panose="020F0502020204030204" pitchFamily="34" charset="0"/>
              </a:rPr>
              <a:t>其他关联工具</a:t>
            </a:r>
            <a:endParaRPr lang="zh-CN" altLang="en-US" sz="1000" b="0" i="0" dirty="0">
              <a:solidFill>
                <a:srgbClr val="CCCCCC"/>
              </a:solidFill>
              <a:effectLst/>
              <a:latin typeface="Calibri" panose="020F0502020204030204" pitchFamily="34" charset="0"/>
              <a:cs typeface="Calibri" panose="020F0502020204030204" pitchFamily="34" charset="0"/>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53904" y="353904"/>
            <a:ext cx="353904" cy="353904"/>
          </a:xfrm>
          <a:custGeom>
            <a:avLst/>
            <a:gdLst/>
            <a:ahLst/>
            <a:cxnLst/>
            <a:rect l="l" t="t" r="r" b="b"/>
            <a:pathLst>
              <a:path w="353904" h="353904">
                <a:moveTo>
                  <a:pt x="70781" y="0"/>
                </a:moveTo>
                <a:lnTo>
                  <a:pt x="283123" y="0"/>
                </a:lnTo>
                <a:cubicBezTo>
                  <a:pt x="322188" y="0"/>
                  <a:pt x="353904" y="31716"/>
                  <a:pt x="353904" y="70781"/>
                </a:cubicBezTo>
                <a:lnTo>
                  <a:pt x="353904" y="283123"/>
                </a:lnTo>
                <a:cubicBezTo>
                  <a:pt x="353904" y="322188"/>
                  <a:pt x="322188" y="353904"/>
                  <a:pt x="283123" y="353904"/>
                </a:cubicBezTo>
                <a:lnTo>
                  <a:pt x="70781" y="353904"/>
                </a:lnTo>
                <a:cubicBezTo>
                  <a:pt x="31716" y="353904"/>
                  <a:pt x="0" y="322188"/>
                  <a:pt x="0" y="283123"/>
                </a:cubicBezTo>
                <a:lnTo>
                  <a:pt x="0" y="70781"/>
                </a:lnTo>
                <a:cubicBezTo>
                  <a:pt x="0" y="31716"/>
                  <a:pt x="31716" y="0"/>
                  <a:pt x="70781" y="0"/>
                </a:cubicBezTo>
                <a:close/>
              </a:path>
            </a:pathLst>
          </a:custGeom>
          <a:solidFill>
            <a:srgbClr val="F59E0B">
              <a:alpha val="20000"/>
            </a:srgbClr>
          </a:solidFill>
          <a:ln/>
        </p:spPr>
        <p:txBody>
          <a:bodyPr/>
          <a:lstStyle/>
          <a:p>
            <a:endParaRPr lang="zh-CN" altLang="en-US"/>
          </a:p>
        </p:txBody>
      </p:sp>
      <p:sp>
        <p:nvSpPr>
          <p:cNvPr id="3" name="Text 1"/>
          <p:cNvSpPr/>
          <p:nvPr/>
        </p:nvSpPr>
        <p:spPr>
          <a:xfrm>
            <a:off x="424685" y="406990"/>
            <a:ext cx="300819" cy="247733"/>
          </a:xfrm>
          <a:prstGeom prst="rect">
            <a:avLst/>
          </a:prstGeom>
          <a:noFill/>
          <a:ln/>
        </p:spPr>
        <p:txBody>
          <a:bodyPr wrap="square" lIns="0" tIns="0" rIns="0" bIns="0" rtlCol="0" anchor="ctr"/>
          <a:lstStyle/>
          <a:p>
            <a:pPr>
              <a:lnSpc>
                <a:spcPct val="120000"/>
              </a:lnSpc>
            </a:pPr>
            <a:r>
              <a:rPr lang="en-US" sz="1393" b="1" dirty="0">
                <a:solidFill>
                  <a:srgbClr val="F59E0B"/>
                </a:solidFill>
                <a:latin typeface="Noto Sans SC" pitchFamily="34" charset="0"/>
                <a:ea typeface="Noto Sans SC" pitchFamily="34" charset="-122"/>
                <a:cs typeface="Noto Sans SC" pitchFamily="34" charset="-120"/>
              </a:rPr>
              <a:t>04</a:t>
            </a:r>
            <a:endParaRPr lang="en-US" sz="1600" dirty="0"/>
          </a:p>
        </p:txBody>
      </p:sp>
      <p:sp>
        <p:nvSpPr>
          <p:cNvPr id="4" name="Text 2"/>
          <p:cNvSpPr/>
          <p:nvPr/>
        </p:nvSpPr>
        <p:spPr>
          <a:xfrm>
            <a:off x="813980" y="353904"/>
            <a:ext cx="2707367" cy="353904"/>
          </a:xfrm>
          <a:prstGeom prst="rect">
            <a:avLst/>
          </a:prstGeom>
          <a:noFill/>
          <a:ln/>
        </p:spPr>
        <p:txBody>
          <a:bodyPr wrap="square" lIns="0" tIns="0" rIns="0" bIns="0" rtlCol="0" anchor="ctr"/>
          <a:lstStyle/>
          <a:p>
            <a:pPr>
              <a:lnSpc>
                <a:spcPct val="90000"/>
              </a:lnSpc>
            </a:pPr>
            <a:r>
              <a:rPr lang="en-US" sz="2508" b="1" dirty="0">
                <a:solidFill>
                  <a:srgbClr val="E5E7EB"/>
                </a:solidFill>
                <a:latin typeface="Noto Sans SC" pitchFamily="34" charset="0"/>
                <a:ea typeface="Noto Sans SC" pitchFamily="34" charset="-122"/>
                <a:cs typeface="Noto Sans SC" pitchFamily="34" charset="-120"/>
              </a:rPr>
              <a:t>运维场景能力验证</a:t>
            </a:r>
            <a:endParaRPr lang="en-US" sz="1600" dirty="0"/>
          </a:p>
        </p:txBody>
      </p:sp>
      <p:sp>
        <p:nvSpPr>
          <p:cNvPr id="5" name="Shape 3"/>
          <p:cNvSpPr/>
          <p:nvPr/>
        </p:nvSpPr>
        <p:spPr>
          <a:xfrm>
            <a:off x="353904" y="813980"/>
            <a:ext cx="849370" cy="35390"/>
          </a:xfrm>
          <a:custGeom>
            <a:avLst/>
            <a:gdLst/>
            <a:ahLst/>
            <a:cxnLst/>
            <a:rect l="l" t="t" r="r" b="b"/>
            <a:pathLst>
              <a:path w="849370" h="35390">
                <a:moveTo>
                  <a:pt x="0" y="0"/>
                </a:moveTo>
                <a:lnTo>
                  <a:pt x="849370" y="0"/>
                </a:lnTo>
                <a:lnTo>
                  <a:pt x="849370" y="35390"/>
                </a:lnTo>
                <a:lnTo>
                  <a:pt x="0" y="35390"/>
                </a:lnTo>
                <a:lnTo>
                  <a:pt x="0" y="0"/>
                </a:lnTo>
                <a:close/>
              </a:path>
            </a:pathLst>
          </a:custGeom>
          <a:solidFill>
            <a:srgbClr val="F59E0B"/>
          </a:solidFill>
          <a:ln/>
        </p:spPr>
        <p:txBody>
          <a:bodyPr/>
          <a:lstStyle/>
          <a:p>
            <a:endParaRPr lang="zh-CN" altLang="en-US"/>
          </a:p>
        </p:txBody>
      </p:sp>
      <p:sp>
        <p:nvSpPr>
          <p:cNvPr id="6" name="Shape 4"/>
          <p:cNvSpPr/>
          <p:nvPr/>
        </p:nvSpPr>
        <p:spPr>
          <a:xfrm>
            <a:off x="358328" y="995356"/>
            <a:ext cx="11475344" cy="813980"/>
          </a:xfrm>
          <a:custGeom>
            <a:avLst/>
            <a:gdLst/>
            <a:ahLst/>
            <a:cxnLst/>
            <a:rect l="l" t="t" r="r" b="b"/>
            <a:pathLst>
              <a:path w="11475344" h="813980">
                <a:moveTo>
                  <a:pt x="106167" y="0"/>
                </a:moveTo>
                <a:lnTo>
                  <a:pt x="11369177" y="0"/>
                </a:lnTo>
                <a:cubicBezTo>
                  <a:pt x="11427811" y="0"/>
                  <a:pt x="11475344" y="47533"/>
                  <a:pt x="11475344" y="106167"/>
                </a:cubicBezTo>
                <a:lnTo>
                  <a:pt x="11475344" y="707812"/>
                </a:lnTo>
                <a:cubicBezTo>
                  <a:pt x="11475344" y="766447"/>
                  <a:pt x="11427811" y="813980"/>
                  <a:pt x="11369177" y="813980"/>
                </a:cubicBezTo>
                <a:lnTo>
                  <a:pt x="106167" y="813980"/>
                </a:lnTo>
                <a:cubicBezTo>
                  <a:pt x="47533" y="813980"/>
                  <a:pt x="0" y="766447"/>
                  <a:pt x="0" y="707812"/>
                </a:cubicBezTo>
                <a:lnTo>
                  <a:pt x="0" y="106167"/>
                </a:lnTo>
                <a:cubicBezTo>
                  <a:pt x="0" y="47572"/>
                  <a:pt x="47572" y="0"/>
                  <a:pt x="106167"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504313" y="1141341"/>
            <a:ext cx="11263001" cy="522009"/>
          </a:xfrm>
          <a:prstGeom prst="rect">
            <a:avLst/>
          </a:prstGeom>
          <a:noFill/>
          <a:ln/>
        </p:spPr>
        <p:txBody>
          <a:bodyPr wrap="square" lIns="0" tIns="0" rIns="0" bIns="0" rtlCol="0" anchor="ctr"/>
          <a:lstStyle/>
          <a:p>
            <a:pPr>
              <a:lnSpc>
                <a:spcPct val="140000"/>
              </a:lnSpc>
            </a:pPr>
            <a:r>
              <a:rPr lang="en-US" sz="1254" dirty="0">
                <a:solidFill>
                  <a:srgbClr val="E5E7EB">
                    <a:alpha val="90000"/>
                  </a:srgbClr>
                </a:solidFill>
                <a:latin typeface="Noto Sans SC" pitchFamily="34" charset="0"/>
                <a:ea typeface="Noto Sans SC" pitchFamily="34" charset="-122"/>
                <a:cs typeface="Noto Sans SC" pitchFamily="34" charset="-120"/>
              </a:rPr>
              <a:t>通过 </a:t>
            </a:r>
            <a:r>
              <a:rPr lang="en-US" sz="975" dirty="0">
                <a:solidFill>
                  <a:srgbClr val="34D399"/>
                </a:solidFill>
                <a:highlight>
                  <a:srgbClr val="34D399">
                    <a:alpha val="20000"/>
                  </a:srgbClr>
                </a:highlight>
                <a:latin typeface="MiSans" pitchFamily="34" charset="0"/>
                <a:ea typeface="MiSans" pitchFamily="34" charset="-122"/>
                <a:cs typeface="MiSans" pitchFamily="34" charset="-120"/>
              </a:rPr>
              <a:t>kubectl port-forward svc/kagent-ui 8080:8080 </a:t>
            </a:r>
            <a:r>
              <a:rPr lang="en-US" sz="1254" dirty="0">
                <a:solidFill>
                  <a:srgbClr val="E5E7EB">
                    <a:alpha val="90000"/>
                  </a:srgbClr>
                </a:solidFill>
                <a:latin typeface="Noto Sans SC" pitchFamily="34" charset="0"/>
                <a:ea typeface="Noto Sans SC" pitchFamily="34" charset="-122"/>
                <a:cs typeface="Noto Sans SC" pitchFamily="34" charset="-120"/>
              </a:rPr>
              <a:t>暴露 UI 后,即可与上述创建的 Agent 进行交互。在这个架构下,Kagent 的 Agent Runtime 将会智能调用工具处理典型场景:</a:t>
            </a:r>
            <a:endParaRPr lang="en-US" sz="1600" dirty="0"/>
          </a:p>
        </p:txBody>
      </p:sp>
      <p:sp>
        <p:nvSpPr>
          <p:cNvPr id="8" name="Shape 6"/>
          <p:cNvSpPr/>
          <p:nvPr/>
        </p:nvSpPr>
        <p:spPr>
          <a:xfrm>
            <a:off x="362752" y="1959745"/>
            <a:ext cx="5653620" cy="2034949"/>
          </a:xfrm>
          <a:custGeom>
            <a:avLst/>
            <a:gdLst/>
            <a:ahLst/>
            <a:cxnLst/>
            <a:rect l="l" t="t" r="r" b="b"/>
            <a:pathLst>
              <a:path w="5653620" h="2034949">
                <a:moveTo>
                  <a:pt x="106163" y="0"/>
                </a:moveTo>
                <a:lnTo>
                  <a:pt x="5547456" y="0"/>
                </a:lnTo>
                <a:cubicBezTo>
                  <a:pt x="5606089" y="0"/>
                  <a:pt x="5653620" y="47531"/>
                  <a:pt x="5653620" y="106163"/>
                </a:cubicBezTo>
                <a:lnTo>
                  <a:pt x="5653620" y="1928786"/>
                </a:lnTo>
                <a:cubicBezTo>
                  <a:pt x="5653620" y="1987418"/>
                  <a:pt x="5606089" y="2034949"/>
                  <a:pt x="5547456" y="2034949"/>
                </a:cubicBezTo>
                <a:lnTo>
                  <a:pt x="106163" y="2034949"/>
                </a:lnTo>
                <a:cubicBezTo>
                  <a:pt x="47531" y="2034949"/>
                  <a:pt x="0" y="1987418"/>
                  <a:pt x="0" y="1928786"/>
                </a:cubicBezTo>
                <a:lnTo>
                  <a:pt x="0" y="106163"/>
                </a:lnTo>
                <a:cubicBezTo>
                  <a:pt x="0" y="47570"/>
                  <a:pt x="47570" y="0"/>
                  <a:pt x="106163"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9" name="Shape 7"/>
          <p:cNvSpPr/>
          <p:nvPr/>
        </p:nvSpPr>
        <p:spPr>
          <a:xfrm>
            <a:off x="513161" y="2110154"/>
            <a:ext cx="424685" cy="424685"/>
          </a:xfrm>
          <a:custGeom>
            <a:avLst/>
            <a:gdLst/>
            <a:ahLst/>
            <a:cxnLst/>
            <a:rect l="l" t="t" r="r" b="b"/>
            <a:pathLst>
              <a:path w="424685" h="424685">
                <a:moveTo>
                  <a:pt x="70782" y="0"/>
                </a:moveTo>
                <a:lnTo>
                  <a:pt x="353903" y="0"/>
                </a:lnTo>
                <a:cubicBezTo>
                  <a:pt x="392969" y="0"/>
                  <a:pt x="424685" y="31716"/>
                  <a:pt x="424685" y="70782"/>
                </a:cubicBezTo>
                <a:lnTo>
                  <a:pt x="424685" y="353903"/>
                </a:lnTo>
                <a:cubicBezTo>
                  <a:pt x="424685" y="392969"/>
                  <a:pt x="392969" y="424685"/>
                  <a:pt x="353903" y="424685"/>
                </a:cubicBezTo>
                <a:lnTo>
                  <a:pt x="70782" y="424685"/>
                </a:lnTo>
                <a:cubicBezTo>
                  <a:pt x="31716" y="424685"/>
                  <a:pt x="0" y="392969"/>
                  <a:pt x="0" y="353903"/>
                </a:cubicBezTo>
                <a:lnTo>
                  <a:pt x="0" y="70782"/>
                </a:lnTo>
                <a:cubicBezTo>
                  <a:pt x="0" y="31690"/>
                  <a:pt x="31690" y="0"/>
                  <a:pt x="70782" y="0"/>
                </a:cubicBezTo>
                <a:close/>
              </a:path>
            </a:pathLst>
          </a:custGeom>
          <a:solidFill>
            <a:srgbClr val="34D399">
              <a:alpha val="20000"/>
            </a:srgbClr>
          </a:solidFill>
          <a:ln/>
        </p:spPr>
        <p:txBody>
          <a:bodyPr/>
          <a:lstStyle/>
          <a:p>
            <a:endParaRPr lang="zh-CN" altLang="en-US"/>
          </a:p>
        </p:txBody>
      </p:sp>
      <p:sp>
        <p:nvSpPr>
          <p:cNvPr id="10" name="Shape 8"/>
          <p:cNvSpPr/>
          <p:nvPr/>
        </p:nvSpPr>
        <p:spPr>
          <a:xfrm>
            <a:off x="619332" y="2216325"/>
            <a:ext cx="212343" cy="212343"/>
          </a:xfrm>
          <a:custGeom>
            <a:avLst/>
            <a:gdLst/>
            <a:ahLst/>
            <a:cxnLst/>
            <a:rect l="l" t="t" r="r" b="b"/>
            <a:pathLst>
              <a:path w="212343" h="212343">
                <a:moveTo>
                  <a:pt x="172528" y="86264"/>
                </a:moveTo>
                <a:cubicBezTo>
                  <a:pt x="172528" y="105300"/>
                  <a:pt x="166349" y="122885"/>
                  <a:pt x="155939" y="137152"/>
                </a:cubicBezTo>
                <a:lnTo>
                  <a:pt x="208444" y="189698"/>
                </a:lnTo>
                <a:cubicBezTo>
                  <a:pt x="213628" y="194882"/>
                  <a:pt x="213628" y="203301"/>
                  <a:pt x="208444" y="208486"/>
                </a:cubicBezTo>
                <a:cubicBezTo>
                  <a:pt x="203260" y="213670"/>
                  <a:pt x="194841" y="213670"/>
                  <a:pt x="189657" y="208486"/>
                </a:cubicBezTo>
                <a:lnTo>
                  <a:pt x="137152" y="155939"/>
                </a:lnTo>
                <a:cubicBezTo>
                  <a:pt x="122885" y="166349"/>
                  <a:pt x="105300" y="172528"/>
                  <a:pt x="86264" y="172528"/>
                </a:cubicBezTo>
                <a:cubicBezTo>
                  <a:pt x="38612" y="172528"/>
                  <a:pt x="0" y="133917"/>
                  <a:pt x="0" y="86264"/>
                </a:cubicBezTo>
                <a:cubicBezTo>
                  <a:pt x="0" y="38612"/>
                  <a:pt x="38612" y="0"/>
                  <a:pt x="86264" y="0"/>
                </a:cubicBezTo>
                <a:cubicBezTo>
                  <a:pt x="133917" y="0"/>
                  <a:pt x="172528" y="38612"/>
                  <a:pt x="172528" y="86264"/>
                </a:cubicBezTo>
                <a:close/>
                <a:moveTo>
                  <a:pt x="86264" y="145985"/>
                </a:moveTo>
                <a:cubicBezTo>
                  <a:pt x="119225" y="145985"/>
                  <a:pt x="145985" y="119225"/>
                  <a:pt x="145985" y="86264"/>
                </a:cubicBezTo>
                <a:cubicBezTo>
                  <a:pt x="145985" y="53303"/>
                  <a:pt x="119225" y="26543"/>
                  <a:pt x="86264" y="26543"/>
                </a:cubicBezTo>
                <a:cubicBezTo>
                  <a:pt x="53303" y="26543"/>
                  <a:pt x="26543" y="53303"/>
                  <a:pt x="26543" y="86264"/>
                </a:cubicBezTo>
                <a:cubicBezTo>
                  <a:pt x="26543" y="119225"/>
                  <a:pt x="53303" y="145985"/>
                  <a:pt x="86264" y="145985"/>
                </a:cubicBezTo>
                <a:close/>
              </a:path>
            </a:pathLst>
          </a:custGeom>
          <a:solidFill>
            <a:srgbClr val="34D399"/>
          </a:solidFill>
          <a:ln/>
        </p:spPr>
        <p:txBody>
          <a:bodyPr/>
          <a:lstStyle/>
          <a:p>
            <a:endParaRPr lang="zh-CN" altLang="en-US"/>
          </a:p>
        </p:txBody>
      </p:sp>
      <p:sp>
        <p:nvSpPr>
          <p:cNvPr id="11" name="Text 9"/>
          <p:cNvSpPr/>
          <p:nvPr/>
        </p:nvSpPr>
        <p:spPr>
          <a:xfrm>
            <a:off x="1044017" y="2198630"/>
            <a:ext cx="1150189" cy="247733"/>
          </a:xfrm>
          <a:prstGeom prst="rect">
            <a:avLst/>
          </a:prstGeom>
          <a:noFill/>
          <a:ln/>
        </p:spPr>
        <p:txBody>
          <a:bodyPr wrap="square" lIns="0" tIns="0" rIns="0" bIns="0" rtlCol="0" anchor="ctr"/>
          <a:lstStyle/>
          <a:p>
            <a:pPr>
              <a:lnSpc>
                <a:spcPct val="120000"/>
              </a:lnSpc>
            </a:pPr>
            <a:r>
              <a:rPr lang="en-US" sz="1393" b="1" dirty="0">
                <a:solidFill>
                  <a:srgbClr val="E5E7EB"/>
                </a:solidFill>
                <a:latin typeface="Noto Sans SC" pitchFamily="34" charset="0"/>
                <a:ea typeface="Noto Sans SC" pitchFamily="34" charset="-122"/>
                <a:cs typeface="Noto Sans SC" pitchFamily="34" charset="-120"/>
              </a:rPr>
              <a:t>资源现状查询</a:t>
            </a:r>
            <a:endParaRPr lang="en-US" sz="1600" dirty="0"/>
          </a:p>
        </p:txBody>
      </p:sp>
      <p:sp>
        <p:nvSpPr>
          <p:cNvPr id="12" name="Text 10"/>
          <p:cNvSpPr/>
          <p:nvPr/>
        </p:nvSpPr>
        <p:spPr>
          <a:xfrm>
            <a:off x="513161" y="2641010"/>
            <a:ext cx="5423582" cy="460075"/>
          </a:xfrm>
          <a:prstGeom prst="rect">
            <a:avLst/>
          </a:prstGeom>
          <a:noFill/>
          <a:ln/>
        </p:spPr>
        <p:txBody>
          <a:bodyPr wrap="square" lIns="0" tIns="0" rIns="0" bIns="0" rtlCol="0" anchor="ctr"/>
          <a:lstStyle/>
          <a:p>
            <a:pPr>
              <a:lnSpc>
                <a:spcPct val="140000"/>
              </a:lnSpc>
            </a:pPr>
            <a:r>
              <a:rPr lang="en-US" sz="1115" dirty="0">
                <a:solidFill>
                  <a:srgbClr val="E5E7EB">
                    <a:alpha val="80000"/>
                  </a:srgbClr>
                </a:solidFill>
                <a:latin typeface="Noto Sans SC" pitchFamily="34" charset="0"/>
                <a:ea typeface="Noto Sans SC" pitchFamily="34" charset="-122"/>
                <a:cs typeface="Noto Sans SC" pitchFamily="34" charset="-120"/>
              </a:rPr>
              <a:t>通过 </a:t>
            </a:r>
            <a:r>
              <a:rPr lang="en-US" sz="975" dirty="0">
                <a:solidFill>
                  <a:srgbClr val="34D399"/>
                </a:solidFill>
                <a:highlight>
                  <a:srgbClr val="34D399">
                    <a:alpha val="20000"/>
                  </a:srgbClr>
                </a:highlight>
                <a:latin typeface="MiSans" pitchFamily="34" charset="0"/>
                <a:ea typeface="MiSans" pitchFamily="34" charset="-122"/>
                <a:cs typeface="MiSans" pitchFamily="34" charset="-120"/>
              </a:rPr>
              <a:t>ack_kubectl </a:t>
            </a:r>
            <a:r>
              <a:rPr lang="en-US" sz="1115" dirty="0">
                <a:solidFill>
                  <a:srgbClr val="E5E7EB">
                    <a:alpha val="80000"/>
                  </a:srgbClr>
                </a:solidFill>
                <a:latin typeface="Noto Sans SC" pitchFamily="34" charset="0"/>
                <a:ea typeface="Noto Sans SC" pitchFamily="34" charset="-122"/>
                <a:cs typeface="Noto Sans SC" pitchFamily="34" charset="-120"/>
              </a:rPr>
              <a:t>获取统一的 Kubernetes 资源信息,支持 Pod、Service、Deployment、ConfigMap 等各类资源的查询</a:t>
            </a:r>
            <a:endParaRPr lang="en-US" sz="1600" dirty="0"/>
          </a:p>
        </p:txBody>
      </p:sp>
      <p:sp>
        <p:nvSpPr>
          <p:cNvPr id="13" name="Shape 11"/>
          <p:cNvSpPr/>
          <p:nvPr/>
        </p:nvSpPr>
        <p:spPr>
          <a:xfrm>
            <a:off x="513161" y="3207257"/>
            <a:ext cx="5352801" cy="637028"/>
          </a:xfrm>
          <a:custGeom>
            <a:avLst/>
            <a:gdLst/>
            <a:ahLst/>
            <a:cxnLst/>
            <a:rect l="l" t="t" r="r" b="b"/>
            <a:pathLst>
              <a:path w="5352801" h="637028">
                <a:moveTo>
                  <a:pt x="70780" y="0"/>
                </a:moveTo>
                <a:lnTo>
                  <a:pt x="5282021" y="0"/>
                </a:lnTo>
                <a:cubicBezTo>
                  <a:pt x="5321112" y="0"/>
                  <a:pt x="5352801" y="31689"/>
                  <a:pt x="5352801" y="70780"/>
                </a:cubicBezTo>
                <a:lnTo>
                  <a:pt x="5352801" y="566247"/>
                </a:lnTo>
                <a:cubicBezTo>
                  <a:pt x="5352801" y="605338"/>
                  <a:pt x="5321112" y="637028"/>
                  <a:pt x="5282021" y="637028"/>
                </a:cubicBezTo>
                <a:lnTo>
                  <a:pt x="70780" y="637028"/>
                </a:lnTo>
                <a:cubicBezTo>
                  <a:pt x="31689" y="637028"/>
                  <a:pt x="0" y="605338"/>
                  <a:pt x="0" y="566247"/>
                </a:cubicBezTo>
                <a:lnTo>
                  <a:pt x="0" y="70780"/>
                </a:lnTo>
                <a:cubicBezTo>
                  <a:pt x="0" y="31689"/>
                  <a:pt x="31689" y="0"/>
                  <a:pt x="70780" y="0"/>
                </a:cubicBezTo>
                <a:close/>
              </a:path>
            </a:pathLst>
          </a:custGeom>
          <a:solidFill>
            <a:srgbClr val="34D399">
              <a:alpha val="10196"/>
            </a:srgbClr>
          </a:solidFill>
          <a:ln/>
        </p:spPr>
        <p:txBody>
          <a:bodyPr/>
          <a:lstStyle/>
          <a:p>
            <a:endParaRPr lang="zh-CN" altLang="en-US"/>
          </a:p>
        </p:txBody>
      </p:sp>
      <p:sp>
        <p:nvSpPr>
          <p:cNvPr id="14" name="Text 12"/>
          <p:cNvSpPr/>
          <p:nvPr/>
        </p:nvSpPr>
        <p:spPr>
          <a:xfrm>
            <a:off x="619332" y="3313428"/>
            <a:ext cx="5202392" cy="176952"/>
          </a:xfrm>
          <a:prstGeom prst="rect">
            <a:avLst/>
          </a:prstGeom>
          <a:noFill/>
          <a:ln/>
        </p:spPr>
        <p:txBody>
          <a:bodyPr wrap="square" lIns="0" tIns="0" rIns="0" bIns="0" rtlCol="0" anchor="ctr"/>
          <a:lstStyle/>
          <a:p>
            <a:pPr>
              <a:lnSpc>
                <a:spcPct val="120000"/>
              </a:lnSpc>
            </a:pPr>
            <a:r>
              <a:rPr lang="en-US" sz="975" dirty="0">
                <a:solidFill>
                  <a:srgbClr val="E5E7EB">
                    <a:alpha val="70000"/>
                  </a:srgbClr>
                </a:solidFill>
                <a:latin typeface="Noto Sans SC" pitchFamily="34" charset="0"/>
                <a:ea typeface="Noto Sans SC" pitchFamily="34" charset="-122"/>
                <a:cs typeface="Noto Sans SC" pitchFamily="34" charset="-120"/>
              </a:rPr>
              <a:t>示例查询:</a:t>
            </a:r>
            <a:endParaRPr lang="en-US" sz="1600" dirty="0"/>
          </a:p>
        </p:txBody>
      </p:sp>
      <p:sp>
        <p:nvSpPr>
          <p:cNvPr id="15" name="Text 13"/>
          <p:cNvSpPr/>
          <p:nvPr/>
        </p:nvSpPr>
        <p:spPr>
          <a:xfrm>
            <a:off x="619332" y="3525771"/>
            <a:ext cx="5211239" cy="212343"/>
          </a:xfrm>
          <a:prstGeom prst="rect">
            <a:avLst/>
          </a:prstGeom>
          <a:noFill/>
          <a:ln/>
        </p:spPr>
        <p:txBody>
          <a:bodyPr wrap="square" lIns="0" tIns="0" rIns="0" bIns="0" rtlCol="0" anchor="ctr"/>
          <a:lstStyle/>
          <a:p>
            <a:pPr>
              <a:lnSpc>
                <a:spcPct val="130000"/>
              </a:lnSpc>
            </a:pPr>
            <a:r>
              <a:rPr lang="en-US" sz="1115" dirty="0">
                <a:solidFill>
                  <a:srgbClr val="E5E7EB"/>
                </a:solidFill>
                <a:latin typeface="Noto Sans SC" pitchFamily="34" charset="0"/>
                <a:ea typeface="Noto Sans SC" pitchFamily="34" charset="-122"/>
                <a:cs typeface="Noto Sans SC" pitchFamily="34" charset="-120"/>
              </a:rPr>
              <a:t>"default 命名空间下有哪些 Pod?"</a:t>
            </a:r>
            <a:endParaRPr lang="en-US" sz="1600" dirty="0"/>
          </a:p>
        </p:txBody>
      </p:sp>
      <p:sp>
        <p:nvSpPr>
          <p:cNvPr id="16" name="Shape 14"/>
          <p:cNvSpPr/>
          <p:nvPr/>
        </p:nvSpPr>
        <p:spPr>
          <a:xfrm>
            <a:off x="6174592" y="1959745"/>
            <a:ext cx="5653620" cy="2034949"/>
          </a:xfrm>
          <a:custGeom>
            <a:avLst/>
            <a:gdLst/>
            <a:ahLst/>
            <a:cxnLst/>
            <a:rect l="l" t="t" r="r" b="b"/>
            <a:pathLst>
              <a:path w="5653620" h="2034949">
                <a:moveTo>
                  <a:pt x="106163" y="0"/>
                </a:moveTo>
                <a:lnTo>
                  <a:pt x="5547456" y="0"/>
                </a:lnTo>
                <a:cubicBezTo>
                  <a:pt x="5606089" y="0"/>
                  <a:pt x="5653620" y="47531"/>
                  <a:pt x="5653620" y="106163"/>
                </a:cubicBezTo>
                <a:lnTo>
                  <a:pt x="5653620" y="1928786"/>
                </a:lnTo>
                <a:cubicBezTo>
                  <a:pt x="5653620" y="1987418"/>
                  <a:pt x="5606089" y="2034949"/>
                  <a:pt x="5547456" y="2034949"/>
                </a:cubicBezTo>
                <a:lnTo>
                  <a:pt x="106163" y="2034949"/>
                </a:lnTo>
                <a:cubicBezTo>
                  <a:pt x="47531" y="2034949"/>
                  <a:pt x="0" y="1987418"/>
                  <a:pt x="0" y="1928786"/>
                </a:cubicBezTo>
                <a:lnTo>
                  <a:pt x="0" y="106163"/>
                </a:lnTo>
                <a:cubicBezTo>
                  <a:pt x="0" y="47570"/>
                  <a:pt x="47570" y="0"/>
                  <a:pt x="106163" y="0"/>
                </a:cubicBezTo>
                <a:close/>
              </a:path>
            </a:pathLst>
          </a:custGeom>
          <a:solidFill>
            <a:srgbClr val="6B7280">
              <a:alpha val="10196"/>
            </a:srgbClr>
          </a:solidFill>
          <a:ln w="25400">
            <a:solidFill>
              <a:srgbClr val="F59E0B"/>
            </a:solidFill>
            <a:prstDash val="solid"/>
          </a:ln>
        </p:spPr>
        <p:txBody>
          <a:bodyPr/>
          <a:lstStyle/>
          <a:p>
            <a:endParaRPr lang="zh-CN" altLang="en-US"/>
          </a:p>
        </p:txBody>
      </p:sp>
      <p:sp>
        <p:nvSpPr>
          <p:cNvPr id="17" name="Shape 15"/>
          <p:cNvSpPr/>
          <p:nvPr/>
        </p:nvSpPr>
        <p:spPr>
          <a:xfrm>
            <a:off x="6325001" y="2110154"/>
            <a:ext cx="424685" cy="424685"/>
          </a:xfrm>
          <a:custGeom>
            <a:avLst/>
            <a:gdLst/>
            <a:ahLst/>
            <a:cxnLst/>
            <a:rect l="l" t="t" r="r" b="b"/>
            <a:pathLst>
              <a:path w="424685" h="424685">
                <a:moveTo>
                  <a:pt x="70782" y="0"/>
                </a:moveTo>
                <a:lnTo>
                  <a:pt x="353903" y="0"/>
                </a:lnTo>
                <a:cubicBezTo>
                  <a:pt x="392969" y="0"/>
                  <a:pt x="424685" y="31716"/>
                  <a:pt x="424685" y="70782"/>
                </a:cubicBezTo>
                <a:lnTo>
                  <a:pt x="424685" y="353903"/>
                </a:lnTo>
                <a:cubicBezTo>
                  <a:pt x="424685" y="392969"/>
                  <a:pt x="392969" y="424685"/>
                  <a:pt x="353903" y="424685"/>
                </a:cubicBezTo>
                <a:lnTo>
                  <a:pt x="70782" y="424685"/>
                </a:lnTo>
                <a:cubicBezTo>
                  <a:pt x="31716" y="424685"/>
                  <a:pt x="0" y="392969"/>
                  <a:pt x="0" y="353903"/>
                </a:cubicBezTo>
                <a:lnTo>
                  <a:pt x="0" y="70782"/>
                </a:lnTo>
                <a:cubicBezTo>
                  <a:pt x="0" y="31690"/>
                  <a:pt x="31690" y="0"/>
                  <a:pt x="70782" y="0"/>
                </a:cubicBezTo>
                <a:close/>
              </a:path>
            </a:pathLst>
          </a:custGeom>
          <a:solidFill>
            <a:srgbClr val="F59E0B">
              <a:alpha val="20000"/>
            </a:srgbClr>
          </a:solidFill>
          <a:ln/>
        </p:spPr>
        <p:txBody>
          <a:bodyPr/>
          <a:lstStyle/>
          <a:p>
            <a:endParaRPr lang="zh-CN" altLang="en-US"/>
          </a:p>
        </p:txBody>
      </p:sp>
      <p:sp>
        <p:nvSpPr>
          <p:cNvPr id="18" name="Shape 16"/>
          <p:cNvSpPr/>
          <p:nvPr/>
        </p:nvSpPr>
        <p:spPr>
          <a:xfrm>
            <a:off x="6417901" y="2216325"/>
            <a:ext cx="238885" cy="212343"/>
          </a:xfrm>
          <a:custGeom>
            <a:avLst/>
            <a:gdLst/>
            <a:ahLst/>
            <a:cxnLst/>
            <a:rect l="l" t="t" r="r" b="b"/>
            <a:pathLst>
              <a:path w="238885" h="212343">
                <a:moveTo>
                  <a:pt x="13271" y="19907"/>
                </a:moveTo>
                <a:cubicBezTo>
                  <a:pt x="13271" y="8917"/>
                  <a:pt x="22188" y="0"/>
                  <a:pt x="33179" y="0"/>
                </a:cubicBezTo>
                <a:lnTo>
                  <a:pt x="53086" y="0"/>
                </a:lnTo>
                <a:cubicBezTo>
                  <a:pt x="60426" y="0"/>
                  <a:pt x="66357" y="5931"/>
                  <a:pt x="66357" y="13271"/>
                </a:cubicBezTo>
                <a:cubicBezTo>
                  <a:pt x="66357" y="20612"/>
                  <a:pt x="60426" y="26543"/>
                  <a:pt x="53086" y="26543"/>
                </a:cubicBezTo>
                <a:lnTo>
                  <a:pt x="39814" y="26543"/>
                </a:lnTo>
                <a:lnTo>
                  <a:pt x="39814" y="79628"/>
                </a:lnTo>
                <a:cubicBezTo>
                  <a:pt x="39814" y="101609"/>
                  <a:pt x="57648" y="119443"/>
                  <a:pt x="79628" y="119443"/>
                </a:cubicBezTo>
                <a:cubicBezTo>
                  <a:pt x="101609" y="119443"/>
                  <a:pt x="119443" y="101609"/>
                  <a:pt x="119443" y="79628"/>
                </a:cubicBezTo>
                <a:lnTo>
                  <a:pt x="119443" y="26543"/>
                </a:lnTo>
                <a:lnTo>
                  <a:pt x="106171" y="26543"/>
                </a:lnTo>
                <a:cubicBezTo>
                  <a:pt x="98831" y="26543"/>
                  <a:pt x="92900" y="20612"/>
                  <a:pt x="92900" y="13271"/>
                </a:cubicBezTo>
                <a:cubicBezTo>
                  <a:pt x="92900" y="5931"/>
                  <a:pt x="98831" y="0"/>
                  <a:pt x="106171" y="0"/>
                </a:cubicBezTo>
                <a:lnTo>
                  <a:pt x="126078" y="0"/>
                </a:lnTo>
                <a:cubicBezTo>
                  <a:pt x="137069" y="0"/>
                  <a:pt x="145985" y="8917"/>
                  <a:pt x="145985" y="19907"/>
                </a:cubicBezTo>
                <a:lnTo>
                  <a:pt x="145985" y="79628"/>
                </a:lnTo>
                <a:cubicBezTo>
                  <a:pt x="145985" y="111729"/>
                  <a:pt x="123175" y="138520"/>
                  <a:pt x="92900" y="144658"/>
                </a:cubicBezTo>
                <a:lnTo>
                  <a:pt x="92900" y="152621"/>
                </a:lnTo>
                <a:cubicBezTo>
                  <a:pt x="92900" y="178293"/>
                  <a:pt x="113678" y="199071"/>
                  <a:pt x="139350" y="199071"/>
                </a:cubicBezTo>
                <a:cubicBezTo>
                  <a:pt x="165022" y="199071"/>
                  <a:pt x="185800" y="178293"/>
                  <a:pt x="185800" y="152621"/>
                </a:cubicBezTo>
                <a:lnTo>
                  <a:pt x="185800" y="117162"/>
                </a:lnTo>
                <a:cubicBezTo>
                  <a:pt x="170330" y="111687"/>
                  <a:pt x="159257" y="96964"/>
                  <a:pt x="159257" y="79628"/>
                </a:cubicBezTo>
                <a:cubicBezTo>
                  <a:pt x="159257" y="57648"/>
                  <a:pt x="177090" y="39814"/>
                  <a:pt x="199071" y="39814"/>
                </a:cubicBezTo>
                <a:cubicBezTo>
                  <a:pt x="221052" y="39814"/>
                  <a:pt x="238885" y="57648"/>
                  <a:pt x="238885" y="79628"/>
                </a:cubicBezTo>
                <a:cubicBezTo>
                  <a:pt x="238885" y="96964"/>
                  <a:pt x="227812" y="111729"/>
                  <a:pt x="212343" y="117162"/>
                </a:cubicBezTo>
                <a:lnTo>
                  <a:pt x="212343" y="152621"/>
                </a:lnTo>
                <a:cubicBezTo>
                  <a:pt x="212343" y="192933"/>
                  <a:pt x="179662" y="225614"/>
                  <a:pt x="139350" y="225614"/>
                </a:cubicBezTo>
                <a:cubicBezTo>
                  <a:pt x="99038" y="225614"/>
                  <a:pt x="66357" y="192933"/>
                  <a:pt x="66357" y="152621"/>
                </a:cubicBezTo>
                <a:lnTo>
                  <a:pt x="66357" y="144658"/>
                </a:lnTo>
                <a:cubicBezTo>
                  <a:pt x="36082" y="138520"/>
                  <a:pt x="13271" y="111729"/>
                  <a:pt x="13271" y="79628"/>
                </a:cubicBezTo>
                <a:lnTo>
                  <a:pt x="13271" y="19907"/>
                </a:lnTo>
                <a:close/>
                <a:moveTo>
                  <a:pt x="199071" y="92900"/>
                </a:moveTo>
                <a:cubicBezTo>
                  <a:pt x="206396" y="92900"/>
                  <a:pt x="212343" y="86953"/>
                  <a:pt x="212343" y="79628"/>
                </a:cubicBezTo>
                <a:cubicBezTo>
                  <a:pt x="212343" y="72304"/>
                  <a:pt x="206396" y="66357"/>
                  <a:pt x="199071" y="66357"/>
                </a:cubicBezTo>
                <a:cubicBezTo>
                  <a:pt x="191746" y="66357"/>
                  <a:pt x="185800" y="72304"/>
                  <a:pt x="185800" y="79628"/>
                </a:cubicBezTo>
                <a:cubicBezTo>
                  <a:pt x="185800" y="86953"/>
                  <a:pt x="191746" y="92900"/>
                  <a:pt x="199071" y="92900"/>
                </a:cubicBezTo>
                <a:close/>
              </a:path>
            </a:pathLst>
          </a:custGeom>
          <a:solidFill>
            <a:srgbClr val="F59E0B"/>
          </a:solidFill>
          <a:ln/>
        </p:spPr>
        <p:txBody>
          <a:bodyPr/>
          <a:lstStyle/>
          <a:p>
            <a:endParaRPr lang="zh-CN" altLang="en-US"/>
          </a:p>
        </p:txBody>
      </p:sp>
      <p:sp>
        <p:nvSpPr>
          <p:cNvPr id="19" name="Text 17"/>
          <p:cNvSpPr/>
          <p:nvPr/>
        </p:nvSpPr>
        <p:spPr>
          <a:xfrm>
            <a:off x="6855857" y="2198630"/>
            <a:ext cx="1150189" cy="247733"/>
          </a:xfrm>
          <a:prstGeom prst="rect">
            <a:avLst/>
          </a:prstGeom>
          <a:noFill/>
          <a:ln/>
        </p:spPr>
        <p:txBody>
          <a:bodyPr wrap="square" lIns="0" tIns="0" rIns="0" bIns="0" rtlCol="0" anchor="ctr"/>
          <a:lstStyle/>
          <a:p>
            <a:pPr>
              <a:lnSpc>
                <a:spcPct val="120000"/>
              </a:lnSpc>
            </a:pPr>
            <a:r>
              <a:rPr lang="en-US" sz="1393" b="1" dirty="0">
                <a:solidFill>
                  <a:srgbClr val="E5E7EB"/>
                </a:solidFill>
                <a:latin typeface="Noto Sans SC" pitchFamily="34" charset="0"/>
                <a:ea typeface="Noto Sans SC" pitchFamily="34" charset="-122"/>
                <a:cs typeface="Noto Sans SC" pitchFamily="34" charset="-120"/>
              </a:rPr>
              <a:t>复杂故障诊断</a:t>
            </a:r>
            <a:endParaRPr lang="en-US" sz="1600" dirty="0"/>
          </a:p>
        </p:txBody>
      </p:sp>
      <p:sp>
        <p:nvSpPr>
          <p:cNvPr id="20" name="Text 18"/>
          <p:cNvSpPr/>
          <p:nvPr/>
        </p:nvSpPr>
        <p:spPr>
          <a:xfrm>
            <a:off x="6325001" y="2641010"/>
            <a:ext cx="5423582" cy="460075"/>
          </a:xfrm>
          <a:prstGeom prst="rect">
            <a:avLst/>
          </a:prstGeom>
          <a:noFill/>
          <a:ln/>
        </p:spPr>
        <p:txBody>
          <a:bodyPr wrap="square" lIns="0" tIns="0" rIns="0" bIns="0" rtlCol="0" anchor="ctr"/>
          <a:lstStyle/>
          <a:p>
            <a:pPr>
              <a:lnSpc>
                <a:spcPct val="140000"/>
              </a:lnSpc>
            </a:pPr>
            <a:r>
              <a:rPr lang="en-US" sz="1115" dirty="0">
                <a:solidFill>
                  <a:srgbClr val="E5E7EB">
                    <a:alpha val="80000"/>
                  </a:srgbClr>
                </a:solidFill>
                <a:latin typeface="Noto Sans SC" pitchFamily="34" charset="0"/>
                <a:ea typeface="Noto Sans SC" pitchFamily="34" charset="-122"/>
                <a:cs typeface="Noto Sans SC" pitchFamily="34" charset="-120"/>
              </a:rPr>
              <a:t>当 Pod 异常或网络不通时,自主调用 </a:t>
            </a:r>
            <a:r>
              <a:rPr lang="en-US" sz="975" dirty="0">
                <a:solidFill>
                  <a:srgbClr val="F59E0B"/>
                </a:solidFill>
                <a:highlight>
                  <a:srgbClr val="F59E0B">
                    <a:alpha val="20000"/>
                  </a:srgbClr>
                </a:highlight>
                <a:latin typeface="MiSans" pitchFamily="34" charset="0"/>
                <a:ea typeface="MiSans" pitchFamily="34" charset="-122"/>
                <a:cs typeface="MiSans" pitchFamily="34" charset="-120"/>
              </a:rPr>
              <a:t>diagnose_resource </a:t>
            </a:r>
            <a:r>
              <a:rPr lang="en-US" sz="1115" dirty="0">
                <a:solidFill>
                  <a:srgbClr val="E5E7EB">
                    <a:alpha val="80000"/>
                  </a:srgbClr>
                </a:solidFill>
                <a:latin typeface="Noto Sans SC" pitchFamily="34" charset="0"/>
                <a:ea typeface="Noto Sans SC" pitchFamily="34" charset="-122"/>
                <a:cs typeface="Noto Sans SC" pitchFamily="34" charset="-120"/>
              </a:rPr>
              <a:t>发起深度诊断,分析事件日志、资源限制、依赖关系等</a:t>
            </a:r>
            <a:endParaRPr lang="en-US" sz="1600" dirty="0"/>
          </a:p>
        </p:txBody>
      </p:sp>
      <p:sp>
        <p:nvSpPr>
          <p:cNvPr id="21" name="Shape 19"/>
          <p:cNvSpPr/>
          <p:nvPr/>
        </p:nvSpPr>
        <p:spPr>
          <a:xfrm>
            <a:off x="6325001" y="3207257"/>
            <a:ext cx="5352801" cy="637028"/>
          </a:xfrm>
          <a:custGeom>
            <a:avLst/>
            <a:gdLst/>
            <a:ahLst/>
            <a:cxnLst/>
            <a:rect l="l" t="t" r="r" b="b"/>
            <a:pathLst>
              <a:path w="5352801" h="637028">
                <a:moveTo>
                  <a:pt x="70780" y="0"/>
                </a:moveTo>
                <a:lnTo>
                  <a:pt x="5282021" y="0"/>
                </a:lnTo>
                <a:cubicBezTo>
                  <a:pt x="5321112" y="0"/>
                  <a:pt x="5352801" y="31689"/>
                  <a:pt x="5352801" y="70780"/>
                </a:cubicBezTo>
                <a:lnTo>
                  <a:pt x="5352801" y="566247"/>
                </a:lnTo>
                <a:cubicBezTo>
                  <a:pt x="5352801" y="605338"/>
                  <a:pt x="5321112" y="637028"/>
                  <a:pt x="5282021" y="637028"/>
                </a:cubicBezTo>
                <a:lnTo>
                  <a:pt x="70780" y="637028"/>
                </a:lnTo>
                <a:cubicBezTo>
                  <a:pt x="31689" y="637028"/>
                  <a:pt x="0" y="605338"/>
                  <a:pt x="0" y="566247"/>
                </a:cubicBezTo>
                <a:lnTo>
                  <a:pt x="0" y="70780"/>
                </a:lnTo>
                <a:cubicBezTo>
                  <a:pt x="0" y="31689"/>
                  <a:pt x="31689" y="0"/>
                  <a:pt x="70780" y="0"/>
                </a:cubicBezTo>
                <a:close/>
              </a:path>
            </a:pathLst>
          </a:custGeom>
          <a:solidFill>
            <a:srgbClr val="F59E0B">
              <a:alpha val="10196"/>
            </a:srgbClr>
          </a:solidFill>
          <a:ln/>
        </p:spPr>
        <p:txBody>
          <a:bodyPr/>
          <a:lstStyle/>
          <a:p>
            <a:endParaRPr lang="zh-CN" altLang="en-US"/>
          </a:p>
        </p:txBody>
      </p:sp>
      <p:sp>
        <p:nvSpPr>
          <p:cNvPr id="22" name="Text 20"/>
          <p:cNvSpPr/>
          <p:nvPr/>
        </p:nvSpPr>
        <p:spPr>
          <a:xfrm>
            <a:off x="6431172" y="3313428"/>
            <a:ext cx="5202392" cy="176952"/>
          </a:xfrm>
          <a:prstGeom prst="rect">
            <a:avLst/>
          </a:prstGeom>
          <a:noFill/>
          <a:ln/>
        </p:spPr>
        <p:txBody>
          <a:bodyPr wrap="square" lIns="0" tIns="0" rIns="0" bIns="0" rtlCol="0" anchor="ctr"/>
          <a:lstStyle/>
          <a:p>
            <a:pPr>
              <a:lnSpc>
                <a:spcPct val="120000"/>
              </a:lnSpc>
            </a:pPr>
            <a:r>
              <a:rPr lang="en-US" sz="975" dirty="0">
                <a:solidFill>
                  <a:srgbClr val="E5E7EB">
                    <a:alpha val="70000"/>
                  </a:srgbClr>
                </a:solidFill>
                <a:latin typeface="Noto Sans SC" pitchFamily="34" charset="0"/>
                <a:ea typeface="Noto Sans SC" pitchFamily="34" charset="-122"/>
                <a:cs typeface="Noto Sans SC" pitchFamily="34" charset="-120"/>
              </a:rPr>
              <a:t>示例查询:</a:t>
            </a:r>
            <a:endParaRPr lang="en-US" sz="1600" dirty="0"/>
          </a:p>
        </p:txBody>
      </p:sp>
      <p:sp>
        <p:nvSpPr>
          <p:cNvPr id="23" name="Text 21"/>
          <p:cNvSpPr/>
          <p:nvPr/>
        </p:nvSpPr>
        <p:spPr>
          <a:xfrm>
            <a:off x="6431172" y="3525771"/>
            <a:ext cx="5211239" cy="212343"/>
          </a:xfrm>
          <a:prstGeom prst="rect">
            <a:avLst/>
          </a:prstGeom>
          <a:noFill/>
          <a:ln/>
        </p:spPr>
        <p:txBody>
          <a:bodyPr wrap="square" lIns="0" tIns="0" rIns="0" bIns="0" rtlCol="0" anchor="ctr"/>
          <a:lstStyle/>
          <a:p>
            <a:pPr>
              <a:lnSpc>
                <a:spcPct val="130000"/>
              </a:lnSpc>
            </a:pPr>
            <a:r>
              <a:rPr lang="en-US" sz="1115" dirty="0">
                <a:solidFill>
                  <a:srgbClr val="E5E7EB"/>
                </a:solidFill>
                <a:latin typeface="Noto Sans SC" pitchFamily="34" charset="0"/>
                <a:ea typeface="Noto Sans SC" pitchFamily="34" charset="-122"/>
                <a:cs typeface="Noto Sans SC" pitchFamily="34" charset="-120"/>
              </a:rPr>
              <a:t>"为什么 my-app Pod 一直处于 Pending 状态?"</a:t>
            </a:r>
            <a:endParaRPr lang="en-US" sz="1600" dirty="0"/>
          </a:p>
        </p:txBody>
      </p:sp>
      <p:sp>
        <p:nvSpPr>
          <p:cNvPr id="24" name="Shape 22"/>
          <p:cNvSpPr/>
          <p:nvPr/>
        </p:nvSpPr>
        <p:spPr>
          <a:xfrm>
            <a:off x="362752" y="4153951"/>
            <a:ext cx="5653620" cy="2034949"/>
          </a:xfrm>
          <a:custGeom>
            <a:avLst/>
            <a:gdLst/>
            <a:ahLst/>
            <a:cxnLst/>
            <a:rect l="l" t="t" r="r" b="b"/>
            <a:pathLst>
              <a:path w="5653620" h="2034949">
                <a:moveTo>
                  <a:pt x="106163" y="0"/>
                </a:moveTo>
                <a:lnTo>
                  <a:pt x="5547456" y="0"/>
                </a:lnTo>
                <a:cubicBezTo>
                  <a:pt x="5606089" y="0"/>
                  <a:pt x="5653620" y="47531"/>
                  <a:pt x="5653620" y="106163"/>
                </a:cubicBezTo>
                <a:lnTo>
                  <a:pt x="5653620" y="1928786"/>
                </a:lnTo>
                <a:cubicBezTo>
                  <a:pt x="5653620" y="1987418"/>
                  <a:pt x="5606089" y="2034949"/>
                  <a:pt x="5547456" y="2034949"/>
                </a:cubicBezTo>
                <a:lnTo>
                  <a:pt x="106163" y="2034949"/>
                </a:lnTo>
                <a:cubicBezTo>
                  <a:pt x="47531" y="2034949"/>
                  <a:pt x="0" y="1987418"/>
                  <a:pt x="0" y="1928786"/>
                </a:cubicBezTo>
                <a:lnTo>
                  <a:pt x="0" y="106163"/>
                </a:lnTo>
                <a:cubicBezTo>
                  <a:pt x="0" y="47570"/>
                  <a:pt x="47570" y="0"/>
                  <a:pt x="106163"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25" name="Shape 23"/>
          <p:cNvSpPr/>
          <p:nvPr/>
        </p:nvSpPr>
        <p:spPr>
          <a:xfrm>
            <a:off x="513161" y="4304360"/>
            <a:ext cx="424685" cy="424685"/>
          </a:xfrm>
          <a:custGeom>
            <a:avLst/>
            <a:gdLst/>
            <a:ahLst/>
            <a:cxnLst/>
            <a:rect l="l" t="t" r="r" b="b"/>
            <a:pathLst>
              <a:path w="424685" h="424685">
                <a:moveTo>
                  <a:pt x="70782" y="0"/>
                </a:moveTo>
                <a:lnTo>
                  <a:pt x="353903" y="0"/>
                </a:lnTo>
                <a:cubicBezTo>
                  <a:pt x="392969" y="0"/>
                  <a:pt x="424685" y="31716"/>
                  <a:pt x="424685" y="70782"/>
                </a:cubicBezTo>
                <a:lnTo>
                  <a:pt x="424685" y="353903"/>
                </a:lnTo>
                <a:cubicBezTo>
                  <a:pt x="424685" y="392969"/>
                  <a:pt x="392969" y="424685"/>
                  <a:pt x="353903" y="424685"/>
                </a:cubicBezTo>
                <a:lnTo>
                  <a:pt x="70782" y="424685"/>
                </a:lnTo>
                <a:cubicBezTo>
                  <a:pt x="31716" y="424685"/>
                  <a:pt x="0" y="392969"/>
                  <a:pt x="0" y="353903"/>
                </a:cubicBezTo>
                <a:lnTo>
                  <a:pt x="0" y="70782"/>
                </a:lnTo>
                <a:cubicBezTo>
                  <a:pt x="0" y="31690"/>
                  <a:pt x="31690" y="0"/>
                  <a:pt x="70782" y="0"/>
                </a:cubicBezTo>
                <a:close/>
              </a:path>
            </a:pathLst>
          </a:custGeom>
          <a:solidFill>
            <a:srgbClr val="34D399">
              <a:alpha val="20000"/>
            </a:srgbClr>
          </a:solidFill>
          <a:ln/>
        </p:spPr>
        <p:txBody>
          <a:bodyPr/>
          <a:lstStyle/>
          <a:p>
            <a:endParaRPr lang="zh-CN" altLang="en-US"/>
          </a:p>
        </p:txBody>
      </p:sp>
      <p:sp>
        <p:nvSpPr>
          <p:cNvPr id="26" name="Shape 24"/>
          <p:cNvSpPr/>
          <p:nvPr/>
        </p:nvSpPr>
        <p:spPr>
          <a:xfrm>
            <a:off x="619332" y="4410531"/>
            <a:ext cx="212343" cy="212343"/>
          </a:xfrm>
          <a:custGeom>
            <a:avLst/>
            <a:gdLst/>
            <a:ahLst/>
            <a:cxnLst/>
            <a:rect l="l" t="t" r="r" b="b"/>
            <a:pathLst>
              <a:path w="212343" h="212343">
                <a:moveTo>
                  <a:pt x="26543" y="26543"/>
                </a:moveTo>
                <a:cubicBezTo>
                  <a:pt x="26543" y="19202"/>
                  <a:pt x="20612" y="13271"/>
                  <a:pt x="13271" y="13271"/>
                </a:cubicBezTo>
                <a:cubicBezTo>
                  <a:pt x="5931" y="13271"/>
                  <a:pt x="0" y="19202"/>
                  <a:pt x="0" y="26543"/>
                </a:cubicBezTo>
                <a:lnTo>
                  <a:pt x="0" y="165893"/>
                </a:lnTo>
                <a:cubicBezTo>
                  <a:pt x="0" y="184224"/>
                  <a:pt x="14847" y="199071"/>
                  <a:pt x="33179" y="199071"/>
                </a:cubicBezTo>
                <a:lnTo>
                  <a:pt x="199071" y="199071"/>
                </a:lnTo>
                <a:cubicBezTo>
                  <a:pt x="206412" y="199071"/>
                  <a:pt x="212343" y="193140"/>
                  <a:pt x="212343" y="185800"/>
                </a:cubicBezTo>
                <a:cubicBezTo>
                  <a:pt x="212343" y="178459"/>
                  <a:pt x="206412" y="172528"/>
                  <a:pt x="199071" y="172528"/>
                </a:cubicBezTo>
                <a:lnTo>
                  <a:pt x="33179" y="172528"/>
                </a:lnTo>
                <a:cubicBezTo>
                  <a:pt x="29529" y="172528"/>
                  <a:pt x="26543" y="169542"/>
                  <a:pt x="26543" y="165893"/>
                </a:cubicBezTo>
                <a:lnTo>
                  <a:pt x="26543" y="26543"/>
                </a:lnTo>
                <a:close/>
                <a:moveTo>
                  <a:pt x="195173" y="62459"/>
                </a:moveTo>
                <a:cubicBezTo>
                  <a:pt x="200357" y="57274"/>
                  <a:pt x="200357" y="48855"/>
                  <a:pt x="195173" y="43671"/>
                </a:cubicBezTo>
                <a:cubicBezTo>
                  <a:pt x="189988" y="38487"/>
                  <a:pt x="181569" y="38487"/>
                  <a:pt x="176385" y="43671"/>
                </a:cubicBezTo>
                <a:lnTo>
                  <a:pt x="132714" y="87384"/>
                </a:lnTo>
                <a:lnTo>
                  <a:pt x="108908" y="63620"/>
                </a:lnTo>
                <a:cubicBezTo>
                  <a:pt x="103724" y="58436"/>
                  <a:pt x="95305" y="58436"/>
                  <a:pt x="90121" y="63620"/>
                </a:cubicBezTo>
                <a:lnTo>
                  <a:pt x="50307" y="103434"/>
                </a:lnTo>
                <a:cubicBezTo>
                  <a:pt x="45123" y="108618"/>
                  <a:pt x="45123" y="117037"/>
                  <a:pt x="50307" y="122221"/>
                </a:cubicBezTo>
                <a:cubicBezTo>
                  <a:pt x="55491" y="127406"/>
                  <a:pt x="63910" y="127406"/>
                  <a:pt x="69094" y="122221"/>
                </a:cubicBezTo>
                <a:lnTo>
                  <a:pt x="99536" y="91780"/>
                </a:lnTo>
                <a:lnTo>
                  <a:pt x="123341" y="115586"/>
                </a:lnTo>
                <a:cubicBezTo>
                  <a:pt x="128525" y="120770"/>
                  <a:pt x="136944" y="120770"/>
                  <a:pt x="142128" y="115586"/>
                </a:cubicBezTo>
                <a:lnTo>
                  <a:pt x="195214" y="62500"/>
                </a:lnTo>
                <a:close/>
              </a:path>
            </a:pathLst>
          </a:custGeom>
          <a:solidFill>
            <a:srgbClr val="34D399"/>
          </a:solidFill>
          <a:ln/>
        </p:spPr>
        <p:txBody>
          <a:bodyPr/>
          <a:lstStyle/>
          <a:p>
            <a:endParaRPr lang="zh-CN" altLang="en-US"/>
          </a:p>
        </p:txBody>
      </p:sp>
      <p:sp>
        <p:nvSpPr>
          <p:cNvPr id="27" name="Text 25"/>
          <p:cNvSpPr/>
          <p:nvPr/>
        </p:nvSpPr>
        <p:spPr>
          <a:xfrm>
            <a:off x="1044017" y="4392836"/>
            <a:ext cx="1327141" cy="247733"/>
          </a:xfrm>
          <a:prstGeom prst="rect">
            <a:avLst/>
          </a:prstGeom>
          <a:noFill/>
          <a:ln/>
        </p:spPr>
        <p:txBody>
          <a:bodyPr wrap="square" lIns="0" tIns="0" rIns="0" bIns="0" rtlCol="0" anchor="ctr"/>
          <a:lstStyle/>
          <a:p>
            <a:pPr>
              <a:lnSpc>
                <a:spcPct val="120000"/>
              </a:lnSpc>
            </a:pPr>
            <a:r>
              <a:rPr lang="en-US" sz="1393" b="1" dirty="0">
                <a:solidFill>
                  <a:srgbClr val="E5E7EB"/>
                </a:solidFill>
                <a:latin typeface="Noto Sans SC" pitchFamily="34" charset="0"/>
                <a:ea typeface="Noto Sans SC" pitchFamily="34" charset="-122"/>
                <a:cs typeface="Noto Sans SC" pitchFamily="34" charset="-120"/>
              </a:rPr>
              <a:t>指标与容量分析</a:t>
            </a:r>
            <a:endParaRPr lang="en-US" sz="1600" dirty="0"/>
          </a:p>
        </p:txBody>
      </p:sp>
      <p:sp>
        <p:nvSpPr>
          <p:cNvPr id="28" name="Text 26"/>
          <p:cNvSpPr/>
          <p:nvPr/>
        </p:nvSpPr>
        <p:spPr>
          <a:xfrm>
            <a:off x="513161" y="4835216"/>
            <a:ext cx="5423582" cy="460075"/>
          </a:xfrm>
          <a:prstGeom prst="rect">
            <a:avLst/>
          </a:prstGeom>
          <a:noFill/>
          <a:ln/>
        </p:spPr>
        <p:txBody>
          <a:bodyPr wrap="square" lIns="0" tIns="0" rIns="0" bIns="0" rtlCol="0" anchor="ctr"/>
          <a:lstStyle/>
          <a:p>
            <a:pPr>
              <a:lnSpc>
                <a:spcPct val="140000"/>
              </a:lnSpc>
            </a:pPr>
            <a:r>
              <a:rPr lang="en-US" sz="1115" dirty="0">
                <a:solidFill>
                  <a:srgbClr val="E5E7EB">
                    <a:alpha val="80000"/>
                  </a:srgbClr>
                </a:solidFill>
                <a:latin typeface="Noto Sans SC" pitchFamily="34" charset="0"/>
                <a:ea typeface="Noto Sans SC" pitchFamily="34" charset="-122"/>
                <a:cs typeface="Noto Sans SC" pitchFamily="34" charset="-120"/>
              </a:rPr>
              <a:t>调用 </a:t>
            </a:r>
            <a:r>
              <a:rPr lang="en-US" sz="975" dirty="0">
                <a:solidFill>
                  <a:srgbClr val="34D399"/>
                </a:solidFill>
                <a:highlight>
                  <a:srgbClr val="34D399">
                    <a:alpha val="20000"/>
                  </a:srgbClr>
                </a:highlight>
                <a:latin typeface="MiSans" pitchFamily="34" charset="0"/>
                <a:ea typeface="MiSans" pitchFamily="34" charset="-122"/>
                <a:cs typeface="MiSans" pitchFamily="34" charset="-120"/>
              </a:rPr>
              <a:t>query_prometheus </a:t>
            </a:r>
            <a:r>
              <a:rPr lang="en-US" sz="1115" dirty="0">
                <a:solidFill>
                  <a:srgbClr val="E5E7EB">
                    <a:alpha val="80000"/>
                  </a:srgbClr>
                </a:solidFill>
                <a:latin typeface="Noto Sans SC" pitchFamily="34" charset="0"/>
                <a:ea typeface="Noto Sans SC" pitchFamily="34" charset="-122"/>
                <a:cs typeface="Noto Sans SC" pitchFamily="34" charset="-120"/>
              </a:rPr>
              <a:t>获取 CPU/内存/延迟趋势,分析资源使用模式,预警容量瓶颈</a:t>
            </a:r>
            <a:endParaRPr lang="en-US" sz="1600" dirty="0"/>
          </a:p>
        </p:txBody>
      </p:sp>
      <p:sp>
        <p:nvSpPr>
          <p:cNvPr id="29" name="Shape 27"/>
          <p:cNvSpPr/>
          <p:nvPr/>
        </p:nvSpPr>
        <p:spPr>
          <a:xfrm>
            <a:off x="513161" y="5401463"/>
            <a:ext cx="5352801" cy="637028"/>
          </a:xfrm>
          <a:custGeom>
            <a:avLst/>
            <a:gdLst/>
            <a:ahLst/>
            <a:cxnLst/>
            <a:rect l="l" t="t" r="r" b="b"/>
            <a:pathLst>
              <a:path w="5352801" h="637028">
                <a:moveTo>
                  <a:pt x="70780" y="0"/>
                </a:moveTo>
                <a:lnTo>
                  <a:pt x="5282021" y="0"/>
                </a:lnTo>
                <a:cubicBezTo>
                  <a:pt x="5321112" y="0"/>
                  <a:pt x="5352801" y="31689"/>
                  <a:pt x="5352801" y="70780"/>
                </a:cubicBezTo>
                <a:lnTo>
                  <a:pt x="5352801" y="566247"/>
                </a:lnTo>
                <a:cubicBezTo>
                  <a:pt x="5352801" y="605338"/>
                  <a:pt x="5321112" y="637028"/>
                  <a:pt x="5282021" y="637028"/>
                </a:cubicBezTo>
                <a:lnTo>
                  <a:pt x="70780" y="637028"/>
                </a:lnTo>
                <a:cubicBezTo>
                  <a:pt x="31689" y="637028"/>
                  <a:pt x="0" y="605338"/>
                  <a:pt x="0" y="566247"/>
                </a:cubicBezTo>
                <a:lnTo>
                  <a:pt x="0" y="70780"/>
                </a:lnTo>
                <a:cubicBezTo>
                  <a:pt x="0" y="31689"/>
                  <a:pt x="31689" y="0"/>
                  <a:pt x="70780" y="0"/>
                </a:cubicBezTo>
                <a:close/>
              </a:path>
            </a:pathLst>
          </a:custGeom>
          <a:solidFill>
            <a:srgbClr val="34D399">
              <a:alpha val="10196"/>
            </a:srgbClr>
          </a:solidFill>
          <a:ln/>
        </p:spPr>
        <p:txBody>
          <a:bodyPr/>
          <a:lstStyle/>
          <a:p>
            <a:endParaRPr lang="zh-CN" altLang="en-US"/>
          </a:p>
        </p:txBody>
      </p:sp>
      <p:sp>
        <p:nvSpPr>
          <p:cNvPr id="30" name="Text 28"/>
          <p:cNvSpPr/>
          <p:nvPr/>
        </p:nvSpPr>
        <p:spPr>
          <a:xfrm>
            <a:off x="619332" y="5507634"/>
            <a:ext cx="5202392" cy="176952"/>
          </a:xfrm>
          <a:prstGeom prst="rect">
            <a:avLst/>
          </a:prstGeom>
          <a:noFill/>
          <a:ln/>
        </p:spPr>
        <p:txBody>
          <a:bodyPr wrap="square" lIns="0" tIns="0" rIns="0" bIns="0" rtlCol="0" anchor="ctr"/>
          <a:lstStyle/>
          <a:p>
            <a:pPr>
              <a:lnSpc>
                <a:spcPct val="120000"/>
              </a:lnSpc>
            </a:pPr>
            <a:r>
              <a:rPr lang="en-US" sz="975" dirty="0">
                <a:solidFill>
                  <a:srgbClr val="E5E7EB">
                    <a:alpha val="70000"/>
                  </a:srgbClr>
                </a:solidFill>
                <a:latin typeface="Noto Sans SC" pitchFamily="34" charset="0"/>
                <a:ea typeface="Noto Sans SC" pitchFamily="34" charset="-122"/>
                <a:cs typeface="Noto Sans SC" pitchFamily="34" charset="-120"/>
              </a:rPr>
              <a:t>示例查询:</a:t>
            </a:r>
            <a:endParaRPr lang="en-US" sz="1600" dirty="0"/>
          </a:p>
        </p:txBody>
      </p:sp>
      <p:sp>
        <p:nvSpPr>
          <p:cNvPr id="31" name="Text 29"/>
          <p:cNvSpPr/>
          <p:nvPr/>
        </p:nvSpPr>
        <p:spPr>
          <a:xfrm>
            <a:off x="619332" y="5719977"/>
            <a:ext cx="5211239" cy="212343"/>
          </a:xfrm>
          <a:prstGeom prst="rect">
            <a:avLst/>
          </a:prstGeom>
          <a:noFill/>
          <a:ln/>
        </p:spPr>
        <p:txBody>
          <a:bodyPr wrap="square" lIns="0" tIns="0" rIns="0" bIns="0" rtlCol="0" anchor="ctr"/>
          <a:lstStyle/>
          <a:p>
            <a:pPr>
              <a:lnSpc>
                <a:spcPct val="130000"/>
              </a:lnSpc>
            </a:pPr>
            <a:r>
              <a:rPr lang="en-US" sz="1115" dirty="0">
                <a:solidFill>
                  <a:srgbClr val="E5E7EB"/>
                </a:solidFill>
                <a:latin typeface="Noto Sans SC" pitchFamily="34" charset="0"/>
                <a:ea typeface="Noto Sans SC" pitchFamily="34" charset="-122"/>
                <a:cs typeface="Noto Sans SC" pitchFamily="34" charset="-120"/>
              </a:rPr>
              <a:t>"过去 24 小时 CPU 使用率趋势如何?"</a:t>
            </a:r>
            <a:endParaRPr lang="en-US" sz="1600" dirty="0"/>
          </a:p>
        </p:txBody>
      </p:sp>
      <p:sp>
        <p:nvSpPr>
          <p:cNvPr id="32" name="Shape 30"/>
          <p:cNvSpPr/>
          <p:nvPr/>
        </p:nvSpPr>
        <p:spPr>
          <a:xfrm>
            <a:off x="6174592" y="4153951"/>
            <a:ext cx="5653620" cy="2034949"/>
          </a:xfrm>
          <a:custGeom>
            <a:avLst/>
            <a:gdLst/>
            <a:ahLst/>
            <a:cxnLst/>
            <a:rect l="l" t="t" r="r" b="b"/>
            <a:pathLst>
              <a:path w="5653620" h="2034949">
                <a:moveTo>
                  <a:pt x="106163" y="0"/>
                </a:moveTo>
                <a:lnTo>
                  <a:pt x="5547456" y="0"/>
                </a:lnTo>
                <a:cubicBezTo>
                  <a:pt x="5606089" y="0"/>
                  <a:pt x="5653620" y="47531"/>
                  <a:pt x="5653620" y="106163"/>
                </a:cubicBezTo>
                <a:lnTo>
                  <a:pt x="5653620" y="1928786"/>
                </a:lnTo>
                <a:cubicBezTo>
                  <a:pt x="5653620" y="1987418"/>
                  <a:pt x="5606089" y="2034949"/>
                  <a:pt x="5547456" y="2034949"/>
                </a:cubicBezTo>
                <a:lnTo>
                  <a:pt x="106163" y="2034949"/>
                </a:lnTo>
                <a:cubicBezTo>
                  <a:pt x="47531" y="2034949"/>
                  <a:pt x="0" y="1987418"/>
                  <a:pt x="0" y="1928786"/>
                </a:cubicBezTo>
                <a:lnTo>
                  <a:pt x="0" y="106163"/>
                </a:lnTo>
                <a:cubicBezTo>
                  <a:pt x="0" y="47570"/>
                  <a:pt x="47570" y="0"/>
                  <a:pt x="106163" y="0"/>
                </a:cubicBezTo>
                <a:close/>
              </a:path>
            </a:pathLst>
          </a:custGeom>
          <a:solidFill>
            <a:srgbClr val="6B7280">
              <a:alpha val="10196"/>
            </a:srgbClr>
          </a:solidFill>
          <a:ln w="25400">
            <a:solidFill>
              <a:srgbClr val="F59E0B"/>
            </a:solidFill>
            <a:prstDash val="solid"/>
          </a:ln>
        </p:spPr>
        <p:txBody>
          <a:bodyPr/>
          <a:lstStyle/>
          <a:p>
            <a:endParaRPr lang="zh-CN" altLang="en-US"/>
          </a:p>
        </p:txBody>
      </p:sp>
      <p:sp>
        <p:nvSpPr>
          <p:cNvPr id="33" name="Shape 31"/>
          <p:cNvSpPr/>
          <p:nvPr/>
        </p:nvSpPr>
        <p:spPr>
          <a:xfrm>
            <a:off x="6325001" y="4304360"/>
            <a:ext cx="424685" cy="424685"/>
          </a:xfrm>
          <a:custGeom>
            <a:avLst/>
            <a:gdLst/>
            <a:ahLst/>
            <a:cxnLst/>
            <a:rect l="l" t="t" r="r" b="b"/>
            <a:pathLst>
              <a:path w="424685" h="424685">
                <a:moveTo>
                  <a:pt x="70782" y="0"/>
                </a:moveTo>
                <a:lnTo>
                  <a:pt x="353903" y="0"/>
                </a:lnTo>
                <a:cubicBezTo>
                  <a:pt x="392969" y="0"/>
                  <a:pt x="424685" y="31716"/>
                  <a:pt x="424685" y="70782"/>
                </a:cubicBezTo>
                <a:lnTo>
                  <a:pt x="424685" y="353903"/>
                </a:lnTo>
                <a:cubicBezTo>
                  <a:pt x="424685" y="392969"/>
                  <a:pt x="392969" y="424685"/>
                  <a:pt x="353903" y="424685"/>
                </a:cubicBezTo>
                <a:lnTo>
                  <a:pt x="70782" y="424685"/>
                </a:lnTo>
                <a:cubicBezTo>
                  <a:pt x="31716" y="424685"/>
                  <a:pt x="0" y="392969"/>
                  <a:pt x="0" y="353903"/>
                </a:cubicBezTo>
                <a:lnTo>
                  <a:pt x="0" y="70782"/>
                </a:lnTo>
                <a:cubicBezTo>
                  <a:pt x="0" y="31690"/>
                  <a:pt x="31690" y="0"/>
                  <a:pt x="70782" y="0"/>
                </a:cubicBezTo>
                <a:close/>
              </a:path>
            </a:pathLst>
          </a:custGeom>
          <a:solidFill>
            <a:srgbClr val="F59E0B">
              <a:alpha val="20000"/>
            </a:srgbClr>
          </a:solidFill>
          <a:ln/>
        </p:spPr>
        <p:txBody>
          <a:bodyPr/>
          <a:lstStyle/>
          <a:p>
            <a:endParaRPr lang="zh-CN" altLang="en-US"/>
          </a:p>
        </p:txBody>
      </p:sp>
      <p:sp>
        <p:nvSpPr>
          <p:cNvPr id="34" name="Shape 32"/>
          <p:cNvSpPr/>
          <p:nvPr/>
        </p:nvSpPr>
        <p:spPr>
          <a:xfrm>
            <a:off x="6417901" y="4410531"/>
            <a:ext cx="238885" cy="212343"/>
          </a:xfrm>
          <a:custGeom>
            <a:avLst/>
            <a:gdLst/>
            <a:ahLst/>
            <a:cxnLst/>
            <a:rect l="l" t="t" r="r" b="b"/>
            <a:pathLst>
              <a:path w="238885" h="212343">
                <a:moveTo>
                  <a:pt x="92900" y="102853"/>
                </a:moveTo>
                <a:cubicBezTo>
                  <a:pt x="120367" y="102853"/>
                  <a:pt x="142668" y="80553"/>
                  <a:pt x="142668" y="53086"/>
                </a:cubicBezTo>
                <a:cubicBezTo>
                  <a:pt x="142668" y="25618"/>
                  <a:pt x="120367" y="3318"/>
                  <a:pt x="92900" y="3318"/>
                </a:cubicBezTo>
                <a:cubicBezTo>
                  <a:pt x="65432" y="3318"/>
                  <a:pt x="43132" y="25618"/>
                  <a:pt x="43132" y="53086"/>
                </a:cubicBezTo>
                <a:cubicBezTo>
                  <a:pt x="43132" y="80553"/>
                  <a:pt x="65432" y="102853"/>
                  <a:pt x="92900" y="102853"/>
                </a:cubicBezTo>
                <a:close/>
                <a:moveTo>
                  <a:pt x="80582" y="126078"/>
                </a:moveTo>
                <a:cubicBezTo>
                  <a:pt x="39731" y="126078"/>
                  <a:pt x="6636" y="159174"/>
                  <a:pt x="6636" y="200025"/>
                </a:cubicBezTo>
                <a:cubicBezTo>
                  <a:pt x="6636" y="206827"/>
                  <a:pt x="12152" y="212343"/>
                  <a:pt x="18953" y="212343"/>
                </a:cubicBezTo>
                <a:lnTo>
                  <a:pt x="123258" y="212343"/>
                </a:lnTo>
                <a:cubicBezTo>
                  <a:pt x="108245" y="194675"/>
                  <a:pt x="99536" y="171906"/>
                  <a:pt x="99536" y="147810"/>
                </a:cubicBezTo>
                <a:lnTo>
                  <a:pt x="99536" y="134912"/>
                </a:lnTo>
                <a:cubicBezTo>
                  <a:pt x="99536" y="131885"/>
                  <a:pt x="99950" y="128899"/>
                  <a:pt x="100738" y="126078"/>
                </a:cubicBezTo>
                <a:lnTo>
                  <a:pt x="80582" y="126078"/>
                </a:lnTo>
                <a:close/>
                <a:moveTo>
                  <a:pt x="184680" y="202596"/>
                </a:moveTo>
                <a:lnTo>
                  <a:pt x="179164" y="205209"/>
                </a:lnTo>
                <a:lnTo>
                  <a:pt x="179164" y="127198"/>
                </a:lnTo>
                <a:lnTo>
                  <a:pt x="218978" y="140470"/>
                </a:lnTo>
                <a:lnTo>
                  <a:pt x="218978" y="148598"/>
                </a:lnTo>
                <a:cubicBezTo>
                  <a:pt x="218978" y="171740"/>
                  <a:pt x="205624" y="192767"/>
                  <a:pt x="184680" y="202638"/>
                </a:cubicBezTo>
                <a:close/>
                <a:moveTo>
                  <a:pt x="174975" y="107623"/>
                </a:moveTo>
                <a:lnTo>
                  <a:pt x="128525" y="123092"/>
                </a:lnTo>
                <a:cubicBezTo>
                  <a:pt x="123092" y="124917"/>
                  <a:pt x="119443" y="129977"/>
                  <a:pt x="119443" y="135700"/>
                </a:cubicBezTo>
                <a:lnTo>
                  <a:pt x="119443" y="148598"/>
                </a:lnTo>
                <a:cubicBezTo>
                  <a:pt x="119443" y="179454"/>
                  <a:pt x="137276" y="207532"/>
                  <a:pt x="165146" y="220637"/>
                </a:cubicBezTo>
                <a:lnTo>
                  <a:pt x="172819" y="224245"/>
                </a:lnTo>
                <a:cubicBezTo>
                  <a:pt x="174809" y="225158"/>
                  <a:pt x="176966" y="225655"/>
                  <a:pt x="179123" y="225655"/>
                </a:cubicBezTo>
                <a:cubicBezTo>
                  <a:pt x="181279" y="225655"/>
                  <a:pt x="183477" y="225158"/>
                  <a:pt x="185426" y="224245"/>
                </a:cubicBezTo>
                <a:lnTo>
                  <a:pt x="193099" y="220637"/>
                </a:lnTo>
                <a:cubicBezTo>
                  <a:pt x="221052" y="207490"/>
                  <a:pt x="238885" y="179413"/>
                  <a:pt x="238885" y="148557"/>
                </a:cubicBezTo>
                <a:lnTo>
                  <a:pt x="238885" y="135659"/>
                </a:lnTo>
                <a:cubicBezTo>
                  <a:pt x="238885" y="129935"/>
                  <a:pt x="235236" y="124876"/>
                  <a:pt x="229803" y="123051"/>
                </a:cubicBezTo>
                <a:lnTo>
                  <a:pt x="183353" y="107581"/>
                </a:lnTo>
                <a:cubicBezTo>
                  <a:pt x="180616" y="106669"/>
                  <a:pt x="177671" y="106669"/>
                  <a:pt x="174975" y="107581"/>
                </a:cubicBezTo>
                <a:close/>
              </a:path>
            </a:pathLst>
          </a:custGeom>
          <a:solidFill>
            <a:srgbClr val="F59E0B"/>
          </a:solidFill>
          <a:ln/>
        </p:spPr>
        <p:txBody>
          <a:bodyPr/>
          <a:lstStyle/>
          <a:p>
            <a:endParaRPr lang="zh-CN" altLang="en-US"/>
          </a:p>
        </p:txBody>
      </p:sp>
      <p:sp>
        <p:nvSpPr>
          <p:cNvPr id="35" name="Text 33"/>
          <p:cNvSpPr/>
          <p:nvPr/>
        </p:nvSpPr>
        <p:spPr>
          <a:xfrm>
            <a:off x="6855857" y="4392836"/>
            <a:ext cx="1150189" cy="247733"/>
          </a:xfrm>
          <a:prstGeom prst="rect">
            <a:avLst/>
          </a:prstGeom>
          <a:noFill/>
          <a:ln/>
        </p:spPr>
        <p:txBody>
          <a:bodyPr wrap="square" lIns="0" tIns="0" rIns="0" bIns="0" rtlCol="0" anchor="ctr"/>
          <a:lstStyle/>
          <a:p>
            <a:pPr>
              <a:lnSpc>
                <a:spcPct val="120000"/>
              </a:lnSpc>
            </a:pPr>
            <a:r>
              <a:rPr lang="en-US" sz="1393" b="1" dirty="0">
                <a:solidFill>
                  <a:srgbClr val="E5E7EB"/>
                </a:solidFill>
                <a:latin typeface="Noto Sans SC" pitchFamily="34" charset="0"/>
                <a:ea typeface="Noto Sans SC" pitchFamily="34" charset="-122"/>
                <a:cs typeface="Noto Sans SC" pitchFamily="34" charset="-120"/>
              </a:rPr>
              <a:t>操作安全审批</a:t>
            </a:r>
            <a:endParaRPr lang="en-US" sz="1600" dirty="0"/>
          </a:p>
        </p:txBody>
      </p:sp>
      <p:sp>
        <p:nvSpPr>
          <p:cNvPr id="36" name="Text 34"/>
          <p:cNvSpPr/>
          <p:nvPr/>
        </p:nvSpPr>
        <p:spPr>
          <a:xfrm>
            <a:off x="6325001" y="4835216"/>
            <a:ext cx="5423582" cy="460075"/>
          </a:xfrm>
          <a:prstGeom prst="rect">
            <a:avLst/>
          </a:prstGeom>
          <a:noFill/>
          <a:ln/>
        </p:spPr>
        <p:txBody>
          <a:bodyPr wrap="square" lIns="0" tIns="0" rIns="0" bIns="0" rtlCol="0" anchor="ctr"/>
          <a:lstStyle/>
          <a:p>
            <a:pPr>
              <a:lnSpc>
                <a:spcPct val="140000"/>
              </a:lnSpc>
            </a:pPr>
            <a:r>
              <a:rPr lang="en-US" sz="1115" dirty="0">
                <a:solidFill>
                  <a:srgbClr val="E5E7EB">
                    <a:alpha val="80000"/>
                  </a:srgbClr>
                </a:solidFill>
                <a:latin typeface="Noto Sans SC" pitchFamily="34" charset="0"/>
                <a:ea typeface="Noto Sans SC" pitchFamily="34" charset="-122"/>
                <a:cs typeface="Noto Sans SC" pitchFamily="34" charset="-120"/>
              </a:rPr>
              <a:t>如果触发危险操作,Google ADK 的 </a:t>
            </a:r>
            <a:r>
              <a:rPr lang="en-US" sz="975" dirty="0">
                <a:solidFill>
                  <a:srgbClr val="F59E0B"/>
                </a:solidFill>
                <a:highlight>
                  <a:srgbClr val="F59E0B">
                    <a:alpha val="20000"/>
                  </a:srgbClr>
                </a:highlight>
                <a:latin typeface="MiSans" pitchFamily="34" charset="0"/>
                <a:ea typeface="MiSans" pitchFamily="34" charset="-122"/>
                <a:cs typeface="MiSans" pitchFamily="34" charset="-120"/>
              </a:rPr>
              <a:t>ToolConfirmation </a:t>
            </a:r>
            <a:r>
              <a:rPr lang="en-US" sz="1115" dirty="0">
                <a:solidFill>
                  <a:srgbClr val="E5E7EB">
                    <a:alpha val="80000"/>
                  </a:srgbClr>
                </a:solidFill>
                <a:latin typeface="Noto Sans SC" pitchFamily="34" charset="0"/>
                <a:ea typeface="Noto Sans SC" pitchFamily="34" charset="-122"/>
                <a:cs typeface="Noto Sans SC" pitchFamily="34" charset="-120"/>
              </a:rPr>
              <a:t>机制将挂起执行流程,Kagent 会将这一状态投递至 UI,等待人类干预(HITL 机制)</a:t>
            </a:r>
            <a:endParaRPr lang="en-US" sz="1600" dirty="0"/>
          </a:p>
        </p:txBody>
      </p:sp>
      <p:sp>
        <p:nvSpPr>
          <p:cNvPr id="37" name="Shape 35"/>
          <p:cNvSpPr/>
          <p:nvPr/>
        </p:nvSpPr>
        <p:spPr>
          <a:xfrm>
            <a:off x="6325001" y="5401463"/>
            <a:ext cx="5352801" cy="637028"/>
          </a:xfrm>
          <a:custGeom>
            <a:avLst/>
            <a:gdLst/>
            <a:ahLst/>
            <a:cxnLst/>
            <a:rect l="l" t="t" r="r" b="b"/>
            <a:pathLst>
              <a:path w="5352801" h="637028">
                <a:moveTo>
                  <a:pt x="70780" y="0"/>
                </a:moveTo>
                <a:lnTo>
                  <a:pt x="5282021" y="0"/>
                </a:lnTo>
                <a:cubicBezTo>
                  <a:pt x="5321112" y="0"/>
                  <a:pt x="5352801" y="31689"/>
                  <a:pt x="5352801" y="70780"/>
                </a:cubicBezTo>
                <a:lnTo>
                  <a:pt x="5352801" y="566247"/>
                </a:lnTo>
                <a:cubicBezTo>
                  <a:pt x="5352801" y="605338"/>
                  <a:pt x="5321112" y="637028"/>
                  <a:pt x="5282021" y="637028"/>
                </a:cubicBezTo>
                <a:lnTo>
                  <a:pt x="70780" y="637028"/>
                </a:lnTo>
                <a:cubicBezTo>
                  <a:pt x="31689" y="637028"/>
                  <a:pt x="0" y="605338"/>
                  <a:pt x="0" y="566247"/>
                </a:cubicBezTo>
                <a:lnTo>
                  <a:pt x="0" y="70780"/>
                </a:lnTo>
                <a:cubicBezTo>
                  <a:pt x="0" y="31689"/>
                  <a:pt x="31689" y="0"/>
                  <a:pt x="70780" y="0"/>
                </a:cubicBezTo>
                <a:close/>
              </a:path>
            </a:pathLst>
          </a:custGeom>
          <a:solidFill>
            <a:srgbClr val="F59E0B">
              <a:alpha val="10196"/>
            </a:srgbClr>
          </a:solidFill>
          <a:ln/>
        </p:spPr>
        <p:txBody>
          <a:bodyPr/>
          <a:lstStyle/>
          <a:p>
            <a:endParaRPr lang="zh-CN" altLang="en-US"/>
          </a:p>
        </p:txBody>
      </p:sp>
      <p:sp>
        <p:nvSpPr>
          <p:cNvPr id="38" name="Text 36"/>
          <p:cNvSpPr/>
          <p:nvPr/>
        </p:nvSpPr>
        <p:spPr>
          <a:xfrm>
            <a:off x="6431172" y="5507634"/>
            <a:ext cx="5202392" cy="176952"/>
          </a:xfrm>
          <a:prstGeom prst="rect">
            <a:avLst/>
          </a:prstGeom>
          <a:noFill/>
          <a:ln/>
        </p:spPr>
        <p:txBody>
          <a:bodyPr wrap="square" lIns="0" tIns="0" rIns="0" bIns="0" rtlCol="0" anchor="ctr"/>
          <a:lstStyle/>
          <a:p>
            <a:pPr>
              <a:lnSpc>
                <a:spcPct val="120000"/>
              </a:lnSpc>
            </a:pPr>
            <a:r>
              <a:rPr lang="en-US" sz="975" dirty="0">
                <a:solidFill>
                  <a:srgbClr val="E5E7EB">
                    <a:alpha val="70000"/>
                  </a:srgbClr>
                </a:solidFill>
                <a:latin typeface="Noto Sans SC" pitchFamily="34" charset="0"/>
                <a:ea typeface="Noto Sans SC" pitchFamily="34" charset="-122"/>
                <a:cs typeface="Noto Sans SC" pitchFamily="34" charset="-120"/>
              </a:rPr>
              <a:t>安全特性:</a:t>
            </a:r>
            <a:endParaRPr lang="en-US" sz="1600" dirty="0"/>
          </a:p>
        </p:txBody>
      </p:sp>
      <p:sp>
        <p:nvSpPr>
          <p:cNvPr id="39" name="Text 37"/>
          <p:cNvSpPr/>
          <p:nvPr/>
        </p:nvSpPr>
        <p:spPr>
          <a:xfrm>
            <a:off x="6431172" y="5719977"/>
            <a:ext cx="5211239" cy="212343"/>
          </a:xfrm>
          <a:prstGeom prst="rect">
            <a:avLst/>
          </a:prstGeom>
          <a:noFill/>
          <a:ln/>
        </p:spPr>
        <p:txBody>
          <a:bodyPr wrap="square" lIns="0" tIns="0" rIns="0" bIns="0" rtlCol="0" anchor="ctr"/>
          <a:lstStyle/>
          <a:p>
            <a:pPr>
              <a:lnSpc>
                <a:spcPct val="130000"/>
              </a:lnSpc>
            </a:pPr>
            <a:r>
              <a:rPr lang="en-US" sz="1115" dirty="0">
                <a:solidFill>
                  <a:srgbClr val="E5E7EB"/>
                </a:solidFill>
                <a:latin typeface="Noto Sans SC" pitchFamily="34" charset="0"/>
                <a:ea typeface="Noto Sans SC" pitchFamily="34" charset="-122"/>
                <a:cs typeface="Noto Sans SC" pitchFamily="34" charset="-120"/>
              </a:rPr>
              <a:t>高危操作需人工授权</a:t>
            </a:r>
            <a:endParaRPr lang="en-US" sz="1600" dirty="0"/>
          </a:p>
        </p:txBody>
      </p:sp>
      <p:sp>
        <p:nvSpPr>
          <p:cNvPr id="40" name="Shape 38"/>
          <p:cNvSpPr/>
          <p:nvPr/>
        </p:nvSpPr>
        <p:spPr>
          <a:xfrm>
            <a:off x="358328" y="6280673"/>
            <a:ext cx="11475344" cy="504313"/>
          </a:xfrm>
          <a:custGeom>
            <a:avLst/>
            <a:gdLst/>
            <a:ahLst/>
            <a:cxnLst/>
            <a:rect l="l" t="t" r="r" b="b"/>
            <a:pathLst>
              <a:path w="11475344" h="504313">
                <a:moveTo>
                  <a:pt x="70780" y="0"/>
                </a:moveTo>
                <a:lnTo>
                  <a:pt x="11404564" y="0"/>
                </a:lnTo>
                <a:cubicBezTo>
                  <a:pt x="11443655" y="0"/>
                  <a:pt x="11475344" y="31689"/>
                  <a:pt x="11475344" y="70780"/>
                </a:cubicBezTo>
                <a:lnTo>
                  <a:pt x="11475344" y="433533"/>
                </a:lnTo>
                <a:cubicBezTo>
                  <a:pt x="11475344" y="472624"/>
                  <a:pt x="11443655" y="504313"/>
                  <a:pt x="11404564" y="504313"/>
                </a:cubicBezTo>
                <a:lnTo>
                  <a:pt x="70780" y="504313"/>
                </a:lnTo>
                <a:cubicBezTo>
                  <a:pt x="31716" y="504313"/>
                  <a:pt x="0" y="472598"/>
                  <a:pt x="0" y="433533"/>
                </a:cubicBezTo>
                <a:lnTo>
                  <a:pt x="0" y="70780"/>
                </a:lnTo>
                <a:cubicBezTo>
                  <a:pt x="0" y="31716"/>
                  <a:pt x="31716" y="0"/>
                  <a:pt x="70780"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41" name="Shape 39"/>
          <p:cNvSpPr/>
          <p:nvPr/>
        </p:nvSpPr>
        <p:spPr>
          <a:xfrm>
            <a:off x="526433" y="6444354"/>
            <a:ext cx="176952" cy="176952"/>
          </a:xfrm>
          <a:custGeom>
            <a:avLst/>
            <a:gdLst/>
            <a:ahLst/>
            <a:cxnLst/>
            <a:rect l="l" t="t" r="r" b="b"/>
            <a:pathLst>
              <a:path w="176952" h="176952">
                <a:moveTo>
                  <a:pt x="44238" y="110595"/>
                </a:moveTo>
                <a:lnTo>
                  <a:pt x="8467" y="110595"/>
                </a:lnTo>
                <a:cubicBezTo>
                  <a:pt x="-138" y="110595"/>
                  <a:pt x="-5426" y="101229"/>
                  <a:pt x="-1002" y="93833"/>
                </a:cubicBezTo>
                <a:lnTo>
                  <a:pt x="17280" y="63350"/>
                </a:lnTo>
                <a:cubicBezTo>
                  <a:pt x="20287" y="58339"/>
                  <a:pt x="25679" y="55298"/>
                  <a:pt x="31520" y="55298"/>
                </a:cubicBezTo>
                <a:lnTo>
                  <a:pt x="64353" y="55298"/>
                </a:lnTo>
                <a:cubicBezTo>
                  <a:pt x="90653" y="10748"/>
                  <a:pt x="129880" y="8502"/>
                  <a:pt x="156112" y="12338"/>
                </a:cubicBezTo>
                <a:cubicBezTo>
                  <a:pt x="160536" y="12995"/>
                  <a:pt x="163992" y="16451"/>
                  <a:pt x="164614" y="20840"/>
                </a:cubicBezTo>
                <a:cubicBezTo>
                  <a:pt x="168450" y="47072"/>
                  <a:pt x="166204" y="86299"/>
                  <a:pt x="121655" y="112600"/>
                </a:cubicBezTo>
                <a:lnTo>
                  <a:pt x="121655" y="145433"/>
                </a:lnTo>
                <a:cubicBezTo>
                  <a:pt x="121655" y="151273"/>
                  <a:pt x="118613" y="156665"/>
                  <a:pt x="113602" y="159672"/>
                </a:cubicBezTo>
                <a:lnTo>
                  <a:pt x="83119" y="177954"/>
                </a:lnTo>
                <a:cubicBezTo>
                  <a:pt x="75758" y="182378"/>
                  <a:pt x="66357" y="177056"/>
                  <a:pt x="66357" y="168485"/>
                </a:cubicBezTo>
                <a:lnTo>
                  <a:pt x="66357" y="132714"/>
                </a:lnTo>
                <a:cubicBezTo>
                  <a:pt x="66357" y="120514"/>
                  <a:pt x="56438" y="110595"/>
                  <a:pt x="44238" y="110595"/>
                </a:cubicBezTo>
                <a:lnTo>
                  <a:pt x="44203" y="110595"/>
                </a:lnTo>
                <a:close/>
                <a:moveTo>
                  <a:pt x="138244" y="55298"/>
                </a:moveTo>
                <a:cubicBezTo>
                  <a:pt x="138244" y="46142"/>
                  <a:pt x="130810" y="38708"/>
                  <a:pt x="121655" y="38708"/>
                </a:cubicBezTo>
                <a:cubicBezTo>
                  <a:pt x="112499" y="38708"/>
                  <a:pt x="105065" y="46142"/>
                  <a:pt x="105065" y="55298"/>
                </a:cubicBezTo>
                <a:cubicBezTo>
                  <a:pt x="105065" y="64453"/>
                  <a:pt x="112499" y="71887"/>
                  <a:pt x="121655" y="71887"/>
                </a:cubicBezTo>
                <a:cubicBezTo>
                  <a:pt x="130810" y="71887"/>
                  <a:pt x="138244" y="64453"/>
                  <a:pt x="138244" y="55298"/>
                </a:cubicBezTo>
                <a:close/>
              </a:path>
            </a:pathLst>
          </a:custGeom>
          <a:solidFill>
            <a:srgbClr val="34D399"/>
          </a:solidFill>
          <a:ln/>
        </p:spPr>
        <p:txBody>
          <a:bodyPr/>
          <a:lstStyle/>
          <a:p>
            <a:endParaRPr lang="zh-CN" altLang="en-US"/>
          </a:p>
        </p:txBody>
      </p:sp>
      <p:sp>
        <p:nvSpPr>
          <p:cNvPr id="42" name="Text 40"/>
          <p:cNvSpPr/>
          <p:nvPr/>
        </p:nvSpPr>
        <p:spPr>
          <a:xfrm>
            <a:off x="831675" y="6426658"/>
            <a:ext cx="6688790" cy="212343"/>
          </a:xfrm>
          <a:prstGeom prst="rect">
            <a:avLst/>
          </a:prstGeom>
          <a:noFill/>
          <a:ln/>
        </p:spPr>
        <p:txBody>
          <a:bodyPr wrap="square" lIns="0" tIns="0" rIns="0" bIns="0" rtlCol="0" anchor="ctr"/>
          <a:lstStyle/>
          <a:p>
            <a:pPr>
              <a:lnSpc>
                <a:spcPct val="130000"/>
              </a:lnSpc>
            </a:pPr>
            <a:r>
              <a:rPr lang="en-US" sz="1115" b="1" dirty="0">
                <a:solidFill>
                  <a:srgbClr val="34D399"/>
                </a:solidFill>
                <a:latin typeface="Noto Sans SC" pitchFamily="34" charset="0"/>
                <a:ea typeface="Noto Sans SC" pitchFamily="34" charset="-122"/>
                <a:cs typeface="Noto Sans SC" pitchFamily="34" charset="-120"/>
              </a:rPr>
              <a:t>应用价值:</a:t>
            </a:r>
            <a:r>
              <a:rPr lang="en-US" sz="1115" dirty="0">
                <a:solidFill>
                  <a:srgbClr val="E5E7EB">
                    <a:alpha val="90000"/>
                  </a:srgbClr>
                </a:solidFill>
                <a:latin typeface="Noto Sans SC" pitchFamily="34" charset="0"/>
                <a:ea typeface="Noto Sans SC" pitchFamily="34" charset="-122"/>
                <a:cs typeface="Noto Sans SC" pitchFamily="34" charset="-120"/>
              </a:rPr>
              <a:t> Kagent 让运维人员可以通过</a:t>
            </a:r>
            <a:r>
              <a:rPr lang="en-US" sz="1115" b="1" dirty="0">
                <a:solidFill>
                  <a:srgbClr val="F59E0B"/>
                </a:solidFill>
                <a:latin typeface="Noto Sans SC" pitchFamily="34" charset="0"/>
                <a:ea typeface="Noto Sans SC" pitchFamily="34" charset="-122"/>
                <a:cs typeface="Noto Sans SC" pitchFamily="34" charset="-120"/>
              </a:rPr>
              <a:t>自然语言</a:t>
            </a:r>
            <a:r>
              <a:rPr lang="en-US" sz="1115" dirty="0">
                <a:solidFill>
                  <a:srgbClr val="E5E7EB">
                    <a:alpha val="90000"/>
                  </a:srgbClr>
                </a:solidFill>
                <a:latin typeface="Noto Sans SC" pitchFamily="34" charset="0"/>
                <a:ea typeface="Noto Sans SC" pitchFamily="34" charset="-122"/>
                <a:cs typeface="Noto Sans SC" pitchFamily="34" charset="-120"/>
              </a:rPr>
              <a:t>与集群交互,大幅降低 Kubernetes 运维门槛,提升排障效率</a:t>
            </a:r>
            <a:endParaRPr lang="en-US" sz="1600"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81000" y="381000"/>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 name="Text 1"/>
          <p:cNvSpPr/>
          <p:nvPr/>
        </p:nvSpPr>
        <p:spPr>
          <a:xfrm>
            <a:off x="457200" y="438150"/>
            <a:ext cx="3238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05</a:t>
            </a:r>
            <a:endParaRPr lang="en-US" sz="1600" dirty="0"/>
          </a:p>
        </p:txBody>
      </p:sp>
      <p:sp>
        <p:nvSpPr>
          <p:cNvPr id="4" name="Text 2"/>
          <p:cNvSpPr/>
          <p:nvPr/>
        </p:nvSpPr>
        <p:spPr>
          <a:xfrm>
            <a:off x="876300" y="381000"/>
            <a:ext cx="3257550" cy="381000"/>
          </a:xfrm>
          <a:prstGeom prst="rect">
            <a:avLst/>
          </a:prstGeom>
          <a:noFill/>
          <a:ln/>
        </p:spPr>
        <p:txBody>
          <a:bodyPr wrap="square" lIns="0" tIns="0" rIns="0" bIns="0" rtlCol="0" anchor="ctr"/>
          <a:lstStyle/>
          <a:p>
            <a:pPr>
              <a:lnSpc>
                <a:spcPct val="90000"/>
              </a:lnSpc>
            </a:pPr>
            <a:r>
              <a:rPr lang="en-US" sz="2700" b="1" dirty="0">
                <a:solidFill>
                  <a:srgbClr val="E5E7EB"/>
                </a:solidFill>
                <a:latin typeface="Noto Sans SC" pitchFamily="34" charset="0"/>
                <a:ea typeface="Noto Sans SC" pitchFamily="34" charset="-122"/>
                <a:cs typeface="Noto Sans SC" pitchFamily="34" charset="-120"/>
              </a:rPr>
              <a:t>生产落地与扩展建议</a:t>
            </a:r>
            <a:endParaRPr lang="en-US" sz="1600" dirty="0"/>
          </a:p>
        </p:txBody>
      </p:sp>
      <p:sp>
        <p:nvSpPr>
          <p:cNvPr id="5" name="Shape 3"/>
          <p:cNvSpPr/>
          <p:nvPr/>
        </p:nvSpPr>
        <p:spPr>
          <a:xfrm>
            <a:off x="381000" y="876300"/>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34D399"/>
          </a:solidFill>
          <a:ln/>
        </p:spPr>
        <p:txBody>
          <a:bodyPr/>
          <a:lstStyle/>
          <a:p>
            <a:endParaRPr lang="zh-CN" altLang="en-US"/>
          </a:p>
        </p:txBody>
      </p:sp>
      <p:sp>
        <p:nvSpPr>
          <p:cNvPr id="6" name="Shape 4"/>
          <p:cNvSpPr/>
          <p:nvPr/>
        </p:nvSpPr>
        <p:spPr>
          <a:xfrm>
            <a:off x="385763" y="1071563"/>
            <a:ext cx="11420475" cy="590550"/>
          </a:xfrm>
          <a:custGeom>
            <a:avLst/>
            <a:gdLst/>
            <a:ahLst/>
            <a:cxnLst/>
            <a:rect l="l" t="t" r="r" b="b"/>
            <a:pathLst>
              <a:path w="11420475" h="590550">
                <a:moveTo>
                  <a:pt x="114301" y="0"/>
                </a:moveTo>
                <a:lnTo>
                  <a:pt x="11306174" y="0"/>
                </a:lnTo>
                <a:cubicBezTo>
                  <a:pt x="11369301" y="0"/>
                  <a:pt x="11420475" y="51174"/>
                  <a:pt x="11420475" y="114301"/>
                </a:cubicBezTo>
                <a:lnTo>
                  <a:pt x="11420475" y="476249"/>
                </a:lnTo>
                <a:cubicBezTo>
                  <a:pt x="11420475" y="539376"/>
                  <a:pt x="11369301" y="590550"/>
                  <a:pt x="11306174" y="590550"/>
                </a:cubicBezTo>
                <a:lnTo>
                  <a:pt x="114301" y="590550"/>
                </a:lnTo>
                <a:cubicBezTo>
                  <a:pt x="51174" y="590550"/>
                  <a:pt x="0" y="539376"/>
                  <a:pt x="0" y="476249"/>
                </a:cubicBezTo>
                <a:lnTo>
                  <a:pt x="0" y="114301"/>
                </a:lnTo>
                <a:cubicBezTo>
                  <a:pt x="0" y="51217"/>
                  <a:pt x="51217" y="0"/>
                  <a:pt x="114301"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7" name="Text 5"/>
          <p:cNvSpPr/>
          <p:nvPr/>
        </p:nvSpPr>
        <p:spPr>
          <a:xfrm>
            <a:off x="542925" y="1228725"/>
            <a:ext cx="11191875" cy="276225"/>
          </a:xfrm>
          <a:prstGeom prst="rect">
            <a:avLst/>
          </a:prstGeom>
          <a:noFill/>
          <a:ln/>
        </p:spPr>
        <p:txBody>
          <a:bodyPr wrap="square" lIns="0" tIns="0" rIns="0" bIns="0" rtlCol="0" anchor="ctr"/>
          <a:lstStyle/>
          <a:p>
            <a:pPr>
              <a:lnSpc>
                <a:spcPct val="140000"/>
              </a:lnSpc>
            </a:pPr>
            <a:r>
              <a:rPr lang="en-US" sz="1350" dirty="0">
                <a:solidFill>
                  <a:srgbClr val="E5E7EB">
                    <a:alpha val="90000"/>
                  </a:srgbClr>
                </a:solidFill>
                <a:latin typeface="Noto Sans SC" pitchFamily="34" charset="0"/>
                <a:ea typeface="Noto Sans SC" pitchFamily="34" charset="-122"/>
                <a:cs typeface="Noto Sans SC" pitchFamily="34" charset="-120"/>
              </a:rPr>
              <a:t>在企业级生产环境中复用该模式时,建议遵循以下</a:t>
            </a:r>
            <a:r>
              <a:rPr lang="en-US" sz="1350" b="1" dirty="0">
                <a:solidFill>
                  <a:srgbClr val="34D399"/>
                </a:solidFill>
                <a:latin typeface="Noto Sans SC" pitchFamily="34" charset="0"/>
                <a:ea typeface="Noto Sans SC" pitchFamily="34" charset="-122"/>
                <a:cs typeface="Noto Sans SC" pitchFamily="34" charset="-120"/>
              </a:rPr>
              <a:t>五大治理原则</a:t>
            </a:r>
            <a:r>
              <a:rPr lang="en-US" sz="1350" dirty="0">
                <a:solidFill>
                  <a:srgbClr val="E5E7EB">
                    <a:alpha val="90000"/>
                  </a:srgbClr>
                </a:solidFill>
                <a:latin typeface="Noto Sans SC" pitchFamily="34" charset="0"/>
                <a:ea typeface="Noto Sans SC" pitchFamily="34" charset="-122"/>
                <a:cs typeface="Noto Sans SC" pitchFamily="34" charset="-120"/>
              </a:rPr>
              <a:t>,为企业提供可落地的实施指南与扩展路径:</a:t>
            </a:r>
            <a:endParaRPr lang="en-US" sz="1600" dirty="0"/>
          </a:p>
        </p:txBody>
      </p:sp>
      <p:sp>
        <p:nvSpPr>
          <p:cNvPr id="8" name="Shape 6"/>
          <p:cNvSpPr/>
          <p:nvPr/>
        </p:nvSpPr>
        <p:spPr>
          <a:xfrm>
            <a:off x="400050" y="1821656"/>
            <a:ext cx="2171700" cy="3952875"/>
          </a:xfrm>
          <a:custGeom>
            <a:avLst/>
            <a:gdLst/>
            <a:ahLst/>
            <a:cxnLst/>
            <a:rect l="l" t="t" r="r" b="b"/>
            <a:pathLst>
              <a:path w="2171700" h="3952875">
                <a:moveTo>
                  <a:pt x="38100" y="0"/>
                </a:moveTo>
                <a:lnTo>
                  <a:pt x="2095495" y="0"/>
                </a:lnTo>
                <a:cubicBezTo>
                  <a:pt x="2137582" y="0"/>
                  <a:pt x="2171700" y="34118"/>
                  <a:pt x="2171700" y="76205"/>
                </a:cubicBezTo>
                <a:lnTo>
                  <a:pt x="2171700" y="3876670"/>
                </a:lnTo>
                <a:cubicBezTo>
                  <a:pt x="2171700" y="3918757"/>
                  <a:pt x="2137582" y="3952875"/>
                  <a:pt x="2095495" y="3952875"/>
                </a:cubicBezTo>
                <a:lnTo>
                  <a:pt x="38100" y="3952875"/>
                </a:lnTo>
                <a:cubicBezTo>
                  <a:pt x="17072" y="3952875"/>
                  <a:pt x="0" y="3935803"/>
                  <a:pt x="0" y="3914775"/>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9" name="Shape 7"/>
          <p:cNvSpPr/>
          <p:nvPr/>
        </p:nvSpPr>
        <p:spPr>
          <a:xfrm>
            <a:off x="400050" y="1821656"/>
            <a:ext cx="38100" cy="3952875"/>
          </a:xfrm>
          <a:custGeom>
            <a:avLst/>
            <a:gdLst/>
            <a:ahLst/>
            <a:cxnLst/>
            <a:rect l="l" t="t" r="r" b="b"/>
            <a:pathLst>
              <a:path w="38100" h="3952875">
                <a:moveTo>
                  <a:pt x="38100" y="0"/>
                </a:moveTo>
                <a:lnTo>
                  <a:pt x="38100" y="0"/>
                </a:lnTo>
                <a:lnTo>
                  <a:pt x="38100" y="3952875"/>
                </a:lnTo>
                <a:lnTo>
                  <a:pt x="38100" y="3952875"/>
                </a:lnTo>
                <a:cubicBezTo>
                  <a:pt x="17072" y="3952875"/>
                  <a:pt x="0" y="3935803"/>
                  <a:pt x="0" y="3914775"/>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10" name="Shape 8"/>
          <p:cNvSpPr/>
          <p:nvPr/>
        </p:nvSpPr>
        <p:spPr>
          <a:xfrm>
            <a:off x="533400" y="1935956"/>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11" name="Text 9"/>
          <p:cNvSpPr/>
          <p:nvPr/>
        </p:nvSpPr>
        <p:spPr>
          <a:xfrm>
            <a:off x="684833" y="1993106"/>
            <a:ext cx="1714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1</a:t>
            </a:r>
            <a:endParaRPr lang="en-US" sz="1600" dirty="0"/>
          </a:p>
        </p:txBody>
      </p:sp>
      <p:sp>
        <p:nvSpPr>
          <p:cNvPr id="12" name="Text 10"/>
          <p:cNvSpPr/>
          <p:nvPr/>
        </p:nvSpPr>
        <p:spPr>
          <a:xfrm>
            <a:off x="990600" y="1993106"/>
            <a:ext cx="111442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分层治理原则</a:t>
            </a:r>
            <a:endParaRPr lang="en-US" sz="1600" dirty="0"/>
          </a:p>
        </p:txBody>
      </p:sp>
      <p:sp>
        <p:nvSpPr>
          <p:cNvPr id="13" name="Shape 11"/>
          <p:cNvSpPr/>
          <p:nvPr/>
        </p:nvSpPr>
        <p:spPr>
          <a:xfrm>
            <a:off x="533400" y="2431256"/>
            <a:ext cx="1924050" cy="685800"/>
          </a:xfrm>
          <a:custGeom>
            <a:avLst/>
            <a:gdLst/>
            <a:ahLst/>
            <a:cxnLst/>
            <a:rect l="l" t="t" r="r" b="b"/>
            <a:pathLst>
              <a:path w="1924050" h="685800">
                <a:moveTo>
                  <a:pt x="38103" y="0"/>
                </a:moveTo>
                <a:lnTo>
                  <a:pt x="1885947" y="0"/>
                </a:lnTo>
                <a:cubicBezTo>
                  <a:pt x="1906991" y="0"/>
                  <a:pt x="1924050" y="17059"/>
                  <a:pt x="1924050" y="38103"/>
                </a:cubicBezTo>
                <a:lnTo>
                  <a:pt x="1924050" y="647697"/>
                </a:lnTo>
                <a:cubicBezTo>
                  <a:pt x="1924050" y="668741"/>
                  <a:pt x="1906991" y="685800"/>
                  <a:pt x="1885947" y="685800"/>
                </a:cubicBezTo>
                <a:lnTo>
                  <a:pt x="38103" y="685800"/>
                </a:lnTo>
                <a:cubicBezTo>
                  <a:pt x="17059" y="685800"/>
                  <a:pt x="0" y="668741"/>
                  <a:pt x="0" y="647697"/>
                </a:cubicBezTo>
                <a:lnTo>
                  <a:pt x="0" y="38103"/>
                </a:lnTo>
                <a:cubicBezTo>
                  <a:pt x="0" y="17073"/>
                  <a:pt x="17073" y="0"/>
                  <a:pt x="38103" y="0"/>
                </a:cubicBezTo>
                <a:close/>
              </a:path>
            </a:pathLst>
          </a:custGeom>
          <a:solidFill>
            <a:srgbClr val="34D399">
              <a:alpha val="10196"/>
            </a:srgbClr>
          </a:solidFill>
          <a:ln/>
        </p:spPr>
        <p:txBody>
          <a:bodyPr/>
          <a:lstStyle/>
          <a:p>
            <a:endParaRPr lang="zh-CN" altLang="en-US"/>
          </a:p>
        </p:txBody>
      </p:sp>
      <p:sp>
        <p:nvSpPr>
          <p:cNvPr id="14" name="Text 12"/>
          <p:cNvSpPr/>
          <p:nvPr/>
        </p:nvSpPr>
        <p:spPr>
          <a:xfrm>
            <a:off x="609600" y="25074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工具侧控制</a:t>
            </a:r>
            <a:endParaRPr lang="en-US" sz="1600" dirty="0"/>
          </a:p>
        </p:txBody>
      </p:sp>
      <p:sp>
        <p:nvSpPr>
          <p:cNvPr id="15" name="Text 13"/>
          <p:cNvSpPr/>
          <p:nvPr/>
        </p:nvSpPr>
        <p:spPr>
          <a:xfrm>
            <a:off x="609600" y="2736056"/>
            <a:ext cx="1828800" cy="3048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在 MCP Server 端点处控制只读/写权限</a:t>
            </a:r>
            <a:endParaRPr lang="en-US" sz="1600" dirty="0"/>
          </a:p>
        </p:txBody>
      </p:sp>
      <p:sp>
        <p:nvSpPr>
          <p:cNvPr id="16" name="Shape 14"/>
          <p:cNvSpPr/>
          <p:nvPr/>
        </p:nvSpPr>
        <p:spPr>
          <a:xfrm>
            <a:off x="533400" y="3193256"/>
            <a:ext cx="1924050" cy="533400"/>
          </a:xfrm>
          <a:custGeom>
            <a:avLst/>
            <a:gdLst/>
            <a:ahLst/>
            <a:cxnLst/>
            <a:rect l="l" t="t" r="r" b="b"/>
            <a:pathLst>
              <a:path w="1924050" h="533400">
                <a:moveTo>
                  <a:pt x="38101" y="0"/>
                </a:moveTo>
                <a:lnTo>
                  <a:pt x="1885949" y="0"/>
                </a:lnTo>
                <a:cubicBezTo>
                  <a:pt x="1906992" y="0"/>
                  <a:pt x="1924050" y="17058"/>
                  <a:pt x="1924050" y="38101"/>
                </a:cubicBezTo>
                <a:lnTo>
                  <a:pt x="1924050" y="495299"/>
                </a:lnTo>
                <a:cubicBezTo>
                  <a:pt x="1924050" y="516342"/>
                  <a:pt x="1906992" y="533400"/>
                  <a:pt x="1885949" y="533400"/>
                </a:cubicBezTo>
                <a:lnTo>
                  <a:pt x="38101" y="533400"/>
                </a:lnTo>
                <a:cubicBezTo>
                  <a:pt x="17058" y="533400"/>
                  <a:pt x="0" y="516342"/>
                  <a:pt x="0" y="495299"/>
                </a:cubicBezTo>
                <a:lnTo>
                  <a:pt x="0" y="38101"/>
                </a:lnTo>
                <a:cubicBezTo>
                  <a:pt x="0" y="17072"/>
                  <a:pt x="17072" y="0"/>
                  <a:pt x="38101" y="0"/>
                </a:cubicBezTo>
                <a:close/>
              </a:path>
            </a:pathLst>
          </a:custGeom>
          <a:solidFill>
            <a:srgbClr val="F59E0B">
              <a:alpha val="10196"/>
            </a:srgbClr>
          </a:solidFill>
          <a:ln/>
        </p:spPr>
        <p:txBody>
          <a:bodyPr/>
          <a:lstStyle/>
          <a:p>
            <a:endParaRPr lang="zh-CN" altLang="en-US"/>
          </a:p>
        </p:txBody>
      </p:sp>
      <p:sp>
        <p:nvSpPr>
          <p:cNvPr id="17" name="Text 15"/>
          <p:cNvSpPr/>
          <p:nvPr/>
        </p:nvSpPr>
        <p:spPr>
          <a:xfrm>
            <a:off x="609600" y="32694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模型端剥离</a:t>
            </a:r>
            <a:endParaRPr lang="en-US" sz="1600" dirty="0"/>
          </a:p>
        </p:txBody>
      </p:sp>
      <p:sp>
        <p:nvSpPr>
          <p:cNvPr id="18" name="Text 16"/>
          <p:cNvSpPr/>
          <p:nvPr/>
        </p:nvSpPr>
        <p:spPr>
          <a:xfrm>
            <a:off x="609600" y="3498056"/>
            <a:ext cx="1828800"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通过网关代理,实现密钥轮换与审计</a:t>
            </a:r>
            <a:endParaRPr lang="en-US" sz="1600" dirty="0"/>
          </a:p>
        </p:txBody>
      </p:sp>
      <p:sp>
        <p:nvSpPr>
          <p:cNvPr id="19" name="Shape 17"/>
          <p:cNvSpPr/>
          <p:nvPr/>
        </p:nvSpPr>
        <p:spPr>
          <a:xfrm>
            <a:off x="2708895" y="1821656"/>
            <a:ext cx="2171700" cy="3952875"/>
          </a:xfrm>
          <a:custGeom>
            <a:avLst/>
            <a:gdLst/>
            <a:ahLst/>
            <a:cxnLst/>
            <a:rect l="l" t="t" r="r" b="b"/>
            <a:pathLst>
              <a:path w="2171700" h="3952875">
                <a:moveTo>
                  <a:pt x="38100" y="0"/>
                </a:moveTo>
                <a:lnTo>
                  <a:pt x="2095495" y="0"/>
                </a:lnTo>
                <a:cubicBezTo>
                  <a:pt x="2137582" y="0"/>
                  <a:pt x="2171700" y="34118"/>
                  <a:pt x="2171700" y="76205"/>
                </a:cubicBezTo>
                <a:lnTo>
                  <a:pt x="2171700" y="3876670"/>
                </a:lnTo>
                <a:cubicBezTo>
                  <a:pt x="2171700" y="3918757"/>
                  <a:pt x="2137582" y="3952875"/>
                  <a:pt x="2095495" y="3952875"/>
                </a:cubicBezTo>
                <a:lnTo>
                  <a:pt x="38100" y="3952875"/>
                </a:lnTo>
                <a:cubicBezTo>
                  <a:pt x="17072" y="3952875"/>
                  <a:pt x="0" y="3935803"/>
                  <a:pt x="0" y="3914775"/>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20" name="Shape 18"/>
          <p:cNvSpPr/>
          <p:nvPr/>
        </p:nvSpPr>
        <p:spPr>
          <a:xfrm>
            <a:off x="2708895" y="1821656"/>
            <a:ext cx="38100" cy="3952875"/>
          </a:xfrm>
          <a:custGeom>
            <a:avLst/>
            <a:gdLst/>
            <a:ahLst/>
            <a:cxnLst/>
            <a:rect l="l" t="t" r="r" b="b"/>
            <a:pathLst>
              <a:path w="38100" h="3952875">
                <a:moveTo>
                  <a:pt x="38100" y="0"/>
                </a:moveTo>
                <a:lnTo>
                  <a:pt x="38100" y="0"/>
                </a:lnTo>
                <a:lnTo>
                  <a:pt x="38100" y="3952875"/>
                </a:lnTo>
                <a:lnTo>
                  <a:pt x="38100" y="3952875"/>
                </a:lnTo>
                <a:cubicBezTo>
                  <a:pt x="17072" y="3952875"/>
                  <a:pt x="0" y="3935803"/>
                  <a:pt x="0" y="3914775"/>
                </a:cubicBezTo>
                <a:lnTo>
                  <a:pt x="0" y="38100"/>
                </a:lnTo>
                <a:cubicBezTo>
                  <a:pt x="0" y="17072"/>
                  <a:pt x="17072" y="0"/>
                  <a:pt x="38100" y="0"/>
                </a:cubicBezTo>
                <a:close/>
              </a:path>
            </a:pathLst>
          </a:custGeom>
          <a:solidFill>
            <a:srgbClr val="F59E0B"/>
          </a:solidFill>
          <a:ln/>
        </p:spPr>
        <p:txBody>
          <a:bodyPr/>
          <a:lstStyle/>
          <a:p>
            <a:endParaRPr lang="zh-CN" altLang="en-US"/>
          </a:p>
        </p:txBody>
      </p:sp>
      <p:sp>
        <p:nvSpPr>
          <p:cNvPr id="21" name="Shape 19"/>
          <p:cNvSpPr/>
          <p:nvPr/>
        </p:nvSpPr>
        <p:spPr>
          <a:xfrm>
            <a:off x="2842245" y="1935956"/>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22" name="Text 20"/>
          <p:cNvSpPr/>
          <p:nvPr/>
        </p:nvSpPr>
        <p:spPr>
          <a:xfrm>
            <a:off x="2975595" y="1993106"/>
            <a:ext cx="2095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2</a:t>
            </a:r>
            <a:endParaRPr lang="en-US" sz="1600" dirty="0"/>
          </a:p>
        </p:txBody>
      </p:sp>
      <p:sp>
        <p:nvSpPr>
          <p:cNvPr id="23" name="Text 21"/>
          <p:cNvSpPr/>
          <p:nvPr/>
        </p:nvSpPr>
        <p:spPr>
          <a:xfrm>
            <a:off x="3299445" y="1993106"/>
            <a:ext cx="111442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提示词即资产</a:t>
            </a:r>
            <a:endParaRPr lang="en-US" sz="1600" dirty="0"/>
          </a:p>
        </p:txBody>
      </p:sp>
      <p:sp>
        <p:nvSpPr>
          <p:cNvPr id="24" name="Shape 22"/>
          <p:cNvSpPr/>
          <p:nvPr/>
        </p:nvSpPr>
        <p:spPr>
          <a:xfrm>
            <a:off x="2842245" y="2431256"/>
            <a:ext cx="1924050" cy="533400"/>
          </a:xfrm>
          <a:custGeom>
            <a:avLst/>
            <a:gdLst/>
            <a:ahLst/>
            <a:cxnLst/>
            <a:rect l="l" t="t" r="r" b="b"/>
            <a:pathLst>
              <a:path w="1924050" h="533400">
                <a:moveTo>
                  <a:pt x="38101" y="0"/>
                </a:moveTo>
                <a:lnTo>
                  <a:pt x="1885949" y="0"/>
                </a:lnTo>
                <a:cubicBezTo>
                  <a:pt x="1906992" y="0"/>
                  <a:pt x="1924050" y="17058"/>
                  <a:pt x="1924050" y="38101"/>
                </a:cubicBezTo>
                <a:lnTo>
                  <a:pt x="1924050" y="495299"/>
                </a:lnTo>
                <a:cubicBezTo>
                  <a:pt x="1924050" y="516342"/>
                  <a:pt x="1906992" y="533400"/>
                  <a:pt x="1885949" y="533400"/>
                </a:cubicBezTo>
                <a:lnTo>
                  <a:pt x="38101" y="533400"/>
                </a:lnTo>
                <a:cubicBezTo>
                  <a:pt x="17058" y="533400"/>
                  <a:pt x="0" y="516342"/>
                  <a:pt x="0" y="495299"/>
                </a:cubicBezTo>
                <a:lnTo>
                  <a:pt x="0" y="38101"/>
                </a:lnTo>
                <a:cubicBezTo>
                  <a:pt x="0" y="17072"/>
                  <a:pt x="17072" y="0"/>
                  <a:pt x="38101" y="0"/>
                </a:cubicBezTo>
                <a:close/>
              </a:path>
            </a:pathLst>
          </a:custGeom>
          <a:solidFill>
            <a:srgbClr val="34D399">
              <a:alpha val="10196"/>
            </a:srgbClr>
          </a:solidFill>
          <a:ln/>
        </p:spPr>
        <p:txBody>
          <a:bodyPr/>
          <a:lstStyle/>
          <a:p>
            <a:endParaRPr lang="zh-CN" altLang="en-US"/>
          </a:p>
        </p:txBody>
      </p:sp>
      <p:sp>
        <p:nvSpPr>
          <p:cNvPr id="25" name="Text 23"/>
          <p:cNvSpPr/>
          <p:nvPr/>
        </p:nvSpPr>
        <p:spPr>
          <a:xfrm>
            <a:off x="2918445" y="25074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Prompt as Code</a:t>
            </a:r>
            <a:endParaRPr lang="en-US" sz="1600" dirty="0"/>
          </a:p>
        </p:txBody>
      </p:sp>
      <p:sp>
        <p:nvSpPr>
          <p:cNvPr id="26" name="Text 24"/>
          <p:cNvSpPr/>
          <p:nvPr/>
        </p:nvSpPr>
        <p:spPr>
          <a:xfrm>
            <a:off x="2918445" y="2736056"/>
            <a:ext cx="1828800"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将 Agent CRD 加入 GitOps 流程</a:t>
            </a:r>
            <a:endParaRPr lang="en-US" sz="1600" dirty="0"/>
          </a:p>
        </p:txBody>
      </p:sp>
      <p:sp>
        <p:nvSpPr>
          <p:cNvPr id="27" name="Shape 25"/>
          <p:cNvSpPr/>
          <p:nvPr/>
        </p:nvSpPr>
        <p:spPr>
          <a:xfrm>
            <a:off x="2842245" y="3040856"/>
            <a:ext cx="1924050" cy="533400"/>
          </a:xfrm>
          <a:custGeom>
            <a:avLst/>
            <a:gdLst/>
            <a:ahLst/>
            <a:cxnLst/>
            <a:rect l="l" t="t" r="r" b="b"/>
            <a:pathLst>
              <a:path w="1924050" h="533400">
                <a:moveTo>
                  <a:pt x="38101" y="0"/>
                </a:moveTo>
                <a:lnTo>
                  <a:pt x="1885949" y="0"/>
                </a:lnTo>
                <a:cubicBezTo>
                  <a:pt x="1906992" y="0"/>
                  <a:pt x="1924050" y="17058"/>
                  <a:pt x="1924050" y="38101"/>
                </a:cubicBezTo>
                <a:lnTo>
                  <a:pt x="1924050" y="495299"/>
                </a:lnTo>
                <a:cubicBezTo>
                  <a:pt x="1924050" y="516342"/>
                  <a:pt x="1906992" y="533400"/>
                  <a:pt x="1885949" y="533400"/>
                </a:cubicBezTo>
                <a:lnTo>
                  <a:pt x="38101" y="533400"/>
                </a:lnTo>
                <a:cubicBezTo>
                  <a:pt x="17058" y="533400"/>
                  <a:pt x="0" y="516342"/>
                  <a:pt x="0" y="495299"/>
                </a:cubicBezTo>
                <a:lnTo>
                  <a:pt x="0" y="38101"/>
                </a:lnTo>
                <a:cubicBezTo>
                  <a:pt x="0" y="17072"/>
                  <a:pt x="17072" y="0"/>
                  <a:pt x="38101" y="0"/>
                </a:cubicBezTo>
                <a:close/>
              </a:path>
            </a:pathLst>
          </a:custGeom>
          <a:solidFill>
            <a:srgbClr val="F59E0B">
              <a:alpha val="10196"/>
            </a:srgbClr>
          </a:solidFill>
          <a:ln/>
        </p:spPr>
        <p:txBody>
          <a:bodyPr/>
          <a:lstStyle/>
          <a:p>
            <a:endParaRPr lang="zh-CN" altLang="en-US"/>
          </a:p>
        </p:txBody>
      </p:sp>
      <p:sp>
        <p:nvSpPr>
          <p:cNvPr id="28" name="Text 26"/>
          <p:cNvSpPr/>
          <p:nvPr/>
        </p:nvSpPr>
        <p:spPr>
          <a:xfrm>
            <a:off x="2918445" y="31170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经验固化</a:t>
            </a:r>
            <a:endParaRPr lang="en-US" sz="1600" dirty="0"/>
          </a:p>
        </p:txBody>
      </p:sp>
      <p:sp>
        <p:nvSpPr>
          <p:cNvPr id="29" name="Text 27"/>
          <p:cNvSpPr/>
          <p:nvPr/>
        </p:nvSpPr>
        <p:spPr>
          <a:xfrm>
            <a:off x="2918445" y="3345656"/>
            <a:ext cx="1828800"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把排障思路写入 systemMessage</a:t>
            </a:r>
            <a:endParaRPr lang="en-US" sz="1600" dirty="0"/>
          </a:p>
        </p:txBody>
      </p:sp>
      <p:sp>
        <p:nvSpPr>
          <p:cNvPr id="30" name="Shape 28"/>
          <p:cNvSpPr/>
          <p:nvPr/>
        </p:nvSpPr>
        <p:spPr>
          <a:xfrm>
            <a:off x="5017740" y="1821656"/>
            <a:ext cx="2171700" cy="3952875"/>
          </a:xfrm>
          <a:custGeom>
            <a:avLst/>
            <a:gdLst/>
            <a:ahLst/>
            <a:cxnLst/>
            <a:rect l="l" t="t" r="r" b="b"/>
            <a:pathLst>
              <a:path w="2171700" h="3952875">
                <a:moveTo>
                  <a:pt x="38100" y="0"/>
                </a:moveTo>
                <a:lnTo>
                  <a:pt x="2095495" y="0"/>
                </a:lnTo>
                <a:cubicBezTo>
                  <a:pt x="2137582" y="0"/>
                  <a:pt x="2171700" y="34118"/>
                  <a:pt x="2171700" y="76205"/>
                </a:cubicBezTo>
                <a:lnTo>
                  <a:pt x="2171700" y="3876670"/>
                </a:lnTo>
                <a:cubicBezTo>
                  <a:pt x="2171700" y="3918757"/>
                  <a:pt x="2137582" y="3952875"/>
                  <a:pt x="2095495" y="3952875"/>
                </a:cubicBezTo>
                <a:lnTo>
                  <a:pt x="38100" y="3952875"/>
                </a:lnTo>
                <a:cubicBezTo>
                  <a:pt x="17072" y="3952875"/>
                  <a:pt x="0" y="3935803"/>
                  <a:pt x="0" y="3914775"/>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31" name="Shape 29"/>
          <p:cNvSpPr/>
          <p:nvPr/>
        </p:nvSpPr>
        <p:spPr>
          <a:xfrm>
            <a:off x="5017740" y="1821656"/>
            <a:ext cx="38100" cy="3952875"/>
          </a:xfrm>
          <a:custGeom>
            <a:avLst/>
            <a:gdLst/>
            <a:ahLst/>
            <a:cxnLst/>
            <a:rect l="l" t="t" r="r" b="b"/>
            <a:pathLst>
              <a:path w="38100" h="3952875">
                <a:moveTo>
                  <a:pt x="38100" y="0"/>
                </a:moveTo>
                <a:lnTo>
                  <a:pt x="38100" y="0"/>
                </a:lnTo>
                <a:lnTo>
                  <a:pt x="38100" y="3952875"/>
                </a:lnTo>
                <a:lnTo>
                  <a:pt x="38100" y="3952875"/>
                </a:lnTo>
                <a:cubicBezTo>
                  <a:pt x="17072" y="3952875"/>
                  <a:pt x="0" y="3935803"/>
                  <a:pt x="0" y="3914775"/>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32" name="Shape 30"/>
          <p:cNvSpPr/>
          <p:nvPr/>
        </p:nvSpPr>
        <p:spPr>
          <a:xfrm>
            <a:off x="5151090" y="1935956"/>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33" name="Text 31"/>
          <p:cNvSpPr/>
          <p:nvPr/>
        </p:nvSpPr>
        <p:spPr>
          <a:xfrm>
            <a:off x="5284440" y="1993106"/>
            <a:ext cx="2095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3</a:t>
            </a:r>
            <a:endParaRPr lang="en-US" sz="1600" dirty="0"/>
          </a:p>
        </p:txBody>
      </p:sp>
      <p:sp>
        <p:nvSpPr>
          <p:cNvPr id="34" name="Text 32"/>
          <p:cNvSpPr/>
          <p:nvPr/>
        </p:nvSpPr>
        <p:spPr>
          <a:xfrm>
            <a:off x="5608290" y="1993106"/>
            <a:ext cx="1162050"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A2A 生态扩展</a:t>
            </a:r>
            <a:endParaRPr lang="en-US" sz="1600" dirty="0"/>
          </a:p>
        </p:txBody>
      </p:sp>
      <p:sp>
        <p:nvSpPr>
          <p:cNvPr id="35" name="Shape 33"/>
          <p:cNvSpPr/>
          <p:nvPr/>
        </p:nvSpPr>
        <p:spPr>
          <a:xfrm>
            <a:off x="5151090" y="2431256"/>
            <a:ext cx="1924050" cy="533400"/>
          </a:xfrm>
          <a:custGeom>
            <a:avLst/>
            <a:gdLst/>
            <a:ahLst/>
            <a:cxnLst/>
            <a:rect l="l" t="t" r="r" b="b"/>
            <a:pathLst>
              <a:path w="1924050" h="533400">
                <a:moveTo>
                  <a:pt x="38101" y="0"/>
                </a:moveTo>
                <a:lnTo>
                  <a:pt x="1885949" y="0"/>
                </a:lnTo>
                <a:cubicBezTo>
                  <a:pt x="1906992" y="0"/>
                  <a:pt x="1924050" y="17058"/>
                  <a:pt x="1924050" y="38101"/>
                </a:cubicBezTo>
                <a:lnTo>
                  <a:pt x="1924050" y="495299"/>
                </a:lnTo>
                <a:cubicBezTo>
                  <a:pt x="1924050" y="516342"/>
                  <a:pt x="1906992" y="533400"/>
                  <a:pt x="1885949" y="533400"/>
                </a:cubicBezTo>
                <a:lnTo>
                  <a:pt x="38101" y="533400"/>
                </a:lnTo>
                <a:cubicBezTo>
                  <a:pt x="17058" y="533400"/>
                  <a:pt x="0" y="516342"/>
                  <a:pt x="0" y="495299"/>
                </a:cubicBezTo>
                <a:lnTo>
                  <a:pt x="0" y="38101"/>
                </a:lnTo>
                <a:cubicBezTo>
                  <a:pt x="0" y="17072"/>
                  <a:pt x="17072" y="0"/>
                  <a:pt x="38101" y="0"/>
                </a:cubicBezTo>
                <a:close/>
              </a:path>
            </a:pathLst>
          </a:custGeom>
          <a:solidFill>
            <a:srgbClr val="34D399">
              <a:alpha val="10196"/>
            </a:srgbClr>
          </a:solidFill>
          <a:ln/>
        </p:spPr>
        <p:txBody>
          <a:bodyPr/>
          <a:lstStyle/>
          <a:p>
            <a:endParaRPr lang="zh-CN" altLang="en-US"/>
          </a:p>
        </p:txBody>
      </p:sp>
      <p:sp>
        <p:nvSpPr>
          <p:cNvPr id="36" name="Text 34"/>
          <p:cNvSpPr/>
          <p:nvPr/>
        </p:nvSpPr>
        <p:spPr>
          <a:xfrm>
            <a:off x="5227290" y="25074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协议原生支持</a:t>
            </a:r>
            <a:endParaRPr lang="en-US" sz="1600" dirty="0"/>
          </a:p>
        </p:txBody>
      </p:sp>
      <p:sp>
        <p:nvSpPr>
          <p:cNvPr id="37" name="Text 35"/>
          <p:cNvSpPr/>
          <p:nvPr/>
        </p:nvSpPr>
        <p:spPr>
          <a:xfrm>
            <a:off x="5227290" y="2736056"/>
            <a:ext cx="1828800"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Kagent 原生支持 A2A 协议暴露</a:t>
            </a:r>
            <a:endParaRPr lang="en-US" sz="1600" dirty="0"/>
          </a:p>
        </p:txBody>
      </p:sp>
      <p:sp>
        <p:nvSpPr>
          <p:cNvPr id="38" name="Shape 36"/>
          <p:cNvSpPr/>
          <p:nvPr/>
        </p:nvSpPr>
        <p:spPr>
          <a:xfrm>
            <a:off x="5151090" y="3040856"/>
            <a:ext cx="1924050" cy="685800"/>
          </a:xfrm>
          <a:custGeom>
            <a:avLst/>
            <a:gdLst/>
            <a:ahLst/>
            <a:cxnLst/>
            <a:rect l="l" t="t" r="r" b="b"/>
            <a:pathLst>
              <a:path w="1924050" h="685800">
                <a:moveTo>
                  <a:pt x="38103" y="0"/>
                </a:moveTo>
                <a:lnTo>
                  <a:pt x="1885947" y="0"/>
                </a:lnTo>
                <a:cubicBezTo>
                  <a:pt x="1906991" y="0"/>
                  <a:pt x="1924050" y="17059"/>
                  <a:pt x="1924050" y="38103"/>
                </a:cubicBezTo>
                <a:lnTo>
                  <a:pt x="1924050" y="647697"/>
                </a:lnTo>
                <a:cubicBezTo>
                  <a:pt x="1924050" y="668741"/>
                  <a:pt x="1906991" y="685800"/>
                  <a:pt x="1885947" y="685800"/>
                </a:cubicBezTo>
                <a:lnTo>
                  <a:pt x="38103" y="685800"/>
                </a:lnTo>
                <a:cubicBezTo>
                  <a:pt x="17059" y="685800"/>
                  <a:pt x="0" y="668741"/>
                  <a:pt x="0" y="647697"/>
                </a:cubicBezTo>
                <a:lnTo>
                  <a:pt x="0" y="38103"/>
                </a:lnTo>
                <a:cubicBezTo>
                  <a:pt x="0" y="17073"/>
                  <a:pt x="17073" y="0"/>
                  <a:pt x="38103" y="0"/>
                </a:cubicBezTo>
                <a:close/>
              </a:path>
            </a:pathLst>
          </a:custGeom>
          <a:solidFill>
            <a:srgbClr val="F59E0B">
              <a:alpha val="10196"/>
            </a:srgbClr>
          </a:solidFill>
          <a:ln/>
        </p:spPr>
        <p:txBody>
          <a:bodyPr/>
          <a:lstStyle/>
          <a:p>
            <a:endParaRPr lang="zh-CN" altLang="en-US"/>
          </a:p>
        </p:txBody>
      </p:sp>
      <p:sp>
        <p:nvSpPr>
          <p:cNvPr id="39" name="Text 37"/>
          <p:cNvSpPr/>
          <p:nvPr/>
        </p:nvSpPr>
        <p:spPr>
          <a:xfrm>
            <a:off x="5227290" y="31170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多场景接入</a:t>
            </a:r>
            <a:endParaRPr lang="en-US" sz="1600" dirty="0"/>
          </a:p>
        </p:txBody>
      </p:sp>
      <p:sp>
        <p:nvSpPr>
          <p:cNvPr id="40" name="Text 38"/>
          <p:cNvSpPr/>
          <p:nvPr/>
        </p:nvSpPr>
        <p:spPr>
          <a:xfrm>
            <a:off x="5227290" y="3345656"/>
            <a:ext cx="1828800" cy="3048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支持 CLI、ChatOps、高层规划智能体</a:t>
            </a:r>
            <a:endParaRPr lang="en-US" sz="1600" dirty="0"/>
          </a:p>
        </p:txBody>
      </p:sp>
      <p:sp>
        <p:nvSpPr>
          <p:cNvPr id="41" name="Shape 39"/>
          <p:cNvSpPr/>
          <p:nvPr/>
        </p:nvSpPr>
        <p:spPr>
          <a:xfrm>
            <a:off x="7326585" y="1821656"/>
            <a:ext cx="2171700" cy="3952875"/>
          </a:xfrm>
          <a:custGeom>
            <a:avLst/>
            <a:gdLst/>
            <a:ahLst/>
            <a:cxnLst/>
            <a:rect l="l" t="t" r="r" b="b"/>
            <a:pathLst>
              <a:path w="2171700" h="3952875">
                <a:moveTo>
                  <a:pt x="38100" y="0"/>
                </a:moveTo>
                <a:lnTo>
                  <a:pt x="2095495" y="0"/>
                </a:lnTo>
                <a:cubicBezTo>
                  <a:pt x="2137582" y="0"/>
                  <a:pt x="2171700" y="34118"/>
                  <a:pt x="2171700" y="76205"/>
                </a:cubicBezTo>
                <a:lnTo>
                  <a:pt x="2171700" y="3876670"/>
                </a:lnTo>
                <a:cubicBezTo>
                  <a:pt x="2171700" y="3918757"/>
                  <a:pt x="2137582" y="3952875"/>
                  <a:pt x="2095495" y="3952875"/>
                </a:cubicBezTo>
                <a:lnTo>
                  <a:pt x="38100" y="3952875"/>
                </a:lnTo>
                <a:cubicBezTo>
                  <a:pt x="17072" y="3952875"/>
                  <a:pt x="0" y="3935803"/>
                  <a:pt x="0" y="3914775"/>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42" name="Shape 40"/>
          <p:cNvSpPr/>
          <p:nvPr/>
        </p:nvSpPr>
        <p:spPr>
          <a:xfrm>
            <a:off x="7326585" y="1821656"/>
            <a:ext cx="38100" cy="3952875"/>
          </a:xfrm>
          <a:custGeom>
            <a:avLst/>
            <a:gdLst/>
            <a:ahLst/>
            <a:cxnLst/>
            <a:rect l="l" t="t" r="r" b="b"/>
            <a:pathLst>
              <a:path w="38100" h="3952875">
                <a:moveTo>
                  <a:pt x="38100" y="0"/>
                </a:moveTo>
                <a:lnTo>
                  <a:pt x="38100" y="0"/>
                </a:lnTo>
                <a:lnTo>
                  <a:pt x="38100" y="3952875"/>
                </a:lnTo>
                <a:lnTo>
                  <a:pt x="38100" y="3952875"/>
                </a:lnTo>
                <a:cubicBezTo>
                  <a:pt x="17072" y="3952875"/>
                  <a:pt x="0" y="3935803"/>
                  <a:pt x="0" y="3914775"/>
                </a:cubicBezTo>
                <a:lnTo>
                  <a:pt x="0" y="38100"/>
                </a:lnTo>
                <a:cubicBezTo>
                  <a:pt x="0" y="17072"/>
                  <a:pt x="17072" y="0"/>
                  <a:pt x="38100" y="0"/>
                </a:cubicBezTo>
                <a:close/>
              </a:path>
            </a:pathLst>
          </a:custGeom>
          <a:solidFill>
            <a:srgbClr val="F59E0B"/>
          </a:solidFill>
          <a:ln/>
        </p:spPr>
        <p:txBody>
          <a:bodyPr/>
          <a:lstStyle/>
          <a:p>
            <a:endParaRPr lang="zh-CN" altLang="en-US"/>
          </a:p>
        </p:txBody>
      </p:sp>
      <p:sp>
        <p:nvSpPr>
          <p:cNvPr id="43" name="Shape 41"/>
          <p:cNvSpPr/>
          <p:nvPr/>
        </p:nvSpPr>
        <p:spPr>
          <a:xfrm>
            <a:off x="7459935" y="1935956"/>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F59E0B">
              <a:alpha val="20000"/>
            </a:srgbClr>
          </a:solidFill>
          <a:ln/>
        </p:spPr>
        <p:txBody>
          <a:bodyPr/>
          <a:lstStyle/>
          <a:p>
            <a:endParaRPr lang="zh-CN" altLang="en-US"/>
          </a:p>
        </p:txBody>
      </p:sp>
      <p:sp>
        <p:nvSpPr>
          <p:cNvPr id="44" name="Text 42"/>
          <p:cNvSpPr/>
          <p:nvPr/>
        </p:nvSpPr>
        <p:spPr>
          <a:xfrm>
            <a:off x="7593285" y="1993106"/>
            <a:ext cx="209550" cy="266700"/>
          </a:xfrm>
          <a:prstGeom prst="rect">
            <a:avLst/>
          </a:prstGeom>
          <a:noFill/>
          <a:ln/>
        </p:spPr>
        <p:txBody>
          <a:bodyPr wrap="square" lIns="0" tIns="0" rIns="0" bIns="0" rtlCol="0" anchor="ctr"/>
          <a:lstStyle/>
          <a:p>
            <a:pPr>
              <a:lnSpc>
                <a:spcPct val="120000"/>
              </a:lnSpc>
            </a:pPr>
            <a:r>
              <a:rPr lang="en-US" sz="1500" b="1" dirty="0">
                <a:solidFill>
                  <a:srgbClr val="F59E0B"/>
                </a:solidFill>
                <a:latin typeface="Noto Sans SC" pitchFamily="34" charset="0"/>
                <a:ea typeface="Noto Sans SC" pitchFamily="34" charset="-122"/>
                <a:cs typeface="Noto Sans SC" pitchFamily="34" charset="-120"/>
              </a:rPr>
              <a:t>4</a:t>
            </a:r>
            <a:endParaRPr lang="en-US" sz="1600" dirty="0"/>
          </a:p>
        </p:txBody>
      </p:sp>
      <p:sp>
        <p:nvSpPr>
          <p:cNvPr id="45" name="Text 43"/>
          <p:cNvSpPr/>
          <p:nvPr/>
        </p:nvSpPr>
        <p:spPr>
          <a:xfrm>
            <a:off x="7917135" y="1993106"/>
            <a:ext cx="111442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探索内置生态</a:t>
            </a:r>
            <a:endParaRPr lang="en-US" sz="1600" dirty="0"/>
          </a:p>
        </p:txBody>
      </p:sp>
      <p:sp>
        <p:nvSpPr>
          <p:cNvPr id="46" name="Shape 44"/>
          <p:cNvSpPr/>
          <p:nvPr/>
        </p:nvSpPr>
        <p:spPr>
          <a:xfrm>
            <a:off x="7459935" y="2431256"/>
            <a:ext cx="1924050" cy="533400"/>
          </a:xfrm>
          <a:custGeom>
            <a:avLst/>
            <a:gdLst/>
            <a:ahLst/>
            <a:cxnLst/>
            <a:rect l="l" t="t" r="r" b="b"/>
            <a:pathLst>
              <a:path w="1924050" h="533400">
                <a:moveTo>
                  <a:pt x="38101" y="0"/>
                </a:moveTo>
                <a:lnTo>
                  <a:pt x="1885949" y="0"/>
                </a:lnTo>
                <a:cubicBezTo>
                  <a:pt x="1906992" y="0"/>
                  <a:pt x="1924050" y="17058"/>
                  <a:pt x="1924050" y="38101"/>
                </a:cubicBezTo>
                <a:lnTo>
                  <a:pt x="1924050" y="495299"/>
                </a:lnTo>
                <a:cubicBezTo>
                  <a:pt x="1924050" y="516342"/>
                  <a:pt x="1906992" y="533400"/>
                  <a:pt x="1885949" y="533400"/>
                </a:cubicBezTo>
                <a:lnTo>
                  <a:pt x="38101" y="533400"/>
                </a:lnTo>
                <a:cubicBezTo>
                  <a:pt x="17058" y="533400"/>
                  <a:pt x="0" y="516342"/>
                  <a:pt x="0" y="495299"/>
                </a:cubicBezTo>
                <a:lnTo>
                  <a:pt x="0" y="38101"/>
                </a:lnTo>
                <a:cubicBezTo>
                  <a:pt x="0" y="17072"/>
                  <a:pt x="17072" y="0"/>
                  <a:pt x="38101" y="0"/>
                </a:cubicBezTo>
                <a:close/>
              </a:path>
            </a:pathLst>
          </a:custGeom>
          <a:solidFill>
            <a:srgbClr val="34D399">
              <a:alpha val="10196"/>
            </a:srgbClr>
          </a:solidFill>
          <a:ln/>
        </p:spPr>
        <p:txBody>
          <a:bodyPr/>
          <a:lstStyle/>
          <a:p>
            <a:endParaRPr lang="zh-CN" altLang="en-US"/>
          </a:p>
        </p:txBody>
      </p:sp>
      <p:sp>
        <p:nvSpPr>
          <p:cNvPr id="47" name="Text 45"/>
          <p:cNvSpPr/>
          <p:nvPr/>
        </p:nvSpPr>
        <p:spPr>
          <a:xfrm>
            <a:off x="7536135" y="25074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预置 Chart</a:t>
            </a:r>
            <a:endParaRPr lang="en-US" sz="1600" dirty="0"/>
          </a:p>
        </p:txBody>
      </p:sp>
      <p:sp>
        <p:nvSpPr>
          <p:cNvPr id="48" name="Text 46"/>
          <p:cNvSpPr/>
          <p:nvPr/>
        </p:nvSpPr>
        <p:spPr>
          <a:xfrm>
            <a:off x="7536135" y="2736056"/>
            <a:ext cx="1828800"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研究 helm/agents/ 下的预置方案</a:t>
            </a:r>
            <a:endParaRPr lang="en-US" sz="1600" dirty="0"/>
          </a:p>
        </p:txBody>
      </p:sp>
      <p:sp>
        <p:nvSpPr>
          <p:cNvPr id="49" name="Shape 47"/>
          <p:cNvSpPr/>
          <p:nvPr/>
        </p:nvSpPr>
        <p:spPr>
          <a:xfrm>
            <a:off x="7459935" y="3040856"/>
            <a:ext cx="1924050" cy="685800"/>
          </a:xfrm>
          <a:custGeom>
            <a:avLst/>
            <a:gdLst/>
            <a:ahLst/>
            <a:cxnLst/>
            <a:rect l="l" t="t" r="r" b="b"/>
            <a:pathLst>
              <a:path w="1924050" h="685800">
                <a:moveTo>
                  <a:pt x="38103" y="0"/>
                </a:moveTo>
                <a:lnTo>
                  <a:pt x="1885947" y="0"/>
                </a:lnTo>
                <a:cubicBezTo>
                  <a:pt x="1906991" y="0"/>
                  <a:pt x="1924050" y="17059"/>
                  <a:pt x="1924050" y="38103"/>
                </a:cubicBezTo>
                <a:lnTo>
                  <a:pt x="1924050" y="647697"/>
                </a:lnTo>
                <a:cubicBezTo>
                  <a:pt x="1924050" y="668741"/>
                  <a:pt x="1906991" y="685800"/>
                  <a:pt x="1885947" y="685800"/>
                </a:cubicBezTo>
                <a:lnTo>
                  <a:pt x="38103" y="685800"/>
                </a:lnTo>
                <a:cubicBezTo>
                  <a:pt x="17059" y="685800"/>
                  <a:pt x="0" y="668741"/>
                  <a:pt x="0" y="647697"/>
                </a:cubicBezTo>
                <a:lnTo>
                  <a:pt x="0" y="38103"/>
                </a:lnTo>
                <a:cubicBezTo>
                  <a:pt x="0" y="17073"/>
                  <a:pt x="17073" y="0"/>
                  <a:pt x="38103" y="0"/>
                </a:cubicBezTo>
                <a:close/>
              </a:path>
            </a:pathLst>
          </a:custGeom>
          <a:solidFill>
            <a:srgbClr val="F59E0B">
              <a:alpha val="10196"/>
            </a:srgbClr>
          </a:solidFill>
          <a:ln/>
        </p:spPr>
        <p:txBody>
          <a:bodyPr/>
          <a:lstStyle/>
          <a:p>
            <a:endParaRPr lang="zh-CN" altLang="en-US"/>
          </a:p>
        </p:txBody>
      </p:sp>
      <p:sp>
        <p:nvSpPr>
          <p:cNvPr id="50" name="Text 48"/>
          <p:cNvSpPr/>
          <p:nvPr/>
        </p:nvSpPr>
        <p:spPr>
          <a:xfrm>
            <a:off x="7536135" y="31170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加速落地</a:t>
            </a:r>
            <a:endParaRPr lang="en-US" sz="1600" dirty="0"/>
          </a:p>
        </p:txBody>
      </p:sp>
      <p:sp>
        <p:nvSpPr>
          <p:cNvPr id="51" name="Text 49"/>
          <p:cNvSpPr/>
          <p:nvPr/>
        </p:nvSpPr>
        <p:spPr>
          <a:xfrm>
            <a:off x="7536135" y="3345656"/>
            <a:ext cx="1828800" cy="3048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针对 Istio、Argo、Observability 等</a:t>
            </a:r>
            <a:endParaRPr lang="en-US" sz="1600" dirty="0"/>
          </a:p>
        </p:txBody>
      </p:sp>
      <p:sp>
        <p:nvSpPr>
          <p:cNvPr id="52" name="Shape 50"/>
          <p:cNvSpPr/>
          <p:nvPr/>
        </p:nvSpPr>
        <p:spPr>
          <a:xfrm>
            <a:off x="9635430" y="1821656"/>
            <a:ext cx="2171700" cy="3952875"/>
          </a:xfrm>
          <a:custGeom>
            <a:avLst/>
            <a:gdLst/>
            <a:ahLst/>
            <a:cxnLst/>
            <a:rect l="l" t="t" r="r" b="b"/>
            <a:pathLst>
              <a:path w="2171700" h="3952875">
                <a:moveTo>
                  <a:pt x="38100" y="0"/>
                </a:moveTo>
                <a:lnTo>
                  <a:pt x="2095495" y="0"/>
                </a:lnTo>
                <a:cubicBezTo>
                  <a:pt x="2137582" y="0"/>
                  <a:pt x="2171700" y="34118"/>
                  <a:pt x="2171700" y="76205"/>
                </a:cubicBezTo>
                <a:lnTo>
                  <a:pt x="2171700" y="3876670"/>
                </a:lnTo>
                <a:cubicBezTo>
                  <a:pt x="2171700" y="3918757"/>
                  <a:pt x="2137582" y="3952875"/>
                  <a:pt x="2095495" y="3952875"/>
                </a:cubicBezTo>
                <a:lnTo>
                  <a:pt x="38100" y="3952875"/>
                </a:lnTo>
                <a:cubicBezTo>
                  <a:pt x="17072" y="3952875"/>
                  <a:pt x="0" y="3935803"/>
                  <a:pt x="0" y="3914775"/>
                </a:cubicBezTo>
                <a:lnTo>
                  <a:pt x="0" y="38100"/>
                </a:lnTo>
                <a:cubicBezTo>
                  <a:pt x="0" y="17072"/>
                  <a:pt x="17072" y="0"/>
                  <a:pt x="38100" y="0"/>
                </a:cubicBezTo>
                <a:close/>
              </a:path>
            </a:pathLst>
          </a:custGeom>
          <a:solidFill>
            <a:srgbClr val="6B7280">
              <a:alpha val="10196"/>
            </a:srgbClr>
          </a:solidFill>
          <a:ln/>
        </p:spPr>
        <p:txBody>
          <a:bodyPr/>
          <a:lstStyle/>
          <a:p>
            <a:endParaRPr lang="zh-CN" altLang="en-US"/>
          </a:p>
        </p:txBody>
      </p:sp>
      <p:sp>
        <p:nvSpPr>
          <p:cNvPr id="53" name="Shape 51"/>
          <p:cNvSpPr/>
          <p:nvPr/>
        </p:nvSpPr>
        <p:spPr>
          <a:xfrm>
            <a:off x="9635430" y="1821656"/>
            <a:ext cx="38100" cy="3952875"/>
          </a:xfrm>
          <a:custGeom>
            <a:avLst/>
            <a:gdLst/>
            <a:ahLst/>
            <a:cxnLst/>
            <a:rect l="l" t="t" r="r" b="b"/>
            <a:pathLst>
              <a:path w="38100" h="3952875">
                <a:moveTo>
                  <a:pt x="38100" y="0"/>
                </a:moveTo>
                <a:lnTo>
                  <a:pt x="38100" y="0"/>
                </a:lnTo>
                <a:lnTo>
                  <a:pt x="38100" y="3952875"/>
                </a:lnTo>
                <a:lnTo>
                  <a:pt x="38100" y="3952875"/>
                </a:lnTo>
                <a:cubicBezTo>
                  <a:pt x="17072" y="3952875"/>
                  <a:pt x="0" y="3935803"/>
                  <a:pt x="0" y="3914775"/>
                </a:cubicBezTo>
                <a:lnTo>
                  <a:pt x="0" y="38100"/>
                </a:lnTo>
                <a:cubicBezTo>
                  <a:pt x="0" y="17072"/>
                  <a:pt x="17072" y="0"/>
                  <a:pt x="38100" y="0"/>
                </a:cubicBezTo>
                <a:close/>
              </a:path>
            </a:pathLst>
          </a:custGeom>
          <a:solidFill>
            <a:srgbClr val="34D399"/>
          </a:solidFill>
          <a:ln/>
        </p:spPr>
        <p:txBody>
          <a:bodyPr/>
          <a:lstStyle/>
          <a:p>
            <a:endParaRPr lang="zh-CN" altLang="en-US"/>
          </a:p>
        </p:txBody>
      </p:sp>
      <p:sp>
        <p:nvSpPr>
          <p:cNvPr id="54" name="Shape 52"/>
          <p:cNvSpPr/>
          <p:nvPr/>
        </p:nvSpPr>
        <p:spPr>
          <a:xfrm>
            <a:off x="9768780" y="1935956"/>
            <a:ext cx="381000" cy="381000"/>
          </a:xfrm>
          <a:custGeom>
            <a:avLst/>
            <a:gdLst/>
            <a:ahLst/>
            <a:cxnLst/>
            <a:rect l="l" t="t" r="r" b="b"/>
            <a:pathLst>
              <a:path w="381000" h="381000">
                <a:moveTo>
                  <a:pt x="76200" y="0"/>
                </a:moveTo>
                <a:lnTo>
                  <a:pt x="304800" y="0"/>
                </a:lnTo>
                <a:cubicBezTo>
                  <a:pt x="346856" y="0"/>
                  <a:pt x="381000" y="34144"/>
                  <a:pt x="381000" y="76200"/>
                </a:cubicBezTo>
                <a:lnTo>
                  <a:pt x="381000" y="304800"/>
                </a:lnTo>
                <a:cubicBezTo>
                  <a:pt x="381000" y="346856"/>
                  <a:pt x="346856" y="381000"/>
                  <a:pt x="304800" y="381000"/>
                </a:cubicBezTo>
                <a:lnTo>
                  <a:pt x="76200" y="381000"/>
                </a:lnTo>
                <a:cubicBezTo>
                  <a:pt x="34144" y="381000"/>
                  <a:pt x="0" y="346856"/>
                  <a:pt x="0" y="304800"/>
                </a:cubicBezTo>
                <a:lnTo>
                  <a:pt x="0" y="76200"/>
                </a:lnTo>
                <a:cubicBezTo>
                  <a:pt x="0" y="34144"/>
                  <a:pt x="34144" y="0"/>
                  <a:pt x="76200" y="0"/>
                </a:cubicBezTo>
                <a:close/>
              </a:path>
            </a:pathLst>
          </a:custGeom>
          <a:solidFill>
            <a:srgbClr val="34D399">
              <a:alpha val="20000"/>
            </a:srgbClr>
          </a:solidFill>
          <a:ln/>
        </p:spPr>
        <p:txBody>
          <a:bodyPr/>
          <a:lstStyle/>
          <a:p>
            <a:endParaRPr lang="zh-CN" altLang="en-US"/>
          </a:p>
        </p:txBody>
      </p:sp>
      <p:sp>
        <p:nvSpPr>
          <p:cNvPr id="55" name="Text 53"/>
          <p:cNvSpPr/>
          <p:nvPr/>
        </p:nvSpPr>
        <p:spPr>
          <a:xfrm>
            <a:off x="9902130" y="1993106"/>
            <a:ext cx="209550" cy="266700"/>
          </a:xfrm>
          <a:prstGeom prst="rect">
            <a:avLst/>
          </a:prstGeom>
          <a:noFill/>
          <a:ln/>
        </p:spPr>
        <p:txBody>
          <a:bodyPr wrap="square" lIns="0" tIns="0" rIns="0" bIns="0" rtlCol="0" anchor="ctr"/>
          <a:lstStyle/>
          <a:p>
            <a:pPr>
              <a:lnSpc>
                <a:spcPct val="120000"/>
              </a:lnSpc>
            </a:pPr>
            <a:r>
              <a:rPr lang="en-US" sz="1500" b="1" dirty="0">
                <a:solidFill>
                  <a:srgbClr val="34D399"/>
                </a:solidFill>
                <a:latin typeface="Noto Sans SC" pitchFamily="34" charset="0"/>
                <a:ea typeface="Noto Sans SC" pitchFamily="34" charset="-122"/>
                <a:cs typeface="Noto Sans SC" pitchFamily="34" charset="-120"/>
              </a:rPr>
              <a:t>5</a:t>
            </a:r>
            <a:endParaRPr lang="en-US" sz="1600" dirty="0"/>
          </a:p>
        </p:txBody>
      </p:sp>
      <p:sp>
        <p:nvSpPr>
          <p:cNvPr id="56" name="Text 54"/>
          <p:cNvSpPr/>
          <p:nvPr/>
        </p:nvSpPr>
        <p:spPr>
          <a:xfrm>
            <a:off x="10225980" y="1993106"/>
            <a:ext cx="1285875" cy="266700"/>
          </a:xfrm>
          <a:prstGeom prst="rect">
            <a:avLst/>
          </a:prstGeom>
          <a:noFill/>
          <a:ln/>
        </p:spPr>
        <p:txBody>
          <a:bodyPr wrap="square" lIns="0" tIns="0" rIns="0" bIns="0" rtlCol="0" anchor="ctr"/>
          <a:lstStyle/>
          <a:p>
            <a:pPr>
              <a:lnSpc>
                <a:spcPct val="130000"/>
              </a:lnSpc>
            </a:pPr>
            <a:r>
              <a:rPr lang="en-US" sz="1350" b="1" dirty="0">
                <a:solidFill>
                  <a:srgbClr val="E5E7EB"/>
                </a:solidFill>
                <a:latin typeface="MiSans" pitchFamily="34" charset="0"/>
                <a:ea typeface="MiSans" pitchFamily="34" charset="-122"/>
                <a:cs typeface="MiSans" pitchFamily="34" charset="-120"/>
              </a:rPr>
              <a:t>系统级二次开发</a:t>
            </a:r>
            <a:endParaRPr lang="en-US" sz="1600" dirty="0"/>
          </a:p>
        </p:txBody>
      </p:sp>
      <p:sp>
        <p:nvSpPr>
          <p:cNvPr id="57" name="Shape 55"/>
          <p:cNvSpPr/>
          <p:nvPr/>
        </p:nvSpPr>
        <p:spPr>
          <a:xfrm>
            <a:off x="9768780" y="2431256"/>
            <a:ext cx="1924050" cy="685800"/>
          </a:xfrm>
          <a:custGeom>
            <a:avLst/>
            <a:gdLst/>
            <a:ahLst/>
            <a:cxnLst/>
            <a:rect l="l" t="t" r="r" b="b"/>
            <a:pathLst>
              <a:path w="1924050" h="685800">
                <a:moveTo>
                  <a:pt x="38103" y="0"/>
                </a:moveTo>
                <a:lnTo>
                  <a:pt x="1885947" y="0"/>
                </a:lnTo>
                <a:cubicBezTo>
                  <a:pt x="1906991" y="0"/>
                  <a:pt x="1924050" y="17059"/>
                  <a:pt x="1924050" y="38103"/>
                </a:cubicBezTo>
                <a:lnTo>
                  <a:pt x="1924050" y="647697"/>
                </a:lnTo>
                <a:cubicBezTo>
                  <a:pt x="1924050" y="668741"/>
                  <a:pt x="1906991" y="685800"/>
                  <a:pt x="1885947" y="685800"/>
                </a:cubicBezTo>
                <a:lnTo>
                  <a:pt x="38103" y="685800"/>
                </a:lnTo>
                <a:cubicBezTo>
                  <a:pt x="17059" y="685800"/>
                  <a:pt x="0" y="668741"/>
                  <a:pt x="0" y="647697"/>
                </a:cubicBezTo>
                <a:lnTo>
                  <a:pt x="0" y="38103"/>
                </a:lnTo>
                <a:cubicBezTo>
                  <a:pt x="0" y="17073"/>
                  <a:pt x="17073" y="0"/>
                  <a:pt x="38103" y="0"/>
                </a:cubicBezTo>
                <a:close/>
              </a:path>
            </a:pathLst>
          </a:custGeom>
          <a:solidFill>
            <a:srgbClr val="34D399">
              <a:alpha val="10196"/>
            </a:srgbClr>
          </a:solidFill>
          <a:ln/>
        </p:spPr>
        <p:txBody>
          <a:bodyPr/>
          <a:lstStyle/>
          <a:p>
            <a:endParaRPr lang="zh-CN" altLang="en-US"/>
          </a:p>
        </p:txBody>
      </p:sp>
      <p:sp>
        <p:nvSpPr>
          <p:cNvPr id="58" name="Text 56"/>
          <p:cNvSpPr/>
          <p:nvPr/>
        </p:nvSpPr>
        <p:spPr>
          <a:xfrm>
            <a:off x="9844980" y="25074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标准链路</a:t>
            </a:r>
            <a:endParaRPr lang="en-US" sz="1600" dirty="0"/>
          </a:p>
        </p:txBody>
      </p:sp>
      <p:sp>
        <p:nvSpPr>
          <p:cNvPr id="59" name="Text 57"/>
          <p:cNvSpPr/>
          <p:nvPr/>
        </p:nvSpPr>
        <p:spPr>
          <a:xfrm>
            <a:off x="9844980" y="2736056"/>
            <a:ext cx="1828800" cy="3048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定义 → 翻译 → 运行时适配 → UI 支持</a:t>
            </a:r>
            <a:endParaRPr lang="en-US" sz="1600" dirty="0"/>
          </a:p>
        </p:txBody>
      </p:sp>
      <p:sp>
        <p:nvSpPr>
          <p:cNvPr id="60" name="Shape 58"/>
          <p:cNvSpPr/>
          <p:nvPr/>
        </p:nvSpPr>
        <p:spPr>
          <a:xfrm>
            <a:off x="9768780" y="3193256"/>
            <a:ext cx="1924050" cy="533400"/>
          </a:xfrm>
          <a:custGeom>
            <a:avLst/>
            <a:gdLst/>
            <a:ahLst/>
            <a:cxnLst/>
            <a:rect l="l" t="t" r="r" b="b"/>
            <a:pathLst>
              <a:path w="1924050" h="533400">
                <a:moveTo>
                  <a:pt x="38101" y="0"/>
                </a:moveTo>
                <a:lnTo>
                  <a:pt x="1885949" y="0"/>
                </a:lnTo>
                <a:cubicBezTo>
                  <a:pt x="1906992" y="0"/>
                  <a:pt x="1924050" y="17058"/>
                  <a:pt x="1924050" y="38101"/>
                </a:cubicBezTo>
                <a:lnTo>
                  <a:pt x="1924050" y="495299"/>
                </a:lnTo>
                <a:cubicBezTo>
                  <a:pt x="1924050" y="516342"/>
                  <a:pt x="1906992" y="533400"/>
                  <a:pt x="1885949" y="533400"/>
                </a:cubicBezTo>
                <a:lnTo>
                  <a:pt x="38101" y="533400"/>
                </a:lnTo>
                <a:cubicBezTo>
                  <a:pt x="17058" y="533400"/>
                  <a:pt x="0" y="516342"/>
                  <a:pt x="0" y="495299"/>
                </a:cubicBezTo>
                <a:lnTo>
                  <a:pt x="0" y="38101"/>
                </a:lnTo>
                <a:cubicBezTo>
                  <a:pt x="0" y="17072"/>
                  <a:pt x="17072" y="0"/>
                  <a:pt x="38101" y="0"/>
                </a:cubicBezTo>
                <a:close/>
              </a:path>
            </a:pathLst>
          </a:custGeom>
          <a:solidFill>
            <a:srgbClr val="F59E0B">
              <a:alpha val="10196"/>
            </a:srgbClr>
          </a:solidFill>
          <a:ln/>
        </p:spPr>
        <p:txBody>
          <a:bodyPr/>
          <a:lstStyle/>
          <a:p>
            <a:endParaRPr lang="zh-CN" altLang="en-US"/>
          </a:p>
        </p:txBody>
      </p:sp>
      <p:sp>
        <p:nvSpPr>
          <p:cNvPr id="61" name="Text 59"/>
          <p:cNvSpPr/>
          <p:nvPr/>
        </p:nvSpPr>
        <p:spPr>
          <a:xfrm>
            <a:off x="9844980" y="3269456"/>
            <a:ext cx="1838325" cy="190500"/>
          </a:xfrm>
          <a:prstGeom prst="rect">
            <a:avLst/>
          </a:prstGeom>
          <a:noFill/>
          <a:ln/>
        </p:spPr>
        <p:txBody>
          <a:bodyPr wrap="square" lIns="0" tIns="0" rIns="0" bIns="0" rtlCol="0" anchor="ctr"/>
          <a:lstStyle/>
          <a:p>
            <a:pPr>
              <a:lnSpc>
                <a:spcPct val="120000"/>
              </a:lnSpc>
            </a:pPr>
            <a:r>
              <a:rPr lang="en-US" sz="1050" b="1" dirty="0">
                <a:solidFill>
                  <a:srgbClr val="E5E7EB"/>
                </a:solidFill>
                <a:latin typeface="MiSans" pitchFamily="34" charset="0"/>
                <a:ea typeface="MiSans" pitchFamily="34" charset="-122"/>
                <a:cs typeface="MiSans" pitchFamily="34" charset="-120"/>
              </a:rPr>
              <a:t>模块化扩展</a:t>
            </a:r>
            <a:endParaRPr lang="en-US" sz="1600" dirty="0"/>
          </a:p>
        </p:txBody>
      </p:sp>
      <p:sp>
        <p:nvSpPr>
          <p:cNvPr id="62" name="Text 60"/>
          <p:cNvSpPr/>
          <p:nvPr/>
        </p:nvSpPr>
        <p:spPr>
          <a:xfrm>
            <a:off x="9844980" y="3498056"/>
            <a:ext cx="1828800" cy="152400"/>
          </a:xfrm>
          <a:prstGeom prst="rect">
            <a:avLst/>
          </a:prstGeom>
          <a:noFill/>
          <a:ln/>
        </p:spPr>
        <p:txBody>
          <a:bodyPr wrap="square" lIns="0" tIns="0" rIns="0" bIns="0" rtlCol="0" anchor="ctr"/>
          <a:lstStyle/>
          <a:p>
            <a:pPr>
              <a:lnSpc>
                <a:spcPct val="110000"/>
              </a:lnSpc>
            </a:pPr>
            <a:r>
              <a:rPr lang="en-US" sz="900" dirty="0">
                <a:solidFill>
                  <a:srgbClr val="E5E7EB">
                    <a:alpha val="70000"/>
                  </a:srgbClr>
                </a:solidFill>
                <a:latin typeface="Noto Sans SC" pitchFamily="34" charset="0"/>
                <a:ea typeface="Noto Sans SC" pitchFamily="34" charset="-122"/>
                <a:cs typeface="Noto Sans SC" pitchFamily="34" charset="-120"/>
              </a:rPr>
              <a:t>CRD、工具服务器、运行时能力</a:t>
            </a:r>
            <a:endParaRPr lang="en-US" sz="1600" dirty="0"/>
          </a:p>
        </p:txBody>
      </p:sp>
      <p:sp>
        <p:nvSpPr>
          <p:cNvPr id="63" name="Shape 61"/>
          <p:cNvSpPr/>
          <p:nvPr/>
        </p:nvSpPr>
        <p:spPr>
          <a:xfrm>
            <a:off x="385763" y="5929313"/>
            <a:ext cx="11420475" cy="542925"/>
          </a:xfrm>
          <a:custGeom>
            <a:avLst/>
            <a:gdLst/>
            <a:ahLst/>
            <a:cxnLst/>
            <a:rect l="l" t="t" r="r" b="b"/>
            <a:pathLst>
              <a:path w="11420475" h="542925">
                <a:moveTo>
                  <a:pt x="76200" y="0"/>
                </a:moveTo>
                <a:lnTo>
                  <a:pt x="11344275" y="0"/>
                </a:lnTo>
                <a:cubicBezTo>
                  <a:pt x="11386359" y="0"/>
                  <a:pt x="11420475" y="34116"/>
                  <a:pt x="11420475" y="76200"/>
                </a:cubicBezTo>
                <a:lnTo>
                  <a:pt x="11420475" y="466725"/>
                </a:lnTo>
                <a:cubicBezTo>
                  <a:pt x="11420475" y="508809"/>
                  <a:pt x="11386359" y="542925"/>
                  <a:pt x="11344275" y="542925"/>
                </a:cubicBezTo>
                <a:lnTo>
                  <a:pt x="76200" y="542925"/>
                </a:lnTo>
                <a:cubicBezTo>
                  <a:pt x="34116" y="542925"/>
                  <a:pt x="0" y="508809"/>
                  <a:pt x="0" y="466725"/>
                </a:cubicBezTo>
                <a:lnTo>
                  <a:pt x="0" y="76200"/>
                </a:lnTo>
                <a:cubicBezTo>
                  <a:pt x="0" y="34144"/>
                  <a:pt x="34144" y="0"/>
                  <a:pt x="76200"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64" name="Shape 62"/>
          <p:cNvSpPr/>
          <p:nvPr/>
        </p:nvSpPr>
        <p:spPr>
          <a:xfrm>
            <a:off x="554831" y="6105525"/>
            <a:ext cx="214313" cy="190500"/>
          </a:xfrm>
          <a:custGeom>
            <a:avLst/>
            <a:gdLst/>
            <a:ahLst/>
            <a:cxnLst/>
            <a:rect l="l" t="t" r="r" b="b"/>
            <a:pathLst>
              <a:path w="214313" h="190500">
                <a:moveTo>
                  <a:pt x="115156" y="-7032"/>
                </a:moveTo>
                <a:cubicBezTo>
                  <a:pt x="113630" y="-10009"/>
                  <a:pt x="110542" y="-11906"/>
                  <a:pt x="107193" y="-11906"/>
                </a:cubicBezTo>
                <a:cubicBezTo>
                  <a:pt x="103845" y="-11906"/>
                  <a:pt x="100757" y="-10009"/>
                  <a:pt x="99231" y="-7032"/>
                </a:cubicBezTo>
                <a:lnTo>
                  <a:pt x="71847" y="46620"/>
                </a:lnTo>
                <a:lnTo>
                  <a:pt x="12353" y="56071"/>
                </a:lnTo>
                <a:cubicBezTo>
                  <a:pt x="9041" y="56592"/>
                  <a:pt x="6288" y="58936"/>
                  <a:pt x="5246" y="62136"/>
                </a:cubicBezTo>
                <a:cubicBezTo>
                  <a:pt x="4204" y="65336"/>
                  <a:pt x="5060" y="68833"/>
                  <a:pt x="7404" y="71214"/>
                </a:cubicBezTo>
                <a:lnTo>
                  <a:pt x="49969" y="113816"/>
                </a:lnTo>
                <a:lnTo>
                  <a:pt x="40593" y="173310"/>
                </a:lnTo>
                <a:cubicBezTo>
                  <a:pt x="40072" y="176622"/>
                  <a:pt x="41449" y="179970"/>
                  <a:pt x="44165" y="181942"/>
                </a:cubicBezTo>
                <a:cubicBezTo>
                  <a:pt x="46881" y="183914"/>
                  <a:pt x="50453" y="184212"/>
                  <a:pt x="53467" y="182687"/>
                </a:cubicBezTo>
                <a:lnTo>
                  <a:pt x="107193" y="155377"/>
                </a:lnTo>
                <a:lnTo>
                  <a:pt x="160883" y="182687"/>
                </a:lnTo>
                <a:cubicBezTo>
                  <a:pt x="163860" y="184212"/>
                  <a:pt x="167469" y="183914"/>
                  <a:pt x="170185" y="181942"/>
                </a:cubicBezTo>
                <a:cubicBezTo>
                  <a:pt x="172901" y="179970"/>
                  <a:pt x="174278" y="176659"/>
                  <a:pt x="173757" y="173310"/>
                </a:cubicBezTo>
                <a:lnTo>
                  <a:pt x="164343" y="113816"/>
                </a:lnTo>
                <a:lnTo>
                  <a:pt x="206908" y="71214"/>
                </a:lnTo>
                <a:cubicBezTo>
                  <a:pt x="209290" y="68833"/>
                  <a:pt x="210108" y="65336"/>
                  <a:pt x="209066" y="62136"/>
                </a:cubicBezTo>
                <a:cubicBezTo>
                  <a:pt x="208025" y="58936"/>
                  <a:pt x="205308" y="56592"/>
                  <a:pt x="201960" y="56071"/>
                </a:cubicBezTo>
                <a:lnTo>
                  <a:pt x="142503" y="46620"/>
                </a:lnTo>
                <a:lnTo>
                  <a:pt x="115156" y="-7032"/>
                </a:lnTo>
                <a:close/>
              </a:path>
            </a:pathLst>
          </a:custGeom>
          <a:solidFill>
            <a:srgbClr val="F59E0B"/>
          </a:solidFill>
          <a:ln/>
        </p:spPr>
        <p:txBody>
          <a:bodyPr/>
          <a:lstStyle/>
          <a:p>
            <a:endParaRPr lang="zh-CN" altLang="en-US"/>
          </a:p>
        </p:txBody>
      </p:sp>
      <p:sp>
        <p:nvSpPr>
          <p:cNvPr id="65" name="Text 63"/>
          <p:cNvSpPr/>
          <p:nvPr/>
        </p:nvSpPr>
        <p:spPr>
          <a:xfrm>
            <a:off x="895350" y="6086475"/>
            <a:ext cx="6610350" cy="228600"/>
          </a:xfrm>
          <a:prstGeom prst="rect">
            <a:avLst/>
          </a:prstGeom>
          <a:noFill/>
          <a:ln/>
        </p:spPr>
        <p:txBody>
          <a:bodyPr wrap="square" lIns="0" tIns="0" rIns="0" bIns="0" rtlCol="0" anchor="ctr"/>
          <a:lstStyle/>
          <a:p>
            <a:pPr>
              <a:lnSpc>
                <a:spcPct val="130000"/>
              </a:lnSpc>
            </a:pPr>
            <a:r>
              <a:rPr lang="en-US" sz="1200" b="1" dirty="0">
                <a:solidFill>
                  <a:srgbClr val="F59E0B"/>
                </a:solidFill>
                <a:latin typeface="Noto Sans SC" pitchFamily="34" charset="0"/>
                <a:ea typeface="Noto Sans SC" pitchFamily="34" charset="-122"/>
                <a:cs typeface="Noto Sans SC" pitchFamily="34" charset="-120"/>
              </a:rPr>
              <a:t>实施建议:</a:t>
            </a:r>
            <a:r>
              <a:rPr lang="en-US" sz="1200" dirty="0">
                <a:solidFill>
                  <a:srgbClr val="E5E7EB">
                    <a:alpha val="90000"/>
                  </a:srgbClr>
                </a:solidFill>
                <a:latin typeface="Noto Sans SC" pitchFamily="34" charset="0"/>
                <a:ea typeface="Noto Sans SC" pitchFamily="34" charset="-122"/>
                <a:cs typeface="Noto Sans SC" pitchFamily="34" charset="-120"/>
              </a:rPr>
              <a:t> 遵循这些治理原则,可以确保 Kagent 在企业级生产环境中的</a:t>
            </a:r>
            <a:r>
              <a:rPr lang="en-US" sz="1200" b="1" dirty="0">
                <a:solidFill>
                  <a:srgbClr val="34D399"/>
                </a:solidFill>
                <a:latin typeface="Noto Sans SC" pitchFamily="34" charset="0"/>
                <a:ea typeface="Noto Sans SC" pitchFamily="34" charset="-122"/>
                <a:cs typeface="Noto Sans SC" pitchFamily="34" charset="-120"/>
              </a:rPr>
              <a:t>稳定性</a:t>
            </a:r>
            <a:r>
              <a:rPr lang="en-US" sz="1200" dirty="0">
                <a:solidFill>
                  <a:srgbClr val="E5E7EB">
                    <a:alpha val="90000"/>
                  </a:srgbClr>
                </a:solidFill>
                <a:latin typeface="Noto Sans SC" pitchFamily="34" charset="0"/>
                <a:ea typeface="Noto Sans SC" pitchFamily="34" charset="-122"/>
                <a:cs typeface="Noto Sans SC" pitchFamily="34" charset="-120"/>
              </a:rPr>
              <a:t>、</a:t>
            </a:r>
            <a:r>
              <a:rPr lang="en-US" sz="1200" b="1" dirty="0">
                <a:solidFill>
                  <a:srgbClr val="F59E0B"/>
                </a:solidFill>
                <a:latin typeface="Noto Sans SC" pitchFamily="34" charset="0"/>
                <a:ea typeface="Noto Sans SC" pitchFamily="34" charset="-122"/>
                <a:cs typeface="Noto Sans SC" pitchFamily="34" charset="-120"/>
              </a:rPr>
              <a:t>安全性</a:t>
            </a:r>
            <a:r>
              <a:rPr lang="en-US" sz="1200" dirty="0">
                <a:solidFill>
                  <a:srgbClr val="E5E7EB">
                    <a:alpha val="90000"/>
                  </a:srgbClr>
                </a:solidFill>
                <a:latin typeface="Noto Sans SC" pitchFamily="34" charset="0"/>
                <a:ea typeface="Noto Sans SC" pitchFamily="34" charset="-122"/>
                <a:cs typeface="Noto Sans SC" pitchFamily="34" charset="-120"/>
              </a:rPr>
              <a:t>与</a:t>
            </a:r>
            <a:r>
              <a:rPr lang="en-US" sz="1200" b="1" dirty="0">
                <a:solidFill>
                  <a:srgbClr val="34D399"/>
                </a:solidFill>
                <a:latin typeface="Noto Sans SC" pitchFamily="34" charset="0"/>
                <a:ea typeface="Noto Sans SC" pitchFamily="34" charset="-122"/>
                <a:cs typeface="Noto Sans SC" pitchFamily="34" charset="-120"/>
              </a:rPr>
              <a:t>可扩展性</a:t>
            </a:r>
            <a:endParaRPr lang="en-US" sz="1600" dirty="0"/>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A1A1A"/>
        </a:solidFill>
        <a:effectLst/>
      </p:bgPr>
    </p:bg>
    <p:spTree>
      <p:nvGrpSpPr>
        <p:cNvPr id="1" name=""/>
        <p:cNvGrpSpPr/>
        <p:nvPr/>
      </p:nvGrpSpPr>
      <p:grpSpPr>
        <a:xfrm>
          <a:off x="0" y="0"/>
          <a:ext cx="0" cy="0"/>
          <a:chOff x="0" y="0"/>
          <a:chExt cx="0" cy="0"/>
        </a:xfrm>
      </p:grpSpPr>
      <p:sp>
        <p:nvSpPr>
          <p:cNvPr id="2" name="Shape 0"/>
          <p:cNvSpPr/>
          <p:nvPr/>
        </p:nvSpPr>
        <p:spPr>
          <a:xfrm>
            <a:off x="355711" y="355711"/>
            <a:ext cx="355711" cy="355711"/>
          </a:xfrm>
          <a:custGeom>
            <a:avLst/>
            <a:gdLst/>
            <a:ahLst/>
            <a:cxnLst/>
            <a:rect l="l" t="t" r="r" b="b"/>
            <a:pathLst>
              <a:path w="355711" h="355711">
                <a:moveTo>
                  <a:pt x="71142" y="0"/>
                </a:moveTo>
                <a:lnTo>
                  <a:pt x="284569" y="0"/>
                </a:lnTo>
                <a:cubicBezTo>
                  <a:pt x="323860" y="0"/>
                  <a:pt x="355711" y="31851"/>
                  <a:pt x="355711" y="71142"/>
                </a:cubicBezTo>
                <a:lnTo>
                  <a:pt x="355711" y="284569"/>
                </a:lnTo>
                <a:cubicBezTo>
                  <a:pt x="355711" y="323860"/>
                  <a:pt x="323860" y="355711"/>
                  <a:pt x="284569" y="355711"/>
                </a:cubicBezTo>
                <a:lnTo>
                  <a:pt x="71142" y="355711"/>
                </a:lnTo>
                <a:cubicBezTo>
                  <a:pt x="31851" y="355711"/>
                  <a:pt x="0" y="323860"/>
                  <a:pt x="0" y="284569"/>
                </a:cubicBezTo>
                <a:lnTo>
                  <a:pt x="0" y="71142"/>
                </a:lnTo>
                <a:cubicBezTo>
                  <a:pt x="0" y="31851"/>
                  <a:pt x="31851" y="0"/>
                  <a:pt x="71142" y="0"/>
                </a:cubicBezTo>
                <a:close/>
              </a:path>
            </a:pathLst>
          </a:custGeom>
          <a:solidFill>
            <a:srgbClr val="34D399">
              <a:alpha val="20000"/>
            </a:srgbClr>
          </a:solidFill>
          <a:ln/>
        </p:spPr>
        <p:txBody>
          <a:bodyPr/>
          <a:lstStyle/>
          <a:p>
            <a:endParaRPr lang="zh-CN" altLang="en-US"/>
          </a:p>
        </p:txBody>
      </p:sp>
      <p:sp>
        <p:nvSpPr>
          <p:cNvPr id="3" name="Text 1"/>
          <p:cNvSpPr/>
          <p:nvPr/>
        </p:nvSpPr>
        <p:spPr>
          <a:xfrm>
            <a:off x="426853" y="409068"/>
            <a:ext cx="302354" cy="248998"/>
          </a:xfrm>
          <a:prstGeom prst="rect">
            <a:avLst/>
          </a:prstGeom>
          <a:noFill/>
          <a:ln/>
        </p:spPr>
        <p:txBody>
          <a:bodyPr wrap="square" lIns="0" tIns="0" rIns="0" bIns="0" rtlCol="0" anchor="ctr"/>
          <a:lstStyle/>
          <a:p>
            <a:pPr>
              <a:lnSpc>
                <a:spcPct val="120000"/>
              </a:lnSpc>
            </a:pPr>
            <a:r>
              <a:rPr lang="en-US" sz="1400" b="1" dirty="0">
                <a:solidFill>
                  <a:srgbClr val="34D399"/>
                </a:solidFill>
                <a:latin typeface="Noto Sans SC" pitchFamily="34" charset="0"/>
                <a:ea typeface="Noto Sans SC" pitchFamily="34" charset="-122"/>
                <a:cs typeface="Noto Sans SC" pitchFamily="34" charset="-120"/>
              </a:rPr>
              <a:t>05</a:t>
            </a:r>
            <a:endParaRPr lang="en-US" sz="1600" dirty="0"/>
          </a:p>
        </p:txBody>
      </p:sp>
      <p:sp>
        <p:nvSpPr>
          <p:cNvPr id="4" name="Text 2"/>
          <p:cNvSpPr/>
          <p:nvPr/>
        </p:nvSpPr>
        <p:spPr>
          <a:xfrm>
            <a:off x="818136" y="355711"/>
            <a:ext cx="2721190" cy="355711"/>
          </a:xfrm>
          <a:prstGeom prst="rect">
            <a:avLst/>
          </a:prstGeom>
          <a:noFill/>
          <a:ln/>
        </p:spPr>
        <p:txBody>
          <a:bodyPr wrap="square" lIns="0" tIns="0" rIns="0" bIns="0" rtlCol="0" anchor="ctr"/>
          <a:lstStyle/>
          <a:p>
            <a:pPr>
              <a:lnSpc>
                <a:spcPct val="90000"/>
              </a:lnSpc>
            </a:pPr>
            <a:r>
              <a:rPr lang="en-US" sz="2521" b="1" dirty="0">
                <a:solidFill>
                  <a:srgbClr val="E5E7EB"/>
                </a:solidFill>
                <a:latin typeface="Noto Sans SC" pitchFamily="34" charset="0"/>
                <a:ea typeface="Noto Sans SC" pitchFamily="34" charset="-122"/>
                <a:cs typeface="Noto Sans SC" pitchFamily="34" charset="-120"/>
              </a:rPr>
              <a:t>五大治理原则详解</a:t>
            </a:r>
            <a:endParaRPr lang="en-US" sz="1600" dirty="0"/>
          </a:p>
        </p:txBody>
      </p:sp>
      <p:sp>
        <p:nvSpPr>
          <p:cNvPr id="5" name="Shape 3"/>
          <p:cNvSpPr/>
          <p:nvPr/>
        </p:nvSpPr>
        <p:spPr>
          <a:xfrm>
            <a:off x="355711" y="818136"/>
            <a:ext cx="853707" cy="35571"/>
          </a:xfrm>
          <a:custGeom>
            <a:avLst/>
            <a:gdLst/>
            <a:ahLst/>
            <a:cxnLst/>
            <a:rect l="l" t="t" r="r" b="b"/>
            <a:pathLst>
              <a:path w="853707" h="35571">
                <a:moveTo>
                  <a:pt x="0" y="0"/>
                </a:moveTo>
                <a:lnTo>
                  <a:pt x="853707" y="0"/>
                </a:lnTo>
                <a:lnTo>
                  <a:pt x="853707" y="35571"/>
                </a:lnTo>
                <a:lnTo>
                  <a:pt x="0" y="35571"/>
                </a:lnTo>
                <a:lnTo>
                  <a:pt x="0" y="0"/>
                </a:lnTo>
                <a:close/>
              </a:path>
            </a:pathLst>
          </a:custGeom>
          <a:solidFill>
            <a:srgbClr val="34D399"/>
          </a:solidFill>
          <a:ln/>
        </p:spPr>
        <p:txBody>
          <a:bodyPr/>
          <a:lstStyle/>
          <a:p>
            <a:endParaRPr lang="zh-CN" altLang="en-US"/>
          </a:p>
        </p:txBody>
      </p:sp>
      <p:sp>
        <p:nvSpPr>
          <p:cNvPr id="6" name="Shape 4"/>
          <p:cNvSpPr/>
          <p:nvPr/>
        </p:nvSpPr>
        <p:spPr>
          <a:xfrm>
            <a:off x="364604" y="1004884"/>
            <a:ext cx="5646915" cy="2507764"/>
          </a:xfrm>
          <a:custGeom>
            <a:avLst/>
            <a:gdLst/>
            <a:ahLst/>
            <a:cxnLst/>
            <a:rect l="l" t="t" r="r" b="b"/>
            <a:pathLst>
              <a:path w="5646915" h="2507764">
                <a:moveTo>
                  <a:pt x="106705" y="0"/>
                </a:moveTo>
                <a:lnTo>
                  <a:pt x="5540209" y="0"/>
                </a:lnTo>
                <a:cubicBezTo>
                  <a:pt x="5599141" y="0"/>
                  <a:pt x="5646915" y="47774"/>
                  <a:pt x="5646915" y="106705"/>
                </a:cubicBezTo>
                <a:lnTo>
                  <a:pt x="5646915" y="2401058"/>
                </a:lnTo>
                <a:cubicBezTo>
                  <a:pt x="5646915" y="2459990"/>
                  <a:pt x="5599141" y="2507764"/>
                  <a:pt x="5540209" y="2507764"/>
                </a:cubicBezTo>
                <a:lnTo>
                  <a:pt x="106705" y="2507764"/>
                </a:lnTo>
                <a:cubicBezTo>
                  <a:pt x="47774" y="2507764"/>
                  <a:pt x="0" y="2459990"/>
                  <a:pt x="0" y="2401058"/>
                </a:cubicBezTo>
                <a:lnTo>
                  <a:pt x="0" y="106705"/>
                </a:lnTo>
                <a:cubicBezTo>
                  <a:pt x="0" y="47813"/>
                  <a:pt x="47813" y="0"/>
                  <a:pt x="106705"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7" name="Shape 5"/>
          <p:cNvSpPr/>
          <p:nvPr/>
        </p:nvSpPr>
        <p:spPr>
          <a:xfrm>
            <a:off x="515781" y="1156061"/>
            <a:ext cx="426853" cy="426853"/>
          </a:xfrm>
          <a:custGeom>
            <a:avLst/>
            <a:gdLst/>
            <a:ahLst/>
            <a:cxnLst/>
            <a:rect l="l" t="t" r="r" b="b"/>
            <a:pathLst>
              <a:path w="426853" h="426853">
                <a:moveTo>
                  <a:pt x="71144" y="0"/>
                </a:moveTo>
                <a:lnTo>
                  <a:pt x="355710" y="0"/>
                </a:lnTo>
                <a:cubicBezTo>
                  <a:pt x="394975" y="0"/>
                  <a:pt x="426853" y="31878"/>
                  <a:pt x="426853" y="71144"/>
                </a:cubicBezTo>
                <a:lnTo>
                  <a:pt x="426853" y="355710"/>
                </a:lnTo>
                <a:cubicBezTo>
                  <a:pt x="426853" y="394975"/>
                  <a:pt x="394975" y="426853"/>
                  <a:pt x="355710" y="426853"/>
                </a:cubicBezTo>
                <a:lnTo>
                  <a:pt x="71144" y="426853"/>
                </a:lnTo>
                <a:cubicBezTo>
                  <a:pt x="31878" y="426853"/>
                  <a:pt x="0" y="394975"/>
                  <a:pt x="0" y="355710"/>
                </a:cubicBezTo>
                <a:lnTo>
                  <a:pt x="0" y="71144"/>
                </a:lnTo>
                <a:cubicBezTo>
                  <a:pt x="0" y="31878"/>
                  <a:pt x="31878" y="0"/>
                  <a:pt x="71144" y="0"/>
                </a:cubicBezTo>
                <a:close/>
              </a:path>
            </a:pathLst>
          </a:custGeom>
          <a:solidFill>
            <a:srgbClr val="34D399">
              <a:alpha val="20000"/>
            </a:srgbClr>
          </a:solidFill>
          <a:ln/>
        </p:spPr>
        <p:txBody>
          <a:bodyPr/>
          <a:lstStyle/>
          <a:p>
            <a:endParaRPr lang="zh-CN" altLang="en-US"/>
          </a:p>
        </p:txBody>
      </p:sp>
      <p:sp>
        <p:nvSpPr>
          <p:cNvPr id="8" name="Shape 6"/>
          <p:cNvSpPr/>
          <p:nvPr/>
        </p:nvSpPr>
        <p:spPr>
          <a:xfrm>
            <a:off x="622495" y="1262775"/>
            <a:ext cx="213427" cy="213427"/>
          </a:xfrm>
          <a:custGeom>
            <a:avLst/>
            <a:gdLst/>
            <a:ahLst/>
            <a:cxnLst/>
            <a:rect l="l" t="t" r="r" b="b"/>
            <a:pathLst>
              <a:path w="213427" h="213427">
                <a:moveTo>
                  <a:pt x="96917" y="2168"/>
                </a:moveTo>
                <a:cubicBezTo>
                  <a:pt x="103128" y="-709"/>
                  <a:pt x="110298" y="-709"/>
                  <a:pt x="116509" y="2168"/>
                </a:cubicBezTo>
                <a:lnTo>
                  <a:pt x="207632" y="44269"/>
                </a:lnTo>
                <a:cubicBezTo>
                  <a:pt x="211176" y="45895"/>
                  <a:pt x="213427" y="49438"/>
                  <a:pt x="213427" y="53357"/>
                </a:cubicBezTo>
                <a:cubicBezTo>
                  <a:pt x="213427" y="57275"/>
                  <a:pt x="211176" y="60818"/>
                  <a:pt x="207632" y="62444"/>
                </a:cubicBezTo>
                <a:lnTo>
                  <a:pt x="116509" y="104546"/>
                </a:lnTo>
                <a:cubicBezTo>
                  <a:pt x="110298" y="107422"/>
                  <a:pt x="103128" y="107422"/>
                  <a:pt x="96917" y="104546"/>
                </a:cubicBezTo>
                <a:lnTo>
                  <a:pt x="5794" y="62444"/>
                </a:lnTo>
                <a:cubicBezTo>
                  <a:pt x="2251" y="60777"/>
                  <a:pt x="0" y="57233"/>
                  <a:pt x="0" y="53357"/>
                </a:cubicBezTo>
                <a:cubicBezTo>
                  <a:pt x="0" y="49480"/>
                  <a:pt x="2251" y="45895"/>
                  <a:pt x="5794" y="44269"/>
                </a:cubicBezTo>
                <a:lnTo>
                  <a:pt x="96917" y="2168"/>
                </a:lnTo>
                <a:close/>
                <a:moveTo>
                  <a:pt x="20050" y="91040"/>
                </a:moveTo>
                <a:lnTo>
                  <a:pt x="88539" y="122679"/>
                </a:lnTo>
                <a:cubicBezTo>
                  <a:pt x="100085" y="128014"/>
                  <a:pt x="113383" y="128014"/>
                  <a:pt x="124930" y="122679"/>
                </a:cubicBezTo>
                <a:lnTo>
                  <a:pt x="193418" y="91040"/>
                </a:lnTo>
                <a:lnTo>
                  <a:pt x="207632" y="97626"/>
                </a:lnTo>
                <a:cubicBezTo>
                  <a:pt x="211176" y="99252"/>
                  <a:pt x="213427" y="102795"/>
                  <a:pt x="213427" y="106713"/>
                </a:cubicBezTo>
                <a:cubicBezTo>
                  <a:pt x="213427" y="110632"/>
                  <a:pt x="211176" y="114175"/>
                  <a:pt x="207632" y="115801"/>
                </a:cubicBezTo>
                <a:lnTo>
                  <a:pt x="116509" y="157902"/>
                </a:lnTo>
                <a:cubicBezTo>
                  <a:pt x="110298" y="160779"/>
                  <a:pt x="103128" y="160779"/>
                  <a:pt x="96917" y="157902"/>
                </a:cubicBezTo>
                <a:lnTo>
                  <a:pt x="5794" y="115801"/>
                </a:lnTo>
                <a:cubicBezTo>
                  <a:pt x="2251" y="114133"/>
                  <a:pt x="0" y="110590"/>
                  <a:pt x="0" y="106713"/>
                </a:cubicBezTo>
                <a:cubicBezTo>
                  <a:pt x="0" y="102837"/>
                  <a:pt x="2251" y="99252"/>
                  <a:pt x="5794" y="97626"/>
                </a:cubicBezTo>
                <a:lnTo>
                  <a:pt x="20009" y="91040"/>
                </a:lnTo>
                <a:close/>
                <a:moveTo>
                  <a:pt x="5794" y="150983"/>
                </a:moveTo>
                <a:lnTo>
                  <a:pt x="20009" y="144396"/>
                </a:lnTo>
                <a:lnTo>
                  <a:pt x="88497" y="176035"/>
                </a:lnTo>
                <a:cubicBezTo>
                  <a:pt x="100044" y="181371"/>
                  <a:pt x="113341" y="181371"/>
                  <a:pt x="124888" y="176035"/>
                </a:cubicBezTo>
                <a:lnTo>
                  <a:pt x="193376" y="144396"/>
                </a:lnTo>
                <a:lnTo>
                  <a:pt x="207591" y="150983"/>
                </a:lnTo>
                <a:cubicBezTo>
                  <a:pt x="211134" y="152608"/>
                  <a:pt x="213385" y="156152"/>
                  <a:pt x="213385" y="160070"/>
                </a:cubicBezTo>
                <a:cubicBezTo>
                  <a:pt x="213385" y="163988"/>
                  <a:pt x="211134" y="167532"/>
                  <a:pt x="207591" y="169157"/>
                </a:cubicBezTo>
                <a:lnTo>
                  <a:pt x="116468" y="211259"/>
                </a:lnTo>
                <a:cubicBezTo>
                  <a:pt x="110257" y="214135"/>
                  <a:pt x="103087" y="214135"/>
                  <a:pt x="96876" y="211259"/>
                </a:cubicBezTo>
                <a:lnTo>
                  <a:pt x="5794" y="169157"/>
                </a:lnTo>
                <a:cubicBezTo>
                  <a:pt x="2251" y="167490"/>
                  <a:pt x="0" y="163947"/>
                  <a:pt x="0" y="160070"/>
                </a:cubicBezTo>
                <a:cubicBezTo>
                  <a:pt x="0" y="156193"/>
                  <a:pt x="2251" y="152608"/>
                  <a:pt x="5794" y="150983"/>
                </a:cubicBezTo>
                <a:close/>
              </a:path>
            </a:pathLst>
          </a:custGeom>
          <a:solidFill>
            <a:srgbClr val="34D399"/>
          </a:solidFill>
          <a:ln/>
        </p:spPr>
        <p:txBody>
          <a:bodyPr/>
          <a:lstStyle/>
          <a:p>
            <a:endParaRPr lang="zh-CN" altLang="en-US"/>
          </a:p>
        </p:txBody>
      </p:sp>
      <p:sp>
        <p:nvSpPr>
          <p:cNvPr id="9" name="Text 7"/>
          <p:cNvSpPr/>
          <p:nvPr/>
        </p:nvSpPr>
        <p:spPr>
          <a:xfrm>
            <a:off x="1049348" y="1244989"/>
            <a:ext cx="1156061" cy="248998"/>
          </a:xfrm>
          <a:prstGeom prst="rect">
            <a:avLst/>
          </a:prstGeom>
          <a:noFill/>
          <a:ln/>
        </p:spPr>
        <p:txBody>
          <a:bodyPr wrap="square" lIns="0" tIns="0" rIns="0" bIns="0" rtlCol="0" anchor="ctr"/>
          <a:lstStyle/>
          <a:p>
            <a:pPr>
              <a:lnSpc>
                <a:spcPct val="120000"/>
              </a:lnSpc>
            </a:pPr>
            <a:r>
              <a:rPr lang="en-US" sz="1400" b="1" dirty="0">
                <a:solidFill>
                  <a:srgbClr val="E5E7EB"/>
                </a:solidFill>
                <a:latin typeface="Noto Sans SC" pitchFamily="34" charset="0"/>
                <a:ea typeface="Noto Sans SC" pitchFamily="34" charset="-122"/>
                <a:cs typeface="Noto Sans SC" pitchFamily="34" charset="-120"/>
              </a:rPr>
              <a:t>分层治理原则</a:t>
            </a:r>
            <a:endParaRPr lang="en-US" sz="1600" dirty="0"/>
          </a:p>
        </p:txBody>
      </p:sp>
      <p:sp>
        <p:nvSpPr>
          <p:cNvPr id="10" name="Shape 8"/>
          <p:cNvSpPr/>
          <p:nvPr/>
        </p:nvSpPr>
        <p:spPr>
          <a:xfrm>
            <a:off x="515781" y="1689628"/>
            <a:ext cx="5344560" cy="702530"/>
          </a:xfrm>
          <a:custGeom>
            <a:avLst/>
            <a:gdLst/>
            <a:ahLst/>
            <a:cxnLst/>
            <a:rect l="l" t="t" r="r" b="b"/>
            <a:pathLst>
              <a:path w="5344560" h="702530">
                <a:moveTo>
                  <a:pt x="71145" y="0"/>
                </a:moveTo>
                <a:lnTo>
                  <a:pt x="5273415" y="0"/>
                </a:lnTo>
                <a:cubicBezTo>
                  <a:pt x="5312707" y="0"/>
                  <a:pt x="5344560" y="31853"/>
                  <a:pt x="5344560" y="71145"/>
                </a:cubicBezTo>
                <a:lnTo>
                  <a:pt x="5344560" y="631384"/>
                </a:lnTo>
                <a:cubicBezTo>
                  <a:pt x="5344560" y="670677"/>
                  <a:pt x="5312707" y="702530"/>
                  <a:pt x="5273415" y="702530"/>
                </a:cubicBezTo>
                <a:lnTo>
                  <a:pt x="71145" y="702530"/>
                </a:lnTo>
                <a:cubicBezTo>
                  <a:pt x="31879" y="702530"/>
                  <a:pt x="0" y="670650"/>
                  <a:pt x="0" y="631384"/>
                </a:cubicBezTo>
                <a:lnTo>
                  <a:pt x="0" y="71145"/>
                </a:lnTo>
                <a:cubicBezTo>
                  <a:pt x="0" y="31879"/>
                  <a:pt x="31879" y="0"/>
                  <a:pt x="71145" y="0"/>
                </a:cubicBezTo>
                <a:close/>
              </a:path>
            </a:pathLst>
          </a:custGeom>
          <a:solidFill>
            <a:srgbClr val="34D399">
              <a:alpha val="10196"/>
            </a:srgbClr>
          </a:solidFill>
          <a:ln/>
        </p:spPr>
        <p:txBody>
          <a:bodyPr/>
          <a:lstStyle/>
          <a:p>
            <a:endParaRPr lang="zh-CN" altLang="en-US"/>
          </a:p>
        </p:txBody>
      </p:sp>
      <p:sp>
        <p:nvSpPr>
          <p:cNvPr id="11" name="Shape 9"/>
          <p:cNvSpPr/>
          <p:nvPr/>
        </p:nvSpPr>
        <p:spPr>
          <a:xfrm>
            <a:off x="631387" y="1831912"/>
            <a:ext cx="160070" cy="142284"/>
          </a:xfrm>
          <a:custGeom>
            <a:avLst/>
            <a:gdLst/>
            <a:ahLst/>
            <a:cxnLst/>
            <a:rect l="l" t="t" r="r" b="b"/>
            <a:pathLst>
              <a:path w="160070" h="142284">
                <a:moveTo>
                  <a:pt x="62277" y="26984"/>
                </a:moveTo>
                <a:lnTo>
                  <a:pt x="62277" y="40768"/>
                </a:lnTo>
                <a:lnTo>
                  <a:pt x="62416" y="40907"/>
                </a:lnTo>
                <a:cubicBezTo>
                  <a:pt x="64223" y="18008"/>
                  <a:pt x="83370" y="0"/>
                  <a:pt x="106741" y="0"/>
                </a:cubicBezTo>
                <a:cubicBezTo>
                  <a:pt x="112327" y="0"/>
                  <a:pt x="117690" y="1028"/>
                  <a:pt x="122609" y="2918"/>
                </a:cubicBezTo>
                <a:cubicBezTo>
                  <a:pt x="125388" y="3974"/>
                  <a:pt x="125888" y="7503"/>
                  <a:pt x="123804" y="9615"/>
                </a:cubicBezTo>
                <a:lnTo>
                  <a:pt x="99154" y="34265"/>
                </a:lnTo>
                <a:cubicBezTo>
                  <a:pt x="98321" y="35099"/>
                  <a:pt x="97848" y="36238"/>
                  <a:pt x="97848" y="37405"/>
                </a:cubicBezTo>
                <a:lnTo>
                  <a:pt x="97848" y="48910"/>
                </a:lnTo>
                <a:cubicBezTo>
                  <a:pt x="97848" y="51356"/>
                  <a:pt x="99849" y="53357"/>
                  <a:pt x="102295" y="53357"/>
                </a:cubicBezTo>
                <a:lnTo>
                  <a:pt x="113800" y="53357"/>
                </a:lnTo>
                <a:cubicBezTo>
                  <a:pt x="114967" y="53357"/>
                  <a:pt x="116106" y="52884"/>
                  <a:pt x="116940" y="52051"/>
                </a:cubicBezTo>
                <a:lnTo>
                  <a:pt x="141590" y="27401"/>
                </a:lnTo>
                <a:cubicBezTo>
                  <a:pt x="143702" y="25289"/>
                  <a:pt x="147231" y="25817"/>
                  <a:pt x="148287" y="28596"/>
                </a:cubicBezTo>
                <a:cubicBezTo>
                  <a:pt x="150177" y="33515"/>
                  <a:pt x="151205" y="38878"/>
                  <a:pt x="151205" y="44464"/>
                </a:cubicBezTo>
                <a:cubicBezTo>
                  <a:pt x="151205" y="61305"/>
                  <a:pt x="141840" y="75978"/>
                  <a:pt x="128000" y="83509"/>
                </a:cubicBezTo>
                <a:lnTo>
                  <a:pt x="150649" y="106158"/>
                </a:lnTo>
                <a:cubicBezTo>
                  <a:pt x="155846" y="111354"/>
                  <a:pt x="155846" y="119802"/>
                  <a:pt x="150649" y="125027"/>
                </a:cubicBezTo>
                <a:lnTo>
                  <a:pt x="133947" y="141729"/>
                </a:lnTo>
                <a:cubicBezTo>
                  <a:pt x="128751" y="146925"/>
                  <a:pt x="120303" y="146925"/>
                  <a:pt x="115078" y="141729"/>
                </a:cubicBezTo>
                <a:lnTo>
                  <a:pt x="80063" y="106713"/>
                </a:lnTo>
                <a:cubicBezTo>
                  <a:pt x="72448" y="99099"/>
                  <a:pt x="70725" y="87844"/>
                  <a:pt x="74922" y="78562"/>
                </a:cubicBezTo>
                <a:lnTo>
                  <a:pt x="49716" y="53357"/>
                </a:lnTo>
                <a:lnTo>
                  <a:pt x="35932" y="53357"/>
                </a:lnTo>
                <a:cubicBezTo>
                  <a:pt x="32959" y="53357"/>
                  <a:pt x="30180" y="51884"/>
                  <a:pt x="28540" y="49411"/>
                </a:cubicBezTo>
                <a:lnTo>
                  <a:pt x="6503" y="16368"/>
                </a:lnTo>
                <a:cubicBezTo>
                  <a:pt x="5336" y="14618"/>
                  <a:pt x="5558" y="12255"/>
                  <a:pt x="7059" y="10755"/>
                </a:cubicBezTo>
                <a:lnTo>
                  <a:pt x="19675" y="-1862"/>
                </a:lnTo>
                <a:cubicBezTo>
                  <a:pt x="21176" y="-3363"/>
                  <a:pt x="23510" y="-3585"/>
                  <a:pt x="25289" y="-2418"/>
                </a:cubicBezTo>
                <a:lnTo>
                  <a:pt x="58331" y="19592"/>
                </a:lnTo>
                <a:cubicBezTo>
                  <a:pt x="60804" y="21232"/>
                  <a:pt x="62277" y="24011"/>
                  <a:pt x="62277" y="26984"/>
                </a:cubicBezTo>
                <a:close/>
                <a:moveTo>
                  <a:pt x="59915" y="82425"/>
                </a:moveTo>
                <a:cubicBezTo>
                  <a:pt x="58164" y="92707"/>
                  <a:pt x="60582" y="103573"/>
                  <a:pt x="67252" y="112271"/>
                </a:cubicBezTo>
                <a:lnTo>
                  <a:pt x="40851" y="138644"/>
                </a:lnTo>
                <a:cubicBezTo>
                  <a:pt x="33042" y="146453"/>
                  <a:pt x="20370" y="146453"/>
                  <a:pt x="12561" y="138644"/>
                </a:cubicBezTo>
                <a:cubicBezTo>
                  <a:pt x="4752" y="130835"/>
                  <a:pt x="4752" y="118163"/>
                  <a:pt x="12561" y="110354"/>
                </a:cubicBezTo>
                <a:lnTo>
                  <a:pt x="50189" y="72726"/>
                </a:lnTo>
                <a:lnTo>
                  <a:pt x="59915" y="82453"/>
                </a:lnTo>
                <a:close/>
              </a:path>
            </a:pathLst>
          </a:custGeom>
          <a:solidFill>
            <a:srgbClr val="34D399"/>
          </a:solidFill>
          <a:ln/>
        </p:spPr>
        <p:txBody>
          <a:bodyPr/>
          <a:lstStyle/>
          <a:p>
            <a:endParaRPr lang="zh-CN" altLang="en-US"/>
          </a:p>
        </p:txBody>
      </p:sp>
      <p:sp>
        <p:nvSpPr>
          <p:cNvPr id="12" name="Text 10"/>
          <p:cNvSpPr/>
          <p:nvPr/>
        </p:nvSpPr>
        <p:spPr>
          <a:xfrm>
            <a:off x="800350" y="1796341"/>
            <a:ext cx="5024420" cy="213427"/>
          </a:xfrm>
          <a:prstGeom prst="rect">
            <a:avLst/>
          </a:prstGeom>
          <a:noFill/>
          <a:ln/>
        </p:spPr>
        <p:txBody>
          <a:bodyPr wrap="square" lIns="0" tIns="0" rIns="0" bIns="0" rtlCol="0" anchor="ctr"/>
          <a:lstStyle/>
          <a:p>
            <a:pPr>
              <a:lnSpc>
                <a:spcPct val="130000"/>
              </a:lnSpc>
            </a:pPr>
            <a:r>
              <a:rPr lang="en-US" sz="1120" b="1" dirty="0">
                <a:solidFill>
                  <a:srgbClr val="E5E7EB"/>
                </a:solidFill>
                <a:latin typeface="MiSans" pitchFamily="34" charset="0"/>
                <a:ea typeface="MiSans" pitchFamily="34" charset="-122"/>
                <a:cs typeface="MiSans" pitchFamily="34" charset="-120"/>
              </a:rPr>
              <a:t>工具侧控制</a:t>
            </a:r>
            <a:endParaRPr lang="en-US" sz="1600" dirty="0"/>
          </a:p>
        </p:txBody>
      </p:sp>
      <p:sp>
        <p:nvSpPr>
          <p:cNvPr id="13" name="Text 11"/>
          <p:cNvSpPr/>
          <p:nvPr/>
        </p:nvSpPr>
        <p:spPr>
          <a:xfrm>
            <a:off x="622495" y="2080910"/>
            <a:ext cx="5193383" cy="204534"/>
          </a:xfrm>
          <a:prstGeom prst="rect">
            <a:avLst/>
          </a:prstGeom>
          <a:noFill/>
          <a:ln/>
        </p:spPr>
        <p:txBody>
          <a:bodyPr wrap="square" lIns="0" tIns="0" rIns="0" bIns="0" rtlCol="0" anchor="ctr"/>
          <a:lstStyle/>
          <a:p>
            <a:pPr>
              <a:lnSpc>
                <a:spcPct val="140000"/>
              </a:lnSpc>
            </a:pPr>
            <a:r>
              <a:rPr lang="en-US" sz="980" dirty="0">
                <a:solidFill>
                  <a:srgbClr val="E5E7EB">
                    <a:alpha val="80000"/>
                  </a:srgbClr>
                </a:solidFill>
                <a:latin typeface="Noto Sans SC" pitchFamily="34" charset="0"/>
                <a:ea typeface="Noto Sans SC" pitchFamily="34" charset="-122"/>
                <a:cs typeface="Noto Sans SC" pitchFamily="34" charset="-120"/>
              </a:rPr>
              <a:t>在 MCP Server 端点处控制只读/写权限,</a:t>
            </a:r>
            <a:r>
              <a:rPr lang="en-US" sz="980" b="1" dirty="0">
                <a:solidFill>
                  <a:srgbClr val="F59E0B"/>
                </a:solidFill>
                <a:latin typeface="Noto Sans SC" pitchFamily="34" charset="0"/>
                <a:ea typeface="Noto Sans SC" pitchFamily="34" charset="-122"/>
                <a:cs typeface="Noto Sans SC" pitchFamily="34" charset="-120"/>
              </a:rPr>
              <a:t>切勿完全依赖 Agent 提示词作为安全防线</a:t>
            </a:r>
            <a:endParaRPr lang="en-US" sz="1600" dirty="0"/>
          </a:p>
        </p:txBody>
      </p:sp>
      <p:sp>
        <p:nvSpPr>
          <p:cNvPr id="14" name="Shape 12"/>
          <p:cNvSpPr/>
          <p:nvPr/>
        </p:nvSpPr>
        <p:spPr>
          <a:xfrm>
            <a:off x="515781" y="2461077"/>
            <a:ext cx="5344560" cy="907063"/>
          </a:xfrm>
          <a:custGeom>
            <a:avLst/>
            <a:gdLst/>
            <a:ahLst/>
            <a:cxnLst/>
            <a:rect l="l" t="t" r="r" b="b"/>
            <a:pathLst>
              <a:path w="5344560" h="907063">
                <a:moveTo>
                  <a:pt x="71141" y="0"/>
                </a:moveTo>
                <a:lnTo>
                  <a:pt x="5273419" y="0"/>
                </a:lnTo>
                <a:cubicBezTo>
                  <a:pt x="5312683" y="0"/>
                  <a:pt x="5344560" y="31877"/>
                  <a:pt x="5344560" y="71141"/>
                </a:cubicBezTo>
                <a:lnTo>
                  <a:pt x="5344560" y="835922"/>
                </a:lnTo>
                <a:cubicBezTo>
                  <a:pt x="5344560" y="875213"/>
                  <a:pt x="5312709" y="907063"/>
                  <a:pt x="5273419" y="907063"/>
                </a:cubicBezTo>
                <a:lnTo>
                  <a:pt x="71141" y="907063"/>
                </a:lnTo>
                <a:cubicBezTo>
                  <a:pt x="31877" y="907063"/>
                  <a:pt x="0" y="875186"/>
                  <a:pt x="0" y="835922"/>
                </a:cubicBezTo>
                <a:lnTo>
                  <a:pt x="0" y="71141"/>
                </a:lnTo>
                <a:cubicBezTo>
                  <a:pt x="0" y="31877"/>
                  <a:pt x="31877" y="0"/>
                  <a:pt x="71141" y="0"/>
                </a:cubicBezTo>
                <a:close/>
              </a:path>
            </a:pathLst>
          </a:custGeom>
          <a:solidFill>
            <a:srgbClr val="F59E0B">
              <a:alpha val="10196"/>
            </a:srgbClr>
          </a:solidFill>
          <a:ln/>
        </p:spPr>
        <p:txBody>
          <a:bodyPr/>
          <a:lstStyle/>
          <a:p>
            <a:endParaRPr lang="zh-CN" altLang="en-US"/>
          </a:p>
        </p:txBody>
      </p:sp>
      <p:sp>
        <p:nvSpPr>
          <p:cNvPr id="15" name="Shape 13"/>
          <p:cNvSpPr/>
          <p:nvPr/>
        </p:nvSpPr>
        <p:spPr>
          <a:xfrm>
            <a:off x="631387" y="2603361"/>
            <a:ext cx="160070" cy="142284"/>
          </a:xfrm>
          <a:custGeom>
            <a:avLst/>
            <a:gdLst/>
            <a:ahLst/>
            <a:cxnLst/>
            <a:rect l="l" t="t" r="r" b="b"/>
            <a:pathLst>
              <a:path w="160070" h="142284">
                <a:moveTo>
                  <a:pt x="68919" y="24455"/>
                </a:moveTo>
                <a:lnTo>
                  <a:pt x="91151" y="24455"/>
                </a:lnTo>
                <a:lnTo>
                  <a:pt x="91151" y="37794"/>
                </a:lnTo>
                <a:lnTo>
                  <a:pt x="68919" y="37794"/>
                </a:lnTo>
                <a:lnTo>
                  <a:pt x="68919" y="24455"/>
                </a:lnTo>
                <a:close/>
                <a:moveTo>
                  <a:pt x="66696" y="8893"/>
                </a:moveTo>
                <a:cubicBezTo>
                  <a:pt x="59332" y="8893"/>
                  <a:pt x="53357" y="14868"/>
                  <a:pt x="53357" y="22232"/>
                </a:cubicBezTo>
                <a:lnTo>
                  <a:pt x="53357" y="40018"/>
                </a:lnTo>
                <a:cubicBezTo>
                  <a:pt x="53357" y="47382"/>
                  <a:pt x="59332" y="53357"/>
                  <a:pt x="66696" y="53357"/>
                </a:cubicBezTo>
                <a:lnTo>
                  <a:pt x="71142" y="53357"/>
                </a:lnTo>
                <a:lnTo>
                  <a:pt x="71142" y="62249"/>
                </a:lnTo>
                <a:lnTo>
                  <a:pt x="8893" y="62249"/>
                </a:lnTo>
                <a:cubicBezTo>
                  <a:pt x="3974" y="62249"/>
                  <a:pt x="0" y="66223"/>
                  <a:pt x="0" y="71142"/>
                </a:cubicBezTo>
                <a:cubicBezTo>
                  <a:pt x="0" y="76061"/>
                  <a:pt x="3974" y="80035"/>
                  <a:pt x="8893" y="80035"/>
                </a:cubicBezTo>
                <a:lnTo>
                  <a:pt x="35571" y="80035"/>
                </a:lnTo>
                <a:lnTo>
                  <a:pt x="35571" y="88928"/>
                </a:lnTo>
                <a:lnTo>
                  <a:pt x="31125" y="88928"/>
                </a:lnTo>
                <a:cubicBezTo>
                  <a:pt x="23760" y="88928"/>
                  <a:pt x="17786" y="94903"/>
                  <a:pt x="17786" y="102267"/>
                </a:cubicBezTo>
                <a:lnTo>
                  <a:pt x="17786" y="120053"/>
                </a:lnTo>
                <a:cubicBezTo>
                  <a:pt x="17786" y="127417"/>
                  <a:pt x="23760" y="133392"/>
                  <a:pt x="31125" y="133392"/>
                </a:cubicBezTo>
                <a:lnTo>
                  <a:pt x="57803" y="133392"/>
                </a:lnTo>
                <a:cubicBezTo>
                  <a:pt x="65167" y="133392"/>
                  <a:pt x="71142" y="127417"/>
                  <a:pt x="71142" y="120053"/>
                </a:cubicBezTo>
                <a:lnTo>
                  <a:pt x="71142" y="102267"/>
                </a:lnTo>
                <a:cubicBezTo>
                  <a:pt x="71142" y="94903"/>
                  <a:pt x="65167" y="88928"/>
                  <a:pt x="57803" y="88928"/>
                </a:cubicBezTo>
                <a:lnTo>
                  <a:pt x="53357" y="88928"/>
                </a:lnTo>
                <a:lnTo>
                  <a:pt x="53357" y="80035"/>
                </a:lnTo>
                <a:lnTo>
                  <a:pt x="106713" y="80035"/>
                </a:lnTo>
                <a:lnTo>
                  <a:pt x="106713" y="88928"/>
                </a:lnTo>
                <a:lnTo>
                  <a:pt x="102267" y="88928"/>
                </a:lnTo>
                <a:cubicBezTo>
                  <a:pt x="94903" y="88928"/>
                  <a:pt x="88928" y="94903"/>
                  <a:pt x="88928" y="102267"/>
                </a:cubicBezTo>
                <a:lnTo>
                  <a:pt x="88928" y="120053"/>
                </a:lnTo>
                <a:cubicBezTo>
                  <a:pt x="88928" y="127417"/>
                  <a:pt x="94903" y="133392"/>
                  <a:pt x="102267" y="133392"/>
                </a:cubicBezTo>
                <a:lnTo>
                  <a:pt x="128945" y="133392"/>
                </a:lnTo>
                <a:cubicBezTo>
                  <a:pt x="136310" y="133392"/>
                  <a:pt x="142284" y="127417"/>
                  <a:pt x="142284" y="120053"/>
                </a:cubicBezTo>
                <a:lnTo>
                  <a:pt x="142284" y="102267"/>
                </a:lnTo>
                <a:cubicBezTo>
                  <a:pt x="142284" y="94903"/>
                  <a:pt x="136310" y="88928"/>
                  <a:pt x="128945" y="88928"/>
                </a:cubicBezTo>
                <a:lnTo>
                  <a:pt x="124499" y="88928"/>
                </a:lnTo>
                <a:lnTo>
                  <a:pt x="124499" y="80035"/>
                </a:lnTo>
                <a:lnTo>
                  <a:pt x="151177" y="80035"/>
                </a:lnTo>
                <a:cubicBezTo>
                  <a:pt x="156096" y="80035"/>
                  <a:pt x="160070" y="76061"/>
                  <a:pt x="160070" y="71142"/>
                </a:cubicBezTo>
                <a:cubicBezTo>
                  <a:pt x="160070" y="66223"/>
                  <a:pt x="156096" y="62249"/>
                  <a:pt x="151177" y="62249"/>
                </a:cubicBezTo>
                <a:lnTo>
                  <a:pt x="88928" y="62249"/>
                </a:lnTo>
                <a:lnTo>
                  <a:pt x="88928" y="53357"/>
                </a:lnTo>
                <a:lnTo>
                  <a:pt x="93374" y="53357"/>
                </a:lnTo>
                <a:cubicBezTo>
                  <a:pt x="100739" y="53357"/>
                  <a:pt x="106713" y="47382"/>
                  <a:pt x="106713" y="40018"/>
                </a:cubicBezTo>
                <a:lnTo>
                  <a:pt x="106713" y="22232"/>
                </a:lnTo>
                <a:cubicBezTo>
                  <a:pt x="106713" y="14868"/>
                  <a:pt x="100739" y="8893"/>
                  <a:pt x="93374" y="8893"/>
                </a:cubicBezTo>
                <a:lnTo>
                  <a:pt x="66696" y="8893"/>
                </a:lnTo>
                <a:close/>
                <a:moveTo>
                  <a:pt x="124499" y="104490"/>
                </a:moveTo>
                <a:lnTo>
                  <a:pt x="126722" y="104490"/>
                </a:lnTo>
                <a:lnTo>
                  <a:pt x="126722" y="117829"/>
                </a:lnTo>
                <a:lnTo>
                  <a:pt x="104490" y="117829"/>
                </a:lnTo>
                <a:lnTo>
                  <a:pt x="104490" y="104490"/>
                </a:lnTo>
                <a:lnTo>
                  <a:pt x="124499" y="104490"/>
                </a:lnTo>
                <a:close/>
                <a:moveTo>
                  <a:pt x="53357" y="104490"/>
                </a:moveTo>
                <a:lnTo>
                  <a:pt x="55580" y="104490"/>
                </a:lnTo>
                <a:lnTo>
                  <a:pt x="55580" y="117829"/>
                </a:lnTo>
                <a:lnTo>
                  <a:pt x="33348" y="117829"/>
                </a:lnTo>
                <a:lnTo>
                  <a:pt x="33348" y="104490"/>
                </a:lnTo>
                <a:lnTo>
                  <a:pt x="53357" y="104490"/>
                </a:lnTo>
                <a:close/>
              </a:path>
            </a:pathLst>
          </a:custGeom>
          <a:solidFill>
            <a:srgbClr val="F59E0B"/>
          </a:solidFill>
          <a:ln/>
        </p:spPr>
        <p:txBody>
          <a:bodyPr/>
          <a:lstStyle/>
          <a:p>
            <a:endParaRPr lang="zh-CN" altLang="en-US"/>
          </a:p>
        </p:txBody>
      </p:sp>
      <p:sp>
        <p:nvSpPr>
          <p:cNvPr id="16" name="Text 14"/>
          <p:cNvSpPr/>
          <p:nvPr/>
        </p:nvSpPr>
        <p:spPr>
          <a:xfrm>
            <a:off x="800350" y="2567790"/>
            <a:ext cx="5024420" cy="213427"/>
          </a:xfrm>
          <a:prstGeom prst="rect">
            <a:avLst/>
          </a:prstGeom>
          <a:noFill/>
          <a:ln/>
        </p:spPr>
        <p:txBody>
          <a:bodyPr wrap="square" lIns="0" tIns="0" rIns="0" bIns="0" rtlCol="0" anchor="ctr"/>
          <a:lstStyle/>
          <a:p>
            <a:pPr>
              <a:lnSpc>
                <a:spcPct val="130000"/>
              </a:lnSpc>
            </a:pPr>
            <a:r>
              <a:rPr lang="en-US" sz="1120" b="1" dirty="0">
                <a:solidFill>
                  <a:srgbClr val="E5E7EB"/>
                </a:solidFill>
                <a:latin typeface="MiSans" pitchFamily="34" charset="0"/>
                <a:ea typeface="MiSans" pitchFamily="34" charset="-122"/>
                <a:cs typeface="MiSans" pitchFamily="34" charset="-120"/>
              </a:rPr>
              <a:t>模型端剥离</a:t>
            </a:r>
            <a:endParaRPr lang="en-US" sz="1600" dirty="0"/>
          </a:p>
        </p:txBody>
      </p:sp>
      <p:sp>
        <p:nvSpPr>
          <p:cNvPr id="17" name="Text 15"/>
          <p:cNvSpPr/>
          <p:nvPr/>
        </p:nvSpPr>
        <p:spPr>
          <a:xfrm>
            <a:off x="622495" y="2852359"/>
            <a:ext cx="5193383" cy="409068"/>
          </a:xfrm>
          <a:prstGeom prst="rect">
            <a:avLst/>
          </a:prstGeom>
          <a:noFill/>
          <a:ln/>
        </p:spPr>
        <p:txBody>
          <a:bodyPr wrap="square" lIns="0" tIns="0" rIns="0" bIns="0" rtlCol="0" anchor="ctr"/>
          <a:lstStyle/>
          <a:p>
            <a:pPr>
              <a:lnSpc>
                <a:spcPct val="140000"/>
              </a:lnSpc>
            </a:pPr>
            <a:r>
              <a:rPr lang="en-US" sz="980" dirty="0">
                <a:solidFill>
                  <a:srgbClr val="E5E7EB">
                    <a:alpha val="80000"/>
                  </a:srgbClr>
                </a:solidFill>
                <a:latin typeface="Noto Sans SC" pitchFamily="34" charset="0"/>
                <a:ea typeface="Noto Sans SC" pitchFamily="34" charset="-122"/>
                <a:cs typeface="Noto Sans SC" pitchFamily="34" charset="-120"/>
              </a:rPr>
              <a:t>坚持将模型调用通过网关(如 Gateway API 或专用 API Gateway)代理,实现</a:t>
            </a:r>
            <a:r>
              <a:rPr lang="en-US" sz="980" b="1" dirty="0">
                <a:solidFill>
                  <a:srgbClr val="34D399"/>
                </a:solidFill>
                <a:latin typeface="Noto Sans SC" pitchFamily="34" charset="0"/>
                <a:ea typeface="Noto Sans SC" pitchFamily="34" charset="-122"/>
                <a:cs typeface="Noto Sans SC" pitchFamily="34" charset="-120"/>
              </a:rPr>
              <a:t>密钥轮换、并发限流与全局审计</a:t>
            </a:r>
            <a:endParaRPr lang="en-US" sz="1600" dirty="0"/>
          </a:p>
        </p:txBody>
      </p:sp>
      <p:sp>
        <p:nvSpPr>
          <p:cNvPr id="18" name="Shape 16"/>
          <p:cNvSpPr/>
          <p:nvPr/>
        </p:nvSpPr>
        <p:spPr>
          <a:xfrm>
            <a:off x="6174507" y="1004884"/>
            <a:ext cx="5646915" cy="2507764"/>
          </a:xfrm>
          <a:custGeom>
            <a:avLst/>
            <a:gdLst/>
            <a:ahLst/>
            <a:cxnLst/>
            <a:rect l="l" t="t" r="r" b="b"/>
            <a:pathLst>
              <a:path w="5646915" h="2507764">
                <a:moveTo>
                  <a:pt x="106705" y="0"/>
                </a:moveTo>
                <a:lnTo>
                  <a:pt x="5540209" y="0"/>
                </a:lnTo>
                <a:cubicBezTo>
                  <a:pt x="5599141" y="0"/>
                  <a:pt x="5646915" y="47774"/>
                  <a:pt x="5646915" y="106705"/>
                </a:cubicBezTo>
                <a:lnTo>
                  <a:pt x="5646915" y="2401058"/>
                </a:lnTo>
                <a:cubicBezTo>
                  <a:pt x="5646915" y="2459990"/>
                  <a:pt x="5599141" y="2507764"/>
                  <a:pt x="5540209" y="2507764"/>
                </a:cubicBezTo>
                <a:lnTo>
                  <a:pt x="106705" y="2507764"/>
                </a:lnTo>
                <a:cubicBezTo>
                  <a:pt x="47774" y="2507764"/>
                  <a:pt x="0" y="2459990"/>
                  <a:pt x="0" y="2401058"/>
                </a:cubicBezTo>
                <a:lnTo>
                  <a:pt x="0" y="106705"/>
                </a:lnTo>
                <a:cubicBezTo>
                  <a:pt x="0" y="47813"/>
                  <a:pt x="47813" y="0"/>
                  <a:pt x="106705" y="0"/>
                </a:cubicBezTo>
                <a:close/>
              </a:path>
            </a:pathLst>
          </a:custGeom>
          <a:solidFill>
            <a:srgbClr val="6B7280">
              <a:alpha val="10196"/>
            </a:srgbClr>
          </a:solidFill>
          <a:ln w="25400">
            <a:solidFill>
              <a:srgbClr val="F59E0B"/>
            </a:solidFill>
            <a:prstDash val="solid"/>
          </a:ln>
        </p:spPr>
        <p:txBody>
          <a:bodyPr/>
          <a:lstStyle/>
          <a:p>
            <a:endParaRPr lang="zh-CN" altLang="en-US"/>
          </a:p>
        </p:txBody>
      </p:sp>
      <p:sp>
        <p:nvSpPr>
          <p:cNvPr id="19" name="Shape 17"/>
          <p:cNvSpPr/>
          <p:nvPr/>
        </p:nvSpPr>
        <p:spPr>
          <a:xfrm>
            <a:off x="6325684" y="1156061"/>
            <a:ext cx="426853" cy="426853"/>
          </a:xfrm>
          <a:custGeom>
            <a:avLst/>
            <a:gdLst/>
            <a:ahLst/>
            <a:cxnLst/>
            <a:rect l="l" t="t" r="r" b="b"/>
            <a:pathLst>
              <a:path w="426853" h="426853">
                <a:moveTo>
                  <a:pt x="71144" y="0"/>
                </a:moveTo>
                <a:lnTo>
                  <a:pt x="355710" y="0"/>
                </a:lnTo>
                <a:cubicBezTo>
                  <a:pt x="394975" y="0"/>
                  <a:pt x="426853" y="31878"/>
                  <a:pt x="426853" y="71144"/>
                </a:cubicBezTo>
                <a:lnTo>
                  <a:pt x="426853" y="355710"/>
                </a:lnTo>
                <a:cubicBezTo>
                  <a:pt x="426853" y="394975"/>
                  <a:pt x="394975" y="426853"/>
                  <a:pt x="355710" y="426853"/>
                </a:cubicBezTo>
                <a:lnTo>
                  <a:pt x="71144" y="426853"/>
                </a:lnTo>
                <a:cubicBezTo>
                  <a:pt x="31878" y="426853"/>
                  <a:pt x="0" y="394975"/>
                  <a:pt x="0" y="355710"/>
                </a:cubicBezTo>
                <a:lnTo>
                  <a:pt x="0" y="71144"/>
                </a:lnTo>
                <a:cubicBezTo>
                  <a:pt x="0" y="31878"/>
                  <a:pt x="31878" y="0"/>
                  <a:pt x="71144" y="0"/>
                </a:cubicBezTo>
                <a:close/>
              </a:path>
            </a:pathLst>
          </a:custGeom>
          <a:solidFill>
            <a:srgbClr val="F59E0B">
              <a:alpha val="20000"/>
            </a:srgbClr>
          </a:solidFill>
          <a:ln/>
        </p:spPr>
        <p:txBody>
          <a:bodyPr/>
          <a:lstStyle/>
          <a:p>
            <a:endParaRPr lang="zh-CN" altLang="en-US"/>
          </a:p>
        </p:txBody>
      </p:sp>
      <p:sp>
        <p:nvSpPr>
          <p:cNvPr id="20" name="Shape 18"/>
          <p:cNvSpPr/>
          <p:nvPr/>
        </p:nvSpPr>
        <p:spPr>
          <a:xfrm>
            <a:off x="6419058" y="1262775"/>
            <a:ext cx="240105" cy="213427"/>
          </a:xfrm>
          <a:custGeom>
            <a:avLst/>
            <a:gdLst/>
            <a:ahLst/>
            <a:cxnLst/>
            <a:rect l="l" t="t" r="r" b="b"/>
            <a:pathLst>
              <a:path w="240105" h="213427">
                <a:moveTo>
                  <a:pt x="150399" y="500"/>
                </a:moveTo>
                <a:cubicBezTo>
                  <a:pt x="143313" y="-1542"/>
                  <a:pt x="135934" y="2584"/>
                  <a:pt x="133892" y="9671"/>
                </a:cubicBezTo>
                <a:lnTo>
                  <a:pt x="80535" y="196419"/>
                </a:lnTo>
                <a:cubicBezTo>
                  <a:pt x="78493" y="203506"/>
                  <a:pt x="82619" y="210884"/>
                  <a:pt x="89706" y="212926"/>
                </a:cubicBezTo>
                <a:cubicBezTo>
                  <a:pt x="96792" y="214969"/>
                  <a:pt x="104171" y="210842"/>
                  <a:pt x="106213" y="203756"/>
                </a:cubicBezTo>
                <a:lnTo>
                  <a:pt x="159570" y="17007"/>
                </a:lnTo>
                <a:cubicBezTo>
                  <a:pt x="161612" y="9921"/>
                  <a:pt x="157486" y="2543"/>
                  <a:pt x="150399" y="500"/>
                </a:cubicBezTo>
                <a:close/>
                <a:moveTo>
                  <a:pt x="177328" y="57233"/>
                </a:moveTo>
                <a:cubicBezTo>
                  <a:pt x="172117" y="62444"/>
                  <a:pt x="172117" y="70906"/>
                  <a:pt x="177328" y="76117"/>
                </a:cubicBezTo>
                <a:lnTo>
                  <a:pt x="207924" y="106713"/>
                </a:lnTo>
                <a:lnTo>
                  <a:pt x="177328" y="137310"/>
                </a:lnTo>
                <a:cubicBezTo>
                  <a:pt x="172117" y="142521"/>
                  <a:pt x="172117" y="150983"/>
                  <a:pt x="177328" y="156193"/>
                </a:cubicBezTo>
                <a:cubicBezTo>
                  <a:pt x="182538" y="161404"/>
                  <a:pt x="191000" y="161404"/>
                  <a:pt x="196211" y="156193"/>
                </a:cubicBezTo>
                <a:lnTo>
                  <a:pt x="236228" y="116176"/>
                </a:lnTo>
                <a:cubicBezTo>
                  <a:pt x="241439" y="110965"/>
                  <a:pt x="241439" y="102503"/>
                  <a:pt x="236228" y="97293"/>
                </a:cubicBezTo>
                <a:lnTo>
                  <a:pt x="196211" y="57275"/>
                </a:lnTo>
                <a:cubicBezTo>
                  <a:pt x="191000" y="52064"/>
                  <a:pt x="182538" y="52064"/>
                  <a:pt x="177328" y="57275"/>
                </a:cubicBezTo>
                <a:close/>
                <a:moveTo>
                  <a:pt x="62819" y="57233"/>
                </a:moveTo>
                <a:cubicBezTo>
                  <a:pt x="57609" y="52023"/>
                  <a:pt x="49146" y="52023"/>
                  <a:pt x="43936" y="57233"/>
                </a:cubicBezTo>
                <a:lnTo>
                  <a:pt x="3918" y="97251"/>
                </a:lnTo>
                <a:cubicBezTo>
                  <a:pt x="-1292" y="102461"/>
                  <a:pt x="-1292" y="110924"/>
                  <a:pt x="3918" y="116134"/>
                </a:cubicBezTo>
                <a:lnTo>
                  <a:pt x="43936" y="156152"/>
                </a:lnTo>
                <a:cubicBezTo>
                  <a:pt x="49146" y="161362"/>
                  <a:pt x="57609" y="161362"/>
                  <a:pt x="62819" y="156152"/>
                </a:cubicBezTo>
                <a:cubicBezTo>
                  <a:pt x="68030" y="150941"/>
                  <a:pt x="68030" y="142479"/>
                  <a:pt x="62819" y="137268"/>
                </a:cubicBezTo>
                <a:lnTo>
                  <a:pt x="32222" y="106713"/>
                </a:lnTo>
                <a:lnTo>
                  <a:pt x="62777" y="76117"/>
                </a:lnTo>
                <a:cubicBezTo>
                  <a:pt x="67988" y="70906"/>
                  <a:pt x="67988" y="62444"/>
                  <a:pt x="62777" y="57233"/>
                </a:cubicBezTo>
                <a:close/>
              </a:path>
            </a:pathLst>
          </a:custGeom>
          <a:solidFill>
            <a:srgbClr val="F59E0B"/>
          </a:solidFill>
          <a:ln/>
        </p:spPr>
        <p:txBody>
          <a:bodyPr/>
          <a:lstStyle/>
          <a:p>
            <a:endParaRPr lang="zh-CN" altLang="en-US"/>
          </a:p>
        </p:txBody>
      </p:sp>
      <p:sp>
        <p:nvSpPr>
          <p:cNvPr id="21" name="Text 19"/>
          <p:cNvSpPr/>
          <p:nvPr/>
        </p:nvSpPr>
        <p:spPr>
          <a:xfrm>
            <a:off x="6859251" y="1244989"/>
            <a:ext cx="2650048" cy="248998"/>
          </a:xfrm>
          <a:prstGeom prst="rect">
            <a:avLst/>
          </a:prstGeom>
          <a:noFill/>
          <a:ln/>
        </p:spPr>
        <p:txBody>
          <a:bodyPr wrap="square" lIns="0" tIns="0" rIns="0" bIns="0" rtlCol="0" anchor="ctr"/>
          <a:lstStyle/>
          <a:p>
            <a:pPr>
              <a:lnSpc>
                <a:spcPct val="120000"/>
              </a:lnSpc>
            </a:pPr>
            <a:r>
              <a:rPr lang="en-US" sz="1400" b="1" dirty="0">
                <a:solidFill>
                  <a:srgbClr val="E5E7EB"/>
                </a:solidFill>
                <a:latin typeface="Noto Sans SC" pitchFamily="34" charset="0"/>
                <a:ea typeface="Noto Sans SC" pitchFamily="34" charset="-122"/>
                <a:cs typeface="Noto Sans SC" pitchFamily="34" charset="-120"/>
              </a:rPr>
              <a:t>提示词即资产(Prompt as Code)</a:t>
            </a:r>
            <a:endParaRPr lang="en-US" sz="1600" dirty="0"/>
          </a:p>
        </p:txBody>
      </p:sp>
      <p:sp>
        <p:nvSpPr>
          <p:cNvPr id="22" name="Shape 20"/>
          <p:cNvSpPr/>
          <p:nvPr/>
        </p:nvSpPr>
        <p:spPr>
          <a:xfrm>
            <a:off x="6325684" y="1689628"/>
            <a:ext cx="5344560" cy="907063"/>
          </a:xfrm>
          <a:custGeom>
            <a:avLst/>
            <a:gdLst/>
            <a:ahLst/>
            <a:cxnLst/>
            <a:rect l="l" t="t" r="r" b="b"/>
            <a:pathLst>
              <a:path w="5344560" h="907063">
                <a:moveTo>
                  <a:pt x="71141" y="0"/>
                </a:moveTo>
                <a:lnTo>
                  <a:pt x="5273419" y="0"/>
                </a:lnTo>
                <a:cubicBezTo>
                  <a:pt x="5312683" y="0"/>
                  <a:pt x="5344560" y="31877"/>
                  <a:pt x="5344560" y="71141"/>
                </a:cubicBezTo>
                <a:lnTo>
                  <a:pt x="5344560" y="835922"/>
                </a:lnTo>
                <a:cubicBezTo>
                  <a:pt x="5344560" y="875213"/>
                  <a:pt x="5312709" y="907063"/>
                  <a:pt x="5273419" y="907063"/>
                </a:cubicBezTo>
                <a:lnTo>
                  <a:pt x="71141" y="907063"/>
                </a:lnTo>
                <a:cubicBezTo>
                  <a:pt x="31877" y="907063"/>
                  <a:pt x="0" y="875186"/>
                  <a:pt x="0" y="835922"/>
                </a:cubicBezTo>
                <a:lnTo>
                  <a:pt x="0" y="71141"/>
                </a:lnTo>
                <a:cubicBezTo>
                  <a:pt x="0" y="31877"/>
                  <a:pt x="31877" y="0"/>
                  <a:pt x="71141" y="0"/>
                </a:cubicBezTo>
                <a:close/>
              </a:path>
            </a:pathLst>
          </a:custGeom>
          <a:solidFill>
            <a:srgbClr val="34D399">
              <a:alpha val="10196"/>
            </a:srgbClr>
          </a:solidFill>
          <a:ln/>
        </p:spPr>
        <p:txBody>
          <a:bodyPr/>
          <a:lstStyle/>
          <a:p>
            <a:endParaRPr lang="zh-CN" altLang="en-US"/>
          </a:p>
        </p:txBody>
      </p:sp>
      <p:sp>
        <p:nvSpPr>
          <p:cNvPr id="23" name="Shape 21"/>
          <p:cNvSpPr/>
          <p:nvPr/>
        </p:nvSpPr>
        <p:spPr>
          <a:xfrm>
            <a:off x="6459075" y="1831912"/>
            <a:ext cx="124499" cy="142284"/>
          </a:xfrm>
          <a:custGeom>
            <a:avLst/>
            <a:gdLst/>
            <a:ahLst/>
            <a:cxnLst/>
            <a:rect l="l" t="t" r="r" b="b"/>
            <a:pathLst>
              <a:path w="124499" h="142284">
                <a:moveTo>
                  <a:pt x="22232" y="28902"/>
                </a:moveTo>
                <a:cubicBezTo>
                  <a:pt x="25913" y="28902"/>
                  <a:pt x="28902" y="25913"/>
                  <a:pt x="28902" y="22232"/>
                </a:cubicBezTo>
                <a:cubicBezTo>
                  <a:pt x="28902" y="18551"/>
                  <a:pt x="25913" y="15562"/>
                  <a:pt x="22232" y="15562"/>
                </a:cubicBezTo>
                <a:cubicBezTo>
                  <a:pt x="18551" y="15562"/>
                  <a:pt x="15562" y="18551"/>
                  <a:pt x="15562" y="22232"/>
                </a:cubicBezTo>
                <a:cubicBezTo>
                  <a:pt x="15562" y="25913"/>
                  <a:pt x="18551" y="28902"/>
                  <a:pt x="22232" y="28902"/>
                </a:cubicBezTo>
                <a:close/>
                <a:moveTo>
                  <a:pt x="44464" y="22232"/>
                </a:moveTo>
                <a:cubicBezTo>
                  <a:pt x="44464" y="31347"/>
                  <a:pt x="38989" y="39184"/>
                  <a:pt x="31125" y="42602"/>
                </a:cubicBezTo>
                <a:lnTo>
                  <a:pt x="31125" y="62249"/>
                </a:lnTo>
                <a:lnTo>
                  <a:pt x="80035" y="62249"/>
                </a:lnTo>
                <a:cubicBezTo>
                  <a:pt x="87399" y="62249"/>
                  <a:pt x="93374" y="56275"/>
                  <a:pt x="93374" y="48910"/>
                </a:cubicBezTo>
                <a:lnTo>
                  <a:pt x="93374" y="42602"/>
                </a:lnTo>
                <a:cubicBezTo>
                  <a:pt x="85510" y="39184"/>
                  <a:pt x="80035" y="31347"/>
                  <a:pt x="80035" y="22232"/>
                </a:cubicBezTo>
                <a:cubicBezTo>
                  <a:pt x="80035" y="9949"/>
                  <a:pt x="89984" y="0"/>
                  <a:pt x="102267" y="0"/>
                </a:cubicBezTo>
                <a:cubicBezTo>
                  <a:pt x="114550" y="0"/>
                  <a:pt x="124499" y="9949"/>
                  <a:pt x="124499" y="22232"/>
                </a:cubicBezTo>
                <a:cubicBezTo>
                  <a:pt x="124499" y="31347"/>
                  <a:pt x="119024" y="39184"/>
                  <a:pt x="111160" y="42602"/>
                </a:cubicBezTo>
                <a:lnTo>
                  <a:pt x="111160" y="48910"/>
                </a:lnTo>
                <a:cubicBezTo>
                  <a:pt x="111160" y="66112"/>
                  <a:pt x="97237" y="80035"/>
                  <a:pt x="80035" y="80035"/>
                </a:cubicBezTo>
                <a:lnTo>
                  <a:pt x="31125" y="80035"/>
                </a:lnTo>
                <a:lnTo>
                  <a:pt x="31125" y="99682"/>
                </a:lnTo>
                <a:cubicBezTo>
                  <a:pt x="38989" y="103101"/>
                  <a:pt x="44464" y="110937"/>
                  <a:pt x="44464" y="120053"/>
                </a:cubicBezTo>
                <a:cubicBezTo>
                  <a:pt x="44464" y="132336"/>
                  <a:pt x="34515" y="142284"/>
                  <a:pt x="22232" y="142284"/>
                </a:cubicBezTo>
                <a:cubicBezTo>
                  <a:pt x="9949" y="142284"/>
                  <a:pt x="0" y="132336"/>
                  <a:pt x="0" y="120053"/>
                </a:cubicBezTo>
                <a:cubicBezTo>
                  <a:pt x="0" y="110937"/>
                  <a:pt x="5475" y="103101"/>
                  <a:pt x="13339" y="99682"/>
                </a:cubicBezTo>
                <a:lnTo>
                  <a:pt x="13339" y="42630"/>
                </a:lnTo>
                <a:cubicBezTo>
                  <a:pt x="5475" y="39184"/>
                  <a:pt x="0" y="31347"/>
                  <a:pt x="0" y="22232"/>
                </a:cubicBezTo>
                <a:cubicBezTo>
                  <a:pt x="0" y="9949"/>
                  <a:pt x="9949" y="0"/>
                  <a:pt x="22232" y="0"/>
                </a:cubicBezTo>
                <a:cubicBezTo>
                  <a:pt x="34515" y="0"/>
                  <a:pt x="44464" y="9949"/>
                  <a:pt x="44464" y="22232"/>
                </a:cubicBezTo>
                <a:close/>
                <a:moveTo>
                  <a:pt x="108937" y="22232"/>
                </a:moveTo>
                <a:cubicBezTo>
                  <a:pt x="108937" y="18551"/>
                  <a:pt x="105948" y="15562"/>
                  <a:pt x="102267" y="15562"/>
                </a:cubicBezTo>
                <a:cubicBezTo>
                  <a:pt x="98586" y="15562"/>
                  <a:pt x="95597" y="18551"/>
                  <a:pt x="95597" y="22232"/>
                </a:cubicBezTo>
                <a:cubicBezTo>
                  <a:pt x="95597" y="25913"/>
                  <a:pt x="98586" y="28902"/>
                  <a:pt x="102267" y="28902"/>
                </a:cubicBezTo>
                <a:cubicBezTo>
                  <a:pt x="105948" y="28902"/>
                  <a:pt x="108937" y="25913"/>
                  <a:pt x="108937" y="22232"/>
                </a:cubicBezTo>
                <a:close/>
                <a:moveTo>
                  <a:pt x="22232" y="126722"/>
                </a:moveTo>
                <a:cubicBezTo>
                  <a:pt x="25913" y="126722"/>
                  <a:pt x="28902" y="123734"/>
                  <a:pt x="28902" y="120053"/>
                </a:cubicBezTo>
                <a:cubicBezTo>
                  <a:pt x="28902" y="116371"/>
                  <a:pt x="25913" y="113383"/>
                  <a:pt x="22232" y="113383"/>
                </a:cubicBezTo>
                <a:cubicBezTo>
                  <a:pt x="18551" y="113383"/>
                  <a:pt x="15562" y="116371"/>
                  <a:pt x="15562" y="120053"/>
                </a:cubicBezTo>
                <a:cubicBezTo>
                  <a:pt x="15562" y="123734"/>
                  <a:pt x="18551" y="126722"/>
                  <a:pt x="22232" y="126722"/>
                </a:cubicBezTo>
                <a:close/>
              </a:path>
            </a:pathLst>
          </a:custGeom>
          <a:solidFill>
            <a:srgbClr val="34D399"/>
          </a:solidFill>
          <a:ln/>
        </p:spPr>
        <p:txBody>
          <a:bodyPr/>
          <a:lstStyle/>
          <a:p>
            <a:endParaRPr lang="zh-CN" altLang="en-US"/>
          </a:p>
        </p:txBody>
      </p:sp>
      <p:sp>
        <p:nvSpPr>
          <p:cNvPr id="24" name="Text 22"/>
          <p:cNvSpPr/>
          <p:nvPr/>
        </p:nvSpPr>
        <p:spPr>
          <a:xfrm>
            <a:off x="6610253" y="1796341"/>
            <a:ext cx="5024420" cy="213427"/>
          </a:xfrm>
          <a:prstGeom prst="rect">
            <a:avLst/>
          </a:prstGeom>
          <a:noFill/>
          <a:ln/>
        </p:spPr>
        <p:txBody>
          <a:bodyPr wrap="square" lIns="0" tIns="0" rIns="0" bIns="0" rtlCol="0" anchor="ctr"/>
          <a:lstStyle/>
          <a:p>
            <a:pPr>
              <a:lnSpc>
                <a:spcPct val="130000"/>
              </a:lnSpc>
            </a:pPr>
            <a:r>
              <a:rPr lang="en-US" sz="1120" b="1" dirty="0">
                <a:solidFill>
                  <a:srgbClr val="E5E7EB"/>
                </a:solidFill>
                <a:latin typeface="MiSans" pitchFamily="34" charset="0"/>
                <a:ea typeface="MiSans" pitchFamily="34" charset="-122"/>
                <a:cs typeface="MiSans" pitchFamily="34" charset="-120"/>
              </a:rPr>
              <a:t>GitOps 流程</a:t>
            </a:r>
            <a:endParaRPr lang="en-US" sz="1600" dirty="0"/>
          </a:p>
        </p:txBody>
      </p:sp>
      <p:sp>
        <p:nvSpPr>
          <p:cNvPr id="25" name="Text 23"/>
          <p:cNvSpPr/>
          <p:nvPr/>
        </p:nvSpPr>
        <p:spPr>
          <a:xfrm>
            <a:off x="6432397" y="2080910"/>
            <a:ext cx="5193383" cy="409068"/>
          </a:xfrm>
          <a:prstGeom prst="rect">
            <a:avLst/>
          </a:prstGeom>
          <a:noFill/>
          <a:ln/>
        </p:spPr>
        <p:txBody>
          <a:bodyPr wrap="square" lIns="0" tIns="0" rIns="0" bIns="0" rtlCol="0" anchor="ctr"/>
          <a:lstStyle/>
          <a:p>
            <a:pPr>
              <a:lnSpc>
                <a:spcPct val="140000"/>
              </a:lnSpc>
            </a:pPr>
            <a:r>
              <a:rPr lang="en-US" sz="980" dirty="0">
                <a:solidFill>
                  <a:srgbClr val="E5E7EB">
                    <a:alpha val="80000"/>
                  </a:srgbClr>
                </a:solidFill>
                <a:latin typeface="Noto Sans SC" pitchFamily="34" charset="0"/>
                <a:ea typeface="Noto Sans SC" pitchFamily="34" charset="-122"/>
                <a:cs typeface="Noto Sans SC" pitchFamily="34" charset="-120"/>
              </a:rPr>
              <a:t>将 Agent CRD 加入 GitOps 流程,把"故障排查思路"、"工具调用优先级"写入 </a:t>
            </a:r>
            <a:r>
              <a:rPr lang="en-US" sz="980" dirty="0">
                <a:solidFill>
                  <a:srgbClr val="34D399"/>
                </a:solidFill>
                <a:highlight>
                  <a:srgbClr val="34D399">
                    <a:alpha val="20000"/>
                  </a:srgbClr>
                </a:highlight>
                <a:latin typeface="MiSans" pitchFamily="34" charset="0"/>
                <a:ea typeface="MiSans" pitchFamily="34" charset="-122"/>
                <a:cs typeface="MiSans" pitchFamily="34" charset="-120"/>
              </a:rPr>
              <a:t>systemMessage </a:t>
            </a:r>
            <a:r>
              <a:rPr lang="en-US" sz="980" dirty="0">
                <a:solidFill>
                  <a:srgbClr val="E5E7EB">
                    <a:alpha val="80000"/>
                  </a:srgbClr>
                </a:solidFill>
                <a:latin typeface="Noto Sans SC" pitchFamily="34" charset="0"/>
                <a:ea typeface="Noto Sans SC" pitchFamily="34" charset="-122"/>
                <a:cs typeface="Noto Sans SC" pitchFamily="34" charset="-120"/>
              </a:rPr>
              <a:t>,作为团队排障经验的固化</a:t>
            </a:r>
            <a:endParaRPr lang="en-US" sz="1600" dirty="0"/>
          </a:p>
        </p:txBody>
      </p:sp>
      <p:sp>
        <p:nvSpPr>
          <p:cNvPr id="26" name="Shape 24"/>
          <p:cNvSpPr/>
          <p:nvPr/>
        </p:nvSpPr>
        <p:spPr>
          <a:xfrm>
            <a:off x="6325684" y="2663387"/>
            <a:ext cx="5344560" cy="702530"/>
          </a:xfrm>
          <a:custGeom>
            <a:avLst/>
            <a:gdLst/>
            <a:ahLst/>
            <a:cxnLst/>
            <a:rect l="l" t="t" r="r" b="b"/>
            <a:pathLst>
              <a:path w="5344560" h="702530">
                <a:moveTo>
                  <a:pt x="71145" y="0"/>
                </a:moveTo>
                <a:lnTo>
                  <a:pt x="5273415" y="0"/>
                </a:lnTo>
                <a:cubicBezTo>
                  <a:pt x="5312707" y="0"/>
                  <a:pt x="5344560" y="31853"/>
                  <a:pt x="5344560" y="71145"/>
                </a:cubicBezTo>
                <a:lnTo>
                  <a:pt x="5344560" y="631384"/>
                </a:lnTo>
                <a:cubicBezTo>
                  <a:pt x="5344560" y="670677"/>
                  <a:pt x="5312707" y="702530"/>
                  <a:pt x="5273415" y="702530"/>
                </a:cubicBezTo>
                <a:lnTo>
                  <a:pt x="71145" y="702530"/>
                </a:lnTo>
                <a:cubicBezTo>
                  <a:pt x="31879" y="702530"/>
                  <a:pt x="0" y="670650"/>
                  <a:pt x="0" y="631384"/>
                </a:cubicBezTo>
                <a:lnTo>
                  <a:pt x="0" y="71145"/>
                </a:lnTo>
                <a:cubicBezTo>
                  <a:pt x="0" y="31879"/>
                  <a:pt x="31879" y="0"/>
                  <a:pt x="71145" y="0"/>
                </a:cubicBezTo>
                <a:close/>
              </a:path>
            </a:pathLst>
          </a:custGeom>
          <a:solidFill>
            <a:srgbClr val="F59E0B">
              <a:alpha val="10196"/>
            </a:srgbClr>
          </a:solidFill>
          <a:ln/>
        </p:spPr>
        <p:txBody>
          <a:bodyPr/>
          <a:lstStyle/>
          <a:p>
            <a:endParaRPr lang="zh-CN" altLang="en-US"/>
          </a:p>
        </p:txBody>
      </p:sp>
      <p:sp>
        <p:nvSpPr>
          <p:cNvPr id="27" name="Shape 25"/>
          <p:cNvSpPr/>
          <p:nvPr/>
        </p:nvSpPr>
        <p:spPr>
          <a:xfrm>
            <a:off x="6441290" y="2805672"/>
            <a:ext cx="160070" cy="142284"/>
          </a:xfrm>
          <a:custGeom>
            <a:avLst/>
            <a:gdLst/>
            <a:ahLst/>
            <a:cxnLst/>
            <a:rect l="l" t="t" r="r" b="b"/>
            <a:pathLst>
              <a:path w="160070" h="142284">
                <a:moveTo>
                  <a:pt x="80035" y="17786"/>
                </a:moveTo>
                <a:cubicBezTo>
                  <a:pt x="109492" y="17786"/>
                  <a:pt x="133392" y="41685"/>
                  <a:pt x="133392" y="71142"/>
                </a:cubicBezTo>
                <a:cubicBezTo>
                  <a:pt x="133392" y="100600"/>
                  <a:pt x="109492" y="124499"/>
                  <a:pt x="80035" y="124499"/>
                </a:cubicBezTo>
                <a:cubicBezTo>
                  <a:pt x="61916" y="124499"/>
                  <a:pt x="45881" y="115467"/>
                  <a:pt x="36238" y="101628"/>
                </a:cubicBezTo>
                <a:cubicBezTo>
                  <a:pt x="33431" y="97598"/>
                  <a:pt x="27873" y="96626"/>
                  <a:pt x="23844" y="99432"/>
                </a:cubicBezTo>
                <a:cubicBezTo>
                  <a:pt x="19814" y="102239"/>
                  <a:pt x="18842" y="107797"/>
                  <a:pt x="21648" y="111827"/>
                </a:cubicBezTo>
                <a:cubicBezTo>
                  <a:pt x="34487" y="130224"/>
                  <a:pt x="55858" y="142284"/>
                  <a:pt x="80035" y="142284"/>
                </a:cubicBezTo>
                <a:cubicBezTo>
                  <a:pt x="119330" y="142284"/>
                  <a:pt x="151177" y="110437"/>
                  <a:pt x="151177" y="71142"/>
                </a:cubicBezTo>
                <a:cubicBezTo>
                  <a:pt x="151177" y="31847"/>
                  <a:pt x="119330" y="0"/>
                  <a:pt x="80035" y="0"/>
                </a:cubicBezTo>
                <a:cubicBezTo>
                  <a:pt x="56219" y="0"/>
                  <a:pt x="35154" y="11700"/>
                  <a:pt x="22232" y="29652"/>
                </a:cubicBezTo>
                <a:lnTo>
                  <a:pt x="22232" y="22232"/>
                </a:lnTo>
                <a:cubicBezTo>
                  <a:pt x="22232" y="17313"/>
                  <a:pt x="18258" y="13339"/>
                  <a:pt x="13339" y="13339"/>
                </a:cubicBezTo>
                <a:cubicBezTo>
                  <a:pt x="8420" y="13339"/>
                  <a:pt x="4446" y="17313"/>
                  <a:pt x="4446" y="22232"/>
                </a:cubicBezTo>
                <a:lnTo>
                  <a:pt x="4446" y="53357"/>
                </a:lnTo>
                <a:cubicBezTo>
                  <a:pt x="4446" y="58275"/>
                  <a:pt x="8420" y="62249"/>
                  <a:pt x="13339" y="62249"/>
                </a:cubicBezTo>
                <a:lnTo>
                  <a:pt x="20175" y="62249"/>
                </a:lnTo>
                <a:cubicBezTo>
                  <a:pt x="20314" y="62249"/>
                  <a:pt x="20453" y="62249"/>
                  <a:pt x="20592" y="62249"/>
                </a:cubicBezTo>
                <a:lnTo>
                  <a:pt x="44492" y="62249"/>
                </a:lnTo>
                <a:cubicBezTo>
                  <a:pt x="49411" y="62249"/>
                  <a:pt x="53384" y="58275"/>
                  <a:pt x="53384" y="53357"/>
                </a:cubicBezTo>
                <a:cubicBezTo>
                  <a:pt x="53384" y="48438"/>
                  <a:pt x="49411" y="44464"/>
                  <a:pt x="44492" y="44464"/>
                </a:cubicBezTo>
                <a:lnTo>
                  <a:pt x="33848" y="44464"/>
                </a:lnTo>
                <a:cubicBezTo>
                  <a:pt x="43047" y="28512"/>
                  <a:pt x="60304" y="17786"/>
                  <a:pt x="80035" y="17786"/>
                </a:cubicBezTo>
                <a:close/>
                <a:moveTo>
                  <a:pt x="86705" y="42241"/>
                </a:moveTo>
                <a:cubicBezTo>
                  <a:pt x="86705" y="38545"/>
                  <a:pt x="83731" y="35571"/>
                  <a:pt x="80035" y="35571"/>
                </a:cubicBezTo>
                <a:cubicBezTo>
                  <a:pt x="76339" y="35571"/>
                  <a:pt x="73365" y="38545"/>
                  <a:pt x="73365" y="42241"/>
                </a:cubicBezTo>
                <a:lnTo>
                  <a:pt x="73365" y="71142"/>
                </a:lnTo>
                <a:cubicBezTo>
                  <a:pt x="73365" y="72921"/>
                  <a:pt x="74060" y="74616"/>
                  <a:pt x="75311" y="75867"/>
                </a:cubicBezTo>
                <a:lnTo>
                  <a:pt x="95319" y="95875"/>
                </a:lnTo>
                <a:cubicBezTo>
                  <a:pt x="97932" y="98488"/>
                  <a:pt x="102156" y="98488"/>
                  <a:pt x="104740" y="95875"/>
                </a:cubicBezTo>
                <a:cubicBezTo>
                  <a:pt x="107325" y="93263"/>
                  <a:pt x="107353" y="89039"/>
                  <a:pt x="104740" y="86454"/>
                </a:cubicBezTo>
                <a:lnTo>
                  <a:pt x="86677" y="68391"/>
                </a:lnTo>
                <a:lnTo>
                  <a:pt x="86677" y="42241"/>
                </a:lnTo>
                <a:close/>
              </a:path>
            </a:pathLst>
          </a:custGeom>
          <a:solidFill>
            <a:srgbClr val="F59E0B"/>
          </a:solidFill>
          <a:ln/>
        </p:spPr>
        <p:txBody>
          <a:bodyPr/>
          <a:lstStyle/>
          <a:p>
            <a:endParaRPr lang="zh-CN" altLang="en-US"/>
          </a:p>
        </p:txBody>
      </p:sp>
      <p:sp>
        <p:nvSpPr>
          <p:cNvPr id="28" name="Text 26"/>
          <p:cNvSpPr/>
          <p:nvPr/>
        </p:nvSpPr>
        <p:spPr>
          <a:xfrm>
            <a:off x="6610253" y="2770101"/>
            <a:ext cx="5024420" cy="213427"/>
          </a:xfrm>
          <a:prstGeom prst="rect">
            <a:avLst/>
          </a:prstGeom>
          <a:noFill/>
          <a:ln/>
        </p:spPr>
        <p:txBody>
          <a:bodyPr wrap="square" lIns="0" tIns="0" rIns="0" bIns="0" rtlCol="0" anchor="ctr"/>
          <a:lstStyle/>
          <a:p>
            <a:pPr>
              <a:lnSpc>
                <a:spcPct val="130000"/>
              </a:lnSpc>
            </a:pPr>
            <a:r>
              <a:rPr lang="en-US" sz="1120" b="1" dirty="0">
                <a:solidFill>
                  <a:srgbClr val="E5E7EB"/>
                </a:solidFill>
                <a:latin typeface="MiSans" pitchFamily="34" charset="0"/>
                <a:ea typeface="MiSans" pitchFamily="34" charset="-122"/>
                <a:cs typeface="MiSans" pitchFamily="34" charset="-120"/>
              </a:rPr>
              <a:t>版本化管理</a:t>
            </a:r>
            <a:endParaRPr lang="en-US" sz="1600" dirty="0"/>
          </a:p>
        </p:txBody>
      </p:sp>
      <p:sp>
        <p:nvSpPr>
          <p:cNvPr id="29" name="Text 27"/>
          <p:cNvSpPr/>
          <p:nvPr/>
        </p:nvSpPr>
        <p:spPr>
          <a:xfrm>
            <a:off x="6432397" y="3054670"/>
            <a:ext cx="5193383" cy="204534"/>
          </a:xfrm>
          <a:prstGeom prst="rect">
            <a:avLst/>
          </a:prstGeom>
          <a:noFill/>
          <a:ln/>
        </p:spPr>
        <p:txBody>
          <a:bodyPr wrap="square" lIns="0" tIns="0" rIns="0" bIns="0" rtlCol="0" anchor="ctr"/>
          <a:lstStyle/>
          <a:p>
            <a:pPr>
              <a:lnSpc>
                <a:spcPct val="140000"/>
              </a:lnSpc>
            </a:pPr>
            <a:r>
              <a:rPr lang="en-US" sz="980" dirty="0">
                <a:solidFill>
                  <a:srgbClr val="E5E7EB">
                    <a:alpha val="80000"/>
                  </a:srgbClr>
                </a:solidFill>
                <a:latin typeface="Noto Sans SC" pitchFamily="34" charset="0"/>
                <a:ea typeface="Noto Sans SC" pitchFamily="34" charset="-122"/>
                <a:cs typeface="Noto Sans SC" pitchFamily="34" charset="-120"/>
              </a:rPr>
              <a:t>通过版本控制追踪提示词变更,支持</a:t>
            </a:r>
            <a:r>
              <a:rPr lang="en-US" sz="980" b="1" dirty="0">
                <a:solidFill>
                  <a:srgbClr val="F59E0B"/>
                </a:solidFill>
                <a:latin typeface="Noto Sans SC" pitchFamily="34" charset="0"/>
                <a:ea typeface="Noto Sans SC" pitchFamily="34" charset="-122"/>
                <a:cs typeface="Noto Sans SC" pitchFamily="34" charset="-120"/>
              </a:rPr>
              <a:t>回滚、审计与协作</a:t>
            </a:r>
            <a:endParaRPr lang="en-US" sz="1600" dirty="0"/>
          </a:p>
        </p:txBody>
      </p:sp>
      <p:sp>
        <p:nvSpPr>
          <p:cNvPr id="30" name="Shape 28"/>
          <p:cNvSpPr/>
          <p:nvPr/>
        </p:nvSpPr>
        <p:spPr>
          <a:xfrm>
            <a:off x="364604" y="3674941"/>
            <a:ext cx="5646915" cy="2507764"/>
          </a:xfrm>
          <a:custGeom>
            <a:avLst/>
            <a:gdLst/>
            <a:ahLst/>
            <a:cxnLst/>
            <a:rect l="l" t="t" r="r" b="b"/>
            <a:pathLst>
              <a:path w="5646915" h="2507764">
                <a:moveTo>
                  <a:pt x="106705" y="0"/>
                </a:moveTo>
                <a:lnTo>
                  <a:pt x="5540209" y="0"/>
                </a:lnTo>
                <a:cubicBezTo>
                  <a:pt x="5599141" y="0"/>
                  <a:pt x="5646915" y="47774"/>
                  <a:pt x="5646915" y="106705"/>
                </a:cubicBezTo>
                <a:lnTo>
                  <a:pt x="5646915" y="2401058"/>
                </a:lnTo>
                <a:cubicBezTo>
                  <a:pt x="5646915" y="2459990"/>
                  <a:pt x="5599141" y="2507764"/>
                  <a:pt x="5540209" y="2507764"/>
                </a:cubicBezTo>
                <a:lnTo>
                  <a:pt x="106705" y="2507764"/>
                </a:lnTo>
                <a:cubicBezTo>
                  <a:pt x="47774" y="2507764"/>
                  <a:pt x="0" y="2459990"/>
                  <a:pt x="0" y="2401058"/>
                </a:cubicBezTo>
                <a:lnTo>
                  <a:pt x="0" y="106705"/>
                </a:lnTo>
                <a:cubicBezTo>
                  <a:pt x="0" y="47813"/>
                  <a:pt x="47813" y="0"/>
                  <a:pt x="106705" y="0"/>
                </a:cubicBezTo>
                <a:close/>
              </a:path>
            </a:pathLst>
          </a:custGeom>
          <a:solidFill>
            <a:srgbClr val="6B7280">
              <a:alpha val="10196"/>
            </a:srgbClr>
          </a:solidFill>
          <a:ln w="25400">
            <a:solidFill>
              <a:srgbClr val="34D399"/>
            </a:solidFill>
            <a:prstDash val="solid"/>
          </a:ln>
        </p:spPr>
        <p:txBody>
          <a:bodyPr/>
          <a:lstStyle/>
          <a:p>
            <a:endParaRPr lang="zh-CN" altLang="en-US"/>
          </a:p>
        </p:txBody>
      </p:sp>
      <p:sp>
        <p:nvSpPr>
          <p:cNvPr id="31" name="Shape 29"/>
          <p:cNvSpPr/>
          <p:nvPr/>
        </p:nvSpPr>
        <p:spPr>
          <a:xfrm>
            <a:off x="515781" y="3826118"/>
            <a:ext cx="426853" cy="426853"/>
          </a:xfrm>
          <a:custGeom>
            <a:avLst/>
            <a:gdLst/>
            <a:ahLst/>
            <a:cxnLst/>
            <a:rect l="l" t="t" r="r" b="b"/>
            <a:pathLst>
              <a:path w="426853" h="426853">
                <a:moveTo>
                  <a:pt x="71144" y="0"/>
                </a:moveTo>
                <a:lnTo>
                  <a:pt x="355710" y="0"/>
                </a:lnTo>
                <a:cubicBezTo>
                  <a:pt x="394975" y="0"/>
                  <a:pt x="426853" y="31878"/>
                  <a:pt x="426853" y="71144"/>
                </a:cubicBezTo>
                <a:lnTo>
                  <a:pt x="426853" y="355710"/>
                </a:lnTo>
                <a:cubicBezTo>
                  <a:pt x="426853" y="394975"/>
                  <a:pt x="394975" y="426853"/>
                  <a:pt x="355710" y="426853"/>
                </a:cubicBezTo>
                <a:lnTo>
                  <a:pt x="71144" y="426853"/>
                </a:lnTo>
                <a:cubicBezTo>
                  <a:pt x="31878" y="426853"/>
                  <a:pt x="0" y="394975"/>
                  <a:pt x="0" y="355710"/>
                </a:cubicBezTo>
                <a:lnTo>
                  <a:pt x="0" y="71144"/>
                </a:lnTo>
                <a:cubicBezTo>
                  <a:pt x="0" y="31878"/>
                  <a:pt x="31878" y="0"/>
                  <a:pt x="71144" y="0"/>
                </a:cubicBezTo>
                <a:close/>
              </a:path>
            </a:pathLst>
          </a:custGeom>
          <a:solidFill>
            <a:srgbClr val="34D399">
              <a:alpha val="20000"/>
            </a:srgbClr>
          </a:solidFill>
          <a:ln/>
        </p:spPr>
        <p:txBody>
          <a:bodyPr/>
          <a:lstStyle/>
          <a:p>
            <a:endParaRPr lang="zh-CN" altLang="en-US"/>
          </a:p>
        </p:txBody>
      </p:sp>
      <p:sp>
        <p:nvSpPr>
          <p:cNvPr id="32" name="Shape 30"/>
          <p:cNvSpPr/>
          <p:nvPr/>
        </p:nvSpPr>
        <p:spPr>
          <a:xfrm>
            <a:off x="622495" y="3932832"/>
            <a:ext cx="213427" cy="213427"/>
          </a:xfrm>
          <a:custGeom>
            <a:avLst/>
            <a:gdLst/>
            <a:ahLst/>
            <a:cxnLst/>
            <a:rect l="l" t="t" r="r" b="b"/>
            <a:pathLst>
              <a:path w="213427" h="213427">
                <a:moveTo>
                  <a:pt x="0" y="33348"/>
                </a:moveTo>
                <a:cubicBezTo>
                  <a:pt x="0" y="22301"/>
                  <a:pt x="8962" y="13339"/>
                  <a:pt x="20009" y="13339"/>
                </a:cubicBezTo>
                <a:lnTo>
                  <a:pt x="60026" y="13339"/>
                </a:lnTo>
                <a:cubicBezTo>
                  <a:pt x="71073" y="13339"/>
                  <a:pt x="80035" y="22301"/>
                  <a:pt x="80035" y="33348"/>
                </a:cubicBezTo>
                <a:lnTo>
                  <a:pt x="80035" y="40018"/>
                </a:lnTo>
                <a:lnTo>
                  <a:pt x="133392" y="40018"/>
                </a:lnTo>
                <a:lnTo>
                  <a:pt x="133392" y="33348"/>
                </a:lnTo>
                <a:cubicBezTo>
                  <a:pt x="133392" y="22301"/>
                  <a:pt x="142354" y="13339"/>
                  <a:pt x="153400" y="13339"/>
                </a:cubicBezTo>
                <a:lnTo>
                  <a:pt x="193418" y="13339"/>
                </a:lnTo>
                <a:cubicBezTo>
                  <a:pt x="204464" y="13339"/>
                  <a:pt x="213427" y="22301"/>
                  <a:pt x="213427" y="33348"/>
                </a:cubicBezTo>
                <a:lnTo>
                  <a:pt x="213427" y="73365"/>
                </a:lnTo>
                <a:cubicBezTo>
                  <a:pt x="213427" y="84412"/>
                  <a:pt x="204464" y="93374"/>
                  <a:pt x="193418" y="93374"/>
                </a:cubicBezTo>
                <a:lnTo>
                  <a:pt x="153400" y="93374"/>
                </a:lnTo>
                <a:cubicBezTo>
                  <a:pt x="142354" y="93374"/>
                  <a:pt x="133392" y="84412"/>
                  <a:pt x="133392" y="73365"/>
                </a:cubicBezTo>
                <a:lnTo>
                  <a:pt x="133392" y="66696"/>
                </a:lnTo>
                <a:lnTo>
                  <a:pt x="80035" y="66696"/>
                </a:lnTo>
                <a:lnTo>
                  <a:pt x="80035" y="73365"/>
                </a:lnTo>
                <a:cubicBezTo>
                  <a:pt x="80035" y="76408"/>
                  <a:pt x="79326" y="79326"/>
                  <a:pt x="78118" y="81911"/>
                </a:cubicBezTo>
                <a:lnTo>
                  <a:pt x="106713" y="120053"/>
                </a:lnTo>
                <a:lnTo>
                  <a:pt x="140061" y="120053"/>
                </a:lnTo>
                <a:cubicBezTo>
                  <a:pt x="151108" y="120053"/>
                  <a:pt x="160070" y="129015"/>
                  <a:pt x="160070" y="140061"/>
                </a:cubicBezTo>
                <a:lnTo>
                  <a:pt x="160070" y="180079"/>
                </a:lnTo>
                <a:cubicBezTo>
                  <a:pt x="160070" y="191125"/>
                  <a:pt x="151108" y="200088"/>
                  <a:pt x="140061" y="200088"/>
                </a:cubicBezTo>
                <a:lnTo>
                  <a:pt x="100044" y="200088"/>
                </a:lnTo>
                <a:cubicBezTo>
                  <a:pt x="88997" y="200088"/>
                  <a:pt x="80035" y="191125"/>
                  <a:pt x="80035" y="180079"/>
                </a:cubicBezTo>
                <a:lnTo>
                  <a:pt x="80035" y="140061"/>
                </a:lnTo>
                <a:cubicBezTo>
                  <a:pt x="80035" y="137018"/>
                  <a:pt x="80744" y="134100"/>
                  <a:pt x="81953" y="131516"/>
                </a:cubicBezTo>
                <a:lnTo>
                  <a:pt x="53357" y="93374"/>
                </a:lnTo>
                <a:lnTo>
                  <a:pt x="20009" y="93374"/>
                </a:lnTo>
                <a:cubicBezTo>
                  <a:pt x="8962" y="93374"/>
                  <a:pt x="0" y="84412"/>
                  <a:pt x="0" y="73365"/>
                </a:cubicBezTo>
                <a:lnTo>
                  <a:pt x="0" y="33348"/>
                </a:lnTo>
                <a:close/>
              </a:path>
            </a:pathLst>
          </a:custGeom>
          <a:solidFill>
            <a:srgbClr val="34D399"/>
          </a:solidFill>
          <a:ln/>
        </p:spPr>
        <p:txBody>
          <a:bodyPr/>
          <a:lstStyle/>
          <a:p>
            <a:endParaRPr lang="zh-CN" altLang="en-US"/>
          </a:p>
        </p:txBody>
      </p:sp>
      <p:sp>
        <p:nvSpPr>
          <p:cNvPr id="33" name="Text 31"/>
          <p:cNvSpPr/>
          <p:nvPr/>
        </p:nvSpPr>
        <p:spPr>
          <a:xfrm>
            <a:off x="1049348" y="3915046"/>
            <a:ext cx="1209418" cy="248998"/>
          </a:xfrm>
          <a:prstGeom prst="rect">
            <a:avLst/>
          </a:prstGeom>
          <a:noFill/>
          <a:ln/>
        </p:spPr>
        <p:txBody>
          <a:bodyPr wrap="square" lIns="0" tIns="0" rIns="0" bIns="0" rtlCol="0" anchor="ctr"/>
          <a:lstStyle/>
          <a:p>
            <a:pPr>
              <a:lnSpc>
                <a:spcPct val="120000"/>
              </a:lnSpc>
            </a:pPr>
            <a:r>
              <a:rPr lang="en-US" sz="1400" b="1" dirty="0">
                <a:solidFill>
                  <a:srgbClr val="E5E7EB"/>
                </a:solidFill>
                <a:latin typeface="Noto Sans SC" pitchFamily="34" charset="0"/>
                <a:ea typeface="Noto Sans SC" pitchFamily="34" charset="-122"/>
                <a:cs typeface="Noto Sans SC" pitchFamily="34" charset="-120"/>
              </a:rPr>
              <a:t>A2A 生态扩展</a:t>
            </a:r>
            <a:endParaRPr lang="en-US" sz="1600" dirty="0"/>
          </a:p>
        </p:txBody>
      </p:sp>
      <p:sp>
        <p:nvSpPr>
          <p:cNvPr id="34" name="Shape 32"/>
          <p:cNvSpPr/>
          <p:nvPr/>
        </p:nvSpPr>
        <p:spPr>
          <a:xfrm>
            <a:off x="515781" y="4359685"/>
            <a:ext cx="5344560" cy="907063"/>
          </a:xfrm>
          <a:custGeom>
            <a:avLst/>
            <a:gdLst/>
            <a:ahLst/>
            <a:cxnLst/>
            <a:rect l="l" t="t" r="r" b="b"/>
            <a:pathLst>
              <a:path w="5344560" h="907063">
                <a:moveTo>
                  <a:pt x="71141" y="0"/>
                </a:moveTo>
                <a:lnTo>
                  <a:pt x="5273419" y="0"/>
                </a:lnTo>
                <a:cubicBezTo>
                  <a:pt x="5312683" y="0"/>
                  <a:pt x="5344560" y="31877"/>
                  <a:pt x="5344560" y="71141"/>
                </a:cubicBezTo>
                <a:lnTo>
                  <a:pt x="5344560" y="835922"/>
                </a:lnTo>
                <a:cubicBezTo>
                  <a:pt x="5344560" y="875213"/>
                  <a:pt x="5312709" y="907063"/>
                  <a:pt x="5273419" y="907063"/>
                </a:cubicBezTo>
                <a:lnTo>
                  <a:pt x="71141" y="907063"/>
                </a:lnTo>
                <a:cubicBezTo>
                  <a:pt x="31877" y="907063"/>
                  <a:pt x="0" y="875186"/>
                  <a:pt x="0" y="835922"/>
                </a:cubicBezTo>
                <a:lnTo>
                  <a:pt x="0" y="71141"/>
                </a:lnTo>
                <a:cubicBezTo>
                  <a:pt x="0" y="31877"/>
                  <a:pt x="31877" y="0"/>
                  <a:pt x="71141" y="0"/>
                </a:cubicBezTo>
                <a:close/>
              </a:path>
            </a:pathLst>
          </a:custGeom>
          <a:solidFill>
            <a:srgbClr val="34D399">
              <a:alpha val="10196"/>
            </a:srgbClr>
          </a:solidFill>
          <a:ln/>
        </p:spPr>
        <p:txBody>
          <a:bodyPr/>
          <a:lstStyle/>
          <a:p>
            <a:endParaRPr lang="zh-CN" altLang="en-US"/>
          </a:p>
        </p:txBody>
      </p:sp>
      <p:sp>
        <p:nvSpPr>
          <p:cNvPr id="35" name="Shape 33"/>
          <p:cNvSpPr/>
          <p:nvPr/>
        </p:nvSpPr>
        <p:spPr>
          <a:xfrm>
            <a:off x="649173" y="4501969"/>
            <a:ext cx="124499" cy="142284"/>
          </a:xfrm>
          <a:custGeom>
            <a:avLst/>
            <a:gdLst/>
            <a:ahLst/>
            <a:cxnLst/>
            <a:rect l="l" t="t" r="r" b="b"/>
            <a:pathLst>
              <a:path w="124499" h="142284">
                <a:moveTo>
                  <a:pt x="35571" y="-8893"/>
                </a:moveTo>
                <a:cubicBezTo>
                  <a:pt x="40490" y="-8893"/>
                  <a:pt x="44464" y="-4919"/>
                  <a:pt x="44464" y="0"/>
                </a:cubicBezTo>
                <a:lnTo>
                  <a:pt x="44464" y="26678"/>
                </a:lnTo>
                <a:lnTo>
                  <a:pt x="80035" y="26678"/>
                </a:lnTo>
                <a:lnTo>
                  <a:pt x="80035" y="0"/>
                </a:lnTo>
                <a:cubicBezTo>
                  <a:pt x="80035" y="-4919"/>
                  <a:pt x="84009" y="-8893"/>
                  <a:pt x="88928" y="-8893"/>
                </a:cubicBezTo>
                <a:cubicBezTo>
                  <a:pt x="93847" y="-8893"/>
                  <a:pt x="97821" y="-4919"/>
                  <a:pt x="97821" y="0"/>
                </a:cubicBezTo>
                <a:lnTo>
                  <a:pt x="97821" y="26678"/>
                </a:lnTo>
                <a:lnTo>
                  <a:pt x="115606" y="26678"/>
                </a:lnTo>
                <a:cubicBezTo>
                  <a:pt x="120525" y="26678"/>
                  <a:pt x="124499" y="30652"/>
                  <a:pt x="124499" y="35571"/>
                </a:cubicBezTo>
                <a:cubicBezTo>
                  <a:pt x="124499" y="40490"/>
                  <a:pt x="120525" y="44464"/>
                  <a:pt x="115606" y="44464"/>
                </a:cubicBezTo>
                <a:lnTo>
                  <a:pt x="115606" y="62249"/>
                </a:lnTo>
                <a:cubicBezTo>
                  <a:pt x="115606" y="88678"/>
                  <a:pt x="96375" y="110632"/>
                  <a:pt x="71142" y="114856"/>
                </a:cubicBezTo>
                <a:lnTo>
                  <a:pt x="71142" y="133392"/>
                </a:lnTo>
                <a:cubicBezTo>
                  <a:pt x="71142" y="138311"/>
                  <a:pt x="67168" y="142284"/>
                  <a:pt x="62249" y="142284"/>
                </a:cubicBezTo>
                <a:cubicBezTo>
                  <a:pt x="57331" y="142284"/>
                  <a:pt x="53357" y="138311"/>
                  <a:pt x="53357" y="133392"/>
                </a:cubicBezTo>
                <a:lnTo>
                  <a:pt x="53357" y="114856"/>
                </a:lnTo>
                <a:cubicBezTo>
                  <a:pt x="28123" y="110632"/>
                  <a:pt x="8893" y="88678"/>
                  <a:pt x="8893" y="62249"/>
                </a:cubicBezTo>
                <a:lnTo>
                  <a:pt x="8893" y="44464"/>
                </a:lnTo>
                <a:cubicBezTo>
                  <a:pt x="3974" y="44464"/>
                  <a:pt x="0" y="40490"/>
                  <a:pt x="0" y="35571"/>
                </a:cubicBezTo>
                <a:cubicBezTo>
                  <a:pt x="0" y="30652"/>
                  <a:pt x="3974" y="26678"/>
                  <a:pt x="8893" y="26678"/>
                </a:cubicBezTo>
                <a:lnTo>
                  <a:pt x="26678" y="26678"/>
                </a:lnTo>
                <a:lnTo>
                  <a:pt x="26678" y="0"/>
                </a:lnTo>
                <a:cubicBezTo>
                  <a:pt x="26678" y="-4919"/>
                  <a:pt x="30652" y="-8893"/>
                  <a:pt x="35571" y="-8893"/>
                </a:cubicBezTo>
                <a:close/>
              </a:path>
            </a:pathLst>
          </a:custGeom>
          <a:solidFill>
            <a:srgbClr val="34D399"/>
          </a:solidFill>
          <a:ln/>
        </p:spPr>
        <p:txBody>
          <a:bodyPr/>
          <a:lstStyle/>
          <a:p>
            <a:endParaRPr lang="zh-CN" altLang="en-US"/>
          </a:p>
        </p:txBody>
      </p:sp>
      <p:sp>
        <p:nvSpPr>
          <p:cNvPr id="36" name="Text 34"/>
          <p:cNvSpPr/>
          <p:nvPr/>
        </p:nvSpPr>
        <p:spPr>
          <a:xfrm>
            <a:off x="800350" y="4466398"/>
            <a:ext cx="5024420" cy="213427"/>
          </a:xfrm>
          <a:prstGeom prst="rect">
            <a:avLst/>
          </a:prstGeom>
          <a:noFill/>
          <a:ln/>
        </p:spPr>
        <p:txBody>
          <a:bodyPr wrap="square" lIns="0" tIns="0" rIns="0" bIns="0" rtlCol="0" anchor="ctr"/>
          <a:lstStyle/>
          <a:p>
            <a:pPr>
              <a:lnSpc>
                <a:spcPct val="130000"/>
              </a:lnSpc>
            </a:pPr>
            <a:r>
              <a:rPr lang="en-US" sz="1120" b="1" dirty="0">
                <a:solidFill>
                  <a:srgbClr val="E5E7EB"/>
                </a:solidFill>
                <a:latin typeface="MiSans" pitchFamily="34" charset="0"/>
                <a:ea typeface="MiSans" pitchFamily="34" charset="-122"/>
                <a:cs typeface="MiSans" pitchFamily="34" charset="-120"/>
              </a:rPr>
              <a:t>多场景接入</a:t>
            </a:r>
            <a:endParaRPr lang="en-US" sz="1600" dirty="0"/>
          </a:p>
        </p:txBody>
      </p:sp>
      <p:sp>
        <p:nvSpPr>
          <p:cNvPr id="37" name="Text 35"/>
          <p:cNvSpPr/>
          <p:nvPr/>
        </p:nvSpPr>
        <p:spPr>
          <a:xfrm>
            <a:off x="622495" y="4750967"/>
            <a:ext cx="5193383" cy="409068"/>
          </a:xfrm>
          <a:prstGeom prst="rect">
            <a:avLst/>
          </a:prstGeom>
          <a:noFill/>
          <a:ln/>
        </p:spPr>
        <p:txBody>
          <a:bodyPr wrap="square" lIns="0" tIns="0" rIns="0" bIns="0" rtlCol="0" anchor="ctr"/>
          <a:lstStyle/>
          <a:p>
            <a:pPr>
              <a:lnSpc>
                <a:spcPct val="140000"/>
              </a:lnSpc>
            </a:pPr>
            <a:r>
              <a:rPr lang="en-US" sz="980" dirty="0">
                <a:solidFill>
                  <a:srgbClr val="E5E7EB">
                    <a:alpha val="80000"/>
                  </a:srgbClr>
                </a:solidFill>
                <a:latin typeface="Noto Sans SC" pitchFamily="34" charset="0"/>
                <a:ea typeface="Noto Sans SC" pitchFamily="34" charset="-122"/>
                <a:cs typeface="Noto Sans SC" pitchFamily="34" charset="-120"/>
              </a:rPr>
              <a:t>构建好的运维智能体可以被 A2A Host CLI、ChatOps(如 Discord/Slack 机器人)甚至其他高层规划智能体远程调用,形成</a:t>
            </a:r>
            <a:r>
              <a:rPr lang="en-US" sz="980" b="1" dirty="0">
                <a:solidFill>
                  <a:srgbClr val="34D399"/>
                </a:solidFill>
                <a:latin typeface="Noto Sans SC" pitchFamily="34" charset="0"/>
                <a:ea typeface="Noto Sans SC" pitchFamily="34" charset="-122"/>
                <a:cs typeface="Noto Sans SC" pitchFamily="34" charset="-120"/>
              </a:rPr>
              <a:t>智能体网络</a:t>
            </a:r>
            <a:endParaRPr lang="en-US" sz="1600" dirty="0"/>
          </a:p>
        </p:txBody>
      </p:sp>
      <p:sp>
        <p:nvSpPr>
          <p:cNvPr id="38" name="Shape 36"/>
          <p:cNvSpPr/>
          <p:nvPr/>
        </p:nvSpPr>
        <p:spPr>
          <a:xfrm>
            <a:off x="515781" y="5333444"/>
            <a:ext cx="5344560" cy="702530"/>
          </a:xfrm>
          <a:custGeom>
            <a:avLst/>
            <a:gdLst/>
            <a:ahLst/>
            <a:cxnLst/>
            <a:rect l="l" t="t" r="r" b="b"/>
            <a:pathLst>
              <a:path w="5344560" h="702530">
                <a:moveTo>
                  <a:pt x="71145" y="0"/>
                </a:moveTo>
                <a:lnTo>
                  <a:pt x="5273415" y="0"/>
                </a:lnTo>
                <a:cubicBezTo>
                  <a:pt x="5312707" y="0"/>
                  <a:pt x="5344560" y="31853"/>
                  <a:pt x="5344560" y="71145"/>
                </a:cubicBezTo>
                <a:lnTo>
                  <a:pt x="5344560" y="631384"/>
                </a:lnTo>
                <a:cubicBezTo>
                  <a:pt x="5344560" y="670677"/>
                  <a:pt x="5312707" y="702530"/>
                  <a:pt x="5273415" y="702530"/>
                </a:cubicBezTo>
                <a:lnTo>
                  <a:pt x="71145" y="702530"/>
                </a:lnTo>
                <a:cubicBezTo>
                  <a:pt x="31879" y="702530"/>
                  <a:pt x="0" y="670650"/>
                  <a:pt x="0" y="631384"/>
                </a:cubicBezTo>
                <a:lnTo>
                  <a:pt x="0" y="71145"/>
                </a:lnTo>
                <a:cubicBezTo>
                  <a:pt x="0" y="31879"/>
                  <a:pt x="31879" y="0"/>
                  <a:pt x="71145" y="0"/>
                </a:cubicBezTo>
                <a:close/>
              </a:path>
            </a:pathLst>
          </a:custGeom>
          <a:solidFill>
            <a:srgbClr val="F59E0B">
              <a:alpha val="10196"/>
            </a:srgbClr>
          </a:solidFill>
          <a:ln/>
        </p:spPr>
        <p:txBody>
          <a:bodyPr/>
          <a:lstStyle/>
          <a:p>
            <a:endParaRPr lang="zh-CN" altLang="en-US"/>
          </a:p>
        </p:txBody>
      </p:sp>
      <p:sp>
        <p:nvSpPr>
          <p:cNvPr id="39" name="Shape 37"/>
          <p:cNvSpPr/>
          <p:nvPr/>
        </p:nvSpPr>
        <p:spPr>
          <a:xfrm>
            <a:off x="631387" y="5475729"/>
            <a:ext cx="160070" cy="142284"/>
          </a:xfrm>
          <a:custGeom>
            <a:avLst/>
            <a:gdLst/>
            <a:ahLst/>
            <a:cxnLst/>
            <a:rect l="l" t="t" r="r" b="b"/>
            <a:pathLst>
              <a:path w="160070" h="142284">
                <a:moveTo>
                  <a:pt x="68919" y="24455"/>
                </a:moveTo>
                <a:lnTo>
                  <a:pt x="91151" y="24455"/>
                </a:lnTo>
                <a:lnTo>
                  <a:pt x="91151" y="37794"/>
                </a:lnTo>
                <a:lnTo>
                  <a:pt x="68919" y="37794"/>
                </a:lnTo>
                <a:lnTo>
                  <a:pt x="68919" y="24455"/>
                </a:lnTo>
                <a:close/>
                <a:moveTo>
                  <a:pt x="66696" y="8893"/>
                </a:moveTo>
                <a:cubicBezTo>
                  <a:pt x="59332" y="8893"/>
                  <a:pt x="53357" y="14868"/>
                  <a:pt x="53357" y="22232"/>
                </a:cubicBezTo>
                <a:lnTo>
                  <a:pt x="53357" y="40018"/>
                </a:lnTo>
                <a:cubicBezTo>
                  <a:pt x="53357" y="47382"/>
                  <a:pt x="59332" y="53357"/>
                  <a:pt x="66696" y="53357"/>
                </a:cubicBezTo>
                <a:lnTo>
                  <a:pt x="71142" y="53357"/>
                </a:lnTo>
                <a:lnTo>
                  <a:pt x="71142" y="62249"/>
                </a:lnTo>
                <a:lnTo>
                  <a:pt x="8893" y="62249"/>
                </a:lnTo>
                <a:cubicBezTo>
                  <a:pt x="3974" y="62249"/>
                  <a:pt x="0" y="66223"/>
                  <a:pt x="0" y="71142"/>
                </a:cubicBezTo>
                <a:cubicBezTo>
                  <a:pt x="0" y="76061"/>
                  <a:pt x="3974" y="80035"/>
                  <a:pt x="8893" y="80035"/>
                </a:cubicBezTo>
                <a:lnTo>
                  <a:pt x="35571" y="80035"/>
                </a:lnTo>
                <a:lnTo>
                  <a:pt x="35571" y="88928"/>
                </a:lnTo>
                <a:lnTo>
                  <a:pt x="31125" y="88928"/>
                </a:lnTo>
                <a:cubicBezTo>
                  <a:pt x="23760" y="88928"/>
                  <a:pt x="17786" y="94903"/>
                  <a:pt x="17786" y="102267"/>
                </a:cubicBezTo>
                <a:lnTo>
                  <a:pt x="17786" y="120053"/>
                </a:lnTo>
                <a:cubicBezTo>
                  <a:pt x="17786" y="127417"/>
                  <a:pt x="23760" y="133392"/>
                  <a:pt x="31125" y="133392"/>
                </a:cubicBezTo>
                <a:lnTo>
                  <a:pt x="57803" y="133392"/>
                </a:lnTo>
                <a:cubicBezTo>
                  <a:pt x="65167" y="133392"/>
                  <a:pt x="71142" y="127417"/>
                  <a:pt x="71142" y="120053"/>
                </a:cubicBezTo>
                <a:lnTo>
                  <a:pt x="71142" y="102267"/>
                </a:lnTo>
                <a:cubicBezTo>
                  <a:pt x="71142" y="94903"/>
                  <a:pt x="65167" y="88928"/>
                  <a:pt x="57803" y="88928"/>
                </a:cubicBezTo>
                <a:lnTo>
                  <a:pt x="53357" y="88928"/>
                </a:lnTo>
                <a:lnTo>
                  <a:pt x="53357" y="80035"/>
                </a:lnTo>
                <a:lnTo>
                  <a:pt x="106713" y="80035"/>
                </a:lnTo>
                <a:lnTo>
                  <a:pt x="106713" y="88928"/>
                </a:lnTo>
                <a:lnTo>
                  <a:pt x="102267" y="88928"/>
                </a:lnTo>
                <a:cubicBezTo>
                  <a:pt x="94903" y="88928"/>
                  <a:pt x="88928" y="94903"/>
                  <a:pt x="88928" y="102267"/>
                </a:cubicBezTo>
                <a:lnTo>
                  <a:pt x="88928" y="120053"/>
                </a:lnTo>
                <a:cubicBezTo>
                  <a:pt x="88928" y="127417"/>
                  <a:pt x="94903" y="133392"/>
                  <a:pt x="102267" y="133392"/>
                </a:cubicBezTo>
                <a:lnTo>
                  <a:pt x="128945" y="133392"/>
                </a:lnTo>
                <a:cubicBezTo>
                  <a:pt x="136310" y="133392"/>
                  <a:pt x="142284" y="127417"/>
                  <a:pt x="142284" y="120053"/>
                </a:cubicBezTo>
                <a:lnTo>
                  <a:pt x="142284" y="102267"/>
                </a:lnTo>
                <a:cubicBezTo>
                  <a:pt x="142284" y="94903"/>
                  <a:pt x="136310" y="88928"/>
                  <a:pt x="128945" y="88928"/>
                </a:cubicBezTo>
                <a:lnTo>
                  <a:pt x="124499" y="88928"/>
                </a:lnTo>
                <a:lnTo>
                  <a:pt x="124499" y="80035"/>
                </a:lnTo>
                <a:lnTo>
                  <a:pt x="151177" y="80035"/>
                </a:lnTo>
                <a:cubicBezTo>
                  <a:pt x="156096" y="80035"/>
                  <a:pt x="160070" y="76061"/>
                  <a:pt x="160070" y="71142"/>
                </a:cubicBezTo>
                <a:cubicBezTo>
                  <a:pt x="160070" y="66223"/>
                  <a:pt x="156096" y="62249"/>
                  <a:pt x="151177" y="62249"/>
                </a:cubicBezTo>
                <a:lnTo>
                  <a:pt x="88928" y="62249"/>
                </a:lnTo>
                <a:lnTo>
                  <a:pt x="88928" y="53357"/>
                </a:lnTo>
                <a:lnTo>
                  <a:pt x="93374" y="53357"/>
                </a:lnTo>
                <a:cubicBezTo>
                  <a:pt x="100739" y="53357"/>
                  <a:pt x="106713" y="47382"/>
                  <a:pt x="106713" y="40018"/>
                </a:cubicBezTo>
                <a:lnTo>
                  <a:pt x="106713" y="22232"/>
                </a:lnTo>
                <a:cubicBezTo>
                  <a:pt x="106713" y="14868"/>
                  <a:pt x="100739" y="8893"/>
                  <a:pt x="93374" y="8893"/>
                </a:cubicBezTo>
                <a:lnTo>
                  <a:pt x="66696" y="8893"/>
                </a:lnTo>
                <a:close/>
                <a:moveTo>
                  <a:pt x="124499" y="104490"/>
                </a:moveTo>
                <a:lnTo>
                  <a:pt x="126722" y="104490"/>
                </a:lnTo>
                <a:lnTo>
                  <a:pt x="126722" y="117829"/>
                </a:lnTo>
                <a:lnTo>
                  <a:pt x="104490" y="117829"/>
                </a:lnTo>
                <a:lnTo>
                  <a:pt x="104490" y="104490"/>
                </a:lnTo>
                <a:lnTo>
                  <a:pt x="124499" y="104490"/>
                </a:lnTo>
                <a:close/>
                <a:moveTo>
                  <a:pt x="53357" y="104490"/>
                </a:moveTo>
                <a:lnTo>
                  <a:pt x="55580" y="104490"/>
                </a:lnTo>
                <a:lnTo>
                  <a:pt x="55580" y="117829"/>
                </a:lnTo>
                <a:lnTo>
                  <a:pt x="33348" y="117829"/>
                </a:lnTo>
                <a:lnTo>
                  <a:pt x="33348" y="104490"/>
                </a:lnTo>
                <a:lnTo>
                  <a:pt x="53357" y="104490"/>
                </a:lnTo>
                <a:close/>
              </a:path>
            </a:pathLst>
          </a:custGeom>
          <a:solidFill>
            <a:srgbClr val="F59E0B"/>
          </a:solidFill>
          <a:ln/>
        </p:spPr>
        <p:txBody>
          <a:bodyPr/>
          <a:lstStyle/>
          <a:p>
            <a:endParaRPr lang="zh-CN" altLang="en-US"/>
          </a:p>
        </p:txBody>
      </p:sp>
      <p:sp>
        <p:nvSpPr>
          <p:cNvPr id="40" name="Text 38"/>
          <p:cNvSpPr/>
          <p:nvPr/>
        </p:nvSpPr>
        <p:spPr>
          <a:xfrm>
            <a:off x="800350" y="5440158"/>
            <a:ext cx="5024420" cy="213427"/>
          </a:xfrm>
          <a:prstGeom prst="rect">
            <a:avLst/>
          </a:prstGeom>
          <a:noFill/>
          <a:ln/>
        </p:spPr>
        <p:txBody>
          <a:bodyPr wrap="square" lIns="0" tIns="0" rIns="0" bIns="0" rtlCol="0" anchor="ctr"/>
          <a:lstStyle/>
          <a:p>
            <a:pPr>
              <a:lnSpc>
                <a:spcPct val="130000"/>
              </a:lnSpc>
            </a:pPr>
            <a:r>
              <a:rPr lang="en-US" sz="1120" b="1" dirty="0">
                <a:solidFill>
                  <a:srgbClr val="E5E7EB"/>
                </a:solidFill>
                <a:latin typeface="MiSans" pitchFamily="34" charset="0"/>
                <a:ea typeface="MiSans" pitchFamily="34" charset="-122"/>
                <a:cs typeface="MiSans" pitchFamily="34" charset="-120"/>
              </a:rPr>
              <a:t>协议标准化</a:t>
            </a:r>
            <a:endParaRPr lang="en-US" sz="1600" dirty="0"/>
          </a:p>
        </p:txBody>
      </p:sp>
      <p:sp>
        <p:nvSpPr>
          <p:cNvPr id="41" name="Text 39"/>
          <p:cNvSpPr/>
          <p:nvPr/>
        </p:nvSpPr>
        <p:spPr>
          <a:xfrm>
            <a:off x="622495" y="5724726"/>
            <a:ext cx="5193383" cy="204534"/>
          </a:xfrm>
          <a:prstGeom prst="rect">
            <a:avLst/>
          </a:prstGeom>
          <a:noFill/>
          <a:ln/>
        </p:spPr>
        <p:txBody>
          <a:bodyPr wrap="square" lIns="0" tIns="0" rIns="0" bIns="0" rtlCol="0" anchor="ctr"/>
          <a:lstStyle/>
          <a:p>
            <a:pPr>
              <a:lnSpc>
                <a:spcPct val="140000"/>
              </a:lnSpc>
            </a:pPr>
            <a:r>
              <a:rPr lang="en-US" sz="980" dirty="0">
                <a:solidFill>
                  <a:srgbClr val="E5E7EB">
                    <a:alpha val="80000"/>
                  </a:srgbClr>
                </a:solidFill>
                <a:latin typeface="Noto Sans SC" pitchFamily="34" charset="0"/>
                <a:ea typeface="Noto Sans SC" pitchFamily="34" charset="-122"/>
                <a:cs typeface="Noto Sans SC" pitchFamily="34" charset="-120"/>
              </a:rPr>
              <a:t>Kagent 原生支持 A2A 协议,让智能体间通信</a:t>
            </a:r>
            <a:r>
              <a:rPr lang="en-US" sz="980" b="1" dirty="0">
                <a:solidFill>
                  <a:srgbClr val="F59E0B"/>
                </a:solidFill>
                <a:latin typeface="Noto Sans SC" pitchFamily="34" charset="0"/>
                <a:ea typeface="Noto Sans SC" pitchFamily="34" charset="-122"/>
                <a:cs typeface="Noto Sans SC" pitchFamily="34" charset="-120"/>
              </a:rPr>
              <a:t>标准化、可互操作</a:t>
            </a:r>
            <a:endParaRPr lang="en-US" sz="1600" dirty="0"/>
          </a:p>
        </p:txBody>
      </p:sp>
      <p:sp>
        <p:nvSpPr>
          <p:cNvPr id="42" name="Shape 40"/>
          <p:cNvSpPr/>
          <p:nvPr/>
        </p:nvSpPr>
        <p:spPr>
          <a:xfrm>
            <a:off x="6174507" y="3674941"/>
            <a:ext cx="5646915" cy="2507764"/>
          </a:xfrm>
          <a:custGeom>
            <a:avLst/>
            <a:gdLst/>
            <a:ahLst/>
            <a:cxnLst/>
            <a:rect l="l" t="t" r="r" b="b"/>
            <a:pathLst>
              <a:path w="5646915" h="2507764">
                <a:moveTo>
                  <a:pt x="106705" y="0"/>
                </a:moveTo>
                <a:lnTo>
                  <a:pt x="5540209" y="0"/>
                </a:lnTo>
                <a:cubicBezTo>
                  <a:pt x="5599141" y="0"/>
                  <a:pt x="5646915" y="47774"/>
                  <a:pt x="5646915" y="106705"/>
                </a:cubicBezTo>
                <a:lnTo>
                  <a:pt x="5646915" y="2401058"/>
                </a:lnTo>
                <a:cubicBezTo>
                  <a:pt x="5646915" y="2459990"/>
                  <a:pt x="5599141" y="2507764"/>
                  <a:pt x="5540209" y="2507764"/>
                </a:cubicBezTo>
                <a:lnTo>
                  <a:pt x="106705" y="2507764"/>
                </a:lnTo>
                <a:cubicBezTo>
                  <a:pt x="47774" y="2507764"/>
                  <a:pt x="0" y="2459990"/>
                  <a:pt x="0" y="2401058"/>
                </a:cubicBezTo>
                <a:lnTo>
                  <a:pt x="0" y="106705"/>
                </a:lnTo>
                <a:cubicBezTo>
                  <a:pt x="0" y="47813"/>
                  <a:pt x="47813" y="0"/>
                  <a:pt x="106705" y="0"/>
                </a:cubicBezTo>
                <a:close/>
              </a:path>
            </a:pathLst>
          </a:custGeom>
          <a:solidFill>
            <a:srgbClr val="6B7280">
              <a:alpha val="10196"/>
            </a:srgbClr>
          </a:solidFill>
          <a:ln w="25400">
            <a:solidFill>
              <a:srgbClr val="F59E0B"/>
            </a:solidFill>
            <a:prstDash val="solid"/>
          </a:ln>
        </p:spPr>
        <p:txBody>
          <a:bodyPr/>
          <a:lstStyle/>
          <a:p>
            <a:endParaRPr lang="zh-CN" altLang="en-US"/>
          </a:p>
        </p:txBody>
      </p:sp>
      <p:sp>
        <p:nvSpPr>
          <p:cNvPr id="43" name="Shape 41"/>
          <p:cNvSpPr/>
          <p:nvPr/>
        </p:nvSpPr>
        <p:spPr>
          <a:xfrm>
            <a:off x="6325684" y="3826118"/>
            <a:ext cx="426853" cy="426853"/>
          </a:xfrm>
          <a:custGeom>
            <a:avLst/>
            <a:gdLst/>
            <a:ahLst/>
            <a:cxnLst/>
            <a:rect l="l" t="t" r="r" b="b"/>
            <a:pathLst>
              <a:path w="426853" h="426853">
                <a:moveTo>
                  <a:pt x="71144" y="0"/>
                </a:moveTo>
                <a:lnTo>
                  <a:pt x="355710" y="0"/>
                </a:lnTo>
                <a:cubicBezTo>
                  <a:pt x="394975" y="0"/>
                  <a:pt x="426853" y="31878"/>
                  <a:pt x="426853" y="71144"/>
                </a:cubicBezTo>
                <a:lnTo>
                  <a:pt x="426853" y="355710"/>
                </a:lnTo>
                <a:cubicBezTo>
                  <a:pt x="426853" y="394975"/>
                  <a:pt x="394975" y="426853"/>
                  <a:pt x="355710" y="426853"/>
                </a:cubicBezTo>
                <a:lnTo>
                  <a:pt x="71144" y="426853"/>
                </a:lnTo>
                <a:cubicBezTo>
                  <a:pt x="31878" y="426853"/>
                  <a:pt x="0" y="394975"/>
                  <a:pt x="0" y="355710"/>
                </a:cubicBezTo>
                <a:lnTo>
                  <a:pt x="0" y="71144"/>
                </a:lnTo>
                <a:cubicBezTo>
                  <a:pt x="0" y="31878"/>
                  <a:pt x="31878" y="0"/>
                  <a:pt x="71144" y="0"/>
                </a:cubicBezTo>
                <a:close/>
              </a:path>
            </a:pathLst>
          </a:custGeom>
          <a:solidFill>
            <a:srgbClr val="F59E0B">
              <a:alpha val="20000"/>
            </a:srgbClr>
          </a:solidFill>
          <a:ln/>
        </p:spPr>
        <p:txBody>
          <a:bodyPr/>
          <a:lstStyle/>
          <a:p>
            <a:endParaRPr lang="zh-CN" altLang="en-US"/>
          </a:p>
        </p:txBody>
      </p:sp>
      <p:sp>
        <p:nvSpPr>
          <p:cNvPr id="44" name="Shape 42"/>
          <p:cNvSpPr/>
          <p:nvPr/>
        </p:nvSpPr>
        <p:spPr>
          <a:xfrm>
            <a:off x="6405719" y="3932832"/>
            <a:ext cx="266783" cy="213427"/>
          </a:xfrm>
          <a:custGeom>
            <a:avLst/>
            <a:gdLst/>
            <a:ahLst/>
            <a:cxnLst/>
            <a:rect l="l" t="t" r="r" b="b"/>
            <a:pathLst>
              <a:path w="266783" h="213427">
                <a:moveTo>
                  <a:pt x="233561" y="98877"/>
                </a:moveTo>
                <a:cubicBezTo>
                  <a:pt x="237896" y="103795"/>
                  <a:pt x="245357" y="104879"/>
                  <a:pt x="250985" y="101169"/>
                </a:cubicBezTo>
                <a:cubicBezTo>
                  <a:pt x="257112" y="97084"/>
                  <a:pt x="258780" y="88789"/>
                  <a:pt x="254695" y="82661"/>
                </a:cubicBezTo>
                <a:lnTo>
                  <a:pt x="234686" y="52648"/>
                </a:lnTo>
                <a:cubicBezTo>
                  <a:pt x="233519" y="50897"/>
                  <a:pt x="231935" y="49438"/>
                  <a:pt x="230059" y="48396"/>
                </a:cubicBezTo>
                <a:lnTo>
                  <a:pt x="146481" y="1959"/>
                </a:lnTo>
                <a:cubicBezTo>
                  <a:pt x="138436" y="-2501"/>
                  <a:pt x="128640" y="-2501"/>
                  <a:pt x="120553" y="1959"/>
                </a:cubicBezTo>
                <a:lnTo>
                  <a:pt x="37016" y="48354"/>
                </a:lnTo>
                <a:cubicBezTo>
                  <a:pt x="34765" y="49605"/>
                  <a:pt x="32973" y="51439"/>
                  <a:pt x="31764" y="53690"/>
                </a:cubicBezTo>
                <a:lnTo>
                  <a:pt x="11547" y="91165"/>
                </a:lnTo>
                <a:cubicBezTo>
                  <a:pt x="6294" y="100919"/>
                  <a:pt x="9963" y="113049"/>
                  <a:pt x="19717" y="118302"/>
                </a:cubicBezTo>
                <a:lnTo>
                  <a:pt x="33473" y="125680"/>
                </a:lnTo>
                <a:lnTo>
                  <a:pt x="33473" y="147898"/>
                </a:lnTo>
                <a:cubicBezTo>
                  <a:pt x="33473" y="157486"/>
                  <a:pt x="38642" y="166364"/>
                  <a:pt x="46979" y="171117"/>
                </a:cubicBezTo>
                <a:lnTo>
                  <a:pt x="120344" y="212676"/>
                </a:lnTo>
                <a:cubicBezTo>
                  <a:pt x="128515" y="217303"/>
                  <a:pt x="138477" y="217303"/>
                  <a:pt x="146647" y="212676"/>
                </a:cubicBezTo>
                <a:lnTo>
                  <a:pt x="220013" y="171117"/>
                </a:lnTo>
                <a:cubicBezTo>
                  <a:pt x="228392" y="166364"/>
                  <a:pt x="233519" y="157527"/>
                  <a:pt x="233519" y="147898"/>
                </a:cubicBezTo>
                <a:lnTo>
                  <a:pt x="233519" y="98918"/>
                </a:lnTo>
                <a:close/>
                <a:moveTo>
                  <a:pt x="133517" y="94791"/>
                </a:moveTo>
                <a:lnTo>
                  <a:pt x="70948" y="60026"/>
                </a:lnTo>
                <a:lnTo>
                  <a:pt x="133517" y="25261"/>
                </a:lnTo>
                <a:lnTo>
                  <a:pt x="196086" y="60026"/>
                </a:lnTo>
                <a:lnTo>
                  <a:pt x="133517" y="94791"/>
                </a:lnTo>
                <a:close/>
                <a:moveTo>
                  <a:pt x="116218" y="115717"/>
                </a:moveTo>
                <a:lnTo>
                  <a:pt x="107339" y="134976"/>
                </a:lnTo>
                <a:lnTo>
                  <a:pt x="38225" y="97960"/>
                </a:lnTo>
                <a:lnTo>
                  <a:pt x="48813" y="78284"/>
                </a:lnTo>
                <a:lnTo>
                  <a:pt x="116218" y="115717"/>
                </a:lnTo>
                <a:close/>
              </a:path>
            </a:pathLst>
          </a:custGeom>
          <a:solidFill>
            <a:srgbClr val="F59E0B"/>
          </a:solidFill>
          <a:ln/>
        </p:spPr>
        <p:txBody>
          <a:bodyPr/>
          <a:lstStyle/>
          <a:p>
            <a:endParaRPr lang="zh-CN" altLang="en-US"/>
          </a:p>
        </p:txBody>
      </p:sp>
      <p:sp>
        <p:nvSpPr>
          <p:cNvPr id="45" name="Text 43"/>
          <p:cNvSpPr/>
          <p:nvPr/>
        </p:nvSpPr>
        <p:spPr>
          <a:xfrm>
            <a:off x="6859251" y="3915046"/>
            <a:ext cx="1156061" cy="248998"/>
          </a:xfrm>
          <a:prstGeom prst="rect">
            <a:avLst/>
          </a:prstGeom>
          <a:noFill/>
          <a:ln/>
        </p:spPr>
        <p:txBody>
          <a:bodyPr wrap="square" lIns="0" tIns="0" rIns="0" bIns="0" rtlCol="0" anchor="ctr"/>
          <a:lstStyle/>
          <a:p>
            <a:pPr>
              <a:lnSpc>
                <a:spcPct val="120000"/>
              </a:lnSpc>
            </a:pPr>
            <a:r>
              <a:rPr lang="en-US" sz="1400" b="1" dirty="0">
                <a:solidFill>
                  <a:srgbClr val="E5E7EB"/>
                </a:solidFill>
                <a:latin typeface="Noto Sans SC" pitchFamily="34" charset="0"/>
                <a:ea typeface="Noto Sans SC" pitchFamily="34" charset="-122"/>
                <a:cs typeface="Noto Sans SC" pitchFamily="34" charset="-120"/>
              </a:rPr>
              <a:t>探索内置生态</a:t>
            </a:r>
            <a:endParaRPr lang="en-US" sz="1600" dirty="0"/>
          </a:p>
        </p:txBody>
      </p:sp>
      <p:sp>
        <p:nvSpPr>
          <p:cNvPr id="46" name="Shape 44"/>
          <p:cNvSpPr/>
          <p:nvPr/>
        </p:nvSpPr>
        <p:spPr>
          <a:xfrm>
            <a:off x="6325684" y="4359685"/>
            <a:ext cx="5344560" cy="907063"/>
          </a:xfrm>
          <a:custGeom>
            <a:avLst/>
            <a:gdLst/>
            <a:ahLst/>
            <a:cxnLst/>
            <a:rect l="l" t="t" r="r" b="b"/>
            <a:pathLst>
              <a:path w="5344560" h="907063">
                <a:moveTo>
                  <a:pt x="71141" y="0"/>
                </a:moveTo>
                <a:lnTo>
                  <a:pt x="5273419" y="0"/>
                </a:lnTo>
                <a:cubicBezTo>
                  <a:pt x="5312683" y="0"/>
                  <a:pt x="5344560" y="31877"/>
                  <a:pt x="5344560" y="71141"/>
                </a:cubicBezTo>
                <a:lnTo>
                  <a:pt x="5344560" y="835922"/>
                </a:lnTo>
                <a:cubicBezTo>
                  <a:pt x="5344560" y="875213"/>
                  <a:pt x="5312709" y="907063"/>
                  <a:pt x="5273419" y="907063"/>
                </a:cubicBezTo>
                <a:lnTo>
                  <a:pt x="71141" y="907063"/>
                </a:lnTo>
                <a:cubicBezTo>
                  <a:pt x="31877" y="907063"/>
                  <a:pt x="0" y="875186"/>
                  <a:pt x="0" y="835922"/>
                </a:cubicBezTo>
                <a:lnTo>
                  <a:pt x="0" y="71141"/>
                </a:lnTo>
                <a:cubicBezTo>
                  <a:pt x="0" y="31877"/>
                  <a:pt x="31877" y="0"/>
                  <a:pt x="71141" y="0"/>
                </a:cubicBezTo>
                <a:close/>
              </a:path>
            </a:pathLst>
          </a:custGeom>
          <a:solidFill>
            <a:srgbClr val="34D399">
              <a:alpha val="10196"/>
            </a:srgbClr>
          </a:solidFill>
          <a:ln/>
        </p:spPr>
        <p:txBody>
          <a:bodyPr/>
          <a:lstStyle/>
          <a:p>
            <a:endParaRPr lang="zh-CN" altLang="en-US"/>
          </a:p>
        </p:txBody>
      </p:sp>
      <p:sp>
        <p:nvSpPr>
          <p:cNvPr id="47" name="Shape 45"/>
          <p:cNvSpPr/>
          <p:nvPr/>
        </p:nvSpPr>
        <p:spPr>
          <a:xfrm>
            <a:off x="6450183" y="4501969"/>
            <a:ext cx="142284" cy="142284"/>
          </a:xfrm>
          <a:custGeom>
            <a:avLst/>
            <a:gdLst/>
            <a:ahLst/>
            <a:cxnLst/>
            <a:rect l="l" t="t" r="r" b="b"/>
            <a:pathLst>
              <a:path w="142284" h="142284">
                <a:moveTo>
                  <a:pt x="78923" y="-361"/>
                </a:moveTo>
                <a:cubicBezTo>
                  <a:pt x="74116" y="-3140"/>
                  <a:pt x="68169" y="-3140"/>
                  <a:pt x="63361" y="-361"/>
                </a:cubicBezTo>
                <a:lnTo>
                  <a:pt x="39962" y="13145"/>
                </a:lnTo>
                <a:cubicBezTo>
                  <a:pt x="35154" y="15924"/>
                  <a:pt x="32181" y="21065"/>
                  <a:pt x="32181" y="26623"/>
                </a:cubicBezTo>
                <a:lnTo>
                  <a:pt x="32181" y="54941"/>
                </a:lnTo>
                <a:lnTo>
                  <a:pt x="7642" y="69114"/>
                </a:lnTo>
                <a:cubicBezTo>
                  <a:pt x="2835" y="71893"/>
                  <a:pt x="-139" y="77034"/>
                  <a:pt x="-139" y="82592"/>
                </a:cubicBezTo>
                <a:lnTo>
                  <a:pt x="-139" y="109631"/>
                </a:lnTo>
                <a:cubicBezTo>
                  <a:pt x="-139" y="115189"/>
                  <a:pt x="2835" y="120330"/>
                  <a:pt x="7642" y="123109"/>
                </a:cubicBezTo>
                <a:lnTo>
                  <a:pt x="31069" y="136615"/>
                </a:lnTo>
                <a:cubicBezTo>
                  <a:pt x="35877" y="139394"/>
                  <a:pt x="41824" y="139394"/>
                  <a:pt x="46632" y="136615"/>
                </a:cubicBezTo>
                <a:lnTo>
                  <a:pt x="71170" y="122442"/>
                </a:lnTo>
                <a:lnTo>
                  <a:pt x="95709" y="136615"/>
                </a:lnTo>
                <a:cubicBezTo>
                  <a:pt x="100516" y="139394"/>
                  <a:pt x="106463" y="139394"/>
                  <a:pt x="111271" y="136615"/>
                </a:cubicBezTo>
                <a:lnTo>
                  <a:pt x="134642" y="123109"/>
                </a:lnTo>
                <a:cubicBezTo>
                  <a:pt x="139450" y="120330"/>
                  <a:pt x="142423" y="115189"/>
                  <a:pt x="142423" y="109631"/>
                </a:cubicBezTo>
                <a:lnTo>
                  <a:pt x="142423" y="82592"/>
                </a:lnTo>
                <a:cubicBezTo>
                  <a:pt x="142423" y="77034"/>
                  <a:pt x="139450" y="71893"/>
                  <a:pt x="134642" y="69114"/>
                </a:cubicBezTo>
                <a:lnTo>
                  <a:pt x="110104" y="54941"/>
                </a:lnTo>
                <a:lnTo>
                  <a:pt x="110104" y="26623"/>
                </a:lnTo>
                <a:cubicBezTo>
                  <a:pt x="110104" y="21065"/>
                  <a:pt x="107130" y="15924"/>
                  <a:pt x="102323" y="13145"/>
                </a:cubicBezTo>
                <a:lnTo>
                  <a:pt x="78923" y="-361"/>
                </a:lnTo>
                <a:close/>
                <a:moveTo>
                  <a:pt x="64473" y="81313"/>
                </a:moveTo>
                <a:lnTo>
                  <a:pt x="64473" y="110910"/>
                </a:lnTo>
                <a:lnTo>
                  <a:pt x="39934" y="125082"/>
                </a:lnTo>
                <a:cubicBezTo>
                  <a:pt x="39601" y="125277"/>
                  <a:pt x="39212" y="125388"/>
                  <a:pt x="38823" y="125388"/>
                </a:cubicBezTo>
                <a:lnTo>
                  <a:pt x="38823" y="96125"/>
                </a:lnTo>
                <a:lnTo>
                  <a:pt x="64473" y="81313"/>
                </a:lnTo>
                <a:close/>
                <a:moveTo>
                  <a:pt x="128779" y="81480"/>
                </a:moveTo>
                <a:cubicBezTo>
                  <a:pt x="128973" y="81814"/>
                  <a:pt x="129084" y="82203"/>
                  <a:pt x="129084" y="82592"/>
                </a:cubicBezTo>
                <a:lnTo>
                  <a:pt x="129084" y="109631"/>
                </a:lnTo>
                <a:cubicBezTo>
                  <a:pt x="129084" y="110437"/>
                  <a:pt x="128667" y="111160"/>
                  <a:pt x="127973" y="111549"/>
                </a:cubicBezTo>
                <a:lnTo>
                  <a:pt x="104546" y="125055"/>
                </a:lnTo>
                <a:cubicBezTo>
                  <a:pt x="104212" y="125249"/>
                  <a:pt x="103823" y="125360"/>
                  <a:pt x="103434" y="125360"/>
                </a:cubicBezTo>
                <a:lnTo>
                  <a:pt x="103434" y="96098"/>
                </a:lnTo>
                <a:lnTo>
                  <a:pt x="128779" y="81480"/>
                </a:lnTo>
                <a:close/>
                <a:moveTo>
                  <a:pt x="96792" y="26623"/>
                </a:moveTo>
                <a:lnTo>
                  <a:pt x="96792" y="54941"/>
                </a:lnTo>
                <a:lnTo>
                  <a:pt x="71142" y="69753"/>
                </a:lnTo>
                <a:lnTo>
                  <a:pt x="71142" y="40156"/>
                </a:lnTo>
                <a:lnTo>
                  <a:pt x="96487" y="25539"/>
                </a:lnTo>
                <a:cubicBezTo>
                  <a:pt x="96681" y="25872"/>
                  <a:pt x="96792" y="26261"/>
                  <a:pt x="96792" y="26651"/>
                </a:cubicBezTo>
                <a:close/>
              </a:path>
            </a:pathLst>
          </a:custGeom>
          <a:solidFill>
            <a:srgbClr val="34D399"/>
          </a:solidFill>
          <a:ln/>
        </p:spPr>
        <p:txBody>
          <a:bodyPr/>
          <a:lstStyle/>
          <a:p>
            <a:endParaRPr lang="zh-CN" altLang="en-US"/>
          </a:p>
        </p:txBody>
      </p:sp>
      <p:sp>
        <p:nvSpPr>
          <p:cNvPr id="48" name="Text 46"/>
          <p:cNvSpPr/>
          <p:nvPr/>
        </p:nvSpPr>
        <p:spPr>
          <a:xfrm>
            <a:off x="6610253" y="4466398"/>
            <a:ext cx="5024420" cy="213427"/>
          </a:xfrm>
          <a:prstGeom prst="rect">
            <a:avLst/>
          </a:prstGeom>
          <a:noFill/>
          <a:ln/>
        </p:spPr>
        <p:txBody>
          <a:bodyPr wrap="square" lIns="0" tIns="0" rIns="0" bIns="0" rtlCol="0" anchor="ctr"/>
          <a:lstStyle/>
          <a:p>
            <a:pPr>
              <a:lnSpc>
                <a:spcPct val="130000"/>
              </a:lnSpc>
            </a:pPr>
            <a:r>
              <a:rPr lang="en-US" sz="1120" b="1" dirty="0">
                <a:solidFill>
                  <a:srgbClr val="E5E7EB"/>
                </a:solidFill>
                <a:latin typeface="MiSans" pitchFamily="34" charset="0"/>
                <a:ea typeface="MiSans" pitchFamily="34" charset="-122"/>
                <a:cs typeface="MiSans" pitchFamily="34" charset="-120"/>
              </a:rPr>
              <a:t>预置 Chart</a:t>
            </a:r>
            <a:endParaRPr lang="en-US" sz="1600" dirty="0"/>
          </a:p>
        </p:txBody>
      </p:sp>
      <p:sp>
        <p:nvSpPr>
          <p:cNvPr id="49" name="Text 47"/>
          <p:cNvSpPr/>
          <p:nvPr/>
        </p:nvSpPr>
        <p:spPr>
          <a:xfrm>
            <a:off x="6432397" y="4750967"/>
            <a:ext cx="5193383" cy="409068"/>
          </a:xfrm>
          <a:prstGeom prst="rect">
            <a:avLst/>
          </a:prstGeom>
          <a:noFill/>
          <a:ln/>
        </p:spPr>
        <p:txBody>
          <a:bodyPr wrap="square" lIns="0" tIns="0" rIns="0" bIns="0" rtlCol="0" anchor="ctr"/>
          <a:lstStyle/>
          <a:p>
            <a:pPr>
              <a:lnSpc>
                <a:spcPct val="140000"/>
              </a:lnSpc>
            </a:pPr>
            <a:r>
              <a:rPr lang="en-US" sz="980" dirty="0">
                <a:solidFill>
                  <a:srgbClr val="E5E7EB">
                    <a:alpha val="80000"/>
                  </a:srgbClr>
                </a:solidFill>
                <a:latin typeface="Noto Sans SC" pitchFamily="34" charset="0"/>
                <a:ea typeface="Noto Sans SC" pitchFamily="34" charset="-122"/>
                <a:cs typeface="Noto Sans SC" pitchFamily="34" charset="-120"/>
              </a:rPr>
              <a:t>除了自定义 MCP,建议研究 Kagent 仓库在 </a:t>
            </a:r>
            <a:r>
              <a:rPr lang="en-US" sz="980" dirty="0">
                <a:solidFill>
                  <a:srgbClr val="34D399"/>
                </a:solidFill>
                <a:highlight>
                  <a:srgbClr val="34D399">
                    <a:alpha val="20000"/>
                  </a:srgbClr>
                </a:highlight>
                <a:latin typeface="MiSans" pitchFamily="34" charset="0"/>
                <a:ea typeface="MiSans" pitchFamily="34" charset="-122"/>
                <a:cs typeface="MiSans" pitchFamily="34" charset="-120"/>
              </a:rPr>
              <a:t>helm/agents/ </a:t>
            </a:r>
            <a:r>
              <a:rPr lang="en-US" sz="980" dirty="0">
                <a:solidFill>
                  <a:srgbClr val="E5E7EB">
                    <a:alpha val="80000"/>
                  </a:srgbClr>
                </a:solidFill>
                <a:latin typeface="Noto Sans SC" pitchFamily="34" charset="0"/>
                <a:ea typeface="Noto Sans SC" pitchFamily="34" charset="-122"/>
                <a:cs typeface="Noto Sans SC" pitchFamily="34" charset="-120"/>
              </a:rPr>
              <a:t>下提供的预置 Chart(如 Istio、Argo Rollouts、Observability),加速针对特定云原生栈的 Agent 落地</a:t>
            </a:r>
            <a:endParaRPr lang="en-US" sz="1600" dirty="0"/>
          </a:p>
        </p:txBody>
      </p:sp>
      <p:sp>
        <p:nvSpPr>
          <p:cNvPr id="50" name="Shape 48"/>
          <p:cNvSpPr/>
          <p:nvPr/>
        </p:nvSpPr>
        <p:spPr>
          <a:xfrm>
            <a:off x="6325684" y="5333444"/>
            <a:ext cx="5344560" cy="702530"/>
          </a:xfrm>
          <a:custGeom>
            <a:avLst/>
            <a:gdLst/>
            <a:ahLst/>
            <a:cxnLst/>
            <a:rect l="l" t="t" r="r" b="b"/>
            <a:pathLst>
              <a:path w="5344560" h="702530">
                <a:moveTo>
                  <a:pt x="71145" y="0"/>
                </a:moveTo>
                <a:lnTo>
                  <a:pt x="5273415" y="0"/>
                </a:lnTo>
                <a:cubicBezTo>
                  <a:pt x="5312707" y="0"/>
                  <a:pt x="5344560" y="31853"/>
                  <a:pt x="5344560" y="71145"/>
                </a:cubicBezTo>
                <a:lnTo>
                  <a:pt x="5344560" y="631384"/>
                </a:lnTo>
                <a:cubicBezTo>
                  <a:pt x="5344560" y="670677"/>
                  <a:pt x="5312707" y="702530"/>
                  <a:pt x="5273415" y="702530"/>
                </a:cubicBezTo>
                <a:lnTo>
                  <a:pt x="71145" y="702530"/>
                </a:lnTo>
                <a:cubicBezTo>
                  <a:pt x="31879" y="702530"/>
                  <a:pt x="0" y="670650"/>
                  <a:pt x="0" y="631384"/>
                </a:cubicBezTo>
                <a:lnTo>
                  <a:pt x="0" y="71145"/>
                </a:lnTo>
                <a:cubicBezTo>
                  <a:pt x="0" y="31879"/>
                  <a:pt x="31879" y="0"/>
                  <a:pt x="71145" y="0"/>
                </a:cubicBezTo>
                <a:close/>
              </a:path>
            </a:pathLst>
          </a:custGeom>
          <a:solidFill>
            <a:srgbClr val="F59E0B">
              <a:alpha val="10196"/>
            </a:srgbClr>
          </a:solidFill>
          <a:ln/>
        </p:spPr>
        <p:txBody>
          <a:bodyPr/>
          <a:lstStyle/>
          <a:p>
            <a:endParaRPr lang="zh-CN" altLang="en-US"/>
          </a:p>
        </p:txBody>
      </p:sp>
      <p:sp>
        <p:nvSpPr>
          <p:cNvPr id="51" name="Shape 49"/>
          <p:cNvSpPr/>
          <p:nvPr/>
        </p:nvSpPr>
        <p:spPr>
          <a:xfrm>
            <a:off x="6450183" y="5475729"/>
            <a:ext cx="142284" cy="142284"/>
          </a:xfrm>
          <a:custGeom>
            <a:avLst/>
            <a:gdLst/>
            <a:ahLst/>
            <a:cxnLst/>
            <a:rect l="l" t="t" r="r" b="b"/>
            <a:pathLst>
              <a:path w="142284" h="142284">
                <a:moveTo>
                  <a:pt x="35571" y="88928"/>
                </a:moveTo>
                <a:lnTo>
                  <a:pt x="6809" y="88928"/>
                </a:lnTo>
                <a:cubicBezTo>
                  <a:pt x="-111" y="88928"/>
                  <a:pt x="-4363" y="81397"/>
                  <a:pt x="-806" y="75450"/>
                </a:cubicBezTo>
                <a:lnTo>
                  <a:pt x="13895" y="50939"/>
                </a:lnTo>
                <a:cubicBezTo>
                  <a:pt x="16313" y="46909"/>
                  <a:pt x="20648" y="44464"/>
                  <a:pt x="25344" y="44464"/>
                </a:cubicBezTo>
                <a:lnTo>
                  <a:pt x="51745" y="44464"/>
                </a:lnTo>
                <a:cubicBezTo>
                  <a:pt x="72893" y="8643"/>
                  <a:pt x="104435" y="6836"/>
                  <a:pt x="125527" y="9921"/>
                </a:cubicBezTo>
                <a:cubicBezTo>
                  <a:pt x="129084" y="10449"/>
                  <a:pt x="131863" y="13228"/>
                  <a:pt x="132363" y="16757"/>
                </a:cubicBezTo>
                <a:cubicBezTo>
                  <a:pt x="135448" y="37850"/>
                  <a:pt x="133642" y="69391"/>
                  <a:pt x="97821" y="90540"/>
                </a:cubicBezTo>
                <a:lnTo>
                  <a:pt x="97821" y="116940"/>
                </a:lnTo>
                <a:cubicBezTo>
                  <a:pt x="97821" y="121637"/>
                  <a:pt x="95375" y="125972"/>
                  <a:pt x="91346" y="128389"/>
                </a:cubicBezTo>
                <a:lnTo>
                  <a:pt x="66835" y="143090"/>
                </a:lnTo>
                <a:cubicBezTo>
                  <a:pt x="60916" y="146647"/>
                  <a:pt x="53357" y="142368"/>
                  <a:pt x="53357" y="135476"/>
                </a:cubicBezTo>
                <a:lnTo>
                  <a:pt x="53357" y="106713"/>
                </a:lnTo>
                <a:cubicBezTo>
                  <a:pt x="53357" y="96904"/>
                  <a:pt x="45381" y="88928"/>
                  <a:pt x="35571" y="88928"/>
                </a:cubicBezTo>
                <a:lnTo>
                  <a:pt x="35543" y="88928"/>
                </a:lnTo>
                <a:close/>
                <a:moveTo>
                  <a:pt x="111160" y="44464"/>
                </a:moveTo>
                <a:cubicBezTo>
                  <a:pt x="111160" y="37102"/>
                  <a:pt x="105183" y="31125"/>
                  <a:pt x="97821" y="31125"/>
                </a:cubicBezTo>
                <a:cubicBezTo>
                  <a:pt x="90458" y="31125"/>
                  <a:pt x="84481" y="37102"/>
                  <a:pt x="84481" y="44464"/>
                </a:cubicBezTo>
                <a:cubicBezTo>
                  <a:pt x="84481" y="51826"/>
                  <a:pt x="90458" y="57803"/>
                  <a:pt x="97821" y="57803"/>
                </a:cubicBezTo>
                <a:cubicBezTo>
                  <a:pt x="105183" y="57803"/>
                  <a:pt x="111160" y="51826"/>
                  <a:pt x="111160" y="44464"/>
                </a:cubicBezTo>
                <a:close/>
              </a:path>
            </a:pathLst>
          </a:custGeom>
          <a:solidFill>
            <a:srgbClr val="F59E0B"/>
          </a:solidFill>
          <a:ln/>
        </p:spPr>
        <p:txBody>
          <a:bodyPr/>
          <a:lstStyle/>
          <a:p>
            <a:endParaRPr lang="zh-CN" altLang="en-US"/>
          </a:p>
        </p:txBody>
      </p:sp>
      <p:sp>
        <p:nvSpPr>
          <p:cNvPr id="52" name="Text 50"/>
          <p:cNvSpPr/>
          <p:nvPr/>
        </p:nvSpPr>
        <p:spPr>
          <a:xfrm>
            <a:off x="6610253" y="5440158"/>
            <a:ext cx="5024420" cy="213427"/>
          </a:xfrm>
          <a:prstGeom prst="rect">
            <a:avLst/>
          </a:prstGeom>
          <a:noFill/>
          <a:ln/>
        </p:spPr>
        <p:txBody>
          <a:bodyPr wrap="square" lIns="0" tIns="0" rIns="0" bIns="0" rtlCol="0" anchor="ctr"/>
          <a:lstStyle/>
          <a:p>
            <a:pPr>
              <a:lnSpc>
                <a:spcPct val="130000"/>
              </a:lnSpc>
            </a:pPr>
            <a:r>
              <a:rPr lang="en-US" sz="1120" b="1" dirty="0">
                <a:solidFill>
                  <a:srgbClr val="E5E7EB"/>
                </a:solidFill>
                <a:latin typeface="MiSans" pitchFamily="34" charset="0"/>
                <a:ea typeface="MiSans" pitchFamily="34" charset="-122"/>
                <a:cs typeface="MiSans" pitchFamily="34" charset="-120"/>
              </a:rPr>
              <a:t>快速启动</a:t>
            </a:r>
            <a:endParaRPr lang="en-US" sz="1600" dirty="0"/>
          </a:p>
        </p:txBody>
      </p:sp>
      <p:sp>
        <p:nvSpPr>
          <p:cNvPr id="53" name="Text 51"/>
          <p:cNvSpPr/>
          <p:nvPr/>
        </p:nvSpPr>
        <p:spPr>
          <a:xfrm>
            <a:off x="6432397" y="5724726"/>
            <a:ext cx="5193383" cy="204534"/>
          </a:xfrm>
          <a:prstGeom prst="rect">
            <a:avLst/>
          </a:prstGeom>
          <a:noFill/>
          <a:ln/>
        </p:spPr>
        <p:txBody>
          <a:bodyPr wrap="square" lIns="0" tIns="0" rIns="0" bIns="0" rtlCol="0" anchor="ctr"/>
          <a:lstStyle/>
          <a:p>
            <a:pPr>
              <a:lnSpc>
                <a:spcPct val="140000"/>
              </a:lnSpc>
            </a:pPr>
            <a:r>
              <a:rPr lang="en-US" sz="980" dirty="0">
                <a:solidFill>
                  <a:srgbClr val="E5E7EB">
                    <a:alpha val="80000"/>
                  </a:srgbClr>
                </a:solidFill>
                <a:latin typeface="Noto Sans SC" pitchFamily="34" charset="0"/>
                <a:ea typeface="Noto Sans SC" pitchFamily="34" charset="-122"/>
                <a:cs typeface="Noto Sans SC" pitchFamily="34" charset="-120"/>
              </a:rPr>
              <a:t>复用社区成熟的智能体方案,</a:t>
            </a:r>
            <a:r>
              <a:rPr lang="en-US" sz="980" b="1" dirty="0">
                <a:solidFill>
                  <a:srgbClr val="F59E0B"/>
                </a:solidFill>
                <a:latin typeface="Noto Sans SC" pitchFamily="34" charset="0"/>
                <a:ea typeface="Noto Sans SC" pitchFamily="34" charset="-122"/>
                <a:cs typeface="Noto Sans SC" pitchFamily="34" charset="-120"/>
              </a:rPr>
              <a:t>减少重复开发</a:t>
            </a:r>
            <a:endParaRPr lang="en-US" sz="1600" dirty="0"/>
          </a:p>
        </p:txBody>
      </p:sp>
      <p:sp>
        <p:nvSpPr>
          <p:cNvPr id="54" name="Shape 52"/>
          <p:cNvSpPr/>
          <p:nvPr/>
        </p:nvSpPr>
        <p:spPr>
          <a:xfrm>
            <a:off x="360158" y="6288001"/>
            <a:ext cx="11471685" cy="506888"/>
          </a:xfrm>
          <a:custGeom>
            <a:avLst/>
            <a:gdLst/>
            <a:ahLst/>
            <a:cxnLst/>
            <a:rect l="l" t="t" r="r" b="b"/>
            <a:pathLst>
              <a:path w="11471685" h="506888">
                <a:moveTo>
                  <a:pt x="71142" y="0"/>
                </a:moveTo>
                <a:lnTo>
                  <a:pt x="11400543" y="0"/>
                </a:lnTo>
                <a:cubicBezTo>
                  <a:pt x="11439834" y="0"/>
                  <a:pt x="11471685" y="31851"/>
                  <a:pt x="11471685" y="71142"/>
                </a:cubicBezTo>
                <a:lnTo>
                  <a:pt x="11471685" y="435747"/>
                </a:lnTo>
                <a:cubicBezTo>
                  <a:pt x="11471685" y="475037"/>
                  <a:pt x="11439834" y="506888"/>
                  <a:pt x="11400543" y="506888"/>
                </a:cubicBezTo>
                <a:lnTo>
                  <a:pt x="71142" y="506888"/>
                </a:lnTo>
                <a:cubicBezTo>
                  <a:pt x="31851" y="506888"/>
                  <a:pt x="0" y="475037"/>
                  <a:pt x="0" y="435747"/>
                </a:cubicBezTo>
                <a:lnTo>
                  <a:pt x="0" y="71142"/>
                </a:lnTo>
                <a:cubicBezTo>
                  <a:pt x="0" y="31851"/>
                  <a:pt x="31851" y="0"/>
                  <a:pt x="71142"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55" name="Shape 53"/>
          <p:cNvSpPr/>
          <p:nvPr/>
        </p:nvSpPr>
        <p:spPr>
          <a:xfrm>
            <a:off x="551352" y="6452518"/>
            <a:ext cx="133392" cy="177856"/>
          </a:xfrm>
          <a:custGeom>
            <a:avLst/>
            <a:gdLst/>
            <a:ahLst/>
            <a:cxnLst/>
            <a:rect l="l" t="t" r="r" b="b"/>
            <a:pathLst>
              <a:path w="133392" h="177856">
                <a:moveTo>
                  <a:pt x="101746" y="133392"/>
                </a:moveTo>
                <a:cubicBezTo>
                  <a:pt x="104282" y="125645"/>
                  <a:pt x="109353" y="118628"/>
                  <a:pt x="115085" y="112584"/>
                </a:cubicBezTo>
                <a:cubicBezTo>
                  <a:pt x="126444" y="100634"/>
                  <a:pt x="133392" y="84481"/>
                  <a:pt x="133392" y="66696"/>
                </a:cubicBezTo>
                <a:cubicBezTo>
                  <a:pt x="133392" y="29874"/>
                  <a:pt x="103518" y="0"/>
                  <a:pt x="66696" y="0"/>
                </a:cubicBezTo>
                <a:cubicBezTo>
                  <a:pt x="29874" y="0"/>
                  <a:pt x="0" y="29874"/>
                  <a:pt x="0" y="66696"/>
                </a:cubicBezTo>
                <a:cubicBezTo>
                  <a:pt x="0" y="84481"/>
                  <a:pt x="6947" y="100634"/>
                  <a:pt x="18307" y="112584"/>
                </a:cubicBezTo>
                <a:cubicBezTo>
                  <a:pt x="24038" y="118628"/>
                  <a:pt x="29145" y="125645"/>
                  <a:pt x="31646" y="133392"/>
                </a:cubicBezTo>
                <a:lnTo>
                  <a:pt x="101711" y="133392"/>
                </a:lnTo>
                <a:close/>
                <a:moveTo>
                  <a:pt x="100044" y="150066"/>
                </a:moveTo>
                <a:lnTo>
                  <a:pt x="33348" y="150066"/>
                </a:lnTo>
                <a:lnTo>
                  <a:pt x="33348" y="155624"/>
                </a:lnTo>
                <a:cubicBezTo>
                  <a:pt x="33348" y="170978"/>
                  <a:pt x="45784" y="183414"/>
                  <a:pt x="61138" y="183414"/>
                </a:cubicBezTo>
                <a:lnTo>
                  <a:pt x="72254" y="183414"/>
                </a:lnTo>
                <a:cubicBezTo>
                  <a:pt x="87608" y="183414"/>
                  <a:pt x="100044" y="170978"/>
                  <a:pt x="100044" y="155624"/>
                </a:cubicBezTo>
                <a:lnTo>
                  <a:pt x="100044" y="150066"/>
                </a:lnTo>
                <a:close/>
                <a:moveTo>
                  <a:pt x="63917" y="38906"/>
                </a:moveTo>
                <a:cubicBezTo>
                  <a:pt x="50091" y="38906"/>
                  <a:pt x="38906" y="50091"/>
                  <a:pt x="38906" y="63917"/>
                </a:cubicBezTo>
                <a:cubicBezTo>
                  <a:pt x="38906" y="68537"/>
                  <a:pt x="35189" y="72254"/>
                  <a:pt x="30569" y="72254"/>
                </a:cubicBezTo>
                <a:cubicBezTo>
                  <a:pt x="25949" y="72254"/>
                  <a:pt x="22232" y="68537"/>
                  <a:pt x="22232" y="63917"/>
                </a:cubicBezTo>
                <a:cubicBezTo>
                  <a:pt x="22232" y="40886"/>
                  <a:pt x="40886" y="22232"/>
                  <a:pt x="63917" y="22232"/>
                </a:cubicBezTo>
                <a:cubicBezTo>
                  <a:pt x="68537" y="22232"/>
                  <a:pt x="72254" y="25949"/>
                  <a:pt x="72254" y="30569"/>
                </a:cubicBezTo>
                <a:cubicBezTo>
                  <a:pt x="72254" y="35189"/>
                  <a:pt x="68537" y="38906"/>
                  <a:pt x="63917" y="38906"/>
                </a:cubicBezTo>
                <a:close/>
              </a:path>
            </a:pathLst>
          </a:custGeom>
          <a:solidFill>
            <a:srgbClr val="34D399"/>
          </a:solidFill>
          <a:ln/>
        </p:spPr>
        <p:txBody>
          <a:bodyPr/>
          <a:lstStyle/>
          <a:p>
            <a:endParaRPr lang="zh-CN" altLang="en-US"/>
          </a:p>
        </p:txBody>
      </p:sp>
      <p:sp>
        <p:nvSpPr>
          <p:cNvPr id="56" name="Text 54"/>
          <p:cNvSpPr/>
          <p:nvPr/>
        </p:nvSpPr>
        <p:spPr>
          <a:xfrm>
            <a:off x="835921" y="6434732"/>
            <a:ext cx="6776298" cy="213427"/>
          </a:xfrm>
          <a:prstGeom prst="rect">
            <a:avLst/>
          </a:prstGeom>
          <a:noFill/>
          <a:ln/>
        </p:spPr>
        <p:txBody>
          <a:bodyPr wrap="square" lIns="0" tIns="0" rIns="0" bIns="0" rtlCol="0" anchor="ctr"/>
          <a:lstStyle/>
          <a:p>
            <a:pPr>
              <a:lnSpc>
                <a:spcPct val="130000"/>
              </a:lnSpc>
            </a:pPr>
            <a:r>
              <a:rPr lang="en-US" sz="1120" b="1" dirty="0">
                <a:solidFill>
                  <a:srgbClr val="34D399"/>
                </a:solidFill>
                <a:latin typeface="Noto Sans SC" pitchFamily="34" charset="0"/>
                <a:ea typeface="Noto Sans SC" pitchFamily="34" charset="-122"/>
                <a:cs typeface="Noto Sans SC" pitchFamily="34" charset="-120"/>
              </a:rPr>
              <a:t>系统级二次开发:</a:t>
            </a:r>
            <a:r>
              <a:rPr lang="en-US" sz="1120" dirty="0">
                <a:solidFill>
                  <a:srgbClr val="E5E7EB">
                    <a:alpha val="90000"/>
                  </a:srgbClr>
                </a:solidFill>
                <a:latin typeface="Noto Sans SC" pitchFamily="34" charset="0"/>
                <a:ea typeface="Noto Sans SC" pitchFamily="34" charset="-122"/>
                <a:cs typeface="Noto Sans SC" pitchFamily="34" charset="-120"/>
              </a:rPr>
              <a:t> 在对 Kagent 本身做二次开发时,应按</a:t>
            </a:r>
            <a:r>
              <a:rPr lang="en-US" sz="1120" b="1" dirty="0">
                <a:solidFill>
                  <a:srgbClr val="F59E0B"/>
                </a:solidFill>
                <a:latin typeface="Noto Sans SC" pitchFamily="34" charset="0"/>
                <a:ea typeface="Noto Sans SC" pitchFamily="34" charset="-122"/>
                <a:cs typeface="Noto Sans SC" pitchFamily="34" charset="-120"/>
              </a:rPr>
              <a:t>"定义 → 翻译 → 运行时适配 → UI 支持"</a:t>
            </a:r>
            <a:r>
              <a:rPr lang="en-US" sz="1120" dirty="0">
                <a:solidFill>
                  <a:srgbClr val="E5E7EB">
                    <a:alpha val="90000"/>
                  </a:srgbClr>
                </a:solidFill>
                <a:latin typeface="Noto Sans SC" pitchFamily="34" charset="0"/>
                <a:ea typeface="Noto Sans SC" pitchFamily="34" charset="-122"/>
                <a:cs typeface="Noto Sans SC" pitchFamily="34" charset="-120"/>
              </a:rPr>
              <a:t>的链路推进</a:t>
            </a:r>
            <a:endParaRPr lang="en-US" sz="1600" dirty="0"/>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A1A1A"/>
        </a:solidFill>
        <a:effectLst/>
      </p:bgPr>
    </p:bg>
    <p:spTree>
      <p:nvGrpSpPr>
        <p:cNvPr id="1" name=""/>
        <p:cNvGrpSpPr/>
        <p:nvPr/>
      </p:nvGrpSpPr>
      <p:grpSpPr>
        <a:xfrm>
          <a:off x="0" y="0"/>
          <a:ext cx="0" cy="0"/>
          <a:chOff x="0" y="0"/>
          <a:chExt cx="0" cy="0"/>
        </a:xfrm>
      </p:grpSpPr>
      <p:sp>
        <p:nvSpPr>
          <p:cNvPr id="6" name="Text 3"/>
          <p:cNvSpPr/>
          <p:nvPr/>
        </p:nvSpPr>
        <p:spPr>
          <a:xfrm>
            <a:off x="2686392" y="794097"/>
            <a:ext cx="6818771" cy="1426521"/>
          </a:xfrm>
          <a:prstGeom prst="rect">
            <a:avLst/>
          </a:prstGeom>
          <a:noFill/>
          <a:ln/>
        </p:spPr>
        <p:txBody>
          <a:bodyPr wrap="square" lIns="0" tIns="0" rIns="0" bIns="0" rtlCol="0" anchor="ctr"/>
          <a:lstStyle/>
          <a:p>
            <a:pPr algn="ctr">
              <a:lnSpc>
                <a:spcPct val="100000"/>
              </a:lnSpc>
            </a:pPr>
            <a:r>
              <a:rPr lang="en-US" sz="4493" b="1" dirty="0">
                <a:solidFill>
                  <a:srgbClr val="E5E7EB"/>
                </a:solidFill>
                <a:latin typeface="Noto Sans SC" pitchFamily="34" charset="0"/>
                <a:ea typeface="Noto Sans SC" pitchFamily="34" charset="-122"/>
                <a:cs typeface="Noto Sans SC" pitchFamily="34" charset="-120"/>
              </a:rPr>
              <a:t>Kagent:开启 Kubernetes</a:t>
            </a:r>
            <a:endParaRPr lang="en-US" sz="1600" dirty="0"/>
          </a:p>
          <a:p>
            <a:pPr algn="ctr">
              <a:lnSpc>
                <a:spcPct val="100000"/>
              </a:lnSpc>
            </a:pPr>
            <a:r>
              <a:rPr lang="en-US" sz="4493" b="1" dirty="0">
                <a:solidFill>
                  <a:srgbClr val="E5E7EB"/>
                </a:solidFill>
                <a:latin typeface="Noto Sans SC" pitchFamily="34" charset="0"/>
                <a:ea typeface="Noto Sans SC" pitchFamily="34" charset="-122"/>
                <a:cs typeface="Noto Sans SC" pitchFamily="34" charset="-120"/>
              </a:rPr>
              <a:t>智能运维新时代</a:t>
            </a:r>
            <a:endParaRPr lang="en-US" sz="1600" dirty="0"/>
          </a:p>
        </p:txBody>
      </p:sp>
      <p:sp>
        <p:nvSpPr>
          <p:cNvPr id="7" name="Text 4"/>
          <p:cNvSpPr/>
          <p:nvPr/>
        </p:nvSpPr>
        <p:spPr>
          <a:xfrm>
            <a:off x="2771983" y="2448861"/>
            <a:ext cx="6647588" cy="741791"/>
          </a:xfrm>
          <a:prstGeom prst="rect">
            <a:avLst/>
          </a:prstGeom>
          <a:noFill/>
          <a:ln/>
        </p:spPr>
        <p:txBody>
          <a:bodyPr wrap="square" lIns="0" tIns="0" rIns="0" bIns="0" rtlCol="0" anchor="ctr"/>
          <a:lstStyle/>
          <a:p>
            <a:pPr algn="ctr">
              <a:lnSpc>
                <a:spcPct val="140000"/>
              </a:lnSpc>
            </a:pPr>
            <a:r>
              <a:rPr lang="en-US" sz="1797" dirty="0">
                <a:solidFill>
                  <a:srgbClr val="E5E7EB">
                    <a:alpha val="80000"/>
                  </a:srgbClr>
                </a:solidFill>
                <a:latin typeface="Noto Sans SC" pitchFamily="34" charset="0"/>
                <a:ea typeface="Noto Sans SC" pitchFamily="34" charset="-122"/>
                <a:cs typeface="Noto Sans SC" pitchFamily="34" charset="-120"/>
              </a:rPr>
              <a:t>Kagent 通过 Kubernetes 原生架构与 AI 智能体的深度融合,</a:t>
            </a:r>
            <a:endParaRPr lang="en-US" sz="1600" dirty="0"/>
          </a:p>
          <a:p>
            <a:pPr algn="ctr">
              <a:lnSpc>
                <a:spcPct val="140000"/>
              </a:lnSpc>
            </a:pPr>
            <a:r>
              <a:rPr lang="en-US" sz="1797" dirty="0">
                <a:solidFill>
                  <a:srgbClr val="E5E7EB">
                    <a:alpha val="80000"/>
                  </a:srgbClr>
                </a:solidFill>
                <a:latin typeface="Noto Sans SC" pitchFamily="34" charset="0"/>
                <a:ea typeface="Noto Sans SC" pitchFamily="34" charset="-122"/>
                <a:cs typeface="Noto Sans SC" pitchFamily="34" charset="-120"/>
              </a:rPr>
              <a:t>为企业级运维提供了</a:t>
            </a:r>
            <a:r>
              <a:rPr lang="en-US" sz="1797" b="1" dirty="0">
                <a:solidFill>
                  <a:srgbClr val="34D399"/>
                </a:solidFill>
                <a:latin typeface="Noto Sans SC" pitchFamily="34" charset="0"/>
                <a:ea typeface="Noto Sans SC" pitchFamily="34" charset="-122"/>
                <a:cs typeface="Noto Sans SC" pitchFamily="34" charset="-120"/>
              </a:rPr>
              <a:t>标准化</a:t>
            </a:r>
            <a:r>
              <a:rPr lang="en-US" sz="1797" dirty="0">
                <a:solidFill>
                  <a:srgbClr val="E5E7EB">
                    <a:alpha val="80000"/>
                  </a:srgbClr>
                </a:solidFill>
                <a:latin typeface="Noto Sans SC" pitchFamily="34" charset="0"/>
                <a:ea typeface="Noto Sans SC" pitchFamily="34" charset="-122"/>
                <a:cs typeface="Noto Sans SC" pitchFamily="34" charset="-120"/>
              </a:rPr>
              <a:t>、</a:t>
            </a:r>
            <a:r>
              <a:rPr lang="en-US" sz="1797" b="1" dirty="0">
                <a:solidFill>
                  <a:srgbClr val="F59E0B"/>
                </a:solidFill>
                <a:latin typeface="Noto Sans SC" pitchFamily="34" charset="0"/>
                <a:ea typeface="Noto Sans SC" pitchFamily="34" charset="-122"/>
                <a:cs typeface="Noto Sans SC" pitchFamily="34" charset="-120"/>
              </a:rPr>
              <a:t>可扩展</a:t>
            </a:r>
            <a:r>
              <a:rPr lang="en-US" sz="1797" dirty="0">
                <a:solidFill>
                  <a:srgbClr val="E5E7EB">
                    <a:alpha val="80000"/>
                  </a:srgbClr>
                </a:solidFill>
                <a:latin typeface="Noto Sans SC" pitchFamily="34" charset="0"/>
                <a:ea typeface="Noto Sans SC" pitchFamily="34" charset="-122"/>
                <a:cs typeface="Noto Sans SC" pitchFamily="34" charset="-120"/>
              </a:rPr>
              <a:t>、</a:t>
            </a:r>
            <a:r>
              <a:rPr lang="en-US" sz="1797" b="1" dirty="0">
                <a:solidFill>
                  <a:srgbClr val="34D399"/>
                </a:solidFill>
                <a:latin typeface="Noto Sans SC" pitchFamily="34" charset="0"/>
                <a:ea typeface="Noto Sans SC" pitchFamily="34" charset="-122"/>
                <a:cs typeface="Noto Sans SC" pitchFamily="34" charset="-120"/>
              </a:rPr>
              <a:t>安全可控</a:t>
            </a:r>
            <a:r>
              <a:rPr lang="en-US" sz="1797" dirty="0">
                <a:solidFill>
                  <a:srgbClr val="E5E7EB">
                    <a:alpha val="80000"/>
                  </a:srgbClr>
                </a:solidFill>
                <a:latin typeface="Noto Sans SC" pitchFamily="34" charset="0"/>
                <a:ea typeface="Noto Sans SC" pitchFamily="34" charset="-122"/>
                <a:cs typeface="Noto Sans SC" pitchFamily="34" charset="-120"/>
              </a:rPr>
              <a:t>的解决方案</a:t>
            </a:r>
            <a:endParaRPr lang="en-US" sz="1600" dirty="0"/>
          </a:p>
        </p:txBody>
      </p:sp>
      <p:sp>
        <p:nvSpPr>
          <p:cNvPr id="8" name="Shape 5"/>
          <p:cNvSpPr/>
          <p:nvPr/>
        </p:nvSpPr>
        <p:spPr>
          <a:xfrm>
            <a:off x="1289144" y="3956218"/>
            <a:ext cx="3043245" cy="1683295"/>
          </a:xfrm>
          <a:custGeom>
            <a:avLst/>
            <a:gdLst/>
            <a:ahLst/>
            <a:cxnLst/>
            <a:rect l="l" t="t" r="r" b="b"/>
            <a:pathLst>
              <a:path w="3043245" h="1683295">
                <a:moveTo>
                  <a:pt x="114127" y="0"/>
                </a:moveTo>
                <a:lnTo>
                  <a:pt x="2929118" y="0"/>
                </a:lnTo>
                <a:cubicBezTo>
                  <a:pt x="2992148" y="0"/>
                  <a:pt x="3043245" y="51097"/>
                  <a:pt x="3043245" y="114127"/>
                </a:cubicBezTo>
                <a:lnTo>
                  <a:pt x="3043245" y="1569167"/>
                </a:lnTo>
                <a:cubicBezTo>
                  <a:pt x="3043245" y="1632198"/>
                  <a:pt x="2992148" y="1683295"/>
                  <a:pt x="2929118" y="1683295"/>
                </a:cubicBezTo>
                <a:lnTo>
                  <a:pt x="114127" y="1683295"/>
                </a:lnTo>
                <a:cubicBezTo>
                  <a:pt x="51097" y="1683295"/>
                  <a:pt x="0" y="1632198"/>
                  <a:pt x="0" y="1569167"/>
                </a:cubicBezTo>
                <a:lnTo>
                  <a:pt x="0" y="114127"/>
                </a:lnTo>
                <a:cubicBezTo>
                  <a:pt x="0" y="51139"/>
                  <a:pt x="51139" y="0"/>
                  <a:pt x="114127"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9" name="Shape 6"/>
          <p:cNvSpPr/>
          <p:nvPr/>
        </p:nvSpPr>
        <p:spPr>
          <a:xfrm>
            <a:off x="2583563" y="4189217"/>
            <a:ext cx="456487" cy="456487"/>
          </a:xfrm>
          <a:custGeom>
            <a:avLst/>
            <a:gdLst/>
            <a:ahLst/>
            <a:cxnLst/>
            <a:rect l="l" t="t" r="r" b="b"/>
            <a:pathLst>
              <a:path w="456487" h="456487">
                <a:moveTo>
                  <a:pt x="199980" y="-2229"/>
                </a:moveTo>
                <a:cubicBezTo>
                  <a:pt x="217634" y="-12393"/>
                  <a:pt x="239388" y="-12393"/>
                  <a:pt x="257041" y="-2229"/>
                </a:cubicBezTo>
                <a:lnTo>
                  <a:pt x="413869" y="88266"/>
                </a:lnTo>
                <a:cubicBezTo>
                  <a:pt x="431523" y="98430"/>
                  <a:pt x="442400" y="117331"/>
                  <a:pt x="442400" y="137659"/>
                </a:cubicBezTo>
                <a:lnTo>
                  <a:pt x="442400" y="318649"/>
                </a:lnTo>
                <a:cubicBezTo>
                  <a:pt x="442400" y="339066"/>
                  <a:pt x="431523" y="357878"/>
                  <a:pt x="413869" y="368042"/>
                </a:cubicBezTo>
                <a:lnTo>
                  <a:pt x="257041" y="458716"/>
                </a:lnTo>
                <a:cubicBezTo>
                  <a:pt x="239388" y="468880"/>
                  <a:pt x="217634" y="468880"/>
                  <a:pt x="199980" y="458716"/>
                </a:cubicBezTo>
                <a:lnTo>
                  <a:pt x="43241" y="368221"/>
                </a:lnTo>
                <a:cubicBezTo>
                  <a:pt x="25588" y="358057"/>
                  <a:pt x="14711" y="339155"/>
                  <a:pt x="14711" y="318827"/>
                </a:cubicBezTo>
                <a:lnTo>
                  <a:pt x="14711" y="137838"/>
                </a:lnTo>
                <a:cubicBezTo>
                  <a:pt x="14711" y="117421"/>
                  <a:pt x="25588" y="98608"/>
                  <a:pt x="43241" y="88444"/>
                </a:cubicBezTo>
                <a:lnTo>
                  <a:pt x="199980" y="-2229"/>
                </a:lnTo>
                <a:close/>
                <a:moveTo>
                  <a:pt x="385250" y="318738"/>
                </a:moveTo>
                <a:lnTo>
                  <a:pt x="385250" y="170648"/>
                </a:lnTo>
                <a:lnTo>
                  <a:pt x="257041" y="244648"/>
                </a:lnTo>
                <a:lnTo>
                  <a:pt x="257041" y="392739"/>
                </a:lnTo>
                <a:lnTo>
                  <a:pt x="385250" y="318738"/>
                </a:lnTo>
                <a:close/>
              </a:path>
            </a:pathLst>
          </a:custGeom>
          <a:solidFill>
            <a:srgbClr val="34D399"/>
          </a:solidFill>
          <a:ln/>
        </p:spPr>
        <p:txBody>
          <a:bodyPr/>
          <a:lstStyle/>
          <a:p>
            <a:endParaRPr lang="zh-CN" altLang="en-US"/>
          </a:p>
        </p:txBody>
      </p:sp>
      <p:sp>
        <p:nvSpPr>
          <p:cNvPr id="10" name="Text 7"/>
          <p:cNvSpPr/>
          <p:nvPr/>
        </p:nvSpPr>
        <p:spPr>
          <a:xfrm>
            <a:off x="1465082" y="4797866"/>
            <a:ext cx="2691370" cy="304324"/>
          </a:xfrm>
          <a:prstGeom prst="rect">
            <a:avLst/>
          </a:prstGeom>
          <a:noFill/>
          <a:ln/>
        </p:spPr>
        <p:txBody>
          <a:bodyPr wrap="square" lIns="0" tIns="0" rIns="0" bIns="0" rtlCol="0" anchor="ctr"/>
          <a:lstStyle/>
          <a:p>
            <a:pPr algn="ctr">
              <a:lnSpc>
                <a:spcPct val="110000"/>
              </a:lnSpc>
            </a:pPr>
            <a:r>
              <a:rPr lang="en-US" sz="1797" b="1" dirty="0">
                <a:solidFill>
                  <a:srgbClr val="E5E7EB"/>
                </a:solidFill>
                <a:latin typeface="Noto Sans SC" pitchFamily="34" charset="0"/>
                <a:ea typeface="Noto Sans SC" pitchFamily="34" charset="-122"/>
                <a:cs typeface="Noto Sans SC" pitchFamily="34" charset="-120"/>
              </a:rPr>
              <a:t>云原生架构</a:t>
            </a:r>
            <a:endParaRPr lang="en-US" sz="1600" dirty="0"/>
          </a:p>
        </p:txBody>
      </p:sp>
      <p:sp>
        <p:nvSpPr>
          <p:cNvPr id="11" name="Text 8"/>
          <p:cNvSpPr/>
          <p:nvPr/>
        </p:nvSpPr>
        <p:spPr>
          <a:xfrm>
            <a:off x="1484102" y="5178271"/>
            <a:ext cx="2653329" cy="228243"/>
          </a:xfrm>
          <a:prstGeom prst="rect">
            <a:avLst/>
          </a:prstGeom>
          <a:noFill/>
          <a:ln/>
        </p:spPr>
        <p:txBody>
          <a:bodyPr wrap="square" lIns="0" tIns="0" rIns="0" bIns="0" rtlCol="0" anchor="ctr"/>
          <a:lstStyle/>
          <a:p>
            <a:pPr algn="ctr">
              <a:lnSpc>
                <a:spcPct val="120000"/>
              </a:lnSpc>
            </a:pPr>
            <a:r>
              <a:rPr lang="en-US" sz="1198" dirty="0">
                <a:solidFill>
                  <a:srgbClr val="E5E7EB">
                    <a:alpha val="70000"/>
                  </a:srgbClr>
                </a:solidFill>
                <a:latin typeface="Noto Sans SC" pitchFamily="34" charset="0"/>
                <a:ea typeface="Noto Sans SC" pitchFamily="34" charset="-122"/>
                <a:cs typeface="Noto Sans SC" pitchFamily="34" charset="-120"/>
              </a:rPr>
              <a:t>基于 Kubernetes 的声明式智能体管理</a:t>
            </a:r>
            <a:endParaRPr lang="en-US" sz="1600" dirty="0"/>
          </a:p>
        </p:txBody>
      </p:sp>
      <p:sp>
        <p:nvSpPr>
          <p:cNvPr id="12" name="Shape 9"/>
          <p:cNvSpPr/>
          <p:nvPr/>
        </p:nvSpPr>
        <p:spPr>
          <a:xfrm>
            <a:off x="4572223" y="3956218"/>
            <a:ext cx="3043245" cy="1683295"/>
          </a:xfrm>
          <a:custGeom>
            <a:avLst/>
            <a:gdLst/>
            <a:ahLst/>
            <a:cxnLst/>
            <a:rect l="l" t="t" r="r" b="b"/>
            <a:pathLst>
              <a:path w="3043245" h="1683295">
                <a:moveTo>
                  <a:pt x="114127" y="0"/>
                </a:moveTo>
                <a:lnTo>
                  <a:pt x="2929118" y="0"/>
                </a:lnTo>
                <a:cubicBezTo>
                  <a:pt x="2992148" y="0"/>
                  <a:pt x="3043245" y="51097"/>
                  <a:pt x="3043245" y="114127"/>
                </a:cubicBezTo>
                <a:lnTo>
                  <a:pt x="3043245" y="1569167"/>
                </a:lnTo>
                <a:cubicBezTo>
                  <a:pt x="3043245" y="1632198"/>
                  <a:pt x="2992148" y="1683295"/>
                  <a:pt x="2929118" y="1683295"/>
                </a:cubicBezTo>
                <a:lnTo>
                  <a:pt x="114127" y="1683295"/>
                </a:lnTo>
                <a:cubicBezTo>
                  <a:pt x="51097" y="1683295"/>
                  <a:pt x="0" y="1632198"/>
                  <a:pt x="0" y="1569167"/>
                </a:cubicBezTo>
                <a:lnTo>
                  <a:pt x="0" y="114127"/>
                </a:lnTo>
                <a:cubicBezTo>
                  <a:pt x="0" y="51139"/>
                  <a:pt x="51139" y="0"/>
                  <a:pt x="114127" y="0"/>
                </a:cubicBezTo>
                <a:close/>
              </a:path>
            </a:pathLst>
          </a:custGeom>
          <a:solidFill>
            <a:srgbClr val="F59E0B">
              <a:alpha val="10196"/>
            </a:srgbClr>
          </a:solidFill>
          <a:ln w="12700">
            <a:solidFill>
              <a:srgbClr val="F59E0B">
                <a:alpha val="30196"/>
              </a:srgbClr>
            </a:solidFill>
            <a:prstDash val="solid"/>
          </a:ln>
        </p:spPr>
        <p:txBody>
          <a:bodyPr/>
          <a:lstStyle/>
          <a:p>
            <a:endParaRPr lang="zh-CN" altLang="en-US"/>
          </a:p>
        </p:txBody>
      </p:sp>
      <p:sp>
        <p:nvSpPr>
          <p:cNvPr id="13" name="Shape 10"/>
          <p:cNvSpPr/>
          <p:nvPr/>
        </p:nvSpPr>
        <p:spPr>
          <a:xfrm>
            <a:off x="5866642" y="4189217"/>
            <a:ext cx="456487" cy="456487"/>
          </a:xfrm>
          <a:custGeom>
            <a:avLst/>
            <a:gdLst/>
            <a:ahLst/>
            <a:cxnLst/>
            <a:rect l="l" t="t" r="r" b="b"/>
            <a:pathLst>
              <a:path w="456487" h="456487">
                <a:moveTo>
                  <a:pt x="106989" y="49928"/>
                </a:moveTo>
                <a:cubicBezTo>
                  <a:pt x="106989" y="22379"/>
                  <a:pt x="129368" y="0"/>
                  <a:pt x="156917" y="0"/>
                </a:cubicBezTo>
                <a:lnTo>
                  <a:pt x="178315" y="0"/>
                </a:lnTo>
                <a:cubicBezTo>
                  <a:pt x="194096" y="0"/>
                  <a:pt x="206846" y="12750"/>
                  <a:pt x="206846" y="28530"/>
                </a:cubicBezTo>
                <a:lnTo>
                  <a:pt x="206846" y="427956"/>
                </a:lnTo>
                <a:cubicBezTo>
                  <a:pt x="206846" y="443737"/>
                  <a:pt x="194096" y="456487"/>
                  <a:pt x="178315" y="456487"/>
                </a:cubicBezTo>
                <a:lnTo>
                  <a:pt x="149785" y="456487"/>
                </a:lnTo>
                <a:cubicBezTo>
                  <a:pt x="123216" y="456487"/>
                  <a:pt x="100837" y="438299"/>
                  <a:pt x="94507" y="413691"/>
                </a:cubicBezTo>
                <a:cubicBezTo>
                  <a:pt x="93883" y="413691"/>
                  <a:pt x="93348" y="413691"/>
                  <a:pt x="92724" y="413691"/>
                </a:cubicBezTo>
                <a:cubicBezTo>
                  <a:pt x="53316" y="413691"/>
                  <a:pt x="21398" y="381773"/>
                  <a:pt x="21398" y="342365"/>
                </a:cubicBezTo>
                <a:cubicBezTo>
                  <a:pt x="21398" y="326317"/>
                  <a:pt x="26747" y="311517"/>
                  <a:pt x="35663" y="299569"/>
                </a:cubicBezTo>
                <a:cubicBezTo>
                  <a:pt x="18366" y="286552"/>
                  <a:pt x="7133" y="265868"/>
                  <a:pt x="7133" y="242509"/>
                </a:cubicBezTo>
                <a:cubicBezTo>
                  <a:pt x="7133" y="214959"/>
                  <a:pt x="22824" y="190976"/>
                  <a:pt x="45649" y="179118"/>
                </a:cubicBezTo>
                <a:cubicBezTo>
                  <a:pt x="39318" y="168419"/>
                  <a:pt x="35663" y="155937"/>
                  <a:pt x="35663" y="142652"/>
                </a:cubicBezTo>
                <a:cubicBezTo>
                  <a:pt x="35663" y="103244"/>
                  <a:pt x="67581" y="71326"/>
                  <a:pt x="106989" y="71326"/>
                </a:cubicBezTo>
                <a:lnTo>
                  <a:pt x="106989" y="49928"/>
                </a:lnTo>
                <a:close/>
                <a:moveTo>
                  <a:pt x="349498" y="49928"/>
                </a:moveTo>
                <a:lnTo>
                  <a:pt x="349498" y="71326"/>
                </a:lnTo>
                <a:cubicBezTo>
                  <a:pt x="388905" y="71326"/>
                  <a:pt x="420824" y="103244"/>
                  <a:pt x="420824" y="142652"/>
                </a:cubicBezTo>
                <a:cubicBezTo>
                  <a:pt x="420824" y="156026"/>
                  <a:pt x="417168" y="168508"/>
                  <a:pt x="410838" y="179118"/>
                </a:cubicBezTo>
                <a:cubicBezTo>
                  <a:pt x="433752" y="190976"/>
                  <a:pt x="449354" y="214870"/>
                  <a:pt x="449354" y="242509"/>
                </a:cubicBezTo>
                <a:cubicBezTo>
                  <a:pt x="449354" y="265868"/>
                  <a:pt x="438120" y="286552"/>
                  <a:pt x="420824" y="299569"/>
                </a:cubicBezTo>
                <a:cubicBezTo>
                  <a:pt x="429739" y="311517"/>
                  <a:pt x="435089" y="326317"/>
                  <a:pt x="435089" y="342365"/>
                </a:cubicBezTo>
                <a:cubicBezTo>
                  <a:pt x="435089" y="381773"/>
                  <a:pt x="403171" y="413691"/>
                  <a:pt x="363763" y="413691"/>
                </a:cubicBezTo>
                <a:cubicBezTo>
                  <a:pt x="363139" y="413691"/>
                  <a:pt x="362604" y="413691"/>
                  <a:pt x="361980" y="413691"/>
                </a:cubicBezTo>
                <a:cubicBezTo>
                  <a:pt x="355650" y="438299"/>
                  <a:pt x="333271" y="456487"/>
                  <a:pt x="306702" y="456487"/>
                </a:cubicBezTo>
                <a:lnTo>
                  <a:pt x="278172" y="456487"/>
                </a:lnTo>
                <a:cubicBezTo>
                  <a:pt x="262391" y="456487"/>
                  <a:pt x="249641" y="443737"/>
                  <a:pt x="249641" y="427956"/>
                </a:cubicBezTo>
                <a:lnTo>
                  <a:pt x="249641" y="28530"/>
                </a:lnTo>
                <a:cubicBezTo>
                  <a:pt x="249641" y="12750"/>
                  <a:pt x="262391" y="0"/>
                  <a:pt x="278172" y="0"/>
                </a:cubicBezTo>
                <a:lnTo>
                  <a:pt x="299569" y="0"/>
                </a:lnTo>
                <a:cubicBezTo>
                  <a:pt x="327119" y="0"/>
                  <a:pt x="349498" y="22379"/>
                  <a:pt x="349498" y="49928"/>
                </a:cubicBezTo>
                <a:close/>
              </a:path>
            </a:pathLst>
          </a:custGeom>
          <a:solidFill>
            <a:srgbClr val="F59E0B"/>
          </a:solidFill>
          <a:ln/>
        </p:spPr>
        <p:txBody>
          <a:bodyPr/>
          <a:lstStyle/>
          <a:p>
            <a:endParaRPr lang="zh-CN" altLang="en-US"/>
          </a:p>
        </p:txBody>
      </p:sp>
      <p:sp>
        <p:nvSpPr>
          <p:cNvPr id="14" name="Text 11"/>
          <p:cNvSpPr/>
          <p:nvPr/>
        </p:nvSpPr>
        <p:spPr>
          <a:xfrm>
            <a:off x="4748160" y="4797866"/>
            <a:ext cx="2691370" cy="304324"/>
          </a:xfrm>
          <a:prstGeom prst="rect">
            <a:avLst/>
          </a:prstGeom>
          <a:noFill/>
          <a:ln/>
        </p:spPr>
        <p:txBody>
          <a:bodyPr wrap="square" lIns="0" tIns="0" rIns="0" bIns="0" rtlCol="0" anchor="ctr"/>
          <a:lstStyle/>
          <a:p>
            <a:pPr algn="ctr">
              <a:lnSpc>
                <a:spcPct val="110000"/>
              </a:lnSpc>
            </a:pPr>
            <a:r>
              <a:rPr lang="en-US" sz="1797" b="1" dirty="0">
                <a:solidFill>
                  <a:srgbClr val="E5E7EB"/>
                </a:solidFill>
                <a:latin typeface="Noto Sans SC" pitchFamily="34" charset="0"/>
                <a:ea typeface="Noto Sans SC" pitchFamily="34" charset="-122"/>
                <a:cs typeface="Noto Sans SC" pitchFamily="34" charset="-120"/>
              </a:rPr>
              <a:t>AI 驱动</a:t>
            </a:r>
            <a:endParaRPr lang="en-US" sz="1600" dirty="0"/>
          </a:p>
        </p:txBody>
      </p:sp>
      <p:sp>
        <p:nvSpPr>
          <p:cNvPr id="15" name="Text 12"/>
          <p:cNvSpPr/>
          <p:nvPr/>
        </p:nvSpPr>
        <p:spPr>
          <a:xfrm>
            <a:off x="4767181" y="5178271"/>
            <a:ext cx="2653329" cy="228243"/>
          </a:xfrm>
          <a:prstGeom prst="rect">
            <a:avLst/>
          </a:prstGeom>
          <a:noFill/>
          <a:ln/>
        </p:spPr>
        <p:txBody>
          <a:bodyPr wrap="square" lIns="0" tIns="0" rIns="0" bIns="0" rtlCol="0" anchor="ctr"/>
          <a:lstStyle/>
          <a:p>
            <a:pPr algn="ctr">
              <a:lnSpc>
                <a:spcPct val="120000"/>
              </a:lnSpc>
            </a:pPr>
            <a:r>
              <a:rPr lang="en-US" sz="1198" dirty="0">
                <a:solidFill>
                  <a:srgbClr val="E5E7EB">
                    <a:alpha val="70000"/>
                  </a:srgbClr>
                </a:solidFill>
                <a:latin typeface="Noto Sans SC" pitchFamily="34" charset="0"/>
                <a:ea typeface="Noto Sans SC" pitchFamily="34" charset="-122"/>
                <a:cs typeface="Noto Sans SC" pitchFamily="34" charset="-120"/>
              </a:rPr>
              <a:t>大模型赋能的智能运维决策</a:t>
            </a:r>
            <a:endParaRPr lang="en-US" sz="1600" dirty="0"/>
          </a:p>
        </p:txBody>
      </p:sp>
      <p:sp>
        <p:nvSpPr>
          <p:cNvPr id="16" name="Shape 13"/>
          <p:cNvSpPr/>
          <p:nvPr/>
        </p:nvSpPr>
        <p:spPr>
          <a:xfrm>
            <a:off x="7855302" y="3956218"/>
            <a:ext cx="3043245" cy="1683295"/>
          </a:xfrm>
          <a:custGeom>
            <a:avLst/>
            <a:gdLst/>
            <a:ahLst/>
            <a:cxnLst/>
            <a:rect l="l" t="t" r="r" b="b"/>
            <a:pathLst>
              <a:path w="3043245" h="1683295">
                <a:moveTo>
                  <a:pt x="114127" y="0"/>
                </a:moveTo>
                <a:lnTo>
                  <a:pt x="2929118" y="0"/>
                </a:lnTo>
                <a:cubicBezTo>
                  <a:pt x="2992148" y="0"/>
                  <a:pt x="3043245" y="51097"/>
                  <a:pt x="3043245" y="114127"/>
                </a:cubicBezTo>
                <a:lnTo>
                  <a:pt x="3043245" y="1569167"/>
                </a:lnTo>
                <a:cubicBezTo>
                  <a:pt x="3043245" y="1632198"/>
                  <a:pt x="2992148" y="1683295"/>
                  <a:pt x="2929118" y="1683295"/>
                </a:cubicBezTo>
                <a:lnTo>
                  <a:pt x="114127" y="1683295"/>
                </a:lnTo>
                <a:cubicBezTo>
                  <a:pt x="51097" y="1683295"/>
                  <a:pt x="0" y="1632198"/>
                  <a:pt x="0" y="1569167"/>
                </a:cubicBezTo>
                <a:lnTo>
                  <a:pt x="0" y="114127"/>
                </a:lnTo>
                <a:cubicBezTo>
                  <a:pt x="0" y="51139"/>
                  <a:pt x="51139" y="0"/>
                  <a:pt x="114127" y="0"/>
                </a:cubicBezTo>
                <a:close/>
              </a:path>
            </a:pathLst>
          </a:custGeom>
          <a:solidFill>
            <a:srgbClr val="34D399">
              <a:alpha val="10196"/>
            </a:srgbClr>
          </a:solidFill>
          <a:ln w="12700">
            <a:solidFill>
              <a:srgbClr val="34D399">
                <a:alpha val="30196"/>
              </a:srgbClr>
            </a:solidFill>
            <a:prstDash val="solid"/>
          </a:ln>
        </p:spPr>
        <p:txBody>
          <a:bodyPr/>
          <a:lstStyle/>
          <a:p>
            <a:endParaRPr lang="zh-CN" altLang="en-US"/>
          </a:p>
        </p:txBody>
      </p:sp>
      <p:sp>
        <p:nvSpPr>
          <p:cNvPr id="17" name="Shape 14"/>
          <p:cNvSpPr/>
          <p:nvPr/>
        </p:nvSpPr>
        <p:spPr>
          <a:xfrm>
            <a:off x="9149721" y="4189217"/>
            <a:ext cx="456487" cy="456487"/>
          </a:xfrm>
          <a:custGeom>
            <a:avLst/>
            <a:gdLst/>
            <a:ahLst/>
            <a:cxnLst/>
            <a:rect l="l" t="t" r="r" b="b"/>
            <a:pathLst>
              <a:path w="456487" h="456487">
                <a:moveTo>
                  <a:pt x="228243" y="0"/>
                </a:moveTo>
                <a:cubicBezTo>
                  <a:pt x="232345" y="0"/>
                  <a:pt x="236446" y="892"/>
                  <a:pt x="240190" y="2586"/>
                </a:cubicBezTo>
                <a:lnTo>
                  <a:pt x="408163" y="73822"/>
                </a:lnTo>
                <a:cubicBezTo>
                  <a:pt x="427778" y="82114"/>
                  <a:pt x="442400" y="101461"/>
                  <a:pt x="442311" y="124821"/>
                </a:cubicBezTo>
                <a:cubicBezTo>
                  <a:pt x="441865" y="213265"/>
                  <a:pt x="405489" y="375086"/>
                  <a:pt x="251870" y="448641"/>
                </a:cubicBezTo>
                <a:cubicBezTo>
                  <a:pt x="236981" y="455773"/>
                  <a:pt x="219684" y="455773"/>
                  <a:pt x="204795" y="448641"/>
                </a:cubicBezTo>
                <a:cubicBezTo>
                  <a:pt x="51087" y="375086"/>
                  <a:pt x="14800" y="213265"/>
                  <a:pt x="14354" y="124821"/>
                </a:cubicBezTo>
                <a:cubicBezTo>
                  <a:pt x="14265" y="101461"/>
                  <a:pt x="28887" y="82114"/>
                  <a:pt x="48502" y="73822"/>
                </a:cubicBezTo>
                <a:lnTo>
                  <a:pt x="216385" y="2586"/>
                </a:lnTo>
                <a:cubicBezTo>
                  <a:pt x="220130" y="892"/>
                  <a:pt x="224142" y="0"/>
                  <a:pt x="228243" y="0"/>
                </a:cubicBezTo>
                <a:close/>
                <a:moveTo>
                  <a:pt x="228243" y="59557"/>
                </a:moveTo>
                <a:lnTo>
                  <a:pt x="228243" y="396662"/>
                </a:lnTo>
                <a:cubicBezTo>
                  <a:pt x="351281" y="337105"/>
                  <a:pt x="384358" y="205152"/>
                  <a:pt x="385161" y="126158"/>
                </a:cubicBezTo>
                <a:lnTo>
                  <a:pt x="228243" y="59646"/>
                </a:lnTo>
                <a:lnTo>
                  <a:pt x="228243" y="59646"/>
                </a:lnTo>
                <a:close/>
              </a:path>
            </a:pathLst>
          </a:custGeom>
          <a:solidFill>
            <a:srgbClr val="34D399"/>
          </a:solidFill>
          <a:ln/>
        </p:spPr>
        <p:txBody>
          <a:bodyPr/>
          <a:lstStyle/>
          <a:p>
            <a:endParaRPr lang="zh-CN" altLang="en-US"/>
          </a:p>
        </p:txBody>
      </p:sp>
      <p:sp>
        <p:nvSpPr>
          <p:cNvPr id="18" name="Text 15"/>
          <p:cNvSpPr/>
          <p:nvPr/>
        </p:nvSpPr>
        <p:spPr>
          <a:xfrm>
            <a:off x="8031239" y="4797866"/>
            <a:ext cx="2691370" cy="304324"/>
          </a:xfrm>
          <a:prstGeom prst="rect">
            <a:avLst/>
          </a:prstGeom>
          <a:noFill/>
          <a:ln/>
        </p:spPr>
        <p:txBody>
          <a:bodyPr wrap="square" lIns="0" tIns="0" rIns="0" bIns="0" rtlCol="0" anchor="ctr"/>
          <a:lstStyle/>
          <a:p>
            <a:pPr algn="ctr">
              <a:lnSpc>
                <a:spcPct val="110000"/>
              </a:lnSpc>
            </a:pPr>
            <a:r>
              <a:rPr lang="en-US" sz="1797" b="1" dirty="0">
                <a:solidFill>
                  <a:srgbClr val="E5E7EB"/>
                </a:solidFill>
                <a:latin typeface="Noto Sans SC" pitchFamily="34" charset="0"/>
                <a:ea typeface="Noto Sans SC" pitchFamily="34" charset="-122"/>
                <a:cs typeface="Noto Sans SC" pitchFamily="34" charset="-120"/>
              </a:rPr>
              <a:t>安全可控</a:t>
            </a:r>
            <a:endParaRPr lang="en-US" sz="1600" dirty="0"/>
          </a:p>
        </p:txBody>
      </p:sp>
      <p:sp>
        <p:nvSpPr>
          <p:cNvPr id="19" name="Text 16"/>
          <p:cNvSpPr/>
          <p:nvPr/>
        </p:nvSpPr>
        <p:spPr>
          <a:xfrm>
            <a:off x="8050260" y="5178271"/>
            <a:ext cx="2653329" cy="228243"/>
          </a:xfrm>
          <a:prstGeom prst="rect">
            <a:avLst/>
          </a:prstGeom>
          <a:noFill/>
          <a:ln/>
        </p:spPr>
        <p:txBody>
          <a:bodyPr wrap="square" lIns="0" tIns="0" rIns="0" bIns="0" rtlCol="0" anchor="ctr"/>
          <a:lstStyle/>
          <a:p>
            <a:pPr algn="ctr">
              <a:lnSpc>
                <a:spcPct val="120000"/>
              </a:lnSpc>
            </a:pPr>
            <a:r>
              <a:rPr lang="en-US" sz="1198" dirty="0">
                <a:solidFill>
                  <a:srgbClr val="E5E7EB">
                    <a:alpha val="70000"/>
                  </a:srgbClr>
                </a:solidFill>
                <a:latin typeface="Noto Sans SC" pitchFamily="34" charset="0"/>
                <a:ea typeface="Noto Sans SC" pitchFamily="34" charset="-122"/>
                <a:cs typeface="Noto Sans SC" pitchFamily="34" charset="-120"/>
              </a:rPr>
              <a:t>企业级的权限治理与审计</a:t>
            </a:r>
            <a:endParaRPr lang="en-US" sz="1600" dirty="0"/>
          </a:p>
        </p:txBody>
      </p:sp>
    </p:spTree>
  </p:cSld>
  <p:clrMapOvr>
    <a:masterClrMapping/>
  </p:clrMapOvr>
  <p:transition>
    <p:fade/>
  </p:transition>
</p:sld>
</file>

<file path=ppt/theme/theme1.xml><?xml version="1.0" encoding="utf-8"?>
<a:theme xmlns:a="http://schemas.openxmlformats.org/drawingml/2006/main" name="Custom Theme">
  <a:themeElements>
    <a:clrScheme name="Custom">
      <a:dk1>
        <a:srgbClr val="000000"/>
      </a:dk1>
      <a:lt1>
        <a:srgbClr val="FFFFFF"/>
      </a:lt1>
      <a:dk2>
        <a:srgbClr val="333333"/>
      </a:dk2>
      <a:lt2>
        <a:srgbClr val="EEEEEE"/>
      </a:lt2>
      <a:accent1>
        <a:srgbClr val="8DAAC2"/>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2461</Words>
  <Application>Microsoft Macintosh PowerPoint</Application>
  <PresentationFormat>宽屏</PresentationFormat>
  <Paragraphs>578</Paragraphs>
  <Slides>24</Slides>
  <Notes>24</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Arial</vt:lpstr>
      <vt:lpstr>Calibri</vt:lpstr>
      <vt:lpstr>Noto Sans SC</vt:lpstr>
      <vt:lpstr>MiSans</vt:lpstr>
      <vt:lpstr>微软雅黑</vt:lpstr>
      <vt:lpstr>Custom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Moonshot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深度解析 Kagent:构建 Kubernetes 运维智能体</dc:title>
  <dc:subject>深度解析 Kagent:构建 Kubernetes 运维智能体</dc:subject>
  <dc:creator>Kimi</dc:creator>
  <cp:lastModifiedBy>王 天青</cp:lastModifiedBy>
  <cp:revision>13</cp:revision>
  <dcterms:created xsi:type="dcterms:W3CDTF">2026-04-13T03:30:04Z</dcterms:created>
  <dcterms:modified xsi:type="dcterms:W3CDTF">2026-04-13T03:50:42Z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{"Label":"深度解析 Kagent:构建 Kubernetes 运维智能体","ContentProducer":"001191110108MACG2KBH8F10000","ProduceID":"19d84d8d-4212-871c-8000-000059e7b514","ReservedCode1":"","ContentPropagator":"001191110108MACG2KBH8F20000","PropagateID":"19d84d8d-4212-871c-8000-000059e7b514","ReservedCode2":""}</vt:lpwstr>
  </property>
</Properties>
</file>