
<file path=[Content_Types].xml><?xml version="1.0" encoding="utf-8"?>
<Types xmlns="http://schemas.openxmlformats.org/package/2006/content-types">
  <Default Extension="fntdata" ContentType="application/x-fontdata"/>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2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12192000" cy="6858000"/>
  <p:notesSz cx="6858000" cy="12192000"/>
  <p:embeddedFontLst>
    <p:embeddedFont>
      <p:font typeface="MiSans" pitchFamily="2" charset="-122"/>
      <p:regular r:id="rId26"/>
    </p:embeddedFont>
    <p:embeddedFont>
      <p:font typeface="Noto Sans SC" panose="020B0200000000000000" charset="-122"/>
      <p:regular r:id="rId27"/>
    </p:embeddedFont>
    <p:embeddedFont>
      <p:font typeface="Hedvig Letters Sans" pitchFamily="2" charset="0"/>
      <p:regular r:id="rId28"/>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122" d="100"/>
          <a:sy n="122" d="100"/>
        </p:scale>
        <p:origin x="392"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88800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PPTIST_MASTER">
    <p:bg>
      <p:bgPr>
        <a:solidFill>
          <a:srgbClr val="FFFFFF"/>
        </a:solidFill>
        <a:effectLst/>
      </p:bgPr>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1D21"/>
        </a:solidFill>
        <a:effectLst/>
      </p:bgPr>
    </p:bg>
    <p:spTree>
      <p:nvGrpSpPr>
        <p:cNvPr id="1" name=""/>
        <p:cNvGrpSpPr/>
        <p:nvPr/>
      </p:nvGrpSpPr>
      <p:grpSpPr>
        <a:xfrm>
          <a:off x="0" y="0"/>
          <a:ext cx="0" cy="0"/>
          <a:chOff x="0" y="0"/>
          <a:chExt cx="0" cy="0"/>
        </a:xfrm>
      </p:grpSpPr>
      <p:sp>
        <p:nvSpPr>
          <p:cNvPr id="4" name="Shape 1"/>
          <p:cNvSpPr/>
          <p:nvPr/>
        </p:nvSpPr>
        <p:spPr>
          <a:xfrm>
            <a:off x="385763" y="1519238"/>
            <a:ext cx="2409825" cy="390525"/>
          </a:xfrm>
          <a:custGeom>
            <a:avLst/>
            <a:gdLst/>
            <a:ahLst/>
            <a:cxnLst/>
            <a:rect l="l" t="t" r="r" b="b"/>
            <a:pathLst>
              <a:path w="2409825" h="390525">
                <a:moveTo>
                  <a:pt x="76199" y="0"/>
                </a:moveTo>
                <a:lnTo>
                  <a:pt x="2333626" y="0"/>
                </a:lnTo>
                <a:cubicBezTo>
                  <a:pt x="2375709" y="0"/>
                  <a:pt x="2409825" y="34116"/>
                  <a:pt x="2409825" y="76199"/>
                </a:cubicBezTo>
                <a:lnTo>
                  <a:pt x="2409825" y="314326"/>
                </a:lnTo>
                <a:cubicBezTo>
                  <a:pt x="2409825" y="356409"/>
                  <a:pt x="2375709" y="390525"/>
                  <a:pt x="2333626" y="390525"/>
                </a:cubicBezTo>
                <a:lnTo>
                  <a:pt x="76199" y="390525"/>
                </a:lnTo>
                <a:cubicBezTo>
                  <a:pt x="34144" y="390525"/>
                  <a:pt x="0" y="356381"/>
                  <a:pt x="0" y="314326"/>
                </a:cubicBezTo>
                <a:lnTo>
                  <a:pt x="0" y="76199"/>
                </a:lnTo>
                <a:cubicBezTo>
                  <a:pt x="0" y="34144"/>
                  <a:pt x="34144" y="0"/>
                  <a:pt x="76199" y="0"/>
                </a:cubicBezTo>
                <a:close/>
              </a:path>
            </a:pathLst>
          </a:custGeom>
          <a:solidFill>
            <a:srgbClr val="C9A87C">
              <a:alpha val="20000"/>
            </a:srgbClr>
          </a:solidFill>
          <a:ln w="12700">
            <a:solidFill>
              <a:srgbClr val="C9A87C">
                <a:alpha val="50196"/>
              </a:srgbClr>
            </a:solidFill>
            <a:prstDash val="solid"/>
          </a:ln>
        </p:spPr>
        <p:txBody>
          <a:bodyPr/>
          <a:lstStyle/>
          <a:p>
            <a:endParaRPr lang="zh-CN" altLang="en-US"/>
          </a:p>
        </p:txBody>
      </p:sp>
      <p:sp>
        <p:nvSpPr>
          <p:cNvPr id="5" name="Text 2"/>
          <p:cNvSpPr/>
          <p:nvPr/>
        </p:nvSpPr>
        <p:spPr>
          <a:xfrm>
            <a:off x="542925" y="1604963"/>
            <a:ext cx="2174453" cy="214313"/>
          </a:xfrm>
          <a:prstGeom prst="rect">
            <a:avLst/>
          </a:prstGeom>
          <a:noFill/>
          <a:ln/>
        </p:spPr>
        <p:txBody>
          <a:bodyPr wrap="square" lIns="0" tIns="0" rIns="0" bIns="0" rtlCol="0" anchor="ctr"/>
          <a:lstStyle/>
          <a:p>
            <a:pPr>
              <a:lnSpc>
                <a:spcPct val="130000"/>
              </a:lnSpc>
            </a:pPr>
            <a:r>
              <a:rPr lang="en-US" sz="1200" b="1" kern="0" spc="60" dirty="0">
                <a:solidFill>
                  <a:srgbClr val="C9A87C"/>
                </a:solidFill>
                <a:latin typeface="Noto Sans SC" pitchFamily="34" charset="0"/>
                <a:ea typeface="Noto Sans SC" pitchFamily="34" charset="-122"/>
                <a:cs typeface="Noto Sans SC" pitchFamily="34" charset="-120"/>
              </a:rPr>
              <a:t>AGENT INFRASTRUCTURE</a:t>
            </a:r>
            <a:endParaRPr lang="en-US" sz="1600" dirty="0"/>
          </a:p>
        </p:txBody>
      </p:sp>
      <p:sp>
        <p:nvSpPr>
          <p:cNvPr id="6" name="Text 3"/>
          <p:cNvSpPr/>
          <p:nvPr/>
        </p:nvSpPr>
        <p:spPr>
          <a:xfrm>
            <a:off x="381000" y="2143125"/>
            <a:ext cx="4733925" cy="857250"/>
          </a:xfrm>
          <a:prstGeom prst="rect">
            <a:avLst/>
          </a:prstGeom>
          <a:noFill/>
          <a:ln/>
        </p:spPr>
        <p:txBody>
          <a:bodyPr wrap="square" lIns="0" tIns="0" rIns="0" bIns="0" rtlCol="0" anchor="ctr"/>
          <a:lstStyle/>
          <a:p>
            <a:pPr>
              <a:lnSpc>
                <a:spcPct val="100000"/>
              </a:lnSpc>
            </a:pPr>
            <a:r>
              <a:rPr lang="en-US" sz="5400" b="1" dirty="0">
                <a:solidFill>
                  <a:srgbClr val="E0E2E5"/>
                </a:solidFill>
                <a:latin typeface="Noto Sans SC" pitchFamily="34" charset="0"/>
                <a:ea typeface="Noto Sans SC" pitchFamily="34" charset="-122"/>
                <a:cs typeface="Noto Sans SC" pitchFamily="34" charset="-120"/>
              </a:rPr>
              <a:t>OpenHarness</a:t>
            </a:r>
            <a:endParaRPr lang="en-US" sz="1600" dirty="0"/>
          </a:p>
        </p:txBody>
      </p:sp>
      <p:sp>
        <p:nvSpPr>
          <p:cNvPr id="7" name="Text 4"/>
          <p:cNvSpPr/>
          <p:nvPr/>
        </p:nvSpPr>
        <p:spPr>
          <a:xfrm>
            <a:off x="381000" y="3152775"/>
            <a:ext cx="2057400" cy="457200"/>
          </a:xfrm>
          <a:prstGeom prst="rect">
            <a:avLst/>
          </a:prstGeom>
          <a:noFill/>
          <a:ln/>
        </p:spPr>
        <p:txBody>
          <a:bodyPr wrap="square" lIns="0" tIns="0" rIns="0" bIns="0" rtlCol="0" anchor="ctr"/>
          <a:lstStyle/>
          <a:p>
            <a:pPr>
              <a:lnSpc>
                <a:spcPct val="80000"/>
              </a:lnSpc>
            </a:pPr>
            <a:r>
              <a:rPr lang="en-US" sz="3600" b="1" dirty="0">
                <a:solidFill>
                  <a:srgbClr val="C9A87C"/>
                </a:solidFill>
                <a:latin typeface="Noto Sans SC" pitchFamily="34" charset="0"/>
                <a:ea typeface="Noto Sans SC" pitchFamily="34" charset="-122"/>
                <a:cs typeface="Noto Sans SC" pitchFamily="34" charset="-120"/>
              </a:rPr>
              <a:t>深入浅出</a:t>
            </a:r>
            <a:endParaRPr lang="en-US" sz="1600" dirty="0"/>
          </a:p>
        </p:txBody>
      </p:sp>
      <p:sp>
        <p:nvSpPr>
          <p:cNvPr id="8" name="Text 5"/>
          <p:cNvSpPr/>
          <p:nvPr/>
        </p:nvSpPr>
        <p:spPr>
          <a:xfrm>
            <a:off x="381000" y="3914775"/>
            <a:ext cx="2628900" cy="742950"/>
          </a:xfrm>
          <a:prstGeom prst="rect">
            <a:avLst/>
          </a:prstGeom>
          <a:noFill/>
          <a:ln/>
        </p:spPr>
        <p:txBody>
          <a:bodyPr wrap="square" lIns="0" tIns="0" rIns="0" bIns="0" rtlCol="0" anchor="ctr"/>
          <a:lstStyle/>
          <a:p>
            <a:pPr>
              <a:lnSpc>
                <a:spcPct val="140000"/>
              </a:lnSpc>
            </a:pPr>
            <a:r>
              <a:rPr lang="en-US" sz="1800" dirty="0">
                <a:solidFill>
                  <a:srgbClr val="E0E2E5">
                    <a:alpha val="90000"/>
                  </a:srgbClr>
                </a:solidFill>
                <a:latin typeface="Noto Sans SC" pitchFamily="34" charset="0"/>
                <a:ea typeface="Noto Sans SC" pitchFamily="34" charset="-122"/>
                <a:cs typeface="Noto Sans SC" pitchFamily="34" charset="-120"/>
              </a:rPr>
              <a:t>解密开源智能体基础设施</a:t>
            </a:r>
            <a:endParaRPr lang="en-US" sz="1600" dirty="0"/>
          </a:p>
          <a:p>
            <a:pPr>
              <a:lnSpc>
                <a:spcPct val="140000"/>
              </a:lnSpc>
            </a:pPr>
            <a:r>
              <a:rPr lang="en-US" sz="1350" dirty="0">
                <a:solidFill>
                  <a:srgbClr val="7D7C7A"/>
                </a:solidFill>
                <a:latin typeface="Noto Sans SC" pitchFamily="34" charset="0"/>
                <a:ea typeface="Noto Sans SC" pitchFamily="34" charset="-122"/>
                <a:cs typeface="Noto Sans SC" pitchFamily="34" charset="-120"/>
              </a:rPr>
              <a:t>从模型到智能体的工程底座</a:t>
            </a:r>
            <a:endParaRPr lang="en-US" sz="1600" dirty="0"/>
          </a:p>
        </p:txBody>
      </p:sp>
      <p:sp>
        <p:nvSpPr>
          <p:cNvPr id="9" name="Shape 6"/>
          <p:cNvSpPr/>
          <p:nvPr/>
        </p:nvSpPr>
        <p:spPr>
          <a:xfrm>
            <a:off x="400050" y="5153025"/>
            <a:ext cx="152400" cy="152400"/>
          </a:xfrm>
          <a:custGeom>
            <a:avLst/>
            <a:gdLst/>
            <a:ahLst/>
            <a:cxnLst/>
            <a:rect l="l" t="t" r="r" b="b"/>
            <a:pathLst>
              <a:path w="152400" h="152400">
                <a:moveTo>
                  <a:pt x="69205" y="1548"/>
                </a:moveTo>
                <a:cubicBezTo>
                  <a:pt x="73640" y="-506"/>
                  <a:pt x="78760" y="-506"/>
                  <a:pt x="83195" y="1548"/>
                </a:cubicBezTo>
                <a:lnTo>
                  <a:pt x="148263" y="31611"/>
                </a:lnTo>
                <a:cubicBezTo>
                  <a:pt x="150793" y="32772"/>
                  <a:pt x="152400" y="35302"/>
                  <a:pt x="152400" y="38100"/>
                </a:cubicBezTo>
                <a:cubicBezTo>
                  <a:pt x="152400" y="40898"/>
                  <a:pt x="150793" y="43428"/>
                  <a:pt x="148263" y="44589"/>
                </a:cubicBezTo>
                <a:lnTo>
                  <a:pt x="83195" y="74652"/>
                </a:lnTo>
                <a:cubicBezTo>
                  <a:pt x="78760" y="76706"/>
                  <a:pt x="73640" y="76706"/>
                  <a:pt x="69205" y="74652"/>
                </a:cubicBezTo>
                <a:lnTo>
                  <a:pt x="4137" y="44589"/>
                </a:lnTo>
                <a:cubicBezTo>
                  <a:pt x="1607" y="43398"/>
                  <a:pt x="0" y="40868"/>
                  <a:pt x="0" y="38100"/>
                </a:cubicBezTo>
                <a:cubicBezTo>
                  <a:pt x="0" y="35332"/>
                  <a:pt x="1607" y="32772"/>
                  <a:pt x="4137" y="31611"/>
                </a:cubicBezTo>
                <a:lnTo>
                  <a:pt x="69205" y="1548"/>
                </a:lnTo>
                <a:close/>
                <a:moveTo>
                  <a:pt x="14317" y="65008"/>
                </a:moveTo>
                <a:lnTo>
                  <a:pt x="63222" y="87600"/>
                </a:lnTo>
                <a:cubicBezTo>
                  <a:pt x="71467" y="91410"/>
                  <a:pt x="80962" y="91410"/>
                  <a:pt x="89208" y="87600"/>
                </a:cubicBezTo>
                <a:lnTo>
                  <a:pt x="138113" y="65008"/>
                </a:lnTo>
                <a:lnTo>
                  <a:pt x="148263" y="69711"/>
                </a:lnTo>
                <a:cubicBezTo>
                  <a:pt x="150793" y="70872"/>
                  <a:pt x="152400" y="73402"/>
                  <a:pt x="152400" y="76200"/>
                </a:cubicBezTo>
                <a:cubicBezTo>
                  <a:pt x="152400" y="78998"/>
                  <a:pt x="150793" y="81528"/>
                  <a:pt x="148263" y="82689"/>
                </a:cubicBezTo>
                <a:lnTo>
                  <a:pt x="83195" y="112752"/>
                </a:lnTo>
                <a:cubicBezTo>
                  <a:pt x="78760" y="114806"/>
                  <a:pt x="73640" y="114806"/>
                  <a:pt x="69205" y="112752"/>
                </a:cubicBezTo>
                <a:lnTo>
                  <a:pt x="4137" y="82689"/>
                </a:lnTo>
                <a:cubicBezTo>
                  <a:pt x="1607" y="81498"/>
                  <a:pt x="0" y="78968"/>
                  <a:pt x="0" y="76200"/>
                </a:cubicBezTo>
                <a:cubicBezTo>
                  <a:pt x="0" y="73432"/>
                  <a:pt x="1607" y="70872"/>
                  <a:pt x="4137" y="69711"/>
                </a:cubicBezTo>
                <a:lnTo>
                  <a:pt x="14288" y="65008"/>
                </a:lnTo>
                <a:close/>
                <a:moveTo>
                  <a:pt x="4137" y="107811"/>
                </a:moveTo>
                <a:lnTo>
                  <a:pt x="14288" y="103108"/>
                </a:lnTo>
                <a:lnTo>
                  <a:pt x="63192" y="125700"/>
                </a:lnTo>
                <a:cubicBezTo>
                  <a:pt x="71438" y="129510"/>
                  <a:pt x="80933" y="129510"/>
                  <a:pt x="89178" y="125700"/>
                </a:cubicBezTo>
                <a:lnTo>
                  <a:pt x="138083" y="103108"/>
                </a:lnTo>
                <a:lnTo>
                  <a:pt x="148233" y="107811"/>
                </a:lnTo>
                <a:cubicBezTo>
                  <a:pt x="150763" y="108972"/>
                  <a:pt x="152370" y="111502"/>
                  <a:pt x="152370" y="114300"/>
                </a:cubicBezTo>
                <a:cubicBezTo>
                  <a:pt x="152370" y="117098"/>
                  <a:pt x="150763" y="119628"/>
                  <a:pt x="148233" y="120789"/>
                </a:cubicBezTo>
                <a:lnTo>
                  <a:pt x="83165" y="150852"/>
                </a:lnTo>
                <a:cubicBezTo>
                  <a:pt x="78730" y="152906"/>
                  <a:pt x="73610" y="152906"/>
                  <a:pt x="69175" y="150852"/>
                </a:cubicBezTo>
                <a:lnTo>
                  <a:pt x="4137" y="120789"/>
                </a:lnTo>
                <a:cubicBezTo>
                  <a:pt x="1607" y="119598"/>
                  <a:pt x="0" y="117068"/>
                  <a:pt x="0" y="114300"/>
                </a:cubicBezTo>
                <a:cubicBezTo>
                  <a:pt x="0" y="111532"/>
                  <a:pt x="1607" y="108972"/>
                  <a:pt x="4137" y="107811"/>
                </a:cubicBezTo>
                <a:close/>
              </a:path>
            </a:pathLst>
          </a:custGeom>
          <a:solidFill>
            <a:srgbClr val="4A6D8C"/>
          </a:solidFill>
          <a:ln/>
        </p:spPr>
        <p:txBody>
          <a:bodyPr/>
          <a:lstStyle/>
          <a:p>
            <a:endParaRPr lang="zh-CN" altLang="en-US"/>
          </a:p>
        </p:txBody>
      </p:sp>
      <p:sp>
        <p:nvSpPr>
          <p:cNvPr id="10" name="Text 7"/>
          <p:cNvSpPr/>
          <p:nvPr/>
        </p:nvSpPr>
        <p:spPr>
          <a:xfrm>
            <a:off x="647700" y="5114925"/>
            <a:ext cx="685800" cy="228600"/>
          </a:xfrm>
          <a:prstGeom prst="rect">
            <a:avLst/>
          </a:prstGeom>
          <a:noFill/>
          <a:ln/>
        </p:spPr>
        <p:txBody>
          <a:bodyPr wrap="square" lIns="0" tIns="0" rIns="0" bIns="0" rtlCol="0" anchor="ctr"/>
          <a:lstStyle/>
          <a:p>
            <a:pPr>
              <a:lnSpc>
                <a:spcPct val="130000"/>
              </a:lnSpc>
            </a:pPr>
            <a:r>
              <a:rPr lang="en-US" sz="1200" dirty="0">
                <a:solidFill>
                  <a:srgbClr val="7D7C7A"/>
                </a:solidFill>
                <a:latin typeface="Noto Sans SC" pitchFamily="34" charset="0"/>
                <a:ea typeface="Noto Sans SC" pitchFamily="34" charset="-122"/>
                <a:cs typeface="Noto Sans SC" pitchFamily="34" charset="-120"/>
              </a:rPr>
              <a:t>架构解析</a:t>
            </a:r>
            <a:endParaRPr lang="en-US" sz="1600" dirty="0"/>
          </a:p>
        </p:txBody>
      </p:sp>
      <p:sp>
        <p:nvSpPr>
          <p:cNvPr id="11" name="Shape 8"/>
          <p:cNvSpPr/>
          <p:nvPr/>
        </p:nvSpPr>
        <p:spPr>
          <a:xfrm>
            <a:off x="1571625" y="5153025"/>
            <a:ext cx="171450" cy="152400"/>
          </a:xfrm>
          <a:custGeom>
            <a:avLst/>
            <a:gdLst/>
            <a:ahLst/>
            <a:cxnLst/>
            <a:rect l="l" t="t" r="r" b="b"/>
            <a:pathLst>
              <a:path w="171450" h="152400">
                <a:moveTo>
                  <a:pt x="107394" y="357"/>
                </a:moveTo>
                <a:cubicBezTo>
                  <a:pt x="102334" y="-1101"/>
                  <a:pt x="97066" y="1845"/>
                  <a:pt x="95607" y="6906"/>
                </a:cubicBezTo>
                <a:lnTo>
                  <a:pt x="57507" y="140256"/>
                </a:lnTo>
                <a:cubicBezTo>
                  <a:pt x="56049" y="145316"/>
                  <a:pt x="58995" y="150584"/>
                  <a:pt x="64056" y="152043"/>
                </a:cubicBezTo>
                <a:cubicBezTo>
                  <a:pt x="69116" y="153501"/>
                  <a:pt x="74384" y="150555"/>
                  <a:pt x="75843" y="145494"/>
                </a:cubicBezTo>
                <a:lnTo>
                  <a:pt x="113943" y="12144"/>
                </a:lnTo>
                <a:cubicBezTo>
                  <a:pt x="115401" y="7084"/>
                  <a:pt x="112455" y="1816"/>
                  <a:pt x="107394" y="357"/>
                </a:cubicBezTo>
                <a:close/>
                <a:moveTo>
                  <a:pt x="126623" y="40868"/>
                </a:moveTo>
                <a:cubicBezTo>
                  <a:pt x="122902" y="44589"/>
                  <a:pt x="122902" y="50631"/>
                  <a:pt x="126623" y="54352"/>
                </a:cubicBezTo>
                <a:lnTo>
                  <a:pt x="148471" y="76200"/>
                </a:lnTo>
                <a:lnTo>
                  <a:pt x="126623" y="98048"/>
                </a:lnTo>
                <a:cubicBezTo>
                  <a:pt x="122902" y="101769"/>
                  <a:pt x="122902" y="107811"/>
                  <a:pt x="126623" y="111532"/>
                </a:cubicBezTo>
                <a:cubicBezTo>
                  <a:pt x="130344" y="115253"/>
                  <a:pt x="136386" y="115253"/>
                  <a:pt x="140107" y="111532"/>
                </a:cubicBezTo>
                <a:lnTo>
                  <a:pt x="168682" y="82957"/>
                </a:lnTo>
                <a:cubicBezTo>
                  <a:pt x="172403" y="79236"/>
                  <a:pt x="172403" y="73194"/>
                  <a:pt x="168682" y="69473"/>
                </a:cubicBezTo>
                <a:lnTo>
                  <a:pt x="140107" y="40898"/>
                </a:lnTo>
                <a:cubicBezTo>
                  <a:pt x="136386" y="37177"/>
                  <a:pt x="130344" y="37177"/>
                  <a:pt x="126623" y="40898"/>
                </a:cubicBezTo>
                <a:close/>
                <a:moveTo>
                  <a:pt x="44857" y="40868"/>
                </a:moveTo>
                <a:cubicBezTo>
                  <a:pt x="41136" y="37147"/>
                  <a:pt x="35094" y="37147"/>
                  <a:pt x="31373" y="40868"/>
                </a:cubicBezTo>
                <a:lnTo>
                  <a:pt x="2798" y="69443"/>
                </a:lnTo>
                <a:cubicBezTo>
                  <a:pt x="-923" y="73164"/>
                  <a:pt x="-923" y="79206"/>
                  <a:pt x="2798" y="82927"/>
                </a:cubicBezTo>
                <a:lnTo>
                  <a:pt x="31373" y="111502"/>
                </a:lnTo>
                <a:cubicBezTo>
                  <a:pt x="35094" y="115223"/>
                  <a:pt x="41136" y="115223"/>
                  <a:pt x="44857" y="111502"/>
                </a:cubicBezTo>
                <a:cubicBezTo>
                  <a:pt x="48578" y="107781"/>
                  <a:pt x="48578" y="101739"/>
                  <a:pt x="44857" y="98018"/>
                </a:cubicBezTo>
                <a:lnTo>
                  <a:pt x="23009" y="76200"/>
                </a:lnTo>
                <a:lnTo>
                  <a:pt x="44827" y="54352"/>
                </a:lnTo>
                <a:cubicBezTo>
                  <a:pt x="48548" y="50631"/>
                  <a:pt x="48548" y="44589"/>
                  <a:pt x="44827" y="40868"/>
                </a:cubicBezTo>
                <a:close/>
              </a:path>
            </a:pathLst>
          </a:custGeom>
          <a:solidFill>
            <a:srgbClr val="4A6D8C"/>
          </a:solidFill>
          <a:ln/>
        </p:spPr>
        <p:txBody>
          <a:bodyPr/>
          <a:lstStyle/>
          <a:p>
            <a:endParaRPr lang="zh-CN" altLang="en-US"/>
          </a:p>
        </p:txBody>
      </p:sp>
      <p:sp>
        <p:nvSpPr>
          <p:cNvPr id="12" name="Text 9"/>
          <p:cNvSpPr/>
          <p:nvPr/>
        </p:nvSpPr>
        <p:spPr>
          <a:xfrm>
            <a:off x="1828800" y="5114925"/>
            <a:ext cx="685800" cy="228600"/>
          </a:xfrm>
          <a:prstGeom prst="rect">
            <a:avLst/>
          </a:prstGeom>
          <a:noFill/>
          <a:ln/>
        </p:spPr>
        <p:txBody>
          <a:bodyPr wrap="square" lIns="0" tIns="0" rIns="0" bIns="0" rtlCol="0" anchor="ctr"/>
          <a:lstStyle/>
          <a:p>
            <a:pPr>
              <a:lnSpc>
                <a:spcPct val="130000"/>
              </a:lnSpc>
            </a:pPr>
            <a:r>
              <a:rPr lang="en-US" sz="1200" dirty="0">
                <a:solidFill>
                  <a:srgbClr val="7D7C7A"/>
                </a:solidFill>
                <a:latin typeface="Noto Sans SC" pitchFamily="34" charset="0"/>
                <a:ea typeface="Noto Sans SC" pitchFamily="34" charset="-122"/>
                <a:cs typeface="Noto Sans SC" pitchFamily="34" charset="-120"/>
              </a:rPr>
              <a:t>核心实现</a:t>
            </a:r>
            <a:endParaRPr lang="en-US" sz="1600" dirty="0"/>
          </a:p>
        </p:txBody>
      </p:sp>
      <p:sp>
        <p:nvSpPr>
          <p:cNvPr id="13" name="Shape 10"/>
          <p:cNvSpPr/>
          <p:nvPr/>
        </p:nvSpPr>
        <p:spPr>
          <a:xfrm>
            <a:off x="2762250" y="5153025"/>
            <a:ext cx="152400" cy="152400"/>
          </a:xfrm>
          <a:custGeom>
            <a:avLst/>
            <a:gdLst/>
            <a:ahLst/>
            <a:cxnLst/>
            <a:rect l="l" t="t" r="r" b="b"/>
            <a:pathLst>
              <a:path w="152400" h="152400">
                <a:moveTo>
                  <a:pt x="76200" y="0"/>
                </a:moveTo>
                <a:cubicBezTo>
                  <a:pt x="77569" y="0"/>
                  <a:pt x="78938" y="298"/>
                  <a:pt x="80189" y="863"/>
                </a:cubicBezTo>
                <a:lnTo>
                  <a:pt x="136267" y="24646"/>
                </a:lnTo>
                <a:cubicBezTo>
                  <a:pt x="142815" y="27414"/>
                  <a:pt x="147697" y="33873"/>
                  <a:pt x="147667" y="41672"/>
                </a:cubicBezTo>
                <a:cubicBezTo>
                  <a:pt x="147518" y="71199"/>
                  <a:pt x="135374" y="125224"/>
                  <a:pt x="84088" y="149781"/>
                </a:cubicBezTo>
                <a:cubicBezTo>
                  <a:pt x="79117" y="152162"/>
                  <a:pt x="73343" y="152162"/>
                  <a:pt x="68372" y="149781"/>
                </a:cubicBezTo>
                <a:cubicBezTo>
                  <a:pt x="17056" y="125224"/>
                  <a:pt x="4941" y="71199"/>
                  <a:pt x="4792" y="41672"/>
                </a:cubicBezTo>
                <a:cubicBezTo>
                  <a:pt x="4762" y="33873"/>
                  <a:pt x="9644" y="27414"/>
                  <a:pt x="16192" y="24646"/>
                </a:cubicBezTo>
                <a:lnTo>
                  <a:pt x="72241" y="863"/>
                </a:lnTo>
                <a:cubicBezTo>
                  <a:pt x="73491" y="298"/>
                  <a:pt x="74831" y="0"/>
                  <a:pt x="76200" y="0"/>
                </a:cubicBezTo>
                <a:close/>
                <a:moveTo>
                  <a:pt x="76200" y="19883"/>
                </a:moveTo>
                <a:lnTo>
                  <a:pt x="76200" y="132427"/>
                </a:lnTo>
                <a:cubicBezTo>
                  <a:pt x="117277" y="112544"/>
                  <a:pt x="128320" y="68491"/>
                  <a:pt x="128588" y="42118"/>
                </a:cubicBezTo>
                <a:lnTo>
                  <a:pt x="76200" y="19913"/>
                </a:lnTo>
                <a:lnTo>
                  <a:pt x="76200" y="19913"/>
                </a:lnTo>
                <a:close/>
              </a:path>
            </a:pathLst>
          </a:custGeom>
          <a:solidFill>
            <a:srgbClr val="4A6D8C"/>
          </a:solidFill>
          <a:ln/>
        </p:spPr>
        <p:txBody>
          <a:bodyPr/>
          <a:lstStyle/>
          <a:p>
            <a:endParaRPr lang="zh-CN" altLang="en-US"/>
          </a:p>
        </p:txBody>
      </p:sp>
      <p:sp>
        <p:nvSpPr>
          <p:cNvPr id="14" name="Text 11"/>
          <p:cNvSpPr/>
          <p:nvPr/>
        </p:nvSpPr>
        <p:spPr>
          <a:xfrm>
            <a:off x="3009900" y="5114925"/>
            <a:ext cx="685800" cy="228600"/>
          </a:xfrm>
          <a:prstGeom prst="rect">
            <a:avLst/>
          </a:prstGeom>
          <a:noFill/>
          <a:ln/>
        </p:spPr>
        <p:txBody>
          <a:bodyPr wrap="square" lIns="0" tIns="0" rIns="0" bIns="0" rtlCol="0" anchor="ctr"/>
          <a:lstStyle/>
          <a:p>
            <a:pPr>
              <a:lnSpc>
                <a:spcPct val="130000"/>
              </a:lnSpc>
            </a:pPr>
            <a:r>
              <a:rPr lang="en-US" sz="1200" dirty="0">
                <a:solidFill>
                  <a:srgbClr val="7D7C7A"/>
                </a:solidFill>
                <a:latin typeface="Noto Sans SC" pitchFamily="34" charset="0"/>
                <a:ea typeface="Noto Sans SC" pitchFamily="34" charset="-122"/>
                <a:cs typeface="Noto Sans SC" pitchFamily="34" charset="-120"/>
              </a:rPr>
              <a:t>安全机制</a:t>
            </a:r>
            <a:endParaRPr lang="en-US" sz="1600" dirty="0"/>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A1D21"/>
        </a:solidFill>
        <a:effectLst/>
      </p:bgPr>
    </p:bg>
    <p:spTree>
      <p:nvGrpSpPr>
        <p:cNvPr id="1" name=""/>
        <p:cNvGrpSpPr/>
        <p:nvPr/>
      </p:nvGrpSpPr>
      <p:grpSpPr>
        <a:xfrm>
          <a:off x="0" y="0"/>
          <a:ext cx="0" cy="0"/>
          <a:chOff x="0" y="0"/>
          <a:chExt cx="0" cy="0"/>
        </a:xfrm>
      </p:grpSpPr>
      <p:sp>
        <p:nvSpPr>
          <p:cNvPr id="2" name="Text 0"/>
          <p:cNvSpPr/>
          <p:nvPr/>
        </p:nvSpPr>
        <p:spPr>
          <a:xfrm>
            <a:off x="381000" y="1285875"/>
            <a:ext cx="11506200" cy="228600"/>
          </a:xfrm>
          <a:prstGeom prst="rect">
            <a:avLst/>
          </a:prstGeom>
          <a:noFill/>
          <a:ln/>
        </p:spPr>
        <p:txBody>
          <a:bodyPr wrap="square" lIns="0" tIns="0" rIns="0" bIns="0" rtlCol="0" anchor="ctr"/>
          <a:lstStyle/>
          <a:p>
            <a:pPr>
              <a:lnSpc>
                <a:spcPct val="130000"/>
              </a:lnSpc>
            </a:pPr>
            <a:r>
              <a:rPr lang="en-US" sz="1200" b="1" kern="0" spc="60" dirty="0">
                <a:solidFill>
                  <a:srgbClr val="C9A87C"/>
                </a:solidFill>
                <a:latin typeface="Noto Sans SC" pitchFamily="34" charset="0"/>
                <a:ea typeface="Noto Sans SC" pitchFamily="34" charset="-122"/>
                <a:cs typeface="Noto Sans SC" pitchFamily="34" charset="-120"/>
              </a:rPr>
              <a:t>CONTENTS</a:t>
            </a:r>
            <a:endParaRPr lang="en-US" sz="1600" dirty="0"/>
          </a:p>
        </p:txBody>
      </p:sp>
      <p:sp>
        <p:nvSpPr>
          <p:cNvPr id="3" name="Text 1"/>
          <p:cNvSpPr/>
          <p:nvPr/>
        </p:nvSpPr>
        <p:spPr>
          <a:xfrm>
            <a:off x="381000" y="1590675"/>
            <a:ext cx="11601450" cy="381000"/>
          </a:xfrm>
          <a:prstGeom prst="rect">
            <a:avLst/>
          </a:prstGeom>
          <a:noFill/>
          <a:ln/>
        </p:spPr>
        <p:txBody>
          <a:bodyPr wrap="square" lIns="0" tIns="0" rIns="0" bIns="0" rtlCol="0" anchor="ctr"/>
          <a:lstStyle/>
          <a:p>
            <a:pPr>
              <a:lnSpc>
                <a:spcPct val="90000"/>
              </a:lnSpc>
            </a:pPr>
            <a:r>
              <a:rPr lang="en-US" sz="2700" b="1" dirty="0">
                <a:solidFill>
                  <a:srgbClr val="E0E2E5"/>
                </a:solidFill>
                <a:latin typeface="Noto Sans SC" pitchFamily="34" charset="0"/>
                <a:ea typeface="Noto Sans SC" pitchFamily="34" charset="-122"/>
                <a:cs typeface="Noto Sans SC" pitchFamily="34" charset="-120"/>
              </a:rPr>
              <a:t>目录</a:t>
            </a:r>
            <a:endParaRPr lang="en-US" sz="1600" dirty="0"/>
          </a:p>
        </p:txBody>
      </p:sp>
      <p:sp>
        <p:nvSpPr>
          <p:cNvPr id="4" name="Shape 2"/>
          <p:cNvSpPr/>
          <p:nvPr/>
        </p:nvSpPr>
        <p:spPr>
          <a:xfrm>
            <a:off x="400050" y="2276475"/>
            <a:ext cx="5543550" cy="971550"/>
          </a:xfrm>
          <a:custGeom>
            <a:avLst/>
            <a:gdLst/>
            <a:ahLst/>
            <a:cxnLst/>
            <a:rect l="l" t="t" r="r" b="b"/>
            <a:pathLst>
              <a:path w="5543550" h="971550">
                <a:moveTo>
                  <a:pt x="38100" y="0"/>
                </a:moveTo>
                <a:lnTo>
                  <a:pt x="5467351" y="0"/>
                </a:lnTo>
                <a:cubicBezTo>
                  <a:pt x="5509435" y="0"/>
                  <a:pt x="5543550" y="34115"/>
                  <a:pt x="5543550" y="76199"/>
                </a:cubicBezTo>
                <a:lnTo>
                  <a:pt x="5543550" y="895351"/>
                </a:lnTo>
                <a:cubicBezTo>
                  <a:pt x="5543550" y="937435"/>
                  <a:pt x="5509435" y="971550"/>
                  <a:pt x="5467351" y="971550"/>
                </a:cubicBezTo>
                <a:lnTo>
                  <a:pt x="38100" y="971550"/>
                </a:lnTo>
                <a:cubicBezTo>
                  <a:pt x="17072" y="971550"/>
                  <a:pt x="0" y="954478"/>
                  <a:pt x="0" y="933450"/>
                </a:cubicBezTo>
                <a:lnTo>
                  <a:pt x="0" y="38100"/>
                </a:lnTo>
                <a:cubicBezTo>
                  <a:pt x="0" y="17072"/>
                  <a:pt x="17072" y="0"/>
                  <a:pt x="38100" y="0"/>
                </a:cubicBezTo>
                <a:close/>
              </a:path>
            </a:pathLst>
          </a:custGeom>
          <a:solidFill>
            <a:srgbClr val="4A6D8C">
              <a:alpha val="10196"/>
            </a:srgbClr>
          </a:solidFill>
          <a:ln/>
        </p:spPr>
        <p:txBody>
          <a:bodyPr/>
          <a:lstStyle/>
          <a:p>
            <a:endParaRPr lang="zh-CN" altLang="en-US"/>
          </a:p>
        </p:txBody>
      </p:sp>
      <p:sp>
        <p:nvSpPr>
          <p:cNvPr id="5" name="Shape 3"/>
          <p:cNvSpPr/>
          <p:nvPr/>
        </p:nvSpPr>
        <p:spPr>
          <a:xfrm>
            <a:off x="400050" y="2276475"/>
            <a:ext cx="38100" cy="971550"/>
          </a:xfrm>
          <a:custGeom>
            <a:avLst/>
            <a:gdLst/>
            <a:ahLst/>
            <a:cxnLst/>
            <a:rect l="l" t="t" r="r" b="b"/>
            <a:pathLst>
              <a:path w="38100" h="971550">
                <a:moveTo>
                  <a:pt x="38100" y="0"/>
                </a:moveTo>
                <a:lnTo>
                  <a:pt x="38100" y="0"/>
                </a:lnTo>
                <a:lnTo>
                  <a:pt x="38100" y="971550"/>
                </a:lnTo>
                <a:lnTo>
                  <a:pt x="38100" y="971550"/>
                </a:lnTo>
                <a:cubicBezTo>
                  <a:pt x="17072" y="971550"/>
                  <a:pt x="0" y="954478"/>
                  <a:pt x="0" y="933450"/>
                </a:cubicBezTo>
                <a:lnTo>
                  <a:pt x="0" y="38100"/>
                </a:lnTo>
                <a:cubicBezTo>
                  <a:pt x="0" y="17072"/>
                  <a:pt x="17072" y="0"/>
                  <a:pt x="38100" y="0"/>
                </a:cubicBezTo>
                <a:close/>
              </a:path>
            </a:pathLst>
          </a:custGeom>
          <a:solidFill>
            <a:srgbClr val="4A6D8C"/>
          </a:solidFill>
          <a:ln/>
        </p:spPr>
        <p:txBody>
          <a:bodyPr/>
          <a:lstStyle/>
          <a:p>
            <a:endParaRPr lang="zh-CN" altLang="en-US"/>
          </a:p>
        </p:txBody>
      </p:sp>
      <p:sp>
        <p:nvSpPr>
          <p:cNvPr id="6" name="Shape 4"/>
          <p:cNvSpPr/>
          <p:nvPr/>
        </p:nvSpPr>
        <p:spPr>
          <a:xfrm>
            <a:off x="609600" y="2466975"/>
            <a:ext cx="457200" cy="457200"/>
          </a:xfrm>
          <a:custGeom>
            <a:avLst/>
            <a:gdLst/>
            <a:ahLst/>
            <a:cxnLst/>
            <a:rect l="l" t="t" r="r" b="b"/>
            <a:pathLst>
              <a:path w="457200" h="457200">
                <a:moveTo>
                  <a:pt x="228600" y="0"/>
                </a:moveTo>
                <a:lnTo>
                  <a:pt x="228600" y="0"/>
                </a:lnTo>
                <a:cubicBezTo>
                  <a:pt x="354768" y="0"/>
                  <a:pt x="457200" y="102432"/>
                  <a:pt x="457200" y="228600"/>
                </a:cubicBezTo>
                <a:lnTo>
                  <a:pt x="457200" y="228600"/>
                </a:lnTo>
                <a:cubicBezTo>
                  <a:pt x="457200" y="354768"/>
                  <a:pt x="354768" y="457200"/>
                  <a:pt x="228600" y="457200"/>
                </a:cubicBezTo>
                <a:lnTo>
                  <a:pt x="228600" y="457200"/>
                </a:lnTo>
                <a:cubicBezTo>
                  <a:pt x="102432" y="457200"/>
                  <a:pt x="0" y="354768"/>
                  <a:pt x="0" y="228600"/>
                </a:cubicBezTo>
                <a:lnTo>
                  <a:pt x="0" y="228600"/>
                </a:lnTo>
                <a:cubicBezTo>
                  <a:pt x="0" y="102432"/>
                  <a:pt x="102432" y="0"/>
                  <a:pt x="228600" y="0"/>
                </a:cubicBezTo>
                <a:close/>
              </a:path>
            </a:pathLst>
          </a:custGeom>
          <a:solidFill>
            <a:srgbClr val="4A6D8C"/>
          </a:solidFill>
          <a:ln/>
        </p:spPr>
        <p:txBody>
          <a:bodyPr/>
          <a:lstStyle/>
          <a:p>
            <a:endParaRPr lang="zh-CN" altLang="en-US"/>
          </a:p>
        </p:txBody>
      </p:sp>
      <p:sp>
        <p:nvSpPr>
          <p:cNvPr id="7" name="Text 5"/>
          <p:cNvSpPr/>
          <p:nvPr/>
        </p:nvSpPr>
        <p:spPr>
          <a:xfrm>
            <a:off x="561975" y="2466975"/>
            <a:ext cx="552450" cy="457200"/>
          </a:xfrm>
          <a:prstGeom prst="rect">
            <a:avLst/>
          </a:prstGeom>
          <a:noFill/>
          <a:ln/>
        </p:spPr>
        <p:txBody>
          <a:bodyPr wrap="square" lIns="0" tIns="0" rIns="0" bIns="0" rtlCol="0" anchor="ctr"/>
          <a:lstStyle/>
          <a:p>
            <a:pPr algn="ctr">
              <a:lnSpc>
                <a:spcPct val="120000"/>
              </a:lnSpc>
            </a:pPr>
            <a:r>
              <a:rPr lang="en-US" sz="1500" b="1" dirty="0">
                <a:solidFill>
                  <a:srgbClr val="FFFFFF"/>
                </a:solidFill>
                <a:latin typeface="Hedvig Letters Sans" pitchFamily="34" charset="0"/>
                <a:ea typeface="Hedvig Letters Sans" pitchFamily="34" charset="-122"/>
                <a:cs typeface="Hedvig Letters Sans" pitchFamily="34" charset="-120"/>
              </a:rPr>
              <a:t>01</a:t>
            </a:r>
            <a:endParaRPr lang="en-US" sz="1600" dirty="0"/>
          </a:p>
        </p:txBody>
      </p:sp>
      <p:sp>
        <p:nvSpPr>
          <p:cNvPr id="8" name="Text 6"/>
          <p:cNvSpPr/>
          <p:nvPr/>
        </p:nvSpPr>
        <p:spPr>
          <a:xfrm>
            <a:off x="1219200" y="2466975"/>
            <a:ext cx="4629150" cy="266700"/>
          </a:xfrm>
          <a:prstGeom prst="rect">
            <a:avLst/>
          </a:prstGeom>
          <a:noFill/>
          <a:ln/>
        </p:spPr>
        <p:txBody>
          <a:bodyPr wrap="square" lIns="0" tIns="0" rIns="0" bIns="0" rtlCol="0" anchor="ctr"/>
          <a:lstStyle/>
          <a:p>
            <a:pPr>
              <a:lnSpc>
                <a:spcPct val="120000"/>
              </a:lnSpc>
            </a:pPr>
            <a:r>
              <a:rPr lang="en-US" sz="1500" b="1" dirty="0">
                <a:solidFill>
                  <a:srgbClr val="E0E2E5"/>
                </a:solidFill>
                <a:latin typeface="Noto Sans SC" pitchFamily="34" charset="0"/>
                <a:ea typeface="Noto Sans SC" pitchFamily="34" charset="-122"/>
                <a:cs typeface="Noto Sans SC" pitchFamily="34" charset="-120"/>
              </a:rPr>
              <a:t>为什么需要智能体基础设施</a:t>
            </a:r>
            <a:endParaRPr lang="en-US" sz="1600" dirty="0"/>
          </a:p>
        </p:txBody>
      </p:sp>
      <p:sp>
        <p:nvSpPr>
          <p:cNvPr id="9" name="Text 7"/>
          <p:cNvSpPr/>
          <p:nvPr/>
        </p:nvSpPr>
        <p:spPr>
          <a:xfrm>
            <a:off x="1219200" y="2809875"/>
            <a:ext cx="4610100" cy="247650"/>
          </a:xfrm>
          <a:prstGeom prst="rect">
            <a:avLst/>
          </a:prstGeom>
          <a:noFill/>
          <a:ln/>
        </p:spPr>
        <p:txBody>
          <a:bodyPr wrap="square" lIns="0" tIns="0" rIns="0" bIns="0" rtlCol="0" anchor="ctr"/>
          <a:lstStyle/>
          <a:p>
            <a:pPr>
              <a:lnSpc>
                <a:spcPct val="140000"/>
              </a:lnSpc>
            </a:pPr>
            <a:r>
              <a:rPr lang="en-US" sz="1200" dirty="0">
                <a:solidFill>
                  <a:srgbClr val="7D7C7A"/>
                </a:solidFill>
                <a:latin typeface="Noto Sans SC" pitchFamily="34" charset="0"/>
                <a:ea typeface="Noto Sans SC" pitchFamily="34" charset="-122"/>
                <a:cs typeface="Noto Sans SC" pitchFamily="34" charset="-120"/>
              </a:rPr>
              <a:t>从模型到智能体的工程鸿沟</a:t>
            </a:r>
            <a:endParaRPr lang="en-US" sz="1600" dirty="0"/>
          </a:p>
        </p:txBody>
      </p:sp>
      <p:sp>
        <p:nvSpPr>
          <p:cNvPr id="10" name="Shape 8"/>
          <p:cNvSpPr/>
          <p:nvPr/>
        </p:nvSpPr>
        <p:spPr>
          <a:xfrm>
            <a:off x="6267450" y="2276475"/>
            <a:ext cx="5543550" cy="971550"/>
          </a:xfrm>
          <a:custGeom>
            <a:avLst/>
            <a:gdLst/>
            <a:ahLst/>
            <a:cxnLst/>
            <a:rect l="l" t="t" r="r" b="b"/>
            <a:pathLst>
              <a:path w="5543550" h="971550">
                <a:moveTo>
                  <a:pt x="38100" y="0"/>
                </a:moveTo>
                <a:lnTo>
                  <a:pt x="5467351" y="0"/>
                </a:lnTo>
                <a:cubicBezTo>
                  <a:pt x="5509435" y="0"/>
                  <a:pt x="5543550" y="34115"/>
                  <a:pt x="5543550" y="76199"/>
                </a:cubicBezTo>
                <a:lnTo>
                  <a:pt x="5543550" y="895351"/>
                </a:lnTo>
                <a:cubicBezTo>
                  <a:pt x="5543550" y="937435"/>
                  <a:pt x="5509435" y="971550"/>
                  <a:pt x="5467351" y="971550"/>
                </a:cubicBezTo>
                <a:lnTo>
                  <a:pt x="38100" y="971550"/>
                </a:lnTo>
                <a:cubicBezTo>
                  <a:pt x="17072" y="971550"/>
                  <a:pt x="0" y="954478"/>
                  <a:pt x="0" y="933450"/>
                </a:cubicBezTo>
                <a:lnTo>
                  <a:pt x="0" y="38100"/>
                </a:lnTo>
                <a:cubicBezTo>
                  <a:pt x="0" y="17072"/>
                  <a:pt x="17072" y="0"/>
                  <a:pt x="38100" y="0"/>
                </a:cubicBezTo>
                <a:close/>
              </a:path>
            </a:pathLst>
          </a:custGeom>
          <a:solidFill>
            <a:srgbClr val="4A6D8C">
              <a:alpha val="10196"/>
            </a:srgbClr>
          </a:solidFill>
          <a:ln/>
        </p:spPr>
        <p:txBody>
          <a:bodyPr/>
          <a:lstStyle/>
          <a:p>
            <a:endParaRPr lang="zh-CN" altLang="en-US"/>
          </a:p>
        </p:txBody>
      </p:sp>
      <p:sp>
        <p:nvSpPr>
          <p:cNvPr id="11" name="Shape 9"/>
          <p:cNvSpPr/>
          <p:nvPr/>
        </p:nvSpPr>
        <p:spPr>
          <a:xfrm>
            <a:off x="6267450" y="2276475"/>
            <a:ext cx="38100" cy="971550"/>
          </a:xfrm>
          <a:custGeom>
            <a:avLst/>
            <a:gdLst/>
            <a:ahLst/>
            <a:cxnLst/>
            <a:rect l="l" t="t" r="r" b="b"/>
            <a:pathLst>
              <a:path w="38100" h="971550">
                <a:moveTo>
                  <a:pt x="38100" y="0"/>
                </a:moveTo>
                <a:lnTo>
                  <a:pt x="38100" y="0"/>
                </a:lnTo>
                <a:lnTo>
                  <a:pt x="38100" y="971550"/>
                </a:lnTo>
                <a:lnTo>
                  <a:pt x="38100" y="971550"/>
                </a:lnTo>
                <a:cubicBezTo>
                  <a:pt x="17072" y="971550"/>
                  <a:pt x="0" y="954478"/>
                  <a:pt x="0" y="933450"/>
                </a:cubicBezTo>
                <a:lnTo>
                  <a:pt x="0" y="38100"/>
                </a:lnTo>
                <a:cubicBezTo>
                  <a:pt x="0" y="17072"/>
                  <a:pt x="17072" y="0"/>
                  <a:pt x="38100" y="0"/>
                </a:cubicBezTo>
                <a:close/>
              </a:path>
            </a:pathLst>
          </a:custGeom>
          <a:solidFill>
            <a:srgbClr val="C9A87C"/>
          </a:solidFill>
          <a:ln/>
        </p:spPr>
        <p:txBody>
          <a:bodyPr/>
          <a:lstStyle/>
          <a:p>
            <a:endParaRPr lang="zh-CN" altLang="en-US"/>
          </a:p>
        </p:txBody>
      </p:sp>
      <p:sp>
        <p:nvSpPr>
          <p:cNvPr id="12" name="Shape 10"/>
          <p:cNvSpPr/>
          <p:nvPr/>
        </p:nvSpPr>
        <p:spPr>
          <a:xfrm>
            <a:off x="6477000" y="2466975"/>
            <a:ext cx="457200" cy="457200"/>
          </a:xfrm>
          <a:custGeom>
            <a:avLst/>
            <a:gdLst/>
            <a:ahLst/>
            <a:cxnLst/>
            <a:rect l="l" t="t" r="r" b="b"/>
            <a:pathLst>
              <a:path w="457200" h="457200">
                <a:moveTo>
                  <a:pt x="228600" y="0"/>
                </a:moveTo>
                <a:lnTo>
                  <a:pt x="228600" y="0"/>
                </a:lnTo>
                <a:cubicBezTo>
                  <a:pt x="354768" y="0"/>
                  <a:pt x="457200" y="102432"/>
                  <a:pt x="457200" y="228600"/>
                </a:cubicBezTo>
                <a:lnTo>
                  <a:pt x="457200" y="228600"/>
                </a:lnTo>
                <a:cubicBezTo>
                  <a:pt x="457200" y="354768"/>
                  <a:pt x="354768" y="457200"/>
                  <a:pt x="228600" y="457200"/>
                </a:cubicBezTo>
                <a:lnTo>
                  <a:pt x="228600" y="457200"/>
                </a:lnTo>
                <a:cubicBezTo>
                  <a:pt x="102432" y="457200"/>
                  <a:pt x="0" y="354768"/>
                  <a:pt x="0" y="228600"/>
                </a:cubicBezTo>
                <a:lnTo>
                  <a:pt x="0" y="228600"/>
                </a:lnTo>
                <a:cubicBezTo>
                  <a:pt x="0" y="102432"/>
                  <a:pt x="102432" y="0"/>
                  <a:pt x="228600" y="0"/>
                </a:cubicBezTo>
                <a:close/>
              </a:path>
            </a:pathLst>
          </a:custGeom>
          <a:solidFill>
            <a:srgbClr val="C9A87C"/>
          </a:solidFill>
          <a:ln/>
        </p:spPr>
        <p:txBody>
          <a:bodyPr/>
          <a:lstStyle/>
          <a:p>
            <a:endParaRPr lang="zh-CN" altLang="en-US"/>
          </a:p>
        </p:txBody>
      </p:sp>
      <p:sp>
        <p:nvSpPr>
          <p:cNvPr id="13" name="Text 11"/>
          <p:cNvSpPr/>
          <p:nvPr/>
        </p:nvSpPr>
        <p:spPr>
          <a:xfrm>
            <a:off x="6429375" y="2466975"/>
            <a:ext cx="552450" cy="457200"/>
          </a:xfrm>
          <a:prstGeom prst="rect">
            <a:avLst/>
          </a:prstGeom>
          <a:noFill/>
          <a:ln/>
        </p:spPr>
        <p:txBody>
          <a:bodyPr wrap="square" lIns="0" tIns="0" rIns="0" bIns="0" rtlCol="0" anchor="ctr"/>
          <a:lstStyle/>
          <a:p>
            <a:pPr algn="ctr">
              <a:lnSpc>
                <a:spcPct val="120000"/>
              </a:lnSpc>
            </a:pPr>
            <a:r>
              <a:rPr lang="en-US" sz="1500" b="1" dirty="0">
                <a:solidFill>
                  <a:srgbClr val="1A1D21"/>
                </a:solidFill>
                <a:latin typeface="Hedvig Letters Sans" pitchFamily="34" charset="0"/>
                <a:ea typeface="Hedvig Letters Sans" pitchFamily="34" charset="-122"/>
                <a:cs typeface="Hedvig Letters Sans" pitchFamily="34" charset="-120"/>
              </a:rPr>
              <a:t>02</a:t>
            </a:r>
            <a:endParaRPr lang="en-US" sz="1600" dirty="0"/>
          </a:p>
        </p:txBody>
      </p:sp>
      <p:sp>
        <p:nvSpPr>
          <p:cNvPr id="14" name="Text 12"/>
          <p:cNvSpPr/>
          <p:nvPr/>
        </p:nvSpPr>
        <p:spPr>
          <a:xfrm>
            <a:off x="7086600" y="2466975"/>
            <a:ext cx="4629150" cy="266700"/>
          </a:xfrm>
          <a:prstGeom prst="rect">
            <a:avLst/>
          </a:prstGeom>
          <a:noFill/>
          <a:ln/>
        </p:spPr>
        <p:txBody>
          <a:bodyPr wrap="square" lIns="0" tIns="0" rIns="0" bIns="0" rtlCol="0" anchor="ctr"/>
          <a:lstStyle/>
          <a:p>
            <a:pPr>
              <a:lnSpc>
                <a:spcPct val="120000"/>
              </a:lnSpc>
            </a:pPr>
            <a:r>
              <a:rPr lang="en-US" sz="1500" b="1" dirty="0">
                <a:solidFill>
                  <a:srgbClr val="E0E2E5"/>
                </a:solidFill>
                <a:latin typeface="Noto Sans SC" pitchFamily="34" charset="0"/>
                <a:ea typeface="Noto Sans SC" pitchFamily="34" charset="-122"/>
                <a:cs typeface="Noto Sans SC" pitchFamily="34" charset="-120"/>
              </a:rPr>
              <a:t>快速入门</a:t>
            </a:r>
            <a:endParaRPr lang="en-US" sz="1600" dirty="0"/>
          </a:p>
        </p:txBody>
      </p:sp>
      <p:sp>
        <p:nvSpPr>
          <p:cNvPr id="15" name="Text 13"/>
          <p:cNvSpPr/>
          <p:nvPr/>
        </p:nvSpPr>
        <p:spPr>
          <a:xfrm>
            <a:off x="7086600" y="2809875"/>
            <a:ext cx="4610100" cy="247650"/>
          </a:xfrm>
          <a:prstGeom prst="rect">
            <a:avLst/>
          </a:prstGeom>
          <a:noFill/>
          <a:ln/>
        </p:spPr>
        <p:txBody>
          <a:bodyPr wrap="square" lIns="0" tIns="0" rIns="0" bIns="0" rtlCol="0" anchor="ctr"/>
          <a:lstStyle/>
          <a:p>
            <a:pPr>
              <a:lnSpc>
                <a:spcPct val="140000"/>
              </a:lnSpc>
            </a:pPr>
            <a:r>
              <a:rPr lang="en-US" sz="1200" dirty="0">
                <a:solidFill>
                  <a:srgbClr val="7D7C7A"/>
                </a:solidFill>
                <a:latin typeface="Noto Sans SC" pitchFamily="34" charset="0"/>
                <a:ea typeface="Noto Sans SC" pitchFamily="34" charset="-122"/>
                <a:cs typeface="Noto Sans SC" pitchFamily="34" charset="-120"/>
              </a:rPr>
              <a:t>从一行命令到全自动修 Bug</a:t>
            </a:r>
            <a:endParaRPr lang="en-US" sz="1600" dirty="0"/>
          </a:p>
        </p:txBody>
      </p:sp>
      <p:sp>
        <p:nvSpPr>
          <p:cNvPr id="16" name="Shape 14"/>
          <p:cNvSpPr/>
          <p:nvPr/>
        </p:nvSpPr>
        <p:spPr>
          <a:xfrm>
            <a:off x="400050" y="3438525"/>
            <a:ext cx="5543550" cy="971550"/>
          </a:xfrm>
          <a:custGeom>
            <a:avLst/>
            <a:gdLst/>
            <a:ahLst/>
            <a:cxnLst/>
            <a:rect l="l" t="t" r="r" b="b"/>
            <a:pathLst>
              <a:path w="5543550" h="971550">
                <a:moveTo>
                  <a:pt x="38100" y="0"/>
                </a:moveTo>
                <a:lnTo>
                  <a:pt x="5467351" y="0"/>
                </a:lnTo>
                <a:cubicBezTo>
                  <a:pt x="5509435" y="0"/>
                  <a:pt x="5543550" y="34115"/>
                  <a:pt x="5543550" y="76199"/>
                </a:cubicBezTo>
                <a:lnTo>
                  <a:pt x="5543550" y="895351"/>
                </a:lnTo>
                <a:cubicBezTo>
                  <a:pt x="5543550" y="937435"/>
                  <a:pt x="5509435" y="971550"/>
                  <a:pt x="5467351" y="971550"/>
                </a:cubicBezTo>
                <a:lnTo>
                  <a:pt x="38100" y="971550"/>
                </a:lnTo>
                <a:cubicBezTo>
                  <a:pt x="17072" y="971550"/>
                  <a:pt x="0" y="954478"/>
                  <a:pt x="0" y="933450"/>
                </a:cubicBezTo>
                <a:lnTo>
                  <a:pt x="0" y="38100"/>
                </a:lnTo>
                <a:cubicBezTo>
                  <a:pt x="0" y="17072"/>
                  <a:pt x="17072" y="0"/>
                  <a:pt x="38100" y="0"/>
                </a:cubicBezTo>
                <a:close/>
              </a:path>
            </a:pathLst>
          </a:custGeom>
          <a:solidFill>
            <a:srgbClr val="4A6D8C">
              <a:alpha val="10196"/>
            </a:srgbClr>
          </a:solidFill>
          <a:ln/>
        </p:spPr>
        <p:txBody>
          <a:bodyPr/>
          <a:lstStyle/>
          <a:p>
            <a:endParaRPr lang="zh-CN" altLang="en-US"/>
          </a:p>
        </p:txBody>
      </p:sp>
      <p:sp>
        <p:nvSpPr>
          <p:cNvPr id="17" name="Shape 15"/>
          <p:cNvSpPr/>
          <p:nvPr/>
        </p:nvSpPr>
        <p:spPr>
          <a:xfrm>
            <a:off x="400050" y="3438525"/>
            <a:ext cx="38100" cy="971550"/>
          </a:xfrm>
          <a:custGeom>
            <a:avLst/>
            <a:gdLst/>
            <a:ahLst/>
            <a:cxnLst/>
            <a:rect l="l" t="t" r="r" b="b"/>
            <a:pathLst>
              <a:path w="38100" h="971550">
                <a:moveTo>
                  <a:pt x="38100" y="0"/>
                </a:moveTo>
                <a:lnTo>
                  <a:pt x="38100" y="0"/>
                </a:lnTo>
                <a:lnTo>
                  <a:pt x="38100" y="971550"/>
                </a:lnTo>
                <a:lnTo>
                  <a:pt x="38100" y="971550"/>
                </a:lnTo>
                <a:cubicBezTo>
                  <a:pt x="17072" y="971550"/>
                  <a:pt x="0" y="954478"/>
                  <a:pt x="0" y="933450"/>
                </a:cubicBezTo>
                <a:lnTo>
                  <a:pt x="0" y="38100"/>
                </a:lnTo>
                <a:cubicBezTo>
                  <a:pt x="0" y="17072"/>
                  <a:pt x="17072" y="0"/>
                  <a:pt x="38100" y="0"/>
                </a:cubicBezTo>
                <a:close/>
              </a:path>
            </a:pathLst>
          </a:custGeom>
          <a:solidFill>
            <a:srgbClr val="4A6D8C"/>
          </a:solidFill>
          <a:ln/>
        </p:spPr>
        <p:txBody>
          <a:bodyPr/>
          <a:lstStyle/>
          <a:p>
            <a:endParaRPr lang="zh-CN" altLang="en-US"/>
          </a:p>
        </p:txBody>
      </p:sp>
      <p:sp>
        <p:nvSpPr>
          <p:cNvPr id="18" name="Shape 16"/>
          <p:cNvSpPr/>
          <p:nvPr/>
        </p:nvSpPr>
        <p:spPr>
          <a:xfrm>
            <a:off x="609600" y="3629025"/>
            <a:ext cx="457200" cy="457200"/>
          </a:xfrm>
          <a:custGeom>
            <a:avLst/>
            <a:gdLst/>
            <a:ahLst/>
            <a:cxnLst/>
            <a:rect l="l" t="t" r="r" b="b"/>
            <a:pathLst>
              <a:path w="457200" h="457200">
                <a:moveTo>
                  <a:pt x="228600" y="0"/>
                </a:moveTo>
                <a:lnTo>
                  <a:pt x="228600" y="0"/>
                </a:lnTo>
                <a:cubicBezTo>
                  <a:pt x="354768" y="0"/>
                  <a:pt x="457200" y="102432"/>
                  <a:pt x="457200" y="228600"/>
                </a:cubicBezTo>
                <a:lnTo>
                  <a:pt x="457200" y="228600"/>
                </a:lnTo>
                <a:cubicBezTo>
                  <a:pt x="457200" y="354768"/>
                  <a:pt x="354768" y="457200"/>
                  <a:pt x="228600" y="457200"/>
                </a:cubicBezTo>
                <a:lnTo>
                  <a:pt x="228600" y="457200"/>
                </a:lnTo>
                <a:cubicBezTo>
                  <a:pt x="102432" y="457200"/>
                  <a:pt x="0" y="354768"/>
                  <a:pt x="0" y="228600"/>
                </a:cubicBezTo>
                <a:lnTo>
                  <a:pt x="0" y="228600"/>
                </a:lnTo>
                <a:cubicBezTo>
                  <a:pt x="0" y="102432"/>
                  <a:pt x="102432" y="0"/>
                  <a:pt x="228600" y="0"/>
                </a:cubicBezTo>
                <a:close/>
              </a:path>
            </a:pathLst>
          </a:custGeom>
          <a:solidFill>
            <a:srgbClr val="4A6D8C"/>
          </a:solidFill>
          <a:ln/>
        </p:spPr>
        <p:txBody>
          <a:bodyPr/>
          <a:lstStyle/>
          <a:p>
            <a:endParaRPr lang="zh-CN" altLang="en-US"/>
          </a:p>
        </p:txBody>
      </p:sp>
      <p:sp>
        <p:nvSpPr>
          <p:cNvPr id="19" name="Text 17"/>
          <p:cNvSpPr/>
          <p:nvPr/>
        </p:nvSpPr>
        <p:spPr>
          <a:xfrm>
            <a:off x="561975" y="3629025"/>
            <a:ext cx="552450" cy="457200"/>
          </a:xfrm>
          <a:prstGeom prst="rect">
            <a:avLst/>
          </a:prstGeom>
          <a:noFill/>
          <a:ln/>
        </p:spPr>
        <p:txBody>
          <a:bodyPr wrap="square" lIns="0" tIns="0" rIns="0" bIns="0" rtlCol="0" anchor="ctr"/>
          <a:lstStyle/>
          <a:p>
            <a:pPr algn="ctr">
              <a:lnSpc>
                <a:spcPct val="120000"/>
              </a:lnSpc>
            </a:pPr>
            <a:r>
              <a:rPr lang="en-US" sz="1500" b="1" dirty="0">
                <a:solidFill>
                  <a:srgbClr val="FFFFFF"/>
                </a:solidFill>
                <a:latin typeface="Hedvig Letters Sans" pitchFamily="34" charset="0"/>
                <a:ea typeface="Hedvig Letters Sans" pitchFamily="34" charset="-122"/>
                <a:cs typeface="Hedvig Letters Sans" pitchFamily="34" charset="-120"/>
              </a:rPr>
              <a:t>03</a:t>
            </a:r>
            <a:endParaRPr lang="en-US" sz="1600" dirty="0"/>
          </a:p>
        </p:txBody>
      </p:sp>
      <p:sp>
        <p:nvSpPr>
          <p:cNvPr id="20" name="Text 18"/>
          <p:cNvSpPr/>
          <p:nvPr/>
        </p:nvSpPr>
        <p:spPr>
          <a:xfrm>
            <a:off x="1219200" y="3629025"/>
            <a:ext cx="4629150" cy="266700"/>
          </a:xfrm>
          <a:prstGeom prst="rect">
            <a:avLst/>
          </a:prstGeom>
          <a:noFill/>
          <a:ln/>
        </p:spPr>
        <p:txBody>
          <a:bodyPr wrap="square" lIns="0" tIns="0" rIns="0" bIns="0" rtlCol="0" anchor="ctr"/>
          <a:lstStyle/>
          <a:p>
            <a:pPr>
              <a:lnSpc>
                <a:spcPct val="120000"/>
              </a:lnSpc>
            </a:pPr>
            <a:r>
              <a:rPr lang="en-US" sz="1500" b="1" dirty="0">
                <a:solidFill>
                  <a:srgbClr val="E0E2E5"/>
                </a:solidFill>
                <a:latin typeface="Noto Sans SC" pitchFamily="34" charset="0"/>
                <a:ea typeface="Noto Sans SC" pitchFamily="34" charset="-122"/>
                <a:cs typeface="Noto Sans SC" pitchFamily="34" charset="-120"/>
              </a:rPr>
              <a:t>架构说明</a:t>
            </a:r>
            <a:endParaRPr lang="en-US" sz="1600" dirty="0"/>
          </a:p>
        </p:txBody>
      </p:sp>
      <p:sp>
        <p:nvSpPr>
          <p:cNvPr id="21" name="Text 19"/>
          <p:cNvSpPr/>
          <p:nvPr/>
        </p:nvSpPr>
        <p:spPr>
          <a:xfrm>
            <a:off x="1219200" y="3971925"/>
            <a:ext cx="4610100" cy="247650"/>
          </a:xfrm>
          <a:prstGeom prst="rect">
            <a:avLst/>
          </a:prstGeom>
          <a:noFill/>
          <a:ln/>
        </p:spPr>
        <p:txBody>
          <a:bodyPr wrap="square" lIns="0" tIns="0" rIns="0" bIns="0" rtlCol="0" anchor="ctr"/>
          <a:lstStyle/>
          <a:p>
            <a:pPr>
              <a:lnSpc>
                <a:spcPct val="140000"/>
              </a:lnSpc>
            </a:pPr>
            <a:r>
              <a:rPr lang="en-US" sz="1200" dirty="0">
                <a:solidFill>
                  <a:srgbClr val="7D7C7A"/>
                </a:solidFill>
                <a:latin typeface="Noto Sans SC" pitchFamily="34" charset="0"/>
                <a:ea typeface="Noto Sans SC" pitchFamily="34" charset="-122"/>
                <a:cs typeface="Noto Sans SC" pitchFamily="34" charset="-120"/>
              </a:rPr>
              <a:t>核心执行流与子系统模块划分</a:t>
            </a:r>
            <a:endParaRPr lang="en-US" sz="1600" dirty="0"/>
          </a:p>
        </p:txBody>
      </p:sp>
      <p:sp>
        <p:nvSpPr>
          <p:cNvPr id="22" name="Shape 20"/>
          <p:cNvSpPr/>
          <p:nvPr/>
        </p:nvSpPr>
        <p:spPr>
          <a:xfrm>
            <a:off x="6267450" y="3438525"/>
            <a:ext cx="5543550" cy="971550"/>
          </a:xfrm>
          <a:custGeom>
            <a:avLst/>
            <a:gdLst/>
            <a:ahLst/>
            <a:cxnLst/>
            <a:rect l="l" t="t" r="r" b="b"/>
            <a:pathLst>
              <a:path w="5543550" h="971550">
                <a:moveTo>
                  <a:pt x="38100" y="0"/>
                </a:moveTo>
                <a:lnTo>
                  <a:pt x="5467351" y="0"/>
                </a:lnTo>
                <a:cubicBezTo>
                  <a:pt x="5509435" y="0"/>
                  <a:pt x="5543550" y="34115"/>
                  <a:pt x="5543550" y="76199"/>
                </a:cubicBezTo>
                <a:lnTo>
                  <a:pt x="5543550" y="895351"/>
                </a:lnTo>
                <a:cubicBezTo>
                  <a:pt x="5543550" y="937435"/>
                  <a:pt x="5509435" y="971550"/>
                  <a:pt x="5467351" y="971550"/>
                </a:cubicBezTo>
                <a:lnTo>
                  <a:pt x="38100" y="971550"/>
                </a:lnTo>
                <a:cubicBezTo>
                  <a:pt x="17072" y="971550"/>
                  <a:pt x="0" y="954478"/>
                  <a:pt x="0" y="933450"/>
                </a:cubicBezTo>
                <a:lnTo>
                  <a:pt x="0" y="38100"/>
                </a:lnTo>
                <a:cubicBezTo>
                  <a:pt x="0" y="17072"/>
                  <a:pt x="17072" y="0"/>
                  <a:pt x="38100" y="0"/>
                </a:cubicBezTo>
                <a:close/>
              </a:path>
            </a:pathLst>
          </a:custGeom>
          <a:solidFill>
            <a:srgbClr val="4A6D8C">
              <a:alpha val="10196"/>
            </a:srgbClr>
          </a:solidFill>
          <a:ln/>
        </p:spPr>
        <p:txBody>
          <a:bodyPr/>
          <a:lstStyle/>
          <a:p>
            <a:endParaRPr lang="zh-CN" altLang="en-US"/>
          </a:p>
        </p:txBody>
      </p:sp>
      <p:sp>
        <p:nvSpPr>
          <p:cNvPr id="23" name="Shape 21"/>
          <p:cNvSpPr/>
          <p:nvPr/>
        </p:nvSpPr>
        <p:spPr>
          <a:xfrm>
            <a:off x="6267450" y="3438525"/>
            <a:ext cx="38100" cy="971550"/>
          </a:xfrm>
          <a:custGeom>
            <a:avLst/>
            <a:gdLst/>
            <a:ahLst/>
            <a:cxnLst/>
            <a:rect l="l" t="t" r="r" b="b"/>
            <a:pathLst>
              <a:path w="38100" h="971550">
                <a:moveTo>
                  <a:pt x="38100" y="0"/>
                </a:moveTo>
                <a:lnTo>
                  <a:pt x="38100" y="0"/>
                </a:lnTo>
                <a:lnTo>
                  <a:pt x="38100" y="971550"/>
                </a:lnTo>
                <a:lnTo>
                  <a:pt x="38100" y="971550"/>
                </a:lnTo>
                <a:cubicBezTo>
                  <a:pt x="17072" y="971550"/>
                  <a:pt x="0" y="954478"/>
                  <a:pt x="0" y="933450"/>
                </a:cubicBezTo>
                <a:lnTo>
                  <a:pt x="0" y="38100"/>
                </a:lnTo>
                <a:cubicBezTo>
                  <a:pt x="0" y="17072"/>
                  <a:pt x="17072" y="0"/>
                  <a:pt x="38100" y="0"/>
                </a:cubicBezTo>
                <a:close/>
              </a:path>
            </a:pathLst>
          </a:custGeom>
          <a:solidFill>
            <a:srgbClr val="C9A87C"/>
          </a:solidFill>
          <a:ln/>
        </p:spPr>
        <p:txBody>
          <a:bodyPr/>
          <a:lstStyle/>
          <a:p>
            <a:endParaRPr lang="zh-CN" altLang="en-US"/>
          </a:p>
        </p:txBody>
      </p:sp>
      <p:sp>
        <p:nvSpPr>
          <p:cNvPr id="24" name="Shape 22"/>
          <p:cNvSpPr/>
          <p:nvPr/>
        </p:nvSpPr>
        <p:spPr>
          <a:xfrm>
            <a:off x="6477000" y="3629025"/>
            <a:ext cx="457200" cy="457200"/>
          </a:xfrm>
          <a:custGeom>
            <a:avLst/>
            <a:gdLst/>
            <a:ahLst/>
            <a:cxnLst/>
            <a:rect l="l" t="t" r="r" b="b"/>
            <a:pathLst>
              <a:path w="457200" h="457200">
                <a:moveTo>
                  <a:pt x="228600" y="0"/>
                </a:moveTo>
                <a:lnTo>
                  <a:pt x="228600" y="0"/>
                </a:lnTo>
                <a:cubicBezTo>
                  <a:pt x="354768" y="0"/>
                  <a:pt x="457200" y="102432"/>
                  <a:pt x="457200" y="228600"/>
                </a:cubicBezTo>
                <a:lnTo>
                  <a:pt x="457200" y="228600"/>
                </a:lnTo>
                <a:cubicBezTo>
                  <a:pt x="457200" y="354768"/>
                  <a:pt x="354768" y="457200"/>
                  <a:pt x="228600" y="457200"/>
                </a:cubicBezTo>
                <a:lnTo>
                  <a:pt x="228600" y="457200"/>
                </a:lnTo>
                <a:cubicBezTo>
                  <a:pt x="102432" y="457200"/>
                  <a:pt x="0" y="354768"/>
                  <a:pt x="0" y="228600"/>
                </a:cubicBezTo>
                <a:lnTo>
                  <a:pt x="0" y="228600"/>
                </a:lnTo>
                <a:cubicBezTo>
                  <a:pt x="0" y="102432"/>
                  <a:pt x="102432" y="0"/>
                  <a:pt x="228600" y="0"/>
                </a:cubicBezTo>
                <a:close/>
              </a:path>
            </a:pathLst>
          </a:custGeom>
          <a:solidFill>
            <a:srgbClr val="C9A87C"/>
          </a:solidFill>
          <a:ln/>
        </p:spPr>
        <p:txBody>
          <a:bodyPr/>
          <a:lstStyle/>
          <a:p>
            <a:endParaRPr lang="zh-CN" altLang="en-US"/>
          </a:p>
        </p:txBody>
      </p:sp>
      <p:sp>
        <p:nvSpPr>
          <p:cNvPr id="25" name="Text 23"/>
          <p:cNvSpPr/>
          <p:nvPr/>
        </p:nvSpPr>
        <p:spPr>
          <a:xfrm>
            <a:off x="6429375" y="3629025"/>
            <a:ext cx="552450" cy="457200"/>
          </a:xfrm>
          <a:prstGeom prst="rect">
            <a:avLst/>
          </a:prstGeom>
          <a:noFill/>
          <a:ln/>
        </p:spPr>
        <p:txBody>
          <a:bodyPr wrap="square" lIns="0" tIns="0" rIns="0" bIns="0" rtlCol="0" anchor="ctr"/>
          <a:lstStyle/>
          <a:p>
            <a:pPr algn="ctr">
              <a:lnSpc>
                <a:spcPct val="120000"/>
              </a:lnSpc>
            </a:pPr>
            <a:r>
              <a:rPr lang="en-US" sz="1500" b="1" dirty="0">
                <a:solidFill>
                  <a:srgbClr val="1A1D21"/>
                </a:solidFill>
                <a:latin typeface="Hedvig Letters Sans" pitchFamily="34" charset="0"/>
                <a:ea typeface="Hedvig Letters Sans" pitchFamily="34" charset="-122"/>
                <a:cs typeface="Hedvig Letters Sans" pitchFamily="34" charset="-120"/>
              </a:rPr>
              <a:t>04</a:t>
            </a:r>
            <a:endParaRPr lang="en-US" sz="1600" dirty="0"/>
          </a:p>
        </p:txBody>
      </p:sp>
      <p:sp>
        <p:nvSpPr>
          <p:cNvPr id="26" name="Text 24"/>
          <p:cNvSpPr/>
          <p:nvPr/>
        </p:nvSpPr>
        <p:spPr>
          <a:xfrm>
            <a:off x="7086600" y="3629025"/>
            <a:ext cx="4629150" cy="266700"/>
          </a:xfrm>
          <a:prstGeom prst="rect">
            <a:avLst/>
          </a:prstGeom>
          <a:noFill/>
          <a:ln/>
        </p:spPr>
        <p:txBody>
          <a:bodyPr wrap="square" lIns="0" tIns="0" rIns="0" bIns="0" rtlCol="0" anchor="ctr"/>
          <a:lstStyle/>
          <a:p>
            <a:pPr>
              <a:lnSpc>
                <a:spcPct val="120000"/>
              </a:lnSpc>
            </a:pPr>
            <a:r>
              <a:rPr lang="en-US" sz="1500" b="1" dirty="0">
                <a:solidFill>
                  <a:srgbClr val="E0E2E5"/>
                </a:solidFill>
                <a:latin typeface="Noto Sans SC" pitchFamily="34" charset="0"/>
                <a:ea typeface="Noto Sans SC" pitchFamily="34" charset="-122"/>
                <a:cs typeface="Noto Sans SC" pitchFamily="34" charset="-120"/>
              </a:rPr>
              <a:t>核心功能解析</a:t>
            </a:r>
            <a:endParaRPr lang="en-US" sz="1600" dirty="0"/>
          </a:p>
        </p:txBody>
      </p:sp>
      <p:sp>
        <p:nvSpPr>
          <p:cNvPr id="27" name="Text 25"/>
          <p:cNvSpPr/>
          <p:nvPr/>
        </p:nvSpPr>
        <p:spPr>
          <a:xfrm>
            <a:off x="7086600" y="3971925"/>
            <a:ext cx="4610100" cy="247650"/>
          </a:xfrm>
          <a:prstGeom prst="rect">
            <a:avLst/>
          </a:prstGeom>
          <a:noFill/>
          <a:ln/>
        </p:spPr>
        <p:txBody>
          <a:bodyPr wrap="square" lIns="0" tIns="0" rIns="0" bIns="0" rtlCol="0" anchor="ctr"/>
          <a:lstStyle/>
          <a:p>
            <a:pPr>
              <a:lnSpc>
                <a:spcPct val="140000"/>
              </a:lnSpc>
            </a:pPr>
            <a:r>
              <a:rPr lang="en-US" sz="1200" dirty="0">
                <a:solidFill>
                  <a:srgbClr val="7D7C7A"/>
                </a:solidFill>
                <a:latin typeface="Noto Sans SC" pitchFamily="34" charset="0"/>
                <a:ea typeface="Noto Sans SC" pitchFamily="34" charset="-122"/>
                <a:cs typeface="Noto Sans SC" pitchFamily="34" charset="-120"/>
              </a:rPr>
              <a:t>并发工具引擎、工具抽象与权限管控</a:t>
            </a:r>
            <a:endParaRPr lang="en-US" sz="1600" dirty="0"/>
          </a:p>
        </p:txBody>
      </p:sp>
      <p:sp>
        <p:nvSpPr>
          <p:cNvPr id="28" name="Shape 26"/>
          <p:cNvSpPr/>
          <p:nvPr/>
        </p:nvSpPr>
        <p:spPr>
          <a:xfrm>
            <a:off x="400050" y="4600575"/>
            <a:ext cx="5543550" cy="971550"/>
          </a:xfrm>
          <a:custGeom>
            <a:avLst/>
            <a:gdLst/>
            <a:ahLst/>
            <a:cxnLst/>
            <a:rect l="l" t="t" r="r" b="b"/>
            <a:pathLst>
              <a:path w="5543550" h="971550">
                <a:moveTo>
                  <a:pt x="38100" y="0"/>
                </a:moveTo>
                <a:lnTo>
                  <a:pt x="5467351" y="0"/>
                </a:lnTo>
                <a:cubicBezTo>
                  <a:pt x="5509435" y="0"/>
                  <a:pt x="5543550" y="34115"/>
                  <a:pt x="5543550" y="76199"/>
                </a:cubicBezTo>
                <a:lnTo>
                  <a:pt x="5543550" y="895351"/>
                </a:lnTo>
                <a:cubicBezTo>
                  <a:pt x="5543550" y="937435"/>
                  <a:pt x="5509435" y="971550"/>
                  <a:pt x="5467351" y="971550"/>
                </a:cubicBezTo>
                <a:lnTo>
                  <a:pt x="38100" y="971550"/>
                </a:lnTo>
                <a:cubicBezTo>
                  <a:pt x="17072" y="971550"/>
                  <a:pt x="0" y="954478"/>
                  <a:pt x="0" y="933450"/>
                </a:cubicBezTo>
                <a:lnTo>
                  <a:pt x="0" y="38100"/>
                </a:lnTo>
                <a:cubicBezTo>
                  <a:pt x="0" y="17072"/>
                  <a:pt x="17072" y="0"/>
                  <a:pt x="38100" y="0"/>
                </a:cubicBezTo>
                <a:close/>
              </a:path>
            </a:pathLst>
          </a:custGeom>
          <a:solidFill>
            <a:srgbClr val="4A6D8C">
              <a:alpha val="10196"/>
            </a:srgbClr>
          </a:solidFill>
          <a:ln/>
        </p:spPr>
        <p:txBody>
          <a:bodyPr/>
          <a:lstStyle/>
          <a:p>
            <a:endParaRPr lang="zh-CN" altLang="en-US"/>
          </a:p>
        </p:txBody>
      </p:sp>
      <p:sp>
        <p:nvSpPr>
          <p:cNvPr id="29" name="Shape 27"/>
          <p:cNvSpPr/>
          <p:nvPr/>
        </p:nvSpPr>
        <p:spPr>
          <a:xfrm>
            <a:off x="400050" y="4600575"/>
            <a:ext cx="38100" cy="971550"/>
          </a:xfrm>
          <a:custGeom>
            <a:avLst/>
            <a:gdLst/>
            <a:ahLst/>
            <a:cxnLst/>
            <a:rect l="l" t="t" r="r" b="b"/>
            <a:pathLst>
              <a:path w="38100" h="971550">
                <a:moveTo>
                  <a:pt x="38100" y="0"/>
                </a:moveTo>
                <a:lnTo>
                  <a:pt x="38100" y="0"/>
                </a:lnTo>
                <a:lnTo>
                  <a:pt x="38100" y="971550"/>
                </a:lnTo>
                <a:lnTo>
                  <a:pt x="38100" y="971550"/>
                </a:lnTo>
                <a:cubicBezTo>
                  <a:pt x="17072" y="971550"/>
                  <a:pt x="0" y="954478"/>
                  <a:pt x="0" y="933450"/>
                </a:cubicBezTo>
                <a:lnTo>
                  <a:pt x="0" y="38100"/>
                </a:lnTo>
                <a:cubicBezTo>
                  <a:pt x="0" y="17072"/>
                  <a:pt x="17072" y="0"/>
                  <a:pt x="38100" y="0"/>
                </a:cubicBezTo>
                <a:close/>
              </a:path>
            </a:pathLst>
          </a:custGeom>
          <a:solidFill>
            <a:srgbClr val="4A6D8C"/>
          </a:solidFill>
          <a:ln/>
        </p:spPr>
        <p:txBody>
          <a:bodyPr/>
          <a:lstStyle/>
          <a:p>
            <a:endParaRPr lang="zh-CN" altLang="en-US"/>
          </a:p>
        </p:txBody>
      </p:sp>
      <p:sp>
        <p:nvSpPr>
          <p:cNvPr id="30" name="Shape 28"/>
          <p:cNvSpPr/>
          <p:nvPr/>
        </p:nvSpPr>
        <p:spPr>
          <a:xfrm>
            <a:off x="609600" y="4791075"/>
            <a:ext cx="457200" cy="457200"/>
          </a:xfrm>
          <a:custGeom>
            <a:avLst/>
            <a:gdLst/>
            <a:ahLst/>
            <a:cxnLst/>
            <a:rect l="l" t="t" r="r" b="b"/>
            <a:pathLst>
              <a:path w="457200" h="457200">
                <a:moveTo>
                  <a:pt x="228600" y="0"/>
                </a:moveTo>
                <a:lnTo>
                  <a:pt x="228600" y="0"/>
                </a:lnTo>
                <a:cubicBezTo>
                  <a:pt x="354768" y="0"/>
                  <a:pt x="457200" y="102432"/>
                  <a:pt x="457200" y="228600"/>
                </a:cubicBezTo>
                <a:lnTo>
                  <a:pt x="457200" y="228600"/>
                </a:lnTo>
                <a:cubicBezTo>
                  <a:pt x="457200" y="354768"/>
                  <a:pt x="354768" y="457200"/>
                  <a:pt x="228600" y="457200"/>
                </a:cubicBezTo>
                <a:lnTo>
                  <a:pt x="228600" y="457200"/>
                </a:lnTo>
                <a:cubicBezTo>
                  <a:pt x="102432" y="457200"/>
                  <a:pt x="0" y="354768"/>
                  <a:pt x="0" y="228600"/>
                </a:cubicBezTo>
                <a:lnTo>
                  <a:pt x="0" y="228600"/>
                </a:lnTo>
                <a:cubicBezTo>
                  <a:pt x="0" y="102432"/>
                  <a:pt x="102432" y="0"/>
                  <a:pt x="228600" y="0"/>
                </a:cubicBezTo>
                <a:close/>
              </a:path>
            </a:pathLst>
          </a:custGeom>
          <a:solidFill>
            <a:srgbClr val="4A6D8C"/>
          </a:solidFill>
          <a:ln/>
        </p:spPr>
        <p:txBody>
          <a:bodyPr/>
          <a:lstStyle/>
          <a:p>
            <a:endParaRPr lang="zh-CN" altLang="en-US"/>
          </a:p>
        </p:txBody>
      </p:sp>
      <p:sp>
        <p:nvSpPr>
          <p:cNvPr id="31" name="Text 29"/>
          <p:cNvSpPr/>
          <p:nvPr/>
        </p:nvSpPr>
        <p:spPr>
          <a:xfrm>
            <a:off x="561975" y="4791075"/>
            <a:ext cx="552450" cy="457200"/>
          </a:xfrm>
          <a:prstGeom prst="rect">
            <a:avLst/>
          </a:prstGeom>
          <a:noFill/>
          <a:ln/>
        </p:spPr>
        <p:txBody>
          <a:bodyPr wrap="square" lIns="0" tIns="0" rIns="0" bIns="0" rtlCol="0" anchor="ctr"/>
          <a:lstStyle/>
          <a:p>
            <a:pPr algn="ctr">
              <a:lnSpc>
                <a:spcPct val="120000"/>
              </a:lnSpc>
            </a:pPr>
            <a:r>
              <a:rPr lang="en-US" sz="1500" b="1" dirty="0">
                <a:solidFill>
                  <a:srgbClr val="FFFFFF"/>
                </a:solidFill>
                <a:latin typeface="Hedvig Letters Sans" pitchFamily="34" charset="0"/>
                <a:ea typeface="Hedvig Letters Sans" pitchFamily="34" charset="-122"/>
                <a:cs typeface="Hedvig Letters Sans" pitchFamily="34" charset="-120"/>
              </a:rPr>
              <a:t>05</a:t>
            </a:r>
            <a:endParaRPr lang="en-US" sz="1600" dirty="0"/>
          </a:p>
        </p:txBody>
      </p:sp>
      <p:sp>
        <p:nvSpPr>
          <p:cNvPr id="32" name="Text 30"/>
          <p:cNvSpPr/>
          <p:nvPr/>
        </p:nvSpPr>
        <p:spPr>
          <a:xfrm>
            <a:off x="1219200" y="4791075"/>
            <a:ext cx="4629150" cy="266700"/>
          </a:xfrm>
          <a:prstGeom prst="rect">
            <a:avLst/>
          </a:prstGeom>
          <a:noFill/>
          <a:ln/>
        </p:spPr>
        <p:txBody>
          <a:bodyPr wrap="square" lIns="0" tIns="0" rIns="0" bIns="0" rtlCol="0" anchor="ctr"/>
          <a:lstStyle/>
          <a:p>
            <a:pPr>
              <a:lnSpc>
                <a:spcPct val="120000"/>
              </a:lnSpc>
            </a:pPr>
            <a:r>
              <a:rPr lang="en-US" sz="1500" b="1" dirty="0">
                <a:solidFill>
                  <a:srgbClr val="E0E2E5"/>
                </a:solidFill>
                <a:latin typeface="Noto Sans SC" pitchFamily="34" charset="0"/>
                <a:ea typeface="Noto Sans SC" pitchFamily="34" charset="-122"/>
                <a:cs typeface="Noto Sans SC" pitchFamily="34" charset="-120"/>
              </a:rPr>
              <a:t>核心流程说明</a:t>
            </a:r>
            <a:endParaRPr lang="en-US" sz="1600" dirty="0"/>
          </a:p>
        </p:txBody>
      </p:sp>
      <p:sp>
        <p:nvSpPr>
          <p:cNvPr id="33" name="Text 31"/>
          <p:cNvSpPr/>
          <p:nvPr/>
        </p:nvSpPr>
        <p:spPr>
          <a:xfrm>
            <a:off x="1219200" y="5133975"/>
            <a:ext cx="4610100" cy="247650"/>
          </a:xfrm>
          <a:prstGeom prst="rect">
            <a:avLst/>
          </a:prstGeom>
          <a:noFill/>
          <a:ln/>
        </p:spPr>
        <p:txBody>
          <a:bodyPr wrap="square" lIns="0" tIns="0" rIns="0" bIns="0" rtlCol="0" anchor="ctr"/>
          <a:lstStyle/>
          <a:p>
            <a:pPr>
              <a:lnSpc>
                <a:spcPct val="140000"/>
              </a:lnSpc>
            </a:pPr>
            <a:r>
              <a:rPr lang="en-US" sz="1200" dirty="0">
                <a:solidFill>
                  <a:srgbClr val="7D7C7A"/>
                </a:solidFill>
                <a:latin typeface="Noto Sans SC" pitchFamily="34" charset="0"/>
                <a:ea typeface="Noto Sans SC" pitchFamily="34" charset="-122"/>
                <a:cs typeface="Noto Sans SC" pitchFamily="34" charset="-120"/>
              </a:rPr>
              <a:t>Agent Loop 的闭环交互流</a:t>
            </a:r>
            <a:endParaRPr lang="en-US" sz="1600" dirty="0"/>
          </a:p>
        </p:txBody>
      </p:sp>
      <p:sp>
        <p:nvSpPr>
          <p:cNvPr id="34" name="Shape 32"/>
          <p:cNvSpPr/>
          <p:nvPr/>
        </p:nvSpPr>
        <p:spPr>
          <a:xfrm>
            <a:off x="6267450" y="4600575"/>
            <a:ext cx="5543550" cy="971550"/>
          </a:xfrm>
          <a:custGeom>
            <a:avLst/>
            <a:gdLst/>
            <a:ahLst/>
            <a:cxnLst/>
            <a:rect l="l" t="t" r="r" b="b"/>
            <a:pathLst>
              <a:path w="5543550" h="971550">
                <a:moveTo>
                  <a:pt x="38100" y="0"/>
                </a:moveTo>
                <a:lnTo>
                  <a:pt x="5467351" y="0"/>
                </a:lnTo>
                <a:cubicBezTo>
                  <a:pt x="5509435" y="0"/>
                  <a:pt x="5543550" y="34115"/>
                  <a:pt x="5543550" y="76199"/>
                </a:cubicBezTo>
                <a:lnTo>
                  <a:pt x="5543550" y="895351"/>
                </a:lnTo>
                <a:cubicBezTo>
                  <a:pt x="5543550" y="937435"/>
                  <a:pt x="5509435" y="971550"/>
                  <a:pt x="5467351" y="971550"/>
                </a:cubicBezTo>
                <a:lnTo>
                  <a:pt x="38100" y="971550"/>
                </a:lnTo>
                <a:cubicBezTo>
                  <a:pt x="17072" y="971550"/>
                  <a:pt x="0" y="954478"/>
                  <a:pt x="0" y="933450"/>
                </a:cubicBezTo>
                <a:lnTo>
                  <a:pt x="0" y="38100"/>
                </a:lnTo>
                <a:cubicBezTo>
                  <a:pt x="0" y="17072"/>
                  <a:pt x="17072" y="0"/>
                  <a:pt x="38100" y="0"/>
                </a:cubicBezTo>
                <a:close/>
              </a:path>
            </a:pathLst>
          </a:custGeom>
          <a:solidFill>
            <a:srgbClr val="4A6D8C">
              <a:alpha val="10196"/>
            </a:srgbClr>
          </a:solidFill>
          <a:ln/>
        </p:spPr>
        <p:txBody>
          <a:bodyPr/>
          <a:lstStyle/>
          <a:p>
            <a:endParaRPr lang="zh-CN" altLang="en-US"/>
          </a:p>
        </p:txBody>
      </p:sp>
      <p:sp>
        <p:nvSpPr>
          <p:cNvPr id="35" name="Shape 33"/>
          <p:cNvSpPr/>
          <p:nvPr/>
        </p:nvSpPr>
        <p:spPr>
          <a:xfrm>
            <a:off x="6267450" y="4600575"/>
            <a:ext cx="38100" cy="971550"/>
          </a:xfrm>
          <a:custGeom>
            <a:avLst/>
            <a:gdLst/>
            <a:ahLst/>
            <a:cxnLst/>
            <a:rect l="l" t="t" r="r" b="b"/>
            <a:pathLst>
              <a:path w="38100" h="971550">
                <a:moveTo>
                  <a:pt x="38100" y="0"/>
                </a:moveTo>
                <a:lnTo>
                  <a:pt x="38100" y="0"/>
                </a:lnTo>
                <a:lnTo>
                  <a:pt x="38100" y="971550"/>
                </a:lnTo>
                <a:lnTo>
                  <a:pt x="38100" y="971550"/>
                </a:lnTo>
                <a:cubicBezTo>
                  <a:pt x="17072" y="971550"/>
                  <a:pt x="0" y="954478"/>
                  <a:pt x="0" y="933450"/>
                </a:cubicBezTo>
                <a:lnTo>
                  <a:pt x="0" y="38100"/>
                </a:lnTo>
                <a:cubicBezTo>
                  <a:pt x="0" y="17072"/>
                  <a:pt x="17072" y="0"/>
                  <a:pt x="38100" y="0"/>
                </a:cubicBezTo>
                <a:close/>
              </a:path>
            </a:pathLst>
          </a:custGeom>
          <a:solidFill>
            <a:srgbClr val="C9A87C"/>
          </a:solidFill>
          <a:ln/>
        </p:spPr>
        <p:txBody>
          <a:bodyPr/>
          <a:lstStyle/>
          <a:p>
            <a:endParaRPr lang="zh-CN" altLang="en-US"/>
          </a:p>
        </p:txBody>
      </p:sp>
      <p:sp>
        <p:nvSpPr>
          <p:cNvPr id="36" name="Shape 34"/>
          <p:cNvSpPr/>
          <p:nvPr/>
        </p:nvSpPr>
        <p:spPr>
          <a:xfrm>
            <a:off x="6477000" y="4791075"/>
            <a:ext cx="457200" cy="457200"/>
          </a:xfrm>
          <a:custGeom>
            <a:avLst/>
            <a:gdLst/>
            <a:ahLst/>
            <a:cxnLst/>
            <a:rect l="l" t="t" r="r" b="b"/>
            <a:pathLst>
              <a:path w="457200" h="457200">
                <a:moveTo>
                  <a:pt x="228600" y="0"/>
                </a:moveTo>
                <a:lnTo>
                  <a:pt x="228600" y="0"/>
                </a:lnTo>
                <a:cubicBezTo>
                  <a:pt x="354768" y="0"/>
                  <a:pt x="457200" y="102432"/>
                  <a:pt x="457200" y="228600"/>
                </a:cubicBezTo>
                <a:lnTo>
                  <a:pt x="457200" y="228600"/>
                </a:lnTo>
                <a:cubicBezTo>
                  <a:pt x="457200" y="354768"/>
                  <a:pt x="354768" y="457200"/>
                  <a:pt x="228600" y="457200"/>
                </a:cubicBezTo>
                <a:lnTo>
                  <a:pt x="228600" y="457200"/>
                </a:lnTo>
                <a:cubicBezTo>
                  <a:pt x="102432" y="457200"/>
                  <a:pt x="0" y="354768"/>
                  <a:pt x="0" y="228600"/>
                </a:cubicBezTo>
                <a:lnTo>
                  <a:pt x="0" y="228600"/>
                </a:lnTo>
                <a:cubicBezTo>
                  <a:pt x="0" y="102432"/>
                  <a:pt x="102432" y="0"/>
                  <a:pt x="228600" y="0"/>
                </a:cubicBezTo>
                <a:close/>
              </a:path>
            </a:pathLst>
          </a:custGeom>
          <a:solidFill>
            <a:srgbClr val="C9A87C"/>
          </a:solidFill>
          <a:ln/>
        </p:spPr>
        <p:txBody>
          <a:bodyPr/>
          <a:lstStyle/>
          <a:p>
            <a:endParaRPr lang="zh-CN" altLang="en-US"/>
          </a:p>
        </p:txBody>
      </p:sp>
      <p:sp>
        <p:nvSpPr>
          <p:cNvPr id="37" name="Text 35"/>
          <p:cNvSpPr/>
          <p:nvPr/>
        </p:nvSpPr>
        <p:spPr>
          <a:xfrm>
            <a:off x="6429375" y="4791075"/>
            <a:ext cx="552450" cy="457200"/>
          </a:xfrm>
          <a:prstGeom prst="rect">
            <a:avLst/>
          </a:prstGeom>
          <a:noFill/>
          <a:ln/>
        </p:spPr>
        <p:txBody>
          <a:bodyPr wrap="square" lIns="0" tIns="0" rIns="0" bIns="0" rtlCol="0" anchor="ctr"/>
          <a:lstStyle/>
          <a:p>
            <a:pPr algn="ctr">
              <a:lnSpc>
                <a:spcPct val="120000"/>
              </a:lnSpc>
            </a:pPr>
            <a:r>
              <a:rPr lang="en-US" sz="1500" b="1" dirty="0">
                <a:solidFill>
                  <a:srgbClr val="1A1D21"/>
                </a:solidFill>
                <a:latin typeface="Hedvig Letters Sans" pitchFamily="34" charset="0"/>
                <a:ea typeface="Hedvig Letters Sans" pitchFamily="34" charset="-122"/>
                <a:cs typeface="Hedvig Letters Sans" pitchFamily="34" charset="-120"/>
              </a:rPr>
              <a:t>06</a:t>
            </a:r>
            <a:endParaRPr lang="en-US" sz="1600" dirty="0"/>
          </a:p>
        </p:txBody>
      </p:sp>
      <p:sp>
        <p:nvSpPr>
          <p:cNvPr id="38" name="Text 36"/>
          <p:cNvSpPr/>
          <p:nvPr/>
        </p:nvSpPr>
        <p:spPr>
          <a:xfrm>
            <a:off x="7086600" y="4791075"/>
            <a:ext cx="4629150" cy="266700"/>
          </a:xfrm>
          <a:prstGeom prst="rect">
            <a:avLst/>
          </a:prstGeom>
          <a:noFill/>
          <a:ln/>
        </p:spPr>
        <p:txBody>
          <a:bodyPr wrap="square" lIns="0" tIns="0" rIns="0" bIns="0" rtlCol="0" anchor="ctr"/>
          <a:lstStyle/>
          <a:p>
            <a:pPr>
              <a:lnSpc>
                <a:spcPct val="120000"/>
              </a:lnSpc>
            </a:pPr>
            <a:r>
              <a:rPr lang="en-US" sz="1500" b="1" dirty="0">
                <a:solidFill>
                  <a:srgbClr val="E0E2E5"/>
                </a:solidFill>
                <a:latin typeface="Noto Sans SC" pitchFamily="34" charset="0"/>
                <a:ea typeface="Noto Sans SC" pitchFamily="34" charset="-122"/>
                <a:cs typeface="Noto Sans SC" pitchFamily="34" charset="-120"/>
              </a:rPr>
              <a:t>总结与展望</a:t>
            </a:r>
            <a:endParaRPr lang="en-US" sz="1600" dirty="0"/>
          </a:p>
        </p:txBody>
      </p:sp>
      <p:sp>
        <p:nvSpPr>
          <p:cNvPr id="39" name="Text 37"/>
          <p:cNvSpPr/>
          <p:nvPr/>
        </p:nvSpPr>
        <p:spPr>
          <a:xfrm>
            <a:off x="7086600" y="5133975"/>
            <a:ext cx="4610100" cy="247650"/>
          </a:xfrm>
          <a:prstGeom prst="rect">
            <a:avLst/>
          </a:prstGeom>
          <a:noFill/>
          <a:ln/>
        </p:spPr>
        <p:txBody>
          <a:bodyPr wrap="square" lIns="0" tIns="0" rIns="0" bIns="0" rtlCol="0" anchor="ctr"/>
          <a:lstStyle/>
          <a:p>
            <a:pPr>
              <a:lnSpc>
                <a:spcPct val="140000"/>
              </a:lnSpc>
            </a:pPr>
            <a:r>
              <a:rPr lang="en-US" sz="1200" dirty="0">
                <a:solidFill>
                  <a:srgbClr val="7D7C7A"/>
                </a:solidFill>
                <a:latin typeface="Noto Sans SC" pitchFamily="34" charset="0"/>
                <a:ea typeface="Noto Sans SC" pitchFamily="34" charset="-122"/>
                <a:cs typeface="Noto Sans SC" pitchFamily="34" charset="-120"/>
              </a:rPr>
              <a:t>OpenHarness 的价值与未来</a:t>
            </a:r>
            <a:endParaRPr lang="en-US" sz="1600" dirty="0"/>
          </a:p>
        </p:txBody>
      </p:sp>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1A1D21"/>
        </a:solidFill>
        <a:effectLst/>
      </p:bgPr>
    </p:bg>
    <p:spTree>
      <p:nvGrpSpPr>
        <p:cNvPr id="1" name=""/>
        <p:cNvGrpSpPr/>
        <p:nvPr/>
      </p:nvGrpSpPr>
      <p:grpSpPr>
        <a:xfrm>
          <a:off x="0" y="0"/>
          <a:ext cx="0" cy="0"/>
          <a:chOff x="0" y="0"/>
          <a:chExt cx="0" cy="0"/>
        </a:xfrm>
      </p:grpSpPr>
      <p:sp>
        <p:nvSpPr>
          <p:cNvPr id="4" name="Text 1"/>
          <p:cNvSpPr/>
          <p:nvPr/>
        </p:nvSpPr>
        <p:spPr>
          <a:xfrm>
            <a:off x="381000" y="1409700"/>
            <a:ext cx="1380753" cy="1281113"/>
          </a:xfrm>
          <a:prstGeom prst="rect">
            <a:avLst/>
          </a:prstGeom>
          <a:noFill/>
          <a:ln/>
        </p:spPr>
        <p:txBody>
          <a:bodyPr wrap="square" lIns="0" tIns="0" rIns="0" bIns="0" rtlCol="0" anchor="ctr"/>
          <a:lstStyle/>
          <a:p>
            <a:pPr>
              <a:lnSpc>
                <a:spcPct val="80000"/>
              </a:lnSpc>
            </a:pPr>
            <a:r>
              <a:rPr lang="en-US" sz="7200" b="1" dirty="0">
                <a:solidFill>
                  <a:srgbClr val="C9A87C">
                    <a:alpha val="30000"/>
                  </a:srgbClr>
                </a:solidFill>
                <a:latin typeface="Hedvig Letters Sans" pitchFamily="34" charset="0"/>
                <a:ea typeface="Hedvig Letters Sans" pitchFamily="34" charset="-122"/>
                <a:cs typeface="Hedvig Letters Sans" pitchFamily="34" charset="-120"/>
              </a:rPr>
              <a:t>01</a:t>
            </a:r>
            <a:endParaRPr lang="en-US" sz="1600" dirty="0"/>
          </a:p>
        </p:txBody>
      </p:sp>
      <p:sp>
        <p:nvSpPr>
          <p:cNvPr id="5" name="Text 2"/>
          <p:cNvSpPr/>
          <p:nvPr/>
        </p:nvSpPr>
        <p:spPr>
          <a:xfrm>
            <a:off x="381000" y="2738438"/>
            <a:ext cx="11715750" cy="1428750"/>
          </a:xfrm>
          <a:prstGeom prst="rect">
            <a:avLst/>
          </a:prstGeom>
          <a:noFill/>
          <a:ln/>
        </p:spPr>
        <p:txBody>
          <a:bodyPr wrap="square" lIns="0" tIns="0" rIns="0" bIns="0" rtlCol="0" anchor="ctr"/>
          <a:lstStyle/>
          <a:p>
            <a:pPr>
              <a:lnSpc>
                <a:spcPct val="100000"/>
              </a:lnSpc>
            </a:pPr>
            <a:r>
              <a:rPr lang="en-US" sz="4500" b="1" dirty="0">
                <a:solidFill>
                  <a:srgbClr val="E0E2E5"/>
                </a:solidFill>
                <a:latin typeface="Noto Sans SC" pitchFamily="34" charset="0"/>
                <a:ea typeface="Noto Sans SC" pitchFamily="34" charset="-122"/>
                <a:cs typeface="Noto Sans SC" pitchFamily="34" charset="-120"/>
              </a:rPr>
              <a:t>为什么需要</a:t>
            </a:r>
            <a:endParaRPr lang="en-US" sz="1600" dirty="0"/>
          </a:p>
          <a:p>
            <a:pPr>
              <a:lnSpc>
                <a:spcPct val="100000"/>
              </a:lnSpc>
            </a:pPr>
            <a:r>
              <a:rPr lang="en-US" sz="4500" b="1" dirty="0">
                <a:solidFill>
                  <a:srgbClr val="E0E2E5"/>
                </a:solidFill>
                <a:latin typeface="Noto Sans SC" pitchFamily="34" charset="0"/>
                <a:ea typeface="Noto Sans SC" pitchFamily="34" charset="-122"/>
                <a:cs typeface="Noto Sans SC" pitchFamily="34" charset="-120"/>
              </a:rPr>
              <a:t>智能体基础设施</a:t>
            </a:r>
            <a:endParaRPr lang="en-US" sz="1600" dirty="0"/>
          </a:p>
        </p:txBody>
      </p:sp>
      <p:sp>
        <p:nvSpPr>
          <p:cNvPr id="6" name="Text 3"/>
          <p:cNvSpPr/>
          <p:nvPr/>
        </p:nvSpPr>
        <p:spPr>
          <a:xfrm>
            <a:off x="381000" y="4395788"/>
            <a:ext cx="5600700" cy="371475"/>
          </a:xfrm>
          <a:prstGeom prst="rect">
            <a:avLst/>
          </a:prstGeom>
          <a:noFill/>
          <a:ln/>
        </p:spPr>
        <p:txBody>
          <a:bodyPr wrap="square" lIns="0" tIns="0" rIns="0" bIns="0" rtlCol="0" anchor="ctr"/>
          <a:lstStyle/>
          <a:p>
            <a:pPr>
              <a:lnSpc>
                <a:spcPct val="140000"/>
              </a:lnSpc>
            </a:pPr>
            <a:r>
              <a:rPr lang="en-US" sz="1800" dirty="0">
                <a:solidFill>
                  <a:srgbClr val="7D7C7A"/>
                </a:solidFill>
                <a:latin typeface="Noto Sans SC" pitchFamily="34" charset="0"/>
                <a:ea typeface="Noto Sans SC" pitchFamily="34" charset="-122"/>
                <a:cs typeface="Noto Sans SC" pitchFamily="34" charset="-120"/>
              </a:rPr>
              <a:t>从模型到智能体的工程鸿沟</a:t>
            </a:r>
            <a:endParaRPr lang="en-US" sz="1600" dirty="0"/>
          </a:p>
        </p:txBody>
      </p:sp>
      <p:sp>
        <p:nvSpPr>
          <p:cNvPr id="7" name="Shape 4"/>
          <p:cNvSpPr/>
          <p:nvPr/>
        </p:nvSpPr>
        <p:spPr>
          <a:xfrm>
            <a:off x="381000" y="5224463"/>
            <a:ext cx="914400" cy="38100"/>
          </a:xfrm>
          <a:custGeom>
            <a:avLst/>
            <a:gdLst/>
            <a:ahLst/>
            <a:cxnLst/>
            <a:rect l="l" t="t" r="r" b="b"/>
            <a:pathLst>
              <a:path w="914400" h="38100">
                <a:moveTo>
                  <a:pt x="0" y="0"/>
                </a:moveTo>
                <a:lnTo>
                  <a:pt x="914400" y="0"/>
                </a:lnTo>
                <a:lnTo>
                  <a:pt x="914400" y="38100"/>
                </a:lnTo>
                <a:lnTo>
                  <a:pt x="0" y="38100"/>
                </a:lnTo>
                <a:lnTo>
                  <a:pt x="0" y="0"/>
                </a:lnTo>
                <a:close/>
              </a:path>
            </a:pathLst>
          </a:custGeom>
          <a:solidFill>
            <a:srgbClr val="4A6D8C"/>
          </a:solidFill>
          <a:ln/>
        </p:spPr>
        <p:txBody>
          <a:bodyPr/>
          <a:lstStyle/>
          <a:p>
            <a:endParaRPr lang="zh-CN" altLang="en-US"/>
          </a:p>
        </p:txBody>
      </p:sp>
      <p:sp>
        <p:nvSpPr>
          <p:cNvPr id="8" name="Shape 5"/>
          <p:cNvSpPr/>
          <p:nvPr/>
        </p:nvSpPr>
        <p:spPr>
          <a:xfrm>
            <a:off x="1447800" y="5224463"/>
            <a:ext cx="457200" cy="38100"/>
          </a:xfrm>
          <a:custGeom>
            <a:avLst/>
            <a:gdLst/>
            <a:ahLst/>
            <a:cxnLst/>
            <a:rect l="l" t="t" r="r" b="b"/>
            <a:pathLst>
              <a:path w="457200" h="38100">
                <a:moveTo>
                  <a:pt x="0" y="0"/>
                </a:moveTo>
                <a:lnTo>
                  <a:pt x="457200" y="0"/>
                </a:lnTo>
                <a:lnTo>
                  <a:pt x="457200" y="38100"/>
                </a:lnTo>
                <a:lnTo>
                  <a:pt x="0" y="38100"/>
                </a:lnTo>
                <a:lnTo>
                  <a:pt x="0" y="0"/>
                </a:lnTo>
                <a:close/>
              </a:path>
            </a:pathLst>
          </a:custGeom>
          <a:solidFill>
            <a:srgbClr val="C9A87C"/>
          </a:solidFill>
          <a:ln/>
        </p:spPr>
        <p:txBody>
          <a:bodyPr/>
          <a:lstStyle/>
          <a:p>
            <a:endParaRPr lang="zh-CN" altLang="en-US"/>
          </a:p>
        </p:txBody>
      </p:sp>
    </p:spTree>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1A1D21"/>
        </a:solidFill>
        <a:effectLst/>
      </p:bgPr>
    </p:bg>
    <p:spTree>
      <p:nvGrpSpPr>
        <p:cNvPr id="1" name=""/>
        <p:cNvGrpSpPr/>
        <p:nvPr/>
      </p:nvGrpSpPr>
      <p:grpSpPr>
        <a:xfrm>
          <a:off x="0" y="0"/>
          <a:ext cx="0" cy="0"/>
          <a:chOff x="0" y="0"/>
          <a:chExt cx="0" cy="0"/>
        </a:xfrm>
      </p:grpSpPr>
      <p:sp>
        <p:nvSpPr>
          <p:cNvPr id="2" name="Text 0"/>
          <p:cNvSpPr/>
          <p:nvPr/>
        </p:nvSpPr>
        <p:spPr>
          <a:xfrm>
            <a:off x="381000" y="381000"/>
            <a:ext cx="11506200" cy="228600"/>
          </a:xfrm>
          <a:prstGeom prst="rect">
            <a:avLst/>
          </a:prstGeom>
          <a:noFill/>
          <a:ln/>
        </p:spPr>
        <p:txBody>
          <a:bodyPr wrap="square" lIns="0" tIns="0" rIns="0" bIns="0" rtlCol="0" anchor="ctr"/>
          <a:lstStyle/>
          <a:p>
            <a:pPr>
              <a:lnSpc>
                <a:spcPct val="130000"/>
              </a:lnSpc>
            </a:pPr>
            <a:r>
              <a:rPr lang="en-US" sz="1200" b="1" kern="0" spc="60" dirty="0">
                <a:solidFill>
                  <a:srgbClr val="C9A87C"/>
                </a:solidFill>
                <a:latin typeface="Noto Sans SC" pitchFamily="34" charset="0"/>
                <a:ea typeface="Noto Sans SC" pitchFamily="34" charset="-122"/>
                <a:cs typeface="Noto Sans SC" pitchFamily="34" charset="-120"/>
              </a:rPr>
              <a:t>AGENT INFRASTRUCTURE</a:t>
            </a:r>
            <a:endParaRPr lang="en-US" sz="1600" dirty="0"/>
          </a:p>
        </p:txBody>
      </p:sp>
      <p:sp>
        <p:nvSpPr>
          <p:cNvPr id="3" name="Text 1"/>
          <p:cNvSpPr/>
          <p:nvPr/>
        </p:nvSpPr>
        <p:spPr>
          <a:xfrm>
            <a:off x="381000" y="685800"/>
            <a:ext cx="11601450" cy="381000"/>
          </a:xfrm>
          <a:prstGeom prst="rect">
            <a:avLst/>
          </a:prstGeom>
          <a:noFill/>
          <a:ln/>
        </p:spPr>
        <p:txBody>
          <a:bodyPr wrap="square" lIns="0" tIns="0" rIns="0" bIns="0" rtlCol="0" anchor="ctr"/>
          <a:lstStyle/>
          <a:p>
            <a:pPr>
              <a:lnSpc>
                <a:spcPct val="90000"/>
              </a:lnSpc>
            </a:pPr>
            <a:r>
              <a:rPr lang="en-US" sz="2700" b="1" dirty="0">
                <a:solidFill>
                  <a:srgbClr val="E0E2E5"/>
                </a:solidFill>
                <a:latin typeface="Noto Sans SC" pitchFamily="34" charset="0"/>
                <a:ea typeface="Noto Sans SC" pitchFamily="34" charset="-122"/>
                <a:cs typeface="Noto Sans SC" pitchFamily="34" charset="-120"/>
              </a:rPr>
              <a:t>LLM 的局限与 Agent 的使命</a:t>
            </a:r>
            <a:endParaRPr lang="en-US" sz="1600" dirty="0"/>
          </a:p>
        </p:txBody>
      </p:sp>
      <p:sp>
        <p:nvSpPr>
          <p:cNvPr id="4" name="Shape 2"/>
          <p:cNvSpPr/>
          <p:nvPr/>
        </p:nvSpPr>
        <p:spPr>
          <a:xfrm>
            <a:off x="385763" y="1262063"/>
            <a:ext cx="5591175" cy="2600325"/>
          </a:xfrm>
          <a:custGeom>
            <a:avLst/>
            <a:gdLst/>
            <a:ahLst/>
            <a:cxnLst/>
            <a:rect l="l" t="t" r="r" b="b"/>
            <a:pathLst>
              <a:path w="5591175" h="2600325">
                <a:moveTo>
                  <a:pt x="76190" y="0"/>
                </a:moveTo>
                <a:lnTo>
                  <a:pt x="5514985" y="0"/>
                </a:lnTo>
                <a:cubicBezTo>
                  <a:pt x="5557064" y="0"/>
                  <a:pt x="5591175" y="34111"/>
                  <a:pt x="5591175" y="76190"/>
                </a:cubicBezTo>
                <a:lnTo>
                  <a:pt x="5591175" y="2524135"/>
                </a:lnTo>
                <a:cubicBezTo>
                  <a:pt x="5591175" y="2566214"/>
                  <a:pt x="5557064" y="2600325"/>
                  <a:pt x="5514985" y="2600325"/>
                </a:cubicBezTo>
                <a:lnTo>
                  <a:pt x="76190" y="2600325"/>
                </a:lnTo>
                <a:cubicBezTo>
                  <a:pt x="34111" y="2600325"/>
                  <a:pt x="0" y="2566214"/>
                  <a:pt x="0" y="2524135"/>
                </a:cubicBezTo>
                <a:lnTo>
                  <a:pt x="0" y="76190"/>
                </a:lnTo>
                <a:cubicBezTo>
                  <a:pt x="0" y="34111"/>
                  <a:pt x="34111" y="0"/>
                  <a:pt x="76190" y="0"/>
                </a:cubicBezTo>
                <a:close/>
              </a:path>
            </a:pathLst>
          </a:custGeom>
          <a:solidFill>
            <a:srgbClr val="4A6D8C">
              <a:alpha val="10196"/>
            </a:srgbClr>
          </a:solidFill>
          <a:ln w="12700">
            <a:solidFill>
              <a:srgbClr val="4A6D8C">
                <a:alpha val="30196"/>
              </a:srgbClr>
            </a:solidFill>
            <a:prstDash val="solid"/>
          </a:ln>
        </p:spPr>
        <p:txBody>
          <a:bodyPr/>
          <a:lstStyle/>
          <a:p>
            <a:endParaRPr lang="zh-CN" altLang="en-US"/>
          </a:p>
        </p:txBody>
      </p:sp>
      <p:sp>
        <p:nvSpPr>
          <p:cNvPr id="5" name="Shape 3"/>
          <p:cNvSpPr/>
          <p:nvPr/>
        </p:nvSpPr>
        <p:spPr>
          <a:xfrm>
            <a:off x="581025" y="1457325"/>
            <a:ext cx="457200" cy="457200"/>
          </a:xfrm>
          <a:custGeom>
            <a:avLst/>
            <a:gdLst/>
            <a:ahLst/>
            <a:cxnLst/>
            <a:rect l="l" t="t" r="r" b="b"/>
            <a:pathLst>
              <a:path w="457200" h="457200">
                <a:moveTo>
                  <a:pt x="76202" y="0"/>
                </a:moveTo>
                <a:lnTo>
                  <a:pt x="380998" y="0"/>
                </a:lnTo>
                <a:cubicBezTo>
                  <a:pt x="423055" y="0"/>
                  <a:pt x="457200" y="34145"/>
                  <a:pt x="457200" y="76202"/>
                </a:cubicBezTo>
                <a:lnTo>
                  <a:pt x="457200" y="380998"/>
                </a:lnTo>
                <a:cubicBezTo>
                  <a:pt x="457200" y="423055"/>
                  <a:pt x="423055" y="457200"/>
                  <a:pt x="380998" y="457200"/>
                </a:cubicBezTo>
                <a:lnTo>
                  <a:pt x="76202" y="457200"/>
                </a:lnTo>
                <a:cubicBezTo>
                  <a:pt x="34145" y="457200"/>
                  <a:pt x="0" y="423055"/>
                  <a:pt x="0" y="380998"/>
                </a:cubicBezTo>
                <a:lnTo>
                  <a:pt x="0" y="76202"/>
                </a:lnTo>
                <a:cubicBezTo>
                  <a:pt x="0" y="34145"/>
                  <a:pt x="34145" y="0"/>
                  <a:pt x="76202" y="0"/>
                </a:cubicBezTo>
                <a:close/>
              </a:path>
            </a:pathLst>
          </a:custGeom>
          <a:solidFill>
            <a:srgbClr val="7D7C7A">
              <a:alpha val="30196"/>
            </a:srgbClr>
          </a:solidFill>
          <a:ln/>
        </p:spPr>
        <p:txBody>
          <a:bodyPr/>
          <a:lstStyle/>
          <a:p>
            <a:endParaRPr lang="zh-CN" altLang="en-US"/>
          </a:p>
        </p:txBody>
      </p:sp>
      <p:sp>
        <p:nvSpPr>
          <p:cNvPr id="6" name="Shape 4"/>
          <p:cNvSpPr/>
          <p:nvPr/>
        </p:nvSpPr>
        <p:spPr>
          <a:xfrm>
            <a:off x="695325" y="1571625"/>
            <a:ext cx="228600" cy="228600"/>
          </a:xfrm>
          <a:custGeom>
            <a:avLst/>
            <a:gdLst/>
            <a:ahLst/>
            <a:cxnLst/>
            <a:rect l="l" t="t" r="r" b="b"/>
            <a:pathLst>
              <a:path w="228600" h="228600">
                <a:moveTo>
                  <a:pt x="53578" y="25003"/>
                </a:moveTo>
                <a:cubicBezTo>
                  <a:pt x="53578" y="11207"/>
                  <a:pt x="64785" y="0"/>
                  <a:pt x="78581" y="0"/>
                </a:cubicBezTo>
                <a:lnTo>
                  <a:pt x="89297" y="0"/>
                </a:lnTo>
                <a:cubicBezTo>
                  <a:pt x="97200" y="0"/>
                  <a:pt x="103584" y="6385"/>
                  <a:pt x="103584" y="14288"/>
                </a:cubicBezTo>
                <a:lnTo>
                  <a:pt x="103584" y="214313"/>
                </a:lnTo>
                <a:cubicBezTo>
                  <a:pt x="103584" y="222215"/>
                  <a:pt x="97200" y="228600"/>
                  <a:pt x="89297" y="228600"/>
                </a:cubicBezTo>
                <a:lnTo>
                  <a:pt x="75009" y="228600"/>
                </a:lnTo>
                <a:cubicBezTo>
                  <a:pt x="61704" y="228600"/>
                  <a:pt x="50497" y="219492"/>
                  <a:pt x="47327" y="207169"/>
                </a:cubicBezTo>
                <a:cubicBezTo>
                  <a:pt x="47015" y="207169"/>
                  <a:pt x="46747" y="207169"/>
                  <a:pt x="46434" y="207169"/>
                </a:cubicBezTo>
                <a:cubicBezTo>
                  <a:pt x="26700" y="207169"/>
                  <a:pt x="10716" y="191185"/>
                  <a:pt x="10716" y="171450"/>
                </a:cubicBezTo>
                <a:cubicBezTo>
                  <a:pt x="10716" y="163413"/>
                  <a:pt x="13395" y="156002"/>
                  <a:pt x="17859" y="150019"/>
                </a:cubicBezTo>
                <a:cubicBezTo>
                  <a:pt x="9198" y="143500"/>
                  <a:pt x="3572" y="133142"/>
                  <a:pt x="3572" y="121444"/>
                </a:cubicBezTo>
                <a:cubicBezTo>
                  <a:pt x="3572" y="107647"/>
                  <a:pt x="11430" y="95637"/>
                  <a:pt x="22860" y="89699"/>
                </a:cubicBezTo>
                <a:cubicBezTo>
                  <a:pt x="19690" y="84341"/>
                  <a:pt x="17859" y="78090"/>
                  <a:pt x="17859" y="71438"/>
                </a:cubicBezTo>
                <a:cubicBezTo>
                  <a:pt x="17859" y="51703"/>
                  <a:pt x="33844" y="35719"/>
                  <a:pt x="53578" y="35719"/>
                </a:cubicBezTo>
                <a:lnTo>
                  <a:pt x="53578" y="25003"/>
                </a:lnTo>
                <a:close/>
                <a:moveTo>
                  <a:pt x="175022" y="25003"/>
                </a:moveTo>
                <a:lnTo>
                  <a:pt x="175022" y="35719"/>
                </a:lnTo>
                <a:cubicBezTo>
                  <a:pt x="194756" y="35719"/>
                  <a:pt x="210741" y="51703"/>
                  <a:pt x="210741" y="71438"/>
                </a:cubicBezTo>
                <a:cubicBezTo>
                  <a:pt x="210741" y="78135"/>
                  <a:pt x="208910" y="84386"/>
                  <a:pt x="205740" y="89699"/>
                </a:cubicBezTo>
                <a:cubicBezTo>
                  <a:pt x="217215" y="95637"/>
                  <a:pt x="225028" y="107603"/>
                  <a:pt x="225028" y="121444"/>
                </a:cubicBezTo>
                <a:cubicBezTo>
                  <a:pt x="225028" y="133142"/>
                  <a:pt x="219402" y="143500"/>
                  <a:pt x="210741" y="150019"/>
                </a:cubicBezTo>
                <a:cubicBezTo>
                  <a:pt x="215205" y="156002"/>
                  <a:pt x="217884" y="163413"/>
                  <a:pt x="217884" y="171450"/>
                </a:cubicBezTo>
                <a:cubicBezTo>
                  <a:pt x="217884" y="191185"/>
                  <a:pt x="201900" y="207169"/>
                  <a:pt x="182166" y="207169"/>
                </a:cubicBezTo>
                <a:cubicBezTo>
                  <a:pt x="181853" y="207169"/>
                  <a:pt x="181585" y="207169"/>
                  <a:pt x="181273" y="207169"/>
                </a:cubicBezTo>
                <a:cubicBezTo>
                  <a:pt x="178103" y="219492"/>
                  <a:pt x="166896" y="228600"/>
                  <a:pt x="153591" y="228600"/>
                </a:cubicBezTo>
                <a:lnTo>
                  <a:pt x="139303" y="228600"/>
                </a:lnTo>
                <a:cubicBezTo>
                  <a:pt x="131400" y="228600"/>
                  <a:pt x="125016" y="222215"/>
                  <a:pt x="125016" y="214313"/>
                </a:cubicBezTo>
                <a:lnTo>
                  <a:pt x="125016" y="14288"/>
                </a:lnTo>
                <a:cubicBezTo>
                  <a:pt x="125016" y="6385"/>
                  <a:pt x="131400" y="0"/>
                  <a:pt x="139303" y="0"/>
                </a:cubicBezTo>
                <a:lnTo>
                  <a:pt x="150019" y="0"/>
                </a:lnTo>
                <a:cubicBezTo>
                  <a:pt x="163815" y="0"/>
                  <a:pt x="175022" y="11207"/>
                  <a:pt x="175022" y="25003"/>
                </a:cubicBezTo>
                <a:close/>
              </a:path>
            </a:pathLst>
          </a:custGeom>
          <a:solidFill>
            <a:srgbClr val="7D7C7A"/>
          </a:solidFill>
          <a:ln/>
        </p:spPr>
        <p:txBody>
          <a:bodyPr/>
          <a:lstStyle/>
          <a:p>
            <a:endParaRPr lang="zh-CN" altLang="en-US"/>
          </a:p>
        </p:txBody>
      </p:sp>
      <p:sp>
        <p:nvSpPr>
          <p:cNvPr id="7" name="Text 5"/>
          <p:cNvSpPr/>
          <p:nvPr/>
        </p:nvSpPr>
        <p:spPr>
          <a:xfrm>
            <a:off x="1152525" y="1533525"/>
            <a:ext cx="1809750" cy="304800"/>
          </a:xfrm>
          <a:prstGeom prst="rect">
            <a:avLst/>
          </a:prstGeom>
          <a:noFill/>
          <a:ln/>
        </p:spPr>
        <p:txBody>
          <a:bodyPr wrap="square" lIns="0" tIns="0" rIns="0" bIns="0" rtlCol="0" anchor="ctr"/>
          <a:lstStyle/>
          <a:p>
            <a:pPr>
              <a:lnSpc>
                <a:spcPct val="110000"/>
              </a:lnSpc>
            </a:pPr>
            <a:r>
              <a:rPr lang="en-US" sz="1800" b="1" dirty="0">
                <a:solidFill>
                  <a:srgbClr val="E0E2E5"/>
                </a:solidFill>
                <a:latin typeface="Noto Sans SC" pitchFamily="34" charset="0"/>
                <a:ea typeface="Noto Sans SC" pitchFamily="34" charset="-122"/>
                <a:cs typeface="Noto Sans SC" pitchFamily="34" charset="-120"/>
              </a:rPr>
              <a:t>LLM 的能力边界</a:t>
            </a:r>
            <a:endParaRPr lang="en-US" sz="1600" dirty="0"/>
          </a:p>
        </p:txBody>
      </p:sp>
      <p:sp>
        <p:nvSpPr>
          <p:cNvPr id="8" name="Shape 6"/>
          <p:cNvSpPr/>
          <p:nvPr/>
        </p:nvSpPr>
        <p:spPr>
          <a:xfrm>
            <a:off x="600075" y="2105025"/>
            <a:ext cx="152400" cy="152400"/>
          </a:xfrm>
          <a:custGeom>
            <a:avLst/>
            <a:gdLst/>
            <a:ahLst/>
            <a:cxnLst/>
            <a:rect l="l" t="t" r="r" b="b"/>
            <a:pathLst>
              <a:path w="152400" h="152400">
                <a:moveTo>
                  <a:pt x="76200" y="152400"/>
                </a:moveTo>
                <a:cubicBezTo>
                  <a:pt x="118256" y="152400"/>
                  <a:pt x="152400" y="118256"/>
                  <a:pt x="152400" y="76200"/>
                </a:cubicBezTo>
                <a:cubicBezTo>
                  <a:pt x="152400" y="34144"/>
                  <a:pt x="118256" y="0"/>
                  <a:pt x="76200" y="0"/>
                </a:cubicBezTo>
                <a:cubicBezTo>
                  <a:pt x="34144" y="0"/>
                  <a:pt x="0" y="34144"/>
                  <a:pt x="0" y="76200"/>
                </a:cubicBezTo>
                <a:cubicBezTo>
                  <a:pt x="0" y="118256"/>
                  <a:pt x="34144" y="152400"/>
                  <a:pt x="76200" y="152400"/>
                </a:cubicBezTo>
                <a:close/>
                <a:moveTo>
                  <a:pt x="101322" y="63311"/>
                </a:moveTo>
                <a:lnTo>
                  <a:pt x="77510" y="101411"/>
                </a:lnTo>
                <a:cubicBezTo>
                  <a:pt x="76260" y="103406"/>
                  <a:pt x="74116" y="104656"/>
                  <a:pt x="71765" y="104775"/>
                </a:cubicBezTo>
                <a:cubicBezTo>
                  <a:pt x="69413" y="104894"/>
                  <a:pt x="67151" y="103823"/>
                  <a:pt x="65752" y="101918"/>
                </a:cubicBezTo>
                <a:lnTo>
                  <a:pt x="51465" y="82867"/>
                </a:lnTo>
                <a:cubicBezTo>
                  <a:pt x="49084" y="79712"/>
                  <a:pt x="49738" y="75248"/>
                  <a:pt x="52894" y="72866"/>
                </a:cubicBezTo>
                <a:cubicBezTo>
                  <a:pt x="56049" y="70485"/>
                  <a:pt x="60514" y="71140"/>
                  <a:pt x="62895" y="74295"/>
                </a:cubicBezTo>
                <a:lnTo>
                  <a:pt x="70931" y="85011"/>
                </a:lnTo>
                <a:lnTo>
                  <a:pt x="89208" y="55751"/>
                </a:lnTo>
                <a:cubicBezTo>
                  <a:pt x="91291" y="52417"/>
                  <a:pt x="95696" y="51375"/>
                  <a:pt x="99060" y="53489"/>
                </a:cubicBezTo>
                <a:cubicBezTo>
                  <a:pt x="102424" y="55602"/>
                  <a:pt x="103436" y="59978"/>
                  <a:pt x="101322" y="63341"/>
                </a:cubicBezTo>
                <a:close/>
              </a:path>
            </a:pathLst>
          </a:custGeom>
          <a:solidFill>
            <a:srgbClr val="4A6D8C"/>
          </a:solidFill>
          <a:ln/>
        </p:spPr>
        <p:txBody>
          <a:bodyPr/>
          <a:lstStyle/>
          <a:p>
            <a:endParaRPr lang="zh-CN" altLang="en-US"/>
          </a:p>
        </p:txBody>
      </p:sp>
      <p:sp>
        <p:nvSpPr>
          <p:cNvPr id="9" name="Text 7"/>
          <p:cNvSpPr/>
          <p:nvPr/>
        </p:nvSpPr>
        <p:spPr>
          <a:xfrm>
            <a:off x="885825" y="2066925"/>
            <a:ext cx="3143250" cy="228600"/>
          </a:xfrm>
          <a:prstGeom prst="rect">
            <a:avLst/>
          </a:prstGeom>
          <a:noFill/>
          <a:ln/>
        </p:spPr>
        <p:txBody>
          <a:bodyPr wrap="square" lIns="0" tIns="0" rIns="0" bIns="0" rtlCol="0" anchor="ctr"/>
          <a:lstStyle/>
          <a:p>
            <a:pPr>
              <a:lnSpc>
                <a:spcPct val="130000"/>
              </a:lnSpc>
            </a:pPr>
            <a:r>
              <a:rPr lang="en-US" sz="1200" b="1" dirty="0">
                <a:solidFill>
                  <a:srgbClr val="E0E2E5"/>
                </a:solidFill>
                <a:latin typeface="Noto Sans SC" pitchFamily="34" charset="0"/>
                <a:ea typeface="Noto Sans SC" pitchFamily="34" charset="-122"/>
                <a:cs typeface="Noto Sans SC" pitchFamily="34" charset="-120"/>
              </a:rPr>
              <a:t>强大的推理与生成能力</a:t>
            </a:r>
            <a:endParaRPr lang="en-US" sz="1600" dirty="0"/>
          </a:p>
        </p:txBody>
      </p:sp>
      <p:sp>
        <p:nvSpPr>
          <p:cNvPr id="10" name="Text 8"/>
          <p:cNvSpPr/>
          <p:nvPr/>
        </p:nvSpPr>
        <p:spPr>
          <a:xfrm>
            <a:off x="885825" y="2333625"/>
            <a:ext cx="3133725" cy="190500"/>
          </a:xfrm>
          <a:prstGeom prst="rect">
            <a:avLst/>
          </a:prstGeom>
          <a:noFill/>
          <a:ln/>
        </p:spPr>
        <p:txBody>
          <a:bodyPr wrap="square" lIns="0" tIns="0" rIns="0" bIns="0" rtlCol="0" anchor="ctr"/>
          <a:lstStyle/>
          <a:p>
            <a:pPr>
              <a:lnSpc>
                <a:spcPct val="120000"/>
              </a:lnSpc>
            </a:pPr>
            <a:r>
              <a:rPr lang="en-US" sz="1050" dirty="0">
                <a:solidFill>
                  <a:srgbClr val="7D7C7A"/>
                </a:solidFill>
                <a:latin typeface="Noto Sans SC" pitchFamily="34" charset="0"/>
                <a:ea typeface="Noto Sans SC" pitchFamily="34" charset="-122"/>
                <a:cs typeface="Noto Sans SC" pitchFamily="34" charset="-120"/>
              </a:rPr>
              <a:t>在语言理解、知识问答、代码生成等任务上表现卓越</a:t>
            </a:r>
            <a:endParaRPr lang="en-US" sz="1600" dirty="0"/>
          </a:p>
        </p:txBody>
      </p:sp>
      <p:sp>
        <p:nvSpPr>
          <p:cNvPr id="11" name="Shape 9"/>
          <p:cNvSpPr/>
          <p:nvPr/>
        </p:nvSpPr>
        <p:spPr>
          <a:xfrm>
            <a:off x="600075" y="2676525"/>
            <a:ext cx="152400" cy="152400"/>
          </a:xfrm>
          <a:custGeom>
            <a:avLst/>
            <a:gdLst/>
            <a:ahLst/>
            <a:cxnLst/>
            <a:rect l="l" t="t" r="r" b="b"/>
            <a:pathLst>
              <a:path w="152400" h="152400">
                <a:moveTo>
                  <a:pt x="76200" y="152400"/>
                </a:moveTo>
                <a:cubicBezTo>
                  <a:pt x="118256" y="152400"/>
                  <a:pt x="152400" y="118256"/>
                  <a:pt x="152400" y="76200"/>
                </a:cubicBezTo>
                <a:cubicBezTo>
                  <a:pt x="152400" y="34144"/>
                  <a:pt x="118256" y="0"/>
                  <a:pt x="76200" y="0"/>
                </a:cubicBezTo>
                <a:cubicBezTo>
                  <a:pt x="34144" y="0"/>
                  <a:pt x="0" y="34144"/>
                  <a:pt x="0" y="76200"/>
                </a:cubicBezTo>
                <a:cubicBezTo>
                  <a:pt x="0" y="118256"/>
                  <a:pt x="34144" y="152400"/>
                  <a:pt x="76200" y="152400"/>
                </a:cubicBezTo>
                <a:close/>
                <a:moveTo>
                  <a:pt x="49709" y="49709"/>
                </a:moveTo>
                <a:cubicBezTo>
                  <a:pt x="52507" y="46911"/>
                  <a:pt x="57031" y="46911"/>
                  <a:pt x="59799" y="49709"/>
                </a:cubicBezTo>
                <a:lnTo>
                  <a:pt x="76170" y="66080"/>
                </a:lnTo>
                <a:lnTo>
                  <a:pt x="92541" y="49709"/>
                </a:lnTo>
                <a:cubicBezTo>
                  <a:pt x="95339" y="46911"/>
                  <a:pt x="99864" y="46911"/>
                  <a:pt x="102632" y="49709"/>
                </a:cubicBezTo>
                <a:cubicBezTo>
                  <a:pt x="105400" y="52507"/>
                  <a:pt x="105430" y="57031"/>
                  <a:pt x="102632" y="59799"/>
                </a:cubicBezTo>
                <a:lnTo>
                  <a:pt x="86261" y="76170"/>
                </a:lnTo>
                <a:lnTo>
                  <a:pt x="102632" y="92541"/>
                </a:lnTo>
                <a:cubicBezTo>
                  <a:pt x="105430" y="95339"/>
                  <a:pt x="105430" y="99864"/>
                  <a:pt x="102632" y="102632"/>
                </a:cubicBezTo>
                <a:cubicBezTo>
                  <a:pt x="99834" y="105400"/>
                  <a:pt x="95310" y="105430"/>
                  <a:pt x="92541" y="102632"/>
                </a:cubicBezTo>
                <a:lnTo>
                  <a:pt x="76170" y="86261"/>
                </a:lnTo>
                <a:lnTo>
                  <a:pt x="59799" y="102632"/>
                </a:lnTo>
                <a:cubicBezTo>
                  <a:pt x="57001" y="105430"/>
                  <a:pt x="52477" y="105430"/>
                  <a:pt x="49709" y="102632"/>
                </a:cubicBezTo>
                <a:cubicBezTo>
                  <a:pt x="46940" y="99834"/>
                  <a:pt x="46911" y="95310"/>
                  <a:pt x="49709" y="92541"/>
                </a:cubicBezTo>
                <a:lnTo>
                  <a:pt x="66080" y="76170"/>
                </a:lnTo>
                <a:lnTo>
                  <a:pt x="49709" y="59799"/>
                </a:lnTo>
                <a:cubicBezTo>
                  <a:pt x="46911" y="57001"/>
                  <a:pt x="46911" y="52477"/>
                  <a:pt x="49709" y="49709"/>
                </a:cubicBezTo>
                <a:close/>
              </a:path>
            </a:pathLst>
          </a:custGeom>
          <a:solidFill>
            <a:srgbClr val="C9A87C"/>
          </a:solidFill>
          <a:ln/>
        </p:spPr>
        <p:txBody>
          <a:bodyPr/>
          <a:lstStyle/>
          <a:p>
            <a:endParaRPr lang="zh-CN" altLang="en-US"/>
          </a:p>
        </p:txBody>
      </p:sp>
      <p:sp>
        <p:nvSpPr>
          <p:cNvPr id="12" name="Text 10"/>
          <p:cNvSpPr/>
          <p:nvPr/>
        </p:nvSpPr>
        <p:spPr>
          <a:xfrm>
            <a:off x="885825" y="2638425"/>
            <a:ext cx="2743200" cy="228600"/>
          </a:xfrm>
          <a:prstGeom prst="rect">
            <a:avLst/>
          </a:prstGeom>
          <a:noFill/>
          <a:ln/>
        </p:spPr>
        <p:txBody>
          <a:bodyPr wrap="square" lIns="0" tIns="0" rIns="0" bIns="0" rtlCol="0" anchor="ctr"/>
          <a:lstStyle/>
          <a:p>
            <a:pPr>
              <a:lnSpc>
                <a:spcPct val="130000"/>
              </a:lnSpc>
            </a:pPr>
            <a:r>
              <a:rPr lang="en-US" sz="1200" b="1" dirty="0">
                <a:solidFill>
                  <a:srgbClr val="E0E2E5"/>
                </a:solidFill>
                <a:latin typeface="Noto Sans SC" pitchFamily="34" charset="0"/>
                <a:ea typeface="Noto Sans SC" pitchFamily="34" charset="-122"/>
                <a:cs typeface="Noto Sans SC" pitchFamily="34" charset="-120"/>
              </a:rPr>
              <a:t>静态上下文窗口限制</a:t>
            </a:r>
            <a:endParaRPr lang="en-US" sz="1600" dirty="0"/>
          </a:p>
        </p:txBody>
      </p:sp>
      <p:sp>
        <p:nvSpPr>
          <p:cNvPr id="13" name="Text 11"/>
          <p:cNvSpPr/>
          <p:nvPr/>
        </p:nvSpPr>
        <p:spPr>
          <a:xfrm>
            <a:off x="885825" y="2905125"/>
            <a:ext cx="2733675" cy="190500"/>
          </a:xfrm>
          <a:prstGeom prst="rect">
            <a:avLst/>
          </a:prstGeom>
          <a:noFill/>
          <a:ln/>
        </p:spPr>
        <p:txBody>
          <a:bodyPr wrap="square" lIns="0" tIns="0" rIns="0" bIns="0" rtlCol="0" anchor="ctr"/>
          <a:lstStyle/>
          <a:p>
            <a:pPr>
              <a:lnSpc>
                <a:spcPct val="120000"/>
              </a:lnSpc>
            </a:pPr>
            <a:r>
              <a:rPr lang="en-US" sz="1050" dirty="0">
                <a:solidFill>
                  <a:srgbClr val="7D7C7A"/>
                </a:solidFill>
                <a:latin typeface="Noto Sans SC" pitchFamily="34" charset="0"/>
                <a:ea typeface="Noto Sans SC" pitchFamily="34" charset="-122"/>
                <a:cs typeface="Noto Sans SC" pitchFamily="34" charset="-120"/>
              </a:rPr>
              <a:t>无法主动获取外部信息，知识截止于训练数据</a:t>
            </a:r>
            <a:endParaRPr lang="en-US" sz="1600" dirty="0"/>
          </a:p>
        </p:txBody>
      </p:sp>
      <p:sp>
        <p:nvSpPr>
          <p:cNvPr id="14" name="Shape 12"/>
          <p:cNvSpPr/>
          <p:nvPr/>
        </p:nvSpPr>
        <p:spPr>
          <a:xfrm>
            <a:off x="600075" y="3248025"/>
            <a:ext cx="152400" cy="152400"/>
          </a:xfrm>
          <a:custGeom>
            <a:avLst/>
            <a:gdLst/>
            <a:ahLst/>
            <a:cxnLst/>
            <a:rect l="l" t="t" r="r" b="b"/>
            <a:pathLst>
              <a:path w="152400" h="152400">
                <a:moveTo>
                  <a:pt x="76200" y="152400"/>
                </a:moveTo>
                <a:cubicBezTo>
                  <a:pt x="118256" y="152400"/>
                  <a:pt x="152400" y="118256"/>
                  <a:pt x="152400" y="76200"/>
                </a:cubicBezTo>
                <a:cubicBezTo>
                  <a:pt x="152400" y="34144"/>
                  <a:pt x="118256" y="0"/>
                  <a:pt x="76200" y="0"/>
                </a:cubicBezTo>
                <a:cubicBezTo>
                  <a:pt x="34144" y="0"/>
                  <a:pt x="0" y="34144"/>
                  <a:pt x="0" y="76200"/>
                </a:cubicBezTo>
                <a:cubicBezTo>
                  <a:pt x="0" y="118256"/>
                  <a:pt x="34144" y="152400"/>
                  <a:pt x="76200" y="152400"/>
                </a:cubicBezTo>
                <a:close/>
                <a:moveTo>
                  <a:pt x="49709" y="49709"/>
                </a:moveTo>
                <a:cubicBezTo>
                  <a:pt x="52507" y="46911"/>
                  <a:pt x="57031" y="46911"/>
                  <a:pt x="59799" y="49709"/>
                </a:cubicBezTo>
                <a:lnTo>
                  <a:pt x="76170" y="66080"/>
                </a:lnTo>
                <a:lnTo>
                  <a:pt x="92541" y="49709"/>
                </a:lnTo>
                <a:cubicBezTo>
                  <a:pt x="95339" y="46911"/>
                  <a:pt x="99864" y="46911"/>
                  <a:pt x="102632" y="49709"/>
                </a:cubicBezTo>
                <a:cubicBezTo>
                  <a:pt x="105400" y="52507"/>
                  <a:pt x="105430" y="57031"/>
                  <a:pt x="102632" y="59799"/>
                </a:cubicBezTo>
                <a:lnTo>
                  <a:pt x="86261" y="76170"/>
                </a:lnTo>
                <a:lnTo>
                  <a:pt x="102632" y="92541"/>
                </a:lnTo>
                <a:cubicBezTo>
                  <a:pt x="105430" y="95339"/>
                  <a:pt x="105430" y="99864"/>
                  <a:pt x="102632" y="102632"/>
                </a:cubicBezTo>
                <a:cubicBezTo>
                  <a:pt x="99834" y="105400"/>
                  <a:pt x="95310" y="105430"/>
                  <a:pt x="92541" y="102632"/>
                </a:cubicBezTo>
                <a:lnTo>
                  <a:pt x="76170" y="86261"/>
                </a:lnTo>
                <a:lnTo>
                  <a:pt x="59799" y="102632"/>
                </a:lnTo>
                <a:cubicBezTo>
                  <a:pt x="57001" y="105430"/>
                  <a:pt x="52477" y="105430"/>
                  <a:pt x="49709" y="102632"/>
                </a:cubicBezTo>
                <a:cubicBezTo>
                  <a:pt x="46940" y="99834"/>
                  <a:pt x="46911" y="95310"/>
                  <a:pt x="49709" y="92541"/>
                </a:cubicBezTo>
                <a:lnTo>
                  <a:pt x="66080" y="76170"/>
                </a:lnTo>
                <a:lnTo>
                  <a:pt x="49709" y="59799"/>
                </a:lnTo>
                <a:cubicBezTo>
                  <a:pt x="46911" y="57001"/>
                  <a:pt x="46911" y="52477"/>
                  <a:pt x="49709" y="49709"/>
                </a:cubicBezTo>
                <a:close/>
              </a:path>
            </a:pathLst>
          </a:custGeom>
          <a:solidFill>
            <a:srgbClr val="C9A87C"/>
          </a:solidFill>
          <a:ln/>
        </p:spPr>
        <p:txBody>
          <a:bodyPr/>
          <a:lstStyle/>
          <a:p>
            <a:endParaRPr lang="zh-CN" altLang="en-US"/>
          </a:p>
        </p:txBody>
      </p:sp>
      <p:sp>
        <p:nvSpPr>
          <p:cNvPr id="15" name="Text 13"/>
          <p:cNvSpPr/>
          <p:nvPr/>
        </p:nvSpPr>
        <p:spPr>
          <a:xfrm>
            <a:off x="885825" y="3209925"/>
            <a:ext cx="2638425" cy="228600"/>
          </a:xfrm>
          <a:prstGeom prst="rect">
            <a:avLst/>
          </a:prstGeom>
          <a:noFill/>
          <a:ln/>
        </p:spPr>
        <p:txBody>
          <a:bodyPr wrap="square" lIns="0" tIns="0" rIns="0" bIns="0" rtlCol="0" anchor="ctr"/>
          <a:lstStyle/>
          <a:p>
            <a:pPr>
              <a:lnSpc>
                <a:spcPct val="130000"/>
              </a:lnSpc>
            </a:pPr>
            <a:r>
              <a:rPr lang="en-US" sz="1200" b="1" dirty="0">
                <a:solidFill>
                  <a:srgbClr val="E0E2E5"/>
                </a:solidFill>
                <a:latin typeface="Noto Sans SC" pitchFamily="34" charset="0"/>
                <a:ea typeface="Noto Sans SC" pitchFamily="34" charset="-122"/>
                <a:cs typeface="Noto Sans SC" pitchFamily="34" charset="-120"/>
              </a:rPr>
              <a:t>无法直接与真实世界交互</a:t>
            </a:r>
            <a:endParaRPr lang="en-US" sz="1600" dirty="0"/>
          </a:p>
        </p:txBody>
      </p:sp>
      <p:sp>
        <p:nvSpPr>
          <p:cNvPr id="16" name="Text 14"/>
          <p:cNvSpPr/>
          <p:nvPr/>
        </p:nvSpPr>
        <p:spPr>
          <a:xfrm>
            <a:off x="885825" y="3476625"/>
            <a:ext cx="2628900" cy="190500"/>
          </a:xfrm>
          <a:prstGeom prst="rect">
            <a:avLst/>
          </a:prstGeom>
          <a:noFill/>
          <a:ln/>
        </p:spPr>
        <p:txBody>
          <a:bodyPr wrap="square" lIns="0" tIns="0" rIns="0" bIns="0" rtlCol="0" anchor="ctr"/>
          <a:lstStyle/>
          <a:p>
            <a:pPr>
              <a:lnSpc>
                <a:spcPct val="120000"/>
              </a:lnSpc>
            </a:pPr>
            <a:r>
              <a:rPr lang="en-US" sz="1050" dirty="0">
                <a:solidFill>
                  <a:srgbClr val="7D7C7A"/>
                </a:solidFill>
                <a:latin typeface="Noto Sans SC" pitchFamily="34" charset="0"/>
                <a:ea typeface="Noto Sans SC" pitchFamily="34" charset="-122"/>
                <a:cs typeface="Noto Sans SC" pitchFamily="34" charset="-120"/>
              </a:rPr>
              <a:t>缺乏执行动作、读写文件、调用 API 的能力</a:t>
            </a:r>
            <a:endParaRPr lang="en-US" sz="1600" dirty="0"/>
          </a:p>
        </p:txBody>
      </p:sp>
      <p:sp>
        <p:nvSpPr>
          <p:cNvPr id="17" name="Shape 15"/>
          <p:cNvSpPr/>
          <p:nvPr/>
        </p:nvSpPr>
        <p:spPr>
          <a:xfrm>
            <a:off x="6215063" y="1262063"/>
            <a:ext cx="5591175" cy="2600325"/>
          </a:xfrm>
          <a:custGeom>
            <a:avLst/>
            <a:gdLst/>
            <a:ahLst/>
            <a:cxnLst/>
            <a:rect l="l" t="t" r="r" b="b"/>
            <a:pathLst>
              <a:path w="5591175" h="2600325">
                <a:moveTo>
                  <a:pt x="76190" y="0"/>
                </a:moveTo>
                <a:lnTo>
                  <a:pt x="5514985" y="0"/>
                </a:lnTo>
                <a:cubicBezTo>
                  <a:pt x="5557064" y="0"/>
                  <a:pt x="5591175" y="34111"/>
                  <a:pt x="5591175" y="76190"/>
                </a:cubicBezTo>
                <a:lnTo>
                  <a:pt x="5591175" y="2524135"/>
                </a:lnTo>
                <a:cubicBezTo>
                  <a:pt x="5591175" y="2566214"/>
                  <a:pt x="5557064" y="2600325"/>
                  <a:pt x="5514985" y="2600325"/>
                </a:cubicBezTo>
                <a:lnTo>
                  <a:pt x="76190" y="2600325"/>
                </a:lnTo>
                <a:cubicBezTo>
                  <a:pt x="34111" y="2600325"/>
                  <a:pt x="0" y="2566214"/>
                  <a:pt x="0" y="2524135"/>
                </a:cubicBezTo>
                <a:lnTo>
                  <a:pt x="0" y="76190"/>
                </a:lnTo>
                <a:cubicBezTo>
                  <a:pt x="0" y="34111"/>
                  <a:pt x="34111" y="0"/>
                  <a:pt x="76190" y="0"/>
                </a:cubicBezTo>
                <a:close/>
              </a:path>
            </a:pathLst>
          </a:custGeom>
          <a:solidFill>
            <a:srgbClr val="C9A87C">
              <a:alpha val="10196"/>
            </a:srgbClr>
          </a:solidFill>
          <a:ln w="12700">
            <a:solidFill>
              <a:srgbClr val="C9A87C">
                <a:alpha val="30196"/>
              </a:srgbClr>
            </a:solidFill>
            <a:prstDash val="solid"/>
          </a:ln>
        </p:spPr>
        <p:txBody>
          <a:bodyPr/>
          <a:lstStyle/>
          <a:p>
            <a:endParaRPr lang="zh-CN" altLang="en-US"/>
          </a:p>
        </p:txBody>
      </p:sp>
      <p:sp>
        <p:nvSpPr>
          <p:cNvPr id="18" name="Shape 16"/>
          <p:cNvSpPr/>
          <p:nvPr/>
        </p:nvSpPr>
        <p:spPr>
          <a:xfrm>
            <a:off x="6410325" y="1457325"/>
            <a:ext cx="457200" cy="457200"/>
          </a:xfrm>
          <a:custGeom>
            <a:avLst/>
            <a:gdLst/>
            <a:ahLst/>
            <a:cxnLst/>
            <a:rect l="l" t="t" r="r" b="b"/>
            <a:pathLst>
              <a:path w="457200" h="457200">
                <a:moveTo>
                  <a:pt x="76202" y="0"/>
                </a:moveTo>
                <a:lnTo>
                  <a:pt x="380998" y="0"/>
                </a:lnTo>
                <a:cubicBezTo>
                  <a:pt x="423055" y="0"/>
                  <a:pt x="457200" y="34145"/>
                  <a:pt x="457200" y="76202"/>
                </a:cubicBezTo>
                <a:lnTo>
                  <a:pt x="457200" y="380998"/>
                </a:lnTo>
                <a:cubicBezTo>
                  <a:pt x="457200" y="423055"/>
                  <a:pt x="423055" y="457200"/>
                  <a:pt x="380998" y="457200"/>
                </a:cubicBezTo>
                <a:lnTo>
                  <a:pt x="76202" y="457200"/>
                </a:lnTo>
                <a:cubicBezTo>
                  <a:pt x="34145" y="457200"/>
                  <a:pt x="0" y="423055"/>
                  <a:pt x="0" y="380998"/>
                </a:cubicBezTo>
                <a:lnTo>
                  <a:pt x="0" y="76202"/>
                </a:lnTo>
                <a:cubicBezTo>
                  <a:pt x="0" y="34145"/>
                  <a:pt x="34145" y="0"/>
                  <a:pt x="76202" y="0"/>
                </a:cubicBezTo>
                <a:close/>
              </a:path>
            </a:pathLst>
          </a:custGeom>
          <a:solidFill>
            <a:srgbClr val="C9A87C">
              <a:alpha val="30196"/>
            </a:srgbClr>
          </a:solidFill>
          <a:ln/>
        </p:spPr>
        <p:txBody>
          <a:bodyPr/>
          <a:lstStyle/>
          <a:p>
            <a:endParaRPr lang="zh-CN" altLang="en-US"/>
          </a:p>
        </p:txBody>
      </p:sp>
      <p:sp>
        <p:nvSpPr>
          <p:cNvPr id="19" name="Shape 17"/>
          <p:cNvSpPr/>
          <p:nvPr/>
        </p:nvSpPr>
        <p:spPr>
          <a:xfrm>
            <a:off x="6496050" y="1571625"/>
            <a:ext cx="285750" cy="228600"/>
          </a:xfrm>
          <a:custGeom>
            <a:avLst/>
            <a:gdLst/>
            <a:ahLst/>
            <a:cxnLst/>
            <a:rect l="l" t="t" r="r" b="b"/>
            <a:pathLst>
              <a:path w="285750" h="228600">
                <a:moveTo>
                  <a:pt x="157163" y="0"/>
                </a:moveTo>
                <a:cubicBezTo>
                  <a:pt x="157163" y="-7903"/>
                  <a:pt x="150778" y="-14287"/>
                  <a:pt x="142875" y="-14287"/>
                </a:cubicBezTo>
                <a:cubicBezTo>
                  <a:pt x="134972" y="-14287"/>
                  <a:pt x="128588" y="-7903"/>
                  <a:pt x="128588" y="0"/>
                </a:cubicBezTo>
                <a:lnTo>
                  <a:pt x="128588" y="28575"/>
                </a:lnTo>
                <a:lnTo>
                  <a:pt x="85725" y="28575"/>
                </a:lnTo>
                <a:cubicBezTo>
                  <a:pt x="62061" y="28575"/>
                  <a:pt x="42863" y="47774"/>
                  <a:pt x="42863" y="71438"/>
                </a:cubicBezTo>
                <a:lnTo>
                  <a:pt x="42863" y="171450"/>
                </a:lnTo>
                <a:cubicBezTo>
                  <a:pt x="42863" y="195114"/>
                  <a:pt x="62061" y="214313"/>
                  <a:pt x="85725" y="214313"/>
                </a:cubicBezTo>
                <a:lnTo>
                  <a:pt x="200025" y="214313"/>
                </a:lnTo>
                <a:cubicBezTo>
                  <a:pt x="223689" y="214313"/>
                  <a:pt x="242888" y="195114"/>
                  <a:pt x="242888" y="171450"/>
                </a:cubicBezTo>
                <a:lnTo>
                  <a:pt x="242888" y="71438"/>
                </a:lnTo>
                <a:cubicBezTo>
                  <a:pt x="242888" y="47774"/>
                  <a:pt x="223689" y="28575"/>
                  <a:pt x="200025" y="28575"/>
                </a:cubicBezTo>
                <a:lnTo>
                  <a:pt x="157163" y="28575"/>
                </a:lnTo>
                <a:lnTo>
                  <a:pt x="157163" y="0"/>
                </a:lnTo>
                <a:close/>
                <a:moveTo>
                  <a:pt x="71438" y="164306"/>
                </a:moveTo>
                <a:cubicBezTo>
                  <a:pt x="71438" y="158368"/>
                  <a:pt x="76215" y="153591"/>
                  <a:pt x="82153" y="153591"/>
                </a:cubicBezTo>
                <a:lnTo>
                  <a:pt x="96441" y="153591"/>
                </a:lnTo>
                <a:cubicBezTo>
                  <a:pt x="102379" y="153591"/>
                  <a:pt x="107156" y="158368"/>
                  <a:pt x="107156" y="164306"/>
                </a:cubicBezTo>
                <a:cubicBezTo>
                  <a:pt x="107156" y="170244"/>
                  <a:pt x="102379" y="175022"/>
                  <a:pt x="96441" y="175022"/>
                </a:cubicBezTo>
                <a:lnTo>
                  <a:pt x="82153" y="175022"/>
                </a:lnTo>
                <a:cubicBezTo>
                  <a:pt x="76215" y="175022"/>
                  <a:pt x="71438" y="170244"/>
                  <a:pt x="71438" y="164306"/>
                </a:cubicBezTo>
                <a:close/>
                <a:moveTo>
                  <a:pt x="125016" y="164306"/>
                </a:moveTo>
                <a:cubicBezTo>
                  <a:pt x="125016" y="158368"/>
                  <a:pt x="129793" y="153591"/>
                  <a:pt x="135731" y="153591"/>
                </a:cubicBezTo>
                <a:lnTo>
                  <a:pt x="150019" y="153591"/>
                </a:lnTo>
                <a:cubicBezTo>
                  <a:pt x="155957" y="153591"/>
                  <a:pt x="160734" y="158368"/>
                  <a:pt x="160734" y="164306"/>
                </a:cubicBezTo>
                <a:cubicBezTo>
                  <a:pt x="160734" y="170244"/>
                  <a:pt x="155957" y="175022"/>
                  <a:pt x="150019" y="175022"/>
                </a:cubicBezTo>
                <a:lnTo>
                  <a:pt x="135731" y="175022"/>
                </a:lnTo>
                <a:cubicBezTo>
                  <a:pt x="129793" y="175022"/>
                  <a:pt x="125016" y="170244"/>
                  <a:pt x="125016" y="164306"/>
                </a:cubicBezTo>
                <a:close/>
                <a:moveTo>
                  <a:pt x="178594" y="164306"/>
                </a:moveTo>
                <a:cubicBezTo>
                  <a:pt x="178594" y="158368"/>
                  <a:pt x="183371" y="153591"/>
                  <a:pt x="189309" y="153591"/>
                </a:cubicBezTo>
                <a:lnTo>
                  <a:pt x="203597" y="153591"/>
                </a:lnTo>
                <a:cubicBezTo>
                  <a:pt x="209535" y="153591"/>
                  <a:pt x="214313" y="158368"/>
                  <a:pt x="214313" y="164306"/>
                </a:cubicBezTo>
                <a:cubicBezTo>
                  <a:pt x="214313" y="170244"/>
                  <a:pt x="209535" y="175022"/>
                  <a:pt x="203597" y="175022"/>
                </a:cubicBezTo>
                <a:lnTo>
                  <a:pt x="189309" y="175022"/>
                </a:lnTo>
                <a:cubicBezTo>
                  <a:pt x="183371" y="175022"/>
                  <a:pt x="178594" y="170244"/>
                  <a:pt x="178594" y="164306"/>
                </a:cubicBezTo>
                <a:close/>
                <a:moveTo>
                  <a:pt x="100013" y="78581"/>
                </a:moveTo>
                <a:cubicBezTo>
                  <a:pt x="111841" y="78581"/>
                  <a:pt x="121444" y="88184"/>
                  <a:pt x="121444" y="100013"/>
                </a:cubicBezTo>
                <a:cubicBezTo>
                  <a:pt x="121444" y="111841"/>
                  <a:pt x="111841" y="121444"/>
                  <a:pt x="100013" y="121444"/>
                </a:cubicBezTo>
                <a:cubicBezTo>
                  <a:pt x="88184" y="121444"/>
                  <a:pt x="78581" y="111841"/>
                  <a:pt x="78581" y="100013"/>
                </a:cubicBezTo>
                <a:cubicBezTo>
                  <a:pt x="78581" y="88184"/>
                  <a:pt x="88184" y="78581"/>
                  <a:pt x="100013" y="78581"/>
                </a:cubicBezTo>
                <a:close/>
                <a:moveTo>
                  <a:pt x="164306" y="100013"/>
                </a:moveTo>
                <a:cubicBezTo>
                  <a:pt x="164306" y="88184"/>
                  <a:pt x="173909" y="78581"/>
                  <a:pt x="185738" y="78581"/>
                </a:cubicBezTo>
                <a:cubicBezTo>
                  <a:pt x="197566" y="78581"/>
                  <a:pt x="207169" y="88184"/>
                  <a:pt x="207169" y="100013"/>
                </a:cubicBezTo>
                <a:cubicBezTo>
                  <a:pt x="207169" y="111841"/>
                  <a:pt x="197566" y="121444"/>
                  <a:pt x="185738" y="121444"/>
                </a:cubicBezTo>
                <a:cubicBezTo>
                  <a:pt x="173909" y="121444"/>
                  <a:pt x="164306" y="111841"/>
                  <a:pt x="164306" y="100013"/>
                </a:cubicBezTo>
                <a:close/>
                <a:moveTo>
                  <a:pt x="28575" y="100013"/>
                </a:moveTo>
                <a:cubicBezTo>
                  <a:pt x="28575" y="92110"/>
                  <a:pt x="22190" y="85725"/>
                  <a:pt x="14288" y="85725"/>
                </a:cubicBezTo>
                <a:cubicBezTo>
                  <a:pt x="6385" y="85725"/>
                  <a:pt x="0" y="92110"/>
                  <a:pt x="0" y="100013"/>
                </a:cubicBezTo>
                <a:lnTo>
                  <a:pt x="0" y="142875"/>
                </a:lnTo>
                <a:cubicBezTo>
                  <a:pt x="0" y="150778"/>
                  <a:pt x="6385" y="157163"/>
                  <a:pt x="14288" y="157163"/>
                </a:cubicBezTo>
                <a:cubicBezTo>
                  <a:pt x="22190" y="157163"/>
                  <a:pt x="28575" y="150778"/>
                  <a:pt x="28575" y="142875"/>
                </a:cubicBezTo>
                <a:lnTo>
                  <a:pt x="28575" y="100013"/>
                </a:lnTo>
                <a:close/>
                <a:moveTo>
                  <a:pt x="271463" y="85725"/>
                </a:moveTo>
                <a:cubicBezTo>
                  <a:pt x="263560" y="85725"/>
                  <a:pt x="257175" y="92110"/>
                  <a:pt x="257175" y="100013"/>
                </a:cubicBezTo>
                <a:lnTo>
                  <a:pt x="257175" y="142875"/>
                </a:lnTo>
                <a:cubicBezTo>
                  <a:pt x="257175" y="150778"/>
                  <a:pt x="263560" y="157163"/>
                  <a:pt x="271463" y="157163"/>
                </a:cubicBezTo>
                <a:cubicBezTo>
                  <a:pt x="279365" y="157163"/>
                  <a:pt x="285750" y="150778"/>
                  <a:pt x="285750" y="142875"/>
                </a:cubicBezTo>
                <a:lnTo>
                  <a:pt x="285750" y="100013"/>
                </a:lnTo>
                <a:cubicBezTo>
                  <a:pt x="285750" y="92110"/>
                  <a:pt x="279365" y="85725"/>
                  <a:pt x="271463" y="85725"/>
                </a:cubicBezTo>
                <a:close/>
              </a:path>
            </a:pathLst>
          </a:custGeom>
          <a:solidFill>
            <a:srgbClr val="C9A87C"/>
          </a:solidFill>
          <a:ln/>
        </p:spPr>
        <p:txBody>
          <a:bodyPr/>
          <a:lstStyle/>
          <a:p>
            <a:endParaRPr lang="zh-CN" altLang="en-US"/>
          </a:p>
        </p:txBody>
      </p:sp>
      <p:sp>
        <p:nvSpPr>
          <p:cNvPr id="20" name="Text 18"/>
          <p:cNvSpPr/>
          <p:nvPr/>
        </p:nvSpPr>
        <p:spPr>
          <a:xfrm>
            <a:off x="6981825" y="1533525"/>
            <a:ext cx="1971675" cy="304800"/>
          </a:xfrm>
          <a:prstGeom prst="rect">
            <a:avLst/>
          </a:prstGeom>
          <a:noFill/>
          <a:ln/>
        </p:spPr>
        <p:txBody>
          <a:bodyPr wrap="square" lIns="0" tIns="0" rIns="0" bIns="0" rtlCol="0" anchor="ctr"/>
          <a:lstStyle/>
          <a:p>
            <a:pPr>
              <a:lnSpc>
                <a:spcPct val="110000"/>
              </a:lnSpc>
            </a:pPr>
            <a:r>
              <a:rPr lang="en-US" sz="1800" b="1" dirty="0">
                <a:solidFill>
                  <a:srgbClr val="E0E2E5"/>
                </a:solidFill>
                <a:latin typeface="Noto Sans SC" pitchFamily="34" charset="0"/>
                <a:ea typeface="Noto Sans SC" pitchFamily="34" charset="-122"/>
                <a:cs typeface="Noto Sans SC" pitchFamily="34" charset="-120"/>
              </a:rPr>
              <a:t>Agent 的完整能力</a:t>
            </a:r>
            <a:endParaRPr lang="en-US" sz="1600" dirty="0"/>
          </a:p>
        </p:txBody>
      </p:sp>
      <p:sp>
        <p:nvSpPr>
          <p:cNvPr id="21" name="Shape 19"/>
          <p:cNvSpPr/>
          <p:nvPr/>
        </p:nvSpPr>
        <p:spPr>
          <a:xfrm>
            <a:off x="6410325" y="2066925"/>
            <a:ext cx="304800" cy="304800"/>
          </a:xfrm>
          <a:custGeom>
            <a:avLst/>
            <a:gdLst/>
            <a:ahLst/>
            <a:cxnLst/>
            <a:rect l="l" t="t" r="r" b="b"/>
            <a:pathLst>
              <a:path w="304800" h="304800">
                <a:moveTo>
                  <a:pt x="152400" y="0"/>
                </a:moveTo>
                <a:lnTo>
                  <a:pt x="152400" y="0"/>
                </a:lnTo>
                <a:cubicBezTo>
                  <a:pt x="236512" y="0"/>
                  <a:pt x="304800" y="68288"/>
                  <a:pt x="304800" y="152400"/>
                </a:cubicBezTo>
                <a:lnTo>
                  <a:pt x="304800" y="152400"/>
                </a:lnTo>
                <a:cubicBezTo>
                  <a:pt x="304800" y="236512"/>
                  <a:pt x="236512" y="304800"/>
                  <a:pt x="152400" y="304800"/>
                </a:cubicBezTo>
                <a:lnTo>
                  <a:pt x="152400" y="304800"/>
                </a:lnTo>
                <a:cubicBezTo>
                  <a:pt x="68288" y="304800"/>
                  <a:pt x="0" y="236512"/>
                  <a:pt x="0" y="152400"/>
                </a:cubicBezTo>
                <a:lnTo>
                  <a:pt x="0" y="152400"/>
                </a:lnTo>
                <a:cubicBezTo>
                  <a:pt x="0" y="68288"/>
                  <a:pt x="68288" y="0"/>
                  <a:pt x="152400" y="0"/>
                </a:cubicBezTo>
                <a:close/>
              </a:path>
            </a:pathLst>
          </a:custGeom>
          <a:solidFill>
            <a:srgbClr val="4A6D8C"/>
          </a:solidFill>
          <a:ln/>
        </p:spPr>
        <p:txBody>
          <a:bodyPr/>
          <a:lstStyle/>
          <a:p>
            <a:endParaRPr lang="zh-CN" altLang="en-US"/>
          </a:p>
        </p:txBody>
      </p:sp>
      <p:sp>
        <p:nvSpPr>
          <p:cNvPr id="22" name="Text 20"/>
          <p:cNvSpPr/>
          <p:nvPr/>
        </p:nvSpPr>
        <p:spPr>
          <a:xfrm>
            <a:off x="6376988" y="2066925"/>
            <a:ext cx="371475" cy="304800"/>
          </a:xfrm>
          <a:prstGeom prst="rect">
            <a:avLst/>
          </a:prstGeom>
          <a:noFill/>
          <a:ln/>
        </p:spPr>
        <p:txBody>
          <a:bodyPr wrap="square" lIns="0" tIns="0" rIns="0" bIns="0" rtlCol="0" anchor="ctr"/>
          <a:lstStyle/>
          <a:p>
            <a:pPr algn="ctr">
              <a:lnSpc>
                <a:spcPct val="120000"/>
              </a:lnSpc>
            </a:pPr>
            <a:r>
              <a:rPr lang="en-US" sz="1050" b="1" dirty="0">
                <a:solidFill>
                  <a:srgbClr val="FFFFFF"/>
                </a:solidFill>
                <a:latin typeface="Noto Sans SC" pitchFamily="34" charset="0"/>
                <a:ea typeface="Noto Sans SC" pitchFamily="34" charset="-122"/>
                <a:cs typeface="Noto Sans SC" pitchFamily="34" charset="-120"/>
              </a:rPr>
              <a:t>1</a:t>
            </a:r>
            <a:endParaRPr lang="en-US" sz="1600" dirty="0"/>
          </a:p>
        </p:txBody>
      </p:sp>
      <p:sp>
        <p:nvSpPr>
          <p:cNvPr id="23" name="Text 21"/>
          <p:cNvSpPr/>
          <p:nvPr/>
        </p:nvSpPr>
        <p:spPr>
          <a:xfrm>
            <a:off x="6829425" y="2066925"/>
            <a:ext cx="1924050" cy="228600"/>
          </a:xfrm>
          <a:prstGeom prst="rect">
            <a:avLst/>
          </a:prstGeom>
          <a:noFill/>
          <a:ln/>
        </p:spPr>
        <p:txBody>
          <a:bodyPr wrap="square" lIns="0" tIns="0" rIns="0" bIns="0" rtlCol="0" anchor="ctr"/>
          <a:lstStyle/>
          <a:p>
            <a:pPr>
              <a:lnSpc>
                <a:spcPct val="130000"/>
              </a:lnSpc>
            </a:pPr>
            <a:r>
              <a:rPr lang="en-US" sz="1200" b="1" dirty="0">
                <a:solidFill>
                  <a:srgbClr val="E0E2E5"/>
                </a:solidFill>
                <a:latin typeface="Noto Sans SC" pitchFamily="34" charset="0"/>
                <a:ea typeface="Noto Sans SC" pitchFamily="34" charset="-122"/>
                <a:cs typeface="Noto Sans SC" pitchFamily="34" charset="-120"/>
              </a:rPr>
              <a:t>执行动作的工具 (Tools)</a:t>
            </a:r>
            <a:endParaRPr lang="en-US" sz="1600" dirty="0"/>
          </a:p>
        </p:txBody>
      </p:sp>
      <p:sp>
        <p:nvSpPr>
          <p:cNvPr id="24" name="Text 22"/>
          <p:cNvSpPr/>
          <p:nvPr/>
        </p:nvSpPr>
        <p:spPr>
          <a:xfrm>
            <a:off x="6829425" y="2333625"/>
            <a:ext cx="1914525" cy="190500"/>
          </a:xfrm>
          <a:prstGeom prst="rect">
            <a:avLst/>
          </a:prstGeom>
          <a:noFill/>
          <a:ln/>
        </p:spPr>
        <p:txBody>
          <a:bodyPr wrap="square" lIns="0" tIns="0" rIns="0" bIns="0" rtlCol="0" anchor="ctr"/>
          <a:lstStyle/>
          <a:p>
            <a:pPr>
              <a:lnSpc>
                <a:spcPct val="120000"/>
              </a:lnSpc>
            </a:pPr>
            <a:r>
              <a:rPr lang="en-US" sz="1050" dirty="0">
                <a:solidFill>
                  <a:srgbClr val="7D7C7A"/>
                </a:solidFill>
                <a:latin typeface="Noto Sans SC" pitchFamily="34" charset="0"/>
                <a:ea typeface="Noto Sans SC" pitchFamily="34" charset="-122"/>
                <a:cs typeface="Noto Sans SC" pitchFamily="34" charset="-120"/>
              </a:rPr>
              <a:t>赋予模型与外部世界交互的"手"</a:t>
            </a:r>
            <a:endParaRPr lang="en-US" sz="1600" dirty="0"/>
          </a:p>
        </p:txBody>
      </p:sp>
      <p:sp>
        <p:nvSpPr>
          <p:cNvPr id="25" name="Shape 23"/>
          <p:cNvSpPr/>
          <p:nvPr/>
        </p:nvSpPr>
        <p:spPr>
          <a:xfrm>
            <a:off x="6410325" y="2638425"/>
            <a:ext cx="304800" cy="304800"/>
          </a:xfrm>
          <a:custGeom>
            <a:avLst/>
            <a:gdLst/>
            <a:ahLst/>
            <a:cxnLst/>
            <a:rect l="l" t="t" r="r" b="b"/>
            <a:pathLst>
              <a:path w="304800" h="304800">
                <a:moveTo>
                  <a:pt x="152400" y="0"/>
                </a:moveTo>
                <a:lnTo>
                  <a:pt x="152400" y="0"/>
                </a:lnTo>
                <a:cubicBezTo>
                  <a:pt x="236512" y="0"/>
                  <a:pt x="304800" y="68288"/>
                  <a:pt x="304800" y="152400"/>
                </a:cubicBezTo>
                <a:lnTo>
                  <a:pt x="304800" y="152400"/>
                </a:lnTo>
                <a:cubicBezTo>
                  <a:pt x="304800" y="236512"/>
                  <a:pt x="236512" y="304800"/>
                  <a:pt x="152400" y="304800"/>
                </a:cubicBezTo>
                <a:lnTo>
                  <a:pt x="152400" y="304800"/>
                </a:lnTo>
                <a:cubicBezTo>
                  <a:pt x="68288" y="304800"/>
                  <a:pt x="0" y="236512"/>
                  <a:pt x="0" y="152400"/>
                </a:cubicBezTo>
                <a:lnTo>
                  <a:pt x="0" y="152400"/>
                </a:lnTo>
                <a:cubicBezTo>
                  <a:pt x="0" y="68288"/>
                  <a:pt x="68288" y="0"/>
                  <a:pt x="152400" y="0"/>
                </a:cubicBezTo>
                <a:close/>
              </a:path>
            </a:pathLst>
          </a:custGeom>
          <a:solidFill>
            <a:srgbClr val="4A6D8C"/>
          </a:solidFill>
          <a:ln/>
        </p:spPr>
        <p:txBody>
          <a:bodyPr/>
          <a:lstStyle/>
          <a:p>
            <a:endParaRPr lang="zh-CN" altLang="en-US"/>
          </a:p>
        </p:txBody>
      </p:sp>
      <p:sp>
        <p:nvSpPr>
          <p:cNvPr id="26" name="Text 24"/>
          <p:cNvSpPr/>
          <p:nvPr/>
        </p:nvSpPr>
        <p:spPr>
          <a:xfrm>
            <a:off x="6376988" y="2638425"/>
            <a:ext cx="371475" cy="304800"/>
          </a:xfrm>
          <a:prstGeom prst="rect">
            <a:avLst/>
          </a:prstGeom>
          <a:noFill/>
          <a:ln/>
        </p:spPr>
        <p:txBody>
          <a:bodyPr wrap="square" lIns="0" tIns="0" rIns="0" bIns="0" rtlCol="0" anchor="ctr"/>
          <a:lstStyle/>
          <a:p>
            <a:pPr algn="ctr">
              <a:lnSpc>
                <a:spcPct val="120000"/>
              </a:lnSpc>
            </a:pPr>
            <a:r>
              <a:rPr lang="en-US" sz="1050" b="1" dirty="0">
                <a:solidFill>
                  <a:srgbClr val="FFFFFF"/>
                </a:solidFill>
                <a:latin typeface="Noto Sans SC" pitchFamily="34" charset="0"/>
                <a:ea typeface="Noto Sans SC" pitchFamily="34" charset="-122"/>
                <a:cs typeface="Noto Sans SC" pitchFamily="34" charset="-120"/>
              </a:rPr>
              <a:t>2</a:t>
            </a:r>
            <a:endParaRPr lang="en-US" sz="1600" dirty="0"/>
          </a:p>
        </p:txBody>
      </p:sp>
      <p:sp>
        <p:nvSpPr>
          <p:cNvPr id="27" name="Text 25"/>
          <p:cNvSpPr/>
          <p:nvPr/>
        </p:nvSpPr>
        <p:spPr>
          <a:xfrm>
            <a:off x="6829425" y="2638425"/>
            <a:ext cx="1809750" cy="228600"/>
          </a:xfrm>
          <a:prstGeom prst="rect">
            <a:avLst/>
          </a:prstGeom>
          <a:noFill/>
          <a:ln/>
        </p:spPr>
        <p:txBody>
          <a:bodyPr wrap="square" lIns="0" tIns="0" rIns="0" bIns="0" rtlCol="0" anchor="ctr"/>
          <a:lstStyle/>
          <a:p>
            <a:pPr>
              <a:lnSpc>
                <a:spcPct val="130000"/>
              </a:lnSpc>
            </a:pPr>
            <a:r>
              <a:rPr lang="en-US" sz="1200" b="1" dirty="0">
                <a:solidFill>
                  <a:srgbClr val="E0E2E5"/>
                </a:solidFill>
                <a:latin typeface="Noto Sans SC" pitchFamily="34" charset="0"/>
                <a:ea typeface="Noto Sans SC" pitchFamily="34" charset="-122"/>
                <a:cs typeface="Noto Sans SC" pitchFamily="34" charset="-120"/>
              </a:rPr>
              <a:t>持久化的记忆 (Memory)</a:t>
            </a:r>
            <a:endParaRPr lang="en-US" sz="1600" dirty="0"/>
          </a:p>
        </p:txBody>
      </p:sp>
      <p:sp>
        <p:nvSpPr>
          <p:cNvPr id="28" name="Text 26"/>
          <p:cNvSpPr/>
          <p:nvPr/>
        </p:nvSpPr>
        <p:spPr>
          <a:xfrm>
            <a:off x="6829425" y="2905125"/>
            <a:ext cx="1800225" cy="190500"/>
          </a:xfrm>
          <a:prstGeom prst="rect">
            <a:avLst/>
          </a:prstGeom>
          <a:noFill/>
          <a:ln/>
        </p:spPr>
        <p:txBody>
          <a:bodyPr wrap="square" lIns="0" tIns="0" rIns="0" bIns="0" rtlCol="0" anchor="ctr"/>
          <a:lstStyle/>
          <a:p>
            <a:pPr>
              <a:lnSpc>
                <a:spcPct val="120000"/>
              </a:lnSpc>
            </a:pPr>
            <a:r>
              <a:rPr lang="en-US" sz="1050" dirty="0">
                <a:solidFill>
                  <a:srgbClr val="7D7C7A"/>
                </a:solidFill>
                <a:latin typeface="Noto Sans SC" pitchFamily="34" charset="0"/>
                <a:ea typeface="Noto Sans SC" pitchFamily="34" charset="-122"/>
                <a:cs typeface="Noto Sans SC" pitchFamily="34" charset="-120"/>
              </a:rPr>
              <a:t>跨会话保持上下文与领域知识</a:t>
            </a:r>
            <a:endParaRPr lang="en-US" sz="1600" dirty="0"/>
          </a:p>
        </p:txBody>
      </p:sp>
      <p:sp>
        <p:nvSpPr>
          <p:cNvPr id="29" name="Shape 27"/>
          <p:cNvSpPr/>
          <p:nvPr/>
        </p:nvSpPr>
        <p:spPr>
          <a:xfrm>
            <a:off x="6410325" y="3209925"/>
            <a:ext cx="304800" cy="304800"/>
          </a:xfrm>
          <a:custGeom>
            <a:avLst/>
            <a:gdLst/>
            <a:ahLst/>
            <a:cxnLst/>
            <a:rect l="l" t="t" r="r" b="b"/>
            <a:pathLst>
              <a:path w="304800" h="304800">
                <a:moveTo>
                  <a:pt x="152400" y="0"/>
                </a:moveTo>
                <a:lnTo>
                  <a:pt x="152400" y="0"/>
                </a:lnTo>
                <a:cubicBezTo>
                  <a:pt x="236512" y="0"/>
                  <a:pt x="304800" y="68288"/>
                  <a:pt x="304800" y="152400"/>
                </a:cubicBezTo>
                <a:lnTo>
                  <a:pt x="304800" y="152400"/>
                </a:lnTo>
                <a:cubicBezTo>
                  <a:pt x="304800" y="236512"/>
                  <a:pt x="236512" y="304800"/>
                  <a:pt x="152400" y="304800"/>
                </a:cubicBezTo>
                <a:lnTo>
                  <a:pt x="152400" y="304800"/>
                </a:lnTo>
                <a:cubicBezTo>
                  <a:pt x="68288" y="304800"/>
                  <a:pt x="0" y="236512"/>
                  <a:pt x="0" y="152400"/>
                </a:cubicBezTo>
                <a:lnTo>
                  <a:pt x="0" y="152400"/>
                </a:lnTo>
                <a:cubicBezTo>
                  <a:pt x="0" y="68288"/>
                  <a:pt x="68288" y="0"/>
                  <a:pt x="152400" y="0"/>
                </a:cubicBezTo>
                <a:close/>
              </a:path>
            </a:pathLst>
          </a:custGeom>
          <a:solidFill>
            <a:srgbClr val="4A6D8C"/>
          </a:solidFill>
          <a:ln/>
        </p:spPr>
        <p:txBody>
          <a:bodyPr/>
          <a:lstStyle/>
          <a:p>
            <a:endParaRPr lang="zh-CN" altLang="en-US"/>
          </a:p>
        </p:txBody>
      </p:sp>
      <p:sp>
        <p:nvSpPr>
          <p:cNvPr id="30" name="Text 28"/>
          <p:cNvSpPr/>
          <p:nvPr/>
        </p:nvSpPr>
        <p:spPr>
          <a:xfrm>
            <a:off x="6376988" y="3209925"/>
            <a:ext cx="371475" cy="304800"/>
          </a:xfrm>
          <a:prstGeom prst="rect">
            <a:avLst/>
          </a:prstGeom>
          <a:noFill/>
          <a:ln/>
        </p:spPr>
        <p:txBody>
          <a:bodyPr wrap="square" lIns="0" tIns="0" rIns="0" bIns="0" rtlCol="0" anchor="ctr"/>
          <a:lstStyle/>
          <a:p>
            <a:pPr algn="ctr">
              <a:lnSpc>
                <a:spcPct val="120000"/>
              </a:lnSpc>
            </a:pPr>
            <a:r>
              <a:rPr lang="en-US" sz="1050" b="1" dirty="0">
                <a:solidFill>
                  <a:srgbClr val="FFFFFF"/>
                </a:solidFill>
                <a:latin typeface="Noto Sans SC" pitchFamily="34" charset="0"/>
                <a:ea typeface="Noto Sans SC" pitchFamily="34" charset="-122"/>
                <a:cs typeface="Noto Sans SC" pitchFamily="34" charset="-120"/>
              </a:rPr>
              <a:t>3</a:t>
            </a:r>
            <a:endParaRPr lang="en-US" sz="1600" dirty="0"/>
          </a:p>
        </p:txBody>
      </p:sp>
      <p:sp>
        <p:nvSpPr>
          <p:cNvPr id="31" name="Text 29"/>
          <p:cNvSpPr/>
          <p:nvPr/>
        </p:nvSpPr>
        <p:spPr>
          <a:xfrm>
            <a:off x="6829425" y="3209925"/>
            <a:ext cx="1809750" cy="228600"/>
          </a:xfrm>
          <a:prstGeom prst="rect">
            <a:avLst/>
          </a:prstGeom>
          <a:noFill/>
          <a:ln/>
        </p:spPr>
        <p:txBody>
          <a:bodyPr wrap="square" lIns="0" tIns="0" rIns="0" bIns="0" rtlCol="0" anchor="ctr"/>
          <a:lstStyle/>
          <a:p>
            <a:pPr>
              <a:lnSpc>
                <a:spcPct val="130000"/>
              </a:lnSpc>
            </a:pPr>
            <a:r>
              <a:rPr lang="en-US" sz="1200" b="1" dirty="0">
                <a:solidFill>
                  <a:srgbClr val="E0E2E5"/>
                </a:solidFill>
                <a:latin typeface="Noto Sans SC" pitchFamily="34" charset="0"/>
                <a:ea typeface="Noto Sans SC" pitchFamily="34" charset="-122"/>
                <a:cs typeface="Noto Sans SC" pitchFamily="34" charset="-120"/>
              </a:rPr>
              <a:t>安全隔离的运行边界</a:t>
            </a:r>
            <a:endParaRPr lang="en-US" sz="1600" dirty="0"/>
          </a:p>
        </p:txBody>
      </p:sp>
      <p:sp>
        <p:nvSpPr>
          <p:cNvPr id="32" name="Text 30"/>
          <p:cNvSpPr/>
          <p:nvPr/>
        </p:nvSpPr>
        <p:spPr>
          <a:xfrm>
            <a:off x="6829425" y="3476625"/>
            <a:ext cx="1800225" cy="190500"/>
          </a:xfrm>
          <a:prstGeom prst="rect">
            <a:avLst/>
          </a:prstGeom>
          <a:noFill/>
          <a:ln/>
        </p:spPr>
        <p:txBody>
          <a:bodyPr wrap="square" lIns="0" tIns="0" rIns="0" bIns="0" rtlCol="0" anchor="ctr"/>
          <a:lstStyle/>
          <a:p>
            <a:pPr>
              <a:lnSpc>
                <a:spcPct val="120000"/>
              </a:lnSpc>
            </a:pPr>
            <a:r>
              <a:rPr lang="en-US" sz="1050" dirty="0">
                <a:solidFill>
                  <a:srgbClr val="7D7C7A"/>
                </a:solidFill>
                <a:latin typeface="Noto Sans SC" pitchFamily="34" charset="0"/>
                <a:ea typeface="Noto Sans SC" pitchFamily="34" charset="-122"/>
                <a:cs typeface="Noto Sans SC" pitchFamily="34" charset="-120"/>
              </a:rPr>
              <a:t>防止恶意操作，保护本地环境</a:t>
            </a:r>
            <a:endParaRPr lang="en-US" sz="1600" dirty="0"/>
          </a:p>
        </p:txBody>
      </p:sp>
      <p:sp>
        <p:nvSpPr>
          <p:cNvPr id="33" name="Shape 31"/>
          <p:cNvSpPr/>
          <p:nvPr/>
        </p:nvSpPr>
        <p:spPr>
          <a:xfrm>
            <a:off x="400050" y="4057650"/>
            <a:ext cx="11410950" cy="1219200"/>
          </a:xfrm>
          <a:custGeom>
            <a:avLst/>
            <a:gdLst/>
            <a:ahLst/>
            <a:cxnLst/>
            <a:rect l="l" t="t" r="r" b="b"/>
            <a:pathLst>
              <a:path w="11410950" h="1219200">
                <a:moveTo>
                  <a:pt x="0" y="0"/>
                </a:moveTo>
                <a:lnTo>
                  <a:pt x="11334750" y="0"/>
                </a:lnTo>
                <a:cubicBezTo>
                  <a:pt x="11376806" y="0"/>
                  <a:pt x="11410950" y="34144"/>
                  <a:pt x="11410950" y="76200"/>
                </a:cubicBezTo>
                <a:lnTo>
                  <a:pt x="11410950" y="1143000"/>
                </a:lnTo>
                <a:cubicBezTo>
                  <a:pt x="11410950" y="1185056"/>
                  <a:pt x="11376806" y="1219200"/>
                  <a:pt x="11334750" y="1219200"/>
                </a:cubicBezTo>
                <a:lnTo>
                  <a:pt x="0" y="1219200"/>
                </a:lnTo>
                <a:lnTo>
                  <a:pt x="0" y="0"/>
                </a:lnTo>
                <a:close/>
              </a:path>
            </a:pathLst>
          </a:custGeom>
          <a:solidFill>
            <a:srgbClr val="4A6D8C">
              <a:alpha val="10196"/>
            </a:srgbClr>
          </a:solidFill>
          <a:ln/>
        </p:spPr>
        <p:txBody>
          <a:bodyPr/>
          <a:lstStyle/>
          <a:p>
            <a:endParaRPr lang="zh-CN" altLang="en-US"/>
          </a:p>
        </p:txBody>
      </p:sp>
      <p:sp>
        <p:nvSpPr>
          <p:cNvPr id="34" name="Shape 32"/>
          <p:cNvSpPr/>
          <p:nvPr/>
        </p:nvSpPr>
        <p:spPr>
          <a:xfrm>
            <a:off x="400050" y="4057650"/>
            <a:ext cx="38100" cy="1219200"/>
          </a:xfrm>
          <a:custGeom>
            <a:avLst/>
            <a:gdLst/>
            <a:ahLst/>
            <a:cxnLst/>
            <a:rect l="l" t="t" r="r" b="b"/>
            <a:pathLst>
              <a:path w="38100" h="1219200">
                <a:moveTo>
                  <a:pt x="0" y="0"/>
                </a:moveTo>
                <a:lnTo>
                  <a:pt x="38100" y="0"/>
                </a:lnTo>
                <a:lnTo>
                  <a:pt x="38100" y="1219200"/>
                </a:lnTo>
                <a:lnTo>
                  <a:pt x="0" y="1219200"/>
                </a:lnTo>
                <a:lnTo>
                  <a:pt x="0" y="0"/>
                </a:lnTo>
                <a:close/>
              </a:path>
            </a:pathLst>
          </a:custGeom>
          <a:solidFill>
            <a:srgbClr val="C9A87C"/>
          </a:solidFill>
          <a:ln/>
        </p:spPr>
        <p:txBody>
          <a:bodyPr/>
          <a:lstStyle/>
          <a:p>
            <a:endParaRPr lang="zh-CN" altLang="en-US"/>
          </a:p>
        </p:txBody>
      </p:sp>
      <p:sp>
        <p:nvSpPr>
          <p:cNvPr id="35" name="Shape 33"/>
          <p:cNvSpPr/>
          <p:nvPr/>
        </p:nvSpPr>
        <p:spPr>
          <a:xfrm>
            <a:off x="683419" y="4248150"/>
            <a:ext cx="214313" cy="285750"/>
          </a:xfrm>
          <a:custGeom>
            <a:avLst/>
            <a:gdLst/>
            <a:ahLst/>
            <a:cxnLst/>
            <a:rect l="l" t="t" r="r" b="b"/>
            <a:pathLst>
              <a:path w="214313" h="285750">
                <a:moveTo>
                  <a:pt x="163469" y="214313"/>
                </a:moveTo>
                <a:cubicBezTo>
                  <a:pt x="167543" y="201867"/>
                  <a:pt x="175692" y="190593"/>
                  <a:pt x="184900" y="180882"/>
                </a:cubicBezTo>
                <a:cubicBezTo>
                  <a:pt x="203150" y="161683"/>
                  <a:pt x="214312" y="135731"/>
                  <a:pt x="214312" y="107156"/>
                </a:cubicBezTo>
                <a:cubicBezTo>
                  <a:pt x="214312" y="47997"/>
                  <a:pt x="166315" y="0"/>
                  <a:pt x="107156" y="0"/>
                </a:cubicBezTo>
                <a:cubicBezTo>
                  <a:pt x="47997" y="0"/>
                  <a:pt x="0" y="47997"/>
                  <a:pt x="0" y="107156"/>
                </a:cubicBezTo>
                <a:cubicBezTo>
                  <a:pt x="0" y="135731"/>
                  <a:pt x="11162" y="161683"/>
                  <a:pt x="29412" y="180882"/>
                </a:cubicBezTo>
                <a:cubicBezTo>
                  <a:pt x="38621" y="190593"/>
                  <a:pt x="46825" y="201867"/>
                  <a:pt x="50843" y="214313"/>
                </a:cubicBezTo>
                <a:lnTo>
                  <a:pt x="163413" y="214313"/>
                </a:lnTo>
                <a:close/>
                <a:moveTo>
                  <a:pt x="160734" y="241102"/>
                </a:moveTo>
                <a:lnTo>
                  <a:pt x="53578" y="241102"/>
                </a:lnTo>
                <a:lnTo>
                  <a:pt x="53578" y="250031"/>
                </a:lnTo>
                <a:cubicBezTo>
                  <a:pt x="53578" y="274700"/>
                  <a:pt x="73558" y="294680"/>
                  <a:pt x="98227" y="294680"/>
                </a:cubicBezTo>
                <a:lnTo>
                  <a:pt x="116086" y="294680"/>
                </a:lnTo>
                <a:cubicBezTo>
                  <a:pt x="140754" y="294680"/>
                  <a:pt x="160734" y="274700"/>
                  <a:pt x="160734" y="250031"/>
                </a:cubicBezTo>
                <a:lnTo>
                  <a:pt x="160734" y="241102"/>
                </a:lnTo>
                <a:close/>
                <a:moveTo>
                  <a:pt x="102691" y="62508"/>
                </a:moveTo>
                <a:cubicBezTo>
                  <a:pt x="80479" y="62508"/>
                  <a:pt x="62508" y="80479"/>
                  <a:pt x="62508" y="102691"/>
                </a:cubicBezTo>
                <a:cubicBezTo>
                  <a:pt x="62508" y="110114"/>
                  <a:pt x="56536" y="116086"/>
                  <a:pt x="49113" y="116086"/>
                </a:cubicBezTo>
                <a:cubicBezTo>
                  <a:pt x="41690" y="116086"/>
                  <a:pt x="35719" y="110114"/>
                  <a:pt x="35719" y="102691"/>
                </a:cubicBezTo>
                <a:cubicBezTo>
                  <a:pt x="35719" y="65689"/>
                  <a:pt x="65689" y="35719"/>
                  <a:pt x="102691" y="35719"/>
                </a:cubicBezTo>
                <a:cubicBezTo>
                  <a:pt x="110114" y="35719"/>
                  <a:pt x="116086" y="41690"/>
                  <a:pt x="116086" y="49113"/>
                </a:cubicBezTo>
                <a:cubicBezTo>
                  <a:pt x="116086" y="56536"/>
                  <a:pt x="110114" y="62508"/>
                  <a:pt x="102691" y="62508"/>
                </a:cubicBezTo>
                <a:close/>
              </a:path>
            </a:pathLst>
          </a:custGeom>
          <a:solidFill>
            <a:srgbClr val="C9A87C"/>
          </a:solidFill>
          <a:ln/>
        </p:spPr>
        <p:txBody>
          <a:bodyPr/>
          <a:lstStyle/>
          <a:p>
            <a:endParaRPr lang="zh-CN" altLang="en-US"/>
          </a:p>
        </p:txBody>
      </p:sp>
      <p:sp>
        <p:nvSpPr>
          <p:cNvPr id="36" name="Text 34"/>
          <p:cNvSpPr/>
          <p:nvPr/>
        </p:nvSpPr>
        <p:spPr>
          <a:xfrm>
            <a:off x="1119188" y="4248150"/>
            <a:ext cx="10601325" cy="266700"/>
          </a:xfrm>
          <a:prstGeom prst="rect">
            <a:avLst/>
          </a:prstGeom>
          <a:noFill/>
          <a:ln/>
        </p:spPr>
        <p:txBody>
          <a:bodyPr wrap="square" lIns="0" tIns="0" rIns="0" bIns="0" rtlCol="0" anchor="ctr"/>
          <a:lstStyle/>
          <a:p>
            <a:pPr>
              <a:lnSpc>
                <a:spcPct val="120000"/>
              </a:lnSpc>
            </a:pPr>
            <a:r>
              <a:rPr lang="en-US" sz="1500" b="1" dirty="0">
                <a:solidFill>
                  <a:srgbClr val="E0E2E5"/>
                </a:solidFill>
                <a:latin typeface="Noto Sans SC" pitchFamily="34" charset="0"/>
                <a:ea typeface="Noto Sans SC" pitchFamily="34" charset="-122"/>
                <a:cs typeface="Noto Sans SC" pitchFamily="34" charset="-120"/>
              </a:rPr>
              <a:t>核心洞察</a:t>
            </a:r>
            <a:endParaRPr lang="en-US" sz="1600" dirty="0"/>
          </a:p>
        </p:txBody>
      </p:sp>
      <p:sp>
        <p:nvSpPr>
          <p:cNvPr id="37" name="Text 35"/>
          <p:cNvSpPr/>
          <p:nvPr/>
        </p:nvSpPr>
        <p:spPr>
          <a:xfrm>
            <a:off x="1119188" y="4591050"/>
            <a:ext cx="10582275" cy="495300"/>
          </a:xfrm>
          <a:prstGeom prst="rect">
            <a:avLst/>
          </a:prstGeom>
          <a:noFill/>
          <a:ln/>
        </p:spPr>
        <p:txBody>
          <a:bodyPr wrap="square" lIns="0" tIns="0" rIns="0" bIns="0" rtlCol="0" anchor="ctr"/>
          <a:lstStyle/>
          <a:p>
            <a:pPr>
              <a:lnSpc>
                <a:spcPct val="140000"/>
              </a:lnSpc>
            </a:pPr>
            <a:r>
              <a:rPr lang="en-US" sz="1200" dirty="0">
                <a:solidFill>
                  <a:srgbClr val="E0E2E5"/>
                </a:solidFill>
                <a:latin typeface="Noto Sans SC" pitchFamily="34" charset="0"/>
                <a:ea typeface="Noto Sans SC" pitchFamily="34" charset="-122"/>
                <a:cs typeface="Noto Sans SC" pitchFamily="34" charset="-120"/>
              </a:rPr>
              <a:t>要让模型成为能够</a:t>
            </a:r>
            <a:r>
              <a:rPr lang="en-US" sz="1200" b="1" dirty="0">
                <a:solidFill>
                  <a:srgbClr val="C9A87C"/>
                </a:solidFill>
                <a:latin typeface="Noto Sans SC" pitchFamily="34" charset="0"/>
                <a:ea typeface="Noto Sans SC" pitchFamily="34" charset="-122"/>
                <a:cs typeface="Noto Sans SC" pitchFamily="34" charset="-120"/>
              </a:rPr>
              <a:t>自主解决复杂任务的工程化智能体</a:t>
            </a:r>
            <a:r>
              <a:rPr lang="en-US" sz="1200" dirty="0">
                <a:solidFill>
                  <a:srgbClr val="E0E2E5"/>
                </a:solidFill>
                <a:latin typeface="Noto Sans SC" pitchFamily="34" charset="0"/>
                <a:ea typeface="Noto Sans SC" pitchFamily="34" charset="-122"/>
                <a:cs typeface="Noto Sans SC" pitchFamily="34" charset="-120"/>
              </a:rPr>
              <a:t>，必须为其配备执行动作的工具、持久化的记忆以及安全隔离的运行边界。这就是"智能体基础设施"（Agent Harness）的核心使命。</a:t>
            </a:r>
            <a:endParaRPr lang="en-US" sz="1600" dirty="0"/>
          </a:p>
        </p:txBody>
      </p:sp>
    </p:spTree>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1A1D21"/>
        </a:solidFill>
        <a:effectLst/>
      </p:bgPr>
    </p:bg>
    <p:spTree>
      <p:nvGrpSpPr>
        <p:cNvPr id="1" name=""/>
        <p:cNvGrpSpPr/>
        <p:nvPr/>
      </p:nvGrpSpPr>
      <p:grpSpPr>
        <a:xfrm>
          <a:off x="0" y="0"/>
          <a:ext cx="0" cy="0"/>
          <a:chOff x="0" y="0"/>
          <a:chExt cx="0" cy="0"/>
        </a:xfrm>
      </p:grpSpPr>
      <p:sp>
        <p:nvSpPr>
          <p:cNvPr id="2" name="Text 0"/>
          <p:cNvSpPr/>
          <p:nvPr/>
        </p:nvSpPr>
        <p:spPr>
          <a:xfrm>
            <a:off x="381000" y="381000"/>
            <a:ext cx="11506200" cy="228600"/>
          </a:xfrm>
          <a:prstGeom prst="rect">
            <a:avLst/>
          </a:prstGeom>
          <a:noFill/>
          <a:ln/>
        </p:spPr>
        <p:txBody>
          <a:bodyPr wrap="square" lIns="0" tIns="0" rIns="0" bIns="0" rtlCol="0" anchor="ctr"/>
          <a:lstStyle/>
          <a:p>
            <a:pPr>
              <a:lnSpc>
                <a:spcPct val="130000"/>
              </a:lnSpc>
            </a:pPr>
            <a:r>
              <a:rPr lang="en-US" sz="1200" b="1" kern="0" spc="60" dirty="0">
                <a:solidFill>
                  <a:srgbClr val="C9A87C"/>
                </a:solidFill>
                <a:latin typeface="Noto Sans SC" pitchFamily="34" charset="0"/>
                <a:ea typeface="Noto Sans SC" pitchFamily="34" charset="-122"/>
                <a:cs typeface="Noto Sans SC" pitchFamily="34" charset="-120"/>
              </a:rPr>
              <a:t>PAIN POINTS</a:t>
            </a:r>
            <a:endParaRPr lang="en-US" sz="1600" dirty="0"/>
          </a:p>
        </p:txBody>
      </p:sp>
      <p:sp>
        <p:nvSpPr>
          <p:cNvPr id="3" name="Text 1"/>
          <p:cNvSpPr/>
          <p:nvPr/>
        </p:nvSpPr>
        <p:spPr>
          <a:xfrm>
            <a:off x="381000" y="685800"/>
            <a:ext cx="11601450" cy="381000"/>
          </a:xfrm>
          <a:prstGeom prst="rect">
            <a:avLst/>
          </a:prstGeom>
          <a:noFill/>
          <a:ln/>
        </p:spPr>
        <p:txBody>
          <a:bodyPr wrap="square" lIns="0" tIns="0" rIns="0" bIns="0" rtlCol="0" anchor="ctr"/>
          <a:lstStyle/>
          <a:p>
            <a:pPr>
              <a:lnSpc>
                <a:spcPct val="90000"/>
              </a:lnSpc>
            </a:pPr>
            <a:r>
              <a:rPr lang="en-US" sz="2700" b="1" dirty="0">
                <a:solidFill>
                  <a:srgbClr val="E0E2E5"/>
                </a:solidFill>
                <a:latin typeface="Noto Sans SC" pitchFamily="34" charset="0"/>
                <a:ea typeface="Noto Sans SC" pitchFamily="34" charset="-122"/>
                <a:cs typeface="Noto Sans SC" pitchFamily="34" charset="-120"/>
              </a:rPr>
              <a:t>基础设施标准缺失的痛点</a:t>
            </a:r>
            <a:endParaRPr lang="en-US" sz="1600" dirty="0"/>
          </a:p>
        </p:txBody>
      </p:sp>
      <p:sp>
        <p:nvSpPr>
          <p:cNvPr id="4" name="Shape 2"/>
          <p:cNvSpPr/>
          <p:nvPr/>
        </p:nvSpPr>
        <p:spPr>
          <a:xfrm>
            <a:off x="385763" y="1262063"/>
            <a:ext cx="3676650" cy="2505075"/>
          </a:xfrm>
          <a:custGeom>
            <a:avLst/>
            <a:gdLst/>
            <a:ahLst/>
            <a:cxnLst/>
            <a:rect l="l" t="t" r="r" b="b"/>
            <a:pathLst>
              <a:path w="3676650" h="2505075">
                <a:moveTo>
                  <a:pt x="76204" y="0"/>
                </a:moveTo>
                <a:lnTo>
                  <a:pt x="3600446" y="0"/>
                </a:lnTo>
                <a:cubicBezTo>
                  <a:pt x="3642532" y="0"/>
                  <a:pt x="3676650" y="34118"/>
                  <a:pt x="3676650" y="76204"/>
                </a:cubicBezTo>
                <a:lnTo>
                  <a:pt x="3676650" y="2428871"/>
                </a:lnTo>
                <a:cubicBezTo>
                  <a:pt x="3676650" y="2470957"/>
                  <a:pt x="3642532" y="2505075"/>
                  <a:pt x="3600446" y="2505075"/>
                </a:cubicBezTo>
                <a:lnTo>
                  <a:pt x="76204" y="2505075"/>
                </a:lnTo>
                <a:cubicBezTo>
                  <a:pt x="34118" y="2505075"/>
                  <a:pt x="0" y="2470957"/>
                  <a:pt x="0" y="2428871"/>
                </a:cubicBezTo>
                <a:lnTo>
                  <a:pt x="0" y="76204"/>
                </a:lnTo>
                <a:cubicBezTo>
                  <a:pt x="0" y="34146"/>
                  <a:pt x="34146" y="0"/>
                  <a:pt x="76204" y="0"/>
                </a:cubicBezTo>
                <a:close/>
              </a:path>
            </a:pathLst>
          </a:custGeom>
          <a:solidFill>
            <a:srgbClr val="4A6D8C">
              <a:alpha val="10196"/>
            </a:srgbClr>
          </a:solidFill>
          <a:ln w="12700">
            <a:solidFill>
              <a:srgbClr val="4A6D8C">
                <a:alpha val="30196"/>
              </a:srgbClr>
            </a:solidFill>
            <a:prstDash val="solid"/>
          </a:ln>
        </p:spPr>
        <p:txBody>
          <a:bodyPr/>
          <a:lstStyle/>
          <a:p>
            <a:endParaRPr lang="zh-CN" altLang="en-US"/>
          </a:p>
        </p:txBody>
      </p:sp>
      <p:sp>
        <p:nvSpPr>
          <p:cNvPr id="5" name="Shape 3"/>
          <p:cNvSpPr/>
          <p:nvPr/>
        </p:nvSpPr>
        <p:spPr>
          <a:xfrm>
            <a:off x="581025" y="1457325"/>
            <a:ext cx="533400" cy="533400"/>
          </a:xfrm>
          <a:custGeom>
            <a:avLst/>
            <a:gdLst/>
            <a:ahLst/>
            <a:cxnLst/>
            <a:rect l="l" t="t" r="r" b="b"/>
            <a:pathLst>
              <a:path w="533400" h="533400">
                <a:moveTo>
                  <a:pt x="266700" y="0"/>
                </a:moveTo>
                <a:lnTo>
                  <a:pt x="266700" y="0"/>
                </a:lnTo>
                <a:cubicBezTo>
                  <a:pt x="413896" y="0"/>
                  <a:pt x="533400" y="119504"/>
                  <a:pt x="533400" y="266700"/>
                </a:cubicBezTo>
                <a:lnTo>
                  <a:pt x="533400" y="266700"/>
                </a:lnTo>
                <a:cubicBezTo>
                  <a:pt x="533400" y="413896"/>
                  <a:pt x="413896" y="533400"/>
                  <a:pt x="266700" y="533400"/>
                </a:cubicBezTo>
                <a:lnTo>
                  <a:pt x="266700" y="533400"/>
                </a:lnTo>
                <a:cubicBezTo>
                  <a:pt x="119504" y="533400"/>
                  <a:pt x="0" y="413896"/>
                  <a:pt x="0" y="266700"/>
                </a:cubicBezTo>
                <a:lnTo>
                  <a:pt x="0" y="266700"/>
                </a:lnTo>
                <a:cubicBezTo>
                  <a:pt x="0" y="119504"/>
                  <a:pt x="119504" y="0"/>
                  <a:pt x="266700" y="0"/>
                </a:cubicBezTo>
                <a:close/>
              </a:path>
            </a:pathLst>
          </a:custGeom>
          <a:solidFill>
            <a:srgbClr val="4A6D8C">
              <a:alpha val="30196"/>
            </a:srgbClr>
          </a:solidFill>
          <a:ln/>
        </p:spPr>
        <p:txBody>
          <a:bodyPr/>
          <a:lstStyle/>
          <a:p>
            <a:endParaRPr lang="zh-CN" altLang="en-US"/>
          </a:p>
        </p:txBody>
      </p:sp>
      <p:sp>
        <p:nvSpPr>
          <p:cNvPr id="6" name="Shape 4"/>
          <p:cNvSpPr/>
          <p:nvPr/>
        </p:nvSpPr>
        <p:spPr>
          <a:xfrm>
            <a:off x="704850" y="1609725"/>
            <a:ext cx="285750" cy="228600"/>
          </a:xfrm>
          <a:custGeom>
            <a:avLst/>
            <a:gdLst/>
            <a:ahLst/>
            <a:cxnLst/>
            <a:rect l="l" t="t" r="r" b="b"/>
            <a:pathLst>
              <a:path w="285750" h="228600">
                <a:moveTo>
                  <a:pt x="110237" y="8171"/>
                </a:moveTo>
                <a:lnTo>
                  <a:pt x="120997" y="1697"/>
                </a:lnTo>
                <a:cubicBezTo>
                  <a:pt x="130641" y="-4108"/>
                  <a:pt x="141669" y="-7144"/>
                  <a:pt x="152921" y="-7144"/>
                </a:cubicBezTo>
                <a:cubicBezTo>
                  <a:pt x="169352" y="-7144"/>
                  <a:pt x="185157" y="-625"/>
                  <a:pt x="196766" y="11028"/>
                </a:cubicBezTo>
                <a:lnTo>
                  <a:pt x="225296" y="39559"/>
                </a:lnTo>
                <a:cubicBezTo>
                  <a:pt x="231993" y="46256"/>
                  <a:pt x="235744" y="55364"/>
                  <a:pt x="235744" y="64830"/>
                </a:cubicBezTo>
                <a:lnTo>
                  <a:pt x="235744" y="78626"/>
                </a:lnTo>
                <a:lnTo>
                  <a:pt x="244539" y="87422"/>
                </a:lnTo>
                <a:lnTo>
                  <a:pt x="244539" y="87422"/>
                </a:lnTo>
                <a:cubicBezTo>
                  <a:pt x="251505" y="80456"/>
                  <a:pt x="262801" y="80456"/>
                  <a:pt x="269811" y="87422"/>
                </a:cubicBezTo>
                <a:cubicBezTo>
                  <a:pt x="276820" y="94387"/>
                  <a:pt x="276776" y="105683"/>
                  <a:pt x="269811" y="112693"/>
                </a:cubicBezTo>
                <a:lnTo>
                  <a:pt x="241236" y="141268"/>
                </a:lnTo>
                <a:cubicBezTo>
                  <a:pt x="234270" y="148233"/>
                  <a:pt x="222974" y="148233"/>
                  <a:pt x="215964" y="141268"/>
                </a:cubicBezTo>
                <a:cubicBezTo>
                  <a:pt x="208955" y="134302"/>
                  <a:pt x="208999" y="123006"/>
                  <a:pt x="215964" y="115997"/>
                </a:cubicBezTo>
                <a:lnTo>
                  <a:pt x="207169" y="107156"/>
                </a:lnTo>
                <a:lnTo>
                  <a:pt x="193372" y="107156"/>
                </a:lnTo>
                <a:cubicBezTo>
                  <a:pt x="183907" y="107156"/>
                  <a:pt x="174799" y="103406"/>
                  <a:pt x="168101" y="96709"/>
                </a:cubicBezTo>
                <a:lnTo>
                  <a:pt x="146179" y="74786"/>
                </a:lnTo>
                <a:cubicBezTo>
                  <a:pt x="139482" y="68089"/>
                  <a:pt x="135731" y="58981"/>
                  <a:pt x="135731" y="49515"/>
                </a:cubicBezTo>
                <a:lnTo>
                  <a:pt x="135731" y="43845"/>
                </a:lnTo>
                <a:cubicBezTo>
                  <a:pt x="135731" y="38844"/>
                  <a:pt x="133097" y="34156"/>
                  <a:pt x="128811" y="31611"/>
                </a:cubicBezTo>
                <a:lnTo>
                  <a:pt x="110237" y="20449"/>
                </a:lnTo>
                <a:cubicBezTo>
                  <a:pt x="105594" y="17681"/>
                  <a:pt x="105594" y="10984"/>
                  <a:pt x="110237" y="8215"/>
                </a:cubicBezTo>
                <a:close/>
                <a:moveTo>
                  <a:pt x="22637" y="179799"/>
                </a:moveTo>
                <a:lnTo>
                  <a:pt x="121801" y="80635"/>
                </a:lnTo>
                <a:lnTo>
                  <a:pt x="162208" y="121042"/>
                </a:lnTo>
                <a:lnTo>
                  <a:pt x="63044" y="220206"/>
                </a:lnTo>
                <a:cubicBezTo>
                  <a:pt x="51881" y="231368"/>
                  <a:pt x="33799" y="231368"/>
                  <a:pt x="22637" y="220206"/>
                </a:cubicBezTo>
                <a:cubicBezTo>
                  <a:pt x="11475" y="209044"/>
                  <a:pt x="11475" y="190961"/>
                  <a:pt x="22637" y="179799"/>
                </a:cubicBezTo>
                <a:close/>
              </a:path>
            </a:pathLst>
          </a:custGeom>
          <a:solidFill>
            <a:srgbClr val="4A6D8C"/>
          </a:solidFill>
          <a:ln/>
        </p:spPr>
        <p:txBody>
          <a:bodyPr/>
          <a:lstStyle/>
          <a:p>
            <a:endParaRPr lang="zh-CN" altLang="en-US"/>
          </a:p>
        </p:txBody>
      </p:sp>
      <p:sp>
        <p:nvSpPr>
          <p:cNvPr id="7" name="Text 5"/>
          <p:cNvSpPr/>
          <p:nvPr/>
        </p:nvSpPr>
        <p:spPr>
          <a:xfrm>
            <a:off x="581025" y="2143125"/>
            <a:ext cx="3381375" cy="266700"/>
          </a:xfrm>
          <a:prstGeom prst="rect">
            <a:avLst/>
          </a:prstGeom>
          <a:noFill/>
          <a:ln/>
        </p:spPr>
        <p:txBody>
          <a:bodyPr wrap="square" lIns="0" tIns="0" rIns="0" bIns="0" rtlCol="0" anchor="ctr"/>
          <a:lstStyle/>
          <a:p>
            <a:pPr>
              <a:lnSpc>
                <a:spcPct val="120000"/>
              </a:lnSpc>
            </a:pPr>
            <a:r>
              <a:rPr lang="en-US" sz="1500" b="1" dirty="0">
                <a:solidFill>
                  <a:srgbClr val="E0E2E5"/>
                </a:solidFill>
                <a:latin typeface="Noto Sans SC" pitchFamily="34" charset="0"/>
                <a:ea typeface="Noto Sans SC" pitchFamily="34" charset="-122"/>
                <a:cs typeface="Noto Sans SC" pitchFamily="34" charset="-120"/>
              </a:rPr>
              <a:t>从零构建脚手架</a:t>
            </a:r>
            <a:endParaRPr lang="en-US" sz="1600" dirty="0"/>
          </a:p>
        </p:txBody>
      </p:sp>
      <p:sp>
        <p:nvSpPr>
          <p:cNvPr id="8" name="Text 6"/>
          <p:cNvSpPr/>
          <p:nvPr/>
        </p:nvSpPr>
        <p:spPr>
          <a:xfrm>
            <a:off x="581025" y="2524125"/>
            <a:ext cx="3362325" cy="742950"/>
          </a:xfrm>
          <a:prstGeom prst="rect">
            <a:avLst/>
          </a:prstGeom>
          <a:noFill/>
          <a:ln/>
        </p:spPr>
        <p:txBody>
          <a:bodyPr wrap="square" lIns="0" tIns="0" rIns="0" bIns="0" rtlCol="0" anchor="ctr"/>
          <a:lstStyle/>
          <a:p>
            <a:pPr>
              <a:lnSpc>
                <a:spcPct val="140000"/>
              </a:lnSpc>
            </a:pPr>
            <a:r>
              <a:rPr lang="en-US" sz="1200" dirty="0">
                <a:solidFill>
                  <a:srgbClr val="7D7C7A"/>
                </a:solidFill>
                <a:latin typeface="Noto Sans SC" pitchFamily="34" charset="0"/>
                <a:ea typeface="Noto Sans SC" pitchFamily="34" charset="-122"/>
                <a:cs typeface="Noto Sans SC" pitchFamily="34" charset="-120"/>
              </a:rPr>
              <a:t>研究人员与开发者在探索前沿智能体应用时，往往需要从零构建底层的工具路由、权限管控与记忆管理等基础设施。</a:t>
            </a:r>
            <a:endParaRPr lang="en-US" sz="1600" dirty="0"/>
          </a:p>
        </p:txBody>
      </p:sp>
      <p:sp>
        <p:nvSpPr>
          <p:cNvPr id="9" name="Shape 7"/>
          <p:cNvSpPr/>
          <p:nvPr/>
        </p:nvSpPr>
        <p:spPr>
          <a:xfrm>
            <a:off x="616744" y="3409950"/>
            <a:ext cx="100013" cy="133350"/>
          </a:xfrm>
          <a:custGeom>
            <a:avLst/>
            <a:gdLst/>
            <a:ahLst/>
            <a:cxnLst/>
            <a:rect l="l" t="t" r="r" b="b"/>
            <a:pathLst>
              <a:path w="100013" h="133350">
                <a:moveTo>
                  <a:pt x="55892" y="4532"/>
                </a:moveTo>
                <a:cubicBezTo>
                  <a:pt x="52637" y="1276"/>
                  <a:pt x="47350" y="1276"/>
                  <a:pt x="44094" y="4532"/>
                </a:cubicBezTo>
                <a:lnTo>
                  <a:pt x="2422" y="46204"/>
                </a:lnTo>
                <a:cubicBezTo>
                  <a:pt x="-833" y="49459"/>
                  <a:pt x="-833" y="54746"/>
                  <a:pt x="2422" y="58002"/>
                </a:cubicBezTo>
                <a:cubicBezTo>
                  <a:pt x="5678" y="61258"/>
                  <a:pt x="10965" y="61258"/>
                  <a:pt x="14221" y="58002"/>
                </a:cubicBezTo>
                <a:lnTo>
                  <a:pt x="41672" y="30551"/>
                </a:lnTo>
                <a:lnTo>
                  <a:pt x="41672" y="127099"/>
                </a:lnTo>
                <a:cubicBezTo>
                  <a:pt x="41672" y="131709"/>
                  <a:pt x="45396" y="135434"/>
                  <a:pt x="50006" y="135434"/>
                </a:cubicBezTo>
                <a:cubicBezTo>
                  <a:pt x="54616" y="135434"/>
                  <a:pt x="58341" y="131709"/>
                  <a:pt x="58341" y="127099"/>
                </a:cubicBezTo>
                <a:lnTo>
                  <a:pt x="58341" y="30551"/>
                </a:lnTo>
                <a:lnTo>
                  <a:pt x="85792" y="58002"/>
                </a:lnTo>
                <a:cubicBezTo>
                  <a:pt x="89048" y="61258"/>
                  <a:pt x="94335" y="61258"/>
                  <a:pt x="97590" y="58002"/>
                </a:cubicBezTo>
                <a:cubicBezTo>
                  <a:pt x="100846" y="54746"/>
                  <a:pt x="100846" y="49459"/>
                  <a:pt x="97590" y="46204"/>
                </a:cubicBezTo>
                <a:lnTo>
                  <a:pt x="55918" y="4532"/>
                </a:lnTo>
                <a:close/>
              </a:path>
            </a:pathLst>
          </a:custGeom>
          <a:solidFill>
            <a:srgbClr val="C9A87C"/>
          </a:solidFill>
          <a:ln/>
        </p:spPr>
        <p:txBody>
          <a:bodyPr/>
          <a:lstStyle/>
          <a:p>
            <a:endParaRPr lang="zh-CN" altLang="en-US"/>
          </a:p>
        </p:txBody>
      </p:sp>
      <p:sp>
        <p:nvSpPr>
          <p:cNvPr id="10" name="Text 8"/>
          <p:cNvSpPr/>
          <p:nvPr/>
        </p:nvSpPr>
        <p:spPr>
          <a:xfrm>
            <a:off x="823913" y="3381375"/>
            <a:ext cx="866775" cy="190500"/>
          </a:xfrm>
          <a:prstGeom prst="rect">
            <a:avLst/>
          </a:prstGeom>
          <a:noFill/>
          <a:ln/>
        </p:spPr>
        <p:txBody>
          <a:bodyPr wrap="square" lIns="0" tIns="0" rIns="0" bIns="0" rtlCol="0" anchor="ctr"/>
          <a:lstStyle/>
          <a:p>
            <a:pPr>
              <a:lnSpc>
                <a:spcPct val="120000"/>
              </a:lnSpc>
            </a:pPr>
            <a:r>
              <a:rPr lang="en-US" sz="1050" dirty="0">
                <a:solidFill>
                  <a:srgbClr val="C9A87C"/>
                </a:solidFill>
                <a:latin typeface="Noto Sans SC" pitchFamily="34" charset="0"/>
                <a:ea typeface="Noto Sans SC" pitchFamily="34" charset="-122"/>
                <a:cs typeface="Noto Sans SC" pitchFamily="34" charset="-120"/>
              </a:rPr>
              <a:t>工程门槛极高</a:t>
            </a:r>
            <a:endParaRPr lang="en-US" sz="1600" dirty="0"/>
          </a:p>
        </p:txBody>
      </p:sp>
      <p:sp>
        <p:nvSpPr>
          <p:cNvPr id="11" name="Shape 9"/>
          <p:cNvSpPr/>
          <p:nvPr/>
        </p:nvSpPr>
        <p:spPr>
          <a:xfrm>
            <a:off x="4259238" y="1262063"/>
            <a:ext cx="3676650" cy="2505075"/>
          </a:xfrm>
          <a:custGeom>
            <a:avLst/>
            <a:gdLst/>
            <a:ahLst/>
            <a:cxnLst/>
            <a:rect l="l" t="t" r="r" b="b"/>
            <a:pathLst>
              <a:path w="3676650" h="2505075">
                <a:moveTo>
                  <a:pt x="76204" y="0"/>
                </a:moveTo>
                <a:lnTo>
                  <a:pt x="3600446" y="0"/>
                </a:lnTo>
                <a:cubicBezTo>
                  <a:pt x="3642532" y="0"/>
                  <a:pt x="3676650" y="34118"/>
                  <a:pt x="3676650" y="76204"/>
                </a:cubicBezTo>
                <a:lnTo>
                  <a:pt x="3676650" y="2428871"/>
                </a:lnTo>
                <a:cubicBezTo>
                  <a:pt x="3676650" y="2470957"/>
                  <a:pt x="3642532" y="2505075"/>
                  <a:pt x="3600446" y="2505075"/>
                </a:cubicBezTo>
                <a:lnTo>
                  <a:pt x="76204" y="2505075"/>
                </a:lnTo>
                <a:cubicBezTo>
                  <a:pt x="34118" y="2505075"/>
                  <a:pt x="0" y="2470957"/>
                  <a:pt x="0" y="2428871"/>
                </a:cubicBezTo>
                <a:lnTo>
                  <a:pt x="0" y="76204"/>
                </a:lnTo>
                <a:cubicBezTo>
                  <a:pt x="0" y="34146"/>
                  <a:pt x="34146" y="0"/>
                  <a:pt x="76204" y="0"/>
                </a:cubicBezTo>
                <a:close/>
              </a:path>
            </a:pathLst>
          </a:custGeom>
          <a:solidFill>
            <a:srgbClr val="4A6D8C">
              <a:alpha val="10196"/>
            </a:srgbClr>
          </a:solidFill>
          <a:ln w="12700">
            <a:solidFill>
              <a:srgbClr val="4A6D8C">
                <a:alpha val="30196"/>
              </a:srgbClr>
            </a:solidFill>
            <a:prstDash val="solid"/>
          </a:ln>
        </p:spPr>
        <p:txBody>
          <a:bodyPr/>
          <a:lstStyle/>
          <a:p>
            <a:endParaRPr lang="zh-CN" altLang="en-US"/>
          </a:p>
        </p:txBody>
      </p:sp>
      <p:sp>
        <p:nvSpPr>
          <p:cNvPr id="12" name="Shape 10"/>
          <p:cNvSpPr/>
          <p:nvPr/>
        </p:nvSpPr>
        <p:spPr>
          <a:xfrm>
            <a:off x="4454500" y="1457325"/>
            <a:ext cx="533400" cy="533400"/>
          </a:xfrm>
          <a:custGeom>
            <a:avLst/>
            <a:gdLst/>
            <a:ahLst/>
            <a:cxnLst/>
            <a:rect l="l" t="t" r="r" b="b"/>
            <a:pathLst>
              <a:path w="533400" h="533400">
                <a:moveTo>
                  <a:pt x="266700" y="0"/>
                </a:moveTo>
                <a:lnTo>
                  <a:pt x="266700" y="0"/>
                </a:lnTo>
                <a:cubicBezTo>
                  <a:pt x="413896" y="0"/>
                  <a:pt x="533400" y="119504"/>
                  <a:pt x="533400" y="266700"/>
                </a:cubicBezTo>
                <a:lnTo>
                  <a:pt x="533400" y="266700"/>
                </a:lnTo>
                <a:cubicBezTo>
                  <a:pt x="533400" y="413896"/>
                  <a:pt x="413896" y="533400"/>
                  <a:pt x="266700" y="533400"/>
                </a:cubicBezTo>
                <a:lnTo>
                  <a:pt x="266700" y="533400"/>
                </a:lnTo>
                <a:cubicBezTo>
                  <a:pt x="119504" y="533400"/>
                  <a:pt x="0" y="413896"/>
                  <a:pt x="0" y="266700"/>
                </a:cubicBezTo>
                <a:lnTo>
                  <a:pt x="0" y="266700"/>
                </a:lnTo>
                <a:cubicBezTo>
                  <a:pt x="0" y="119504"/>
                  <a:pt x="119504" y="0"/>
                  <a:pt x="266700" y="0"/>
                </a:cubicBezTo>
                <a:close/>
              </a:path>
            </a:pathLst>
          </a:custGeom>
          <a:solidFill>
            <a:srgbClr val="4A6D8C">
              <a:alpha val="30196"/>
            </a:srgbClr>
          </a:solidFill>
          <a:ln/>
        </p:spPr>
        <p:txBody>
          <a:bodyPr/>
          <a:lstStyle/>
          <a:p>
            <a:endParaRPr lang="zh-CN" altLang="en-US"/>
          </a:p>
        </p:txBody>
      </p:sp>
      <p:sp>
        <p:nvSpPr>
          <p:cNvPr id="13" name="Shape 11"/>
          <p:cNvSpPr/>
          <p:nvPr/>
        </p:nvSpPr>
        <p:spPr>
          <a:xfrm>
            <a:off x="4578325" y="1609725"/>
            <a:ext cx="285750" cy="228600"/>
          </a:xfrm>
          <a:custGeom>
            <a:avLst/>
            <a:gdLst/>
            <a:ahLst/>
            <a:cxnLst/>
            <a:rect l="l" t="t" r="r" b="b"/>
            <a:pathLst>
              <a:path w="285750" h="228600">
                <a:moveTo>
                  <a:pt x="32593" y="-11117"/>
                </a:moveTo>
                <a:cubicBezTo>
                  <a:pt x="28396" y="-15314"/>
                  <a:pt x="21610" y="-15314"/>
                  <a:pt x="17458" y="-11117"/>
                </a:cubicBezTo>
                <a:cubicBezTo>
                  <a:pt x="13305" y="-6921"/>
                  <a:pt x="13261" y="-134"/>
                  <a:pt x="17413" y="4063"/>
                </a:cubicBezTo>
                <a:lnTo>
                  <a:pt x="253157" y="239807"/>
                </a:lnTo>
                <a:cubicBezTo>
                  <a:pt x="257354" y="244004"/>
                  <a:pt x="264140" y="244004"/>
                  <a:pt x="268292" y="239807"/>
                </a:cubicBezTo>
                <a:cubicBezTo>
                  <a:pt x="272445" y="235610"/>
                  <a:pt x="272489" y="228823"/>
                  <a:pt x="268292" y="224671"/>
                </a:cubicBezTo>
                <a:lnTo>
                  <a:pt x="143679" y="100013"/>
                </a:lnTo>
                <a:cubicBezTo>
                  <a:pt x="168950" y="99566"/>
                  <a:pt x="189309" y="78938"/>
                  <a:pt x="189309" y="53578"/>
                </a:cubicBezTo>
                <a:cubicBezTo>
                  <a:pt x="189309" y="27950"/>
                  <a:pt x="168503" y="7144"/>
                  <a:pt x="142875" y="7144"/>
                </a:cubicBezTo>
                <a:cubicBezTo>
                  <a:pt x="117515" y="7144"/>
                  <a:pt x="96887" y="27503"/>
                  <a:pt x="96441" y="52774"/>
                </a:cubicBezTo>
                <a:lnTo>
                  <a:pt x="32593" y="-11117"/>
                </a:lnTo>
                <a:close/>
                <a:moveTo>
                  <a:pt x="228600" y="128588"/>
                </a:moveTo>
                <a:cubicBezTo>
                  <a:pt x="220920" y="128588"/>
                  <a:pt x="213553" y="130106"/>
                  <a:pt x="206856" y="132874"/>
                </a:cubicBezTo>
                <a:lnTo>
                  <a:pt x="282759" y="208776"/>
                </a:lnTo>
                <a:cubicBezTo>
                  <a:pt x="284634" y="206365"/>
                  <a:pt x="285750" y="203329"/>
                  <a:pt x="285750" y="200025"/>
                </a:cubicBezTo>
                <a:lnTo>
                  <a:pt x="285750" y="185738"/>
                </a:lnTo>
                <a:cubicBezTo>
                  <a:pt x="285750" y="154171"/>
                  <a:pt x="260166" y="128588"/>
                  <a:pt x="228600" y="128588"/>
                </a:cubicBezTo>
                <a:close/>
                <a:moveTo>
                  <a:pt x="26744" y="43622"/>
                </a:moveTo>
                <a:cubicBezTo>
                  <a:pt x="17145" y="49203"/>
                  <a:pt x="10716" y="59561"/>
                  <a:pt x="10716" y="71438"/>
                </a:cubicBezTo>
                <a:cubicBezTo>
                  <a:pt x="10716" y="89208"/>
                  <a:pt x="25092" y="103584"/>
                  <a:pt x="42863" y="103584"/>
                </a:cubicBezTo>
                <a:cubicBezTo>
                  <a:pt x="54739" y="103584"/>
                  <a:pt x="65097" y="97155"/>
                  <a:pt x="70678" y="87556"/>
                </a:cubicBezTo>
                <a:lnTo>
                  <a:pt x="26744" y="43622"/>
                </a:lnTo>
                <a:close/>
                <a:moveTo>
                  <a:pt x="111710" y="128588"/>
                </a:moveTo>
                <a:cubicBezTo>
                  <a:pt x="87868" y="140151"/>
                  <a:pt x="71438" y="164619"/>
                  <a:pt x="71438" y="192881"/>
                </a:cubicBezTo>
                <a:lnTo>
                  <a:pt x="71438" y="200025"/>
                </a:lnTo>
                <a:cubicBezTo>
                  <a:pt x="71438" y="207928"/>
                  <a:pt x="77822" y="214313"/>
                  <a:pt x="85725" y="214313"/>
                </a:cubicBezTo>
                <a:lnTo>
                  <a:pt x="197435" y="214313"/>
                </a:lnTo>
                <a:lnTo>
                  <a:pt x="111710" y="128588"/>
                </a:lnTo>
                <a:close/>
                <a:moveTo>
                  <a:pt x="57150" y="128588"/>
                </a:moveTo>
                <a:cubicBezTo>
                  <a:pt x="25584" y="128588"/>
                  <a:pt x="0" y="154171"/>
                  <a:pt x="0" y="185738"/>
                </a:cubicBezTo>
                <a:lnTo>
                  <a:pt x="0" y="200025"/>
                </a:lnTo>
                <a:cubicBezTo>
                  <a:pt x="0" y="207928"/>
                  <a:pt x="6385" y="214313"/>
                  <a:pt x="14288" y="214313"/>
                </a:cubicBezTo>
                <a:lnTo>
                  <a:pt x="52998" y="214313"/>
                </a:lnTo>
                <a:cubicBezTo>
                  <a:pt x="51078" y="209937"/>
                  <a:pt x="50006" y="205115"/>
                  <a:pt x="50006" y="200025"/>
                </a:cubicBezTo>
                <a:lnTo>
                  <a:pt x="50006" y="192881"/>
                </a:lnTo>
                <a:cubicBezTo>
                  <a:pt x="50006" y="169128"/>
                  <a:pt x="58936" y="147429"/>
                  <a:pt x="73625" y="130999"/>
                </a:cubicBezTo>
                <a:cubicBezTo>
                  <a:pt x="68401" y="129436"/>
                  <a:pt x="62865" y="128588"/>
                  <a:pt x="57150" y="128588"/>
                </a:cubicBezTo>
                <a:close/>
                <a:moveTo>
                  <a:pt x="275034" y="71438"/>
                </a:moveTo>
                <a:cubicBezTo>
                  <a:pt x="275034" y="53695"/>
                  <a:pt x="260630" y="39291"/>
                  <a:pt x="242888" y="39291"/>
                </a:cubicBezTo>
                <a:cubicBezTo>
                  <a:pt x="225145" y="39291"/>
                  <a:pt x="210741" y="53695"/>
                  <a:pt x="210741" y="71438"/>
                </a:cubicBezTo>
                <a:cubicBezTo>
                  <a:pt x="210741" y="89180"/>
                  <a:pt x="225145" y="103584"/>
                  <a:pt x="242888" y="103584"/>
                </a:cubicBezTo>
                <a:cubicBezTo>
                  <a:pt x="260630" y="103584"/>
                  <a:pt x="275034" y="89180"/>
                  <a:pt x="275034" y="71438"/>
                </a:cubicBezTo>
                <a:close/>
              </a:path>
            </a:pathLst>
          </a:custGeom>
          <a:solidFill>
            <a:srgbClr val="4A6D8C"/>
          </a:solidFill>
          <a:ln/>
        </p:spPr>
        <p:txBody>
          <a:bodyPr/>
          <a:lstStyle/>
          <a:p>
            <a:endParaRPr lang="zh-CN" altLang="en-US"/>
          </a:p>
        </p:txBody>
      </p:sp>
      <p:sp>
        <p:nvSpPr>
          <p:cNvPr id="14" name="Text 12"/>
          <p:cNvSpPr/>
          <p:nvPr/>
        </p:nvSpPr>
        <p:spPr>
          <a:xfrm>
            <a:off x="4454500" y="2143125"/>
            <a:ext cx="3381375" cy="266700"/>
          </a:xfrm>
          <a:prstGeom prst="rect">
            <a:avLst/>
          </a:prstGeom>
          <a:noFill/>
          <a:ln/>
        </p:spPr>
        <p:txBody>
          <a:bodyPr wrap="square" lIns="0" tIns="0" rIns="0" bIns="0" rtlCol="0" anchor="ctr"/>
          <a:lstStyle/>
          <a:p>
            <a:pPr>
              <a:lnSpc>
                <a:spcPct val="120000"/>
              </a:lnSpc>
            </a:pPr>
            <a:r>
              <a:rPr lang="en-US" sz="1500" b="1" dirty="0">
                <a:solidFill>
                  <a:srgbClr val="E0E2E5"/>
                </a:solidFill>
                <a:latin typeface="Noto Sans SC" pitchFamily="34" charset="0"/>
                <a:ea typeface="Noto Sans SC" pitchFamily="34" charset="-122"/>
                <a:cs typeface="Noto Sans SC" pitchFamily="34" charset="-120"/>
              </a:rPr>
              <a:t>各自为战的现状</a:t>
            </a:r>
            <a:endParaRPr lang="en-US" sz="1600" dirty="0"/>
          </a:p>
        </p:txBody>
      </p:sp>
      <p:sp>
        <p:nvSpPr>
          <p:cNvPr id="15" name="Text 13"/>
          <p:cNvSpPr/>
          <p:nvPr/>
        </p:nvSpPr>
        <p:spPr>
          <a:xfrm>
            <a:off x="4454500" y="2524125"/>
            <a:ext cx="3362325" cy="742950"/>
          </a:xfrm>
          <a:prstGeom prst="rect">
            <a:avLst/>
          </a:prstGeom>
          <a:noFill/>
          <a:ln/>
        </p:spPr>
        <p:txBody>
          <a:bodyPr wrap="square" lIns="0" tIns="0" rIns="0" bIns="0" rtlCol="0" anchor="ctr"/>
          <a:lstStyle/>
          <a:p>
            <a:pPr>
              <a:lnSpc>
                <a:spcPct val="140000"/>
              </a:lnSpc>
            </a:pPr>
            <a:r>
              <a:rPr lang="en-US" sz="1200" dirty="0">
                <a:solidFill>
                  <a:srgbClr val="7D7C7A"/>
                </a:solidFill>
                <a:latin typeface="Noto Sans SC" pitchFamily="34" charset="0"/>
                <a:ea typeface="Noto Sans SC" pitchFamily="34" charset="-122"/>
                <a:cs typeface="Noto Sans SC" pitchFamily="34" charset="-120"/>
              </a:rPr>
              <a:t>缺乏统一标准导致每个团队都在重复造轮子，无法共享工具链、技能组件以及多智能体协同模式的最佳实践。</a:t>
            </a:r>
            <a:endParaRPr lang="en-US" sz="1600" dirty="0"/>
          </a:p>
        </p:txBody>
      </p:sp>
      <p:sp>
        <p:nvSpPr>
          <p:cNvPr id="16" name="Shape 14"/>
          <p:cNvSpPr/>
          <p:nvPr/>
        </p:nvSpPr>
        <p:spPr>
          <a:xfrm>
            <a:off x="4490219" y="3409950"/>
            <a:ext cx="100013" cy="133350"/>
          </a:xfrm>
          <a:custGeom>
            <a:avLst/>
            <a:gdLst/>
            <a:ahLst/>
            <a:cxnLst/>
            <a:rect l="l" t="t" r="r" b="b"/>
            <a:pathLst>
              <a:path w="100013" h="133350">
                <a:moveTo>
                  <a:pt x="55892" y="4532"/>
                </a:moveTo>
                <a:cubicBezTo>
                  <a:pt x="52637" y="1276"/>
                  <a:pt x="47350" y="1276"/>
                  <a:pt x="44094" y="4532"/>
                </a:cubicBezTo>
                <a:lnTo>
                  <a:pt x="2422" y="46204"/>
                </a:lnTo>
                <a:cubicBezTo>
                  <a:pt x="-833" y="49459"/>
                  <a:pt x="-833" y="54746"/>
                  <a:pt x="2422" y="58002"/>
                </a:cubicBezTo>
                <a:cubicBezTo>
                  <a:pt x="5678" y="61258"/>
                  <a:pt x="10965" y="61258"/>
                  <a:pt x="14221" y="58002"/>
                </a:cubicBezTo>
                <a:lnTo>
                  <a:pt x="41672" y="30551"/>
                </a:lnTo>
                <a:lnTo>
                  <a:pt x="41672" y="127099"/>
                </a:lnTo>
                <a:cubicBezTo>
                  <a:pt x="41672" y="131709"/>
                  <a:pt x="45396" y="135434"/>
                  <a:pt x="50006" y="135434"/>
                </a:cubicBezTo>
                <a:cubicBezTo>
                  <a:pt x="54616" y="135434"/>
                  <a:pt x="58341" y="131709"/>
                  <a:pt x="58341" y="127099"/>
                </a:cubicBezTo>
                <a:lnTo>
                  <a:pt x="58341" y="30551"/>
                </a:lnTo>
                <a:lnTo>
                  <a:pt x="85792" y="58002"/>
                </a:lnTo>
                <a:cubicBezTo>
                  <a:pt x="89048" y="61258"/>
                  <a:pt x="94335" y="61258"/>
                  <a:pt x="97590" y="58002"/>
                </a:cubicBezTo>
                <a:cubicBezTo>
                  <a:pt x="100846" y="54746"/>
                  <a:pt x="100846" y="49459"/>
                  <a:pt x="97590" y="46204"/>
                </a:cubicBezTo>
                <a:lnTo>
                  <a:pt x="55918" y="4532"/>
                </a:lnTo>
                <a:close/>
              </a:path>
            </a:pathLst>
          </a:custGeom>
          <a:solidFill>
            <a:srgbClr val="C9A87C"/>
          </a:solidFill>
          <a:ln/>
        </p:spPr>
        <p:txBody>
          <a:bodyPr/>
          <a:lstStyle/>
          <a:p>
            <a:endParaRPr lang="zh-CN" altLang="en-US"/>
          </a:p>
        </p:txBody>
      </p:sp>
      <p:sp>
        <p:nvSpPr>
          <p:cNvPr id="17" name="Text 15"/>
          <p:cNvSpPr/>
          <p:nvPr/>
        </p:nvSpPr>
        <p:spPr>
          <a:xfrm>
            <a:off x="4697388" y="3381375"/>
            <a:ext cx="866775" cy="190500"/>
          </a:xfrm>
          <a:prstGeom prst="rect">
            <a:avLst/>
          </a:prstGeom>
          <a:noFill/>
          <a:ln/>
        </p:spPr>
        <p:txBody>
          <a:bodyPr wrap="square" lIns="0" tIns="0" rIns="0" bIns="0" rtlCol="0" anchor="ctr"/>
          <a:lstStyle/>
          <a:p>
            <a:pPr>
              <a:lnSpc>
                <a:spcPct val="120000"/>
              </a:lnSpc>
            </a:pPr>
            <a:r>
              <a:rPr lang="en-US" sz="1050" dirty="0">
                <a:solidFill>
                  <a:srgbClr val="C9A87C"/>
                </a:solidFill>
                <a:latin typeface="Noto Sans SC" pitchFamily="34" charset="0"/>
                <a:ea typeface="Noto Sans SC" pitchFamily="34" charset="-122"/>
                <a:cs typeface="Noto Sans SC" pitchFamily="34" charset="-120"/>
              </a:rPr>
              <a:t>资源严重浪费</a:t>
            </a:r>
            <a:endParaRPr lang="en-US" sz="1600" dirty="0"/>
          </a:p>
        </p:txBody>
      </p:sp>
      <p:sp>
        <p:nvSpPr>
          <p:cNvPr id="18" name="Shape 16"/>
          <p:cNvSpPr/>
          <p:nvPr/>
        </p:nvSpPr>
        <p:spPr>
          <a:xfrm>
            <a:off x="8132713" y="1262063"/>
            <a:ext cx="3676650" cy="2505075"/>
          </a:xfrm>
          <a:custGeom>
            <a:avLst/>
            <a:gdLst/>
            <a:ahLst/>
            <a:cxnLst/>
            <a:rect l="l" t="t" r="r" b="b"/>
            <a:pathLst>
              <a:path w="3676650" h="2505075">
                <a:moveTo>
                  <a:pt x="76204" y="0"/>
                </a:moveTo>
                <a:lnTo>
                  <a:pt x="3600446" y="0"/>
                </a:lnTo>
                <a:cubicBezTo>
                  <a:pt x="3642532" y="0"/>
                  <a:pt x="3676650" y="34118"/>
                  <a:pt x="3676650" y="76204"/>
                </a:cubicBezTo>
                <a:lnTo>
                  <a:pt x="3676650" y="2428871"/>
                </a:lnTo>
                <a:cubicBezTo>
                  <a:pt x="3676650" y="2470957"/>
                  <a:pt x="3642532" y="2505075"/>
                  <a:pt x="3600446" y="2505075"/>
                </a:cubicBezTo>
                <a:lnTo>
                  <a:pt x="76204" y="2505075"/>
                </a:lnTo>
                <a:cubicBezTo>
                  <a:pt x="34118" y="2505075"/>
                  <a:pt x="0" y="2470957"/>
                  <a:pt x="0" y="2428871"/>
                </a:cubicBezTo>
                <a:lnTo>
                  <a:pt x="0" y="76204"/>
                </a:lnTo>
                <a:cubicBezTo>
                  <a:pt x="0" y="34146"/>
                  <a:pt x="34146" y="0"/>
                  <a:pt x="76204" y="0"/>
                </a:cubicBezTo>
                <a:close/>
              </a:path>
            </a:pathLst>
          </a:custGeom>
          <a:solidFill>
            <a:srgbClr val="4A6D8C">
              <a:alpha val="10196"/>
            </a:srgbClr>
          </a:solidFill>
          <a:ln w="12700">
            <a:solidFill>
              <a:srgbClr val="4A6D8C">
                <a:alpha val="30196"/>
              </a:srgbClr>
            </a:solidFill>
            <a:prstDash val="solid"/>
          </a:ln>
        </p:spPr>
        <p:txBody>
          <a:bodyPr/>
          <a:lstStyle/>
          <a:p>
            <a:endParaRPr lang="zh-CN" altLang="en-US"/>
          </a:p>
        </p:txBody>
      </p:sp>
      <p:sp>
        <p:nvSpPr>
          <p:cNvPr id="19" name="Shape 17"/>
          <p:cNvSpPr/>
          <p:nvPr/>
        </p:nvSpPr>
        <p:spPr>
          <a:xfrm>
            <a:off x="8327975" y="1457325"/>
            <a:ext cx="533400" cy="533400"/>
          </a:xfrm>
          <a:custGeom>
            <a:avLst/>
            <a:gdLst/>
            <a:ahLst/>
            <a:cxnLst/>
            <a:rect l="l" t="t" r="r" b="b"/>
            <a:pathLst>
              <a:path w="533400" h="533400">
                <a:moveTo>
                  <a:pt x="266700" y="0"/>
                </a:moveTo>
                <a:lnTo>
                  <a:pt x="266700" y="0"/>
                </a:lnTo>
                <a:cubicBezTo>
                  <a:pt x="413896" y="0"/>
                  <a:pt x="533400" y="119504"/>
                  <a:pt x="533400" y="266700"/>
                </a:cubicBezTo>
                <a:lnTo>
                  <a:pt x="533400" y="266700"/>
                </a:lnTo>
                <a:cubicBezTo>
                  <a:pt x="533400" y="413896"/>
                  <a:pt x="413896" y="533400"/>
                  <a:pt x="266700" y="533400"/>
                </a:cubicBezTo>
                <a:lnTo>
                  <a:pt x="266700" y="533400"/>
                </a:lnTo>
                <a:cubicBezTo>
                  <a:pt x="119504" y="533400"/>
                  <a:pt x="0" y="413896"/>
                  <a:pt x="0" y="266700"/>
                </a:cubicBezTo>
                <a:lnTo>
                  <a:pt x="0" y="266700"/>
                </a:lnTo>
                <a:cubicBezTo>
                  <a:pt x="0" y="119504"/>
                  <a:pt x="119504" y="0"/>
                  <a:pt x="266700" y="0"/>
                </a:cubicBezTo>
                <a:close/>
              </a:path>
            </a:pathLst>
          </a:custGeom>
          <a:solidFill>
            <a:srgbClr val="4A6D8C">
              <a:alpha val="30196"/>
            </a:srgbClr>
          </a:solidFill>
          <a:ln/>
        </p:spPr>
        <p:txBody>
          <a:bodyPr/>
          <a:lstStyle/>
          <a:p>
            <a:endParaRPr lang="zh-CN" altLang="en-US"/>
          </a:p>
        </p:txBody>
      </p:sp>
      <p:sp>
        <p:nvSpPr>
          <p:cNvPr id="20" name="Shape 18"/>
          <p:cNvSpPr/>
          <p:nvPr/>
        </p:nvSpPr>
        <p:spPr>
          <a:xfrm>
            <a:off x="8480375" y="1609725"/>
            <a:ext cx="228600" cy="228600"/>
          </a:xfrm>
          <a:custGeom>
            <a:avLst/>
            <a:gdLst/>
            <a:ahLst/>
            <a:cxnLst/>
            <a:rect l="l" t="t" r="r" b="b"/>
            <a:pathLst>
              <a:path w="228600" h="228600">
                <a:moveTo>
                  <a:pt x="113139" y="1295"/>
                </a:moveTo>
                <a:cubicBezTo>
                  <a:pt x="111264" y="446"/>
                  <a:pt x="109255" y="0"/>
                  <a:pt x="107156" y="0"/>
                </a:cubicBezTo>
                <a:cubicBezTo>
                  <a:pt x="105058" y="0"/>
                  <a:pt x="103049" y="446"/>
                  <a:pt x="101173" y="1295"/>
                </a:cubicBezTo>
                <a:lnTo>
                  <a:pt x="17100" y="36969"/>
                </a:lnTo>
                <a:cubicBezTo>
                  <a:pt x="7278" y="41121"/>
                  <a:pt x="-45" y="50810"/>
                  <a:pt x="0" y="62508"/>
                </a:cubicBezTo>
                <a:cubicBezTo>
                  <a:pt x="223" y="106799"/>
                  <a:pt x="18440" y="187836"/>
                  <a:pt x="95369" y="224671"/>
                </a:cubicBezTo>
                <a:cubicBezTo>
                  <a:pt x="102825" y="228243"/>
                  <a:pt x="111487" y="228243"/>
                  <a:pt x="118943" y="224671"/>
                </a:cubicBezTo>
                <a:cubicBezTo>
                  <a:pt x="195917" y="187836"/>
                  <a:pt x="214134" y="106799"/>
                  <a:pt x="214313" y="62508"/>
                </a:cubicBezTo>
                <a:cubicBezTo>
                  <a:pt x="214357" y="50810"/>
                  <a:pt x="207035" y="41121"/>
                  <a:pt x="197212" y="36969"/>
                </a:cubicBezTo>
                <a:lnTo>
                  <a:pt x="113139" y="1295"/>
                </a:lnTo>
                <a:close/>
                <a:moveTo>
                  <a:pt x="107156" y="57150"/>
                </a:moveTo>
                <a:cubicBezTo>
                  <a:pt x="113094" y="57150"/>
                  <a:pt x="117872" y="61927"/>
                  <a:pt x="117872" y="67866"/>
                </a:cubicBezTo>
                <a:cubicBezTo>
                  <a:pt x="117872" y="78090"/>
                  <a:pt x="130239" y="83225"/>
                  <a:pt x="137473" y="75992"/>
                </a:cubicBezTo>
                <a:cubicBezTo>
                  <a:pt x="141669" y="71795"/>
                  <a:pt x="148456" y="71795"/>
                  <a:pt x="152608" y="75992"/>
                </a:cubicBezTo>
                <a:cubicBezTo>
                  <a:pt x="156761" y="80189"/>
                  <a:pt x="156805" y="86975"/>
                  <a:pt x="152608" y="91127"/>
                </a:cubicBezTo>
                <a:cubicBezTo>
                  <a:pt x="145375" y="98361"/>
                  <a:pt x="150510" y="110728"/>
                  <a:pt x="160734" y="110728"/>
                </a:cubicBezTo>
                <a:cubicBezTo>
                  <a:pt x="166673" y="110728"/>
                  <a:pt x="171450" y="115506"/>
                  <a:pt x="171450" y="121444"/>
                </a:cubicBezTo>
                <a:cubicBezTo>
                  <a:pt x="171450" y="127382"/>
                  <a:pt x="166673" y="132159"/>
                  <a:pt x="160734" y="132159"/>
                </a:cubicBezTo>
                <a:cubicBezTo>
                  <a:pt x="150510" y="132159"/>
                  <a:pt x="145375" y="144527"/>
                  <a:pt x="152608" y="151760"/>
                </a:cubicBezTo>
                <a:cubicBezTo>
                  <a:pt x="156805" y="155957"/>
                  <a:pt x="156805" y="162744"/>
                  <a:pt x="152608" y="166896"/>
                </a:cubicBezTo>
                <a:cubicBezTo>
                  <a:pt x="148411" y="171048"/>
                  <a:pt x="141625" y="171093"/>
                  <a:pt x="137473" y="166896"/>
                </a:cubicBezTo>
                <a:cubicBezTo>
                  <a:pt x="130239" y="159663"/>
                  <a:pt x="117872" y="164797"/>
                  <a:pt x="117872" y="175022"/>
                </a:cubicBezTo>
                <a:cubicBezTo>
                  <a:pt x="117872" y="180960"/>
                  <a:pt x="113094" y="185737"/>
                  <a:pt x="107156" y="185737"/>
                </a:cubicBezTo>
                <a:cubicBezTo>
                  <a:pt x="101218" y="185737"/>
                  <a:pt x="96441" y="180960"/>
                  <a:pt x="96441" y="175022"/>
                </a:cubicBezTo>
                <a:cubicBezTo>
                  <a:pt x="96441" y="164797"/>
                  <a:pt x="84073" y="159663"/>
                  <a:pt x="76840" y="166896"/>
                </a:cubicBezTo>
                <a:cubicBezTo>
                  <a:pt x="72643" y="171093"/>
                  <a:pt x="65856" y="171093"/>
                  <a:pt x="61704" y="166896"/>
                </a:cubicBezTo>
                <a:cubicBezTo>
                  <a:pt x="57552" y="162699"/>
                  <a:pt x="57507" y="155912"/>
                  <a:pt x="61704" y="151760"/>
                </a:cubicBezTo>
                <a:cubicBezTo>
                  <a:pt x="68937" y="144527"/>
                  <a:pt x="63803" y="132159"/>
                  <a:pt x="53578" y="132159"/>
                </a:cubicBezTo>
                <a:cubicBezTo>
                  <a:pt x="47640" y="132159"/>
                  <a:pt x="42862" y="127382"/>
                  <a:pt x="42862" y="121444"/>
                </a:cubicBezTo>
                <a:cubicBezTo>
                  <a:pt x="42862" y="115506"/>
                  <a:pt x="47640" y="110728"/>
                  <a:pt x="53578" y="110728"/>
                </a:cubicBezTo>
                <a:cubicBezTo>
                  <a:pt x="63803" y="110728"/>
                  <a:pt x="68937" y="98361"/>
                  <a:pt x="61704" y="91127"/>
                </a:cubicBezTo>
                <a:cubicBezTo>
                  <a:pt x="57507" y="86931"/>
                  <a:pt x="57507" y="80144"/>
                  <a:pt x="61704" y="75992"/>
                </a:cubicBezTo>
                <a:cubicBezTo>
                  <a:pt x="65901" y="71839"/>
                  <a:pt x="72688" y="71795"/>
                  <a:pt x="76840" y="75992"/>
                </a:cubicBezTo>
                <a:cubicBezTo>
                  <a:pt x="84073" y="83225"/>
                  <a:pt x="96441" y="78090"/>
                  <a:pt x="96441" y="67866"/>
                </a:cubicBezTo>
                <a:cubicBezTo>
                  <a:pt x="96441" y="61927"/>
                  <a:pt x="101218" y="57150"/>
                  <a:pt x="107156" y="57150"/>
                </a:cubicBezTo>
                <a:close/>
                <a:moveTo>
                  <a:pt x="92869" y="117872"/>
                </a:moveTo>
                <a:cubicBezTo>
                  <a:pt x="98783" y="117872"/>
                  <a:pt x="103584" y="113070"/>
                  <a:pt x="103584" y="107156"/>
                </a:cubicBezTo>
                <a:cubicBezTo>
                  <a:pt x="103584" y="101242"/>
                  <a:pt x="98783" y="96441"/>
                  <a:pt x="92869" y="96441"/>
                </a:cubicBezTo>
                <a:cubicBezTo>
                  <a:pt x="86955" y="96441"/>
                  <a:pt x="82153" y="101242"/>
                  <a:pt x="82153" y="107156"/>
                </a:cubicBezTo>
                <a:cubicBezTo>
                  <a:pt x="82153" y="113070"/>
                  <a:pt x="86955" y="117872"/>
                  <a:pt x="92869" y="117872"/>
                </a:cubicBezTo>
                <a:close/>
                <a:moveTo>
                  <a:pt x="132159" y="135731"/>
                </a:moveTo>
                <a:cubicBezTo>
                  <a:pt x="132159" y="129817"/>
                  <a:pt x="127358" y="125016"/>
                  <a:pt x="121444" y="125016"/>
                </a:cubicBezTo>
                <a:cubicBezTo>
                  <a:pt x="115530" y="125016"/>
                  <a:pt x="110728" y="129817"/>
                  <a:pt x="110728" y="135731"/>
                </a:cubicBezTo>
                <a:cubicBezTo>
                  <a:pt x="110728" y="141645"/>
                  <a:pt x="115530" y="146447"/>
                  <a:pt x="121444" y="146447"/>
                </a:cubicBezTo>
                <a:cubicBezTo>
                  <a:pt x="127358" y="146447"/>
                  <a:pt x="132159" y="141645"/>
                  <a:pt x="132159" y="135731"/>
                </a:cubicBezTo>
                <a:close/>
              </a:path>
            </a:pathLst>
          </a:custGeom>
          <a:solidFill>
            <a:srgbClr val="4A6D8C"/>
          </a:solidFill>
          <a:ln/>
        </p:spPr>
        <p:txBody>
          <a:bodyPr/>
          <a:lstStyle/>
          <a:p>
            <a:endParaRPr lang="zh-CN" altLang="en-US"/>
          </a:p>
        </p:txBody>
      </p:sp>
      <p:sp>
        <p:nvSpPr>
          <p:cNvPr id="21" name="Text 19"/>
          <p:cNvSpPr/>
          <p:nvPr/>
        </p:nvSpPr>
        <p:spPr>
          <a:xfrm>
            <a:off x="8327975" y="2143125"/>
            <a:ext cx="3381375" cy="266700"/>
          </a:xfrm>
          <a:prstGeom prst="rect">
            <a:avLst/>
          </a:prstGeom>
          <a:noFill/>
          <a:ln/>
        </p:spPr>
        <p:txBody>
          <a:bodyPr wrap="square" lIns="0" tIns="0" rIns="0" bIns="0" rtlCol="0" anchor="ctr"/>
          <a:lstStyle/>
          <a:p>
            <a:pPr>
              <a:lnSpc>
                <a:spcPct val="120000"/>
              </a:lnSpc>
            </a:pPr>
            <a:r>
              <a:rPr lang="en-US" sz="1500" b="1" dirty="0">
                <a:solidFill>
                  <a:srgbClr val="E0E2E5"/>
                </a:solidFill>
                <a:latin typeface="Noto Sans SC" pitchFamily="34" charset="0"/>
                <a:ea typeface="Noto Sans SC" pitchFamily="34" charset="-122"/>
                <a:cs typeface="Noto Sans SC" pitchFamily="34" charset="-120"/>
              </a:rPr>
              <a:t>安全边界模糊</a:t>
            </a:r>
            <a:endParaRPr lang="en-US" sz="1600" dirty="0"/>
          </a:p>
        </p:txBody>
      </p:sp>
      <p:sp>
        <p:nvSpPr>
          <p:cNvPr id="22" name="Text 20"/>
          <p:cNvSpPr/>
          <p:nvPr/>
        </p:nvSpPr>
        <p:spPr>
          <a:xfrm>
            <a:off x="8327975" y="2524125"/>
            <a:ext cx="3362325" cy="742950"/>
          </a:xfrm>
          <a:prstGeom prst="rect">
            <a:avLst/>
          </a:prstGeom>
          <a:noFill/>
          <a:ln/>
        </p:spPr>
        <p:txBody>
          <a:bodyPr wrap="square" lIns="0" tIns="0" rIns="0" bIns="0" rtlCol="0" anchor="ctr"/>
          <a:lstStyle/>
          <a:p>
            <a:pPr>
              <a:lnSpc>
                <a:spcPct val="140000"/>
              </a:lnSpc>
            </a:pPr>
            <a:r>
              <a:rPr lang="en-US" sz="1200" dirty="0">
                <a:solidFill>
                  <a:srgbClr val="7D7C7A"/>
                </a:solidFill>
                <a:latin typeface="Noto Sans SC" pitchFamily="34" charset="0"/>
                <a:ea typeface="Noto Sans SC" pitchFamily="34" charset="-122"/>
                <a:cs typeface="Noto Sans SC" pitchFamily="34" charset="-120"/>
              </a:rPr>
              <a:t>大模型的幻觉需要被收敛在安全的沙盒内，但自建系统往往缺乏完善的权限管控机制，存在严重的安全隐患。</a:t>
            </a:r>
            <a:endParaRPr lang="en-US" sz="1600" dirty="0"/>
          </a:p>
        </p:txBody>
      </p:sp>
      <p:sp>
        <p:nvSpPr>
          <p:cNvPr id="23" name="Shape 21"/>
          <p:cNvSpPr/>
          <p:nvPr/>
        </p:nvSpPr>
        <p:spPr>
          <a:xfrm>
            <a:off x="8347025" y="3409950"/>
            <a:ext cx="133350" cy="133350"/>
          </a:xfrm>
          <a:custGeom>
            <a:avLst/>
            <a:gdLst/>
            <a:ahLst/>
            <a:cxnLst/>
            <a:rect l="l" t="t" r="r" b="b"/>
            <a:pathLst>
              <a:path w="133350" h="133350">
                <a:moveTo>
                  <a:pt x="66675" y="0"/>
                </a:moveTo>
                <a:cubicBezTo>
                  <a:pt x="70504" y="0"/>
                  <a:pt x="74020" y="2110"/>
                  <a:pt x="75843" y="5469"/>
                </a:cubicBezTo>
                <a:lnTo>
                  <a:pt x="132100" y="109649"/>
                </a:lnTo>
                <a:cubicBezTo>
                  <a:pt x="133845" y="112879"/>
                  <a:pt x="133767" y="116785"/>
                  <a:pt x="131891" y="119937"/>
                </a:cubicBezTo>
                <a:cubicBezTo>
                  <a:pt x="130016" y="123088"/>
                  <a:pt x="126604" y="125016"/>
                  <a:pt x="122932" y="125016"/>
                </a:cubicBezTo>
                <a:lnTo>
                  <a:pt x="10418" y="125016"/>
                </a:lnTo>
                <a:cubicBezTo>
                  <a:pt x="6746" y="125016"/>
                  <a:pt x="3360" y="123088"/>
                  <a:pt x="1459" y="119937"/>
                </a:cubicBezTo>
                <a:cubicBezTo>
                  <a:pt x="-443" y="116785"/>
                  <a:pt x="-495" y="112879"/>
                  <a:pt x="1250" y="109649"/>
                </a:cubicBezTo>
                <a:lnTo>
                  <a:pt x="57507" y="5469"/>
                </a:lnTo>
                <a:cubicBezTo>
                  <a:pt x="59330" y="2110"/>
                  <a:pt x="62846" y="0"/>
                  <a:pt x="66675" y="0"/>
                </a:cubicBezTo>
                <a:close/>
                <a:moveTo>
                  <a:pt x="66675" y="43755"/>
                </a:moveTo>
                <a:cubicBezTo>
                  <a:pt x="63211" y="43755"/>
                  <a:pt x="60424" y="46542"/>
                  <a:pt x="60424" y="50006"/>
                </a:cubicBezTo>
                <a:lnTo>
                  <a:pt x="60424" y="79177"/>
                </a:lnTo>
                <a:cubicBezTo>
                  <a:pt x="60424" y="82641"/>
                  <a:pt x="63211" y="85427"/>
                  <a:pt x="66675" y="85427"/>
                </a:cubicBezTo>
                <a:cubicBezTo>
                  <a:pt x="70139" y="85427"/>
                  <a:pt x="72926" y="82641"/>
                  <a:pt x="72926" y="79177"/>
                </a:cubicBezTo>
                <a:lnTo>
                  <a:pt x="72926" y="50006"/>
                </a:lnTo>
                <a:cubicBezTo>
                  <a:pt x="72926" y="46542"/>
                  <a:pt x="70139" y="43755"/>
                  <a:pt x="66675" y="43755"/>
                </a:cubicBezTo>
                <a:close/>
                <a:moveTo>
                  <a:pt x="73629" y="100013"/>
                </a:moveTo>
                <a:cubicBezTo>
                  <a:pt x="73787" y="97431"/>
                  <a:pt x="72500" y="94975"/>
                  <a:pt x="70287" y="93637"/>
                </a:cubicBezTo>
                <a:cubicBezTo>
                  <a:pt x="68074" y="92299"/>
                  <a:pt x="65302" y="92299"/>
                  <a:pt x="63089" y="93637"/>
                </a:cubicBezTo>
                <a:cubicBezTo>
                  <a:pt x="60876" y="94975"/>
                  <a:pt x="59589" y="97431"/>
                  <a:pt x="59747" y="100012"/>
                </a:cubicBezTo>
                <a:cubicBezTo>
                  <a:pt x="59589" y="102594"/>
                  <a:pt x="60876" y="105050"/>
                  <a:pt x="63089" y="106388"/>
                </a:cubicBezTo>
                <a:cubicBezTo>
                  <a:pt x="65302" y="107726"/>
                  <a:pt x="68074" y="107726"/>
                  <a:pt x="70287" y="106388"/>
                </a:cubicBezTo>
                <a:cubicBezTo>
                  <a:pt x="72500" y="105050"/>
                  <a:pt x="73787" y="102594"/>
                  <a:pt x="73629" y="100013"/>
                </a:cubicBezTo>
                <a:close/>
              </a:path>
            </a:pathLst>
          </a:custGeom>
          <a:solidFill>
            <a:srgbClr val="C9A87C"/>
          </a:solidFill>
          <a:ln/>
        </p:spPr>
        <p:txBody>
          <a:bodyPr/>
          <a:lstStyle/>
          <a:p>
            <a:endParaRPr lang="zh-CN" altLang="en-US"/>
          </a:p>
        </p:txBody>
      </p:sp>
      <p:sp>
        <p:nvSpPr>
          <p:cNvPr id="24" name="Text 22"/>
          <p:cNvSpPr/>
          <p:nvPr/>
        </p:nvSpPr>
        <p:spPr>
          <a:xfrm>
            <a:off x="8570863" y="3381375"/>
            <a:ext cx="866775" cy="190500"/>
          </a:xfrm>
          <a:prstGeom prst="rect">
            <a:avLst/>
          </a:prstGeom>
          <a:noFill/>
          <a:ln/>
        </p:spPr>
        <p:txBody>
          <a:bodyPr wrap="square" lIns="0" tIns="0" rIns="0" bIns="0" rtlCol="0" anchor="ctr"/>
          <a:lstStyle/>
          <a:p>
            <a:pPr>
              <a:lnSpc>
                <a:spcPct val="120000"/>
              </a:lnSpc>
            </a:pPr>
            <a:r>
              <a:rPr lang="en-US" sz="1050" dirty="0">
                <a:solidFill>
                  <a:srgbClr val="C9A87C"/>
                </a:solidFill>
                <a:latin typeface="Noto Sans SC" pitchFamily="34" charset="0"/>
                <a:ea typeface="Noto Sans SC" pitchFamily="34" charset="-122"/>
                <a:cs typeface="Noto Sans SC" pitchFamily="34" charset="-120"/>
              </a:rPr>
              <a:t>安全风险突出</a:t>
            </a:r>
            <a:endParaRPr lang="en-US" sz="1600" dirty="0"/>
          </a:p>
        </p:txBody>
      </p:sp>
      <p:sp>
        <p:nvSpPr>
          <p:cNvPr id="25" name="Shape 23"/>
          <p:cNvSpPr/>
          <p:nvPr/>
        </p:nvSpPr>
        <p:spPr>
          <a:xfrm>
            <a:off x="385763" y="3967163"/>
            <a:ext cx="11420475" cy="1314450"/>
          </a:xfrm>
          <a:custGeom>
            <a:avLst/>
            <a:gdLst/>
            <a:ahLst/>
            <a:cxnLst/>
            <a:rect l="l" t="t" r="r" b="b"/>
            <a:pathLst>
              <a:path w="11420475" h="1314450">
                <a:moveTo>
                  <a:pt x="76199" y="0"/>
                </a:moveTo>
                <a:lnTo>
                  <a:pt x="11344276" y="0"/>
                </a:lnTo>
                <a:cubicBezTo>
                  <a:pt x="11386360" y="0"/>
                  <a:pt x="11420475" y="34115"/>
                  <a:pt x="11420475" y="76199"/>
                </a:cubicBezTo>
                <a:lnTo>
                  <a:pt x="11420475" y="1238251"/>
                </a:lnTo>
                <a:cubicBezTo>
                  <a:pt x="11420475" y="1280335"/>
                  <a:pt x="11386360" y="1314450"/>
                  <a:pt x="11344276" y="1314450"/>
                </a:cubicBezTo>
                <a:lnTo>
                  <a:pt x="76199" y="1314450"/>
                </a:lnTo>
                <a:cubicBezTo>
                  <a:pt x="34115" y="1314450"/>
                  <a:pt x="0" y="1280335"/>
                  <a:pt x="0" y="1238251"/>
                </a:cubicBezTo>
                <a:lnTo>
                  <a:pt x="0" y="76199"/>
                </a:lnTo>
                <a:cubicBezTo>
                  <a:pt x="0" y="34143"/>
                  <a:pt x="34143" y="0"/>
                  <a:pt x="76199" y="0"/>
                </a:cubicBezTo>
                <a:close/>
              </a:path>
            </a:pathLst>
          </a:custGeom>
          <a:solidFill>
            <a:srgbClr val="C9A87C">
              <a:alpha val="10196"/>
            </a:srgbClr>
          </a:solidFill>
          <a:ln w="12700">
            <a:solidFill>
              <a:srgbClr val="C9A87C">
                <a:alpha val="30196"/>
              </a:srgbClr>
            </a:solidFill>
            <a:prstDash val="solid"/>
          </a:ln>
        </p:spPr>
        <p:txBody>
          <a:bodyPr/>
          <a:lstStyle/>
          <a:p>
            <a:endParaRPr lang="zh-CN" altLang="en-US"/>
          </a:p>
        </p:txBody>
      </p:sp>
      <p:sp>
        <p:nvSpPr>
          <p:cNvPr id="26" name="Shape 24"/>
          <p:cNvSpPr/>
          <p:nvPr/>
        </p:nvSpPr>
        <p:spPr>
          <a:xfrm>
            <a:off x="581025" y="4162425"/>
            <a:ext cx="609600" cy="609600"/>
          </a:xfrm>
          <a:custGeom>
            <a:avLst/>
            <a:gdLst/>
            <a:ahLst/>
            <a:cxnLst/>
            <a:rect l="l" t="t" r="r" b="b"/>
            <a:pathLst>
              <a:path w="609600" h="609600">
                <a:moveTo>
                  <a:pt x="304800" y="0"/>
                </a:moveTo>
                <a:lnTo>
                  <a:pt x="304800" y="0"/>
                </a:lnTo>
                <a:cubicBezTo>
                  <a:pt x="473024" y="0"/>
                  <a:pt x="609600" y="136576"/>
                  <a:pt x="609600" y="304800"/>
                </a:cubicBezTo>
                <a:lnTo>
                  <a:pt x="609600" y="304800"/>
                </a:lnTo>
                <a:cubicBezTo>
                  <a:pt x="609600" y="473024"/>
                  <a:pt x="473024" y="609600"/>
                  <a:pt x="304800" y="609600"/>
                </a:cubicBezTo>
                <a:lnTo>
                  <a:pt x="304800" y="609600"/>
                </a:lnTo>
                <a:cubicBezTo>
                  <a:pt x="136576" y="609600"/>
                  <a:pt x="0" y="473024"/>
                  <a:pt x="0" y="304800"/>
                </a:cubicBezTo>
                <a:lnTo>
                  <a:pt x="0" y="304800"/>
                </a:lnTo>
                <a:cubicBezTo>
                  <a:pt x="0" y="136576"/>
                  <a:pt x="136576" y="0"/>
                  <a:pt x="304800" y="0"/>
                </a:cubicBezTo>
                <a:close/>
              </a:path>
            </a:pathLst>
          </a:custGeom>
          <a:solidFill>
            <a:srgbClr val="C9A87C"/>
          </a:solidFill>
          <a:ln/>
        </p:spPr>
        <p:txBody>
          <a:bodyPr/>
          <a:lstStyle/>
          <a:p>
            <a:endParaRPr lang="zh-CN" altLang="en-US"/>
          </a:p>
        </p:txBody>
      </p:sp>
      <p:sp>
        <p:nvSpPr>
          <p:cNvPr id="27" name="Shape 25"/>
          <p:cNvSpPr/>
          <p:nvPr/>
        </p:nvSpPr>
        <p:spPr>
          <a:xfrm>
            <a:off x="785813" y="4352925"/>
            <a:ext cx="200025" cy="228600"/>
          </a:xfrm>
          <a:custGeom>
            <a:avLst/>
            <a:gdLst/>
            <a:ahLst/>
            <a:cxnLst/>
            <a:rect l="l" t="t" r="r" b="b"/>
            <a:pathLst>
              <a:path w="200025" h="228600">
                <a:moveTo>
                  <a:pt x="0" y="96441"/>
                </a:moveTo>
                <a:cubicBezTo>
                  <a:pt x="0" y="66839"/>
                  <a:pt x="23976" y="42863"/>
                  <a:pt x="53578" y="42863"/>
                </a:cubicBezTo>
                <a:lnTo>
                  <a:pt x="57150" y="42863"/>
                </a:lnTo>
                <a:cubicBezTo>
                  <a:pt x="65053" y="42863"/>
                  <a:pt x="71438" y="49247"/>
                  <a:pt x="71438" y="57150"/>
                </a:cubicBezTo>
                <a:cubicBezTo>
                  <a:pt x="71438" y="65053"/>
                  <a:pt x="65053" y="71438"/>
                  <a:pt x="57150" y="71438"/>
                </a:cubicBezTo>
                <a:lnTo>
                  <a:pt x="53578" y="71438"/>
                </a:lnTo>
                <a:cubicBezTo>
                  <a:pt x="39782" y="71438"/>
                  <a:pt x="28575" y="82644"/>
                  <a:pt x="28575" y="96441"/>
                </a:cubicBezTo>
                <a:lnTo>
                  <a:pt x="28575" y="100013"/>
                </a:lnTo>
                <a:lnTo>
                  <a:pt x="57150" y="100013"/>
                </a:lnTo>
                <a:cubicBezTo>
                  <a:pt x="72911" y="100013"/>
                  <a:pt x="85725" y="112827"/>
                  <a:pt x="85725" y="128588"/>
                </a:cubicBezTo>
                <a:lnTo>
                  <a:pt x="85725" y="157163"/>
                </a:lnTo>
                <a:cubicBezTo>
                  <a:pt x="85725" y="172923"/>
                  <a:pt x="72911" y="185738"/>
                  <a:pt x="57150" y="185738"/>
                </a:cubicBezTo>
                <a:lnTo>
                  <a:pt x="28575" y="185738"/>
                </a:lnTo>
                <a:cubicBezTo>
                  <a:pt x="12814" y="185738"/>
                  <a:pt x="0" y="172923"/>
                  <a:pt x="0" y="157163"/>
                </a:cubicBezTo>
                <a:lnTo>
                  <a:pt x="0" y="96441"/>
                </a:lnTo>
                <a:close/>
                <a:moveTo>
                  <a:pt x="114300" y="96441"/>
                </a:moveTo>
                <a:cubicBezTo>
                  <a:pt x="114300" y="66839"/>
                  <a:pt x="138276" y="42863"/>
                  <a:pt x="167878" y="42863"/>
                </a:cubicBezTo>
                <a:lnTo>
                  <a:pt x="171450" y="42863"/>
                </a:lnTo>
                <a:cubicBezTo>
                  <a:pt x="179353" y="42863"/>
                  <a:pt x="185738" y="49247"/>
                  <a:pt x="185738" y="57150"/>
                </a:cubicBezTo>
                <a:cubicBezTo>
                  <a:pt x="185738" y="65053"/>
                  <a:pt x="179353" y="71438"/>
                  <a:pt x="171450" y="71438"/>
                </a:cubicBezTo>
                <a:lnTo>
                  <a:pt x="167878" y="71438"/>
                </a:lnTo>
                <a:cubicBezTo>
                  <a:pt x="154082" y="71438"/>
                  <a:pt x="142875" y="82644"/>
                  <a:pt x="142875" y="96441"/>
                </a:cubicBezTo>
                <a:lnTo>
                  <a:pt x="142875" y="100013"/>
                </a:lnTo>
                <a:lnTo>
                  <a:pt x="171450" y="100013"/>
                </a:lnTo>
                <a:cubicBezTo>
                  <a:pt x="187211" y="100013"/>
                  <a:pt x="200025" y="112827"/>
                  <a:pt x="200025" y="128588"/>
                </a:cubicBezTo>
                <a:lnTo>
                  <a:pt x="200025" y="157163"/>
                </a:lnTo>
                <a:cubicBezTo>
                  <a:pt x="200025" y="172923"/>
                  <a:pt x="187211" y="185738"/>
                  <a:pt x="171450" y="185738"/>
                </a:cubicBezTo>
                <a:lnTo>
                  <a:pt x="142875" y="185738"/>
                </a:lnTo>
                <a:cubicBezTo>
                  <a:pt x="127114" y="185738"/>
                  <a:pt x="114300" y="172923"/>
                  <a:pt x="114300" y="157163"/>
                </a:cubicBezTo>
                <a:lnTo>
                  <a:pt x="114300" y="96441"/>
                </a:lnTo>
                <a:close/>
              </a:path>
            </a:pathLst>
          </a:custGeom>
          <a:solidFill>
            <a:srgbClr val="1A1D21"/>
          </a:solidFill>
          <a:ln/>
        </p:spPr>
        <p:txBody>
          <a:bodyPr/>
          <a:lstStyle/>
          <a:p>
            <a:endParaRPr lang="zh-CN" altLang="en-US"/>
          </a:p>
        </p:txBody>
      </p:sp>
      <p:sp>
        <p:nvSpPr>
          <p:cNvPr id="28" name="Text 26"/>
          <p:cNvSpPr/>
          <p:nvPr/>
        </p:nvSpPr>
        <p:spPr>
          <a:xfrm>
            <a:off x="1343025" y="4162425"/>
            <a:ext cx="10363200" cy="619125"/>
          </a:xfrm>
          <a:prstGeom prst="rect">
            <a:avLst/>
          </a:prstGeom>
          <a:noFill/>
          <a:ln/>
        </p:spPr>
        <p:txBody>
          <a:bodyPr wrap="square" lIns="0" tIns="0" rIns="0" bIns="0" rtlCol="0" anchor="ctr"/>
          <a:lstStyle/>
          <a:p>
            <a:pPr>
              <a:lnSpc>
                <a:spcPct val="140000"/>
              </a:lnSpc>
            </a:pPr>
            <a:r>
              <a:rPr lang="en-US" sz="1500" dirty="0">
                <a:solidFill>
                  <a:srgbClr val="E0E2E5"/>
                </a:solidFill>
                <a:latin typeface="Noto Sans SC" pitchFamily="34" charset="0"/>
                <a:ea typeface="Noto Sans SC" pitchFamily="34" charset="-122"/>
                <a:cs typeface="Noto Sans SC" pitchFamily="34" charset="-120"/>
              </a:rPr>
              <a:t>共识的背后却掩盖着</a:t>
            </a:r>
            <a:r>
              <a:rPr lang="en-US" sz="1500" b="1" dirty="0">
                <a:solidFill>
                  <a:srgbClr val="C9A87C"/>
                </a:solidFill>
                <a:latin typeface="Noto Sans SC" pitchFamily="34" charset="0"/>
                <a:ea typeface="Noto Sans SC" pitchFamily="34" charset="-122"/>
                <a:cs typeface="Noto Sans SC" pitchFamily="34" charset="-120"/>
              </a:rPr>
              <a:t>基础设施标准缺失</a:t>
            </a:r>
            <a:r>
              <a:rPr lang="en-US" sz="1500" dirty="0">
                <a:solidFill>
                  <a:srgbClr val="E0E2E5"/>
                </a:solidFill>
                <a:latin typeface="Noto Sans SC" pitchFamily="34" charset="0"/>
                <a:ea typeface="Noto Sans SC" pitchFamily="34" charset="-122"/>
                <a:cs typeface="Noto Sans SC" pitchFamily="34" charset="-120"/>
              </a:rPr>
              <a:t>的痛点。这种各自为战的现状，不仅极大地提高了构建专业智能体的工程门槛，也让开源社区难以在一个标准、透明的底座上快速验证新的工具链、技能组件以及多智能体协同模式。</a:t>
            </a:r>
            <a:endParaRPr lang="en-US" sz="1600" dirty="0"/>
          </a:p>
        </p:txBody>
      </p:sp>
      <p:sp>
        <p:nvSpPr>
          <p:cNvPr id="29" name="Shape 27"/>
          <p:cNvSpPr/>
          <p:nvPr/>
        </p:nvSpPr>
        <p:spPr>
          <a:xfrm>
            <a:off x="1362075" y="4924425"/>
            <a:ext cx="133350" cy="133350"/>
          </a:xfrm>
          <a:custGeom>
            <a:avLst/>
            <a:gdLst/>
            <a:ahLst/>
            <a:cxnLst/>
            <a:rect l="l" t="t" r="r" b="b"/>
            <a:pathLst>
              <a:path w="133350" h="133350">
                <a:moveTo>
                  <a:pt x="66675" y="133350"/>
                </a:moveTo>
                <a:cubicBezTo>
                  <a:pt x="103474" y="133350"/>
                  <a:pt x="133350" y="103474"/>
                  <a:pt x="133350" y="66675"/>
                </a:cubicBezTo>
                <a:cubicBezTo>
                  <a:pt x="133350" y="29876"/>
                  <a:pt x="103474" y="0"/>
                  <a:pt x="66675" y="0"/>
                </a:cubicBezTo>
                <a:cubicBezTo>
                  <a:pt x="29876" y="0"/>
                  <a:pt x="0" y="29876"/>
                  <a:pt x="0" y="66675"/>
                </a:cubicBezTo>
                <a:cubicBezTo>
                  <a:pt x="0" y="103474"/>
                  <a:pt x="29876" y="133350"/>
                  <a:pt x="66675" y="133350"/>
                </a:cubicBezTo>
                <a:close/>
                <a:moveTo>
                  <a:pt x="58341" y="41672"/>
                </a:moveTo>
                <a:cubicBezTo>
                  <a:pt x="58341" y="37072"/>
                  <a:pt x="62075" y="33337"/>
                  <a:pt x="66675" y="33337"/>
                </a:cubicBezTo>
                <a:cubicBezTo>
                  <a:pt x="71275" y="33337"/>
                  <a:pt x="75009" y="37072"/>
                  <a:pt x="75009" y="41672"/>
                </a:cubicBezTo>
                <a:cubicBezTo>
                  <a:pt x="75009" y="46272"/>
                  <a:pt x="71275" y="50006"/>
                  <a:pt x="66675" y="50006"/>
                </a:cubicBezTo>
                <a:cubicBezTo>
                  <a:pt x="62075" y="50006"/>
                  <a:pt x="58341" y="46272"/>
                  <a:pt x="58341" y="41672"/>
                </a:cubicBezTo>
                <a:close/>
                <a:moveTo>
                  <a:pt x="56257" y="58341"/>
                </a:moveTo>
                <a:lnTo>
                  <a:pt x="68759" y="58341"/>
                </a:lnTo>
                <a:cubicBezTo>
                  <a:pt x="72223" y="58341"/>
                  <a:pt x="75009" y="61127"/>
                  <a:pt x="75009" y="64591"/>
                </a:cubicBezTo>
                <a:lnTo>
                  <a:pt x="75009" y="87511"/>
                </a:lnTo>
                <a:lnTo>
                  <a:pt x="77093" y="87511"/>
                </a:lnTo>
                <a:cubicBezTo>
                  <a:pt x="80557" y="87511"/>
                  <a:pt x="83344" y="90298"/>
                  <a:pt x="83344" y="93762"/>
                </a:cubicBezTo>
                <a:cubicBezTo>
                  <a:pt x="83344" y="97226"/>
                  <a:pt x="80557" y="100013"/>
                  <a:pt x="77093" y="100013"/>
                </a:cubicBezTo>
                <a:lnTo>
                  <a:pt x="56257" y="100013"/>
                </a:lnTo>
                <a:cubicBezTo>
                  <a:pt x="52793" y="100013"/>
                  <a:pt x="50006" y="97226"/>
                  <a:pt x="50006" y="93762"/>
                </a:cubicBezTo>
                <a:cubicBezTo>
                  <a:pt x="50006" y="90298"/>
                  <a:pt x="52793" y="87511"/>
                  <a:pt x="56257" y="87511"/>
                </a:cubicBezTo>
                <a:lnTo>
                  <a:pt x="62508" y="87511"/>
                </a:lnTo>
                <a:lnTo>
                  <a:pt x="62508" y="70842"/>
                </a:lnTo>
                <a:lnTo>
                  <a:pt x="56257" y="70842"/>
                </a:lnTo>
                <a:cubicBezTo>
                  <a:pt x="52793" y="70842"/>
                  <a:pt x="50006" y="68055"/>
                  <a:pt x="50006" y="64591"/>
                </a:cubicBezTo>
                <a:cubicBezTo>
                  <a:pt x="50006" y="61127"/>
                  <a:pt x="52793" y="58341"/>
                  <a:pt x="56257" y="58341"/>
                </a:cubicBezTo>
                <a:close/>
              </a:path>
            </a:pathLst>
          </a:custGeom>
          <a:solidFill>
            <a:srgbClr val="7D7C7A"/>
          </a:solidFill>
          <a:ln/>
        </p:spPr>
        <p:txBody>
          <a:bodyPr/>
          <a:lstStyle/>
          <a:p>
            <a:endParaRPr lang="zh-CN" altLang="en-US"/>
          </a:p>
        </p:txBody>
      </p:sp>
      <p:sp>
        <p:nvSpPr>
          <p:cNvPr id="30" name="Text 28"/>
          <p:cNvSpPr/>
          <p:nvPr/>
        </p:nvSpPr>
        <p:spPr>
          <a:xfrm>
            <a:off x="1585913" y="4895850"/>
            <a:ext cx="1666875" cy="190500"/>
          </a:xfrm>
          <a:prstGeom prst="rect">
            <a:avLst/>
          </a:prstGeom>
          <a:noFill/>
          <a:ln/>
        </p:spPr>
        <p:txBody>
          <a:bodyPr wrap="square" lIns="0" tIns="0" rIns="0" bIns="0" rtlCol="0" anchor="ctr"/>
          <a:lstStyle/>
          <a:p>
            <a:pPr>
              <a:lnSpc>
                <a:spcPct val="120000"/>
              </a:lnSpc>
            </a:pPr>
            <a:r>
              <a:rPr lang="en-US" sz="1050" dirty="0">
                <a:solidFill>
                  <a:srgbClr val="7D7C7A"/>
                </a:solidFill>
                <a:latin typeface="Noto Sans SC" pitchFamily="34" charset="0"/>
                <a:ea typeface="Noto Sans SC" pitchFamily="34" charset="-122"/>
                <a:cs typeface="Noto Sans SC" pitchFamily="34" charset="-120"/>
              </a:rPr>
              <a:t>学术界与工业界的共同困境</a:t>
            </a:r>
            <a:endParaRPr lang="en-US" sz="1600" dirty="0"/>
          </a:p>
        </p:txBody>
      </p:sp>
    </p:spTree>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1A1D21"/>
        </a:solidFill>
        <a:effectLst/>
      </p:bgPr>
    </p:bg>
    <p:spTree>
      <p:nvGrpSpPr>
        <p:cNvPr id="1" name=""/>
        <p:cNvGrpSpPr/>
        <p:nvPr/>
      </p:nvGrpSpPr>
      <p:grpSpPr>
        <a:xfrm>
          <a:off x="0" y="0"/>
          <a:ext cx="0" cy="0"/>
          <a:chOff x="0" y="0"/>
          <a:chExt cx="0" cy="0"/>
        </a:xfrm>
      </p:grpSpPr>
      <p:sp>
        <p:nvSpPr>
          <p:cNvPr id="2" name="Text 0"/>
          <p:cNvSpPr/>
          <p:nvPr/>
        </p:nvSpPr>
        <p:spPr>
          <a:xfrm>
            <a:off x="381000" y="381000"/>
            <a:ext cx="11506200" cy="228600"/>
          </a:xfrm>
          <a:prstGeom prst="rect">
            <a:avLst/>
          </a:prstGeom>
          <a:noFill/>
          <a:ln/>
        </p:spPr>
        <p:txBody>
          <a:bodyPr wrap="square" lIns="0" tIns="0" rIns="0" bIns="0" rtlCol="0" anchor="ctr"/>
          <a:lstStyle/>
          <a:p>
            <a:pPr>
              <a:lnSpc>
                <a:spcPct val="130000"/>
              </a:lnSpc>
            </a:pPr>
            <a:r>
              <a:rPr lang="en-US" sz="1200" b="1" kern="0" spc="60" dirty="0">
                <a:solidFill>
                  <a:srgbClr val="C9A87C"/>
                </a:solidFill>
                <a:latin typeface="Noto Sans SC" pitchFamily="34" charset="0"/>
                <a:ea typeface="Noto Sans SC" pitchFamily="34" charset="-122"/>
                <a:cs typeface="Noto Sans SC" pitchFamily="34" charset="-120"/>
              </a:rPr>
              <a:t>CORE PHILOSOPHY</a:t>
            </a:r>
            <a:endParaRPr lang="en-US" sz="1600" dirty="0"/>
          </a:p>
        </p:txBody>
      </p:sp>
      <p:sp>
        <p:nvSpPr>
          <p:cNvPr id="3" name="Text 1"/>
          <p:cNvSpPr/>
          <p:nvPr/>
        </p:nvSpPr>
        <p:spPr>
          <a:xfrm>
            <a:off x="381000" y="685800"/>
            <a:ext cx="11601450" cy="381000"/>
          </a:xfrm>
          <a:prstGeom prst="rect">
            <a:avLst/>
          </a:prstGeom>
          <a:noFill/>
          <a:ln/>
        </p:spPr>
        <p:txBody>
          <a:bodyPr wrap="square" lIns="0" tIns="0" rIns="0" bIns="0" rtlCol="0" anchor="ctr"/>
          <a:lstStyle/>
          <a:p>
            <a:pPr>
              <a:lnSpc>
                <a:spcPct val="90000"/>
              </a:lnSpc>
            </a:pPr>
            <a:r>
              <a:rPr lang="en-US" sz="2700" b="1" dirty="0">
                <a:solidFill>
                  <a:srgbClr val="E0E2E5"/>
                </a:solidFill>
                <a:latin typeface="Noto Sans SC" pitchFamily="34" charset="0"/>
                <a:ea typeface="Noto Sans SC" pitchFamily="34" charset="-122"/>
                <a:cs typeface="Noto Sans SC" pitchFamily="34" charset="-120"/>
              </a:rPr>
              <a:t>OpenHarness：智能体能力等式</a:t>
            </a:r>
            <a:endParaRPr lang="en-US" sz="1600" dirty="0"/>
          </a:p>
        </p:txBody>
      </p:sp>
      <p:sp>
        <p:nvSpPr>
          <p:cNvPr id="4" name="Shape 2"/>
          <p:cNvSpPr/>
          <p:nvPr/>
        </p:nvSpPr>
        <p:spPr>
          <a:xfrm>
            <a:off x="385763" y="1223963"/>
            <a:ext cx="11420475" cy="1704975"/>
          </a:xfrm>
          <a:custGeom>
            <a:avLst/>
            <a:gdLst/>
            <a:ahLst/>
            <a:cxnLst/>
            <a:rect l="l" t="t" r="r" b="b"/>
            <a:pathLst>
              <a:path w="11420475" h="1704975">
                <a:moveTo>
                  <a:pt x="76195" y="0"/>
                </a:moveTo>
                <a:lnTo>
                  <a:pt x="11344280" y="0"/>
                </a:lnTo>
                <a:cubicBezTo>
                  <a:pt x="11386361" y="0"/>
                  <a:pt x="11420475" y="34114"/>
                  <a:pt x="11420475" y="76195"/>
                </a:cubicBezTo>
                <a:lnTo>
                  <a:pt x="11420475" y="1628780"/>
                </a:lnTo>
                <a:cubicBezTo>
                  <a:pt x="11420475" y="1670861"/>
                  <a:pt x="11386361" y="1704975"/>
                  <a:pt x="11344280" y="1704975"/>
                </a:cubicBezTo>
                <a:lnTo>
                  <a:pt x="76195" y="1704975"/>
                </a:lnTo>
                <a:cubicBezTo>
                  <a:pt x="34114" y="1704975"/>
                  <a:pt x="0" y="1670861"/>
                  <a:pt x="0" y="1628780"/>
                </a:cubicBezTo>
                <a:lnTo>
                  <a:pt x="0" y="76195"/>
                </a:lnTo>
                <a:cubicBezTo>
                  <a:pt x="0" y="34114"/>
                  <a:pt x="34114" y="0"/>
                  <a:pt x="76195" y="0"/>
                </a:cubicBezTo>
                <a:close/>
              </a:path>
            </a:pathLst>
          </a:custGeom>
          <a:solidFill>
            <a:srgbClr val="4A6D8C">
              <a:alpha val="10196"/>
            </a:srgbClr>
          </a:solidFill>
          <a:ln w="12700">
            <a:solidFill>
              <a:srgbClr val="4A6D8C">
                <a:alpha val="30196"/>
              </a:srgbClr>
            </a:solidFill>
            <a:prstDash val="solid"/>
          </a:ln>
        </p:spPr>
        <p:txBody>
          <a:bodyPr/>
          <a:lstStyle/>
          <a:p>
            <a:endParaRPr lang="zh-CN" altLang="en-US"/>
          </a:p>
        </p:txBody>
      </p:sp>
      <p:sp>
        <p:nvSpPr>
          <p:cNvPr id="5" name="Text 3"/>
          <p:cNvSpPr/>
          <p:nvPr/>
        </p:nvSpPr>
        <p:spPr>
          <a:xfrm>
            <a:off x="542925" y="1419225"/>
            <a:ext cx="11106150" cy="228600"/>
          </a:xfrm>
          <a:prstGeom prst="rect">
            <a:avLst/>
          </a:prstGeom>
          <a:noFill/>
          <a:ln/>
        </p:spPr>
        <p:txBody>
          <a:bodyPr wrap="square" lIns="0" tIns="0" rIns="0" bIns="0" rtlCol="0" anchor="ctr"/>
          <a:lstStyle/>
          <a:p>
            <a:pPr algn="ctr">
              <a:lnSpc>
                <a:spcPct val="130000"/>
              </a:lnSpc>
            </a:pPr>
            <a:r>
              <a:rPr lang="en-US" sz="1200" dirty="0">
                <a:solidFill>
                  <a:srgbClr val="7D7C7A"/>
                </a:solidFill>
                <a:latin typeface="Noto Sans SC" pitchFamily="34" charset="0"/>
                <a:ea typeface="Noto Sans SC" pitchFamily="34" charset="-122"/>
                <a:cs typeface="Noto Sans SC" pitchFamily="34" charset="-120"/>
              </a:rPr>
              <a:t>为了填补纯粹的模型智能与复杂的物理环境执行之间的鸿沟，OpenHarness 将复杂的设计哲学浓缩为一个核心等式：</a:t>
            </a:r>
            <a:endParaRPr lang="en-US" sz="1600" dirty="0"/>
          </a:p>
        </p:txBody>
      </p:sp>
      <p:sp>
        <p:nvSpPr>
          <p:cNvPr id="6" name="Shape 4"/>
          <p:cNvSpPr/>
          <p:nvPr/>
        </p:nvSpPr>
        <p:spPr>
          <a:xfrm>
            <a:off x="2046759" y="1771650"/>
            <a:ext cx="8096250" cy="552450"/>
          </a:xfrm>
          <a:custGeom>
            <a:avLst/>
            <a:gdLst/>
            <a:ahLst/>
            <a:cxnLst/>
            <a:rect l="l" t="t" r="r" b="b"/>
            <a:pathLst>
              <a:path w="8096250" h="552450">
                <a:moveTo>
                  <a:pt x="76199" y="0"/>
                </a:moveTo>
                <a:lnTo>
                  <a:pt x="8020051" y="0"/>
                </a:lnTo>
                <a:cubicBezTo>
                  <a:pt x="8062134" y="0"/>
                  <a:pt x="8096250" y="34116"/>
                  <a:pt x="8096250" y="76199"/>
                </a:cubicBezTo>
                <a:lnTo>
                  <a:pt x="8096250" y="476251"/>
                </a:lnTo>
                <a:cubicBezTo>
                  <a:pt x="8096250" y="518334"/>
                  <a:pt x="8062134" y="552450"/>
                  <a:pt x="8020051" y="552450"/>
                </a:cubicBezTo>
                <a:lnTo>
                  <a:pt x="76199" y="552450"/>
                </a:lnTo>
                <a:cubicBezTo>
                  <a:pt x="34116" y="552450"/>
                  <a:pt x="0" y="518334"/>
                  <a:pt x="0" y="476251"/>
                </a:cubicBezTo>
                <a:lnTo>
                  <a:pt x="0" y="76199"/>
                </a:lnTo>
                <a:cubicBezTo>
                  <a:pt x="0" y="34116"/>
                  <a:pt x="34116" y="0"/>
                  <a:pt x="76199" y="0"/>
                </a:cubicBezTo>
                <a:close/>
              </a:path>
            </a:pathLst>
          </a:custGeom>
          <a:solidFill>
            <a:srgbClr val="1A1D21"/>
          </a:solidFill>
          <a:ln w="25400">
            <a:solidFill>
              <a:srgbClr val="C9A87C"/>
            </a:solidFill>
            <a:prstDash val="solid"/>
          </a:ln>
        </p:spPr>
        <p:txBody>
          <a:bodyPr/>
          <a:lstStyle/>
          <a:p>
            <a:endParaRPr lang="zh-CN" altLang="en-US"/>
          </a:p>
        </p:txBody>
      </p:sp>
      <p:sp>
        <p:nvSpPr>
          <p:cNvPr id="7" name="Text 5"/>
          <p:cNvSpPr/>
          <p:nvPr/>
        </p:nvSpPr>
        <p:spPr>
          <a:xfrm>
            <a:off x="2303934" y="1895475"/>
            <a:ext cx="7581900" cy="304800"/>
          </a:xfrm>
          <a:prstGeom prst="rect">
            <a:avLst/>
          </a:prstGeom>
          <a:noFill/>
          <a:ln/>
        </p:spPr>
        <p:txBody>
          <a:bodyPr wrap="square" lIns="0" tIns="0" rIns="0" bIns="0" rtlCol="0" anchor="ctr"/>
          <a:lstStyle/>
          <a:p>
            <a:pPr algn="ctr">
              <a:lnSpc>
                <a:spcPct val="110000"/>
              </a:lnSpc>
            </a:pPr>
            <a:r>
              <a:rPr lang="en-US" sz="1800" b="1" dirty="0">
                <a:solidFill>
                  <a:srgbClr val="C9A87C"/>
                </a:solidFill>
                <a:latin typeface="Hedvig Letters Sans" pitchFamily="34" charset="0"/>
                <a:ea typeface="Hedvig Letters Sans" pitchFamily="34" charset="-122"/>
                <a:cs typeface="Hedvig Letters Sans" pitchFamily="34" charset="-120"/>
              </a:rPr>
              <a:t>Harness = Tools + Knowledge + Observation + Action + Permissions</a:t>
            </a:r>
            <a:endParaRPr lang="en-US" sz="1600" dirty="0"/>
          </a:p>
        </p:txBody>
      </p:sp>
      <p:sp>
        <p:nvSpPr>
          <p:cNvPr id="8" name="Text 6"/>
          <p:cNvSpPr/>
          <p:nvPr/>
        </p:nvSpPr>
        <p:spPr>
          <a:xfrm>
            <a:off x="542925" y="2486025"/>
            <a:ext cx="11106150" cy="247650"/>
          </a:xfrm>
          <a:prstGeom prst="rect">
            <a:avLst/>
          </a:prstGeom>
          <a:noFill/>
          <a:ln/>
        </p:spPr>
        <p:txBody>
          <a:bodyPr wrap="square" lIns="0" tIns="0" rIns="0" bIns="0" rtlCol="0" anchor="ctr"/>
          <a:lstStyle/>
          <a:p>
            <a:pPr algn="ctr">
              <a:lnSpc>
                <a:spcPct val="140000"/>
              </a:lnSpc>
            </a:pPr>
            <a:r>
              <a:rPr lang="en-US" sz="1200" dirty="0">
                <a:solidFill>
                  <a:srgbClr val="E0E2E5"/>
                </a:solidFill>
                <a:latin typeface="Noto Sans SC" pitchFamily="34" charset="0"/>
                <a:ea typeface="Noto Sans SC" pitchFamily="34" charset="-122"/>
                <a:cs typeface="Noto Sans SC" pitchFamily="34" charset="-120"/>
              </a:rPr>
              <a:t>模型仅提供基础的智能（Intelligence），而基础设施（Harness）则负责将其补全为真正的 Agent</a:t>
            </a:r>
            <a:endParaRPr lang="en-US" sz="1600" dirty="0"/>
          </a:p>
        </p:txBody>
      </p:sp>
      <p:sp>
        <p:nvSpPr>
          <p:cNvPr id="9" name="Shape 7"/>
          <p:cNvSpPr/>
          <p:nvPr/>
        </p:nvSpPr>
        <p:spPr>
          <a:xfrm>
            <a:off x="385763" y="3090863"/>
            <a:ext cx="2152650" cy="2228850"/>
          </a:xfrm>
          <a:custGeom>
            <a:avLst/>
            <a:gdLst/>
            <a:ahLst/>
            <a:cxnLst/>
            <a:rect l="l" t="t" r="r" b="b"/>
            <a:pathLst>
              <a:path w="2152650" h="2228850">
                <a:moveTo>
                  <a:pt x="76204" y="0"/>
                </a:moveTo>
                <a:lnTo>
                  <a:pt x="2076446" y="0"/>
                </a:lnTo>
                <a:cubicBezTo>
                  <a:pt x="2118532" y="0"/>
                  <a:pt x="2152650" y="34118"/>
                  <a:pt x="2152650" y="76204"/>
                </a:cubicBezTo>
                <a:lnTo>
                  <a:pt x="2152650" y="2152646"/>
                </a:lnTo>
                <a:cubicBezTo>
                  <a:pt x="2152650" y="2194732"/>
                  <a:pt x="2118532" y="2228850"/>
                  <a:pt x="2076446" y="2228850"/>
                </a:cubicBezTo>
                <a:lnTo>
                  <a:pt x="76204" y="2228850"/>
                </a:lnTo>
                <a:cubicBezTo>
                  <a:pt x="34118" y="2228850"/>
                  <a:pt x="0" y="2194732"/>
                  <a:pt x="0" y="2152646"/>
                </a:cubicBezTo>
                <a:lnTo>
                  <a:pt x="0" y="76204"/>
                </a:lnTo>
                <a:cubicBezTo>
                  <a:pt x="0" y="34146"/>
                  <a:pt x="34146" y="0"/>
                  <a:pt x="76204" y="0"/>
                </a:cubicBezTo>
                <a:close/>
              </a:path>
            </a:pathLst>
          </a:custGeom>
          <a:solidFill>
            <a:srgbClr val="4A6D8C">
              <a:alpha val="20000"/>
            </a:srgbClr>
          </a:solidFill>
          <a:ln w="12700">
            <a:solidFill>
              <a:srgbClr val="4A6D8C">
                <a:alpha val="50196"/>
              </a:srgbClr>
            </a:solidFill>
            <a:prstDash val="solid"/>
          </a:ln>
        </p:spPr>
        <p:txBody>
          <a:bodyPr/>
          <a:lstStyle/>
          <a:p>
            <a:endParaRPr lang="zh-CN" altLang="en-US"/>
          </a:p>
        </p:txBody>
      </p:sp>
      <p:sp>
        <p:nvSpPr>
          <p:cNvPr id="10" name="Shape 8"/>
          <p:cNvSpPr/>
          <p:nvPr/>
        </p:nvSpPr>
        <p:spPr>
          <a:xfrm>
            <a:off x="1234380" y="3248025"/>
            <a:ext cx="457200" cy="457200"/>
          </a:xfrm>
          <a:custGeom>
            <a:avLst/>
            <a:gdLst/>
            <a:ahLst/>
            <a:cxnLst/>
            <a:rect l="l" t="t" r="r" b="b"/>
            <a:pathLst>
              <a:path w="457200" h="457200">
                <a:moveTo>
                  <a:pt x="228600" y="0"/>
                </a:moveTo>
                <a:lnTo>
                  <a:pt x="228600" y="0"/>
                </a:lnTo>
                <a:cubicBezTo>
                  <a:pt x="354768" y="0"/>
                  <a:pt x="457200" y="102432"/>
                  <a:pt x="457200" y="228600"/>
                </a:cubicBezTo>
                <a:lnTo>
                  <a:pt x="457200" y="228600"/>
                </a:lnTo>
                <a:cubicBezTo>
                  <a:pt x="457200" y="354768"/>
                  <a:pt x="354768" y="457200"/>
                  <a:pt x="228600" y="457200"/>
                </a:cubicBezTo>
                <a:lnTo>
                  <a:pt x="228600" y="457200"/>
                </a:lnTo>
                <a:cubicBezTo>
                  <a:pt x="102432" y="457200"/>
                  <a:pt x="0" y="354768"/>
                  <a:pt x="0" y="228600"/>
                </a:cubicBezTo>
                <a:lnTo>
                  <a:pt x="0" y="228600"/>
                </a:lnTo>
                <a:cubicBezTo>
                  <a:pt x="0" y="102432"/>
                  <a:pt x="102432" y="0"/>
                  <a:pt x="228600" y="0"/>
                </a:cubicBezTo>
                <a:close/>
              </a:path>
            </a:pathLst>
          </a:custGeom>
          <a:solidFill>
            <a:srgbClr val="4A6D8C"/>
          </a:solidFill>
          <a:ln/>
        </p:spPr>
        <p:txBody>
          <a:bodyPr/>
          <a:lstStyle/>
          <a:p>
            <a:endParaRPr lang="zh-CN" altLang="en-US"/>
          </a:p>
        </p:txBody>
      </p:sp>
      <p:sp>
        <p:nvSpPr>
          <p:cNvPr id="11" name="Shape 9"/>
          <p:cNvSpPr/>
          <p:nvPr/>
        </p:nvSpPr>
        <p:spPr>
          <a:xfrm>
            <a:off x="1355824" y="3381375"/>
            <a:ext cx="214313" cy="190500"/>
          </a:xfrm>
          <a:custGeom>
            <a:avLst/>
            <a:gdLst/>
            <a:ahLst/>
            <a:cxnLst/>
            <a:rect l="l" t="t" r="r" b="b"/>
            <a:pathLst>
              <a:path w="214313" h="190500">
                <a:moveTo>
                  <a:pt x="83381" y="36128"/>
                </a:moveTo>
                <a:lnTo>
                  <a:pt x="83381" y="54583"/>
                </a:lnTo>
                <a:lnTo>
                  <a:pt x="83567" y="54769"/>
                </a:lnTo>
                <a:cubicBezTo>
                  <a:pt x="85985" y="24110"/>
                  <a:pt x="111621" y="0"/>
                  <a:pt x="142912" y="0"/>
                </a:cubicBezTo>
                <a:cubicBezTo>
                  <a:pt x="150391" y="0"/>
                  <a:pt x="157572" y="1377"/>
                  <a:pt x="164157" y="3907"/>
                </a:cubicBezTo>
                <a:cubicBezTo>
                  <a:pt x="167878" y="5321"/>
                  <a:pt x="168548" y="10046"/>
                  <a:pt x="165757" y="12874"/>
                </a:cubicBezTo>
                <a:lnTo>
                  <a:pt x="132755" y="45876"/>
                </a:lnTo>
                <a:cubicBezTo>
                  <a:pt x="131638" y="46992"/>
                  <a:pt x="131006" y="48518"/>
                  <a:pt x="131006" y="50081"/>
                </a:cubicBezTo>
                <a:lnTo>
                  <a:pt x="131006" y="65484"/>
                </a:lnTo>
                <a:cubicBezTo>
                  <a:pt x="131006" y="68759"/>
                  <a:pt x="133685" y="71438"/>
                  <a:pt x="136959" y="71438"/>
                </a:cubicBezTo>
                <a:lnTo>
                  <a:pt x="152363" y="71438"/>
                </a:lnTo>
                <a:cubicBezTo>
                  <a:pt x="153925" y="71438"/>
                  <a:pt x="155451" y="70805"/>
                  <a:pt x="156567" y="69689"/>
                </a:cubicBezTo>
                <a:lnTo>
                  <a:pt x="189570" y="36686"/>
                </a:lnTo>
                <a:cubicBezTo>
                  <a:pt x="192398" y="33858"/>
                  <a:pt x="197123" y="34565"/>
                  <a:pt x="198537" y="38286"/>
                </a:cubicBezTo>
                <a:cubicBezTo>
                  <a:pt x="201067" y="44872"/>
                  <a:pt x="202443" y="52053"/>
                  <a:pt x="202443" y="59531"/>
                </a:cubicBezTo>
                <a:cubicBezTo>
                  <a:pt x="202443" y="82079"/>
                  <a:pt x="189905" y="101724"/>
                  <a:pt x="171376" y="111807"/>
                </a:cubicBezTo>
                <a:lnTo>
                  <a:pt x="201699" y="142131"/>
                </a:lnTo>
                <a:cubicBezTo>
                  <a:pt x="208657" y="149089"/>
                  <a:pt x="208657" y="160400"/>
                  <a:pt x="201699" y="167394"/>
                </a:cubicBezTo>
                <a:lnTo>
                  <a:pt x="179338" y="189756"/>
                </a:lnTo>
                <a:cubicBezTo>
                  <a:pt x="172380" y="196714"/>
                  <a:pt x="161069" y="196714"/>
                  <a:pt x="154074" y="189756"/>
                </a:cubicBezTo>
                <a:lnTo>
                  <a:pt x="107193" y="142875"/>
                </a:lnTo>
                <a:cubicBezTo>
                  <a:pt x="96999" y="132680"/>
                  <a:pt x="94692" y="117611"/>
                  <a:pt x="100310" y="105184"/>
                </a:cubicBezTo>
                <a:lnTo>
                  <a:pt x="66563" y="71438"/>
                </a:lnTo>
                <a:lnTo>
                  <a:pt x="48109" y="71438"/>
                </a:lnTo>
                <a:cubicBezTo>
                  <a:pt x="44128" y="71438"/>
                  <a:pt x="40407" y="69466"/>
                  <a:pt x="38212" y="66154"/>
                </a:cubicBezTo>
                <a:lnTo>
                  <a:pt x="8706" y="21915"/>
                </a:lnTo>
                <a:cubicBezTo>
                  <a:pt x="7144" y="19571"/>
                  <a:pt x="7441" y="16408"/>
                  <a:pt x="9451" y="14399"/>
                </a:cubicBezTo>
                <a:lnTo>
                  <a:pt x="26343" y="-2493"/>
                </a:lnTo>
                <a:cubicBezTo>
                  <a:pt x="28352" y="-4502"/>
                  <a:pt x="31477" y="-4800"/>
                  <a:pt x="33858" y="-3237"/>
                </a:cubicBezTo>
                <a:lnTo>
                  <a:pt x="78098" y="26231"/>
                </a:lnTo>
                <a:cubicBezTo>
                  <a:pt x="81409" y="28426"/>
                  <a:pt x="83381" y="32147"/>
                  <a:pt x="83381" y="36128"/>
                </a:cubicBezTo>
                <a:close/>
                <a:moveTo>
                  <a:pt x="80218" y="110356"/>
                </a:moveTo>
                <a:cubicBezTo>
                  <a:pt x="77874" y="124123"/>
                  <a:pt x="81111" y="138671"/>
                  <a:pt x="90041" y="150316"/>
                </a:cubicBezTo>
                <a:lnTo>
                  <a:pt x="54694" y="185626"/>
                </a:lnTo>
                <a:cubicBezTo>
                  <a:pt x="44239" y="196081"/>
                  <a:pt x="27273" y="196081"/>
                  <a:pt x="16818" y="185626"/>
                </a:cubicBezTo>
                <a:cubicBezTo>
                  <a:pt x="6362" y="175171"/>
                  <a:pt x="6362" y="158204"/>
                  <a:pt x="16818" y="147749"/>
                </a:cubicBezTo>
                <a:lnTo>
                  <a:pt x="67196" y="97371"/>
                </a:lnTo>
                <a:lnTo>
                  <a:pt x="80218" y="110393"/>
                </a:lnTo>
                <a:close/>
              </a:path>
            </a:pathLst>
          </a:custGeom>
          <a:solidFill>
            <a:srgbClr val="FFFFFF"/>
          </a:solidFill>
          <a:ln/>
        </p:spPr>
        <p:txBody>
          <a:bodyPr/>
          <a:lstStyle/>
          <a:p>
            <a:endParaRPr lang="zh-CN" altLang="en-US"/>
          </a:p>
        </p:txBody>
      </p:sp>
      <p:sp>
        <p:nvSpPr>
          <p:cNvPr id="12" name="Text 10"/>
          <p:cNvSpPr/>
          <p:nvPr/>
        </p:nvSpPr>
        <p:spPr>
          <a:xfrm>
            <a:off x="500063" y="3819525"/>
            <a:ext cx="1924050" cy="266700"/>
          </a:xfrm>
          <a:prstGeom prst="rect">
            <a:avLst/>
          </a:prstGeom>
          <a:noFill/>
          <a:ln/>
        </p:spPr>
        <p:txBody>
          <a:bodyPr wrap="square" lIns="0" tIns="0" rIns="0" bIns="0" rtlCol="0" anchor="ctr"/>
          <a:lstStyle/>
          <a:p>
            <a:pPr algn="ctr">
              <a:lnSpc>
                <a:spcPct val="130000"/>
              </a:lnSpc>
            </a:pPr>
            <a:r>
              <a:rPr lang="en-US" sz="1350" b="1" dirty="0">
                <a:solidFill>
                  <a:srgbClr val="E0E2E5"/>
                </a:solidFill>
                <a:latin typeface="MiSans" pitchFamily="34" charset="0"/>
                <a:ea typeface="MiSans" pitchFamily="34" charset="-122"/>
                <a:cs typeface="MiSans" pitchFamily="34" charset="-120"/>
              </a:rPr>
              <a:t>Tools</a:t>
            </a:r>
            <a:endParaRPr lang="en-US" sz="1600" dirty="0"/>
          </a:p>
        </p:txBody>
      </p:sp>
      <p:sp>
        <p:nvSpPr>
          <p:cNvPr id="13" name="Text 11"/>
          <p:cNvSpPr/>
          <p:nvPr/>
        </p:nvSpPr>
        <p:spPr>
          <a:xfrm>
            <a:off x="509587" y="4162425"/>
            <a:ext cx="1905000" cy="190500"/>
          </a:xfrm>
          <a:prstGeom prst="rect">
            <a:avLst/>
          </a:prstGeom>
          <a:noFill/>
          <a:ln/>
        </p:spPr>
        <p:txBody>
          <a:bodyPr wrap="square" lIns="0" tIns="0" rIns="0" bIns="0" rtlCol="0" anchor="ctr"/>
          <a:lstStyle/>
          <a:p>
            <a:pPr algn="ctr">
              <a:lnSpc>
                <a:spcPct val="120000"/>
              </a:lnSpc>
            </a:pPr>
            <a:r>
              <a:rPr lang="en-US" sz="1050" dirty="0">
                <a:solidFill>
                  <a:srgbClr val="7D7C7A"/>
                </a:solidFill>
                <a:latin typeface="Noto Sans SC" pitchFamily="34" charset="0"/>
                <a:ea typeface="Noto Sans SC" pitchFamily="34" charset="-122"/>
                <a:cs typeface="Noto Sans SC" pitchFamily="34" charset="-120"/>
              </a:rPr>
              <a:t>工具</a:t>
            </a:r>
            <a:endParaRPr lang="en-US" sz="1600" dirty="0"/>
          </a:p>
        </p:txBody>
      </p:sp>
      <p:sp>
        <p:nvSpPr>
          <p:cNvPr id="14" name="Text 12"/>
          <p:cNvSpPr/>
          <p:nvPr/>
        </p:nvSpPr>
        <p:spPr>
          <a:xfrm>
            <a:off x="509587" y="4429125"/>
            <a:ext cx="1905000" cy="733425"/>
          </a:xfrm>
          <a:prstGeom prst="rect">
            <a:avLst/>
          </a:prstGeom>
          <a:noFill/>
          <a:ln/>
        </p:spPr>
        <p:txBody>
          <a:bodyPr wrap="square" lIns="0" tIns="0" rIns="0" bIns="0" rtlCol="0" anchor="ctr"/>
          <a:lstStyle/>
          <a:p>
            <a:pPr algn="ctr">
              <a:lnSpc>
                <a:spcPct val="110000"/>
              </a:lnSpc>
            </a:pPr>
            <a:r>
              <a:rPr lang="en-US" sz="1050" dirty="0">
                <a:solidFill>
                  <a:srgbClr val="E0E2E5"/>
                </a:solidFill>
                <a:latin typeface="Noto Sans SC" pitchFamily="34" charset="0"/>
                <a:ea typeface="Noto Sans SC" pitchFamily="34" charset="-122"/>
                <a:cs typeface="Noto Sans SC" pitchFamily="34" charset="-120"/>
              </a:rPr>
              <a:t>赋予模型与外部世界交互的"手"，涵盖文件读写、终端执行、网络检索等 </a:t>
            </a:r>
            <a:r>
              <a:rPr lang="en-US" sz="1050" b="1" dirty="0">
                <a:solidFill>
                  <a:srgbClr val="C9A87C"/>
                </a:solidFill>
                <a:latin typeface="Noto Sans SC" pitchFamily="34" charset="0"/>
                <a:ea typeface="Noto Sans SC" pitchFamily="34" charset="-122"/>
                <a:cs typeface="Noto Sans SC" pitchFamily="34" charset="-120"/>
              </a:rPr>
              <a:t>43+</a:t>
            </a:r>
            <a:r>
              <a:rPr lang="en-US" sz="1050" dirty="0">
                <a:solidFill>
                  <a:srgbClr val="E0E2E5"/>
                </a:solidFill>
                <a:latin typeface="Noto Sans SC" pitchFamily="34" charset="0"/>
                <a:ea typeface="Noto Sans SC" pitchFamily="34" charset="-122"/>
                <a:cs typeface="Noto Sans SC" pitchFamily="34" charset="-120"/>
              </a:rPr>
              <a:t> 核心工具</a:t>
            </a:r>
            <a:endParaRPr lang="en-US" sz="1600" dirty="0"/>
          </a:p>
        </p:txBody>
      </p:sp>
      <p:sp>
        <p:nvSpPr>
          <p:cNvPr id="15" name="Shape 13"/>
          <p:cNvSpPr/>
          <p:nvPr/>
        </p:nvSpPr>
        <p:spPr>
          <a:xfrm>
            <a:off x="2702198" y="3090863"/>
            <a:ext cx="2152650" cy="2228850"/>
          </a:xfrm>
          <a:custGeom>
            <a:avLst/>
            <a:gdLst/>
            <a:ahLst/>
            <a:cxnLst/>
            <a:rect l="l" t="t" r="r" b="b"/>
            <a:pathLst>
              <a:path w="2152650" h="2228850">
                <a:moveTo>
                  <a:pt x="76204" y="0"/>
                </a:moveTo>
                <a:lnTo>
                  <a:pt x="2076446" y="0"/>
                </a:lnTo>
                <a:cubicBezTo>
                  <a:pt x="2118532" y="0"/>
                  <a:pt x="2152650" y="34118"/>
                  <a:pt x="2152650" y="76204"/>
                </a:cubicBezTo>
                <a:lnTo>
                  <a:pt x="2152650" y="2152646"/>
                </a:lnTo>
                <a:cubicBezTo>
                  <a:pt x="2152650" y="2194732"/>
                  <a:pt x="2118532" y="2228850"/>
                  <a:pt x="2076446" y="2228850"/>
                </a:cubicBezTo>
                <a:lnTo>
                  <a:pt x="76204" y="2228850"/>
                </a:lnTo>
                <a:cubicBezTo>
                  <a:pt x="34118" y="2228850"/>
                  <a:pt x="0" y="2194732"/>
                  <a:pt x="0" y="2152646"/>
                </a:cubicBezTo>
                <a:lnTo>
                  <a:pt x="0" y="76204"/>
                </a:lnTo>
                <a:cubicBezTo>
                  <a:pt x="0" y="34146"/>
                  <a:pt x="34146" y="0"/>
                  <a:pt x="76204" y="0"/>
                </a:cubicBezTo>
                <a:close/>
              </a:path>
            </a:pathLst>
          </a:custGeom>
          <a:solidFill>
            <a:srgbClr val="4A6D8C">
              <a:alpha val="20000"/>
            </a:srgbClr>
          </a:solidFill>
          <a:ln w="12700">
            <a:solidFill>
              <a:srgbClr val="4A6D8C">
                <a:alpha val="50196"/>
              </a:srgbClr>
            </a:solidFill>
            <a:prstDash val="solid"/>
          </a:ln>
        </p:spPr>
        <p:txBody>
          <a:bodyPr/>
          <a:lstStyle/>
          <a:p>
            <a:endParaRPr lang="zh-CN" altLang="en-US"/>
          </a:p>
        </p:txBody>
      </p:sp>
      <p:sp>
        <p:nvSpPr>
          <p:cNvPr id="16" name="Shape 14"/>
          <p:cNvSpPr/>
          <p:nvPr/>
        </p:nvSpPr>
        <p:spPr>
          <a:xfrm>
            <a:off x="3550890" y="3248025"/>
            <a:ext cx="457200" cy="457200"/>
          </a:xfrm>
          <a:custGeom>
            <a:avLst/>
            <a:gdLst/>
            <a:ahLst/>
            <a:cxnLst/>
            <a:rect l="l" t="t" r="r" b="b"/>
            <a:pathLst>
              <a:path w="457200" h="457200">
                <a:moveTo>
                  <a:pt x="228600" y="0"/>
                </a:moveTo>
                <a:lnTo>
                  <a:pt x="228600" y="0"/>
                </a:lnTo>
                <a:cubicBezTo>
                  <a:pt x="354768" y="0"/>
                  <a:pt x="457200" y="102432"/>
                  <a:pt x="457200" y="228600"/>
                </a:cubicBezTo>
                <a:lnTo>
                  <a:pt x="457200" y="228600"/>
                </a:lnTo>
                <a:cubicBezTo>
                  <a:pt x="457200" y="354768"/>
                  <a:pt x="354768" y="457200"/>
                  <a:pt x="228600" y="457200"/>
                </a:cubicBezTo>
                <a:lnTo>
                  <a:pt x="228600" y="457200"/>
                </a:lnTo>
                <a:cubicBezTo>
                  <a:pt x="102432" y="457200"/>
                  <a:pt x="0" y="354768"/>
                  <a:pt x="0" y="228600"/>
                </a:cubicBezTo>
                <a:lnTo>
                  <a:pt x="0" y="228600"/>
                </a:lnTo>
                <a:cubicBezTo>
                  <a:pt x="0" y="102432"/>
                  <a:pt x="102432" y="0"/>
                  <a:pt x="228600" y="0"/>
                </a:cubicBezTo>
                <a:close/>
              </a:path>
            </a:pathLst>
          </a:custGeom>
          <a:solidFill>
            <a:srgbClr val="4A6D8C"/>
          </a:solidFill>
          <a:ln/>
        </p:spPr>
        <p:txBody>
          <a:bodyPr/>
          <a:lstStyle/>
          <a:p>
            <a:endParaRPr lang="zh-CN" altLang="en-US"/>
          </a:p>
        </p:txBody>
      </p:sp>
      <p:sp>
        <p:nvSpPr>
          <p:cNvPr id="17" name="Shape 15"/>
          <p:cNvSpPr/>
          <p:nvPr/>
        </p:nvSpPr>
        <p:spPr>
          <a:xfrm>
            <a:off x="3696146" y="3381375"/>
            <a:ext cx="166688" cy="190500"/>
          </a:xfrm>
          <a:custGeom>
            <a:avLst/>
            <a:gdLst/>
            <a:ahLst/>
            <a:cxnLst/>
            <a:rect l="l" t="t" r="r" b="b"/>
            <a:pathLst>
              <a:path w="166688" h="190500">
                <a:moveTo>
                  <a:pt x="142875" y="190500"/>
                </a:moveTo>
                <a:lnTo>
                  <a:pt x="35719" y="190500"/>
                </a:lnTo>
                <a:cubicBezTo>
                  <a:pt x="15999" y="190500"/>
                  <a:pt x="0" y="174501"/>
                  <a:pt x="0" y="154781"/>
                </a:cubicBezTo>
                <a:lnTo>
                  <a:pt x="0" y="35719"/>
                </a:lnTo>
                <a:cubicBezTo>
                  <a:pt x="0" y="15999"/>
                  <a:pt x="15999" y="0"/>
                  <a:pt x="35719" y="0"/>
                </a:cubicBezTo>
                <a:lnTo>
                  <a:pt x="148828" y="0"/>
                </a:lnTo>
                <a:cubicBezTo>
                  <a:pt x="158688" y="0"/>
                  <a:pt x="166688" y="8000"/>
                  <a:pt x="166688" y="17859"/>
                </a:cubicBezTo>
                <a:lnTo>
                  <a:pt x="166688" y="125016"/>
                </a:lnTo>
                <a:cubicBezTo>
                  <a:pt x="166688" y="132792"/>
                  <a:pt x="161702" y="139415"/>
                  <a:pt x="154781" y="141870"/>
                </a:cubicBezTo>
                <a:lnTo>
                  <a:pt x="154781" y="166688"/>
                </a:lnTo>
                <a:cubicBezTo>
                  <a:pt x="161367" y="166688"/>
                  <a:pt x="166688" y="172008"/>
                  <a:pt x="166688" y="178594"/>
                </a:cubicBezTo>
                <a:cubicBezTo>
                  <a:pt x="166688" y="185179"/>
                  <a:pt x="161367" y="190500"/>
                  <a:pt x="154781" y="190500"/>
                </a:cubicBezTo>
                <a:lnTo>
                  <a:pt x="142875" y="190500"/>
                </a:lnTo>
                <a:close/>
                <a:moveTo>
                  <a:pt x="35719" y="142875"/>
                </a:moveTo>
                <a:cubicBezTo>
                  <a:pt x="29133" y="142875"/>
                  <a:pt x="23812" y="148196"/>
                  <a:pt x="23812" y="154781"/>
                </a:cubicBezTo>
                <a:cubicBezTo>
                  <a:pt x="23812" y="161367"/>
                  <a:pt x="29133" y="166688"/>
                  <a:pt x="35719" y="166688"/>
                </a:cubicBezTo>
                <a:lnTo>
                  <a:pt x="130969" y="166688"/>
                </a:lnTo>
                <a:lnTo>
                  <a:pt x="130969" y="142875"/>
                </a:lnTo>
                <a:lnTo>
                  <a:pt x="35719" y="142875"/>
                </a:lnTo>
                <a:close/>
                <a:moveTo>
                  <a:pt x="47625" y="56555"/>
                </a:moveTo>
                <a:cubicBezTo>
                  <a:pt x="47625" y="61503"/>
                  <a:pt x="51606" y="65484"/>
                  <a:pt x="56555" y="65484"/>
                </a:cubicBezTo>
                <a:lnTo>
                  <a:pt x="122039" y="65484"/>
                </a:lnTo>
                <a:cubicBezTo>
                  <a:pt x="126988" y="65484"/>
                  <a:pt x="130969" y="61503"/>
                  <a:pt x="130969" y="56555"/>
                </a:cubicBezTo>
                <a:cubicBezTo>
                  <a:pt x="130969" y="51606"/>
                  <a:pt x="126988" y="47625"/>
                  <a:pt x="122039" y="47625"/>
                </a:cubicBezTo>
                <a:lnTo>
                  <a:pt x="56555" y="47625"/>
                </a:lnTo>
                <a:cubicBezTo>
                  <a:pt x="51606" y="47625"/>
                  <a:pt x="47625" y="51606"/>
                  <a:pt x="47625" y="56555"/>
                </a:cubicBezTo>
                <a:close/>
                <a:moveTo>
                  <a:pt x="56555" y="83344"/>
                </a:moveTo>
                <a:cubicBezTo>
                  <a:pt x="51606" y="83344"/>
                  <a:pt x="47625" y="87325"/>
                  <a:pt x="47625" y="92273"/>
                </a:cubicBezTo>
                <a:cubicBezTo>
                  <a:pt x="47625" y="97222"/>
                  <a:pt x="51606" y="101203"/>
                  <a:pt x="56555" y="101203"/>
                </a:cubicBezTo>
                <a:lnTo>
                  <a:pt x="122039" y="101203"/>
                </a:lnTo>
                <a:cubicBezTo>
                  <a:pt x="126988" y="101203"/>
                  <a:pt x="130969" y="97222"/>
                  <a:pt x="130969" y="92273"/>
                </a:cubicBezTo>
                <a:cubicBezTo>
                  <a:pt x="130969" y="87325"/>
                  <a:pt x="126988" y="83344"/>
                  <a:pt x="122039" y="83344"/>
                </a:cubicBezTo>
                <a:lnTo>
                  <a:pt x="56555" y="83344"/>
                </a:lnTo>
                <a:close/>
              </a:path>
            </a:pathLst>
          </a:custGeom>
          <a:solidFill>
            <a:srgbClr val="FFFFFF"/>
          </a:solidFill>
          <a:ln/>
        </p:spPr>
        <p:txBody>
          <a:bodyPr/>
          <a:lstStyle/>
          <a:p>
            <a:endParaRPr lang="zh-CN" altLang="en-US"/>
          </a:p>
        </p:txBody>
      </p:sp>
      <p:sp>
        <p:nvSpPr>
          <p:cNvPr id="18" name="Text 16"/>
          <p:cNvSpPr/>
          <p:nvPr/>
        </p:nvSpPr>
        <p:spPr>
          <a:xfrm>
            <a:off x="2816498" y="3819525"/>
            <a:ext cx="1924050" cy="266700"/>
          </a:xfrm>
          <a:prstGeom prst="rect">
            <a:avLst/>
          </a:prstGeom>
          <a:noFill/>
          <a:ln/>
        </p:spPr>
        <p:txBody>
          <a:bodyPr wrap="square" lIns="0" tIns="0" rIns="0" bIns="0" rtlCol="0" anchor="ctr"/>
          <a:lstStyle/>
          <a:p>
            <a:pPr algn="ctr">
              <a:lnSpc>
                <a:spcPct val="130000"/>
              </a:lnSpc>
            </a:pPr>
            <a:r>
              <a:rPr lang="en-US" sz="1350" b="1" dirty="0">
                <a:solidFill>
                  <a:srgbClr val="E0E2E5"/>
                </a:solidFill>
                <a:latin typeface="MiSans" pitchFamily="34" charset="0"/>
                <a:ea typeface="MiSans" pitchFamily="34" charset="-122"/>
                <a:cs typeface="MiSans" pitchFamily="34" charset="-120"/>
              </a:rPr>
              <a:t>Knowledge</a:t>
            </a:r>
            <a:endParaRPr lang="en-US" sz="1600" dirty="0"/>
          </a:p>
        </p:txBody>
      </p:sp>
      <p:sp>
        <p:nvSpPr>
          <p:cNvPr id="19" name="Text 17"/>
          <p:cNvSpPr/>
          <p:nvPr/>
        </p:nvSpPr>
        <p:spPr>
          <a:xfrm>
            <a:off x="2826023" y="4162425"/>
            <a:ext cx="1905000" cy="190500"/>
          </a:xfrm>
          <a:prstGeom prst="rect">
            <a:avLst/>
          </a:prstGeom>
          <a:noFill/>
          <a:ln/>
        </p:spPr>
        <p:txBody>
          <a:bodyPr wrap="square" lIns="0" tIns="0" rIns="0" bIns="0" rtlCol="0" anchor="ctr"/>
          <a:lstStyle/>
          <a:p>
            <a:pPr algn="ctr">
              <a:lnSpc>
                <a:spcPct val="120000"/>
              </a:lnSpc>
            </a:pPr>
            <a:r>
              <a:rPr lang="en-US" sz="1050" dirty="0">
                <a:solidFill>
                  <a:srgbClr val="7D7C7A"/>
                </a:solidFill>
                <a:latin typeface="Noto Sans SC" pitchFamily="34" charset="0"/>
                <a:ea typeface="Noto Sans SC" pitchFamily="34" charset="-122"/>
                <a:cs typeface="Noto Sans SC" pitchFamily="34" charset="-120"/>
              </a:rPr>
              <a:t>知识</a:t>
            </a:r>
            <a:endParaRPr lang="en-US" sz="1600" dirty="0"/>
          </a:p>
        </p:txBody>
      </p:sp>
      <p:sp>
        <p:nvSpPr>
          <p:cNvPr id="20" name="Text 18"/>
          <p:cNvSpPr/>
          <p:nvPr/>
        </p:nvSpPr>
        <p:spPr>
          <a:xfrm>
            <a:off x="2826023" y="4429125"/>
            <a:ext cx="1905000" cy="552450"/>
          </a:xfrm>
          <a:prstGeom prst="rect">
            <a:avLst/>
          </a:prstGeom>
          <a:noFill/>
          <a:ln/>
        </p:spPr>
        <p:txBody>
          <a:bodyPr wrap="square" lIns="0" tIns="0" rIns="0" bIns="0" rtlCol="0" anchor="ctr"/>
          <a:lstStyle/>
          <a:p>
            <a:pPr algn="ctr">
              <a:lnSpc>
                <a:spcPct val="110000"/>
              </a:lnSpc>
            </a:pPr>
            <a:r>
              <a:rPr lang="en-US" sz="1050" dirty="0">
                <a:solidFill>
                  <a:srgbClr val="E0E2E5"/>
                </a:solidFill>
                <a:latin typeface="Noto Sans SC" pitchFamily="34" charset="0"/>
                <a:ea typeface="Noto Sans SC" pitchFamily="34" charset="-122"/>
                <a:cs typeface="Noto Sans SC" pitchFamily="34" charset="-120"/>
              </a:rPr>
              <a:t>提供特定领域的"记忆与常识"，通过 Skills 技能树与 MEMORY.md 持久化机制实现</a:t>
            </a:r>
            <a:endParaRPr lang="en-US" sz="1600" dirty="0"/>
          </a:p>
        </p:txBody>
      </p:sp>
      <p:sp>
        <p:nvSpPr>
          <p:cNvPr id="21" name="Shape 19"/>
          <p:cNvSpPr/>
          <p:nvPr/>
        </p:nvSpPr>
        <p:spPr>
          <a:xfrm>
            <a:off x="5018708" y="3090863"/>
            <a:ext cx="2152650" cy="2228850"/>
          </a:xfrm>
          <a:custGeom>
            <a:avLst/>
            <a:gdLst/>
            <a:ahLst/>
            <a:cxnLst/>
            <a:rect l="l" t="t" r="r" b="b"/>
            <a:pathLst>
              <a:path w="2152650" h="2228850">
                <a:moveTo>
                  <a:pt x="76204" y="0"/>
                </a:moveTo>
                <a:lnTo>
                  <a:pt x="2076446" y="0"/>
                </a:lnTo>
                <a:cubicBezTo>
                  <a:pt x="2118532" y="0"/>
                  <a:pt x="2152650" y="34118"/>
                  <a:pt x="2152650" y="76204"/>
                </a:cubicBezTo>
                <a:lnTo>
                  <a:pt x="2152650" y="2152646"/>
                </a:lnTo>
                <a:cubicBezTo>
                  <a:pt x="2152650" y="2194732"/>
                  <a:pt x="2118532" y="2228850"/>
                  <a:pt x="2076446" y="2228850"/>
                </a:cubicBezTo>
                <a:lnTo>
                  <a:pt x="76204" y="2228850"/>
                </a:lnTo>
                <a:cubicBezTo>
                  <a:pt x="34118" y="2228850"/>
                  <a:pt x="0" y="2194732"/>
                  <a:pt x="0" y="2152646"/>
                </a:cubicBezTo>
                <a:lnTo>
                  <a:pt x="0" y="76204"/>
                </a:lnTo>
                <a:cubicBezTo>
                  <a:pt x="0" y="34146"/>
                  <a:pt x="34146" y="0"/>
                  <a:pt x="76204" y="0"/>
                </a:cubicBezTo>
                <a:close/>
              </a:path>
            </a:pathLst>
          </a:custGeom>
          <a:solidFill>
            <a:srgbClr val="4A6D8C">
              <a:alpha val="20000"/>
            </a:srgbClr>
          </a:solidFill>
          <a:ln w="12700">
            <a:solidFill>
              <a:srgbClr val="4A6D8C">
                <a:alpha val="50196"/>
              </a:srgbClr>
            </a:solidFill>
            <a:prstDash val="solid"/>
          </a:ln>
        </p:spPr>
        <p:txBody>
          <a:bodyPr/>
          <a:lstStyle/>
          <a:p>
            <a:endParaRPr lang="zh-CN" altLang="en-US"/>
          </a:p>
        </p:txBody>
      </p:sp>
      <p:sp>
        <p:nvSpPr>
          <p:cNvPr id="22" name="Shape 20"/>
          <p:cNvSpPr/>
          <p:nvPr/>
        </p:nvSpPr>
        <p:spPr>
          <a:xfrm>
            <a:off x="5867326" y="3248025"/>
            <a:ext cx="457200" cy="457200"/>
          </a:xfrm>
          <a:custGeom>
            <a:avLst/>
            <a:gdLst/>
            <a:ahLst/>
            <a:cxnLst/>
            <a:rect l="l" t="t" r="r" b="b"/>
            <a:pathLst>
              <a:path w="457200" h="457200">
                <a:moveTo>
                  <a:pt x="228600" y="0"/>
                </a:moveTo>
                <a:lnTo>
                  <a:pt x="228600" y="0"/>
                </a:lnTo>
                <a:cubicBezTo>
                  <a:pt x="354768" y="0"/>
                  <a:pt x="457200" y="102432"/>
                  <a:pt x="457200" y="228600"/>
                </a:cubicBezTo>
                <a:lnTo>
                  <a:pt x="457200" y="228600"/>
                </a:lnTo>
                <a:cubicBezTo>
                  <a:pt x="457200" y="354768"/>
                  <a:pt x="354768" y="457200"/>
                  <a:pt x="228600" y="457200"/>
                </a:cubicBezTo>
                <a:lnTo>
                  <a:pt x="228600" y="457200"/>
                </a:lnTo>
                <a:cubicBezTo>
                  <a:pt x="102432" y="457200"/>
                  <a:pt x="0" y="354768"/>
                  <a:pt x="0" y="228600"/>
                </a:cubicBezTo>
                <a:lnTo>
                  <a:pt x="0" y="228600"/>
                </a:lnTo>
                <a:cubicBezTo>
                  <a:pt x="0" y="102432"/>
                  <a:pt x="102432" y="0"/>
                  <a:pt x="228600" y="0"/>
                </a:cubicBezTo>
                <a:close/>
              </a:path>
            </a:pathLst>
          </a:custGeom>
          <a:solidFill>
            <a:srgbClr val="4A6D8C"/>
          </a:solidFill>
          <a:ln/>
        </p:spPr>
        <p:txBody>
          <a:bodyPr/>
          <a:lstStyle/>
          <a:p>
            <a:endParaRPr lang="zh-CN" altLang="en-US"/>
          </a:p>
        </p:txBody>
      </p:sp>
      <p:sp>
        <p:nvSpPr>
          <p:cNvPr id="23" name="Shape 21"/>
          <p:cNvSpPr/>
          <p:nvPr/>
        </p:nvSpPr>
        <p:spPr>
          <a:xfrm>
            <a:off x="5988769" y="3381375"/>
            <a:ext cx="214313" cy="190500"/>
          </a:xfrm>
          <a:custGeom>
            <a:avLst/>
            <a:gdLst/>
            <a:ahLst/>
            <a:cxnLst/>
            <a:rect l="l" t="t" r="r" b="b"/>
            <a:pathLst>
              <a:path w="214313" h="190500">
                <a:moveTo>
                  <a:pt x="107156" y="11906"/>
                </a:moveTo>
                <a:cubicBezTo>
                  <a:pt x="77093" y="11906"/>
                  <a:pt x="53020" y="25598"/>
                  <a:pt x="35496" y="41895"/>
                </a:cubicBezTo>
                <a:cubicBezTo>
                  <a:pt x="18083" y="58080"/>
                  <a:pt x="6437" y="77391"/>
                  <a:pt x="893" y="90674"/>
                </a:cubicBezTo>
                <a:cubicBezTo>
                  <a:pt x="-335" y="93613"/>
                  <a:pt x="-335" y="96887"/>
                  <a:pt x="893" y="99826"/>
                </a:cubicBezTo>
                <a:cubicBezTo>
                  <a:pt x="6437" y="113109"/>
                  <a:pt x="18083" y="132457"/>
                  <a:pt x="35496" y="148605"/>
                </a:cubicBezTo>
                <a:cubicBezTo>
                  <a:pt x="53020" y="164864"/>
                  <a:pt x="77093" y="178594"/>
                  <a:pt x="107156" y="178594"/>
                </a:cubicBezTo>
                <a:cubicBezTo>
                  <a:pt x="137220" y="178594"/>
                  <a:pt x="161292" y="164902"/>
                  <a:pt x="178817" y="148605"/>
                </a:cubicBezTo>
                <a:cubicBezTo>
                  <a:pt x="196230" y="132420"/>
                  <a:pt x="207876" y="113109"/>
                  <a:pt x="213420" y="99826"/>
                </a:cubicBezTo>
                <a:cubicBezTo>
                  <a:pt x="214647" y="96887"/>
                  <a:pt x="214647" y="93613"/>
                  <a:pt x="213420" y="90674"/>
                </a:cubicBezTo>
                <a:cubicBezTo>
                  <a:pt x="207876" y="77391"/>
                  <a:pt x="196230" y="58043"/>
                  <a:pt x="178817" y="41895"/>
                </a:cubicBezTo>
                <a:cubicBezTo>
                  <a:pt x="161292" y="25636"/>
                  <a:pt x="137220" y="11906"/>
                  <a:pt x="107156" y="11906"/>
                </a:cubicBezTo>
                <a:close/>
                <a:moveTo>
                  <a:pt x="53578" y="95250"/>
                </a:moveTo>
                <a:cubicBezTo>
                  <a:pt x="53578" y="65679"/>
                  <a:pt x="77586" y="41672"/>
                  <a:pt x="107156" y="41672"/>
                </a:cubicBezTo>
                <a:cubicBezTo>
                  <a:pt x="136727" y="41672"/>
                  <a:pt x="160734" y="65679"/>
                  <a:pt x="160734" y="95250"/>
                </a:cubicBezTo>
                <a:cubicBezTo>
                  <a:pt x="160734" y="124821"/>
                  <a:pt x="136727" y="148828"/>
                  <a:pt x="107156" y="148828"/>
                </a:cubicBezTo>
                <a:cubicBezTo>
                  <a:pt x="77586" y="148828"/>
                  <a:pt x="53578" y="124821"/>
                  <a:pt x="53578" y="95250"/>
                </a:cubicBezTo>
                <a:close/>
                <a:moveTo>
                  <a:pt x="107156" y="71438"/>
                </a:moveTo>
                <a:cubicBezTo>
                  <a:pt x="107156" y="84572"/>
                  <a:pt x="96478" y="95250"/>
                  <a:pt x="83344" y="95250"/>
                </a:cubicBezTo>
                <a:cubicBezTo>
                  <a:pt x="79065" y="95250"/>
                  <a:pt x="75047" y="94134"/>
                  <a:pt x="71549" y="92125"/>
                </a:cubicBezTo>
                <a:cubicBezTo>
                  <a:pt x="71177" y="96180"/>
                  <a:pt x="71512" y="100347"/>
                  <a:pt x="72628" y="104477"/>
                </a:cubicBezTo>
                <a:cubicBezTo>
                  <a:pt x="77725" y="123527"/>
                  <a:pt x="97334" y="134838"/>
                  <a:pt x="116384" y="129741"/>
                </a:cubicBezTo>
                <a:cubicBezTo>
                  <a:pt x="135434" y="124644"/>
                  <a:pt x="146745" y="105035"/>
                  <a:pt x="141647" y="85985"/>
                </a:cubicBezTo>
                <a:cubicBezTo>
                  <a:pt x="137108" y="68982"/>
                  <a:pt x="120997" y="58155"/>
                  <a:pt x="104031" y="59643"/>
                </a:cubicBezTo>
                <a:cubicBezTo>
                  <a:pt x="106003" y="63103"/>
                  <a:pt x="107156" y="67121"/>
                  <a:pt x="107156" y="71438"/>
                </a:cubicBezTo>
                <a:close/>
              </a:path>
            </a:pathLst>
          </a:custGeom>
          <a:solidFill>
            <a:srgbClr val="FFFFFF"/>
          </a:solidFill>
          <a:ln/>
        </p:spPr>
        <p:txBody>
          <a:bodyPr/>
          <a:lstStyle/>
          <a:p>
            <a:endParaRPr lang="zh-CN" altLang="en-US"/>
          </a:p>
        </p:txBody>
      </p:sp>
      <p:sp>
        <p:nvSpPr>
          <p:cNvPr id="24" name="Text 22"/>
          <p:cNvSpPr/>
          <p:nvPr/>
        </p:nvSpPr>
        <p:spPr>
          <a:xfrm>
            <a:off x="5133008" y="3819525"/>
            <a:ext cx="1924050" cy="266700"/>
          </a:xfrm>
          <a:prstGeom prst="rect">
            <a:avLst/>
          </a:prstGeom>
          <a:noFill/>
          <a:ln/>
        </p:spPr>
        <p:txBody>
          <a:bodyPr wrap="square" lIns="0" tIns="0" rIns="0" bIns="0" rtlCol="0" anchor="ctr"/>
          <a:lstStyle/>
          <a:p>
            <a:pPr algn="ctr">
              <a:lnSpc>
                <a:spcPct val="130000"/>
              </a:lnSpc>
            </a:pPr>
            <a:r>
              <a:rPr lang="en-US" sz="1350" b="1" dirty="0">
                <a:solidFill>
                  <a:srgbClr val="E0E2E5"/>
                </a:solidFill>
                <a:latin typeface="MiSans" pitchFamily="34" charset="0"/>
                <a:ea typeface="MiSans" pitchFamily="34" charset="-122"/>
                <a:cs typeface="MiSans" pitchFamily="34" charset="-120"/>
              </a:rPr>
              <a:t>Observation</a:t>
            </a:r>
            <a:endParaRPr lang="en-US" sz="1600" dirty="0"/>
          </a:p>
        </p:txBody>
      </p:sp>
      <p:sp>
        <p:nvSpPr>
          <p:cNvPr id="25" name="Text 23"/>
          <p:cNvSpPr/>
          <p:nvPr/>
        </p:nvSpPr>
        <p:spPr>
          <a:xfrm>
            <a:off x="5142533" y="4162425"/>
            <a:ext cx="1905000" cy="190500"/>
          </a:xfrm>
          <a:prstGeom prst="rect">
            <a:avLst/>
          </a:prstGeom>
          <a:noFill/>
          <a:ln/>
        </p:spPr>
        <p:txBody>
          <a:bodyPr wrap="square" lIns="0" tIns="0" rIns="0" bIns="0" rtlCol="0" anchor="ctr"/>
          <a:lstStyle/>
          <a:p>
            <a:pPr algn="ctr">
              <a:lnSpc>
                <a:spcPct val="120000"/>
              </a:lnSpc>
            </a:pPr>
            <a:r>
              <a:rPr lang="en-US" sz="1050" dirty="0">
                <a:solidFill>
                  <a:srgbClr val="7D7C7A"/>
                </a:solidFill>
                <a:latin typeface="Noto Sans SC" pitchFamily="34" charset="0"/>
                <a:ea typeface="Noto Sans SC" pitchFamily="34" charset="-122"/>
                <a:cs typeface="Noto Sans SC" pitchFamily="34" charset="-120"/>
              </a:rPr>
              <a:t>观察</a:t>
            </a:r>
            <a:endParaRPr lang="en-US" sz="1600" dirty="0"/>
          </a:p>
        </p:txBody>
      </p:sp>
      <p:sp>
        <p:nvSpPr>
          <p:cNvPr id="26" name="Text 24"/>
          <p:cNvSpPr/>
          <p:nvPr/>
        </p:nvSpPr>
        <p:spPr>
          <a:xfrm>
            <a:off x="5142533" y="4429125"/>
            <a:ext cx="1905000" cy="552450"/>
          </a:xfrm>
          <a:prstGeom prst="rect">
            <a:avLst/>
          </a:prstGeom>
          <a:noFill/>
          <a:ln/>
        </p:spPr>
        <p:txBody>
          <a:bodyPr wrap="square" lIns="0" tIns="0" rIns="0" bIns="0" rtlCol="0" anchor="ctr"/>
          <a:lstStyle/>
          <a:p>
            <a:pPr algn="ctr">
              <a:lnSpc>
                <a:spcPct val="110000"/>
              </a:lnSpc>
            </a:pPr>
            <a:r>
              <a:rPr lang="en-US" sz="1050" dirty="0">
                <a:solidFill>
                  <a:srgbClr val="E0E2E5"/>
                </a:solidFill>
                <a:latin typeface="Noto Sans SC" pitchFamily="34" charset="0"/>
                <a:ea typeface="Noto Sans SC" pitchFamily="34" charset="-122"/>
                <a:cs typeface="Noto Sans SC" pitchFamily="34" charset="-120"/>
              </a:rPr>
              <a:t>赋予模型"眼"，通过工具执行后的终端输出、文件内容等反馈感知环境状态</a:t>
            </a:r>
            <a:endParaRPr lang="en-US" sz="1600" dirty="0"/>
          </a:p>
        </p:txBody>
      </p:sp>
      <p:sp>
        <p:nvSpPr>
          <p:cNvPr id="27" name="Shape 25"/>
          <p:cNvSpPr/>
          <p:nvPr/>
        </p:nvSpPr>
        <p:spPr>
          <a:xfrm>
            <a:off x="7335143" y="3090863"/>
            <a:ext cx="2152650" cy="2228850"/>
          </a:xfrm>
          <a:custGeom>
            <a:avLst/>
            <a:gdLst/>
            <a:ahLst/>
            <a:cxnLst/>
            <a:rect l="l" t="t" r="r" b="b"/>
            <a:pathLst>
              <a:path w="2152650" h="2228850">
                <a:moveTo>
                  <a:pt x="76204" y="0"/>
                </a:moveTo>
                <a:lnTo>
                  <a:pt x="2076446" y="0"/>
                </a:lnTo>
                <a:cubicBezTo>
                  <a:pt x="2118532" y="0"/>
                  <a:pt x="2152650" y="34118"/>
                  <a:pt x="2152650" y="76204"/>
                </a:cubicBezTo>
                <a:lnTo>
                  <a:pt x="2152650" y="2152646"/>
                </a:lnTo>
                <a:cubicBezTo>
                  <a:pt x="2152650" y="2194732"/>
                  <a:pt x="2118532" y="2228850"/>
                  <a:pt x="2076446" y="2228850"/>
                </a:cubicBezTo>
                <a:lnTo>
                  <a:pt x="76204" y="2228850"/>
                </a:lnTo>
                <a:cubicBezTo>
                  <a:pt x="34118" y="2228850"/>
                  <a:pt x="0" y="2194732"/>
                  <a:pt x="0" y="2152646"/>
                </a:cubicBezTo>
                <a:lnTo>
                  <a:pt x="0" y="76204"/>
                </a:lnTo>
                <a:cubicBezTo>
                  <a:pt x="0" y="34146"/>
                  <a:pt x="34146" y="0"/>
                  <a:pt x="76204" y="0"/>
                </a:cubicBezTo>
                <a:close/>
              </a:path>
            </a:pathLst>
          </a:custGeom>
          <a:solidFill>
            <a:srgbClr val="4A6D8C">
              <a:alpha val="20000"/>
            </a:srgbClr>
          </a:solidFill>
          <a:ln w="12700">
            <a:solidFill>
              <a:srgbClr val="4A6D8C">
                <a:alpha val="50196"/>
              </a:srgbClr>
            </a:solidFill>
            <a:prstDash val="solid"/>
          </a:ln>
        </p:spPr>
        <p:txBody>
          <a:bodyPr/>
          <a:lstStyle/>
          <a:p>
            <a:endParaRPr lang="zh-CN" altLang="en-US"/>
          </a:p>
        </p:txBody>
      </p:sp>
      <p:sp>
        <p:nvSpPr>
          <p:cNvPr id="28" name="Shape 26"/>
          <p:cNvSpPr/>
          <p:nvPr/>
        </p:nvSpPr>
        <p:spPr>
          <a:xfrm>
            <a:off x="8183835" y="3248025"/>
            <a:ext cx="457200" cy="457200"/>
          </a:xfrm>
          <a:custGeom>
            <a:avLst/>
            <a:gdLst/>
            <a:ahLst/>
            <a:cxnLst/>
            <a:rect l="l" t="t" r="r" b="b"/>
            <a:pathLst>
              <a:path w="457200" h="457200">
                <a:moveTo>
                  <a:pt x="228600" y="0"/>
                </a:moveTo>
                <a:lnTo>
                  <a:pt x="228600" y="0"/>
                </a:lnTo>
                <a:cubicBezTo>
                  <a:pt x="354768" y="0"/>
                  <a:pt x="457200" y="102432"/>
                  <a:pt x="457200" y="228600"/>
                </a:cubicBezTo>
                <a:lnTo>
                  <a:pt x="457200" y="228600"/>
                </a:lnTo>
                <a:cubicBezTo>
                  <a:pt x="457200" y="354768"/>
                  <a:pt x="354768" y="457200"/>
                  <a:pt x="228600" y="457200"/>
                </a:cubicBezTo>
                <a:lnTo>
                  <a:pt x="228600" y="457200"/>
                </a:lnTo>
                <a:cubicBezTo>
                  <a:pt x="102432" y="457200"/>
                  <a:pt x="0" y="354768"/>
                  <a:pt x="0" y="228600"/>
                </a:cubicBezTo>
                <a:lnTo>
                  <a:pt x="0" y="228600"/>
                </a:lnTo>
                <a:cubicBezTo>
                  <a:pt x="0" y="102432"/>
                  <a:pt x="102432" y="0"/>
                  <a:pt x="228600" y="0"/>
                </a:cubicBezTo>
                <a:close/>
              </a:path>
            </a:pathLst>
          </a:custGeom>
          <a:solidFill>
            <a:srgbClr val="4A6D8C"/>
          </a:solidFill>
          <a:ln/>
        </p:spPr>
        <p:txBody>
          <a:bodyPr/>
          <a:lstStyle/>
          <a:p>
            <a:endParaRPr lang="zh-CN" altLang="en-US"/>
          </a:p>
        </p:txBody>
      </p:sp>
      <p:sp>
        <p:nvSpPr>
          <p:cNvPr id="29" name="Shape 27"/>
          <p:cNvSpPr/>
          <p:nvPr/>
        </p:nvSpPr>
        <p:spPr>
          <a:xfrm>
            <a:off x="8329092" y="3381375"/>
            <a:ext cx="166688" cy="190500"/>
          </a:xfrm>
          <a:custGeom>
            <a:avLst/>
            <a:gdLst/>
            <a:ahLst/>
            <a:cxnLst/>
            <a:rect l="l" t="t" r="r" b="b"/>
            <a:pathLst>
              <a:path w="166688" h="190500">
                <a:moveTo>
                  <a:pt x="126057" y="-3683"/>
                </a:moveTo>
                <a:cubicBezTo>
                  <a:pt x="130485" y="-484"/>
                  <a:pt x="132122" y="5321"/>
                  <a:pt x="130113" y="10381"/>
                </a:cubicBezTo>
                <a:lnTo>
                  <a:pt x="100943" y="83344"/>
                </a:lnTo>
                <a:lnTo>
                  <a:pt x="154781" y="83344"/>
                </a:lnTo>
                <a:cubicBezTo>
                  <a:pt x="159804" y="83344"/>
                  <a:pt x="164269" y="86469"/>
                  <a:pt x="165981" y="91194"/>
                </a:cubicBezTo>
                <a:cubicBezTo>
                  <a:pt x="167692" y="95920"/>
                  <a:pt x="166241" y="101203"/>
                  <a:pt x="162409" y="104403"/>
                </a:cubicBezTo>
                <a:lnTo>
                  <a:pt x="55252" y="193700"/>
                </a:lnTo>
                <a:cubicBezTo>
                  <a:pt x="51048" y="197197"/>
                  <a:pt x="45058" y="197383"/>
                  <a:pt x="40630" y="194183"/>
                </a:cubicBezTo>
                <a:cubicBezTo>
                  <a:pt x="36202" y="190984"/>
                  <a:pt x="34565" y="185179"/>
                  <a:pt x="36575" y="180119"/>
                </a:cubicBezTo>
                <a:lnTo>
                  <a:pt x="65745" y="107156"/>
                </a:lnTo>
                <a:lnTo>
                  <a:pt x="11906" y="107156"/>
                </a:lnTo>
                <a:cubicBezTo>
                  <a:pt x="6883" y="107156"/>
                  <a:pt x="2418" y="104031"/>
                  <a:pt x="707" y="99306"/>
                </a:cubicBezTo>
                <a:cubicBezTo>
                  <a:pt x="-1005" y="94580"/>
                  <a:pt x="446" y="89297"/>
                  <a:pt x="4279" y="86097"/>
                </a:cubicBezTo>
                <a:lnTo>
                  <a:pt x="111435" y="-3200"/>
                </a:lnTo>
                <a:cubicBezTo>
                  <a:pt x="115639" y="-6697"/>
                  <a:pt x="121630" y="-6883"/>
                  <a:pt x="126057" y="-3683"/>
                </a:cubicBezTo>
                <a:close/>
              </a:path>
            </a:pathLst>
          </a:custGeom>
          <a:solidFill>
            <a:srgbClr val="FFFFFF"/>
          </a:solidFill>
          <a:ln/>
        </p:spPr>
        <p:txBody>
          <a:bodyPr/>
          <a:lstStyle/>
          <a:p>
            <a:endParaRPr lang="zh-CN" altLang="en-US"/>
          </a:p>
        </p:txBody>
      </p:sp>
      <p:sp>
        <p:nvSpPr>
          <p:cNvPr id="30" name="Text 28"/>
          <p:cNvSpPr/>
          <p:nvPr/>
        </p:nvSpPr>
        <p:spPr>
          <a:xfrm>
            <a:off x="7449443" y="3819525"/>
            <a:ext cx="1924050" cy="266700"/>
          </a:xfrm>
          <a:prstGeom prst="rect">
            <a:avLst/>
          </a:prstGeom>
          <a:noFill/>
          <a:ln/>
        </p:spPr>
        <p:txBody>
          <a:bodyPr wrap="square" lIns="0" tIns="0" rIns="0" bIns="0" rtlCol="0" anchor="ctr"/>
          <a:lstStyle/>
          <a:p>
            <a:pPr algn="ctr">
              <a:lnSpc>
                <a:spcPct val="130000"/>
              </a:lnSpc>
            </a:pPr>
            <a:r>
              <a:rPr lang="en-US" sz="1350" b="1" dirty="0">
                <a:solidFill>
                  <a:srgbClr val="E0E2E5"/>
                </a:solidFill>
                <a:latin typeface="MiSans" pitchFamily="34" charset="0"/>
                <a:ea typeface="MiSans" pitchFamily="34" charset="-122"/>
                <a:cs typeface="MiSans" pitchFamily="34" charset="-120"/>
              </a:rPr>
              <a:t>Action</a:t>
            </a:r>
            <a:endParaRPr lang="en-US" sz="1600" dirty="0"/>
          </a:p>
        </p:txBody>
      </p:sp>
      <p:sp>
        <p:nvSpPr>
          <p:cNvPr id="31" name="Text 29"/>
          <p:cNvSpPr/>
          <p:nvPr/>
        </p:nvSpPr>
        <p:spPr>
          <a:xfrm>
            <a:off x="7458968" y="4162425"/>
            <a:ext cx="1905000" cy="190500"/>
          </a:xfrm>
          <a:prstGeom prst="rect">
            <a:avLst/>
          </a:prstGeom>
          <a:noFill/>
          <a:ln/>
        </p:spPr>
        <p:txBody>
          <a:bodyPr wrap="square" lIns="0" tIns="0" rIns="0" bIns="0" rtlCol="0" anchor="ctr"/>
          <a:lstStyle/>
          <a:p>
            <a:pPr algn="ctr">
              <a:lnSpc>
                <a:spcPct val="120000"/>
              </a:lnSpc>
            </a:pPr>
            <a:r>
              <a:rPr lang="en-US" sz="1050" dirty="0">
                <a:solidFill>
                  <a:srgbClr val="7D7C7A"/>
                </a:solidFill>
                <a:latin typeface="Noto Sans SC" pitchFamily="34" charset="0"/>
                <a:ea typeface="Noto Sans SC" pitchFamily="34" charset="-122"/>
                <a:cs typeface="Noto Sans SC" pitchFamily="34" charset="-120"/>
              </a:rPr>
              <a:t>行动</a:t>
            </a:r>
            <a:endParaRPr lang="en-US" sz="1600" dirty="0"/>
          </a:p>
        </p:txBody>
      </p:sp>
      <p:sp>
        <p:nvSpPr>
          <p:cNvPr id="32" name="Text 30"/>
          <p:cNvSpPr/>
          <p:nvPr/>
        </p:nvSpPr>
        <p:spPr>
          <a:xfrm>
            <a:off x="7458968" y="4429125"/>
            <a:ext cx="1905000" cy="552450"/>
          </a:xfrm>
          <a:prstGeom prst="rect">
            <a:avLst/>
          </a:prstGeom>
          <a:noFill/>
          <a:ln/>
        </p:spPr>
        <p:txBody>
          <a:bodyPr wrap="square" lIns="0" tIns="0" rIns="0" bIns="0" rtlCol="0" anchor="ctr"/>
          <a:lstStyle/>
          <a:p>
            <a:pPr algn="ctr">
              <a:lnSpc>
                <a:spcPct val="110000"/>
              </a:lnSpc>
            </a:pPr>
            <a:r>
              <a:rPr lang="en-US" sz="1050" dirty="0">
                <a:solidFill>
                  <a:srgbClr val="E0E2E5"/>
                </a:solidFill>
                <a:latin typeface="Noto Sans SC" pitchFamily="34" charset="0"/>
                <a:ea typeface="Noto Sans SC" pitchFamily="34" charset="-122"/>
                <a:cs typeface="Noto Sans SC" pitchFamily="34" charset="-120"/>
              </a:rPr>
              <a:t>形成实际的物理改变，包括修改文件、执行构建脚本、提交代码等具体动作</a:t>
            </a:r>
            <a:endParaRPr lang="en-US" sz="1600" dirty="0"/>
          </a:p>
        </p:txBody>
      </p:sp>
      <p:sp>
        <p:nvSpPr>
          <p:cNvPr id="33" name="Shape 31"/>
          <p:cNvSpPr/>
          <p:nvPr/>
        </p:nvSpPr>
        <p:spPr>
          <a:xfrm>
            <a:off x="9651653" y="3090863"/>
            <a:ext cx="2152650" cy="2228850"/>
          </a:xfrm>
          <a:custGeom>
            <a:avLst/>
            <a:gdLst/>
            <a:ahLst/>
            <a:cxnLst/>
            <a:rect l="l" t="t" r="r" b="b"/>
            <a:pathLst>
              <a:path w="2152650" h="2228850">
                <a:moveTo>
                  <a:pt x="76204" y="0"/>
                </a:moveTo>
                <a:lnTo>
                  <a:pt x="2076446" y="0"/>
                </a:lnTo>
                <a:cubicBezTo>
                  <a:pt x="2118532" y="0"/>
                  <a:pt x="2152650" y="34118"/>
                  <a:pt x="2152650" y="76204"/>
                </a:cubicBezTo>
                <a:lnTo>
                  <a:pt x="2152650" y="2152646"/>
                </a:lnTo>
                <a:cubicBezTo>
                  <a:pt x="2152650" y="2194732"/>
                  <a:pt x="2118532" y="2228850"/>
                  <a:pt x="2076446" y="2228850"/>
                </a:cubicBezTo>
                <a:lnTo>
                  <a:pt x="76204" y="2228850"/>
                </a:lnTo>
                <a:cubicBezTo>
                  <a:pt x="34118" y="2228850"/>
                  <a:pt x="0" y="2194732"/>
                  <a:pt x="0" y="2152646"/>
                </a:cubicBezTo>
                <a:lnTo>
                  <a:pt x="0" y="76204"/>
                </a:lnTo>
                <a:cubicBezTo>
                  <a:pt x="0" y="34146"/>
                  <a:pt x="34146" y="0"/>
                  <a:pt x="76204" y="0"/>
                </a:cubicBezTo>
                <a:close/>
              </a:path>
            </a:pathLst>
          </a:custGeom>
          <a:solidFill>
            <a:srgbClr val="C9A87C">
              <a:alpha val="20000"/>
            </a:srgbClr>
          </a:solidFill>
          <a:ln w="12700">
            <a:solidFill>
              <a:srgbClr val="C9A87C">
                <a:alpha val="50196"/>
              </a:srgbClr>
            </a:solidFill>
            <a:prstDash val="solid"/>
          </a:ln>
        </p:spPr>
        <p:txBody>
          <a:bodyPr/>
          <a:lstStyle/>
          <a:p>
            <a:endParaRPr lang="zh-CN" altLang="en-US"/>
          </a:p>
        </p:txBody>
      </p:sp>
      <p:sp>
        <p:nvSpPr>
          <p:cNvPr id="34" name="Shape 32"/>
          <p:cNvSpPr/>
          <p:nvPr/>
        </p:nvSpPr>
        <p:spPr>
          <a:xfrm>
            <a:off x="10500271" y="3248025"/>
            <a:ext cx="457200" cy="457200"/>
          </a:xfrm>
          <a:custGeom>
            <a:avLst/>
            <a:gdLst/>
            <a:ahLst/>
            <a:cxnLst/>
            <a:rect l="l" t="t" r="r" b="b"/>
            <a:pathLst>
              <a:path w="457200" h="457200">
                <a:moveTo>
                  <a:pt x="228600" y="0"/>
                </a:moveTo>
                <a:lnTo>
                  <a:pt x="228600" y="0"/>
                </a:lnTo>
                <a:cubicBezTo>
                  <a:pt x="354768" y="0"/>
                  <a:pt x="457200" y="102432"/>
                  <a:pt x="457200" y="228600"/>
                </a:cubicBezTo>
                <a:lnTo>
                  <a:pt x="457200" y="228600"/>
                </a:lnTo>
                <a:cubicBezTo>
                  <a:pt x="457200" y="354768"/>
                  <a:pt x="354768" y="457200"/>
                  <a:pt x="228600" y="457200"/>
                </a:cubicBezTo>
                <a:lnTo>
                  <a:pt x="228600" y="457200"/>
                </a:lnTo>
                <a:cubicBezTo>
                  <a:pt x="102432" y="457200"/>
                  <a:pt x="0" y="354768"/>
                  <a:pt x="0" y="228600"/>
                </a:cubicBezTo>
                <a:lnTo>
                  <a:pt x="0" y="228600"/>
                </a:lnTo>
                <a:cubicBezTo>
                  <a:pt x="0" y="102432"/>
                  <a:pt x="102432" y="0"/>
                  <a:pt x="228600" y="0"/>
                </a:cubicBezTo>
                <a:close/>
              </a:path>
            </a:pathLst>
          </a:custGeom>
          <a:solidFill>
            <a:srgbClr val="C9A87C"/>
          </a:solidFill>
          <a:ln/>
        </p:spPr>
        <p:txBody>
          <a:bodyPr/>
          <a:lstStyle/>
          <a:p>
            <a:endParaRPr lang="zh-CN" altLang="en-US"/>
          </a:p>
        </p:txBody>
      </p:sp>
      <p:sp>
        <p:nvSpPr>
          <p:cNvPr id="35" name="Shape 33"/>
          <p:cNvSpPr/>
          <p:nvPr/>
        </p:nvSpPr>
        <p:spPr>
          <a:xfrm>
            <a:off x="10633621" y="3381375"/>
            <a:ext cx="190500" cy="190500"/>
          </a:xfrm>
          <a:custGeom>
            <a:avLst/>
            <a:gdLst/>
            <a:ahLst/>
            <a:cxnLst/>
            <a:rect l="l" t="t" r="r" b="b"/>
            <a:pathLst>
              <a:path w="190500" h="190500">
                <a:moveTo>
                  <a:pt x="95250" y="0"/>
                </a:moveTo>
                <a:cubicBezTo>
                  <a:pt x="96962" y="0"/>
                  <a:pt x="98673" y="372"/>
                  <a:pt x="100236" y="1079"/>
                </a:cubicBezTo>
                <a:lnTo>
                  <a:pt x="170334" y="30807"/>
                </a:lnTo>
                <a:cubicBezTo>
                  <a:pt x="178519" y="34268"/>
                  <a:pt x="184621" y="42342"/>
                  <a:pt x="184584" y="52090"/>
                </a:cubicBezTo>
                <a:cubicBezTo>
                  <a:pt x="184398" y="88999"/>
                  <a:pt x="169218" y="156530"/>
                  <a:pt x="105110" y="187226"/>
                </a:cubicBezTo>
                <a:cubicBezTo>
                  <a:pt x="98896" y="190202"/>
                  <a:pt x="91678" y="190202"/>
                  <a:pt x="85465" y="187226"/>
                </a:cubicBezTo>
                <a:cubicBezTo>
                  <a:pt x="21320" y="156530"/>
                  <a:pt x="6176" y="88999"/>
                  <a:pt x="5990" y="52090"/>
                </a:cubicBezTo>
                <a:cubicBezTo>
                  <a:pt x="5953" y="42342"/>
                  <a:pt x="12055" y="34268"/>
                  <a:pt x="20241" y="30807"/>
                </a:cubicBezTo>
                <a:lnTo>
                  <a:pt x="90301" y="1079"/>
                </a:lnTo>
                <a:cubicBezTo>
                  <a:pt x="91864" y="372"/>
                  <a:pt x="93538" y="0"/>
                  <a:pt x="95250" y="0"/>
                </a:cubicBezTo>
                <a:close/>
                <a:moveTo>
                  <a:pt x="95250" y="24854"/>
                </a:moveTo>
                <a:lnTo>
                  <a:pt x="95250" y="165534"/>
                </a:lnTo>
                <a:cubicBezTo>
                  <a:pt x="146596" y="140680"/>
                  <a:pt x="160400" y="85613"/>
                  <a:pt x="160734" y="52648"/>
                </a:cubicBezTo>
                <a:lnTo>
                  <a:pt x="95250" y="24892"/>
                </a:lnTo>
                <a:lnTo>
                  <a:pt x="95250" y="24892"/>
                </a:lnTo>
                <a:close/>
              </a:path>
            </a:pathLst>
          </a:custGeom>
          <a:solidFill>
            <a:srgbClr val="1A1D21"/>
          </a:solidFill>
          <a:ln/>
        </p:spPr>
        <p:txBody>
          <a:bodyPr/>
          <a:lstStyle/>
          <a:p>
            <a:endParaRPr lang="zh-CN" altLang="en-US"/>
          </a:p>
        </p:txBody>
      </p:sp>
      <p:sp>
        <p:nvSpPr>
          <p:cNvPr id="36" name="Text 34"/>
          <p:cNvSpPr/>
          <p:nvPr/>
        </p:nvSpPr>
        <p:spPr>
          <a:xfrm>
            <a:off x="9765953" y="3819525"/>
            <a:ext cx="1924050" cy="266700"/>
          </a:xfrm>
          <a:prstGeom prst="rect">
            <a:avLst/>
          </a:prstGeom>
          <a:noFill/>
          <a:ln/>
        </p:spPr>
        <p:txBody>
          <a:bodyPr wrap="square" lIns="0" tIns="0" rIns="0" bIns="0" rtlCol="0" anchor="ctr"/>
          <a:lstStyle/>
          <a:p>
            <a:pPr algn="ctr">
              <a:lnSpc>
                <a:spcPct val="130000"/>
              </a:lnSpc>
            </a:pPr>
            <a:r>
              <a:rPr lang="en-US" sz="1350" b="1" dirty="0">
                <a:solidFill>
                  <a:srgbClr val="E0E2E5"/>
                </a:solidFill>
                <a:latin typeface="MiSans" pitchFamily="34" charset="0"/>
                <a:ea typeface="MiSans" pitchFamily="34" charset="-122"/>
                <a:cs typeface="MiSans" pitchFamily="34" charset="-120"/>
              </a:rPr>
              <a:t>Permissions</a:t>
            </a:r>
            <a:endParaRPr lang="en-US" sz="1600" dirty="0"/>
          </a:p>
        </p:txBody>
      </p:sp>
      <p:sp>
        <p:nvSpPr>
          <p:cNvPr id="37" name="Text 35"/>
          <p:cNvSpPr/>
          <p:nvPr/>
        </p:nvSpPr>
        <p:spPr>
          <a:xfrm>
            <a:off x="9775478" y="4162425"/>
            <a:ext cx="1905000" cy="190500"/>
          </a:xfrm>
          <a:prstGeom prst="rect">
            <a:avLst/>
          </a:prstGeom>
          <a:noFill/>
          <a:ln/>
        </p:spPr>
        <p:txBody>
          <a:bodyPr wrap="square" lIns="0" tIns="0" rIns="0" bIns="0" rtlCol="0" anchor="ctr"/>
          <a:lstStyle/>
          <a:p>
            <a:pPr algn="ctr">
              <a:lnSpc>
                <a:spcPct val="120000"/>
              </a:lnSpc>
            </a:pPr>
            <a:r>
              <a:rPr lang="en-US" sz="1050" dirty="0">
                <a:solidFill>
                  <a:srgbClr val="7D7C7A"/>
                </a:solidFill>
                <a:latin typeface="Noto Sans SC" pitchFamily="34" charset="0"/>
                <a:ea typeface="Noto Sans SC" pitchFamily="34" charset="-122"/>
                <a:cs typeface="Noto Sans SC" pitchFamily="34" charset="-120"/>
              </a:rPr>
              <a:t>权限</a:t>
            </a:r>
            <a:endParaRPr lang="en-US" sz="1600" dirty="0"/>
          </a:p>
        </p:txBody>
      </p:sp>
      <p:sp>
        <p:nvSpPr>
          <p:cNvPr id="38" name="Text 36"/>
          <p:cNvSpPr/>
          <p:nvPr/>
        </p:nvSpPr>
        <p:spPr>
          <a:xfrm>
            <a:off x="9775478" y="4429125"/>
            <a:ext cx="1905000" cy="552450"/>
          </a:xfrm>
          <a:prstGeom prst="rect">
            <a:avLst/>
          </a:prstGeom>
          <a:noFill/>
          <a:ln/>
        </p:spPr>
        <p:txBody>
          <a:bodyPr wrap="square" lIns="0" tIns="0" rIns="0" bIns="0" rtlCol="0" anchor="ctr"/>
          <a:lstStyle/>
          <a:p>
            <a:pPr algn="ctr">
              <a:lnSpc>
                <a:spcPct val="110000"/>
              </a:lnSpc>
            </a:pPr>
            <a:r>
              <a:rPr lang="en-US" sz="1050" dirty="0">
                <a:solidFill>
                  <a:srgbClr val="E0E2E5"/>
                </a:solidFill>
                <a:latin typeface="Noto Sans SC" pitchFamily="34" charset="0"/>
                <a:ea typeface="Noto Sans SC" pitchFamily="34" charset="-122"/>
                <a:cs typeface="Noto Sans SC" pitchFamily="34" charset="-120"/>
              </a:rPr>
              <a:t>赋予"安全边界"，通过多级权限模式与拦截器将大模型的幻觉收敛在安全沙盒内</a:t>
            </a:r>
            <a:endParaRPr lang="en-US" sz="1600" dirty="0"/>
          </a:p>
        </p:txBody>
      </p:sp>
      <p:sp>
        <p:nvSpPr>
          <p:cNvPr id="39" name="Shape 37"/>
          <p:cNvSpPr/>
          <p:nvPr/>
        </p:nvSpPr>
        <p:spPr>
          <a:xfrm>
            <a:off x="400050" y="5476875"/>
            <a:ext cx="11410950" cy="800100"/>
          </a:xfrm>
          <a:custGeom>
            <a:avLst/>
            <a:gdLst/>
            <a:ahLst/>
            <a:cxnLst/>
            <a:rect l="l" t="t" r="r" b="b"/>
            <a:pathLst>
              <a:path w="11410950" h="800100">
                <a:moveTo>
                  <a:pt x="0" y="0"/>
                </a:moveTo>
                <a:lnTo>
                  <a:pt x="11334748" y="0"/>
                </a:lnTo>
                <a:cubicBezTo>
                  <a:pt x="11376833" y="0"/>
                  <a:pt x="11410950" y="34117"/>
                  <a:pt x="11410950" y="76202"/>
                </a:cubicBezTo>
                <a:lnTo>
                  <a:pt x="11410950" y="723898"/>
                </a:lnTo>
                <a:cubicBezTo>
                  <a:pt x="11410950" y="765983"/>
                  <a:pt x="11376833" y="800100"/>
                  <a:pt x="11334748" y="800100"/>
                </a:cubicBezTo>
                <a:lnTo>
                  <a:pt x="0" y="800100"/>
                </a:lnTo>
                <a:lnTo>
                  <a:pt x="0" y="0"/>
                </a:lnTo>
                <a:close/>
              </a:path>
            </a:pathLst>
          </a:custGeom>
          <a:solidFill>
            <a:srgbClr val="C9A87C">
              <a:alpha val="10196"/>
            </a:srgbClr>
          </a:solidFill>
          <a:ln/>
        </p:spPr>
        <p:txBody>
          <a:bodyPr/>
          <a:lstStyle/>
          <a:p>
            <a:endParaRPr lang="zh-CN" altLang="en-US"/>
          </a:p>
        </p:txBody>
      </p:sp>
      <p:sp>
        <p:nvSpPr>
          <p:cNvPr id="40" name="Shape 38"/>
          <p:cNvSpPr/>
          <p:nvPr/>
        </p:nvSpPr>
        <p:spPr>
          <a:xfrm>
            <a:off x="400050" y="5476875"/>
            <a:ext cx="38100" cy="800100"/>
          </a:xfrm>
          <a:custGeom>
            <a:avLst/>
            <a:gdLst/>
            <a:ahLst/>
            <a:cxnLst/>
            <a:rect l="l" t="t" r="r" b="b"/>
            <a:pathLst>
              <a:path w="38100" h="800100">
                <a:moveTo>
                  <a:pt x="0" y="0"/>
                </a:moveTo>
                <a:lnTo>
                  <a:pt x="38100" y="0"/>
                </a:lnTo>
                <a:lnTo>
                  <a:pt x="38100" y="800100"/>
                </a:lnTo>
                <a:lnTo>
                  <a:pt x="0" y="800100"/>
                </a:lnTo>
                <a:lnTo>
                  <a:pt x="0" y="0"/>
                </a:lnTo>
                <a:close/>
              </a:path>
            </a:pathLst>
          </a:custGeom>
          <a:solidFill>
            <a:srgbClr val="C9A87C"/>
          </a:solidFill>
          <a:ln/>
        </p:spPr>
        <p:txBody>
          <a:bodyPr/>
          <a:lstStyle/>
          <a:p>
            <a:endParaRPr lang="zh-CN" altLang="en-US"/>
          </a:p>
        </p:txBody>
      </p:sp>
      <p:sp>
        <p:nvSpPr>
          <p:cNvPr id="41" name="Shape 39"/>
          <p:cNvSpPr/>
          <p:nvPr/>
        </p:nvSpPr>
        <p:spPr>
          <a:xfrm>
            <a:off x="590550" y="5676900"/>
            <a:ext cx="152400" cy="152400"/>
          </a:xfrm>
          <a:custGeom>
            <a:avLst/>
            <a:gdLst/>
            <a:ahLst/>
            <a:cxnLst/>
            <a:rect l="l" t="t" r="r" b="b"/>
            <a:pathLst>
              <a:path w="152400" h="152400">
                <a:moveTo>
                  <a:pt x="38100" y="95250"/>
                </a:moveTo>
                <a:lnTo>
                  <a:pt x="7293" y="95250"/>
                </a:lnTo>
                <a:cubicBezTo>
                  <a:pt x="-119" y="95250"/>
                  <a:pt x="-4673" y="87184"/>
                  <a:pt x="-863" y="80814"/>
                </a:cubicBezTo>
                <a:lnTo>
                  <a:pt x="14883" y="54560"/>
                </a:lnTo>
                <a:cubicBezTo>
                  <a:pt x="17472" y="50244"/>
                  <a:pt x="22116" y="47625"/>
                  <a:pt x="27146" y="47625"/>
                </a:cubicBezTo>
                <a:lnTo>
                  <a:pt x="55424" y="47625"/>
                </a:lnTo>
                <a:cubicBezTo>
                  <a:pt x="78075" y="9257"/>
                  <a:pt x="111859" y="7322"/>
                  <a:pt x="134451" y="10626"/>
                </a:cubicBezTo>
                <a:cubicBezTo>
                  <a:pt x="138261" y="11192"/>
                  <a:pt x="141238" y="14168"/>
                  <a:pt x="141774" y="17949"/>
                </a:cubicBezTo>
                <a:cubicBezTo>
                  <a:pt x="145078" y="40541"/>
                  <a:pt x="143143" y="74325"/>
                  <a:pt x="104775" y="96976"/>
                </a:cubicBezTo>
                <a:lnTo>
                  <a:pt x="104775" y="125254"/>
                </a:lnTo>
                <a:cubicBezTo>
                  <a:pt x="104775" y="130284"/>
                  <a:pt x="102156" y="134928"/>
                  <a:pt x="97840" y="137517"/>
                </a:cubicBezTo>
                <a:lnTo>
                  <a:pt x="71586" y="153263"/>
                </a:lnTo>
                <a:cubicBezTo>
                  <a:pt x="65246" y="157073"/>
                  <a:pt x="57150" y="152489"/>
                  <a:pt x="57150" y="145107"/>
                </a:cubicBezTo>
                <a:lnTo>
                  <a:pt x="57150" y="114300"/>
                </a:lnTo>
                <a:cubicBezTo>
                  <a:pt x="57150" y="103793"/>
                  <a:pt x="48607" y="95250"/>
                  <a:pt x="38100" y="95250"/>
                </a:cubicBezTo>
                <a:lnTo>
                  <a:pt x="38070" y="95250"/>
                </a:lnTo>
                <a:close/>
                <a:moveTo>
                  <a:pt x="119062" y="47625"/>
                </a:moveTo>
                <a:cubicBezTo>
                  <a:pt x="119062" y="39740"/>
                  <a:pt x="112660" y="33338"/>
                  <a:pt x="104775" y="33338"/>
                </a:cubicBezTo>
                <a:cubicBezTo>
                  <a:pt x="96890" y="33338"/>
                  <a:pt x="90488" y="39740"/>
                  <a:pt x="90488" y="47625"/>
                </a:cubicBezTo>
                <a:cubicBezTo>
                  <a:pt x="90488" y="55510"/>
                  <a:pt x="96890" y="61912"/>
                  <a:pt x="104775" y="61912"/>
                </a:cubicBezTo>
                <a:cubicBezTo>
                  <a:pt x="112660" y="61912"/>
                  <a:pt x="119062" y="55510"/>
                  <a:pt x="119062" y="47625"/>
                </a:cubicBezTo>
                <a:close/>
              </a:path>
            </a:pathLst>
          </a:custGeom>
          <a:solidFill>
            <a:srgbClr val="C9A87C"/>
          </a:solidFill>
          <a:ln/>
        </p:spPr>
        <p:txBody>
          <a:bodyPr/>
          <a:lstStyle/>
          <a:p>
            <a:endParaRPr lang="zh-CN" altLang="en-US"/>
          </a:p>
        </p:txBody>
      </p:sp>
      <p:sp>
        <p:nvSpPr>
          <p:cNvPr id="42" name="Text 40"/>
          <p:cNvSpPr/>
          <p:nvPr/>
        </p:nvSpPr>
        <p:spPr>
          <a:xfrm>
            <a:off x="819150" y="5629275"/>
            <a:ext cx="10915650" cy="495300"/>
          </a:xfrm>
          <a:prstGeom prst="rect">
            <a:avLst/>
          </a:prstGeom>
          <a:noFill/>
          <a:ln/>
        </p:spPr>
        <p:txBody>
          <a:bodyPr wrap="square" lIns="0" tIns="0" rIns="0" bIns="0" rtlCol="0" anchor="ctr"/>
          <a:lstStyle/>
          <a:p>
            <a:pPr>
              <a:lnSpc>
                <a:spcPct val="140000"/>
              </a:lnSpc>
            </a:pPr>
            <a:r>
              <a:rPr lang="en-US" sz="1200" b="1" dirty="0">
                <a:solidFill>
                  <a:srgbClr val="C9A87C"/>
                </a:solidFill>
                <a:latin typeface="Noto Sans SC" pitchFamily="34" charset="0"/>
                <a:ea typeface="Noto Sans SC" pitchFamily="34" charset="-122"/>
                <a:cs typeface="Noto Sans SC" pitchFamily="34" charset="-120"/>
              </a:rPr>
              <a:t>开箱即用的工程底座：</a:t>
            </a:r>
            <a:r>
              <a:rPr lang="en-US" sz="1200" dirty="0">
                <a:solidFill>
                  <a:srgbClr val="E0E2E5"/>
                </a:solidFill>
                <a:latin typeface="Noto Sans SC" pitchFamily="34" charset="0"/>
                <a:ea typeface="Noto Sans SC" pitchFamily="34" charset="-122"/>
                <a:cs typeface="Noto Sans SC" pitchFamily="34" charset="-120"/>
              </a:rPr>
              <a:t>通过这套机制，OpenHarness 致力于为研究人员和开发者提供一个透明、安全的工程底座，将纯粹的模型"大脑"转化为具备"手眼"能力的超级工作站。</a:t>
            </a:r>
            <a:endParaRPr lang="en-US" sz="1600" dirty="0"/>
          </a:p>
        </p:txBody>
      </p:sp>
    </p:spTree>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A1D21"/>
        </a:solidFill>
        <a:effectLst/>
      </p:bgPr>
    </p:bg>
    <p:spTree>
      <p:nvGrpSpPr>
        <p:cNvPr id="1" name=""/>
        <p:cNvGrpSpPr/>
        <p:nvPr/>
      </p:nvGrpSpPr>
      <p:grpSpPr>
        <a:xfrm>
          <a:off x="0" y="0"/>
          <a:ext cx="0" cy="0"/>
          <a:chOff x="0" y="0"/>
          <a:chExt cx="0" cy="0"/>
        </a:xfrm>
      </p:grpSpPr>
      <p:sp>
        <p:nvSpPr>
          <p:cNvPr id="4" name="Text 1"/>
          <p:cNvSpPr/>
          <p:nvPr/>
        </p:nvSpPr>
        <p:spPr>
          <a:xfrm>
            <a:off x="381000" y="1766888"/>
            <a:ext cx="1554510" cy="1281113"/>
          </a:xfrm>
          <a:prstGeom prst="rect">
            <a:avLst/>
          </a:prstGeom>
          <a:noFill/>
          <a:ln/>
        </p:spPr>
        <p:txBody>
          <a:bodyPr wrap="square" lIns="0" tIns="0" rIns="0" bIns="0" rtlCol="0" anchor="ctr"/>
          <a:lstStyle/>
          <a:p>
            <a:pPr>
              <a:lnSpc>
                <a:spcPct val="80000"/>
              </a:lnSpc>
            </a:pPr>
            <a:r>
              <a:rPr lang="en-US" sz="7200" b="1" dirty="0">
                <a:solidFill>
                  <a:srgbClr val="C9A87C">
                    <a:alpha val="30000"/>
                  </a:srgbClr>
                </a:solidFill>
                <a:latin typeface="Hedvig Letters Sans" pitchFamily="34" charset="0"/>
                <a:ea typeface="Hedvig Letters Sans" pitchFamily="34" charset="-122"/>
                <a:cs typeface="Hedvig Letters Sans" pitchFamily="34" charset="-120"/>
              </a:rPr>
              <a:t>02</a:t>
            </a:r>
            <a:endParaRPr lang="en-US" sz="1600" dirty="0"/>
          </a:p>
        </p:txBody>
      </p:sp>
      <p:sp>
        <p:nvSpPr>
          <p:cNvPr id="5" name="Text 2"/>
          <p:cNvSpPr/>
          <p:nvPr/>
        </p:nvSpPr>
        <p:spPr>
          <a:xfrm>
            <a:off x="381000" y="3095625"/>
            <a:ext cx="11715750" cy="714375"/>
          </a:xfrm>
          <a:prstGeom prst="rect">
            <a:avLst/>
          </a:prstGeom>
          <a:noFill/>
          <a:ln/>
        </p:spPr>
        <p:txBody>
          <a:bodyPr wrap="square" lIns="0" tIns="0" rIns="0" bIns="0" rtlCol="0" anchor="ctr"/>
          <a:lstStyle/>
          <a:p>
            <a:pPr>
              <a:lnSpc>
                <a:spcPct val="100000"/>
              </a:lnSpc>
            </a:pPr>
            <a:r>
              <a:rPr lang="en-US" sz="4500" b="1" dirty="0">
                <a:solidFill>
                  <a:srgbClr val="E0E2E5"/>
                </a:solidFill>
                <a:latin typeface="Noto Sans SC" pitchFamily="34" charset="0"/>
                <a:ea typeface="Noto Sans SC" pitchFamily="34" charset="-122"/>
                <a:cs typeface="Noto Sans SC" pitchFamily="34" charset="-120"/>
              </a:rPr>
              <a:t>快速入门</a:t>
            </a:r>
            <a:endParaRPr lang="en-US" sz="1600" dirty="0"/>
          </a:p>
        </p:txBody>
      </p:sp>
      <p:sp>
        <p:nvSpPr>
          <p:cNvPr id="6" name="Text 3"/>
          <p:cNvSpPr/>
          <p:nvPr/>
        </p:nvSpPr>
        <p:spPr>
          <a:xfrm>
            <a:off x="381000" y="4038600"/>
            <a:ext cx="5600700" cy="371475"/>
          </a:xfrm>
          <a:prstGeom prst="rect">
            <a:avLst/>
          </a:prstGeom>
          <a:noFill/>
          <a:ln/>
        </p:spPr>
        <p:txBody>
          <a:bodyPr wrap="square" lIns="0" tIns="0" rIns="0" bIns="0" rtlCol="0" anchor="ctr"/>
          <a:lstStyle/>
          <a:p>
            <a:pPr>
              <a:lnSpc>
                <a:spcPct val="140000"/>
              </a:lnSpc>
            </a:pPr>
            <a:r>
              <a:rPr lang="en-US" sz="1800" dirty="0">
                <a:solidFill>
                  <a:srgbClr val="7D7C7A"/>
                </a:solidFill>
                <a:latin typeface="Noto Sans SC" pitchFamily="34" charset="0"/>
                <a:ea typeface="Noto Sans SC" pitchFamily="34" charset="-122"/>
                <a:cs typeface="Noto Sans SC" pitchFamily="34" charset="-120"/>
              </a:rPr>
              <a:t>从一行命令到全自动修 Bug</a:t>
            </a:r>
            <a:endParaRPr lang="en-US" sz="1600" dirty="0"/>
          </a:p>
        </p:txBody>
      </p:sp>
      <p:sp>
        <p:nvSpPr>
          <p:cNvPr id="7" name="Shape 4"/>
          <p:cNvSpPr/>
          <p:nvPr/>
        </p:nvSpPr>
        <p:spPr>
          <a:xfrm>
            <a:off x="381000" y="4867275"/>
            <a:ext cx="914400" cy="38100"/>
          </a:xfrm>
          <a:custGeom>
            <a:avLst/>
            <a:gdLst/>
            <a:ahLst/>
            <a:cxnLst/>
            <a:rect l="l" t="t" r="r" b="b"/>
            <a:pathLst>
              <a:path w="914400" h="38100">
                <a:moveTo>
                  <a:pt x="0" y="0"/>
                </a:moveTo>
                <a:lnTo>
                  <a:pt x="914400" y="0"/>
                </a:lnTo>
                <a:lnTo>
                  <a:pt x="914400" y="38100"/>
                </a:lnTo>
                <a:lnTo>
                  <a:pt x="0" y="38100"/>
                </a:lnTo>
                <a:lnTo>
                  <a:pt x="0" y="0"/>
                </a:lnTo>
                <a:close/>
              </a:path>
            </a:pathLst>
          </a:custGeom>
          <a:solidFill>
            <a:srgbClr val="4A6D8C"/>
          </a:solidFill>
          <a:ln/>
        </p:spPr>
        <p:txBody>
          <a:bodyPr/>
          <a:lstStyle/>
          <a:p>
            <a:endParaRPr lang="zh-CN" altLang="en-US"/>
          </a:p>
        </p:txBody>
      </p:sp>
      <p:sp>
        <p:nvSpPr>
          <p:cNvPr id="8" name="Shape 5"/>
          <p:cNvSpPr/>
          <p:nvPr/>
        </p:nvSpPr>
        <p:spPr>
          <a:xfrm>
            <a:off x="1447800" y="4867275"/>
            <a:ext cx="457200" cy="38100"/>
          </a:xfrm>
          <a:custGeom>
            <a:avLst/>
            <a:gdLst/>
            <a:ahLst/>
            <a:cxnLst/>
            <a:rect l="l" t="t" r="r" b="b"/>
            <a:pathLst>
              <a:path w="457200" h="38100">
                <a:moveTo>
                  <a:pt x="0" y="0"/>
                </a:moveTo>
                <a:lnTo>
                  <a:pt x="457200" y="0"/>
                </a:lnTo>
                <a:lnTo>
                  <a:pt x="457200" y="38100"/>
                </a:lnTo>
                <a:lnTo>
                  <a:pt x="0" y="38100"/>
                </a:lnTo>
                <a:lnTo>
                  <a:pt x="0" y="0"/>
                </a:lnTo>
                <a:close/>
              </a:path>
            </a:pathLst>
          </a:custGeom>
          <a:solidFill>
            <a:srgbClr val="C9A87C"/>
          </a:solidFill>
          <a:ln/>
        </p:spPr>
        <p:txBody>
          <a:bodyPr/>
          <a:lstStyle/>
          <a:p>
            <a:endParaRPr lang="zh-CN" altLang="en-US"/>
          </a:p>
        </p:txBody>
      </p:sp>
    </p:spTree>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1A1D21"/>
        </a:solidFill>
        <a:effectLst/>
      </p:bgPr>
    </p:bg>
    <p:spTree>
      <p:nvGrpSpPr>
        <p:cNvPr id="1" name=""/>
        <p:cNvGrpSpPr/>
        <p:nvPr/>
      </p:nvGrpSpPr>
      <p:grpSpPr>
        <a:xfrm>
          <a:off x="0" y="0"/>
          <a:ext cx="0" cy="0"/>
          <a:chOff x="0" y="0"/>
          <a:chExt cx="0" cy="0"/>
        </a:xfrm>
      </p:grpSpPr>
      <p:sp>
        <p:nvSpPr>
          <p:cNvPr id="2" name="Text 0"/>
          <p:cNvSpPr/>
          <p:nvPr/>
        </p:nvSpPr>
        <p:spPr>
          <a:xfrm>
            <a:off x="328183" y="328183"/>
            <a:ext cx="11601271" cy="196910"/>
          </a:xfrm>
          <a:prstGeom prst="rect">
            <a:avLst/>
          </a:prstGeom>
          <a:noFill/>
          <a:ln/>
        </p:spPr>
        <p:txBody>
          <a:bodyPr wrap="square" lIns="0" tIns="0" rIns="0" bIns="0" rtlCol="0" anchor="ctr"/>
          <a:lstStyle/>
          <a:p>
            <a:pPr>
              <a:lnSpc>
                <a:spcPct val="130000"/>
              </a:lnSpc>
            </a:pPr>
            <a:r>
              <a:rPr lang="en-US" sz="1034" b="1" kern="0" spc="52" dirty="0">
                <a:solidFill>
                  <a:srgbClr val="C9A87C"/>
                </a:solidFill>
                <a:latin typeface="Noto Sans SC" pitchFamily="34" charset="0"/>
                <a:ea typeface="Noto Sans SC" pitchFamily="34" charset="-122"/>
                <a:cs typeface="Noto Sans SC" pitchFamily="34" charset="-120"/>
              </a:rPr>
              <a:t>QUICK START</a:t>
            </a:r>
            <a:endParaRPr lang="en-US" sz="1600" dirty="0"/>
          </a:p>
        </p:txBody>
      </p:sp>
      <p:sp>
        <p:nvSpPr>
          <p:cNvPr id="3" name="Text 1"/>
          <p:cNvSpPr/>
          <p:nvPr/>
        </p:nvSpPr>
        <p:spPr>
          <a:xfrm>
            <a:off x="328183" y="590729"/>
            <a:ext cx="11683316" cy="328183"/>
          </a:xfrm>
          <a:prstGeom prst="rect">
            <a:avLst/>
          </a:prstGeom>
          <a:noFill/>
          <a:ln/>
        </p:spPr>
        <p:txBody>
          <a:bodyPr wrap="square" lIns="0" tIns="0" rIns="0" bIns="0" rtlCol="0" anchor="ctr"/>
          <a:lstStyle/>
          <a:p>
            <a:pPr>
              <a:lnSpc>
                <a:spcPct val="90000"/>
              </a:lnSpc>
            </a:pPr>
            <a:r>
              <a:rPr lang="en-US" sz="2326" b="1" dirty="0">
                <a:solidFill>
                  <a:srgbClr val="E0E2E5"/>
                </a:solidFill>
                <a:latin typeface="Noto Sans SC" pitchFamily="34" charset="0"/>
                <a:ea typeface="Noto Sans SC" pitchFamily="34" charset="-122"/>
                <a:cs typeface="Noto Sans SC" pitchFamily="34" charset="-120"/>
              </a:rPr>
              <a:t>安装与环境配置</a:t>
            </a:r>
            <a:endParaRPr lang="en-US" sz="1600" dirty="0"/>
          </a:p>
        </p:txBody>
      </p:sp>
      <p:sp>
        <p:nvSpPr>
          <p:cNvPr id="4" name="Shape 2"/>
          <p:cNvSpPr/>
          <p:nvPr/>
        </p:nvSpPr>
        <p:spPr>
          <a:xfrm>
            <a:off x="332285" y="1087106"/>
            <a:ext cx="5661157" cy="2141394"/>
          </a:xfrm>
          <a:custGeom>
            <a:avLst/>
            <a:gdLst/>
            <a:ahLst/>
            <a:cxnLst/>
            <a:rect l="l" t="t" r="r" b="b"/>
            <a:pathLst>
              <a:path w="5661157" h="2141394">
                <a:moveTo>
                  <a:pt x="65634" y="0"/>
                </a:moveTo>
                <a:lnTo>
                  <a:pt x="5595524" y="0"/>
                </a:lnTo>
                <a:cubicBezTo>
                  <a:pt x="5631772" y="0"/>
                  <a:pt x="5661157" y="29385"/>
                  <a:pt x="5661157" y="65634"/>
                </a:cubicBezTo>
                <a:lnTo>
                  <a:pt x="5661157" y="2075761"/>
                </a:lnTo>
                <a:cubicBezTo>
                  <a:pt x="5661157" y="2112009"/>
                  <a:pt x="5631772" y="2141394"/>
                  <a:pt x="5595524" y="2141394"/>
                </a:cubicBezTo>
                <a:lnTo>
                  <a:pt x="65634" y="2141394"/>
                </a:lnTo>
                <a:cubicBezTo>
                  <a:pt x="29385" y="2141394"/>
                  <a:pt x="0" y="2112009"/>
                  <a:pt x="0" y="2075761"/>
                </a:cubicBezTo>
                <a:lnTo>
                  <a:pt x="0" y="65634"/>
                </a:lnTo>
                <a:cubicBezTo>
                  <a:pt x="0" y="29385"/>
                  <a:pt x="29385" y="0"/>
                  <a:pt x="65634" y="0"/>
                </a:cubicBezTo>
                <a:close/>
              </a:path>
            </a:pathLst>
          </a:custGeom>
          <a:solidFill>
            <a:srgbClr val="4A6D8C">
              <a:alpha val="10196"/>
            </a:srgbClr>
          </a:solidFill>
          <a:ln w="12700">
            <a:solidFill>
              <a:srgbClr val="4A6D8C">
                <a:alpha val="30196"/>
              </a:srgbClr>
            </a:solidFill>
            <a:prstDash val="solid"/>
          </a:ln>
        </p:spPr>
        <p:txBody>
          <a:bodyPr/>
          <a:lstStyle/>
          <a:p>
            <a:endParaRPr lang="zh-CN" altLang="en-US"/>
          </a:p>
        </p:txBody>
      </p:sp>
      <p:sp>
        <p:nvSpPr>
          <p:cNvPr id="5" name="Shape 3"/>
          <p:cNvSpPr/>
          <p:nvPr/>
        </p:nvSpPr>
        <p:spPr>
          <a:xfrm>
            <a:off x="500479" y="1255300"/>
            <a:ext cx="328183" cy="328183"/>
          </a:xfrm>
          <a:custGeom>
            <a:avLst/>
            <a:gdLst/>
            <a:ahLst/>
            <a:cxnLst/>
            <a:rect l="l" t="t" r="r" b="b"/>
            <a:pathLst>
              <a:path w="328183" h="328183">
                <a:moveTo>
                  <a:pt x="65637" y="0"/>
                </a:moveTo>
                <a:lnTo>
                  <a:pt x="262546" y="0"/>
                </a:lnTo>
                <a:cubicBezTo>
                  <a:pt x="298797" y="0"/>
                  <a:pt x="328183" y="29387"/>
                  <a:pt x="328183" y="65637"/>
                </a:cubicBezTo>
                <a:lnTo>
                  <a:pt x="328183" y="262546"/>
                </a:lnTo>
                <a:cubicBezTo>
                  <a:pt x="328183" y="298797"/>
                  <a:pt x="298797" y="328183"/>
                  <a:pt x="262546" y="328183"/>
                </a:cubicBezTo>
                <a:lnTo>
                  <a:pt x="65637" y="328183"/>
                </a:lnTo>
                <a:cubicBezTo>
                  <a:pt x="29387" y="328183"/>
                  <a:pt x="0" y="298797"/>
                  <a:pt x="0" y="262546"/>
                </a:cubicBezTo>
                <a:lnTo>
                  <a:pt x="0" y="65637"/>
                </a:lnTo>
                <a:cubicBezTo>
                  <a:pt x="0" y="29387"/>
                  <a:pt x="29387" y="0"/>
                  <a:pt x="65637" y="0"/>
                </a:cubicBezTo>
                <a:close/>
              </a:path>
            </a:pathLst>
          </a:custGeom>
          <a:solidFill>
            <a:srgbClr val="4A6D8C"/>
          </a:solidFill>
          <a:ln/>
        </p:spPr>
        <p:txBody>
          <a:bodyPr/>
          <a:lstStyle/>
          <a:p>
            <a:endParaRPr lang="zh-CN" altLang="en-US"/>
          </a:p>
        </p:txBody>
      </p:sp>
      <p:sp>
        <p:nvSpPr>
          <p:cNvPr id="6" name="Text 4"/>
          <p:cNvSpPr/>
          <p:nvPr/>
        </p:nvSpPr>
        <p:spPr>
          <a:xfrm>
            <a:off x="634252" y="1304528"/>
            <a:ext cx="131273" cy="229728"/>
          </a:xfrm>
          <a:prstGeom prst="rect">
            <a:avLst/>
          </a:prstGeom>
          <a:noFill/>
          <a:ln/>
        </p:spPr>
        <p:txBody>
          <a:bodyPr wrap="square" lIns="0" tIns="0" rIns="0" bIns="0" rtlCol="0" anchor="ctr"/>
          <a:lstStyle/>
          <a:p>
            <a:pPr>
              <a:lnSpc>
                <a:spcPct val="130000"/>
              </a:lnSpc>
            </a:pPr>
            <a:r>
              <a:rPr lang="en-US" sz="1163" b="1" dirty="0">
                <a:solidFill>
                  <a:srgbClr val="FFFFFF"/>
                </a:solidFill>
                <a:latin typeface="Hedvig Letters Sans" pitchFamily="34" charset="0"/>
                <a:ea typeface="Hedvig Letters Sans" pitchFamily="34" charset="-122"/>
                <a:cs typeface="Hedvig Letters Sans" pitchFamily="34" charset="-120"/>
              </a:rPr>
              <a:t>1</a:t>
            </a:r>
            <a:endParaRPr lang="en-US" sz="1600" dirty="0"/>
          </a:p>
        </p:txBody>
      </p:sp>
      <p:sp>
        <p:nvSpPr>
          <p:cNvPr id="7" name="Text 5"/>
          <p:cNvSpPr/>
          <p:nvPr/>
        </p:nvSpPr>
        <p:spPr>
          <a:xfrm>
            <a:off x="927117" y="1304528"/>
            <a:ext cx="738412" cy="229728"/>
          </a:xfrm>
          <a:prstGeom prst="rect">
            <a:avLst/>
          </a:prstGeom>
          <a:noFill/>
          <a:ln/>
        </p:spPr>
        <p:txBody>
          <a:bodyPr wrap="square" lIns="0" tIns="0" rIns="0" bIns="0" rtlCol="0" anchor="ctr"/>
          <a:lstStyle/>
          <a:p>
            <a:pPr>
              <a:lnSpc>
                <a:spcPct val="120000"/>
              </a:lnSpc>
            </a:pPr>
            <a:r>
              <a:rPr lang="en-US" sz="1292" b="1" dirty="0">
                <a:solidFill>
                  <a:srgbClr val="E0E2E5"/>
                </a:solidFill>
                <a:latin typeface="Noto Sans SC" pitchFamily="34" charset="0"/>
                <a:ea typeface="Noto Sans SC" pitchFamily="34" charset="-122"/>
                <a:cs typeface="Noto Sans SC" pitchFamily="34" charset="-120"/>
              </a:rPr>
              <a:t>环境准备</a:t>
            </a:r>
            <a:endParaRPr lang="en-US" sz="1600" dirty="0"/>
          </a:p>
        </p:txBody>
      </p:sp>
      <p:sp>
        <p:nvSpPr>
          <p:cNvPr id="8" name="Shape 6"/>
          <p:cNvSpPr/>
          <p:nvPr/>
        </p:nvSpPr>
        <p:spPr>
          <a:xfrm>
            <a:off x="500479" y="1714756"/>
            <a:ext cx="5324770" cy="623548"/>
          </a:xfrm>
          <a:custGeom>
            <a:avLst/>
            <a:gdLst/>
            <a:ahLst/>
            <a:cxnLst/>
            <a:rect l="l" t="t" r="r" b="b"/>
            <a:pathLst>
              <a:path w="5324770" h="623548">
                <a:moveTo>
                  <a:pt x="65635" y="0"/>
                </a:moveTo>
                <a:lnTo>
                  <a:pt x="5259135" y="0"/>
                </a:lnTo>
                <a:cubicBezTo>
                  <a:pt x="5295384" y="0"/>
                  <a:pt x="5324770" y="29386"/>
                  <a:pt x="5324770" y="65635"/>
                </a:cubicBezTo>
                <a:lnTo>
                  <a:pt x="5324770" y="557913"/>
                </a:lnTo>
                <a:cubicBezTo>
                  <a:pt x="5324770" y="594162"/>
                  <a:pt x="5295384" y="623548"/>
                  <a:pt x="5259135" y="623548"/>
                </a:cubicBezTo>
                <a:lnTo>
                  <a:pt x="65635" y="623548"/>
                </a:lnTo>
                <a:cubicBezTo>
                  <a:pt x="29386" y="623548"/>
                  <a:pt x="0" y="594162"/>
                  <a:pt x="0" y="557913"/>
                </a:cubicBezTo>
                <a:lnTo>
                  <a:pt x="0" y="65635"/>
                </a:lnTo>
                <a:cubicBezTo>
                  <a:pt x="0" y="29410"/>
                  <a:pt x="29410" y="0"/>
                  <a:pt x="65635" y="0"/>
                </a:cubicBezTo>
                <a:close/>
              </a:path>
            </a:pathLst>
          </a:custGeom>
          <a:solidFill>
            <a:srgbClr val="1A1D21"/>
          </a:solidFill>
          <a:ln/>
        </p:spPr>
        <p:txBody>
          <a:bodyPr/>
          <a:lstStyle/>
          <a:p>
            <a:endParaRPr lang="zh-CN" altLang="en-US"/>
          </a:p>
        </p:txBody>
      </p:sp>
      <p:sp>
        <p:nvSpPr>
          <p:cNvPr id="9" name="Text 7"/>
          <p:cNvSpPr/>
          <p:nvPr/>
        </p:nvSpPr>
        <p:spPr>
          <a:xfrm>
            <a:off x="598934" y="1813211"/>
            <a:ext cx="5185292" cy="164092"/>
          </a:xfrm>
          <a:prstGeom prst="rect">
            <a:avLst/>
          </a:prstGeom>
          <a:noFill/>
          <a:ln/>
        </p:spPr>
        <p:txBody>
          <a:bodyPr wrap="square" lIns="0" tIns="0" rIns="0" bIns="0" rtlCol="0" anchor="ctr"/>
          <a:lstStyle/>
          <a:p>
            <a:pPr>
              <a:lnSpc>
                <a:spcPct val="120000"/>
              </a:lnSpc>
            </a:pPr>
            <a:r>
              <a:rPr lang="en-US" sz="904" dirty="0">
                <a:solidFill>
                  <a:srgbClr val="7D7C7A"/>
                </a:solidFill>
                <a:latin typeface="Noto Sans SC" pitchFamily="34" charset="0"/>
                <a:ea typeface="Noto Sans SC" pitchFamily="34" charset="-122"/>
                <a:cs typeface="Noto Sans SC" pitchFamily="34" charset="-120"/>
              </a:rPr>
              <a:t>前置要求</a:t>
            </a:r>
            <a:endParaRPr lang="en-US" sz="1600" dirty="0"/>
          </a:p>
        </p:txBody>
      </p:sp>
      <p:sp>
        <p:nvSpPr>
          <p:cNvPr id="10" name="Shape 8"/>
          <p:cNvSpPr/>
          <p:nvPr/>
        </p:nvSpPr>
        <p:spPr>
          <a:xfrm>
            <a:off x="623548" y="2075758"/>
            <a:ext cx="114864" cy="131273"/>
          </a:xfrm>
          <a:custGeom>
            <a:avLst/>
            <a:gdLst/>
            <a:ahLst/>
            <a:cxnLst/>
            <a:rect l="l" t="t" r="r" b="b"/>
            <a:pathLst>
              <a:path w="114864" h="131273">
                <a:moveTo>
                  <a:pt x="112762" y="51407"/>
                </a:moveTo>
                <a:cubicBezTo>
                  <a:pt x="110787" y="43484"/>
                  <a:pt x="107044" y="37510"/>
                  <a:pt x="99070" y="37510"/>
                </a:cubicBezTo>
                <a:lnTo>
                  <a:pt x="88789" y="37510"/>
                </a:lnTo>
                <a:lnTo>
                  <a:pt x="88789" y="49663"/>
                </a:lnTo>
                <a:cubicBezTo>
                  <a:pt x="88789" y="59099"/>
                  <a:pt x="80789" y="67047"/>
                  <a:pt x="71662" y="67047"/>
                </a:cubicBezTo>
                <a:lnTo>
                  <a:pt x="44279" y="67047"/>
                </a:lnTo>
                <a:cubicBezTo>
                  <a:pt x="36792" y="67047"/>
                  <a:pt x="30588" y="73457"/>
                  <a:pt x="30588" y="80969"/>
                </a:cubicBezTo>
                <a:lnTo>
                  <a:pt x="30588" y="107070"/>
                </a:lnTo>
                <a:cubicBezTo>
                  <a:pt x="30588" y="114505"/>
                  <a:pt x="37049" y="118864"/>
                  <a:pt x="44279" y="120992"/>
                </a:cubicBezTo>
                <a:cubicBezTo>
                  <a:pt x="52945" y="123530"/>
                  <a:pt x="61278" y="123992"/>
                  <a:pt x="71662" y="120992"/>
                </a:cubicBezTo>
                <a:cubicBezTo>
                  <a:pt x="78559" y="118992"/>
                  <a:pt x="85353" y="114967"/>
                  <a:pt x="85353" y="107070"/>
                </a:cubicBezTo>
                <a:lnTo>
                  <a:pt x="85353" y="96635"/>
                </a:lnTo>
                <a:lnTo>
                  <a:pt x="57996" y="96635"/>
                </a:lnTo>
                <a:lnTo>
                  <a:pt x="57996" y="93148"/>
                </a:lnTo>
                <a:lnTo>
                  <a:pt x="99070" y="93148"/>
                </a:lnTo>
                <a:cubicBezTo>
                  <a:pt x="107044" y="93148"/>
                  <a:pt x="109993" y="87584"/>
                  <a:pt x="112762" y="79251"/>
                </a:cubicBezTo>
                <a:cubicBezTo>
                  <a:pt x="115633" y="70662"/>
                  <a:pt x="115505" y="62406"/>
                  <a:pt x="112762" y="51407"/>
                </a:cubicBezTo>
                <a:close/>
                <a:moveTo>
                  <a:pt x="73380" y="114018"/>
                </a:moveTo>
                <a:cubicBezTo>
                  <a:pt x="71428" y="114155"/>
                  <a:pt x="69564" y="113191"/>
                  <a:pt x="68546" y="111521"/>
                </a:cubicBezTo>
                <a:cubicBezTo>
                  <a:pt x="67529" y="109850"/>
                  <a:pt x="67529" y="107751"/>
                  <a:pt x="68546" y="106080"/>
                </a:cubicBezTo>
                <a:cubicBezTo>
                  <a:pt x="69564" y="104409"/>
                  <a:pt x="71428" y="103446"/>
                  <a:pt x="73380" y="103583"/>
                </a:cubicBezTo>
                <a:cubicBezTo>
                  <a:pt x="75331" y="103446"/>
                  <a:pt x="77196" y="104409"/>
                  <a:pt x="78213" y="106080"/>
                </a:cubicBezTo>
                <a:cubicBezTo>
                  <a:pt x="79230" y="107751"/>
                  <a:pt x="79230" y="109850"/>
                  <a:pt x="78213" y="111521"/>
                </a:cubicBezTo>
                <a:cubicBezTo>
                  <a:pt x="77196" y="113191"/>
                  <a:pt x="75331" y="114155"/>
                  <a:pt x="73380" y="114018"/>
                </a:cubicBezTo>
                <a:close/>
                <a:moveTo>
                  <a:pt x="43023" y="63611"/>
                </a:moveTo>
                <a:lnTo>
                  <a:pt x="70406" y="63611"/>
                </a:lnTo>
                <a:cubicBezTo>
                  <a:pt x="78020" y="63611"/>
                  <a:pt x="84097" y="57329"/>
                  <a:pt x="84097" y="49689"/>
                </a:cubicBezTo>
                <a:lnTo>
                  <a:pt x="84097" y="23563"/>
                </a:lnTo>
                <a:cubicBezTo>
                  <a:pt x="84097" y="16127"/>
                  <a:pt x="77841" y="10563"/>
                  <a:pt x="70406" y="9307"/>
                </a:cubicBezTo>
                <a:cubicBezTo>
                  <a:pt x="61227" y="7794"/>
                  <a:pt x="51253" y="7871"/>
                  <a:pt x="43023" y="9333"/>
                </a:cubicBezTo>
                <a:cubicBezTo>
                  <a:pt x="31434" y="11384"/>
                  <a:pt x="29331" y="15666"/>
                  <a:pt x="29331" y="23588"/>
                </a:cubicBezTo>
                <a:lnTo>
                  <a:pt x="29331" y="34023"/>
                </a:lnTo>
                <a:lnTo>
                  <a:pt x="56740" y="34023"/>
                </a:lnTo>
                <a:lnTo>
                  <a:pt x="56740" y="37510"/>
                </a:lnTo>
                <a:lnTo>
                  <a:pt x="19050" y="37510"/>
                </a:lnTo>
                <a:cubicBezTo>
                  <a:pt x="11076" y="37510"/>
                  <a:pt x="4102" y="42305"/>
                  <a:pt x="1923" y="51407"/>
                </a:cubicBezTo>
                <a:cubicBezTo>
                  <a:pt x="-590" y="61842"/>
                  <a:pt x="-692" y="68354"/>
                  <a:pt x="1923" y="79251"/>
                </a:cubicBezTo>
                <a:cubicBezTo>
                  <a:pt x="3872" y="87353"/>
                  <a:pt x="8512" y="93148"/>
                  <a:pt x="16486" y="93148"/>
                </a:cubicBezTo>
                <a:lnTo>
                  <a:pt x="25896" y="93148"/>
                </a:lnTo>
                <a:lnTo>
                  <a:pt x="25896" y="80636"/>
                </a:lnTo>
                <a:cubicBezTo>
                  <a:pt x="25896" y="71585"/>
                  <a:pt x="33716" y="63611"/>
                  <a:pt x="43023" y="63611"/>
                </a:cubicBezTo>
                <a:close/>
                <a:moveTo>
                  <a:pt x="41331" y="16589"/>
                </a:moveTo>
                <a:cubicBezTo>
                  <a:pt x="44217" y="16589"/>
                  <a:pt x="46561" y="18932"/>
                  <a:pt x="46561" y="21819"/>
                </a:cubicBezTo>
                <a:cubicBezTo>
                  <a:pt x="46561" y="24706"/>
                  <a:pt x="44217" y="27049"/>
                  <a:pt x="41331" y="27049"/>
                </a:cubicBezTo>
                <a:cubicBezTo>
                  <a:pt x="38444" y="27049"/>
                  <a:pt x="36100" y="24706"/>
                  <a:pt x="36100" y="21819"/>
                </a:cubicBezTo>
                <a:cubicBezTo>
                  <a:pt x="36100" y="18932"/>
                  <a:pt x="38444" y="16589"/>
                  <a:pt x="41331" y="16589"/>
                </a:cubicBezTo>
                <a:close/>
              </a:path>
            </a:pathLst>
          </a:custGeom>
          <a:solidFill>
            <a:srgbClr val="4A6D8C"/>
          </a:solidFill>
          <a:ln/>
        </p:spPr>
        <p:txBody>
          <a:bodyPr/>
          <a:lstStyle/>
          <a:p>
            <a:endParaRPr lang="zh-CN" altLang="en-US"/>
          </a:p>
        </p:txBody>
      </p:sp>
      <p:sp>
        <p:nvSpPr>
          <p:cNvPr id="11" name="Text 9"/>
          <p:cNvSpPr/>
          <p:nvPr/>
        </p:nvSpPr>
        <p:spPr>
          <a:xfrm>
            <a:off x="828662" y="2042939"/>
            <a:ext cx="853276" cy="196910"/>
          </a:xfrm>
          <a:prstGeom prst="rect">
            <a:avLst/>
          </a:prstGeom>
          <a:noFill/>
          <a:ln/>
        </p:spPr>
        <p:txBody>
          <a:bodyPr wrap="square" lIns="0" tIns="0" rIns="0" bIns="0" rtlCol="0" anchor="ctr"/>
          <a:lstStyle/>
          <a:p>
            <a:pPr>
              <a:lnSpc>
                <a:spcPct val="130000"/>
              </a:lnSpc>
            </a:pPr>
            <a:r>
              <a:rPr lang="en-US" sz="1034" dirty="0">
                <a:solidFill>
                  <a:srgbClr val="E0E2E5"/>
                </a:solidFill>
                <a:latin typeface="Noto Sans SC" pitchFamily="34" charset="0"/>
                <a:ea typeface="Noto Sans SC" pitchFamily="34" charset="-122"/>
                <a:cs typeface="Noto Sans SC" pitchFamily="34" charset="-120"/>
              </a:rPr>
              <a:t>Python 3.10+</a:t>
            </a:r>
            <a:endParaRPr lang="en-US" sz="1600" dirty="0"/>
          </a:p>
        </p:txBody>
      </p:sp>
      <p:sp>
        <p:nvSpPr>
          <p:cNvPr id="12" name="Shape 10"/>
          <p:cNvSpPr/>
          <p:nvPr/>
        </p:nvSpPr>
        <p:spPr>
          <a:xfrm>
            <a:off x="500479" y="2436759"/>
            <a:ext cx="5324770" cy="623548"/>
          </a:xfrm>
          <a:custGeom>
            <a:avLst/>
            <a:gdLst/>
            <a:ahLst/>
            <a:cxnLst/>
            <a:rect l="l" t="t" r="r" b="b"/>
            <a:pathLst>
              <a:path w="5324770" h="623548">
                <a:moveTo>
                  <a:pt x="65635" y="0"/>
                </a:moveTo>
                <a:lnTo>
                  <a:pt x="5259135" y="0"/>
                </a:lnTo>
                <a:cubicBezTo>
                  <a:pt x="5295384" y="0"/>
                  <a:pt x="5324770" y="29386"/>
                  <a:pt x="5324770" y="65635"/>
                </a:cubicBezTo>
                <a:lnTo>
                  <a:pt x="5324770" y="557913"/>
                </a:lnTo>
                <a:cubicBezTo>
                  <a:pt x="5324770" y="594162"/>
                  <a:pt x="5295384" y="623548"/>
                  <a:pt x="5259135" y="623548"/>
                </a:cubicBezTo>
                <a:lnTo>
                  <a:pt x="65635" y="623548"/>
                </a:lnTo>
                <a:cubicBezTo>
                  <a:pt x="29386" y="623548"/>
                  <a:pt x="0" y="594162"/>
                  <a:pt x="0" y="557913"/>
                </a:cubicBezTo>
                <a:lnTo>
                  <a:pt x="0" y="65635"/>
                </a:lnTo>
                <a:cubicBezTo>
                  <a:pt x="0" y="29410"/>
                  <a:pt x="29410" y="0"/>
                  <a:pt x="65635" y="0"/>
                </a:cubicBezTo>
                <a:close/>
              </a:path>
            </a:pathLst>
          </a:custGeom>
          <a:solidFill>
            <a:srgbClr val="1A1D21"/>
          </a:solidFill>
          <a:ln/>
        </p:spPr>
        <p:txBody>
          <a:bodyPr/>
          <a:lstStyle/>
          <a:p>
            <a:endParaRPr lang="zh-CN" altLang="en-US"/>
          </a:p>
        </p:txBody>
      </p:sp>
      <p:sp>
        <p:nvSpPr>
          <p:cNvPr id="13" name="Text 11"/>
          <p:cNvSpPr/>
          <p:nvPr/>
        </p:nvSpPr>
        <p:spPr>
          <a:xfrm>
            <a:off x="598934" y="2535214"/>
            <a:ext cx="5185292" cy="164092"/>
          </a:xfrm>
          <a:prstGeom prst="rect">
            <a:avLst/>
          </a:prstGeom>
          <a:noFill/>
          <a:ln/>
        </p:spPr>
        <p:txBody>
          <a:bodyPr wrap="square" lIns="0" tIns="0" rIns="0" bIns="0" rtlCol="0" anchor="ctr"/>
          <a:lstStyle/>
          <a:p>
            <a:pPr>
              <a:lnSpc>
                <a:spcPct val="120000"/>
              </a:lnSpc>
            </a:pPr>
            <a:r>
              <a:rPr lang="en-US" sz="904" dirty="0">
                <a:solidFill>
                  <a:srgbClr val="7D7C7A"/>
                </a:solidFill>
                <a:latin typeface="Noto Sans SC" pitchFamily="34" charset="0"/>
                <a:ea typeface="Noto Sans SC" pitchFamily="34" charset="-122"/>
                <a:cs typeface="Noto Sans SC" pitchFamily="34" charset="-120"/>
              </a:rPr>
              <a:t>推荐工具</a:t>
            </a:r>
            <a:endParaRPr lang="en-US" sz="1600" dirty="0"/>
          </a:p>
        </p:txBody>
      </p:sp>
      <p:sp>
        <p:nvSpPr>
          <p:cNvPr id="14" name="Shape 12"/>
          <p:cNvSpPr/>
          <p:nvPr/>
        </p:nvSpPr>
        <p:spPr>
          <a:xfrm>
            <a:off x="623548" y="2797760"/>
            <a:ext cx="114864" cy="131273"/>
          </a:xfrm>
          <a:custGeom>
            <a:avLst/>
            <a:gdLst/>
            <a:ahLst/>
            <a:cxnLst/>
            <a:rect l="l" t="t" r="r" b="b"/>
            <a:pathLst>
              <a:path w="114864" h="131273">
                <a:moveTo>
                  <a:pt x="86866" y="-2538"/>
                </a:moveTo>
                <a:cubicBezTo>
                  <a:pt x="89917" y="-333"/>
                  <a:pt x="91045" y="3666"/>
                  <a:pt x="89661" y="7153"/>
                </a:cubicBezTo>
                <a:lnTo>
                  <a:pt x="69559" y="57432"/>
                </a:lnTo>
                <a:lnTo>
                  <a:pt x="106659" y="57432"/>
                </a:lnTo>
                <a:cubicBezTo>
                  <a:pt x="110121" y="57432"/>
                  <a:pt x="113198" y="59586"/>
                  <a:pt x="114377" y="62842"/>
                </a:cubicBezTo>
                <a:cubicBezTo>
                  <a:pt x="115556" y="66098"/>
                  <a:pt x="114556" y="69739"/>
                  <a:pt x="111916" y="71944"/>
                </a:cubicBezTo>
                <a:lnTo>
                  <a:pt x="38074" y="133478"/>
                </a:lnTo>
                <a:cubicBezTo>
                  <a:pt x="35177" y="135888"/>
                  <a:pt x="31049" y="136016"/>
                  <a:pt x="27998" y="133812"/>
                </a:cubicBezTo>
                <a:cubicBezTo>
                  <a:pt x="24947" y="131607"/>
                  <a:pt x="23819" y="127607"/>
                  <a:pt x="25203" y="124120"/>
                </a:cubicBezTo>
                <a:lnTo>
                  <a:pt x="45305" y="73841"/>
                </a:lnTo>
                <a:lnTo>
                  <a:pt x="8205" y="73841"/>
                </a:lnTo>
                <a:cubicBezTo>
                  <a:pt x="4743" y="73841"/>
                  <a:pt x="1667" y="71687"/>
                  <a:pt x="487" y="68431"/>
                </a:cubicBezTo>
                <a:cubicBezTo>
                  <a:pt x="-692" y="65175"/>
                  <a:pt x="308" y="61534"/>
                  <a:pt x="2949" y="59329"/>
                </a:cubicBezTo>
                <a:lnTo>
                  <a:pt x="76790" y="-2205"/>
                </a:lnTo>
                <a:cubicBezTo>
                  <a:pt x="79687" y="-4615"/>
                  <a:pt x="83815" y="-4743"/>
                  <a:pt x="86866" y="-2538"/>
                </a:cubicBezTo>
                <a:close/>
              </a:path>
            </a:pathLst>
          </a:custGeom>
          <a:solidFill>
            <a:srgbClr val="C9A87C"/>
          </a:solidFill>
          <a:ln/>
        </p:spPr>
        <p:txBody>
          <a:bodyPr/>
          <a:lstStyle/>
          <a:p>
            <a:endParaRPr lang="zh-CN" altLang="en-US"/>
          </a:p>
        </p:txBody>
      </p:sp>
      <p:sp>
        <p:nvSpPr>
          <p:cNvPr id="15" name="Text 13"/>
          <p:cNvSpPr/>
          <p:nvPr/>
        </p:nvSpPr>
        <p:spPr>
          <a:xfrm>
            <a:off x="828662" y="2764942"/>
            <a:ext cx="1665529" cy="196910"/>
          </a:xfrm>
          <a:prstGeom prst="rect">
            <a:avLst/>
          </a:prstGeom>
          <a:noFill/>
          <a:ln/>
        </p:spPr>
        <p:txBody>
          <a:bodyPr wrap="square" lIns="0" tIns="0" rIns="0" bIns="0" rtlCol="0" anchor="ctr"/>
          <a:lstStyle/>
          <a:p>
            <a:pPr>
              <a:lnSpc>
                <a:spcPct val="130000"/>
              </a:lnSpc>
            </a:pPr>
            <a:r>
              <a:rPr lang="en-US" sz="1034" dirty="0">
                <a:solidFill>
                  <a:srgbClr val="E0E2E5"/>
                </a:solidFill>
                <a:latin typeface="Noto Sans SC" pitchFamily="34" charset="0"/>
                <a:ea typeface="Noto Sans SC" pitchFamily="34" charset="-122"/>
                <a:cs typeface="Noto Sans SC" pitchFamily="34" charset="-120"/>
              </a:rPr>
              <a:t>uv - 极速 Python 包管理器</a:t>
            </a:r>
            <a:endParaRPr lang="en-US" sz="1600" dirty="0"/>
          </a:p>
        </p:txBody>
      </p:sp>
      <p:sp>
        <p:nvSpPr>
          <p:cNvPr id="16" name="Shape 14"/>
          <p:cNvSpPr/>
          <p:nvPr/>
        </p:nvSpPr>
        <p:spPr>
          <a:xfrm>
            <a:off x="6199455" y="1087106"/>
            <a:ext cx="5661157" cy="2141394"/>
          </a:xfrm>
          <a:custGeom>
            <a:avLst/>
            <a:gdLst/>
            <a:ahLst/>
            <a:cxnLst/>
            <a:rect l="l" t="t" r="r" b="b"/>
            <a:pathLst>
              <a:path w="5661157" h="2141394">
                <a:moveTo>
                  <a:pt x="65634" y="0"/>
                </a:moveTo>
                <a:lnTo>
                  <a:pt x="5595524" y="0"/>
                </a:lnTo>
                <a:cubicBezTo>
                  <a:pt x="5631772" y="0"/>
                  <a:pt x="5661157" y="29385"/>
                  <a:pt x="5661157" y="65634"/>
                </a:cubicBezTo>
                <a:lnTo>
                  <a:pt x="5661157" y="2075761"/>
                </a:lnTo>
                <a:cubicBezTo>
                  <a:pt x="5661157" y="2112009"/>
                  <a:pt x="5631772" y="2141394"/>
                  <a:pt x="5595524" y="2141394"/>
                </a:cubicBezTo>
                <a:lnTo>
                  <a:pt x="65634" y="2141394"/>
                </a:lnTo>
                <a:cubicBezTo>
                  <a:pt x="29385" y="2141394"/>
                  <a:pt x="0" y="2112009"/>
                  <a:pt x="0" y="2075761"/>
                </a:cubicBezTo>
                <a:lnTo>
                  <a:pt x="0" y="65634"/>
                </a:lnTo>
                <a:cubicBezTo>
                  <a:pt x="0" y="29385"/>
                  <a:pt x="29385" y="0"/>
                  <a:pt x="65634" y="0"/>
                </a:cubicBezTo>
                <a:close/>
              </a:path>
            </a:pathLst>
          </a:custGeom>
          <a:solidFill>
            <a:srgbClr val="4A6D8C">
              <a:alpha val="10196"/>
            </a:srgbClr>
          </a:solidFill>
          <a:ln w="12700">
            <a:solidFill>
              <a:srgbClr val="4A6D8C">
                <a:alpha val="30196"/>
              </a:srgbClr>
            </a:solidFill>
            <a:prstDash val="solid"/>
          </a:ln>
        </p:spPr>
        <p:txBody>
          <a:bodyPr/>
          <a:lstStyle/>
          <a:p>
            <a:endParaRPr lang="zh-CN" altLang="en-US"/>
          </a:p>
        </p:txBody>
      </p:sp>
      <p:sp>
        <p:nvSpPr>
          <p:cNvPr id="17" name="Shape 15"/>
          <p:cNvSpPr/>
          <p:nvPr/>
        </p:nvSpPr>
        <p:spPr>
          <a:xfrm>
            <a:off x="6367648" y="1255300"/>
            <a:ext cx="328183" cy="328183"/>
          </a:xfrm>
          <a:custGeom>
            <a:avLst/>
            <a:gdLst/>
            <a:ahLst/>
            <a:cxnLst/>
            <a:rect l="l" t="t" r="r" b="b"/>
            <a:pathLst>
              <a:path w="328183" h="328183">
                <a:moveTo>
                  <a:pt x="65637" y="0"/>
                </a:moveTo>
                <a:lnTo>
                  <a:pt x="262546" y="0"/>
                </a:lnTo>
                <a:cubicBezTo>
                  <a:pt x="298797" y="0"/>
                  <a:pt x="328183" y="29387"/>
                  <a:pt x="328183" y="65637"/>
                </a:cubicBezTo>
                <a:lnTo>
                  <a:pt x="328183" y="262546"/>
                </a:lnTo>
                <a:cubicBezTo>
                  <a:pt x="328183" y="298797"/>
                  <a:pt x="298797" y="328183"/>
                  <a:pt x="262546" y="328183"/>
                </a:cubicBezTo>
                <a:lnTo>
                  <a:pt x="65637" y="328183"/>
                </a:lnTo>
                <a:cubicBezTo>
                  <a:pt x="29387" y="328183"/>
                  <a:pt x="0" y="298797"/>
                  <a:pt x="0" y="262546"/>
                </a:cubicBezTo>
                <a:lnTo>
                  <a:pt x="0" y="65637"/>
                </a:lnTo>
                <a:cubicBezTo>
                  <a:pt x="0" y="29387"/>
                  <a:pt x="29387" y="0"/>
                  <a:pt x="65637" y="0"/>
                </a:cubicBezTo>
                <a:close/>
              </a:path>
            </a:pathLst>
          </a:custGeom>
          <a:solidFill>
            <a:srgbClr val="4A6D8C"/>
          </a:solidFill>
          <a:ln/>
        </p:spPr>
        <p:txBody>
          <a:bodyPr/>
          <a:lstStyle/>
          <a:p>
            <a:endParaRPr lang="zh-CN" altLang="en-US"/>
          </a:p>
        </p:txBody>
      </p:sp>
      <p:sp>
        <p:nvSpPr>
          <p:cNvPr id="18" name="Text 16"/>
          <p:cNvSpPr/>
          <p:nvPr/>
        </p:nvSpPr>
        <p:spPr>
          <a:xfrm>
            <a:off x="6487384" y="1304528"/>
            <a:ext cx="164092" cy="229728"/>
          </a:xfrm>
          <a:prstGeom prst="rect">
            <a:avLst/>
          </a:prstGeom>
          <a:noFill/>
          <a:ln/>
        </p:spPr>
        <p:txBody>
          <a:bodyPr wrap="square" lIns="0" tIns="0" rIns="0" bIns="0" rtlCol="0" anchor="ctr"/>
          <a:lstStyle/>
          <a:p>
            <a:pPr>
              <a:lnSpc>
                <a:spcPct val="130000"/>
              </a:lnSpc>
            </a:pPr>
            <a:r>
              <a:rPr lang="en-US" sz="1163" b="1" dirty="0">
                <a:solidFill>
                  <a:srgbClr val="FFFFFF"/>
                </a:solidFill>
                <a:latin typeface="Hedvig Letters Sans" pitchFamily="34" charset="0"/>
                <a:ea typeface="Hedvig Letters Sans" pitchFamily="34" charset="-122"/>
                <a:cs typeface="Hedvig Letters Sans" pitchFamily="34" charset="-120"/>
              </a:rPr>
              <a:t>2</a:t>
            </a:r>
            <a:endParaRPr lang="en-US" sz="1600" dirty="0"/>
          </a:p>
        </p:txBody>
      </p:sp>
      <p:sp>
        <p:nvSpPr>
          <p:cNvPr id="19" name="Text 17"/>
          <p:cNvSpPr/>
          <p:nvPr/>
        </p:nvSpPr>
        <p:spPr>
          <a:xfrm>
            <a:off x="6794286" y="1304528"/>
            <a:ext cx="738412" cy="229728"/>
          </a:xfrm>
          <a:prstGeom prst="rect">
            <a:avLst/>
          </a:prstGeom>
          <a:noFill/>
          <a:ln/>
        </p:spPr>
        <p:txBody>
          <a:bodyPr wrap="square" lIns="0" tIns="0" rIns="0" bIns="0" rtlCol="0" anchor="ctr"/>
          <a:lstStyle/>
          <a:p>
            <a:pPr>
              <a:lnSpc>
                <a:spcPct val="120000"/>
              </a:lnSpc>
            </a:pPr>
            <a:r>
              <a:rPr lang="en-US" sz="1292" b="1" dirty="0">
                <a:solidFill>
                  <a:srgbClr val="E0E2E5"/>
                </a:solidFill>
                <a:latin typeface="Noto Sans SC" pitchFamily="34" charset="0"/>
                <a:ea typeface="Noto Sans SC" pitchFamily="34" charset="-122"/>
                <a:cs typeface="Noto Sans SC" pitchFamily="34" charset="-120"/>
              </a:rPr>
              <a:t>安装步骤</a:t>
            </a:r>
            <a:endParaRPr lang="en-US" sz="1600" dirty="0"/>
          </a:p>
        </p:txBody>
      </p:sp>
      <p:sp>
        <p:nvSpPr>
          <p:cNvPr id="20" name="Shape 18"/>
          <p:cNvSpPr/>
          <p:nvPr/>
        </p:nvSpPr>
        <p:spPr>
          <a:xfrm>
            <a:off x="6367648" y="1714756"/>
            <a:ext cx="5324770" cy="1279914"/>
          </a:xfrm>
          <a:custGeom>
            <a:avLst/>
            <a:gdLst/>
            <a:ahLst/>
            <a:cxnLst/>
            <a:rect l="l" t="t" r="r" b="b"/>
            <a:pathLst>
              <a:path w="5324770" h="1279914">
                <a:moveTo>
                  <a:pt x="65634" y="0"/>
                </a:moveTo>
                <a:lnTo>
                  <a:pt x="5259136" y="0"/>
                </a:lnTo>
                <a:cubicBezTo>
                  <a:pt x="5295385" y="0"/>
                  <a:pt x="5324770" y="29385"/>
                  <a:pt x="5324770" y="65634"/>
                </a:cubicBezTo>
                <a:lnTo>
                  <a:pt x="5324770" y="1214280"/>
                </a:lnTo>
                <a:cubicBezTo>
                  <a:pt x="5324770" y="1250504"/>
                  <a:pt x="5295360" y="1279914"/>
                  <a:pt x="5259136" y="1279914"/>
                </a:cubicBezTo>
                <a:lnTo>
                  <a:pt x="65634" y="1279914"/>
                </a:lnTo>
                <a:cubicBezTo>
                  <a:pt x="29385" y="1279914"/>
                  <a:pt x="0" y="1250529"/>
                  <a:pt x="0" y="1214280"/>
                </a:cubicBezTo>
                <a:lnTo>
                  <a:pt x="0" y="65634"/>
                </a:lnTo>
                <a:cubicBezTo>
                  <a:pt x="0" y="29410"/>
                  <a:pt x="29410" y="0"/>
                  <a:pt x="65634" y="0"/>
                </a:cubicBezTo>
                <a:close/>
              </a:path>
            </a:pathLst>
          </a:custGeom>
          <a:solidFill>
            <a:srgbClr val="1A1D21"/>
          </a:solidFill>
          <a:ln/>
        </p:spPr>
        <p:txBody>
          <a:bodyPr/>
          <a:lstStyle/>
          <a:p>
            <a:endParaRPr lang="zh-CN" altLang="en-US"/>
          </a:p>
        </p:txBody>
      </p:sp>
      <p:sp>
        <p:nvSpPr>
          <p:cNvPr id="21" name="Shape 19"/>
          <p:cNvSpPr/>
          <p:nvPr/>
        </p:nvSpPr>
        <p:spPr>
          <a:xfrm>
            <a:off x="6511228" y="1878848"/>
            <a:ext cx="98455" cy="98455"/>
          </a:xfrm>
          <a:custGeom>
            <a:avLst/>
            <a:gdLst/>
            <a:ahLst/>
            <a:cxnLst/>
            <a:rect l="l" t="t" r="r" b="b"/>
            <a:pathLst>
              <a:path w="98455" h="98455">
                <a:moveTo>
                  <a:pt x="1808" y="22806"/>
                </a:moveTo>
                <a:cubicBezTo>
                  <a:pt x="-596" y="20402"/>
                  <a:pt x="-596" y="16499"/>
                  <a:pt x="1808" y="14095"/>
                </a:cubicBezTo>
                <a:cubicBezTo>
                  <a:pt x="4211" y="11692"/>
                  <a:pt x="8115" y="11692"/>
                  <a:pt x="10519" y="14095"/>
                </a:cubicBezTo>
                <a:lnTo>
                  <a:pt x="41286" y="44862"/>
                </a:lnTo>
                <a:cubicBezTo>
                  <a:pt x="43689" y="47266"/>
                  <a:pt x="43689" y="51170"/>
                  <a:pt x="41286" y="53573"/>
                </a:cubicBezTo>
                <a:lnTo>
                  <a:pt x="10519" y="84340"/>
                </a:lnTo>
                <a:cubicBezTo>
                  <a:pt x="8115" y="86744"/>
                  <a:pt x="4211" y="86744"/>
                  <a:pt x="1808" y="84340"/>
                </a:cubicBezTo>
                <a:cubicBezTo>
                  <a:pt x="-596" y="81937"/>
                  <a:pt x="-596" y="78033"/>
                  <a:pt x="1808" y="75630"/>
                </a:cubicBezTo>
                <a:lnTo>
                  <a:pt x="28210" y="49227"/>
                </a:lnTo>
                <a:lnTo>
                  <a:pt x="1808" y="22806"/>
                </a:lnTo>
                <a:close/>
                <a:moveTo>
                  <a:pt x="43074" y="73841"/>
                </a:moveTo>
                <a:lnTo>
                  <a:pt x="92301" y="73841"/>
                </a:lnTo>
                <a:cubicBezTo>
                  <a:pt x="95705" y="73841"/>
                  <a:pt x="98455" y="76591"/>
                  <a:pt x="98455" y="79995"/>
                </a:cubicBezTo>
                <a:cubicBezTo>
                  <a:pt x="98455" y="83398"/>
                  <a:pt x="95705" y="86148"/>
                  <a:pt x="92301" y="86148"/>
                </a:cubicBezTo>
                <a:lnTo>
                  <a:pt x="43074" y="86148"/>
                </a:lnTo>
                <a:cubicBezTo>
                  <a:pt x="39670" y="86148"/>
                  <a:pt x="36921" y="83398"/>
                  <a:pt x="36921" y="79995"/>
                </a:cubicBezTo>
                <a:cubicBezTo>
                  <a:pt x="36921" y="76591"/>
                  <a:pt x="39670" y="73841"/>
                  <a:pt x="43074" y="73841"/>
                </a:cubicBezTo>
                <a:close/>
              </a:path>
            </a:pathLst>
          </a:custGeom>
          <a:solidFill>
            <a:srgbClr val="7D7C7A"/>
          </a:solidFill>
          <a:ln/>
        </p:spPr>
        <p:txBody>
          <a:bodyPr/>
          <a:lstStyle/>
          <a:p>
            <a:endParaRPr lang="zh-CN" altLang="en-US"/>
          </a:p>
        </p:txBody>
      </p:sp>
      <p:sp>
        <p:nvSpPr>
          <p:cNvPr id="22" name="Text 20"/>
          <p:cNvSpPr/>
          <p:nvPr/>
        </p:nvSpPr>
        <p:spPr>
          <a:xfrm>
            <a:off x="6687627" y="1846030"/>
            <a:ext cx="336388" cy="164092"/>
          </a:xfrm>
          <a:prstGeom prst="rect">
            <a:avLst/>
          </a:prstGeom>
          <a:noFill/>
          <a:ln/>
        </p:spPr>
        <p:txBody>
          <a:bodyPr wrap="square" lIns="0" tIns="0" rIns="0" bIns="0" rtlCol="0" anchor="ctr"/>
          <a:lstStyle/>
          <a:p>
            <a:pPr>
              <a:lnSpc>
                <a:spcPct val="120000"/>
              </a:lnSpc>
            </a:pPr>
            <a:r>
              <a:rPr lang="en-US" sz="904" dirty="0">
                <a:solidFill>
                  <a:srgbClr val="7D7C7A"/>
                </a:solidFill>
                <a:latin typeface="MiSans" pitchFamily="34" charset="0"/>
                <a:ea typeface="MiSans" pitchFamily="34" charset="-122"/>
                <a:cs typeface="MiSans" pitchFamily="34" charset="-120"/>
              </a:rPr>
              <a:t>bash</a:t>
            </a:r>
            <a:endParaRPr lang="en-US" sz="1600" dirty="0"/>
          </a:p>
        </p:txBody>
      </p:sp>
      <p:sp>
        <p:nvSpPr>
          <p:cNvPr id="23" name="Text 21"/>
          <p:cNvSpPr/>
          <p:nvPr/>
        </p:nvSpPr>
        <p:spPr>
          <a:xfrm>
            <a:off x="6498922" y="2120883"/>
            <a:ext cx="1229533" cy="135376"/>
          </a:xfrm>
          <a:prstGeom prst="rect">
            <a:avLst/>
          </a:prstGeom>
          <a:noFill/>
          <a:ln/>
        </p:spPr>
        <p:txBody>
          <a:bodyPr wrap="square" lIns="0" tIns="0" rIns="0" bIns="0" rtlCol="0" anchor="ctr"/>
          <a:lstStyle/>
          <a:p>
            <a:pPr>
              <a:lnSpc>
                <a:spcPct val="120000"/>
              </a:lnSpc>
            </a:pPr>
            <a:r>
              <a:rPr lang="en-US" sz="904" dirty="0">
                <a:solidFill>
                  <a:srgbClr val="7D7C7A"/>
                </a:solidFill>
                <a:latin typeface="MiSans" pitchFamily="34" charset="0"/>
                <a:ea typeface="MiSans" pitchFamily="34" charset="-122"/>
                <a:cs typeface="MiSans" pitchFamily="34" charset="-120"/>
              </a:rPr>
              <a:t># 克隆项目并安装依赖</a:t>
            </a:r>
            <a:endParaRPr lang="en-US" sz="1600" dirty="0"/>
          </a:p>
        </p:txBody>
      </p:sp>
      <p:sp>
        <p:nvSpPr>
          <p:cNvPr id="24" name="Text 22"/>
          <p:cNvSpPr/>
          <p:nvPr/>
        </p:nvSpPr>
        <p:spPr>
          <a:xfrm>
            <a:off x="6498922" y="2305486"/>
            <a:ext cx="5119655" cy="164092"/>
          </a:xfrm>
          <a:prstGeom prst="rect">
            <a:avLst/>
          </a:prstGeom>
          <a:noFill/>
          <a:ln/>
        </p:spPr>
        <p:txBody>
          <a:bodyPr wrap="square" lIns="0" tIns="0" rIns="0" bIns="0" rtlCol="0" anchor="ctr"/>
          <a:lstStyle/>
          <a:p>
            <a:pPr>
              <a:lnSpc>
                <a:spcPct val="120000"/>
              </a:lnSpc>
            </a:pPr>
            <a:r>
              <a:rPr lang="en-US" sz="904" dirty="0">
                <a:solidFill>
                  <a:srgbClr val="E0E2E5"/>
                </a:solidFill>
                <a:latin typeface="MiSans" pitchFamily="34" charset="0"/>
                <a:ea typeface="MiSans" pitchFamily="34" charset="-122"/>
                <a:cs typeface="MiSans" pitchFamily="34" charset="-120"/>
              </a:rPr>
              <a:t>git clone https://github.com/HKUDS/OpenHarness.git</a:t>
            </a:r>
            <a:endParaRPr lang="en-US" sz="1600" dirty="0"/>
          </a:p>
        </p:txBody>
      </p:sp>
      <p:sp>
        <p:nvSpPr>
          <p:cNvPr id="25" name="Text 23"/>
          <p:cNvSpPr/>
          <p:nvPr/>
        </p:nvSpPr>
        <p:spPr>
          <a:xfrm>
            <a:off x="6498922" y="2502396"/>
            <a:ext cx="5119655" cy="164092"/>
          </a:xfrm>
          <a:prstGeom prst="rect">
            <a:avLst/>
          </a:prstGeom>
          <a:noFill/>
          <a:ln/>
        </p:spPr>
        <p:txBody>
          <a:bodyPr wrap="square" lIns="0" tIns="0" rIns="0" bIns="0" rtlCol="0" anchor="ctr"/>
          <a:lstStyle/>
          <a:p>
            <a:pPr>
              <a:lnSpc>
                <a:spcPct val="120000"/>
              </a:lnSpc>
            </a:pPr>
            <a:r>
              <a:rPr lang="en-US" sz="904" dirty="0">
                <a:solidFill>
                  <a:srgbClr val="E0E2E5"/>
                </a:solidFill>
                <a:latin typeface="MiSans" pitchFamily="34" charset="0"/>
                <a:ea typeface="MiSans" pitchFamily="34" charset="-122"/>
                <a:cs typeface="MiSans" pitchFamily="34" charset="-120"/>
              </a:rPr>
              <a:t>cd OpenHarness</a:t>
            </a:r>
            <a:endParaRPr lang="en-US" sz="1600" dirty="0"/>
          </a:p>
        </p:txBody>
      </p:sp>
      <p:sp>
        <p:nvSpPr>
          <p:cNvPr id="26" name="Text 24"/>
          <p:cNvSpPr/>
          <p:nvPr/>
        </p:nvSpPr>
        <p:spPr>
          <a:xfrm>
            <a:off x="6498922" y="2699306"/>
            <a:ext cx="5119655" cy="164092"/>
          </a:xfrm>
          <a:prstGeom prst="rect">
            <a:avLst/>
          </a:prstGeom>
          <a:noFill/>
          <a:ln/>
        </p:spPr>
        <p:txBody>
          <a:bodyPr wrap="square" lIns="0" tIns="0" rIns="0" bIns="0" rtlCol="0" anchor="ctr"/>
          <a:lstStyle/>
          <a:p>
            <a:pPr>
              <a:lnSpc>
                <a:spcPct val="120000"/>
              </a:lnSpc>
            </a:pPr>
            <a:r>
              <a:rPr lang="en-US" sz="904" dirty="0">
                <a:solidFill>
                  <a:srgbClr val="E0E2E5"/>
                </a:solidFill>
                <a:latin typeface="MiSans" pitchFamily="34" charset="0"/>
                <a:ea typeface="MiSans" pitchFamily="34" charset="-122"/>
                <a:cs typeface="MiSans" pitchFamily="34" charset="-120"/>
              </a:rPr>
              <a:t>uv sync --extra dev</a:t>
            </a:r>
            <a:endParaRPr lang="en-US" sz="1600" dirty="0"/>
          </a:p>
        </p:txBody>
      </p:sp>
      <p:sp>
        <p:nvSpPr>
          <p:cNvPr id="27" name="Shape 25"/>
          <p:cNvSpPr/>
          <p:nvPr/>
        </p:nvSpPr>
        <p:spPr>
          <a:xfrm>
            <a:off x="332285" y="3400797"/>
            <a:ext cx="11527429" cy="2075758"/>
          </a:xfrm>
          <a:custGeom>
            <a:avLst/>
            <a:gdLst/>
            <a:ahLst/>
            <a:cxnLst/>
            <a:rect l="l" t="t" r="r" b="b"/>
            <a:pathLst>
              <a:path w="11527429" h="2075758">
                <a:moveTo>
                  <a:pt x="65635" y="0"/>
                </a:moveTo>
                <a:lnTo>
                  <a:pt x="11461794" y="0"/>
                </a:lnTo>
                <a:cubicBezTo>
                  <a:pt x="11498043" y="0"/>
                  <a:pt x="11527429" y="29386"/>
                  <a:pt x="11527429" y="65635"/>
                </a:cubicBezTo>
                <a:lnTo>
                  <a:pt x="11527429" y="2010122"/>
                </a:lnTo>
                <a:cubicBezTo>
                  <a:pt x="11527429" y="2046372"/>
                  <a:pt x="11498043" y="2075758"/>
                  <a:pt x="11461794" y="2075758"/>
                </a:cubicBezTo>
                <a:lnTo>
                  <a:pt x="65635" y="2075758"/>
                </a:lnTo>
                <a:cubicBezTo>
                  <a:pt x="29386" y="2075758"/>
                  <a:pt x="0" y="2046372"/>
                  <a:pt x="0" y="2010122"/>
                </a:cubicBezTo>
                <a:lnTo>
                  <a:pt x="0" y="65635"/>
                </a:lnTo>
                <a:cubicBezTo>
                  <a:pt x="0" y="29410"/>
                  <a:pt x="29410" y="0"/>
                  <a:pt x="65635" y="0"/>
                </a:cubicBezTo>
                <a:close/>
              </a:path>
            </a:pathLst>
          </a:custGeom>
          <a:solidFill>
            <a:srgbClr val="C9A87C">
              <a:alpha val="10196"/>
            </a:srgbClr>
          </a:solidFill>
          <a:ln w="12700">
            <a:solidFill>
              <a:srgbClr val="C9A87C">
                <a:alpha val="30196"/>
              </a:srgbClr>
            </a:solidFill>
            <a:prstDash val="solid"/>
          </a:ln>
        </p:spPr>
        <p:txBody>
          <a:bodyPr/>
          <a:lstStyle/>
          <a:p>
            <a:endParaRPr lang="zh-CN" altLang="en-US"/>
          </a:p>
        </p:txBody>
      </p:sp>
      <p:sp>
        <p:nvSpPr>
          <p:cNvPr id="28" name="Shape 26"/>
          <p:cNvSpPr/>
          <p:nvPr/>
        </p:nvSpPr>
        <p:spPr>
          <a:xfrm>
            <a:off x="500479" y="3568991"/>
            <a:ext cx="328183" cy="328183"/>
          </a:xfrm>
          <a:custGeom>
            <a:avLst/>
            <a:gdLst/>
            <a:ahLst/>
            <a:cxnLst/>
            <a:rect l="l" t="t" r="r" b="b"/>
            <a:pathLst>
              <a:path w="328183" h="328183">
                <a:moveTo>
                  <a:pt x="65637" y="0"/>
                </a:moveTo>
                <a:lnTo>
                  <a:pt x="262546" y="0"/>
                </a:lnTo>
                <a:cubicBezTo>
                  <a:pt x="298797" y="0"/>
                  <a:pt x="328183" y="29387"/>
                  <a:pt x="328183" y="65637"/>
                </a:cubicBezTo>
                <a:lnTo>
                  <a:pt x="328183" y="262546"/>
                </a:lnTo>
                <a:cubicBezTo>
                  <a:pt x="328183" y="298797"/>
                  <a:pt x="298797" y="328183"/>
                  <a:pt x="262546" y="328183"/>
                </a:cubicBezTo>
                <a:lnTo>
                  <a:pt x="65637" y="328183"/>
                </a:lnTo>
                <a:cubicBezTo>
                  <a:pt x="29387" y="328183"/>
                  <a:pt x="0" y="298797"/>
                  <a:pt x="0" y="262546"/>
                </a:cubicBezTo>
                <a:lnTo>
                  <a:pt x="0" y="65637"/>
                </a:lnTo>
                <a:cubicBezTo>
                  <a:pt x="0" y="29387"/>
                  <a:pt x="29387" y="0"/>
                  <a:pt x="65637" y="0"/>
                </a:cubicBezTo>
                <a:close/>
              </a:path>
            </a:pathLst>
          </a:custGeom>
          <a:solidFill>
            <a:srgbClr val="C9A87C"/>
          </a:solidFill>
          <a:ln/>
        </p:spPr>
        <p:txBody>
          <a:bodyPr/>
          <a:lstStyle/>
          <a:p>
            <a:endParaRPr lang="zh-CN" altLang="en-US"/>
          </a:p>
        </p:txBody>
      </p:sp>
      <p:sp>
        <p:nvSpPr>
          <p:cNvPr id="29" name="Text 27"/>
          <p:cNvSpPr/>
          <p:nvPr/>
        </p:nvSpPr>
        <p:spPr>
          <a:xfrm>
            <a:off x="620215" y="3618218"/>
            <a:ext cx="164092" cy="229728"/>
          </a:xfrm>
          <a:prstGeom prst="rect">
            <a:avLst/>
          </a:prstGeom>
          <a:noFill/>
          <a:ln/>
        </p:spPr>
        <p:txBody>
          <a:bodyPr wrap="square" lIns="0" tIns="0" rIns="0" bIns="0" rtlCol="0" anchor="ctr"/>
          <a:lstStyle/>
          <a:p>
            <a:pPr>
              <a:lnSpc>
                <a:spcPct val="130000"/>
              </a:lnSpc>
            </a:pPr>
            <a:r>
              <a:rPr lang="en-US" sz="1163" b="1" dirty="0">
                <a:solidFill>
                  <a:srgbClr val="1A1D21"/>
                </a:solidFill>
                <a:latin typeface="Hedvig Letters Sans" pitchFamily="34" charset="0"/>
                <a:ea typeface="Hedvig Letters Sans" pitchFamily="34" charset="-122"/>
                <a:cs typeface="Hedvig Letters Sans" pitchFamily="34" charset="-120"/>
              </a:rPr>
              <a:t>3</a:t>
            </a:r>
            <a:endParaRPr lang="en-US" sz="1600" dirty="0"/>
          </a:p>
        </p:txBody>
      </p:sp>
      <p:sp>
        <p:nvSpPr>
          <p:cNvPr id="30" name="Text 28"/>
          <p:cNvSpPr/>
          <p:nvPr/>
        </p:nvSpPr>
        <p:spPr>
          <a:xfrm>
            <a:off x="927117" y="3618218"/>
            <a:ext cx="2018326" cy="229728"/>
          </a:xfrm>
          <a:prstGeom prst="rect">
            <a:avLst/>
          </a:prstGeom>
          <a:noFill/>
          <a:ln/>
        </p:spPr>
        <p:txBody>
          <a:bodyPr wrap="square" lIns="0" tIns="0" rIns="0" bIns="0" rtlCol="0" anchor="ctr"/>
          <a:lstStyle/>
          <a:p>
            <a:pPr>
              <a:lnSpc>
                <a:spcPct val="120000"/>
              </a:lnSpc>
            </a:pPr>
            <a:r>
              <a:rPr lang="en-US" sz="1292" b="1" dirty="0">
                <a:solidFill>
                  <a:srgbClr val="E0E2E5"/>
                </a:solidFill>
                <a:latin typeface="Noto Sans SC" pitchFamily="34" charset="0"/>
                <a:ea typeface="Noto Sans SC" pitchFamily="34" charset="-122"/>
                <a:cs typeface="Noto Sans SC" pitchFamily="34" charset="-120"/>
              </a:rPr>
              <a:t>模型配置（以 Kimi 为例）</a:t>
            </a:r>
            <a:endParaRPr lang="en-US" sz="1600" dirty="0"/>
          </a:p>
        </p:txBody>
      </p:sp>
      <p:sp>
        <p:nvSpPr>
          <p:cNvPr id="31" name="Shape 29"/>
          <p:cNvSpPr/>
          <p:nvPr/>
        </p:nvSpPr>
        <p:spPr>
          <a:xfrm>
            <a:off x="500479" y="4028447"/>
            <a:ext cx="11191042" cy="1279914"/>
          </a:xfrm>
          <a:custGeom>
            <a:avLst/>
            <a:gdLst/>
            <a:ahLst/>
            <a:cxnLst/>
            <a:rect l="l" t="t" r="r" b="b"/>
            <a:pathLst>
              <a:path w="11191042" h="1279914">
                <a:moveTo>
                  <a:pt x="65634" y="0"/>
                </a:moveTo>
                <a:lnTo>
                  <a:pt x="11125408" y="0"/>
                </a:lnTo>
                <a:cubicBezTo>
                  <a:pt x="11161656" y="0"/>
                  <a:pt x="11191042" y="29385"/>
                  <a:pt x="11191042" y="65634"/>
                </a:cubicBezTo>
                <a:lnTo>
                  <a:pt x="11191042" y="1214280"/>
                </a:lnTo>
                <a:cubicBezTo>
                  <a:pt x="11191042" y="1250529"/>
                  <a:pt x="11161656" y="1279914"/>
                  <a:pt x="11125408" y="1279914"/>
                </a:cubicBezTo>
                <a:lnTo>
                  <a:pt x="65634" y="1279914"/>
                </a:lnTo>
                <a:cubicBezTo>
                  <a:pt x="29385" y="1279914"/>
                  <a:pt x="0" y="1250529"/>
                  <a:pt x="0" y="1214280"/>
                </a:cubicBezTo>
                <a:lnTo>
                  <a:pt x="0" y="65634"/>
                </a:lnTo>
                <a:cubicBezTo>
                  <a:pt x="0" y="29410"/>
                  <a:pt x="29410" y="0"/>
                  <a:pt x="65634" y="0"/>
                </a:cubicBezTo>
                <a:close/>
              </a:path>
            </a:pathLst>
          </a:custGeom>
          <a:solidFill>
            <a:srgbClr val="1A1D21"/>
          </a:solidFill>
          <a:ln/>
        </p:spPr>
        <p:txBody>
          <a:bodyPr/>
          <a:lstStyle/>
          <a:p>
            <a:endParaRPr lang="zh-CN" altLang="en-US"/>
          </a:p>
        </p:txBody>
      </p:sp>
      <p:sp>
        <p:nvSpPr>
          <p:cNvPr id="32" name="Shape 30"/>
          <p:cNvSpPr/>
          <p:nvPr/>
        </p:nvSpPr>
        <p:spPr>
          <a:xfrm>
            <a:off x="644059" y="4192538"/>
            <a:ext cx="98455" cy="98455"/>
          </a:xfrm>
          <a:custGeom>
            <a:avLst/>
            <a:gdLst/>
            <a:ahLst/>
            <a:cxnLst/>
            <a:rect l="l" t="t" r="r" b="b"/>
            <a:pathLst>
              <a:path w="98455" h="98455">
                <a:moveTo>
                  <a:pt x="1808" y="22806"/>
                </a:moveTo>
                <a:cubicBezTo>
                  <a:pt x="-596" y="20402"/>
                  <a:pt x="-596" y="16499"/>
                  <a:pt x="1808" y="14095"/>
                </a:cubicBezTo>
                <a:cubicBezTo>
                  <a:pt x="4211" y="11692"/>
                  <a:pt x="8115" y="11692"/>
                  <a:pt x="10519" y="14095"/>
                </a:cubicBezTo>
                <a:lnTo>
                  <a:pt x="41286" y="44862"/>
                </a:lnTo>
                <a:cubicBezTo>
                  <a:pt x="43689" y="47266"/>
                  <a:pt x="43689" y="51170"/>
                  <a:pt x="41286" y="53573"/>
                </a:cubicBezTo>
                <a:lnTo>
                  <a:pt x="10519" y="84340"/>
                </a:lnTo>
                <a:cubicBezTo>
                  <a:pt x="8115" y="86744"/>
                  <a:pt x="4211" y="86744"/>
                  <a:pt x="1808" y="84340"/>
                </a:cubicBezTo>
                <a:cubicBezTo>
                  <a:pt x="-596" y="81937"/>
                  <a:pt x="-596" y="78033"/>
                  <a:pt x="1808" y="75630"/>
                </a:cubicBezTo>
                <a:lnTo>
                  <a:pt x="28210" y="49227"/>
                </a:lnTo>
                <a:lnTo>
                  <a:pt x="1808" y="22806"/>
                </a:lnTo>
                <a:close/>
                <a:moveTo>
                  <a:pt x="43074" y="73841"/>
                </a:moveTo>
                <a:lnTo>
                  <a:pt x="92301" y="73841"/>
                </a:lnTo>
                <a:cubicBezTo>
                  <a:pt x="95705" y="73841"/>
                  <a:pt x="98455" y="76591"/>
                  <a:pt x="98455" y="79995"/>
                </a:cubicBezTo>
                <a:cubicBezTo>
                  <a:pt x="98455" y="83398"/>
                  <a:pt x="95705" y="86148"/>
                  <a:pt x="92301" y="86148"/>
                </a:cubicBezTo>
                <a:lnTo>
                  <a:pt x="43074" y="86148"/>
                </a:lnTo>
                <a:cubicBezTo>
                  <a:pt x="39670" y="86148"/>
                  <a:pt x="36921" y="83398"/>
                  <a:pt x="36921" y="79995"/>
                </a:cubicBezTo>
                <a:cubicBezTo>
                  <a:pt x="36921" y="76591"/>
                  <a:pt x="39670" y="73841"/>
                  <a:pt x="43074" y="73841"/>
                </a:cubicBezTo>
                <a:close/>
              </a:path>
            </a:pathLst>
          </a:custGeom>
          <a:solidFill>
            <a:srgbClr val="7D7C7A"/>
          </a:solidFill>
          <a:ln/>
        </p:spPr>
        <p:txBody>
          <a:bodyPr/>
          <a:lstStyle/>
          <a:p>
            <a:endParaRPr lang="zh-CN" altLang="en-US"/>
          </a:p>
        </p:txBody>
      </p:sp>
      <p:sp>
        <p:nvSpPr>
          <p:cNvPr id="33" name="Text 31"/>
          <p:cNvSpPr/>
          <p:nvPr/>
        </p:nvSpPr>
        <p:spPr>
          <a:xfrm>
            <a:off x="820458" y="4159720"/>
            <a:ext cx="336388" cy="164092"/>
          </a:xfrm>
          <a:prstGeom prst="rect">
            <a:avLst/>
          </a:prstGeom>
          <a:noFill/>
          <a:ln/>
        </p:spPr>
        <p:txBody>
          <a:bodyPr wrap="square" lIns="0" tIns="0" rIns="0" bIns="0" rtlCol="0" anchor="ctr"/>
          <a:lstStyle/>
          <a:p>
            <a:pPr>
              <a:lnSpc>
                <a:spcPct val="120000"/>
              </a:lnSpc>
            </a:pPr>
            <a:r>
              <a:rPr lang="en-US" sz="904" dirty="0">
                <a:solidFill>
                  <a:srgbClr val="7D7C7A"/>
                </a:solidFill>
                <a:latin typeface="MiSans" pitchFamily="34" charset="0"/>
                <a:ea typeface="MiSans" pitchFamily="34" charset="-122"/>
                <a:cs typeface="MiSans" pitchFamily="34" charset="-120"/>
              </a:rPr>
              <a:t>bash</a:t>
            </a:r>
            <a:endParaRPr lang="en-US" sz="1600" dirty="0"/>
          </a:p>
        </p:txBody>
      </p:sp>
      <p:sp>
        <p:nvSpPr>
          <p:cNvPr id="34" name="Text 32"/>
          <p:cNvSpPr/>
          <p:nvPr/>
        </p:nvSpPr>
        <p:spPr>
          <a:xfrm>
            <a:off x="631752" y="4434573"/>
            <a:ext cx="1807378" cy="135376"/>
          </a:xfrm>
          <a:prstGeom prst="rect">
            <a:avLst/>
          </a:prstGeom>
          <a:noFill/>
          <a:ln/>
        </p:spPr>
        <p:txBody>
          <a:bodyPr wrap="square" lIns="0" tIns="0" rIns="0" bIns="0" rtlCol="0" anchor="ctr"/>
          <a:lstStyle/>
          <a:p>
            <a:pPr>
              <a:lnSpc>
                <a:spcPct val="120000"/>
              </a:lnSpc>
            </a:pPr>
            <a:r>
              <a:rPr lang="en-US" sz="904" dirty="0">
                <a:solidFill>
                  <a:srgbClr val="7D7C7A"/>
                </a:solidFill>
                <a:latin typeface="MiSans" pitchFamily="34" charset="0"/>
                <a:ea typeface="MiSans" pitchFamily="34" charset="-122"/>
                <a:cs typeface="MiSans" pitchFamily="34" charset="-120"/>
              </a:rPr>
              <a:t># 配置 Anthropic 兼容的 API</a:t>
            </a:r>
            <a:endParaRPr lang="en-US" sz="1600" dirty="0"/>
          </a:p>
        </p:txBody>
      </p:sp>
      <p:sp>
        <p:nvSpPr>
          <p:cNvPr id="35" name="Text 33"/>
          <p:cNvSpPr/>
          <p:nvPr/>
        </p:nvSpPr>
        <p:spPr>
          <a:xfrm>
            <a:off x="631752" y="4619176"/>
            <a:ext cx="10985927" cy="164092"/>
          </a:xfrm>
          <a:prstGeom prst="rect">
            <a:avLst/>
          </a:prstGeom>
          <a:noFill/>
          <a:ln/>
        </p:spPr>
        <p:txBody>
          <a:bodyPr wrap="square" lIns="0" tIns="0" rIns="0" bIns="0" rtlCol="0" anchor="ctr"/>
          <a:lstStyle/>
          <a:p>
            <a:pPr>
              <a:lnSpc>
                <a:spcPct val="120000"/>
              </a:lnSpc>
            </a:pPr>
            <a:r>
              <a:rPr lang="en-US" sz="904" dirty="0">
                <a:solidFill>
                  <a:srgbClr val="C9A87C"/>
                </a:solidFill>
                <a:latin typeface="MiSans" pitchFamily="34" charset="0"/>
                <a:ea typeface="MiSans" pitchFamily="34" charset="-122"/>
                <a:cs typeface="MiSans" pitchFamily="34" charset="-120"/>
              </a:rPr>
              <a:t>export</a:t>
            </a:r>
            <a:r>
              <a:rPr lang="en-US" sz="904" dirty="0">
                <a:solidFill>
                  <a:srgbClr val="E0E2E5"/>
                </a:solidFill>
                <a:latin typeface="MiSans" pitchFamily="34" charset="0"/>
                <a:ea typeface="MiSans" pitchFamily="34" charset="-122"/>
                <a:cs typeface="MiSans" pitchFamily="34" charset="-120"/>
              </a:rPr>
              <a:t> ANTHROPIC_BASE_URL=https://api.moonshot.cn/anthropic</a:t>
            </a:r>
            <a:endParaRPr lang="en-US" sz="1600" dirty="0"/>
          </a:p>
        </p:txBody>
      </p:sp>
      <p:sp>
        <p:nvSpPr>
          <p:cNvPr id="36" name="Text 34"/>
          <p:cNvSpPr/>
          <p:nvPr/>
        </p:nvSpPr>
        <p:spPr>
          <a:xfrm>
            <a:off x="631752" y="4816086"/>
            <a:ext cx="10985927" cy="164092"/>
          </a:xfrm>
          <a:prstGeom prst="rect">
            <a:avLst/>
          </a:prstGeom>
          <a:noFill/>
          <a:ln/>
        </p:spPr>
        <p:txBody>
          <a:bodyPr wrap="square" lIns="0" tIns="0" rIns="0" bIns="0" rtlCol="0" anchor="ctr"/>
          <a:lstStyle/>
          <a:p>
            <a:pPr>
              <a:lnSpc>
                <a:spcPct val="120000"/>
              </a:lnSpc>
            </a:pPr>
            <a:r>
              <a:rPr lang="en-US" sz="904" dirty="0">
                <a:solidFill>
                  <a:srgbClr val="C9A87C"/>
                </a:solidFill>
                <a:latin typeface="MiSans" pitchFamily="34" charset="0"/>
                <a:ea typeface="MiSans" pitchFamily="34" charset="-122"/>
                <a:cs typeface="MiSans" pitchFamily="34" charset="-120"/>
              </a:rPr>
              <a:t>export</a:t>
            </a:r>
            <a:r>
              <a:rPr lang="en-US" sz="904" dirty="0">
                <a:solidFill>
                  <a:srgbClr val="E0E2E5"/>
                </a:solidFill>
                <a:latin typeface="MiSans" pitchFamily="34" charset="0"/>
                <a:ea typeface="MiSans" pitchFamily="34" charset="-122"/>
                <a:cs typeface="MiSans" pitchFamily="34" charset="-120"/>
              </a:rPr>
              <a:t> ANTHROPIC_API_KEY=YOUR_KIMI_API_KEY</a:t>
            </a:r>
            <a:endParaRPr lang="en-US" sz="1600" dirty="0"/>
          </a:p>
        </p:txBody>
      </p:sp>
      <p:sp>
        <p:nvSpPr>
          <p:cNvPr id="37" name="Text 35"/>
          <p:cNvSpPr/>
          <p:nvPr/>
        </p:nvSpPr>
        <p:spPr>
          <a:xfrm>
            <a:off x="631752" y="5012996"/>
            <a:ext cx="10985927" cy="164092"/>
          </a:xfrm>
          <a:prstGeom prst="rect">
            <a:avLst/>
          </a:prstGeom>
          <a:noFill/>
          <a:ln/>
        </p:spPr>
        <p:txBody>
          <a:bodyPr wrap="square" lIns="0" tIns="0" rIns="0" bIns="0" rtlCol="0" anchor="ctr"/>
          <a:lstStyle/>
          <a:p>
            <a:pPr>
              <a:lnSpc>
                <a:spcPct val="120000"/>
              </a:lnSpc>
            </a:pPr>
            <a:r>
              <a:rPr lang="en-US" sz="904" dirty="0">
                <a:solidFill>
                  <a:srgbClr val="C9A87C"/>
                </a:solidFill>
                <a:latin typeface="MiSans" pitchFamily="34" charset="0"/>
                <a:ea typeface="MiSans" pitchFamily="34" charset="-122"/>
                <a:cs typeface="MiSans" pitchFamily="34" charset="-120"/>
              </a:rPr>
              <a:t>export</a:t>
            </a:r>
            <a:r>
              <a:rPr lang="en-US" sz="904" dirty="0">
                <a:solidFill>
                  <a:srgbClr val="E0E2E5"/>
                </a:solidFill>
                <a:latin typeface="MiSans" pitchFamily="34" charset="0"/>
                <a:ea typeface="MiSans" pitchFamily="34" charset="-122"/>
                <a:cs typeface="MiSans" pitchFamily="34" charset="-120"/>
              </a:rPr>
              <a:t> ANTHROPIC_MODEL=kimi-k2.5</a:t>
            </a:r>
            <a:endParaRPr lang="en-US" sz="1600" dirty="0"/>
          </a:p>
        </p:txBody>
      </p:sp>
      <p:sp>
        <p:nvSpPr>
          <p:cNvPr id="38" name="Shape 36"/>
          <p:cNvSpPr/>
          <p:nvPr/>
        </p:nvSpPr>
        <p:spPr>
          <a:xfrm>
            <a:off x="328183" y="5644748"/>
            <a:ext cx="3757696" cy="886094"/>
          </a:xfrm>
          <a:custGeom>
            <a:avLst/>
            <a:gdLst/>
            <a:ahLst/>
            <a:cxnLst/>
            <a:rect l="l" t="t" r="r" b="b"/>
            <a:pathLst>
              <a:path w="3757696" h="886094">
                <a:moveTo>
                  <a:pt x="65633" y="0"/>
                </a:moveTo>
                <a:lnTo>
                  <a:pt x="3692063" y="0"/>
                </a:lnTo>
                <a:cubicBezTo>
                  <a:pt x="3728311" y="0"/>
                  <a:pt x="3757696" y="29385"/>
                  <a:pt x="3757696" y="65633"/>
                </a:cubicBezTo>
                <a:lnTo>
                  <a:pt x="3757696" y="820461"/>
                </a:lnTo>
                <a:cubicBezTo>
                  <a:pt x="3757696" y="856709"/>
                  <a:pt x="3728311" y="886094"/>
                  <a:pt x="3692063" y="886094"/>
                </a:cubicBezTo>
                <a:lnTo>
                  <a:pt x="65633" y="886094"/>
                </a:lnTo>
                <a:cubicBezTo>
                  <a:pt x="29385" y="886094"/>
                  <a:pt x="0" y="856709"/>
                  <a:pt x="0" y="820461"/>
                </a:cubicBezTo>
                <a:lnTo>
                  <a:pt x="0" y="65633"/>
                </a:lnTo>
                <a:cubicBezTo>
                  <a:pt x="0" y="29409"/>
                  <a:pt x="29409" y="0"/>
                  <a:pt x="65633" y="0"/>
                </a:cubicBezTo>
                <a:close/>
              </a:path>
            </a:pathLst>
          </a:custGeom>
          <a:solidFill>
            <a:srgbClr val="4A6D8C">
              <a:alpha val="10196"/>
            </a:srgbClr>
          </a:solidFill>
          <a:ln/>
        </p:spPr>
        <p:txBody>
          <a:bodyPr/>
          <a:lstStyle/>
          <a:p>
            <a:endParaRPr lang="zh-CN" altLang="en-US"/>
          </a:p>
        </p:txBody>
      </p:sp>
      <p:sp>
        <p:nvSpPr>
          <p:cNvPr id="39" name="Shape 37"/>
          <p:cNvSpPr/>
          <p:nvPr/>
        </p:nvSpPr>
        <p:spPr>
          <a:xfrm>
            <a:off x="2108832" y="5776022"/>
            <a:ext cx="196910" cy="196910"/>
          </a:xfrm>
          <a:custGeom>
            <a:avLst/>
            <a:gdLst/>
            <a:ahLst/>
            <a:cxnLst/>
            <a:rect l="l" t="t" r="r" b="b"/>
            <a:pathLst>
              <a:path w="196910" h="196910">
                <a:moveTo>
                  <a:pt x="98455" y="0"/>
                </a:moveTo>
                <a:cubicBezTo>
                  <a:pt x="152794" y="0"/>
                  <a:pt x="196910" y="44116"/>
                  <a:pt x="196910" y="98455"/>
                </a:cubicBezTo>
                <a:cubicBezTo>
                  <a:pt x="196910" y="152794"/>
                  <a:pt x="152794" y="196910"/>
                  <a:pt x="98455" y="196910"/>
                </a:cubicBezTo>
                <a:cubicBezTo>
                  <a:pt x="44116" y="196910"/>
                  <a:pt x="0" y="152794"/>
                  <a:pt x="0" y="98455"/>
                </a:cubicBezTo>
                <a:cubicBezTo>
                  <a:pt x="0" y="44116"/>
                  <a:pt x="44116" y="0"/>
                  <a:pt x="98455" y="0"/>
                </a:cubicBezTo>
                <a:close/>
                <a:moveTo>
                  <a:pt x="89225" y="46151"/>
                </a:moveTo>
                <a:lnTo>
                  <a:pt x="89225" y="98455"/>
                </a:lnTo>
                <a:cubicBezTo>
                  <a:pt x="89225" y="101532"/>
                  <a:pt x="90763" y="104416"/>
                  <a:pt x="93340" y="106147"/>
                </a:cubicBezTo>
                <a:lnTo>
                  <a:pt x="130260" y="130760"/>
                </a:lnTo>
                <a:cubicBezTo>
                  <a:pt x="134491" y="133606"/>
                  <a:pt x="140221" y="132453"/>
                  <a:pt x="143067" y="128184"/>
                </a:cubicBezTo>
                <a:cubicBezTo>
                  <a:pt x="145913" y="123915"/>
                  <a:pt x="144759" y="118223"/>
                  <a:pt x="140491" y="115377"/>
                </a:cubicBezTo>
                <a:lnTo>
                  <a:pt x="107685" y="93532"/>
                </a:lnTo>
                <a:lnTo>
                  <a:pt x="107685" y="46151"/>
                </a:lnTo>
                <a:cubicBezTo>
                  <a:pt x="107685" y="41036"/>
                  <a:pt x="103570" y="36921"/>
                  <a:pt x="98455" y="36921"/>
                </a:cubicBezTo>
                <a:cubicBezTo>
                  <a:pt x="93340" y="36921"/>
                  <a:pt x="89225" y="41036"/>
                  <a:pt x="89225" y="46151"/>
                </a:cubicBezTo>
                <a:close/>
              </a:path>
            </a:pathLst>
          </a:custGeom>
          <a:solidFill>
            <a:srgbClr val="4A6D8C"/>
          </a:solidFill>
          <a:ln/>
        </p:spPr>
        <p:txBody>
          <a:bodyPr/>
          <a:lstStyle/>
          <a:p>
            <a:endParaRPr lang="zh-CN" altLang="en-US"/>
          </a:p>
        </p:txBody>
      </p:sp>
      <p:sp>
        <p:nvSpPr>
          <p:cNvPr id="40" name="Text 38"/>
          <p:cNvSpPr/>
          <p:nvPr/>
        </p:nvSpPr>
        <p:spPr>
          <a:xfrm>
            <a:off x="426638" y="6038568"/>
            <a:ext cx="3560786" cy="196910"/>
          </a:xfrm>
          <a:prstGeom prst="rect">
            <a:avLst/>
          </a:prstGeom>
          <a:noFill/>
          <a:ln/>
        </p:spPr>
        <p:txBody>
          <a:bodyPr wrap="square" lIns="0" tIns="0" rIns="0" bIns="0" rtlCol="0" anchor="ctr"/>
          <a:lstStyle/>
          <a:p>
            <a:pPr algn="ctr">
              <a:lnSpc>
                <a:spcPct val="130000"/>
              </a:lnSpc>
            </a:pPr>
            <a:r>
              <a:rPr lang="en-US" sz="1034" b="1" dirty="0">
                <a:solidFill>
                  <a:srgbClr val="E0E2E5"/>
                </a:solidFill>
                <a:latin typeface="Noto Sans SC" pitchFamily="34" charset="0"/>
                <a:ea typeface="Noto Sans SC" pitchFamily="34" charset="-122"/>
                <a:cs typeface="Noto Sans SC" pitchFamily="34" charset="-120"/>
              </a:rPr>
              <a:t>5 分钟</a:t>
            </a:r>
            <a:endParaRPr lang="en-US" sz="1600" dirty="0"/>
          </a:p>
        </p:txBody>
      </p:sp>
      <p:sp>
        <p:nvSpPr>
          <p:cNvPr id="41" name="Text 39"/>
          <p:cNvSpPr/>
          <p:nvPr/>
        </p:nvSpPr>
        <p:spPr>
          <a:xfrm>
            <a:off x="430740" y="6235478"/>
            <a:ext cx="3552581" cy="164092"/>
          </a:xfrm>
          <a:prstGeom prst="rect">
            <a:avLst/>
          </a:prstGeom>
          <a:noFill/>
          <a:ln/>
        </p:spPr>
        <p:txBody>
          <a:bodyPr wrap="square" lIns="0" tIns="0" rIns="0" bIns="0" rtlCol="0" anchor="ctr"/>
          <a:lstStyle/>
          <a:p>
            <a:pPr algn="ctr">
              <a:lnSpc>
                <a:spcPct val="120000"/>
              </a:lnSpc>
            </a:pPr>
            <a:r>
              <a:rPr lang="en-US" sz="904" dirty="0">
                <a:solidFill>
                  <a:srgbClr val="7D7C7A"/>
                </a:solidFill>
                <a:latin typeface="Noto Sans SC" pitchFamily="34" charset="0"/>
                <a:ea typeface="Noto Sans SC" pitchFamily="34" charset="-122"/>
                <a:cs typeface="Noto Sans SC" pitchFamily="34" charset="-120"/>
              </a:rPr>
              <a:t>完成安装</a:t>
            </a:r>
            <a:endParaRPr lang="en-US" sz="1600" dirty="0"/>
          </a:p>
        </p:txBody>
      </p:sp>
      <p:sp>
        <p:nvSpPr>
          <p:cNvPr id="42" name="Shape 40"/>
          <p:cNvSpPr/>
          <p:nvPr/>
        </p:nvSpPr>
        <p:spPr>
          <a:xfrm>
            <a:off x="4217729" y="5644748"/>
            <a:ext cx="3757696" cy="886094"/>
          </a:xfrm>
          <a:custGeom>
            <a:avLst/>
            <a:gdLst/>
            <a:ahLst/>
            <a:cxnLst/>
            <a:rect l="l" t="t" r="r" b="b"/>
            <a:pathLst>
              <a:path w="3757696" h="886094">
                <a:moveTo>
                  <a:pt x="65633" y="0"/>
                </a:moveTo>
                <a:lnTo>
                  <a:pt x="3692063" y="0"/>
                </a:lnTo>
                <a:cubicBezTo>
                  <a:pt x="3728311" y="0"/>
                  <a:pt x="3757696" y="29385"/>
                  <a:pt x="3757696" y="65633"/>
                </a:cubicBezTo>
                <a:lnTo>
                  <a:pt x="3757696" y="820461"/>
                </a:lnTo>
                <a:cubicBezTo>
                  <a:pt x="3757696" y="856709"/>
                  <a:pt x="3728311" y="886094"/>
                  <a:pt x="3692063" y="886094"/>
                </a:cubicBezTo>
                <a:lnTo>
                  <a:pt x="65633" y="886094"/>
                </a:lnTo>
                <a:cubicBezTo>
                  <a:pt x="29385" y="886094"/>
                  <a:pt x="0" y="856709"/>
                  <a:pt x="0" y="820461"/>
                </a:cubicBezTo>
                <a:lnTo>
                  <a:pt x="0" y="65633"/>
                </a:lnTo>
                <a:cubicBezTo>
                  <a:pt x="0" y="29409"/>
                  <a:pt x="29409" y="0"/>
                  <a:pt x="65633" y="0"/>
                </a:cubicBezTo>
                <a:close/>
              </a:path>
            </a:pathLst>
          </a:custGeom>
          <a:solidFill>
            <a:srgbClr val="4A6D8C">
              <a:alpha val="10196"/>
            </a:srgbClr>
          </a:solidFill>
          <a:ln/>
        </p:spPr>
        <p:txBody>
          <a:bodyPr/>
          <a:lstStyle/>
          <a:p>
            <a:endParaRPr lang="zh-CN" altLang="en-US"/>
          </a:p>
        </p:txBody>
      </p:sp>
      <p:sp>
        <p:nvSpPr>
          <p:cNvPr id="43" name="Shape 41"/>
          <p:cNvSpPr/>
          <p:nvPr/>
        </p:nvSpPr>
        <p:spPr>
          <a:xfrm>
            <a:off x="5986072" y="5776022"/>
            <a:ext cx="221524" cy="196910"/>
          </a:xfrm>
          <a:custGeom>
            <a:avLst/>
            <a:gdLst/>
            <a:ahLst/>
            <a:cxnLst/>
            <a:rect l="l" t="t" r="r" b="b"/>
            <a:pathLst>
              <a:path w="221524" h="196910">
                <a:moveTo>
                  <a:pt x="24614" y="24614"/>
                </a:moveTo>
                <a:cubicBezTo>
                  <a:pt x="11038" y="24614"/>
                  <a:pt x="0" y="35651"/>
                  <a:pt x="0" y="49227"/>
                </a:cubicBezTo>
                <a:lnTo>
                  <a:pt x="0" y="147682"/>
                </a:lnTo>
                <a:cubicBezTo>
                  <a:pt x="0" y="161258"/>
                  <a:pt x="11038" y="172296"/>
                  <a:pt x="24614" y="172296"/>
                </a:cubicBezTo>
                <a:lnTo>
                  <a:pt x="196910" y="172296"/>
                </a:lnTo>
                <a:cubicBezTo>
                  <a:pt x="210486" y="172296"/>
                  <a:pt x="221524" y="161258"/>
                  <a:pt x="221524" y="147682"/>
                </a:cubicBezTo>
                <a:lnTo>
                  <a:pt x="221524" y="49227"/>
                </a:lnTo>
                <a:cubicBezTo>
                  <a:pt x="221524" y="35651"/>
                  <a:pt x="210486" y="24614"/>
                  <a:pt x="196910" y="24614"/>
                </a:cubicBezTo>
                <a:lnTo>
                  <a:pt x="24614" y="24614"/>
                </a:lnTo>
                <a:close/>
                <a:moveTo>
                  <a:pt x="30767" y="49227"/>
                </a:moveTo>
                <a:lnTo>
                  <a:pt x="43074" y="49227"/>
                </a:lnTo>
                <a:cubicBezTo>
                  <a:pt x="46458" y="49227"/>
                  <a:pt x="49227" y="51997"/>
                  <a:pt x="49227" y="55381"/>
                </a:cubicBezTo>
                <a:lnTo>
                  <a:pt x="49227" y="67688"/>
                </a:lnTo>
                <a:cubicBezTo>
                  <a:pt x="49227" y="71072"/>
                  <a:pt x="46458" y="73841"/>
                  <a:pt x="43074" y="73841"/>
                </a:cubicBezTo>
                <a:lnTo>
                  <a:pt x="30767" y="73841"/>
                </a:lnTo>
                <a:cubicBezTo>
                  <a:pt x="27383" y="73841"/>
                  <a:pt x="24614" y="71072"/>
                  <a:pt x="24614" y="67688"/>
                </a:cubicBezTo>
                <a:lnTo>
                  <a:pt x="24614" y="55381"/>
                </a:lnTo>
                <a:cubicBezTo>
                  <a:pt x="24614" y="51997"/>
                  <a:pt x="27383" y="49227"/>
                  <a:pt x="30767" y="49227"/>
                </a:cubicBezTo>
                <a:close/>
                <a:moveTo>
                  <a:pt x="24614" y="92301"/>
                </a:moveTo>
                <a:cubicBezTo>
                  <a:pt x="24614" y="88917"/>
                  <a:pt x="27383" y="86148"/>
                  <a:pt x="30767" y="86148"/>
                </a:cubicBezTo>
                <a:lnTo>
                  <a:pt x="43074" y="86148"/>
                </a:lnTo>
                <a:cubicBezTo>
                  <a:pt x="46458" y="86148"/>
                  <a:pt x="49227" y="88917"/>
                  <a:pt x="49227" y="92301"/>
                </a:cubicBezTo>
                <a:lnTo>
                  <a:pt x="49227" y="104608"/>
                </a:lnTo>
                <a:cubicBezTo>
                  <a:pt x="49227" y="107993"/>
                  <a:pt x="46458" y="110762"/>
                  <a:pt x="43074" y="110762"/>
                </a:cubicBezTo>
                <a:lnTo>
                  <a:pt x="30767" y="110762"/>
                </a:lnTo>
                <a:cubicBezTo>
                  <a:pt x="27383" y="110762"/>
                  <a:pt x="24614" y="107993"/>
                  <a:pt x="24614" y="104608"/>
                </a:cubicBezTo>
                <a:lnTo>
                  <a:pt x="24614" y="92301"/>
                </a:lnTo>
                <a:close/>
                <a:moveTo>
                  <a:pt x="67688" y="49227"/>
                </a:moveTo>
                <a:lnTo>
                  <a:pt x="79995" y="49227"/>
                </a:lnTo>
                <a:cubicBezTo>
                  <a:pt x="83379" y="49227"/>
                  <a:pt x="86148" y="51997"/>
                  <a:pt x="86148" y="55381"/>
                </a:cubicBezTo>
                <a:lnTo>
                  <a:pt x="86148" y="67688"/>
                </a:lnTo>
                <a:cubicBezTo>
                  <a:pt x="86148" y="71072"/>
                  <a:pt x="83379" y="73841"/>
                  <a:pt x="79995" y="73841"/>
                </a:cubicBezTo>
                <a:lnTo>
                  <a:pt x="67688" y="73841"/>
                </a:lnTo>
                <a:cubicBezTo>
                  <a:pt x="64303" y="73841"/>
                  <a:pt x="61534" y="71072"/>
                  <a:pt x="61534" y="67688"/>
                </a:cubicBezTo>
                <a:lnTo>
                  <a:pt x="61534" y="55381"/>
                </a:lnTo>
                <a:cubicBezTo>
                  <a:pt x="61534" y="51997"/>
                  <a:pt x="64303" y="49227"/>
                  <a:pt x="67688" y="49227"/>
                </a:cubicBezTo>
                <a:close/>
                <a:moveTo>
                  <a:pt x="61534" y="92301"/>
                </a:moveTo>
                <a:cubicBezTo>
                  <a:pt x="61534" y="88917"/>
                  <a:pt x="64303" y="86148"/>
                  <a:pt x="67688" y="86148"/>
                </a:cubicBezTo>
                <a:lnTo>
                  <a:pt x="79995" y="86148"/>
                </a:lnTo>
                <a:cubicBezTo>
                  <a:pt x="83379" y="86148"/>
                  <a:pt x="86148" y="88917"/>
                  <a:pt x="86148" y="92301"/>
                </a:cubicBezTo>
                <a:lnTo>
                  <a:pt x="86148" y="104608"/>
                </a:lnTo>
                <a:cubicBezTo>
                  <a:pt x="86148" y="107993"/>
                  <a:pt x="83379" y="110762"/>
                  <a:pt x="79995" y="110762"/>
                </a:cubicBezTo>
                <a:lnTo>
                  <a:pt x="67688" y="110762"/>
                </a:lnTo>
                <a:cubicBezTo>
                  <a:pt x="64303" y="110762"/>
                  <a:pt x="61534" y="107993"/>
                  <a:pt x="61534" y="104608"/>
                </a:cubicBezTo>
                <a:lnTo>
                  <a:pt x="61534" y="92301"/>
                </a:lnTo>
                <a:close/>
                <a:moveTo>
                  <a:pt x="67688" y="123069"/>
                </a:moveTo>
                <a:lnTo>
                  <a:pt x="153836" y="123069"/>
                </a:lnTo>
                <a:cubicBezTo>
                  <a:pt x="157220" y="123069"/>
                  <a:pt x="159989" y="125838"/>
                  <a:pt x="159989" y="129222"/>
                </a:cubicBezTo>
                <a:lnTo>
                  <a:pt x="159989" y="141529"/>
                </a:lnTo>
                <a:cubicBezTo>
                  <a:pt x="159989" y="144913"/>
                  <a:pt x="157220" y="147682"/>
                  <a:pt x="153836" y="147682"/>
                </a:cubicBezTo>
                <a:lnTo>
                  <a:pt x="67688" y="147682"/>
                </a:lnTo>
                <a:cubicBezTo>
                  <a:pt x="64303" y="147682"/>
                  <a:pt x="61534" y="144913"/>
                  <a:pt x="61534" y="141529"/>
                </a:cubicBezTo>
                <a:lnTo>
                  <a:pt x="61534" y="129222"/>
                </a:lnTo>
                <a:cubicBezTo>
                  <a:pt x="61534" y="125838"/>
                  <a:pt x="64303" y="123069"/>
                  <a:pt x="67688" y="123069"/>
                </a:cubicBezTo>
                <a:close/>
                <a:moveTo>
                  <a:pt x="98455" y="55381"/>
                </a:moveTo>
                <a:cubicBezTo>
                  <a:pt x="98455" y="51997"/>
                  <a:pt x="101224" y="49227"/>
                  <a:pt x="104608" y="49227"/>
                </a:cubicBezTo>
                <a:lnTo>
                  <a:pt x="116915" y="49227"/>
                </a:lnTo>
                <a:cubicBezTo>
                  <a:pt x="120300" y="49227"/>
                  <a:pt x="123069" y="51997"/>
                  <a:pt x="123069" y="55381"/>
                </a:cubicBezTo>
                <a:lnTo>
                  <a:pt x="123069" y="67688"/>
                </a:lnTo>
                <a:cubicBezTo>
                  <a:pt x="123069" y="71072"/>
                  <a:pt x="120300" y="73841"/>
                  <a:pt x="116915" y="73841"/>
                </a:cubicBezTo>
                <a:lnTo>
                  <a:pt x="104608" y="73841"/>
                </a:lnTo>
                <a:cubicBezTo>
                  <a:pt x="101224" y="73841"/>
                  <a:pt x="98455" y="71072"/>
                  <a:pt x="98455" y="67688"/>
                </a:cubicBezTo>
                <a:lnTo>
                  <a:pt x="98455" y="55381"/>
                </a:lnTo>
                <a:close/>
                <a:moveTo>
                  <a:pt x="104608" y="86148"/>
                </a:moveTo>
                <a:lnTo>
                  <a:pt x="116915" y="86148"/>
                </a:lnTo>
                <a:cubicBezTo>
                  <a:pt x="120300" y="86148"/>
                  <a:pt x="123069" y="88917"/>
                  <a:pt x="123069" y="92301"/>
                </a:cubicBezTo>
                <a:lnTo>
                  <a:pt x="123069" y="104608"/>
                </a:lnTo>
                <a:cubicBezTo>
                  <a:pt x="123069" y="107993"/>
                  <a:pt x="120300" y="110762"/>
                  <a:pt x="116915" y="110762"/>
                </a:cubicBezTo>
                <a:lnTo>
                  <a:pt x="104608" y="110762"/>
                </a:lnTo>
                <a:cubicBezTo>
                  <a:pt x="101224" y="110762"/>
                  <a:pt x="98455" y="107993"/>
                  <a:pt x="98455" y="104608"/>
                </a:cubicBezTo>
                <a:lnTo>
                  <a:pt x="98455" y="92301"/>
                </a:lnTo>
                <a:cubicBezTo>
                  <a:pt x="98455" y="88917"/>
                  <a:pt x="101224" y="86148"/>
                  <a:pt x="104608" y="86148"/>
                </a:cubicBezTo>
                <a:close/>
                <a:moveTo>
                  <a:pt x="135376" y="55381"/>
                </a:moveTo>
                <a:cubicBezTo>
                  <a:pt x="135376" y="51997"/>
                  <a:pt x="138145" y="49227"/>
                  <a:pt x="141529" y="49227"/>
                </a:cubicBezTo>
                <a:lnTo>
                  <a:pt x="153836" y="49227"/>
                </a:lnTo>
                <a:cubicBezTo>
                  <a:pt x="157220" y="49227"/>
                  <a:pt x="159989" y="51997"/>
                  <a:pt x="159989" y="55381"/>
                </a:cubicBezTo>
                <a:lnTo>
                  <a:pt x="159989" y="67688"/>
                </a:lnTo>
                <a:cubicBezTo>
                  <a:pt x="159989" y="71072"/>
                  <a:pt x="157220" y="73841"/>
                  <a:pt x="153836" y="73841"/>
                </a:cubicBezTo>
                <a:lnTo>
                  <a:pt x="141529" y="73841"/>
                </a:lnTo>
                <a:cubicBezTo>
                  <a:pt x="138145" y="73841"/>
                  <a:pt x="135376" y="71072"/>
                  <a:pt x="135376" y="67688"/>
                </a:cubicBezTo>
                <a:lnTo>
                  <a:pt x="135376" y="55381"/>
                </a:lnTo>
                <a:close/>
                <a:moveTo>
                  <a:pt x="141529" y="86148"/>
                </a:moveTo>
                <a:lnTo>
                  <a:pt x="153836" y="86148"/>
                </a:lnTo>
                <a:cubicBezTo>
                  <a:pt x="157220" y="86148"/>
                  <a:pt x="159989" y="88917"/>
                  <a:pt x="159989" y="92301"/>
                </a:cubicBezTo>
                <a:lnTo>
                  <a:pt x="159989" y="104608"/>
                </a:lnTo>
                <a:cubicBezTo>
                  <a:pt x="159989" y="107993"/>
                  <a:pt x="157220" y="110762"/>
                  <a:pt x="153836" y="110762"/>
                </a:cubicBezTo>
                <a:lnTo>
                  <a:pt x="141529" y="110762"/>
                </a:lnTo>
                <a:cubicBezTo>
                  <a:pt x="138145" y="110762"/>
                  <a:pt x="135376" y="107993"/>
                  <a:pt x="135376" y="104608"/>
                </a:cubicBezTo>
                <a:lnTo>
                  <a:pt x="135376" y="92301"/>
                </a:lnTo>
                <a:cubicBezTo>
                  <a:pt x="135376" y="88917"/>
                  <a:pt x="138145" y="86148"/>
                  <a:pt x="141529" y="86148"/>
                </a:cubicBezTo>
                <a:close/>
                <a:moveTo>
                  <a:pt x="172296" y="55381"/>
                </a:moveTo>
                <a:cubicBezTo>
                  <a:pt x="172296" y="51997"/>
                  <a:pt x="175065" y="49227"/>
                  <a:pt x="178450" y="49227"/>
                </a:cubicBezTo>
                <a:lnTo>
                  <a:pt x="190756" y="49227"/>
                </a:lnTo>
                <a:cubicBezTo>
                  <a:pt x="194141" y="49227"/>
                  <a:pt x="196910" y="51997"/>
                  <a:pt x="196910" y="55381"/>
                </a:cubicBezTo>
                <a:lnTo>
                  <a:pt x="196910" y="67688"/>
                </a:lnTo>
                <a:cubicBezTo>
                  <a:pt x="196910" y="71072"/>
                  <a:pt x="194141" y="73841"/>
                  <a:pt x="190756" y="73841"/>
                </a:cubicBezTo>
                <a:lnTo>
                  <a:pt x="178450" y="73841"/>
                </a:lnTo>
                <a:cubicBezTo>
                  <a:pt x="175065" y="73841"/>
                  <a:pt x="172296" y="71072"/>
                  <a:pt x="172296" y="67688"/>
                </a:cubicBezTo>
                <a:lnTo>
                  <a:pt x="172296" y="55381"/>
                </a:lnTo>
                <a:close/>
                <a:moveTo>
                  <a:pt x="178450" y="86148"/>
                </a:moveTo>
                <a:lnTo>
                  <a:pt x="190756" y="86148"/>
                </a:lnTo>
                <a:cubicBezTo>
                  <a:pt x="194141" y="86148"/>
                  <a:pt x="196910" y="88917"/>
                  <a:pt x="196910" y="92301"/>
                </a:cubicBezTo>
                <a:lnTo>
                  <a:pt x="196910" y="104608"/>
                </a:lnTo>
                <a:cubicBezTo>
                  <a:pt x="196910" y="107993"/>
                  <a:pt x="194141" y="110762"/>
                  <a:pt x="190756" y="110762"/>
                </a:cubicBezTo>
                <a:lnTo>
                  <a:pt x="178450" y="110762"/>
                </a:lnTo>
                <a:cubicBezTo>
                  <a:pt x="175065" y="110762"/>
                  <a:pt x="172296" y="107993"/>
                  <a:pt x="172296" y="104608"/>
                </a:cubicBezTo>
                <a:lnTo>
                  <a:pt x="172296" y="92301"/>
                </a:lnTo>
                <a:cubicBezTo>
                  <a:pt x="172296" y="88917"/>
                  <a:pt x="175065" y="86148"/>
                  <a:pt x="178450" y="86148"/>
                </a:cubicBezTo>
                <a:close/>
              </a:path>
            </a:pathLst>
          </a:custGeom>
          <a:solidFill>
            <a:srgbClr val="4A6D8C"/>
          </a:solidFill>
          <a:ln/>
        </p:spPr>
        <p:txBody>
          <a:bodyPr/>
          <a:lstStyle/>
          <a:p>
            <a:endParaRPr lang="zh-CN" altLang="en-US"/>
          </a:p>
        </p:txBody>
      </p:sp>
      <p:sp>
        <p:nvSpPr>
          <p:cNvPr id="44" name="Text 42"/>
          <p:cNvSpPr/>
          <p:nvPr/>
        </p:nvSpPr>
        <p:spPr>
          <a:xfrm>
            <a:off x="4316184" y="6038568"/>
            <a:ext cx="3560786" cy="196910"/>
          </a:xfrm>
          <a:prstGeom prst="rect">
            <a:avLst/>
          </a:prstGeom>
          <a:noFill/>
          <a:ln/>
        </p:spPr>
        <p:txBody>
          <a:bodyPr wrap="square" lIns="0" tIns="0" rIns="0" bIns="0" rtlCol="0" anchor="ctr"/>
          <a:lstStyle/>
          <a:p>
            <a:pPr algn="ctr">
              <a:lnSpc>
                <a:spcPct val="130000"/>
              </a:lnSpc>
            </a:pPr>
            <a:r>
              <a:rPr lang="en-US" sz="1034" b="1" dirty="0">
                <a:solidFill>
                  <a:srgbClr val="E0E2E5"/>
                </a:solidFill>
                <a:latin typeface="Noto Sans SC" pitchFamily="34" charset="0"/>
                <a:ea typeface="Noto Sans SC" pitchFamily="34" charset="-122"/>
                <a:cs typeface="Noto Sans SC" pitchFamily="34" charset="-120"/>
              </a:rPr>
              <a:t>1 行命令</a:t>
            </a:r>
            <a:endParaRPr lang="en-US" sz="1600" dirty="0"/>
          </a:p>
        </p:txBody>
      </p:sp>
      <p:sp>
        <p:nvSpPr>
          <p:cNvPr id="45" name="Text 43"/>
          <p:cNvSpPr/>
          <p:nvPr/>
        </p:nvSpPr>
        <p:spPr>
          <a:xfrm>
            <a:off x="4320286" y="6235478"/>
            <a:ext cx="3552581" cy="164092"/>
          </a:xfrm>
          <a:prstGeom prst="rect">
            <a:avLst/>
          </a:prstGeom>
          <a:noFill/>
          <a:ln/>
        </p:spPr>
        <p:txBody>
          <a:bodyPr wrap="square" lIns="0" tIns="0" rIns="0" bIns="0" rtlCol="0" anchor="ctr"/>
          <a:lstStyle/>
          <a:p>
            <a:pPr algn="ctr">
              <a:lnSpc>
                <a:spcPct val="120000"/>
              </a:lnSpc>
            </a:pPr>
            <a:r>
              <a:rPr lang="en-US" sz="904" dirty="0">
                <a:solidFill>
                  <a:srgbClr val="7D7C7A"/>
                </a:solidFill>
                <a:latin typeface="Noto Sans SC" pitchFamily="34" charset="0"/>
                <a:ea typeface="Noto Sans SC" pitchFamily="34" charset="-122"/>
                <a:cs typeface="Noto Sans SC" pitchFamily="34" charset="-120"/>
              </a:rPr>
              <a:t>即可启动</a:t>
            </a:r>
            <a:endParaRPr lang="en-US" sz="1600" dirty="0"/>
          </a:p>
        </p:txBody>
      </p:sp>
      <p:sp>
        <p:nvSpPr>
          <p:cNvPr id="46" name="Shape 44"/>
          <p:cNvSpPr/>
          <p:nvPr/>
        </p:nvSpPr>
        <p:spPr>
          <a:xfrm>
            <a:off x="8107275" y="5644748"/>
            <a:ext cx="3757696" cy="886094"/>
          </a:xfrm>
          <a:custGeom>
            <a:avLst/>
            <a:gdLst/>
            <a:ahLst/>
            <a:cxnLst/>
            <a:rect l="l" t="t" r="r" b="b"/>
            <a:pathLst>
              <a:path w="3757696" h="886094">
                <a:moveTo>
                  <a:pt x="65633" y="0"/>
                </a:moveTo>
                <a:lnTo>
                  <a:pt x="3692063" y="0"/>
                </a:lnTo>
                <a:cubicBezTo>
                  <a:pt x="3728311" y="0"/>
                  <a:pt x="3757696" y="29385"/>
                  <a:pt x="3757696" y="65633"/>
                </a:cubicBezTo>
                <a:lnTo>
                  <a:pt x="3757696" y="820461"/>
                </a:lnTo>
                <a:cubicBezTo>
                  <a:pt x="3757696" y="856709"/>
                  <a:pt x="3728311" y="886094"/>
                  <a:pt x="3692063" y="886094"/>
                </a:cubicBezTo>
                <a:lnTo>
                  <a:pt x="65633" y="886094"/>
                </a:lnTo>
                <a:cubicBezTo>
                  <a:pt x="29385" y="886094"/>
                  <a:pt x="0" y="856709"/>
                  <a:pt x="0" y="820461"/>
                </a:cubicBezTo>
                <a:lnTo>
                  <a:pt x="0" y="65633"/>
                </a:lnTo>
                <a:cubicBezTo>
                  <a:pt x="0" y="29409"/>
                  <a:pt x="29409" y="0"/>
                  <a:pt x="65633" y="0"/>
                </a:cubicBezTo>
                <a:close/>
              </a:path>
            </a:pathLst>
          </a:custGeom>
          <a:solidFill>
            <a:srgbClr val="4A6D8C">
              <a:alpha val="10196"/>
            </a:srgbClr>
          </a:solidFill>
          <a:ln/>
        </p:spPr>
        <p:txBody>
          <a:bodyPr/>
          <a:lstStyle/>
          <a:p>
            <a:endParaRPr lang="zh-CN" altLang="en-US"/>
          </a:p>
        </p:txBody>
      </p:sp>
      <p:sp>
        <p:nvSpPr>
          <p:cNvPr id="47" name="Shape 45"/>
          <p:cNvSpPr/>
          <p:nvPr/>
        </p:nvSpPr>
        <p:spPr>
          <a:xfrm>
            <a:off x="9863311" y="5776022"/>
            <a:ext cx="246137" cy="196910"/>
          </a:xfrm>
          <a:custGeom>
            <a:avLst/>
            <a:gdLst/>
            <a:ahLst/>
            <a:cxnLst/>
            <a:rect l="l" t="t" r="r" b="b"/>
            <a:pathLst>
              <a:path w="246137" h="196910">
                <a:moveTo>
                  <a:pt x="159951" y="80956"/>
                </a:moveTo>
                <a:cubicBezTo>
                  <a:pt x="164643" y="79687"/>
                  <a:pt x="169566" y="81918"/>
                  <a:pt x="171681" y="86263"/>
                </a:cubicBezTo>
                <a:lnTo>
                  <a:pt x="178834" y="100724"/>
                </a:lnTo>
                <a:cubicBezTo>
                  <a:pt x="182795" y="101262"/>
                  <a:pt x="186680" y="102339"/>
                  <a:pt x="190333" y="103839"/>
                </a:cubicBezTo>
                <a:lnTo>
                  <a:pt x="203794" y="94878"/>
                </a:lnTo>
                <a:cubicBezTo>
                  <a:pt x="207832" y="92186"/>
                  <a:pt x="213178" y="92725"/>
                  <a:pt x="216601" y="96147"/>
                </a:cubicBezTo>
                <a:lnTo>
                  <a:pt x="223985" y="103531"/>
                </a:lnTo>
                <a:cubicBezTo>
                  <a:pt x="227408" y="106954"/>
                  <a:pt x="227946" y="112339"/>
                  <a:pt x="225254" y="116338"/>
                </a:cubicBezTo>
                <a:lnTo>
                  <a:pt x="216293" y="129760"/>
                </a:lnTo>
                <a:cubicBezTo>
                  <a:pt x="217024" y="131568"/>
                  <a:pt x="217678" y="133453"/>
                  <a:pt x="218216" y="135414"/>
                </a:cubicBezTo>
                <a:cubicBezTo>
                  <a:pt x="218755" y="137375"/>
                  <a:pt x="219101" y="139298"/>
                  <a:pt x="219370" y="141260"/>
                </a:cubicBezTo>
                <a:lnTo>
                  <a:pt x="233869" y="148413"/>
                </a:lnTo>
                <a:cubicBezTo>
                  <a:pt x="238215" y="150567"/>
                  <a:pt x="240445" y="155490"/>
                  <a:pt x="239176" y="160143"/>
                </a:cubicBezTo>
                <a:lnTo>
                  <a:pt x="236484" y="170219"/>
                </a:lnTo>
                <a:cubicBezTo>
                  <a:pt x="235215" y="174873"/>
                  <a:pt x="230869" y="178026"/>
                  <a:pt x="226023" y="177719"/>
                </a:cubicBezTo>
                <a:lnTo>
                  <a:pt x="209870" y="176680"/>
                </a:lnTo>
                <a:cubicBezTo>
                  <a:pt x="207448" y="179796"/>
                  <a:pt x="204640" y="182680"/>
                  <a:pt x="201448" y="185141"/>
                </a:cubicBezTo>
                <a:lnTo>
                  <a:pt x="202486" y="201256"/>
                </a:lnTo>
                <a:cubicBezTo>
                  <a:pt x="202794" y="206102"/>
                  <a:pt x="199640" y="210486"/>
                  <a:pt x="194987" y="211717"/>
                </a:cubicBezTo>
                <a:lnTo>
                  <a:pt x="184911" y="214409"/>
                </a:lnTo>
                <a:cubicBezTo>
                  <a:pt x="180219" y="215678"/>
                  <a:pt x="175334" y="213447"/>
                  <a:pt x="173181" y="209101"/>
                </a:cubicBezTo>
                <a:lnTo>
                  <a:pt x="166027" y="194641"/>
                </a:lnTo>
                <a:cubicBezTo>
                  <a:pt x="162066" y="194102"/>
                  <a:pt x="158182" y="193025"/>
                  <a:pt x="154528" y="191526"/>
                </a:cubicBezTo>
                <a:lnTo>
                  <a:pt x="141067" y="200487"/>
                </a:lnTo>
                <a:cubicBezTo>
                  <a:pt x="137029" y="203179"/>
                  <a:pt x="131683" y="202640"/>
                  <a:pt x="128261" y="199217"/>
                </a:cubicBezTo>
                <a:lnTo>
                  <a:pt x="120876" y="191833"/>
                </a:lnTo>
                <a:cubicBezTo>
                  <a:pt x="117454" y="188410"/>
                  <a:pt x="116915" y="183065"/>
                  <a:pt x="119607" y="179026"/>
                </a:cubicBezTo>
                <a:lnTo>
                  <a:pt x="128568" y="165566"/>
                </a:lnTo>
                <a:cubicBezTo>
                  <a:pt x="127838" y="163758"/>
                  <a:pt x="127184" y="161874"/>
                  <a:pt x="126645" y="159912"/>
                </a:cubicBezTo>
                <a:cubicBezTo>
                  <a:pt x="126107" y="157951"/>
                  <a:pt x="125761" y="155990"/>
                  <a:pt x="125492" y="154067"/>
                </a:cubicBezTo>
                <a:lnTo>
                  <a:pt x="110993" y="146913"/>
                </a:lnTo>
                <a:cubicBezTo>
                  <a:pt x="106647" y="144759"/>
                  <a:pt x="104455" y="139837"/>
                  <a:pt x="105685" y="135183"/>
                </a:cubicBezTo>
                <a:lnTo>
                  <a:pt x="108377" y="125107"/>
                </a:lnTo>
                <a:cubicBezTo>
                  <a:pt x="109646" y="120453"/>
                  <a:pt x="113992" y="117300"/>
                  <a:pt x="118838" y="117607"/>
                </a:cubicBezTo>
                <a:lnTo>
                  <a:pt x="134952" y="118646"/>
                </a:lnTo>
                <a:cubicBezTo>
                  <a:pt x="137375" y="115531"/>
                  <a:pt x="140183" y="112646"/>
                  <a:pt x="143375" y="110185"/>
                </a:cubicBezTo>
                <a:lnTo>
                  <a:pt x="142337" y="94109"/>
                </a:lnTo>
                <a:cubicBezTo>
                  <a:pt x="142029" y="89263"/>
                  <a:pt x="145183" y="84879"/>
                  <a:pt x="149836" y="83648"/>
                </a:cubicBezTo>
                <a:lnTo>
                  <a:pt x="159912" y="80956"/>
                </a:lnTo>
                <a:close/>
                <a:moveTo>
                  <a:pt x="172450" y="130760"/>
                </a:moveTo>
                <a:cubicBezTo>
                  <a:pt x="163110" y="130771"/>
                  <a:pt x="155537" y="138362"/>
                  <a:pt x="155547" y="147702"/>
                </a:cubicBezTo>
                <a:cubicBezTo>
                  <a:pt x="155558" y="157041"/>
                  <a:pt x="163149" y="164615"/>
                  <a:pt x="172488" y="164604"/>
                </a:cubicBezTo>
                <a:cubicBezTo>
                  <a:pt x="181828" y="164594"/>
                  <a:pt x="189402" y="157003"/>
                  <a:pt x="189391" y="147663"/>
                </a:cubicBezTo>
                <a:cubicBezTo>
                  <a:pt x="189380" y="138324"/>
                  <a:pt x="181789" y="130750"/>
                  <a:pt x="172450" y="130760"/>
                </a:cubicBezTo>
                <a:close/>
                <a:moveTo>
                  <a:pt x="86494" y="-17499"/>
                </a:moveTo>
                <a:lnTo>
                  <a:pt x="96570" y="-14807"/>
                </a:lnTo>
                <a:cubicBezTo>
                  <a:pt x="101224" y="-13538"/>
                  <a:pt x="104378" y="-9153"/>
                  <a:pt x="104070" y="-4346"/>
                </a:cubicBezTo>
                <a:lnTo>
                  <a:pt x="103032" y="11730"/>
                </a:lnTo>
                <a:cubicBezTo>
                  <a:pt x="106224" y="14191"/>
                  <a:pt x="109031" y="17037"/>
                  <a:pt x="111454" y="20191"/>
                </a:cubicBezTo>
                <a:lnTo>
                  <a:pt x="127607" y="19153"/>
                </a:lnTo>
                <a:cubicBezTo>
                  <a:pt x="132414" y="18845"/>
                  <a:pt x="136798" y="21999"/>
                  <a:pt x="138068" y="26652"/>
                </a:cubicBezTo>
                <a:lnTo>
                  <a:pt x="140760" y="36728"/>
                </a:lnTo>
                <a:cubicBezTo>
                  <a:pt x="141990" y="41382"/>
                  <a:pt x="139798" y="46305"/>
                  <a:pt x="135452" y="48458"/>
                </a:cubicBezTo>
                <a:lnTo>
                  <a:pt x="120953" y="55612"/>
                </a:lnTo>
                <a:cubicBezTo>
                  <a:pt x="120684" y="57573"/>
                  <a:pt x="120300" y="59534"/>
                  <a:pt x="119800" y="61457"/>
                </a:cubicBezTo>
                <a:cubicBezTo>
                  <a:pt x="119300" y="63380"/>
                  <a:pt x="118607" y="65303"/>
                  <a:pt x="117877" y="67111"/>
                </a:cubicBezTo>
                <a:lnTo>
                  <a:pt x="126838" y="80572"/>
                </a:lnTo>
                <a:cubicBezTo>
                  <a:pt x="129530" y="84610"/>
                  <a:pt x="128991" y="89955"/>
                  <a:pt x="125568" y="93378"/>
                </a:cubicBezTo>
                <a:lnTo>
                  <a:pt x="118184" y="100762"/>
                </a:lnTo>
                <a:cubicBezTo>
                  <a:pt x="114762" y="104185"/>
                  <a:pt x="109416" y="104724"/>
                  <a:pt x="105378" y="102032"/>
                </a:cubicBezTo>
                <a:lnTo>
                  <a:pt x="91917" y="93071"/>
                </a:lnTo>
                <a:cubicBezTo>
                  <a:pt x="88263" y="94571"/>
                  <a:pt x="84379" y="95647"/>
                  <a:pt x="80418" y="96186"/>
                </a:cubicBezTo>
                <a:lnTo>
                  <a:pt x="73264" y="110646"/>
                </a:lnTo>
                <a:cubicBezTo>
                  <a:pt x="71111" y="114992"/>
                  <a:pt x="66188" y="117184"/>
                  <a:pt x="61534" y="115954"/>
                </a:cubicBezTo>
                <a:lnTo>
                  <a:pt x="51458" y="113262"/>
                </a:lnTo>
                <a:cubicBezTo>
                  <a:pt x="46766" y="111992"/>
                  <a:pt x="43651" y="107608"/>
                  <a:pt x="43959" y="102801"/>
                </a:cubicBezTo>
                <a:lnTo>
                  <a:pt x="44997" y="86686"/>
                </a:lnTo>
                <a:cubicBezTo>
                  <a:pt x="41805" y="84225"/>
                  <a:pt x="38997" y="81379"/>
                  <a:pt x="36574" y="78226"/>
                </a:cubicBezTo>
                <a:lnTo>
                  <a:pt x="20422" y="79264"/>
                </a:lnTo>
                <a:cubicBezTo>
                  <a:pt x="15614" y="79572"/>
                  <a:pt x="11230" y="76418"/>
                  <a:pt x="9961" y="71764"/>
                </a:cubicBezTo>
                <a:lnTo>
                  <a:pt x="7269" y="61688"/>
                </a:lnTo>
                <a:cubicBezTo>
                  <a:pt x="6038" y="57035"/>
                  <a:pt x="8230" y="52112"/>
                  <a:pt x="12576" y="49958"/>
                </a:cubicBezTo>
                <a:lnTo>
                  <a:pt x="27075" y="42805"/>
                </a:lnTo>
                <a:cubicBezTo>
                  <a:pt x="27344" y="40843"/>
                  <a:pt x="27729" y="38920"/>
                  <a:pt x="28229" y="36959"/>
                </a:cubicBezTo>
                <a:cubicBezTo>
                  <a:pt x="28767" y="34998"/>
                  <a:pt x="29383" y="33113"/>
                  <a:pt x="30152" y="31306"/>
                </a:cubicBezTo>
                <a:lnTo>
                  <a:pt x="21191" y="17883"/>
                </a:lnTo>
                <a:cubicBezTo>
                  <a:pt x="18499" y="13845"/>
                  <a:pt x="19037" y="8499"/>
                  <a:pt x="22460" y="5077"/>
                </a:cubicBezTo>
                <a:lnTo>
                  <a:pt x="29844" y="-2308"/>
                </a:lnTo>
                <a:cubicBezTo>
                  <a:pt x="33267" y="-5730"/>
                  <a:pt x="38613" y="-6269"/>
                  <a:pt x="42651" y="-3577"/>
                </a:cubicBezTo>
                <a:lnTo>
                  <a:pt x="56112" y="5384"/>
                </a:lnTo>
                <a:cubicBezTo>
                  <a:pt x="59765" y="3884"/>
                  <a:pt x="63650" y="2808"/>
                  <a:pt x="67611" y="2269"/>
                </a:cubicBezTo>
                <a:lnTo>
                  <a:pt x="74764" y="-12191"/>
                </a:lnTo>
                <a:cubicBezTo>
                  <a:pt x="76918" y="-16537"/>
                  <a:pt x="81802" y="-18730"/>
                  <a:pt x="86494" y="-17499"/>
                </a:cubicBezTo>
                <a:close/>
                <a:moveTo>
                  <a:pt x="73995" y="32306"/>
                </a:moveTo>
                <a:cubicBezTo>
                  <a:pt x="64656" y="32306"/>
                  <a:pt x="57073" y="39888"/>
                  <a:pt x="57073" y="49227"/>
                </a:cubicBezTo>
                <a:cubicBezTo>
                  <a:pt x="57073" y="58567"/>
                  <a:pt x="64656" y="66149"/>
                  <a:pt x="73995" y="66149"/>
                </a:cubicBezTo>
                <a:cubicBezTo>
                  <a:pt x="83334" y="66149"/>
                  <a:pt x="90917" y="58567"/>
                  <a:pt x="90917" y="49227"/>
                </a:cubicBezTo>
                <a:cubicBezTo>
                  <a:pt x="90917" y="39888"/>
                  <a:pt x="83334" y="32306"/>
                  <a:pt x="73995" y="32306"/>
                </a:cubicBezTo>
                <a:close/>
              </a:path>
            </a:pathLst>
          </a:custGeom>
          <a:solidFill>
            <a:srgbClr val="4A6D8C"/>
          </a:solidFill>
          <a:ln/>
        </p:spPr>
        <p:txBody>
          <a:bodyPr/>
          <a:lstStyle/>
          <a:p>
            <a:endParaRPr lang="zh-CN" altLang="en-US"/>
          </a:p>
        </p:txBody>
      </p:sp>
      <p:sp>
        <p:nvSpPr>
          <p:cNvPr id="48" name="Text 46"/>
          <p:cNvSpPr/>
          <p:nvPr/>
        </p:nvSpPr>
        <p:spPr>
          <a:xfrm>
            <a:off x="8205730" y="6038568"/>
            <a:ext cx="3560786" cy="196910"/>
          </a:xfrm>
          <a:prstGeom prst="rect">
            <a:avLst/>
          </a:prstGeom>
          <a:noFill/>
          <a:ln/>
        </p:spPr>
        <p:txBody>
          <a:bodyPr wrap="square" lIns="0" tIns="0" rIns="0" bIns="0" rtlCol="0" anchor="ctr"/>
          <a:lstStyle/>
          <a:p>
            <a:pPr algn="ctr">
              <a:lnSpc>
                <a:spcPct val="130000"/>
              </a:lnSpc>
            </a:pPr>
            <a:r>
              <a:rPr lang="en-US" sz="1034" b="1" dirty="0">
                <a:solidFill>
                  <a:srgbClr val="E0E2E5"/>
                </a:solidFill>
                <a:latin typeface="Noto Sans SC" pitchFamily="34" charset="0"/>
                <a:ea typeface="Noto Sans SC" pitchFamily="34" charset="-122"/>
                <a:cs typeface="Noto Sans SC" pitchFamily="34" charset="-120"/>
              </a:rPr>
              <a:t>全自动</a:t>
            </a:r>
            <a:endParaRPr lang="en-US" sz="1600" dirty="0"/>
          </a:p>
        </p:txBody>
      </p:sp>
      <p:sp>
        <p:nvSpPr>
          <p:cNvPr id="49" name="Text 47"/>
          <p:cNvSpPr/>
          <p:nvPr/>
        </p:nvSpPr>
        <p:spPr>
          <a:xfrm>
            <a:off x="8209832" y="6235478"/>
            <a:ext cx="3552581" cy="164092"/>
          </a:xfrm>
          <a:prstGeom prst="rect">
            <a:avLst/>
          </a:prstGeom>
          <a:noFill/>
          <a:ln/>
        </p:spPr>
        <p:txBody>
          <a:bodyPr wrap="square" lIns="0" tIns="0" rIns="0" bIns="0" rtlCol="0" anchor="ctr"/>
          <a:lstStyle/>
          <a:p>
            <a:pPr algn="ctr">
              <a:lnSpc>
                <a:spcPct val="120000"/>
              </a:lnSpc>
            </a:pPr>
            <a:r>
              <a:rPr lang="en-US" sz="904" dirty="0">
                <a:solidFill>
                  <a:srgbClr val="7D7C7A"/>
                </a:solidFill>
                <a:latin typeface="Noto Sans SC" pitchFamily="34" charset="0"/>
                <a:ea typeface="Noto Sans SC" pitchFamily="34" charset="-122"/>
                <a:cs typeface="Noto Sans SC" pitchFamily="34" charset="-120"/>
              </a:rPr>
              <a:t>后台执行</a:t>
            </a:r>
            <a:endParaRPr lang="en-US" sz="1600" dirty="0"/>
          </a:p>
        </p:txBody>
      </p:sp>
    </p:spTree>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1A1D21"/>
        </a:solidFill>
        <a:effectLst/>
      </p:bgPr>
    </p:bg>
    <p:spTree>
      <p:nvGrpSpPr>
        <p:cNvPr id="1" name=""/>
        <p:cNvGrpSpPr/>
        <p:nvPr/>
      </p:nvGrpSpPr>
      <p:grpSpPr>
        <a:xfrm>
          <a:off x="0" y="0"/>
          <a:ext cx="0" cy="0"/>
          <a:chOff x="0" y="0"/>
          <a:chExt cx="0" cy="0"/>
        </a:xfrm>
      </p:grpSpPr>
      <p:sp>
        <p:nvSpPr>
          <p:cNvPr id="2" name="Text 0"/>
          <p:cNvSpPr/>
          <p:nvPr/>
        </p:nvSpPr>
        <p:spPr>
          <a:xfrm>
            <a:off x="376878" y="376878"/>
            <a:ext cx="11513620" cy="226127"/>
          </a:xfrm>
          <a:prstGeom prst="rect">
            <a:avLst/>
          </a:prstGeom>
          <a:noFill/>
          <a:ln/>
        </p:spPr>
        <p:txBody>
          <a:bodyPr wrap="square" lIns="0" tIns="0" rIns="0" bIns="0" rtlCol="0" anchor="ctr"/>
          <a:lstStyle/>
          <a:p>
            <a:pPr>
              <a:lnSpc>
                <a:spcPct val="130000"/>
              </a:lnSpc>
            </a:pPr>
            <a:r>
              <a:rPr lang="en-US" sz="1187" b="1" kern="0" spc="59" dirty="0">
                <a:solidFill>
                  <a:srgbClr val="C9A87C"/>
                </a:solidFill>
                <a:latin typeface="Noto Sans SC" pitchFamily="34" charset="0"/>
                <a:ea typeface="Noto Sans SC" pitchFamily="34" charset="-122"/>
                <a:cs typeface="Noto Sans SC" pitchFamily="34" charset="-120"/>
              </a:rPr>
              <a:t>PRACTICAL EXAMPLE</a:t>
            </a:r>
            <a:endParaRPr lang="en-US" sz="1600" dirty="0"/>
          </a:p>
        </p:txBody>
      </p:sp>
      <p:sp>
        <p:nvSpPr>
          <p:cNvPr id="3" name="Text 1"/>
          <p:cNvSpPr/>
          <p:nvPr/>
        </p:nvSpPr>
        <p:spPr>
          <a:xfrm>
            <a:off x="376878" y="678380"/>
            <a:ext cx="11607839" cy="376878"/>
          </a:xfrm>
          <a:prstGeom prst="rect">
            <a:avLst/>
          </a:prstGeom>
          <a:noFill/>
          <a:ln/>
        </p:spPr>
        <p:txBody>
          <a:bodyPr wrap="square" lIns="0" tIns="0" rIns="0" bIns="0" rtlCol="0" anchor="ctr"/>
          <a:lstStyle/>
          <a:p>
            <a:pPr>
              <a:lnSpc>
                <a:spcPct val="90000"/>
              </a:lnSpc>
            </a:pPr>
            <a:r>
              <a:rPr lang="en-US" sz="2671" b="1" dirty="0">
                <a:solidFill>
                  <a:srgbClr val="E0E2E5"/>
                </a:solidFill>
                <a:latin typeface="Noto Sans SC" pitchFamily="34" charset="0"/>
                <a:ea typeface="Noto Sans SC" pitchFamily="34" charset="-122"/>
                <a:cs typeface="Noto Sans SC" pitchFamily="34" charset="-120"/>
              </a:rPr>
              <a:t>实战场景：一键重构代码库</a:t>
            </a:r>
            <a:endParaRPr lang="en-US" sz="1600" dirty="0"/>
          </a:p>
        </p:txBody>
      </p:sp>
      <p:sp>
        <p:nvSpPr>
          <p:cNvPr id="4" name="Shape 2"/>
          <p:cNvSpPr/>
          <p:nvPr/>
        </p:nvSpPr>
        <p:spPr>
          <a:xfrm>
            <a:off x="381589" y="1210720"/>
            <a:ext cx="4475425" cy="2459128"/>
          </a:xfrm>
          <a:custGeom>
            <a:avLst/>
            <a:gdLst/>
            <a:ahLst/>
            <a:cxnLst/>
            <a:rect l="l" t="t" r="r" b="b"/>
            <a:pathLst>
              <a:path w="4475425" h="2459128">
                <a:moveTo>
                  <a:pt x="75372" y="0"/>
                </a:moveTo>
                <a:lnTo>
                  <a:pt x="4400053" y="0"/>
                </a:lnTo>
                <a:cubicBezTo>
                  <a:pt x="4441680" y="0"/>
                  <a:pt x="4475425" y="33745"/>
                  <a:pt x="4475425" y="75372"/>
                </a:cubicBezTo>
                <a:lnTo>
                  <a:pt x="4475425" y="2383756"/>
                </a:lnTo>
                <a:cubicBezTo>
                  <a:pt x="4475425" y="2425383"/>
                  <a:pt x="4441680" y="2459128"/>
                  <a:pt x="4400053" y="2459128"/>
                </a:cubicBezTo>
                <a:lnTo>
                  <a:pt x="75372" y="2459128"/>
                </a:lnTo>
                <a:cubicBezTo>
                  <a:pt x="33745" y="2459128"/>
                  <a:pt x="0" y="2425383"/>
                  <a:pt x="0" y="2383756"/>
                </a:cubicBezTo>
                <a:lnTo>
                  <a:pt x="0" y="75372"/>
                </a:lnTo>
                <a:cubicBezTo>
                  <a:pt x="0" y="33773"/>
                  <a:pt x="33773" y="0"/>
                  <a:pt x="75372" y="0"/>
                </a:cubicBezTo>
                <a:close/>
              </a:path>
            </a:pathLst>
          </a:custGeom>
          <a:solidFill>
            <a:srgbClr val="4A6D8C">
              <a:alpha val="10196"/>
            </a:srgbClr>
          </a:solidFill>
          <a:ln w="12700">
            <a:solidFill>
              <a:srgbClr val="4A6D8C">
                <a:alpha val="30196"/>
              </a:srgbClr>
            </a:solidFill>
            <a:prstDash val="solid"/>
          </a:ln>
        </p:spPr>
        <p:txBody>
          <a:bodyPr/>
          <a:lstStyle/>
          <a:p>
            <a:endParaRPr lang="zh-CN" altLang="en-US"/>
          </a:p>
        </p:txBody>
      </p:sp>
      <p:sp>
        <p:nvSpPr>
          <p:cNvPr id="5" name="Text 3"/>
          <p:cNvSpPr/>
          <p:nvPr/>
        </p:nvSpPr>
        <p:spPr>
          <a:xfrm>
            <a:off x="574739" y="1403870"/>
            <a:ext cx="4183345" cy="263815"/>
          </a:xfrm>
          <a:prstGeom prst="rect">
            <a:avLst/>
          </a:prstGeom>
          <a:noFill/>
          <a:ln/>
        </p:spPr>
        <p:txBody>
          <a:bodyPr wrap="square" lIns="0" tIns="0" rIns="0" bIns="0" rtlCol="0" anchor="ctr"/>
          <a:lstStyle/>
          <a:p>
            <a:pPr>
              <a:lnSpc>
                <a:spcPct val="120000"/>
              </a:lnSpc>
            </a:pPr>
            <a:r>
              <a:rPr lang="en-US" sz="1484" b="1" dirty="0">
                <a:solidFill>
                  <a:srgbClr val="E0E2E5"/>
                </a:solidFill>
                <a:latin typeface="Noto Sans SC" pitchFamily="34" charset="0"/>
                <a:ea typeface="Noto Sans SC" pitchFamily="34" charset="-122"/>
                <a:cs typeface="Noto Sans SC" pitchFamily="34" charset="-120"/>
              </a:rPr>
              <a:t>场景描述</a:t>
            </a:r>
            <a:endParaRPr lang="en-US" sz="1600" dirty="0"/>
          </a:p>
        </p:txBody>
      </p:sp>
      <p:sp>
        <p:nvSpPr>
          <p:cNvPr id="6" name="Text 4"/>
          <p:cNvSpPr/>
          <p:nvPr/>
        </p:nvSpPr>
        <p:spPr>
          <a:xfrm>
            <a:off x="574739" y="1818436"/>
            <a:ext cx="4164501" cy="489941"/>
          </a:xfrm>
          <a:prstGeom prst="rect">
            <a:avLst/>
          </a:prstGeom>
          <a:noFill/>
          <a:ln/>
        </p:spPr>
        <p:txBody>
          <a:bodyPr wrap="square" lIns="0" tIns="0" rIns="0" bIns="0" rtlCol="0" anchor="ctr"/>
          <a:lstStyle/>
          <a:p>
            <a:pPr>
              <a:lnSpc>
                <a:spcPct val="140000"/>
              </a:lnSpc>
            </a:pPr>
            <a:r>
              <a:rPr lang="en-US" sz="1187" dirty="0">
                <a:solidFill>
                  <a:srgbClr val="E0E2E5"/>
                </a:solidFill>
                <a:latin typeface="Noto Sans SC" pitchFamily="34" charset="0"/>
                <a:ea typeface="Noto Sans SC" pitchFamily="34" charset="-122"/>
                <a:cs typeface="Noto Sans SC" pitchFamily="34" charset="-120"/>
              </a:rPr>
              <a:t>让智能体自主扫描当前代码库，并找出</a:t>
            </a:r>
            <a:r>
              <a:rPr lang="en-US" sz="1187" b="1" dirty="0">
                <a:solidFill>
                  <a:srgbClr val="C9A87C"/>
                </a:solidFill>
                <a:latin typeface="Noto Sans SC" pitchFamily="34" charset="0"/>
                <a:ea typeface="Noto Sans SC" pitchFamily="34" charset="-122"/>
                <a:cs typeface="Noto Sans SC" pitchFamily="34" charset="-120"/>
              </a:rPr>
              <a:t>最需要重构的 3 个地方</a:t>
            </a:r>
            <a:r>
              <a:rPr lang="en-US" sz="1187" dirty="0">
                <a:solidFill>
                  <a:srgbClr val="E0E2E5"/>
                </a:solidFill>
                <a:latin typeface="Noto Sans SC" pitchFamily="34" charset="0"/>
                <a:ea typeface="Noto Sans SC" pitchFamily="34" charset="-122"/>
                <a:cs typeface="Noto Sans SC" pitchFamily="34" charset="-120"/>
              </a:rPr>
              <a:t>。</a:t>
            </a:r>
            <a:endParaRPr lang="en-US" sz="1600" dirty="0"/>
          </a:p>
        </p:txBody>
      </p:sp>
      <p:sp>
        <p:nvSpPr>
          <p:cNvPr id="7" name="Shape 5"/>
          <p:cNvSpPr/>
          <p:nvPr/>
        </p:nvSpPr>
        <p:spPr>
          <a:xfrm>
            <a:off x="593583" y="2496816"/>
            <a:ext cx="150751" cy="150751"/>
          </a:xfrm>
          <a:custGeom>
            <a:avLst/>
            <a:gdLst/>
            <a:ahLst/>
            <a:cxnLst/>
            <a:rect l="l" t="t" r="r" b="b"/>
            <a:pathLst>
              <a:path w="150751" h="150751">
                <a:moveTo>
                  <a:pt x="122485" y="61243"/>
                </a:moveTo>
                <a:cubicBezTo>
                  <a:pt x="122485" y="74757"/>
                  <a:pt x="118098" y="87241"/>
                  <a:pt x="110708" y="97370"/>
                </a:cubicBezTo>
                <a:lnTo>
                  <a:pt x="147983" y="134675"/>
                </a:lnTo>
                <a:cubicBezTo>
                  <a:pt x="151664" y="138355"/>
                  <a:pt x="151664" y="144332"/>
                  <a:pt x="147983" y="148013"/>
                </a:cubicBezTo>
                <a:cubicBezTo>
                  <a:pt x="144303" y="151693"/>
                  <a:pt x="138326" y="151693"/>
                  <a:pt x="134646" y="148013"/>
                </a:cubicBezTo>
                <a:lnTo>
                  <a:pt x="97370" y="110708"/>
                </a:lnTo>
                <a:cubicBezTo>
                  <a:pt x="87241" y="118098"/>
                  <a:pt x="74757" y="122485"/>
                  <a:pt x="61243" y="122485"/>
                </a:cubicBezTo>
                <a:cubicBezTo>
                  <a:pt x="27412" y="122485"/>
                  <a:pt x="0" y="95073"/>
                  <a:pt x="0" y="61243"/>
                </a:cubicBezTo>
                <a:cubicBezTo>
                  <a:pt x="0" y="27412"/>
                  <a:pt x="27412" y="0"/>
                  <a:pt x="61243" y="0"/>
                </a:cubicBezTo>
                <a:cubicBezTo>
                  <a:pt x="95073" y="0"/>
                  <a:pt x="122485" y="27412"/>
                  <a:pt x="122485" y="61243"/>
                </a:cubicBezTo>
                <a:close/>
                <a:moveTo>
                  <a:pt x="61243" y="103641"/>
                </a:moveTo>
                <a:cubicBezTo>
                  <a:pt x="84643" y="103641"/>
                  <a:pt x="103641" y="84643"/>
                  <a:pt x="103641" y="61243"/>
                </a:cubicBezTo>
                <a:cubicBezTo>
                  <a:pt x="103641" y="37842"/>
                  <a:pt x="84643" y="18844"/>
                  <a:pt x="61243" y="18844"/>
                </a:cubicBezTo>
                <a:cubicBezTo>
                  <a:pt x="37842" y="18844"/>
                  <a:pt x="18844" y="37842"/>
                  <a:pt x="18844" y="61243"/>
                </a:cubicBezTo>
                <a:cubicBezTo>
                  <a:pt x="18844" y="84643"/>
                  <a:pt x="37842" y="103641"/>
                  <a:pt x="61243" y="103641"/>
                </a:cubicBezTo>
                <a:close/>
              </a:path>
            </a:pathLst>
          </a:custGeom>
          <a:solidFill>
            <a:srgbClr val="4A6D8C"/>
          </a:solidFill>
          <a:ln/>
        </p:spPr>
        <p:txBody>
          <a:bodyPr/>
          <a:lstStyle/>
          <a:p>
            <a:endParaRPr lang="zh-CN" altLang="en-US"/>
          </a:p>
        </p:txBody>
      </p:sp>
      <p:sp>
        <p:nvSpPr>
          <p:cNvPr id="8" name="Text 6"/>
          <p:cNvSpPr/>
          <p:nvPr/>
        </p:nvSpPr>
        <p:spPr>
          <a:xfrm>
            <a:off x="876241" y="2459128"/>
            <a:ext cx="1130634" cy="226127"/>
          </a:xfrm>
          <a:prstGeom prst="rect">
            <a:avLst/>
          </a:prstGeom>
          <a:noFill/>
          <a:ln/>
        </p:spPr>
        <p:txBody>
          <a:bodyPr wrap="square" lIns="0" tIns="0" rIns="0" bIns="0" rtlCol="0" anchor="ctr"/>
          <a:lstStyle/>
          <a:p>
            <a:pPr>
              <a:lnSpc>
                <a:spcPct val="130000"/>
              </a:lnSpc>
            </a:pPr>
            <a:r>
              <a:rPr lang="en-US" sz="1187" dirty="0">
                <a:solidFill>
                  <a:srgbClr val="7D7C7A"/>
                </a:solidFill>
                <a:latin typeface="Noto Sans SC" pitchFamily="34" charset="0"/>
                <a:ea typeface="Noto Sans SC" pitchFamily="34" charset="-122"/>
                <a:cs typeface="Noto Sans SC" pitchFamily="34" charset="-120"/>
              </a:rPr>
              <a:t>自动扫描文件树</a:t>
            </a:r>
            <a:endParaRPr lang="en-US" sz="1600" dirty="0"/>
          </a:p>
        </p:txBody>
      </p:sp>
      <p:sp>
        <p:nvSpPr>
          <p:cNvPr id="9" name="Shape 7"/>
          <p:cNvSpPr/>
          <p:nvPr/>
        </p:nvSpPr>
        <p:spPr>
          <a:xfrm>
            <a:off x="612427" y="2836006"/>
            <a:ext cx="113063" cy="150751"/>
          </a:xfrm>
          <a:custGeom>
            <a:avLst/>
            <a:gdLst/>
            <a:ahLst/>
            <a:cxnLst/>
            <a:rect l="l" t="t" r="r" b="b"/>
            <a:pathLst>
              <a:path w="113063" h="150751">
                <a:moveTo>
                  <a:pt x="0" y="18844"/>
                </a:moveTo>
                <a:cubicBezTo>
                  <a:pt x="0" y="8450"/>
                  <a:pt x="8450" y="0"/>
                  <a:pt x="18844" y="0"/>
                </a:cubicBezTo>
                <a:lnTo>
                  <a:pt x="62862" y="0"/>
                </a:lnTo>
                <a:cubicBezTo>
                  <a:pt x="67867" y="0"/>
                  <a:pt x="72667" y="1973"/>
                  <a:pt x="76200" y="5506"/>
                </a:cubicBezTo>
                <a:lnTo>
                  <a:pt x="107557" y="36893"/>
                </a:lnTo>
                <a:cubicBezTo>
                  <a:pt x="111091" y="40426"/>
                  <a:pt x="113063" y="45225"/>
                  <a:pt x="113063" y="50231"/>
                </a:cubicBezTo>
                <a:lnTo>
                  <a:pt x="113063" y="131907"/>
                </a:lnTo>
                <a:cubicBezTo>
                  <a:pt x="113063" y="142301"/>
                  <a:pt x="104613" y="150751"/>
                  <a:pt x="94219" y="150751"/>
                </a:cubicBezTo>
                <a:lnTo>
                  <a:pt x="18844" y="150751"/>
                </a:lnTo>
                <a:cubicBezTo>
                  <a:pt x="8450" y="150751"/>
                  <a:pt x="0" y="142301"/>
                  <a:pt x="0" y="131907"/>
                </a:cubicBezTo>
                <a:lnTo>
                  <a:pt x="0" y="18844"/>
                </a:lnTo>
                <a:close/>
                <a:moveTo>
                  <a:pt x="61243" y="17224"/>
                </a:moveTo>
                <a:lnTo>
                  <a:pt x="61243" y="44754"/>
                </a:lnTo>
                <a:cubicBezTo>
                  <a:pt x="61243" y="48670"/>
                  <a:pt x="64393" y="51821"/>
                  <a:pt x="68309" y="51821"/>
                </a:cubicBezTo>
                <a:lnTo>
                  <a:pt x="95839" y="51821"/>
                </a:lnTo>
                <a:lnTo>
                  <a:pt x="61243" y="17224"/>
                </a:lnTo>
                <a:close/>
                <a:moveTo>
                  <a:pt x="45402" y="87035"/>
                </a:moveTo>
                <a:cubicBezTo>
                  <a:pt x="47934" y="84061"/>
                  <a:pt x="47610" y="79615"/>
                  <a:pt x="44636" y="77083"/>
                </a:cubicBezTo>
                <a:cubicBezTo>
                  <a:pt x="41663" y="74551"/>
                  <a:pt x="37217" y="74875"/>
                  <a:pt x="34685" y="77849"/>
                </a:cubicBezTo>
                <a:lnTo>
                  <a:pt x="20552" y="94337"/>
                </a:lnTo>
                <a:cubicBezTo>
                  <a:pt x="18284" y="96987"/>
                  <a:pt x="18284" y="100874"/>
                  <a:pt x="20552" y="103524"/>
                </a:cubicBezTo>
                <a:lnTo>
                  <a:pt x="34685" y="120012"/>
                </a:lnTo>
                <a:cubicBezTo>
                  <a:pt x="37217" y="122986"/>
                  <a:pt x="41692" y="123310"/>
                  <a:pt x="44636" y="120778"/>
                </a:cubicBezTo>
                <a:cubicBezTo>
                  <a:pt x="47581" y="118245"/>
                  <a:pt x="47934" y="113770"/>
                  <a:pt x="45402" y="110826"/>
                </a:cubicBezTo>
                <a:lnTo>
                  <a:pt x="35215" y="98930"/>
                </a:lnTo>
                <a:lnTo>
                  <a:pt x="45402" y="87035"/>
                </a:lnTo>
                <a:close/>
                <a:moveTo>
                  <a:pt x="78379" y="77849"/>
                </a:moveTo>
                <a:cubicBezTo>
                  <a:pt x="75847" y="74875"/>
                  <a:pt x="71371" y="74551"/>
                  <a:pt x="68427" y="77083"/>
                </a:cubicBezTo>
                <a:cubicBezTo>
                  <a:pt x="65483" y="79615"/>
                  <a:pt x="65129" y="84091"/>
                  <a:pt x="67661" y="87035"/>
                </a:cubicBezTo>
                <a:lnTo>
                  <a:pt x="77849" y="98930"/>
                </a:lnTo>
                <a:lnTo>
                  <a:pt x="67661" y="110826"/>
                </a:lnTo>
                <a:cubicBezTo>
                  <a:pt x="65129" y="113799"/>
                  <a:pt x="65453" y="118245"/>
                  <a:pt x="68427" y="120778"/>
                </a:cubicBezTo>
                <a:cubicBezTo>
                  <a:pt x="71401" y="123310"/>
                  <a:pt x="75847" y="122986"/>
                  <a:pt x="78379" y="120012"/>
                </a:cubicBezTo>
                <a:lnTo>
                  <a:pt x="92512" y="103524"/>
                </a:lnTo>
                <a:cubicBezTo>
                  <a:pt x="94779" y="100874"/>
                  <a:pt x="94779" y="96987"/>
                  <a:pt x="92512" y="94337"/>
                </a:cubicBezTo>
                <a:lnTo>
                  <a:pt x="78379" y="77849"/>
                </a:lnTo>
                <a:close/>
              </a:path>
            </a:pathLst>
          </a:custGeom>
          <a:solidFill>
            <a:srgbClr val="4A6D8C"/>
          </a:solidFill>
          <a:ln/>
        </p:spPr>
        <p:txBody>
          <a:bodyPr/>
          <a:lstStyle/>
          <a:p>
            <a:endParaRPr lang="zh-CN" altLang="en-US"/>
          </a:p>
        </p:txBody>
      </p:sp>
      <p:sp>
        <p:nvSpPr>
          <p:cNvPr id="10" name="Text 8"/>
          <p:cNvSpPr/>
          <p:nvPr/>
        </p:nvSpPr>
        <p:spPr>
          <a:xfrm>
            <a:off x="876241" y="2798318"/>
            <a:ext cx="979883" cy="226127"/>
          </a:xfrm>
          <a:prstGeom prst="rect">
            <a:avLst/>
          </a:prstGeom>
          <a:noFill/>
          <a:ln/>
        </p:spPr>
        <p:txBody>
          <a:bodyPr wrap="square" lIns="0" tIns="0" rIns="0" bIns="0" rtlCol="0" anchor="ctr"/>
          <a:lstStyle/>
          <a:p>
            <a:pPr>
              <a:lnSpc>
                <a:spcPct val="130000"/>
              </a:lnSpc>
            </a:pPr>
            <a:r>
              <a:rPr lang="en-US" sz="1187" dirty="0">
                <a:solidFill>
                  <a:srgbClr val="7D7C7A"/>
                </a:solidFill>
                <a:latin typeface="Noto Sans SC" pitchFamily="34" charset="0"/>
                <a:ea typeface="Noto Sans SC" pitchFamily="34" charset="-122"/>
                <a:cs typeface="Noto Sans SC" pitchFamily="34" charset="-120"/>
              </a:rPr>
              <a:t>查阅核心源码</a:t>
            </a:r>
            <a:endParaRPr lang="en-US" sz="1600" dirty="0"/>
          </a:p>
        </p:txBody>
      </p:sp>
      <p:sp>
        <p:nvSpPr>
          <p:cNvPr id="11" name="Shape 9"/>
          <p:cNvSpPr/>
          <p:nvPr/>
        </p:nvSpPr>
        <p:spPr>
          <a:xfrm>
            <a:off x="612427" y="3175196"/>
            <a:ext cx="113063" cy="150751"/>
          </a:xfrm>
          <a:custGeom>
            <a:avLst/>
            <a:gdLst/>
            <a:ahLst/>
            <a:cxnLst/>
            <a:rect l="l" t="t" r="r" b="b"/>
            <a:pathLst>
              <a:path w="113063" h="150751">
                <a:moveTo>
                  <a:pt x="86240" y="113063"/>
                </a:moveTo>
                <a:cubicBezTo>
                  <a:pt x="88390" y="106497"/>
                  <a:pt x="92688" y="100550"/>
                  <a:pt x="97547" y="95427"/>
                </a:cubicBezTo>
                <a:cubicBezTo>
                  <a:pt x="107175" y="85298"/>
                  <a:pt x="113063" y="71607"/>
                  <a:pt x="113063" y="56532"/>
                </a:cubicBezTo>
                <a:cubicBezTo>
                  <a:pt x="113063" y="25321"/>
                  <a:pt x="87742" y="0"/>
                  <a:pt x="56532" y="0"/>
                </a:cubicBezTo>
                <a:cubicBezTo>
                  <a:pt x="25321" y="0"/>
                  <a:pt x="0" y="25321"/>
                  <a:pt x="0" y="56532"/>
                </a:cubicBezTo>
                <a:cubicBezTo>
                  <a:pt x="0" y="71607"/>
                  <a:pt x="5889" y="85298"/>
                  <a:pt x="15517" y="95427"/>
                </a:cubicBezTo>
                <a:cubicBezTo>
                  <a:pt x="20375" y="100550"/>
                  <a:pt x="24703" y="106497"/>
                  <a:pt x="26823" y="113063"/>
                </a:cubicBezTo>
                <a:lnTo>
                  <a:pt x="86211" y="113063"/>
                </a:lnTo>
                <a:close/>
                <a:moveTo>
                  <a:pt x="84798" y="127196"/>
                </a:moveTo>
                <a:lnTo>
                  <a:pt x="28266" y="127196"/>
                </a:lnTo>
                <a:lnTo>
                  <a:pt x="28266" y="131907"/>
                </a:lnTo>
                <a:cubicBezTo>
                  <a:pt x="28266" y="144921"/>
                  <a:pt x="38807" y="155462"/>
                  <a:pt x="51821" y="155462"/>
                </a:cubicBezTo>
                <a:lnTo>
                  <a:pt x="61243" y="155462"/>
                </a:lnTo>
                <a:cubicBezTo>
                  <a:pt x="74257" y="155462"/>
                  <a:pt x="84798" y="144921"/>
                  <a:pt x="84798" y="131907"/>
                </a:cubicBezTo>
                <a:lnTo>
                  <a:pt x="84798" y="127196"/>
                </a:lnTo>
                <a:close/>
                <a:moveTo>
                  <a:pt x="54176" y="32977"/>
                </a:moveTo>
                <a:cubicBezTo>
                  <a:pt x="42458" y="32977"/>
                  <a:pt x="32977" y="42458"/>
                  <a:pt x="32977" y="54176"/>
                </a:cubicBezTo>
                <a:cubicBezTo>
                  <a:pt x="32977" y="58092"/>
                  <a:pt x="29826" y="61243"/>
                  <a:pt x="25910" y="61243"/>
                </a:cubicBezTo>
                <a:cubicBezTo>
                  <a:pt x="21994" y="61243"/>
                  <a:pt x="18844" y="58092"/>
                  <a:pt x="18844" y="54176"/>
                </a:cubicBezTo>
                <a:cubicBezTo>
                  <a:pt x="18844" y="34655"/>
                  <a:pt x="34655" y="18844"/>
                  <a:pt x="54176" y="18844"/>
                </a:cubicBezTo>
                <a:cubicBezTo>
                  <a:pt x="58092" y="18844"/>
                  <a:pt x="61243" y="21994"/>
                  <a:pt x="61243" y="25910"/>
                </a:cubicBezTo>
                <a:cubicBezTo>
                  <a:pt x="61243" y="29826"/>
                  <a:pt x="58092" y="32977"/>
                  <a:pt x="54176" y="32977"/>
                </a:cubicBezTo>
                <a:close/>
              </a:path>
            </a:pathLst>
          </a:custGeom>
          <a:solidFill>
            <a:srgbClr val="4A6D8C"/>
          </a:solidFill>
          <a:ln/>
        </p:spPr>
        <p:txBody>
          <a:bodyPr/>
          <a:lstStyle/>
          <a:p>
            <a:endParaRPr lang="zh-CN" altLang="en-US"/>
          </a:p>
        </p:txBody>
      </p:sp>
      <p:sp>
        <p:nvSpPr>
          <p:cNvPr id="12" name="Text 10"/>
          <p:cNvSpPr/>
          <p:nvPr/>
        </p:nvSpPr>
        <p:spPr>
          <a:xfrm>
            <a:off x="876241" y="3137509"/>
            <a:ext cx="979883" cy="226127"/>
          </a:xfrm>
          <a:prstGeom prst="rect">
            <a:avLst/>
          </a:prstGeom>
          <a:noFill/>
          <a:ln/>
        </p:spPr>
        <p:txBody>
          <a:bodyPr wrap="square" lIns="0" tIns="0" rIns="0" bIns="0" rtlCol="0" anchor="ctr"/>
          <a:lstStyle/>
          <a:p>
            <a:pPr>
              <a:lnSpc>
                <a:spcPct val="130000"/>
              </a:lnSpc>
            </a:pPr>
            <a:r>
              <a:rPr lang="en-US" sz="1187" dirty="0">
                <a:solidFill>
                  <a:srgbClr val="7D7C7A"/>
                </a:solidFill>
                <a:latin typeface="Noto Sans SC" pitchFamily="34" charset="0"/>
                <a:ea typeface="Noto Sans SC" pitchFamily="34" charset="-122"/>
                <a:cs typeface="Noto Sans SC" pitchFamily="34" charset="-120"/>
              </a:rPr>
              <a:t>生成重构建议</a:t>
            </a:r>
            <a:endParaRPr lang="en-US" sz="1600" dirty="0"/>
          </a:p>
        </p:txBody>
      </p:sp>
      <p:sp>
        <p:nvSpPr>
          <p:cNvPr id="13" name="Shape 11"/>
          <p:cNvSpPr/>
          <p:nvPr/>
        </p:nvSpPr>
        <p:spPr>
          <a:xfrm>
            <a:off x="5017997" y="1210720"/>
            <a:ext cx="6793224" cy="2459128"/>
          </a:xfrm>
          <a:custGeom>
            <a:avLst/>
            <a:gdLst/>
            <a:ahLst/>
            <a:cxnLst/>
            <a:rect l="l" t="t" r="r" b="b"/>
            <a:pathLst>
              <a:path w="6793224" h="2459128">
                <a:moveTo>
                  <a:pt x="75372" y="0"/>
                </a:moveTo>
                <a:lnTo>
                  <a:pt x="6717852" y="0"/>
                </a:lnTo>
                <a:cubicBezTo>
                  <a:pt x="6759479" y="0"/>
                  <a:pt x="6793224" y="33745"/>
                  <a:pt x="6793224" y="75372"/>
                </a:cubicBezTo>
                <a:lnTo>
                  <a:pt x="6793224" y="2383756"/>
                </a:lnTo>
                <a:cubicBezTo>
                  <a:pt x="6793224" y="2425383"/>
                  <a:pt x="6759479" y="2459128"/>
                  <a:pt x="6717852" y="2459128"/>
                </a:cubicBezTo>
                <a:lnTo>
                  <a:pt x="75372" y="2459128"/>
                </a:lnTo>
                <a:cubicBezTo>
                  <a:pt x="33745" y="2459128"/>
                  <a:pt x="0" y="2425383"/>
                  <a:pt x="0" y="2383756"/>
                </a:cubicBezTo>
                <a:lnTo>
                  <a:pt x="0" y="75372"/>
                </a:lnTo>
                <a:cubicBezTo>
                  <a:pt x="0" y="33773"/>
                  <a:pt x="33773" y="0"/>
                  <a:pt x="75372" y="0"/>
                </a:cubicBezTo>
                <a:close/>
              </a:path>
            </a:pathLst>
          </a:custGeom>
          <a:solidFill>
            <a:srgbClr val="C9A87C">
              <a:alpha val="10196"/>
            </a:srgbClr>
          </a:solidFill>
          <a:ln w="12700">
            <a:solidFill>
              <a:srgbClr val="C9A87C">
                <a:alpha val="30196"/>
              </a:srgbClr>
            </a:solidFill>
            <a:prstDash val="solid"/>
          </a:ln>
        </p:spPr>
        <p:txBody>
          <a:bodyPr/>
          <a:lstStyle/>
          <a:p>
            <a:endParaRPr lang="zh-CN" altLang="en-US"/>
          </a:p>
        </p:txBody>
      </p:sp>
      <p:sp>
        <p:nvSpPr>
          <p:cNvPr id="14" name="Text 12"/>
          <p:cNvSpPr/>
          <p:nvPr/>
        </p:nvSpPr>
        <p:spPr>
          <a:xfrm>
            <a:off x="5211147" y="1403870"/>
            <a:ext cx="6501144" cy="263815"/>
          </a:xfrm>
          <a:prstGeom prst="rect">
            <a:avLst/>
          </a:prstGeom>
          <a:noFill/>
          <a:ln/>
        </p:spPr>
        <p:txBody>
          <a:bodyPr wrap="square" lIns="0" tIns="0" rIns="0" bIns="0" rtlCol="0" anchor="ctr"/>
          <a:lstStyle/>
          <a:p>
            <a:pPr>
              <a:lnSpc>
                <a:spcPct val="120000"/>
              </a:lnSpc>
            </a:pPr>
            <a:r>
              <a:rPr lang="en-US" sz="1484" b="1" dirty="0">
                <a:solidFill>
                  <a:srgbClr val="E0E2E5"/>
                </a:solidFill>
                <a:latin typeface="Noto Sans SC" pitchFamily="34" charset="0"/>
                <a:ea typeface="Noto Sans SC" pitchFamily="34" charset="-122"/>
                <a:cs typeface="Noto Sans SC" pitchFamily="34" charset="-120"/>
              </a:rPr>
              <a:t>执行命令</a:t>
            </a:r>
            <a:endParaRPr lang="en-US" sz="1600" dirty="0"/>
          </a:p>
        </p:txBody>
      </p:sp>
      <p:sp>
        <p:nvSpPr>
          <p:cNvPr id="15" name="Shape 13"/>
          <p:cNvSpPr/>
          <p:nvPr/>
        </p:nvSpPr>
        <p:spPr>
          <a:xfrm>
            <a:off x="5211147" y="1818436"/>
            <a:ext cx="6406924" cy="829131"/>
          </a:xfrm>
          <a:custGeom>
            <a:avLst/>
            <a:gdLst/>
            <a:ahLst/>
            <a:cxnLst/>
            <a:rect l="l" t="t" r="r" b="b"/>
            <a:pathLst>
              <a:path w="6406924" h="829131">
                <a:moveTo>
                  <a:pt x="75376" y="0"/>
                </a:moveTo>
                <a:lnTo>
                  <a:pt x="6331548" y="0"/>
                </a:lnTo>
                <a:cubicBezTo>
                  <a:pt x="6373177" y="0"/>
                  <a:pt x="6406924" y="33747"/>
                  <a:pt x="6406924" y="75376"/>
                </a:cubicBezTo>
                <a:lnTo>
                  <a:pt x="6406924" y="753755"/>
                </a:lnTo>
                <a:cubicBezTo>
                  <a:pt x="6406924" y="795384"/>
                  <a:pt x="6373177" y="829131"/>
                  <a:pt x="6331548" y="829131"/>
                </a:cubicBezTo>
                <a:lnTo>
                  <a:pt x="75376" y="829131"/>
                </a:lnTo>
                <a:cubicBezTo>
                  <a:pt x="33775" y="829131"/>
                  <a:pt x="0" y="795356"/>
                  <a:pt x="0" y="753755"/>
                </a:cubicBezTo>
                <a:lnTo>
                  <a:pt x="0" y="75376"/>
                </a:lnTo>
                <a:cubicBezTo>
                  <a:pt x="0" y="33775"/>
                  <a:pt x="33775" y="0"/>
                  <a:pt x="75376" y="0"/>
                </a:cubicBezTo>
                <a:close/>
              </a:path>
            </a:pathLst>
          </a:custGeom>
          <a:solidFill>
            <a:srgbClr val="1A1D21"/>
          </a:solidFill>
          <a:ln/>
        </p:spPr>
        <p:txBody>
          <a:bodyPr/>
          <a:lstStyle/>
          <a:p>
            <a:endParaRPr lang="zh-CN" altLang="en-US"/>
          </a:p>
        </p:txBody>
      </p:sp>
      <p:sp>
        <p:nvSpPr>
          <p:cNvPr id="16" name="Shape 14"/>
          <p:cNvSpPr/>
          <p:nvPr/>
        </p:nvSpPr>
        <p:spPr>
          <a:xfrm>
            <a:off x="5380742" y="2016297"/>
            <a:ext cx="131907" cy="131907"/>
          </a:xfrm>
          <a:custGeom>
            <a:avLst/>
            <a:gdLst/>
            <a:ahLst/>
            <a:cxnLst/>
            <a:rect l="l" t="t" r="r" b="b"/>
            <a:pathLst>
              <a:path w="131907" h="131907">
                <a:moveTo>
                  <a:pt x="2422" y="30555"/>
                </a:moveTo>
                <a:cubicBezTo>
                  <a:pt x="-799" y="27335"/>
                  <a:pt x="-799" y="22105"/>
                  <a:pt x="2422" y="18884"/>
                </a:cubicBezTo>
                <a:cubicBezTo>
                  <a:pt x="5642" y="15664"/>
                  <a:pt x="10872" y="15664"/>
                  <a:pt x="14092" y="18884"/>
                </a:cubicBezTo>
                <a:lnTo>
                  <a:pt x="55313" y="60105"/>
                </a:lnTo>
                <a:cubicBezTo>
                  <a:pt x="58534" y="63326"/>
                  <a:pt x="58534" y="68556"/>
                  <a:pt x="55313" y="71776"/>
                </a:cubicBezTo>
                <a:lnTo>
                  <a:pt x="14092" y="112997"/>
                </a:lnTo>
                <a:cubicBezTo>
                  <a:pt x="10872" y="116218"/>
                  <a:pt x="5642" y="116218"/>
                  <a:pt x="2422" y="112997"/>
                </a:cubicBezTo>
                <a:cubicBezTo>
                  <a:pt x="-799" y="109777"/>
                  <a:pt x="-799" y="104547"/>
                  <a:pt x="2422" y="101326"/>
                </a:cubicBezTo>
                <a:lnTo>
                  <a:pt x="37795" y="65954"/>
                </a:lnTo>
                <a:lnTo>
                  <a:pt x="2422" y="30555"/>
                </a:lnTo>
                <a:close/>
                <a:moveTo>
                  <a:pt x="57709" y="98930"/>
                </a:moveTo>
                <a:lnTo>
                  <a:pt x="123663" y="98930"/>
                </a:lnTo>
                <a:cubicBezTo>
                  <a:pt x="128223" y="98930"/>
                  <a:pt x="131907" y="102615"/>
                  <a:pt x="131907" y="107175"/>
                </a:cubicBezTo>
                <a:cubicBezTo>
                  <a:pt x="131907" y="111735"/>
                  <a:pt x="128223" y="115419"/>
                  <a:pt x="123663" y="115419"/>
                </a:cubicBezTo>
                <a:lnTo>
                  <a:pt x="57709" y="115419"/>
                </a:lnTo>
                <a:cubicBezTo>
                  <a:pt x="53149" y="115419"/>
                  <a:pt x="49465" y="111735"/>
                  <a:pt x="49465" y="107175"/>
                </a:cubicBezTo>
                <a:cubicBezTo>
                  <a:pt x="49465" y="102615"/>
                  <a:pt x="53149" y="98930"/>
                  <a:pt x="57709" y="98930"/>
                </a:cubicBezTo>
                <a:close/>
              </a:path>
            </a:pathLst>
          </a:custGeom>
          <a:solidFill>
            <a:srgbClr val="7D7C7A"/>
          </a:solidFill>
          <a:ln/>
        </p:spPr>
        <p:txBody>
          <a:bodyPr/>
          <a:lstStyle/>
          <a:p>
            <a:endParaRPr lang="zh-CN" altLang="en-US"/>
          </a:p>
        </p:txBody>
      </p:sp>
      <p:sp>
        <p:nvSpPr>
          <p:cNvPr id="17" name="Text 15"/>
          <p:cNvSpPr/>
          <p:nvPr/>
        </p:nvSpPr>
        <p:spPr>
          <a:xfrm>
            <a:off x="5602157" y="1969187"/>
            <a:ext cx="442832" cy="226127"/>
          </a:xfrm>
          <a:prstGeom prst="rect">
            <a:avLst/>
          </a:prstGeom>
          <a:noFill/>
          <a:ln/>
        </p:spPr>
        <p:txBody>
          <a:bodyPr wrap="square" lIns="0" tIns="0" rIns="0" bIns="0" rtlCol="0" anchor="ctr"/>
          <a:lstStyle/>
          <a:p>
            <a:pPr>
              <a:lnSpc>
                <a:spcPct val="130000"/>
              </a:lnSpc>
            </a:pPr>
            <a:r>
              <a:rPr lang="en-US" sz="1187" dirty="0">
                <a:solidFill>
                  <a:srgbClr val="7D7C7A"/>
                </a:solidFill>
                <a:latin typeface="MiSans" pitchFamily="34" charset="0"/>
                <a:ea typeface="MiSans" pitchFamily="34" charset="-122"/>
                <a:cs typeface="MiSans" pitchFamily="34" charset="-120"/>
              </a:rPr>
              <a:t>bash</a:t>
            </a:r>
            <a:endParaRPr lang="en-US" sz="1600" dirty="0"/>
          </a:p>
        </p:txBody>
      </p:sp>
      <p:sp>
        <p:nvSpPr>
          <p:cNvPr id="18" name="Text 16"/>
          <p:cNvSpPr/>
          <p:nvPr/>
        </p:nvSpPr>
        <p:spPr>
          <a:xfrm>
            <a:off x="5361898" y="2270689"/>
            <a:ext cx="6180798" cy="226127"/>
          </a:xfrm>
          <a:prstGeom prst="rect">
            <a:avLst/>
          </a:prstGeom>
          <a:noFill/>
          <a:ln/>
        </p:spPr>
        <p:txBody>
          <a:bodyPr wrap="square" lIns="0" tIns="0" rIns="0" bIns="0" rtlCol="0" anchor="ctr"/>
          <a:lstStyle/>
          <a:p>
            <a:pPr>
              <a:lnSpc>
                <a:spcPct val="130000"/>
              </a:lnSpc>
            </a:pPr>
            <a:r>
              <a:rPr lang="en-US" sz="1187" dirty="0">
                <a:solidFill>
                  <a:srgbClr val="C9A87C"/>
                </a:solidFill>
                <a:latin typeface="MiSans" pitchFamily="34" charset="0"/>
                <a:ea typeface="MiSans" pitchFamily="34" charset="-122"/>
                <a:cs typeface="MiSans" pitchFamily="34" charset="-120"/>
              </a:rPr>
              <a:t>uv run oh</a:t>
            </a:r>
            <a:r>
              <a:rPr lang="en-US" sz="1187" dirty="0">
                <a:solidFill>
                  <a:srgbClr val="E0E2E5"/>
                </a:solidFill>
                <a:latin typeface="MiSans" pitchFamily="34" charset="0"/>
                <a:ea typeface="MiSans" pitchFamily="34" charset="-122"/>
                <a:cs typeface="MiSans" pitchFamily="34" charset="-120"/>
              </a:rPr>
              <a:t> -p </a:t>
            </a:r>
            <a:r>
              <a:rPr lang="en-US" sz="1187" dirty="0">
                <a:solidFill>
                  <a:srgbClr val="4A6D8C"/>
                </a:solidFill>
                <a:latin typeface="MiSans" pitchFamily="34" charset="0"/>
                <a:ea typeface="MiSans" pitchFamily="34" charset="-122"/>
                <a:cs typeface="MiSans" pitchFamily="34" charset="-120"/>
              </a:rPr>
              <a:t>"Inspect this repository and list the top 3 refactors"</a:t>
            </a:r>
            <a:endParaRPr lang="en-US" sz="1600" dirty="0"/>
          </a:p>
        </p:txBody>
      </p:sp>
      <p:sp>
        <p:nvSpPr>
          <p:cNvPr id="19" name="Shape 17"/>
          <p:cNvSpPr/>
          <p:nvPr/>
        </p:nvSpPr>
        <p:spPr>
          <a:xfrm>
            <a:off x="5211147" y="2798318"/>
            <a:ext cx="3146930" cy="678380"/>
          </a:xfrm>
          <a:custGeom>
            <a:avLst/>
            <a:gdLst/>
            <a:ahLst/>
            <a:cxnLst/>
            <a:rect l="l" t="t" r="r" b="b"/>
            <a:pathLst>
              <a:path w="3146930" h="678380">
                <a:moveTo>
                  <a:pt x="75375" y="0"/>
                </a:moveTo>
                <a:lnTo>
                  <a:pt x="3071556" y="0"/>
                </a:lnTo>
                <a:cubicBezTo>
                  <a:pt x="3113184" y="0"/>
                  <a:pt x="3146930" y="33746"/>
                  <a:pt x="3146930" y="75375"/>
                </a:cubicBezTo>
                <a:lnTo>
                  <a:pt x="3146930" y="603005"/>
                </a:lnTo>
                <a:cubicBezTo>
                  <a:pt x="3146930" y="644634"/>
                  <a:pt x="3113184" y="678380"/>
                  <a:pt x="3071556" y="678380"/>
                </a:cubicBezTo>
                <a:lnTo>
                  <a:pt x="75375" y="678380"/>
                </a:lnTo>
                <a:cubicBezTo>
                  <a:pt x="33774" y="678380"/>
                  <a:pt x="0" y="644606"/>
                  <a:pt x="0" y="603005"/>
                </a:cubicBezTo>
                <a:lnTo>
                  <a:pt x="0" y="75375"/>
                </a:lnTo>
                <a:cubicBezTo>
                  <a:pt x="0" y="33774"/>
                  <a:pt x="33774" y="0"/>
                  <a:pt x="75375" y="0"/>
                </a:cubicBezTo>
                <a:close/>
              </a:path>
            </a:pathLst>
          </a:custGeom>
          <a:solidFill>
            <a:srgbClr val="1A1D21"/>
          </a:solidFill>
          <a:ln/>
        </p:spPr>
        <p:txBody>
          <a:bodyPr/>
          <a:lstStyle/>
          <a:p>
            <a:endParaRPr lang="zh-CN" altLang="en-US"/>
          </a:p>
        </p:txBody>
      </p:sp>
      <p:sp>
        <p:nvSpPr>
          <p:cNvPr id="20" name="Text 18"/>
          <p:cNvSpPr/>
          <p:nvPr/>
        </p:nvSpPr>
        <p:spPr>
          <a:xfrm>
            <a:off x="5324210" y="2911382"/>
            <a:ext cx="2986757" cy="188439"/>
          </a:xfrm>
          <a:prstGeom prst="rect">
            <a:avLst/>
          </a:prstGeom>
          <a:noFill/>
          <a:ln/>
        </p:spPr>
        <p:txBody>
          <a:bodyPr wrap="square" lIns="0" tIns="0" rIns="0" bIns="0" rtlCol="0" anchor="ctr"/>
          <a:lstStyle/>
          <a:p>
            <a:pPr>
              <a:lnSpc>
                <a:spcPct val="120000"/>
              </a:lnSpc>
            </a:pPr>
            <a:r>
              <a:rPr lang="en-US" sz="1039" dirty="0">
                <a:solidFill>
                  <a:srgbClr val="7D7C7A"/>
                </a:solidFill>
                <a:latin typeface="Noto Sans SC" pitchFamily="34" charset="0"/>
                <a:ea typeface="Noto Sans SC" pitchFamily="34" charset="-122"/>
                <a:cs typeface="Noto Sans SC" pitchFamily="34" charset="-120"/>
              </a:rPr>
              <a:t>执行模式</a:t>
            </a:r>
            <a:endParaRPr lang="en-US" sz="1600" dirty="0"/>
          </a:p>
        </p:txBody>
      </p:sp>
      <p:sp>
        <p:nvSpPr>
          <p:cNvPr id="21" name="Text 19"/>
          <p:cNvSpPr/>
          <p:nvPr/>
        </p:nvSpPr>
        <p:spPr>
          <a:xfrm>
            <a:off x="5324210" y="3137509"/>
            <a:ext cx="2996179" cy="226127"/>
          </a:xfrm>
          <a:prstGeom prst="rect">
            <a:avLst/>
          </a:prstGeom>
          <a:noFill/>
          <a:ln/>
        </p:spPr>
        <p:txBody>
          <a:bodyPr wrap="square" lIns="0" tIns="0" rIns="0" bIns="0" rtlCol="0" anchor="ctr"/>
          <a:lstStyle/>
          <a:p>
            <a:pPr>
              <a:lnSpc>
                <a:spcPct val="130000"/>
              </a:lnSpc>
            </a:pPr>
            <a:r>
              <a:rPr lang="en-US" sz="1187" b="1" dirty="0">
                <a:solidFill>
                  <a:srgbClr val="E0E2E5"/>
                </a:solidFill>
                <a:latin typeface="Noto Sans SC" pitchFamily="34" charset="0"/>
                <a:ea typeface="Noto Sans SC" pitchFamily="34" charset="-122"/>
                <a:cs typeface="Noto Sans SC" pitchFamily="34" charset="-120"/>
              </a:rPr>
              <a:t>非交互式 (Headless)</a:t>
            </a:r>
            <a:endParaRPr lang="en-US" sz="1600" dirty="0"/>
          </a:p>
        </p:txBody>
      </p:sp>
      <p:sp>
        <p:nvSpPr>
          <p:cNvPr id="22" name="Shape 20"/>
          <p:cNvSpPr/>
          <p:nvPr/>
        </p:nvSpPr>
        <p:spPr>
          <a:xfrm>
            <a:off x="8471729" y="2798318"/>
            <a:ext cx="3146930" cy="678380"/>
          </a:xfrm>
          <a:custGeom>
            <a:avLst/>
            <a:gdLst/>
            <a:ahLst/>
            <a:cxnLst/>
            <a:rect l="l" t="t" r="r" b="b"/>
            <a:pathLst>
              <a:path w="3146930" h="678380">
                <a:moveTo>
                  <a:pt x="75375" y="0"/>
                </a:moveTo>
                <a:lnTo>
                  <a:pt x="3071556" y="0"/>
                </a:lnTo>
                <a:cubicBezTo>
                  <a:pt x="3113184" y="0"/>
                  <a:pt x="3146930" y="33746"/>
                  <a:pt x="3146930" y="75375"/>
                </a:cubicBezTo>
                <a:lnTo>
                  <a:pt x="3146930" y="603005"/>
                </a:lnTo>
                <a:cubicBezTo>
                  <a:pt x="3146930" y="644634"/>
                  <a:pt x="3113184" y="678380"/>
                  <a:pt x="3071556" y="678380"/>
                </a:cubicBezTo>
                <a:lnTo>
                  <a:pt x="75375" y="678380"/>
                </a:lnTo>
                <a:cubicBezTo>
                  <a:pt x="33774" y="678380"/>
                  <a:pt x="0" y="644606"/>
                  <a:pt x="0" y="603005"/>
                </a:cubicBezTo>
                <a:lnTo>
                  <a:pt x="0" y="75375"/>
                </a:lnTo>
                <a:cubicBezTo>
                  <a:pt x="0" y="33774"/>
                  <a:pt x="33774" y="0"/>
                  <a:pt x="75375" y="0"/>
                </a:cubicBezTo>
                <a:close/>
              </a:path>
            </a:pathLst>
          </a:custGeom>
          <a:solidFill>
            <a:srgbClr val="1A1D21"/>
          </a:solidFill>
          <a:ln/>
        </p:spPr>
        <p:txBody>
          <a:bodyPr/>
          <a:lstStyle/>
          <a:p>
            <a:endParaRPr lang="zh-CN" altLang="en-US"/>
          </a:p>
        </p:txBody>
      </p:sp>
      <p:sp>
        <p:nvSpPr>
          <p:cNvPr id="23" name="Text 21"/>
          <p:cNvSpPr/>
          <p:nvPr/>
        </p:nvSpPr>
        <p:spPr>
          <a:xfrm>
            <a:off x="8584793" y="2911382"/>
            <a:ext cx="2986757" cy="188439"/>
          </a:xfrm>
          <a:prstGeom prst="rect">
            <a:avLst/>
          </a:prstGeom>
          <a:noFill/>
          <a:ln/>
        </p:spPr>
        <p:txBody>
          <a:bodyPr wrap="square" lIns="0" tIns="0" rIns="0" bIns="0" rtlCol="0" anchor="ctr"/>
          <a:lstStyle/>
          <a:p>
            <a:pPr>
              <a:lnSpc>
                <a:spcPct val="120000"/>
              </a:lnSpc>
            </a:pPr>
            <a:r>
              <a:rPr lang="en-US" sz="1039" dirty="0">
                <a:solidFill>
                  <a:srgbClr val="7D7C7A"/>
                </a:solidFill>
                <a:latin typeface="Noto Sans SC" pitchFamily="34" charset="0"/>
                <a:ea typeface="Noto Sans SC" pitchFamily="34" charset="-122"/>
                <a:cs typeface="Noto Sans SC" pitchFamily="34" charset="-120"/>
              </a:rPr>
              <a:t>后台处理</a:t>
            </a:r>
            <a:endParaRPr lang="en-US" sz="1600" dirty="0"/>
          </a:p>
        </p:txBody>
      </p:sp>
      <p:sp>
        <p:nvSpPr>
          <p:cNvPr id="24" name="Text 22"/>
          <p:cNvSpPr/>
          <p:nvPr/>
        </p:nvSpPr>
        <p:spPr>
          <a:xfrm>
            <a:off x="8584793" y="3137509"/>
            <a:ext cx="2996179" cy="226127"/>
          </a:xfrm>
          <a:prstGeom prst="rect">
            <a:avLst/>
          </a:prstGeom>
          <a:noFill/>
          <a:ln/>
        </p:spPr>
        <p:txBody>
          <a:bodyPr wrap="square" lIns="0" tIns="0" rIns="0" bIns="0" rtlCol="0" anchor="ctr"/>
          <a:lstStyle/>
          <a:p>
            <a:pPr>
              <a:lnSpc>
                <a:spcPct val="130000"/>
              </a:lnSpc>
            </a:pPr>
            <a:r>
              <a:rPr lang="en-US" sz="1187" b="1" dirty="0">
                <a:solidFill>
                  <a:srgbClr val="E0E2E5"/>
                </a:solidFill>
                <a:latin typeface="Noto Sans SC" pitchFamily="34" charset="0"/>
                <a:ea typeface="Noto Sans SC" pitchFamily="34" charset="-122"/>
                <a:cs typeface="Noto Sans SC" pitchFamily="34" charset="-120"/>
              </a:rPr>
              <a:t>自动拉起执行引擎</a:t>
            </a:r>
            <a:endParaRPr lang="en-US" sz="1600" dirty="0"/>
          </a:p>
        </p:txBody>
      </p:sp>
      <p:sp>
        <p:nvSpPr>
          <p:cNvPr id="25" name="Shape 23"/>
          <p:cNvSpPr/>
          <p:nvPr/>
        </p:nvSpPr>
        <p:spPr>
          <a:xfrm>
            <a:off x="381589" y="3830022"/>
            <a:ext cx="11428822" cy="1818436"/>
          </a:xfrm>
          <a:custGeom>
            <a:avLst/>
            <a:gdLst/>
            <a:ahLst/>
            <a:cxnLst/>
            <a:rect l="l" t="t" r="r" b="b"/>
            <a:pathLst>
              <a:path w="11428822" h="1818436">
                <a:moveTo>
                  <a:pt x="75374" y="0"/>
                </a:moveTo>
                <a:lnTo>
                  <a:pt x="11353448" y="0"/>
                </a:lnTo>
                <a:cubicBezTo>
                  <a:pt x="11395076" y="0"/>
                  <a:pt x="11428822" y="33746"/>
                  <a:pt x="11428822" y="75374"/>
                </a:cubicBezTo>
                <a:lnTo>
                  <a:pt x="11428822" y="1743062"/>
                </a:lnTo>
                <a:cubicBezTo>
                  <a:pt x="11428822" y="1784690"/>
                  <a:pt x="11395076" y="1818436"/>
                  <a:pt x="11353448" y="1818436"/>
                </a:cubicBezTo>
                <a:lnTo>
                  <a:pt x="75374" y="1818436"/>
                </a:lnTo>
                <a:cubicBezTo>
                  <a:pt x="33746" y="1818436"/>
                  <a:pt x="0" y="1784690"/>
                  <a:pt x="0" y="1743062"/>
                </a:cubicBezTo>
                <a:lnTo>
                  <a:pt x="0" y="75374"/>
                </a:lnTo>
                <a:cubicBezTo>
                  <a:pt x="0" y="33774"/>
                  <a:pt x="33774" y="0"/>
                  <a:pt x="75374" y="0"/>
                </a:cubicBezTo>
                <a:close/>
              </a:path>
            </a:pathLst>
          </a:custGeom>
          <a:solidFill>
            <a:srgbClr val="4A6D8C">
              <a:alpha val="10196"/>
            </a:srgbClr>
          </a:solidFill>
          <a:ln w="12700">
            <a:solidFill>
              <a:srgbClr val="4A6D8C">
                <a:alpha val="30196"/>
              </a:srgbClr>
            </a:solidFill>
            <a:prstDash val="solid"/>
          </a:ln>
        </p:spPr>
        <p:txBody>
          <a:bodyPr/>
          <a:lstStyle/>
          <a:p>
            <a:endParaRPr lang="zh-CN" altLang="en-US"/>
          </a:p>
        </p:txBody>
      </p:sp>
      <p:sp>
        <p:nvSpPr>
          <p:cNvPr id="26" name="Text 24"/>
          <p:cNvSpPr/>
          <p:nvPr/>
        </p:nvSpPr>
        <p:spPr>
          <a:xfrm>
            <a:off x="574739" y="4023172"/>
            <a:ext cx="11136742" cy="263815"/>
          </a:xfrm>
          <a:prstGeom prst="rect">
            <a:avLst/>
          </a:prstGeom>
          <a:noFill/>
          <a:ln/>
        </p:spPr>
        <p:txBody>
          <a:bodyPr wrap="square" lIns="0" tIns="0" rIns="0" bIns="0" rtlCol="0" anchor="ctr"/>
          <a:lstStyle/>
          <a:p>
            <a:pPr>
              <a:lnSpc>
                <a:spcPct val="120000"/>
              </a:lnSpc>
            </a:pPr>
            <a:r>
              <a:rPr lang="en-US" sz="1484" b="1" dirty="0">
                <a:solidFill>
                  <a:srgbClr val="E0E2E5"/>
                </a:solidFill>
                <a:latin typeface="Noto Sans SC" pitchFamily="34" charset="0"/>
                <a:ea typeface="Noto Sans SC" pitchFamily="34" charset="-122"/>
                <a:cs typeface="Noto Sans SC" pitchFamily="34" charset="-120"/>
              </a:rPr>
              <a:t>执行流程</a:t>
            </a:r>
            <a:endParaRPr lang="en-US" sz="1600" dirty="0"/>
          </a:p>
        </p:txBody>
      </p:sp>
      <p:sp>
        <p:nvSpPr>
          <p:cNvPr id="27" name="Shape 25"/>
          <p:cNvSpPr/>
          <p:nvPr/>
        </p:nvSpPr>
        <p:spPr>
          <a:xfrm>
            <a:off x="1302290" y="4437737"/>
            <a:ext cx="527629" cy="527629"/>
          </a:xfrm>
          <a:custGeom>
            <a:avLst/>
            <a:gdLst/>
            <a:ahLst/>
            <a:cxnLst/>
            <a:rect l="l" t="t" r="r" b="b"/>
            <a:pathLst>
              <a:path w="527629" h="527629">
                <a:moveTo>
                  <a:pt x="263815" y="0"/>
                </a:moveTo>
                <a:lnTo>
                  <a:pt x="263815" y="0"/>
                </a:lnTo>
                <a:cubicBezTo>
                  <a:pt x="409418" y="0"/>
                  <a:pt x="527629" y="118211"/>
                  <a:pt x="527629" y="263815"/>
                </a:cubicBezTo>
                <a:lnTo>
                  <a:pt x="527629" y="263815"/>
                </a:lnTo>
                <a:cubicBezTo>
                  <a:pt x="527629" y="409418"/>
                  <a:pt x="409418" y="527629"/>
                  <a:pt x="263815" y="527629"/>
                </a:cubicBezTo>
                <a:lnTo>
                  <a:pt x="263815" y="527629"/>
                </a:lnTo>
                <a:cubicBezTo>
                  <a:pt x="118211" y="527629"/>
                  <a:pt x="0" y="409418"/>
                  <a:pt x="0" y="263815"/>
                </a:cubicBezTo>
                <a:lnTo>
                  <a:pt x="0" y="263815"/>
                </a:lnTo>
                <a:cubicBezTo>
                  <a:pt x="0" y="118211"/>
                  <a:pt x="118211" y="0"/>
                  <a:pt x="263815" y="0"/>
                </a:cubicBezTo>
                <a:close/>
              </a:path>
            </a:pathLst>
          </a:custGeom>
          <a:solidFill>
            <a:srgbClr val="4A6D8C"/>
          </a:solidFill>
          <a:ln/>
        </p:spPr>
        <p:txBody>
          <a:bodyPr/>
          <a:lstStyle/>
          <a:p>
            <a:endParaRPr lang="zh-CN" altLang="en-US"/>
          </a:p>
        </p:txBody>
      </p:sp>
      <p:sp>
        <p:nvSpPr>
          <p:cNvPr id="28" name="Shape 26"/>
          <p:cNvSpPr/>
          <p:nvPr/>
        </p:nvSpPr>
        <p:spPr>
          <a:xfrm>
            <a:off x="1471885" y="4607332"/>
            <a:ext cx="188439" cy="188439"/>
          </a:xfrm>
          <a:custGeom>
            <a:avLst/>
            <a:gdLst/>
            <a:ahLst/>
            <a:cxnLst/>
            <a:rect l="l" t="t" r="r" b="b"/>
            <a:pathLst>
              <a:path w="188439" h="188439">
                <a:moveTo>
                  <a:pt x="3460" y="43650"/>
                </a:moveTo>
                <a:cubicBezTo>
                  <a:pt x="-1141" y="39050"/>
                  <a:pt x="-1141" y="31578"/>
                  <a:pt x="3460" y="26978"/>
                </a:cubicBezTo>
                <a:cubicBezTo>
                  <a:pt x="8060" y="22377"/>
                  <a:pt x="15531" y="22377"/>
                  <a:pt x="20132" y="26978"/>
                </a:cubicBezTo>
                <a:lnTo>
                  <a:pt x="79019" y="85865"/>
                </a:lnTo>
                <a:cubicBezTo>
                  <a:pt x="83620" y="90465"/>
                  <a:pt x="83620" y="97937"/>
                  <a:pt x="79019" y="102537"/>
                </a:cubicBezTo>
                <a:lnTo>
                  <a:pt x="20132" y="161424"/>
                </a:lnTo>
                <a:cubicBezTo>
                  <a:pt x="15531" y="166025"/>
                  <a:pt x="8060" y="166025"/>
                  <a:pt x="3460" y="161424"/>
                </a:cubicBezTo>
                <a:cubicBezTo>
                  <a:pt x="-1141" y="156824"/>
                  <a:pt x="-1141" y="149353"/>
                  <a:pt x="3460" y="144752"/>
                </a:cubicBezTo>
                <a:lnTo>
                  <a:pt x="53992" y="94219"/>
                </a:lnTo>
                <a:lnTo>
                  <a:pt x="3460" y="43650"/>
                </a:lnTo>
                <a:close/>
                <a:moveTo>
                  <a:pt x="82442" y="141329"/>
                </a:moveTo>
                <a:lnTo>
                  <a:pt x="176662" y="141329"/>
                </a:lnTo>
                <a:cubicBezTo>
                  <a:pt x="183176" y="141329"/>
                  <a:pt x="188439" y="146592"/>
                  <a:pt x="188439" y="153107"/>
                </a:cubicBezTo>
                <a:cubicBezTo>
                  <a:pt x="188439" y="159621"/>
                  <a:pt x="183176" y="164884"/>
                  <a:pt x="176662" y="164884"/>
                </a:cubicBezTo>
                <a:lnTo>
                  <a:pt x="82442" y="164884"/>
                </a:lnTo>
                <a:cubicBezTo>
                  <a:pt x="75928" y="164884"/>
                  <a:pt x="70665" y="159621"/>
                  <a:pt x="70665" y="153107"/>
                </a:cubicBezTo>
                <a:cubicBezTo>
                  <a:pt x="70665" y="146592"/>
                  <a:pt x="75928" y="141329"/>
                  <a:pt x="82442" y="141329"/>
                </a:cubicBezTo>
                <a:close/>
              </a:path>
            </a:pathLst>
          </a:custGeom>
          <a:solidFill>
            <a:srgbClr val="FFFFFF"/>
          </a:solidFill>
          <a:ln/>
        </p:spPr>
        <p:txBody>
          <a:bodyPr/>
          <a:lstStyle/>
          <a:p>
            <a:endParaRPr lang="zh-CN" altLang="en-US"/>
          </a:p>
        </p:txBody>
      </p:sp>
      <p:sp>
        <p:nvSpPr>
          <p:cNvPr id="29" name="Text 27"/>
          <p:cNvSpPr/>
          <p:nvPr/>
        </p:nvSpPr>
        <p:spPr>
          <a:xfrm>
            <a:off x="1264602" y="5040742"/>
            <a:ext cx="678380" cy="226127"/>
          </a:xfrm>
          <a:prstGeom prst="rect">
            <a:avLst/>
          </a:prstGeom>
          <a:noFill/>
          <a:ln/>
        </p:spPr>
        <p:txBody>
          <a:bodyPr wrap="square" lIns="0" tIns="0" rIns="0" bIns="0" rtlCol="0" anchor="ctr"/>
          <a:lstStyle/>
          <a:p>
            <a:pPr>
              <a:lnSpc>
                <a:spcPct val="130000"/>
              </a:lnSpc>
            </a:pPr>
            <a:r>
              <a:rPr lang="en-US" sz="1187" b="1" dirty="0">
                <a:solidFill>
                  <a:srgbClr val="E0E2E5"/>
                </a:solidFill>
                <a:latin typeface="Noto Sans SC" pitchFamily="34" charset="0"/>
                <a:ea typeface="Noto Sans SC" pitchFamily="34" charset="-122"/>
                <a:cs typeface="Noto Sans SC" pitchFamily="34" charset="-120"/>
              </a:rPr>
              <a:t>用户输入</a:t>
            </a:r>
            <a:endParaRPr lang="en-US" sz="1600" dirty="0"/>
          </a:p>
        </p:txBody>
      </p:sp>
      <p:sp>
        <p:nvSpPr>
          <p:cNvPr id="30" name="Text 28"/>
          <p:cNvSpPr/>
          <p:nvPr/>
        </p:nvSpPr>
        <p:spPr>
          <a:xfrm>
            <a:off x="1170383" y="5266869"/>
            <a:ext cx="857397" cy="188439"/>
          </a:xfrm>
          <a:prstGeom prst="rect">
            <a:avLst/>
          </a:prstGeom>
          <a:noFill/>
          <a:ln/>
        </p:spPr>
        <p:txBody>
          <a:bodyPr wrap="square" lIns="0" tIns="0" rIns="0" bIns="0" rtlCol="0" anchor="ctr"/>
          <a:lstStyle/>
          <a:p>
            <a:pPr>
              <a:lnSpc>
                <a:spcPct val="120000"/>
              </a:lnSpc>
            </a:pPr>
            <a:r>
              <a:rPr lang="en-US" sz="1039" dirty="0">
                <a:solidFill>
                  <a:srgbClr val="7D7C7A"/>
                </a:solidFill>
                <a:latin typeface="Noto Sans SC" pitchFamily="34" charset="0"/>
                <a:ea typeface="Noto Sans SC" pitchFamily="34" charset="-122"/>
                <a:cs typeface="Noto Sans SC" pitchFamily="34" charset="-120"/>
              </a:rPr>
              <a:t>自然语言指令</a:t>
            </a:r>
            <a:endParaRPr lang="en-US" sz="1600" dirty="0"/>
          </a:p>
        </p:txBody>
      </p:sp>
      <p:sp>
        <p:nvSpPr>
          <p:cNvPr id="31" name="Shape 29"/>
          <p:cNvSpPr/>
          <p:nvPr/>
        </p:nvSpPr>
        <p:spPr>
          <a:xfrm>
            <a:off x="2585736" y="4833459"/>
            <a:ext cx="226127" cy="226127"/>
          </a:xfrm>
          <a:custGeom>
            <a:avLst/>
            <a:gdLst/>
            <a:ahLst/>
            <a:cxnLst/>
            <a:rect l="l" t="t" r="r" b="b"/>
            <a:pathLst>
              <a:path w="226127" h="226127">
                <a:moveTo>
                  <a:pt x="221975" y="123045"/>
                </a:moveTo>
                <a:cubicBezTo>
                  <a:pt x="227496" y="117524"/>
                  <a:pt x="227496" y="108559"/>
                  <a:pt x="221975" y="103038"/>
                </a:cubicBezTo>
                <a:lnTo>
                  <a:pt x="151311" y="32373"/>
                </a:lnTo>
                <a:cubicBezTo>
                  <a:pt x="145790" y="26853"/>
                  <a:pt x="136824" y="26853"/>
                  <a:pt x="131304" y="32373"/>
                </a:cubicBezTo>
                <a:cubicBezTo>
                  <a:pt x="125783" y="37894"/>
                  <a:pt x="125783" y="46859"/>
                  <a:pt x="131304" y="52380"/>
                </a:cubicBezTo>
                <a:lnTo>
                  <a:pt x="177854" y="98930"/>
                </a:lnTo>
                <a:lnTo>
                  <a:pt x="14133" y="98930"/>
                </a:lnTo>
                <a:cubicBezTo>
                  <a:pt x="6316" y="98930"/>
                  <a:pt x="0" y="105246"/>
                  <a:pt x="0" y="113063"/>
                </a:cubicBezTo>
                <a:cubicBezTo>
                  <a:pt x="0" y="120881"/>
                  <a:pt x="6316" y="127196"/>
                  <a:pt x="14133" y="127196"/>
                </a:cubicBezTo>
                <a:lnTo>
                  <a:pt x="177854" y="127196"/>
                </a:lnTo>
                <a:lnTo>
                  <a:pt x="131304" y="173747"/>
                </a:lnTo>
                <a:cubicBezTo>
                  <a:pt x="125783" y="179267"/>
                  <a:pt x="125783" y="188233"/>
                  <a:pt x="131304" y="193754"/>
                </a:cubicBezTo>
                <a:cubicBezTo>
                  <a:pt x="136824" y="199274"/>
                  <a:pt x="145790" y="199274"/>
                  <a:pt x="151311" y="193754"/>
                </a:cubicBezTo>
                <a:lnTo>
                  <a:pt x="221975" y="123089"/>
                </a:lnTo>
                <a:close/>
              </a:path>
            </a:pathLst>
          </a:custGeom>
          <a:solidFill>
            <a:srgbClr val="C9A87C"/>
          </a:solidFill>
          <a:ln/>
        </p:spPr>
        <p:txBody>
          <a:bodyPr/>
          <a:lstStyle/>
          <a:p>
            <a:endParaRPr lang="zh-CN" altLang="en-US"/>
          </a:p>
        </p:txBody>
      </p:sp>
      <p:sp>
        <p:nvSpPr>
          <p:cNvPr id="32" name="Shape 30"/>
          <p:cNvSpPr/>
          <p:nvPr/>
        </p:nvSpPr>
        <p:spPr>
          <a:xfrm>
            <a:off x="3567679" y="4437737"/>
            <a:ext cx="527629" cy="527629"/>
          </a:xfrm>
          <a:custGeom>
            <a:avLst/>
            <a:gdLst/>
            <a:ahLst/>
            <a:cxnLst/>
            <a:rect l="l" t="t" r="r" b="b"/>
            <a:pathLst>
              <a:path w="527629" h="527629">
                <a:moveTo>
                  <a:pt x="263815" y="0"/>
                </a:moveTo>
                <a:lnTo>
                  <a:pt x="263815" y="0"/>
                </a:lnTo>
                <a:cubicBezTo>
                  <a:pt x="409418" y="0"/>
                  <a:pt x="527629" y="118211"/>
                  <a:pt x="527629" y="263815"/>
                </a:cubicBezTo>
                <a:lnTo>
                  <a:pt x="527629" y="263815"/>
                </a:lnTo>
                <a:cubicBezTo>
                  <a:pt x="527629" y="409418"/>
                  <a:pt x="409418" y="527629"/>
                  <a:pt x="263815" y="527629"/>
                </a:cubicBezTo>
                <a:lnTo>
                  <a:pt x="263815" y="527629"/>
                </a:lnTo>
                <a:cubicBezTo>
                  <a:pt x="118211" y="527629"/>
                  <a:pt x="0" y="409418"/>
                  <a:pt x="0" y="263815"/>
                </a:cubicBezTo>
                <a:lnTo>
                  <a:pt x="0" y="263815"/>
                </a:lnTo>
                <a:cubicBezTo>
                  <a:pt x="0" y="118211"/>
                  <a:pt x="118211" y="0"/>
                  <a:pt x="263815" y="0"/>
                </a:cubicBezTo>
                <a:close/>
              </a:path>
            </a:pathLst>
          </a:custGeom>
          <a:solidFill>
            <a:srgbClr val="4A6D8C"/>
          </a:solidFill>
          <a:ln/>
        </p:spPr>
        <p:txBody>
          <a:bodyPr/>
          <a:lstStyle/>
          <a:p>
            <a:endParaRPr lang="zh-CN" altLang="en-US"/>
          </a:p>
        </p:txBody>
      </p:sp>
      <p:sp>
        <p:nvSpPr>
          <p:cNvPr id="33" name="Shape 31"/>
          <p:cNvSpPr/>
          <p:nvPr/>
        </p:nvSpPr>
        <p:spPr>
          <a:xfrm>
            <a:off x="3737274" y="4607332"/>
            <a:ext cx="188439" cy="188439"/>
          </a:xfrm>
          <a:custGeom>
            <a:avLst/>
            <a:gdLst/>
            <a:ahLst/>
            <a:cxnLst/>
            <a:rect l="l" t="t" r="r" b="b"/>
            <a:pathLst>
              <a:path w="188439" h="188439">
                <a:moveTo>
                  <a:pt x="70665" y="23555"/>
                </a:moveTo>
                <a:cubicBezTo>
                  <a:pt x="70665" y="17040"/>
                  <a:pt x="75928" y="11777"/>
                  <a:pt x="82442" y="11777"/>
                </a:cubicBezTo>
                <a:lnTo>
                  <a:pt x="105997" y="11777"/>
                </a:lnTo>
                <a:cubicBezTo>
                  <a:pt x="112511" y="11777"/>
                  <a:pt x="117774" y="17040"/>
                  <a:pt x="117774" y="23555"/>
                </a:cubicBezTo>
                <a:lnTo>
                  <a:pt x="117774" y="47110"/>
                </a:lnTo>
                <a:cubicBezTo>
                  <a:pt x="117774" y="53624"/>
                  <a:pt x="112511" y="58887"/>
                  <a:pt x="105997" y="58887"/>
                </a:cubicBezTo>
                <a:lnTo>
                  <a:pt x="103053" y="58887"/>
                </a:lnTo>
                <a:lnTo>
                  <a:pt x="103053" y="82442"/>
                </a:lnTo>
                <a:lnTo>
                  <a:pt x="147218" y="82442"/>
                </a:lnTo>
                <a:cubicBezTo>
                  <a:pt x="161866" y="82442"/>
                  <a:pt x="173717" y="94293"/>
                  <a:pt x="173717" y="108941"/>
                </a:cubicBezTo>
                <a:lnTo>
                  <a:pt x="173717" y="129552"/>
                </a:lnTo>
                <a:lnTo>
                  <a:pt x="176662" y="129552"/>
                </a:lnTo>
                <a:cubicBezTo>
                  <a:pt x="183176" y="129552"/>
                  <a:pt x="188439" y="134815"/>
                  <a:pt x="188439" y="141329"/>
                </a:cubicBezTo>
                <a:lnTo>
                  <a:pt x="188439" y="164884"/>
                </a:lnTo>
                <a:cubicBezTo>
                  <a:pt x="188439" y="171398"/>
                  <a:pt x="183176" y="176662"/>
                  <a:pt x="176662" y="176662"/>
                </a:cubicBezTo>
                <a:lnTo>
                  <a:pt x="153107" y="176662"/>
                </a:lnTo>
                <a:cubicBezTo>
                  <a:pt x="146592" y="176662"/>
                  <a:pt x="141329" y="171398"/>
                  <a:pt x="141329" y="164884"/>
                </a:cubicBezTo>
                <a:lnTo>
                  <a:pt x="141329" y="141329"/>
                </a:lnTo>
                <a:cubicBezTo>
                  <a:pt x="141329" y="134815"/>
                  <a:pt x="146592" y="129552"/>
                  <a:pt x="153107" y="129552"/>
                </a:cubicBezTo>
                <a:lnTo>
                  <a:pt x="156051" y="129552"/>
                </a:lnTo>
                <a:lnTo>
                  <a:pt x="156051" y="108941"/>
                </a:lnTo>
                <a:cubicBezTo>
                  <a:pt x="156051" y="104046"/>
                  <a:pt x="152113" y="100108"/>
                  <a:pt x="147218" y="100108"/>
                </a:cubicBezTo>
                <a:lnTo>
                  <a:pt x="103053" y="100108"/>
                </a:lnTo>
                <a:lnTo>
                  <a:pt x="103053" y="129552"/>
                </a:lnTo>
                <a:lnTo>
                  <a:pt x="105997" y="129552"/>
                </a:lnTo>
                <a:cubicBezTo>
                  <a:pt x="112511" y="129552"/>
                  <a:pt x="117774" y="134815"/>
                  <a:pt x="117774" y="141329"/>
                </a:cubicBezTo>
                <a:lnTo>
                  <a:pt x="117774" y="164884"/>
                </a:lnTo>
                <a:cubicBezTo>
                  <a:pt x="117774" y="171398"/>
                  <a:pt x="112511" y="176662"/>
                  <a:pt x="105997" y="176662"/>
                </a:cubicBezTo>
                <a:lnTo>
                  <a:pt x="82442" y="176662"/>
                </a:lnTo>
                <a:cubicBezTo>
                  <a:pt x="75928" y="176662"/>
                  <a:pt x="70665" y="171398"/>
                  <a:pt x="70665" y="164884"/>
                </a:cubicBezTo>
                <a:lnTo>
                  <a:pt x="70665" y="141329"/>
                </a:lnTo>
                <a:cubicBezTo>
                  <a:pt x="70665" y="134815"/>
                  <a:pt x="75928" y="129552"/>
                  <a:pt x="82442" y="129552"/>
                </a:cubicBezTo>
                <a:lnTo>
                  <a:pt x="85386" y="129552"/>
                </a:lnTo>
                <a:lnTo>
                  <a:pt x="85386" y="100108"/>
                </a:lnTo>
                <a:lnTo>
                  <a:pt x="41221" y="100108"/>
                </a:lnTo>
                <a:cubicBezTo>
                  <a:pt x="36326" y="100108"/>
                  <a:pt x="32388" y="104046"/>
                  <a:pt x="32388" y="108941"/>
                </a:cubicBezTo>
                <a:lnTo>
                  <a:pt x="32388" y="129552"/>
                </a:lnTo>
                <a:lnTo>
                  <a:pt x="35332" y="129552"/>
                </a:lnTo>
                <a:cubicBezTo>
                  <a:pt x="41847" y="129552"/>
                  <a:pt x="47110" y="134815"/>
                  <a:pt x="47110" y="141329"/>
                </a:cubicBezTo>
                <a:lnTo>
                  <a:pt x="47110" y="164884"/>
                </a:lnTo>
                <a:cubicBezTo>
                  <a:pt x="47110" y="171398"/>
                  <a:pt x="41847" y="176662"/>
                  <a:pt x="35332" y="176662"/>
                </a:cubicBezTo>
                <a:lnTo>
                  <a:pt x="11777" y="176662"/>
                </a:lnTo>
                <a:cubicBezTo>
                  <a:pt x="5263" y="176662"/>
                  <a:pt x="0" y="171398"/>
                  <a:pt x="0" y="164884"/>
                </a:cubicBezTo>
                <a:lnTo>
                  <a:pt x="0" y="141329"/>
                </a:lnTo>
                <a:cubicBezTo>
                  <a:pt x="0" y="134815"/>
                  <a:pt x="5263" y="129552"/>
                  <a:pt x="11777" y="129552"/>
                </a:cubicBezTo>
                <a:lnTo>
                  <a:pt x="14722" y="129552"/>
                </a:lnTo>
                <a:lnTo>
                  <a:pt x="14722" y="108941"/>
                </a:lnTo>
                <a:cubicBezTo>
                  <a:pt x="14722" y="94293"/>
                  <a:pt x="26573" y="82442"/>
                  <a:pt x="41221" y="82442"/>
                </a:cubicBezTo>
                <a:lnTo>
                  <a:pt x="85386" y="82442"/>
                </a:lnTo>
                <a:lnTo>
                  <a:pt x="85386" y="58887"/>
                </a:lnTo>
                <a:lnTo>
                  <a:pt x="82442" y="58887"/>
                </a:lnTo>
                <a:cubicBezTo>
                  <a:pt x="75928" y="58887"/>
                  <a:pt x="70665" y="53624"/>
                  <a:pt x="70665" y="47110"/>
                </a:cubicBezTo>
                <a:lnTo>
                  <a:pt x="70665" y="23555"/>
                </a:lnTo>
                <a:close/>
              </a:path>
            </a:pathLst>
          </a:custGeom>
          <a:solidFill>
            <a:srgbClr val="FFFFFF"/>
          </a:solidFill>
          <a:ln/>
        </p:spPr>
        <p:txBody>
          <a:bodyPr/>
          <a:lstStyle/>
          <a:p>
            <a:endParaRPr lang="zh-CN" altLang="en-US"/>
          </a:p>
        </p:txBody>
      </p:sp>
      <p:sp>
        <p:nvSpPr>
          <p:cNvPr id="34" name="Text 32"/>
          <p:cNvSpPr/>
          <p:nvPr/>
        </p:nvSpPr>
        <p:spPr>
          <a:xfrm>
            <a:off x="3488918" y="5040742"/>
            <a:ext cx="763178" cy="226127"/>
          </a:xfrm>
          <a:prstGeom prst="rect">
            <a:avLst/>
          </a:prstGeom>
          <a:noFill/>
          <a:ln/>
        </p:spPr>
        <p:txBody>
          <a:bodyPr wrap="square" lIns="0" tIns="0" rIns="0" bIns="0" rtlCol="0" anchor="ctr"/>
          <a:lstStyle/>
          <a:p>
            <a:pPr>
              <a:lnSpc>
                <a:spcPct val="130000"/>
              </a:lnSpc>
            </a:pPr>
            <a:r>
              <a:rPr lang="en-US" sz="1187" b="1" dirty="0">
                <a:solidFill>
                  <a:srgbClr val="E0E2E5"/>
                </a:solidFill>
                <a:latin typeface="Noto Sans SC" pitchFamily="34" charset="0"/>
                <a:ea typeface="Noto Sans SC" pitchFamily="34" charset="-122"/>
                <a:cs typeface="Noto Sans SC" pitchFamily="34" charset="-120"/>
              </a:rPr>
              <a:t>Glob 扫描</a:t>
            </a:r>
            <a:endParaRPr lang="en-US" sz="1600" dirty="0"/>
          </a:p>
        </p:txBody>
      </p:sp>
      <p:sp>
        <p:nvSpPr>
          <p:cNvPr id="35" name="Text 33"/>
          <p:cNvSpPr/>
          <p:nvPr/>
        </p:nvSpPr>
        <p:spPr>
          <a:xfrm>
            <a:off x="3501726" y="5266869"/>
            <a:ext cx="725490" cy="188439"/>
          </a:xfrm>
          <a:prstGeom prst="rect">
            <a:avLst/>
          </a:prstGeom>
          <a:noFill/>
          <a:ln/>
        </p:spPr>
        <p:txBody>
          <a:bodyPr wrap="square" lIns="0" tIns="0" rIns="0" bIns="0" rtlCol="0" anchor="ctr"/>
          <a:lstStyle/>
          <a:p>
            <a:pPr>
              <a:lnSpc>
                <a:spcPct val="120000"/>
              </a:lnSpc>
            </a:pPr>
            <a:r>
              <a:rPr lang="en-US" sz="1039" dirty="0">
                <a:solidFill>
                  <a:srgbClr val="7D7C7A"/>
                </a:solidFill>
                <a:latin typeface="Noto Sans SC" pitchFamily="34" charset="0"/>
                <a:ea typeface="Noto Sans SC" pitchFamily="34" charset="-122"/>
                <a:cs typeface="Noto Sans SC" pitchFamily="34" charset="-120"/>
              </a:rPr>
              <a:t>文件树分析</a:t>
            </a:r>
            <a:endParaRPr lang="en-US" sz="1600" dirty="0"/>
          </a:p>
        </p:txBody>
      </p:sp>
      <p:sp>
        <p:nvSpPr>
          <p:cNvPr id="36" name="Shape 34"/>
          <p:cNvSpPr/>
          <p:nvPr/>
        </p:nvSpPr>
        <p:spPr>
          <a:xfrm>
            <a:off x="4851199" y="4833459"/>
            <a:ext cx="226127" cy="226127"/>
          </a:xfrm>
          <a:custGeom>
            <a:avLst/>
            <a:gdLst/>
            <a:ahLst/>
            <a:cxnLst/>
            <a:rect l="l" t="t" r="r" b="b"/>
            <a:pathLst>
              <a:path w="226127" h="226127">
                <a:moveTo>
                  <a:pt x="221975" y="123045"/>
                </a:moveTo>
                <a:cubicBezTo>
                  <a:pt x="227496" y="117524"/>
                  <a:pt x="227496" y="108559"/>
                  <a:pt x="221975" y="103038"/>
                </a:cubicBezTo>
                <a:lnTo>
                  <a:pt x="151311" y="32373"/>
                </a:lnTo>
                <a:cubicBezTo>
                  <a:pt x="145790" y="26853"/>
                  <a:pt x="136824" y="26853"/>
                  <a:pt x="131304" y="32373"/>
                </a:cubicBezTo>
                <a:cubicBezTo>
                  <a:pt x="125783" y="37894"/>
                  <a:pt x="125783" y="46859"/>
                  <a:pt x="131304" y="52380"/>
                </a:cubicBezTo>
                <a:lnTo>
                  <a:pt x="177854" y="98930"/>
                </a:lnTo>
                <a:lnTo>
                  <a:pt x="14133" y="98930"/>
                </a:lnTo>
                <a:cubicBezTo>
                  <a:pt x="6316" y="98930"/>
                  <a:pt x="0" y="105246"/>
                  <a:pt x="0" y="113063"/>
                </a:cubicBezTo>
                <a:cubicBezTo>
                  <a:pt x="0" y="120881"/>
                  <a:pt x="6316" y="127196"/>
                  <a:pt x="14133" y="127196"/>
                </a:cubicBezTo>
                <a:lnTo>
                  <a:pt x="177854" y="127196"/>
                </a:lnTo>
                <a:lnTo>
                  <a:pt x="131304" y="173747"/>
                </a:lnTo>
                <a:cubicBezTo>
                  <a:pt x="125783" y="179267"/>
                  <a:pt x="125783" y="188233"/>
                  <a:pt x="131304" y="193754"/>
                </a:cubicBezTo>
                <a:cubicBezTo>
                  <a:pt x="136824" y="199274"/>
                  <a:pt x="145790" y="199274"/>
                  <a:pt x="151311" y="193754"/>
                </a:cubicBezTo>
                <a:lnTo>
                  <a:pt x="221975" y="123089"/>
                </a:lnTo>
                <a:close/>
              </a:path>
            </a:pathLst>
          </a:custGeom>
          <a:solidFill>
            <a:srgbClr val="C9A87C"/>
          </a:solidFill>
          <a:ln/>
        </p:spPr>
        <p:txBody>
          <a:bodyPr/>
          <a:lstStyle/>
          <a:p>
            <a:endParaRPr lang="zh-CN" altLang="en-US"/>
          </a:p>
        </p:txBody>
      </p:sp>
      <p:sp>
        <p:nvSpPr>
          <p:cNvPr id="37" name="Shape 35"/>
          <p:cNvSpPr/>
          <p:nvPr/>
        </p:nvSpPr>
        <p:spPr>
          <a:xfrm>
            <a:off x="5833142" y="4437737"/>
            <a:ext cx="527629" cy="527629"/>
          </a:xfrm>
          <a:custGeom>
            <a:avLst/>
            <a:gdLst/>
            <a:ahLst/>
            <a:cxnLst/>
            <a:rect l="l" t="t" r="r" b="b"/>
            <a:pathLst>
              <a:path w="527629" h="527629">
                <a:moveTo>
                  <a:pt x="263815" y="0"/>
                </a:moveTo>
                <a:lnTo>
                  <a:pt x="263815" y="0"/>
                </a:lnTo>
                <a:cubicBezTo>
                  <a:pt x="409418" y="0"/>
                  <a:pt x="527629" y="118211"/>
                  <a:pt x="527629" y="263815"/>
                </a:cubicBezTo>
                <a:lnTo>
                  <a:pt x="527629" y="263815"/>
                </a:lnTo>
                <a:cubicBezTo>
                  <a:pt x="527629" y="409418"/>
                  <a:pt x="409418" y="527629"/>
                  <a:pt x="263815" y="527629"/>
                </a:cubicBezTo>
                <a:lnTo>
                  <a:pt x="263815" y="527629"/>
                </a:lnTo>
                <a:cubicBezTo>
                  <a:pt x="118211" y="527629"/>
                  <a:pt x="0" y="409418"/>
                  <a:pt x="0" y="263815"/>
                </a:cubicBezTo>
                <a:lnTo>
                  <a:pt x="0" y="263815"/>
                </a:lnTo>
                <a:cubicBezTo>
                  <a:pt x="0" y="118211"/>
                  <a:pt x="118211" y="0"/>
                  <a:pt x="263815" y="0"/>
                </a:cubicBezTo>
                <a:close/>
              </a:path>
            </a:pathLst>
          </a:custGeom>
          <a:solidFill>
            <a:srgbClr val="4A6D8C"/>
          </a:solidFill>
          <a:ln/>
        </p:spPr>
        <p:txBody>
          <a:bodyPr/>
          <a:lstStyle/>
          <a:p>
            <a:endParaRPr lang="zh-CN" altLang="en-US"/>
          </a:p>
        </p:txBody>
      </p:sp>
      <p:sp>
        <p:nvSpPr>
          <p:cNvPr id="38" name="Shape 36"/>
          <p:cNvSpPr/>
          <p:nvPr/>
        </p:nvSpPr>
        <p:spPr>
          <a:xfrm>
            <a:off x="6026292" y="4607332"/>
            <a:ext cx="141329" cy="188439"/>
          </a:xfrm>
          <a:custGeom>
            <a:avLst/>
            <a:gdLst/>
            <a:ahLst/>
            <a:cxnLst/>
            <a:rect l="l" t="t" r="r" b="b"/>
            <a:pathLst>
              <a:path w="141329" h="188439">
                <a:moveTo>
                  <a:pt x="0" y="23555"/>
                </a:moveTo>
                <a:cubicBezTo>
                  <a:pt x="0" y="10563"/>
                  <a:pt x="10563" y="0"/>
                  <a:pt x="23555" y="0"/>
                </a:cubicBezTo>
                <a:lnTo>
                  <a:pt x="78578" y="0"/>
                </a:lnTo>
                <a:cubicBezTo>
                  <a:pt x="84834" y="0"/>
                  <a:pt x="90833" y="2466"/>
                  <a:pt x="95250" y="6882"/>
                </a:cubicBezTo>
                <a:lnTo>
                  <a:pt x="134447" y="46116"/>
                </a:lnTo>
                <a:cubicBezTo>
                  <a:pt x="138863" y="50533"/>
                  <a:pt x="141329" y="56532"/>
                  <a:pt x="141329" y="62788"/>
                </a:cubicBezTo>
                <a:lnTo>
                  <a:pt x="141329" y="164884"/>
                </a:lnTo>
                <a:cubicBezTo>
                  <a:pt x="141329" y="177876"/>
                  <a:pt x="130766" y="188439"/>
                  <a:pt x="117774" y="188439"/>
                </a:cubicBezTo>
                <a:lnTo>
                  <a:pt x="23555" y="188439"/>
                </a:lnTo>
                <a:cubicBezTo>
                  <a:pt x="10563" y="188439"/>
                  <a:pt x="0" y="177876"/>
                  <a:pt x="0" y="164884"/>
                </a:cubicBezTo>
                <a:lnTo>
                  <a:pt x="0" y="23555"/>
                </a:lnTo>
                <a:close/>
                <a:moveTo>
                  <a:pt x="76553" y="21531"/>
                </a:moveTo>
                <a:lnTo>
                  <a:pt x="76553" y="55943"/>
                </a:lnTo>
                <a:cubicBezTo>
                  <a:pt x="76553" y="60838"/>
                  <a:pt x="80491" y="64776"/>
                  <a:pt x="85386" y="64776"/>
                </a:cubicBezTo>
                <a:lnTo>
                  <a:pt x="119799" y="64776"/>
                </a:lnTo>
                <a:lnTo>
                  <a:pt x="76553" y="21531"/>
                </a:lnTo>
                <a:close/>
                <a:moveTo>
                  <a:pt x="44165" y="94219"/>
                </a:moveTo>
                <a:cubicBezTo>
                  <a:pt x="39270" y="94219"/>
                  <a:pt x="35332" y="98158"/>
                  <a:pt x="35332" y="103053"/>
                </a:cubicBezTo>
                <a:cubicBezTo>
                  <a:pt x="35332" y="107948"/>
                  <a:pt x="39270" y="111886"/>
                  <a:pt x="44165" y="111886"/>
                </a:cubicBezTo>
                <a:lnTo>
                  <a:pt x="97164" y="111886"/>
                </a:lnTo>
                <a:cubicBezTo>
                  <a:pt x="102059" y="111886"/>
                  <a:pt x="105997" y="107948"/>
                  <a:pt x="105997" y="103053"/>
                </a:cubicBezTo>
                <a:cubicBezTo>
                  <a:pt x="105997" y="98158"/>
                  <a:pt x="102059" y="94219"/>
                  <a:pt x="97164" y="94219"/>
                </a:cubicBezTo>
                <a:lnTo>
                  <a:pt x="44165" y="94219"/>
                </a:lnTo>
                <a:close/>
                <a:moveTo>
                  <a:pt x="44165" y="129552"/>
                </a:moveTo>
                <a:cubicBezTo>
                  <a:pt x="39270" y="129552"/>
                  <a:pt x="35332" y="133490"/>
                  <a:pt x="35332" y="138385"/>
                </a:cubicBezTo>
                <a:cubicBezTo>
                  <a:pt x="35332" y="143280"/>
                  <a:pt x="39270" y="147218"/>
                  <a:pt x="44165" y="147218"/>
                </a:cubicBezTo>
                <a:lnTo>
                  <a:pt x="97164" y="147218"/>
                </a:lnTo>
                <a:cubicBezTo>
                  <a:pt x="102059" y="147218"/>
                  <a:pt x="105997" y="143280"/>
                  <a:pt x="105997" y="138385"/>
                </a:cubicBezTo>
                <a:cubicBezTo>
                  <a:pt x="105997" y="133490"/>
                  <a:pt x="102059" y="129552"/>
                  <a:pt x="97164" y="129552"/>
                </a:cubicBezTo>
                <a:lnTo>
                  <a:pt x="44165" y="129552"/>
                </a:lnTo>
                <a:close/>
              </a:path>
            </a:pathLst>
          </a:custGeom>
          <a:solidFill>
            <a:srgbClr val="FFFFFF"/>
          </a:solidFill>
          <a:ln/>
        </p:spPr>
        <p:txBody>
          <a:bodyPr/>
          <a:lstStyle/>
          <a:p>
            <a:endParaRPr lang="zh-CN" altLang="en-US"/>
          </a:p>
        </p:txBody>
      </p:sp>
      <p:sp>
        <p:nvSpPr>
          <p:cNvPr id="39" name="Text 37"/>
          <p:cNvSpPr/>
          <p:nvPr/>
        </p:nvSpPr>
        <p:spPr>
          <a:xfrm>
            <a:off x="5737304" y="5040742"/>
            <a:ext cx="791444" cy="226127"/>
          </a:xfrm>
          <a:prstGeom prst="rect">
            <a:avLst/>
          </a:prstGeom>
          <a:noFill/>
          <a:ln/>
        </p:spPr>
        <p:txBody>
          <a:bodyPr wrap="square" lIns="0" tIns="0" rIns="0" bIns="0" rtlCol="0" anchor="ctr"/>
          <a:lstStyle/>
          <a:p>
            <a:pPr>
              <a:lnSpc>
                <a:spcPct val="130000"/>
              </a:lnSpc>
            </a:pPr>
            <a:r>
              <a:rPr lang="en-US" sz="1187" b="1" dirty="0">
                <a:solidFill>
                  <a:srgbClr val="E0E2E5"/>
                </a:solidFill>
                <a:latin typeface="Noto Sans SC" pitchFamily="34" charset="0"/>
                <a:ea typeface="Noto Sans SC" pitchFamily="34" charset="-122"/>
                <a:cs typeface="Noto Sans SC" pitchFamily="34" charset="-120"/>
              </a:rPr>
              <a:t>Read 查阅</a:t>
            </a:r>
            <a:endParaRPr lang="en-US" sz="1600" dirty="0"/>
          </a:p>
        </p:txBody>
      </p:sp>
      <p:sp>
        <p:nvSpPr>
          <p:cNvPr id="40" name="Text 38"/>
          <p:cNvSpPr/>
          <p:nvPr/>
        </p:nvSpPr>
        <p:spPr>
          <a:xfrm>
            <a:off x="5701235" y="5266869"/>
            <a:ext cx="857397" cy="188439"/>
          </a:xfrm>
          <a:prstGeom prst="rect">
            <a:avLst/>
          </a:prstGeom>
          <a:noFill/>
          <a:ln/>
        </p:spPr>
        <p:txBody>
          <a:bodyPr wrap="square" lIns="0" tIns="0" rIns="0" bIns="0" rtlCol="0" anchor="ctr"/>
          <a:lstStyle/>
          <a:p>
            <a:pPr>
              <a:lnSpc>
                <a:spcPct val="120000"/>
              </a:lnSpc>
            </a:pPr>
            <a:r>
              <a:rPr lang="en-US" sz="1039" dirty="0">
                <a:solidFill>
                  <a:srgbClr val="7D7C7A"/>
                </a:solidFill>
                <a:latin typeface="Noto Sans SC" pitchFamily="34" charset="0"/>
                <a:ea typeface="Noto Sans SC" pitchFamily="34" charset="-122"/>
                <a:cs typeface="Noto Sans SC" pitchFamily="34" charset="-120"/>
              </a:rPr>
              <a:t>核心源码分析</a:t>
            </a:r>
            <a:endParaRPr lang="en-US" sz="1600" dirty="0"/>
          </a:p>
        </p:txBody>
      </p:sp>
      <p:sp>
        <p:nvSpPr>
          <p:cNvPr id="41" name="Shape 39"/>
          <p:cNvSpPr/>
          <p:nvPr/>
        </p:nvSpPr>
        <p:spPr>
          <a:xfrm>
            <a:off x="7116662" y="4833459"/>
            <a:ext cx="226127" cy="226127"/>
          </a:xfrm>
          <a:custGeom>
            <a:avLst/>
            <a:gdLst/>
            <a:ahLst/>
            <a:cxnLst/>
            <a:rect l="l" t="t" r="r" b="b"/>
            <a:pathLst>
              <a:path w="226127" h="226127">
                <a:moveTo>
                  <a:pt x="221975" y="123045"/>
                </a:moveTo>
                <a:cubicBezTo>
                  <a:pt x="227496" y="117524"/>
                  <a:pt x="227496" y="108559"/>
                  <a:pt x="221975" y="103038"/>
                </a:cubicBezTo>
                <a:lnTo>
                  <a:pt x="151311" y="32373"/>
                </a:lnTo>
                <a:cubicBezTo>
                  <a:pt x="145790" y="26853"/>
                  <a:pt x="136824" y="26853"/>
                  <a:pt x="131304" y="32373"/>
                </a:cubicBezTo>
                <a:cubicBezTo>
                  <a:pt x="125783" y="37894"/>
                  <a:pt x="125783" y="46859"/>
                  <a:pt x="131304" y="52380"/>
                </a:cubicBezTo>
                <a:lnTo>
                  <a:pt x="177854" y="98930"/>
                </a:lnTo>
                <a:lnTo>
                  <a:pt x="14133" y="98930"/>
                </a:lnTo>
                <a:cubicBezTo>
                  <a:pt x="6316" y="98930"/>
                  <a:pt x="0" y="105246"/>
                  <a:pt x="0" y="113063"/>
                </a:cubicBezTo>
                <a:cubicBezTo>
                  <a:pt x="0" y="120881"/>
                  <a:pt x="6316" y="127196"/>
                  <a:pt x="14133" y="127196"/>
                </a:cubicBezTo>
                <a:lnTo>
                  <a:pt x="177854" y="127196"/>
                </a:lnTo>
                <a:lnTo>
                  <a:pt x="131304" y="173747"/>
                </a:lnTo>
                <a:cubicBezTo>
                  <a:pt x="125783" y="179267"/>
                  <a:pt x="125783" y="188233"/>
                  <a:pt x="131304" y="193754"/>
                </a:cubicBezTo>
                <a:cubicBezTo>
                  <a:pt x="136824" y="199274"/>
                  <a:pt x="145790" y="199274"/>
                  <a:pt x="151311" y="193754"/>
                </a:cubicBezTo>
                <a:lnTo>
                  <a:pt x="221975" y="123089"/>
                </a:lnTo>
                <a:close/>
              </a:path>
            </a:pathLst>
          </a:custGeom>
          <a:solidFill>
            <a:srgbClr val="C9A87C"/>
          </a:solidFill>
          <a:ln/>
        </p:spPr>
        <p:txBody>
          <a:bodyPr/>
          <a:lstStyle/>
          <a:p>
            <a:endParaRPr lang="zh-CN" altLang="en-US"/>
          </a:p>
        </p:txBody>
      </p:sp>
      <p:sp>
        <p:nvSpPr>
          <p:cNvPr id="42" name="Shape 40"/>
          <p:cNvSpPr/>
          <p:nvPr/>
        </p:nvSpPr>
        <p:spPr>
          <a:xfrm>
            <a:off x="8098605" y="4437737"/>
            <a:ext cx="527629" cy="527629"/>
          </a:xfrm>
          <a:custGeom>
            <a:avLst/>
            <a:gdLst/>
            <a:ahLst/>
            <a:cxnLst/>
            <a:rect l="l" t="t" r="r" b="b"/>
            <a:pathLst>
              <a:path w="527629" h="527629">
                <a:moveTo>
                  <a:pt x="263815" y="0"/>
                </a:moveTo>
                <a:lnTo>
                  <a:pt x="263815" y="0"/>
                </a:lnTo>
                <a:cubicBezTo>
                  <a:pt x="409418" y="0"/>
                  <a:pt x="527629" y="118211"/>
                  <a:pt x="527629" y="263815"/>
                </a:cubicBezTo>
                <a:lnTo>
                  <a:pt x="527629" y="263815"/>
                </a:lnTo>
                <a:cubicBezTo>
                  <a:pt x="527629" y="409418"/>
                  <a:pt x="409418" y="527629"/>
                  <a:pt x="263815" y="527629"/>
                </a:cubicBezTo>
                <a:lnTo>
                  <a:pt x="263815" y="527629"/>
                </a:lnTo>
                <a:cubicBezTo>
                  <a:pt x="118211" y="527629"/>
                  <a:pt x="0" y="409418"/>
                  <a:pt x="0" y="263815"/>
                </a:cubicBezTo>
                <a:lnTo>
                  <a:pt x="0" y="263815"/>
                </a:lnTo>
                <a:cubicBezTo>
                  <a:pt x="0" y="118211"/>
                  <a:pt x="118211" y="0"/>
                  <a:pt x="263815" y="0"/>
                </a:cubicBezTo>
                <a:close/>
              </a:path>
            </a:pathLst>
          </a:custGeom>
          <a:solidFill>
            <a:srgbClr val="C9A87C"/>
          </a:solidFill>
          <a:ln/>
        </p:spPr>
        <p:txBody>
          <a:bodyPr/>
          <a:lstStyle/>
          <a:p>
            <a:endParaRPr lang="zh-CN" altLang="en-US"/>
          </a:p>
        </p:txBody>
      </p:sp>
      <p:sp>
        <p:nvSpPr>
          <p:cNvPr id="43" name="Shape 41"/>
          <p:cNvSpPr/>
          <p:nvPr/>
        </p:nvSpPr>
        <p:spPr>
          <a:xfrm>
            <a:off x="8268201" y="4607332"/>
            <a:ext cx="188439" cy="188439"/>
          </a:xfrm>
          <a:custGeom>
            <a:avLst/>
            <a:gdLst/>
            <a:ahLst/>
            <a:cxnLst/>
            <a:rect l="l" t="t" r="r" b="b"/>
            <a:pathLst>
              <a:path w="188439" h="188439">
                <a:moveTo>
                  <a:pt x="146666" y="4490"/>
                </a:moveTo>
                <a:lnTo>
                  <a:pt x="114204" y="36952"/>
                </a:lnTo>
                <a:lnTo>
                  <a:pt x="151487" y="74235"/>
                </a:lnTo>
                <a:lnTo>
                  <a:pt x="183949" y="41773"/>
                </a:lnTo>
                <a:cubicBezTo>
                  <a:pt x="186820" y="38866"/>
                  <a:pt x="188439" y="34964"/>
                  <a:pt x="188439" y="30916"/>
                </a:cubicBezTo>
                <a:cubicBezTo>
                  <a:pt x="188439" y="26867"/>
                  <a:pt x="186820" y="22966"/>
                  <a:pt x="183949" y="20058"/>
                </a:cubicBezTo>
                <a:lnTo>
                  <a:pt x="168381" y="4490"/>
                </a:lnTo>
                <a:cubicBezTo>
                  <a:pt x="165473" y="1619"/>
                  <a:pt x="161572" y="0"/>
                  <a:pt x="157523" y="0"/>
                </a:cubicBezTo>
                <a:cubicBezTo>
                  <a:pt x="153475" y="0"/>
                  <a:pt x="149573" y="1619"/>
                  <a:pt x="146666" y="4490"/>
                </a:cubicBezTo>
                <a:close/>
                <a:moveTo>
                  <a:pt x="101728" y="49428"/>
                </a:moveTo>
                <a:lnTo>
                  <a:pt x="4490" y="146666"/>
                </a:lnTo>
                <a:cubicBezTo>
                  <a:pt x="1619" y="149573"/>
                  <a:pt x="0" y="153475"/>
                  <a:pt x="0" y="157523"/>
                </a:cubicBezTo>
                <a:cubicBezTo>
                  <a:pt x="0" y="161572"/>
                  <a:pt x="1619" y="165473"/>
                  <a:pt x="4490" y="168381"/>
                </a:cubicBezTo>
                <a:lnTo>
                  <a:pt x="20058" y="183949"/>
                </a:lnTo>
                <a:cubicBezTo>
                  <a:pt x="22966" y="186820"/>
                  <a:pt x="26867" y="188439"/>
                  <a:pt x="30916" y="188439"/>
                </a:cubicBezTo>
                <a:cubicBezTo>
                  <a:pt x="34964" y="188439"/>
                  <a:pt x="38866" y="186820"/>
                  <a:pt x="41773" y="183949"/>
                </a:cubicBezTo>
                <a:lnTo>
                  <a:pt x="139011" y="86711"/>
                </a:lnTo>
                <a:lnTo>
                  <a:pt x="101728" y="49428"/>
                </a:lnTo>
                <a:close/>
              </a:path>
            </a:pathLst>
          </a:custGeom>
          <a:solidFill>
            <a:srgbClr val="1A1D21"/>
          </a:solidFill>
          <a:ln/>
        </p:spPr>
        <p:txBody>
          <a:bodyPr/>
          <a:lstStyle/>
          <a:p>
            <a:endParaRPr lang="zh-CN" altLang="en-US"/>
          </a:p>
        </p:txBody>
      </p:sp>
      <p:sp>
        <p:nvSpPr>
          <p:cNvPr id="44" name="Text 42"/>
          <p:cNvSpPr/>
          <p:nvPr/>
        </p:nvSpPr>
        <p:spPr>
          <a:xfrm>
            <a:off x="8060918" y="5040742"/>
            <a:ext cx="678380" cy="226127"/>
          </a:xfrm>
          <a:prstGeom prst="rect">
            <a:avLst/>
          </a:prstGeom>
          <a:noFill/>
          <a:ln/>
        </p:spPr>
        <p:txBody>
          <a:bodyPr wrap="square" lIns="0" tIns="0" rIns="0" bIns="0" rtlCol="0" anchor="ctr"/>
          <a:lstStyle/>
          <a:p>
            <a:pPr>
              <a:lnSpc>
                <a:spcPct val="130000"/>
              </a:lnSpc>
            </a:pPr>
            <a:r>
              <a:rPr lang="en-US" sz="1187" b="1" dirty="0">
                <a:solidFill>
                  <a:srgbClr val="E0E2E5"/>
                </a:solidFill>
                <a:latin typeface="Noto Sans SC" pitchFamily="34" charset="0"/>
                <a:ea typeface="Noto Sans SC" pitchFamily="34" charset="-122"/>
                <a:cs typeface="Noto Sans SC" pitchFamily="34" charset="-120"/>
              </a:rPr>
              <a:t>智能分析</a:t>
            </a:r>
            <a:endParaRPr lang="en-US" sz="1600" dirty="0"/>
          </a:p>
        </p:txBody>
      </p:sp>
      <p:sp>
        <p:nvSpPr>
          <p:cNvPr id="45" name="Text 43"/>
          <p:cNvSpPr/>
          <p:nvPr/>
        </p:nvSpPr>
        <p:spPr>
          <a:xfrm>
            <a:off x="7966698" y="5266869"/>
            <a:ext cx="857397" cy="188439"/>
          </a:xfrm>
          <a:prstGeom prst="rect">
            <a:avLst/>
          </a:prstGeom>
          <a:noFill/>
          <a:ln/>
        </p:spPr>
        <p:txBody>
          <a:bodyPr wrap="square" lIns="0" tIns="0" rIns="0" bIns="0" rtlCol="0" anchor="ctr"/>
          <a:lstStyle/>
          <a:p>
            <a:pPr>
              <a:lnSpc>
                <a:spcPct val="120000"/>
              </a:lnSpc>
            </a:pPr>
            <a:r>
              <a:rPr lang="en-US" sz="1039" dirty="0">
                <a:solidFill>
                  <a:srgbClr val="7D7C7A"/>
                </a:solidFill>
                <a:latin typeface="Noto Sans SC" pitchFamily="34" charset="0"/>
                <a:ea typeface="Noto Sans SC" pitchFamily="34" charset="-122"/>
                <a:cs typeface="Noto Sans SC" pitchFamily="34" charset="-120"/>
              </a:rPr>
              <a:t>生成重构方案</a:t>
            </a:r>
            <a:endParaRPr lang="en-US" sz="1600" dirty="0"/>
          </a:p>
        </p:txBody>
      </p:sp>
      <p:sp>
        <p:nvSpPr>
          <p:cNvPr id="46" name="Shape 44"/>
          <p:cNvSpPr/>
          <p:nvPr/>
        </p:nvSpPr>
        <p:spPr>
          <a:xfrm>
            <a:off x="9382125" y="4833459"/>
            <a:ext cx="226127" cy="226127"/>
          </a:xfrm>
          <a:custGeom>
            <a:avLst/>
            <a:gdLst/>
            <a:ahLst/>
            <a:cxnLst/>
            <a:rect l="l" t="t" r="r" b="b"/>
            <a:pathLst>
              <a:path w="226127" h="226127">
                <a:moveTo>
                  <a:pt x="221975" y="123045"/>
                </a:moveTo>
                <a:cubicBezTo>
                  <a:pt x="227496" y="117524"/>
                  <a:pt x="227496" y="108559"/>
                  <a:pt x="221975" y="103038"/>
                </a:cubicBezTo>
                <a:lnTo>
                  <a:pt x="151311" y="32373"/>
                </a:lnTo>
                <a:cubicBezTo>
                  <a:pt x="145790" y="26853"/>
                  <a:pt x="136824" y="26853"/>
                  <a:pt x="131304" y="32373"/>
                </a:cubicBezTo>
                <a:cubicBezTo>
                  <a:pt x="125783" y="37894"/>
                  <a:pt x="125783" y="46859"/>
                  <a:pt x="131304" y="52380"/>
                </a:cubicBezTo>
                <a:lnTo>
                  <a:pt x="177854" y="98930"/>
                </a:lnTo>
                <a:lnTo>
                  <a:pt x="14133" y="98930"/>
                </a:lnTo>
                <a:cubicBezTo>
                  <a:pt x="6316" y="98930"/>
                  <a:pt x="0" y="105246"/>
                  <a:pt x="0" y="113063"/>
                </a:cubicBezTo>
                <a:cubicBezTo>
                  <a:pt x="0" y="120881"/>
                  <a:pt x="6316" y="127196"/>
                  <a:pt x="14133" y="127196"/>
                </a:cubicBezTo>
                <a:lnTo>
                  <a:pt x="177854" y="127196"/>
                </a:lnTo>
                <a:lnTo>
                  <a:pt x="131304" y="173747"/>
                </a:lnTo>
                <a:cubicBezTo>
                  <a:pt x="125783" y="179267"/>
                  <a:pt x="125783" y="188233"/>
                  <a:pt x="131304" y="193754"/>
                </a:cubicBezTo>
                <a:cubicBezTo>
                  <a:pt x="136824" y="199274"/>
                  <a:pt x="145790" y="199274"/>
                  <a:pt x="151311" y="193754"/>
                </a:cubicBezTo>
                <a:lnTo>
                  <a:pt x="221975" y="123089"/>
                </a:lnTo>
                <a:close/>
              </a:path>
            </a:pathLst>
          </a:custGeom>
          <a:solidFill>
            <a:srgbClr val="C9A87C"/>
          </a:solidFill>
          <a:ln/>
        </p:spPr>
        <p:txBody>
          <a:bodyPr/>
          <a:lstStyle/>
          <a:p>
            <a:endParaRPr lang="zh-CN" altLang="en-US"/>
          </a:p>
        </p:txBody>
      </p:sp>
      <p:sp>
        <p:nvSpPr>
          <p:cNvPr id="47" name="Shape 45"/>
          <p:cNvSpPr/>
          <p:nvPr/>
        </p:nvSpPr>
        <p:spPr>
          <a:xfrm>
            <a:off x="10364069" y="4437737"/>
            <a:ext cx="527629" cy="527629"/>
          </a:xfrm>
          <a:custGeom>
            <a:avLst/>
            <a:gdLst/>
            <a:ahLst/>
            <a:cxnLst/>
            <a:rect l="l" t="t" r="r" b="b"/>
            <a:pathLst>
              <a:path w="527629" h="527629">
                <a:moveTo>
                  <a:pt x="263815" y="0"/>
                </a:moveTo>
                <a:lnTo>
                  <a:pt x="263815" y="0"/>
                </a:lnTo>
                <a:cubicBezTo>
                  <a:pt x="409418" y="0"/>
                  <a:pt x="527629" y="118211"/>
                  <a:pt x="527629" y="263815"/>
                </a:cubicBezTo>
                <a:lnTo>
                  <a:pt x="527629" y="263815"/>
                </a:lnTo>
                <a:cubicBezTo>
                  <a:pt x="527629" y="409418"/>
                  <a:pt x="409418" y="527629"/>
                  <a:pt x="263815" y="527629"/>
                </a:cubicBezTo>
                <a:lnTo>
                  <a:pt x="263815" y="527629"/>
                </a:lnTo>
                <a:cubicBezTo>
                  <a:pt x="118211" y="527629"/>
                  <a:pt x="0" y="409418"/>
                  <a:pt x="0" y="263815"/>
                </a:cubicBezTo>
                <a:lnTo>
                  <a:pt x="0" y="263815"/>
                </a:lnTo>
                <a:cubicBezTo>
                  <a:pt x="0" y="118211"/>
                  <a:pt x="118211" y="0"/>
                  <a:pt x="263815" y="0"/>
                </a:cubicBezTo>
                <a:close/>
              </a:path>
            </a:pathLst>
          </a:custGeom>
          <a:solidFill>
            <a:srgbClr val="C9A87C"/>
          </a:solidFill>
          <a:ln/>
        </p:spPr>
        <p:txBody>
          <a:bodyPr/>
          <a:lstStyle/>
          <a:p>
            <a:endParaRPr lang="zh-CN" altLang="en-US"/>
          </a:p>
        </p:txBody>
      </p:sp>
      <p:sp>
        <p:nvSpPr>
          <p:cNvPr id="48" name="Shape 46"/>
          <p:cNvSpPr/>
          <p:nvPr/>
        </p:nvSpPr>
        <p:spPr>
          <a:xfrm>
            <a:off x="10557219" y="4607332"/>
            <a:ext cx="141329" cy="188439"/>
          </a:xfrm>
          <a:custGeom>
            <a:avLst/>
            <a:gdLst/>
            <a:ahLst/>
            <a:cxnLst/>
            <a:rect l="l" t="t" r="r" b="b"/>
            <a:pathLst>
              <a:path w="141329" h="188439">
                <a:moveTo>
                  <a:pt x="114609" y="11777"/>
                </a:moveTo>
                <a:lnTo>
                  <a:pt x="117774" y="11777"/>
                </a:lnTo>
                <a:cubicBezTo>
                  <a:pt x="130766" y="11777"/>
                  <a:pt x="141329" y="22340"/>
                  <a:pt x="141329" y="35332"/>
                </a:cubicBezTo>
                <a:lnTo>
                  <a:pt x="141329" y="164884"/>
                </a:lnTo>
                <a:cubicBezTo>
                  <a:pt x="141329" y="177876"/>
                  <a:pt x="130766" y="188439"/>
                  <a:pt x="117774" y="188439"/>
                </a:cubicBezTo>
                <a:lnTo>
                  <a:pt x="23555" y="188439"/>
                </a:lnTo>
                <a:cubicBezTo>
                  <a:pt x="10563" y="188439"/>
                  <a:pt x="0" y="177876"/>
                  <a:pt x="0" y="164884"/>
                </a:cubicBezTo>
                <a:lnTo>
                  <a:pt x="0" y="35332"/>
                </a:lnTo>
                <a:cubicBezTo>
                  <a:pt x="0" y="22340"/>
                  <a:pt x="10563" y="11777"/>
                  <a:pt x="23555" y="11777"/>
                </a:cubicBezTo>
                <a:lnTo>
                  <a:pt x="26720" y="11777"/>
                </a:lnTo>
                <a:cubicBezTo>
                  <a:pt x="30769" y="4748"/>
                  <a:pt x="38387" y="0"/>
                  <a:pt x="47110" y="0"/>
                </a:cubicBezTo>
                <a:lnTo>
                  <a:pt x="94219" y="0"/>
                </a:lnTo>
                <a:cubicBezTo>
                  <a:pt x="102942" y="0"/>
                  <a:pt x="110561" y="4748"/>
                  <a:pt x="114609" y="11777"/>
                </a:cubicBezTo>
                <a:close/>
                <a:moveTo>
                  <a:pt x="91275" y="41221"/>
                </a:moveTo>
                <a:cubicBezTo>
                  <a:pt x="96170" y="41221"/>
                  <a:pt x="100108" y="37283"/>
                  <a:pt x="100108" y="32388"/>
                </a:cubicBezTo>
                <a:cubicBezTo>
                  <a:pt x="100108" y="27493"/>
                  <a:pt x="96170" y="23555"/>
                  <a:pt x="91275" y="23555"/>
                </a:cubicBezTo>
                <a:lnTo>
                  <a:pt x="50054" y="23555"/>
                </a:lnTo>
                <a:cubicBezTo>
                  <a:pt x="45159" y="23555"/>
                  <a:pt x="41221" y="27493"/>
                  <a:pt x="41221" y="32388"/>
                </a:cubicBezTo>
                <a:cubicBezTo>
                  <a:pt x="41221" y="37283"/>
                  <a:pt x="45159" y="41221"/>
                  <a:pt x="50054" y="41221"/>
                </a:cubicBezTo>
                <a:lnTo>
                  <a:pt x="91275" y="41221"/>
                </a:lnTo>
                <a:close/>
                <a:moveTo>
                  <a:pt x="47110" y="94219"/>
                </a:moveTo>
                <a:cubicBezTo>
                  <a:pt x="47110" y="87719"/>
                  <a:pt x="41832" y="82442"/>
                  <a:pt x="35332" y="82442"/>
                </a:cubicBezTo>
                <a:cubicBezTo>
                  <a:pt x="28832" y="82442"/>
                  <a:pt x="23555" y="87719"/>
                  <a:pt x="23555" y="94219"/>
                </a:cubicBezTo>
                <a:cubicBezTo>
                  <a:pt x="23555" y="100720"/>
                  <a:pt x="28832" y="105997"/>
                  <a:pt x="35332" y="105997"/>
                </a:cubicBezTo>
                <a:cubicBezTo>
                  <a:pt x="41832" y="105997"/>
                  <a:pt x="47110" y="100720"/>
                  <a:pt x="47110" y="94219"/>
                </a:cubicBezTo>
                <a:close/>
                <a:moveTo>
                  <a:pt x="58887" y="94219"/>
                </a:moveTo>
                <a:cubicBezTo>
                  <a:pt x="58887" y="99114"/>
                  <a:pt x="62825" y="103053"/>
                  <a:pt x="67720" y="103053"/>
                </a:cubicBezTo>
                <a:lnTo>
                  <a:pt x="108941" y="103053"/>
                </a:lnTo>
                <a:cubicBezTo>
                  <a:pt x="113836" y="103053"/>
                  <a:pt x="117774" y="99114"/>
                  <a:pt x="117774" y="94219"/>
                </a:cubicBezTo>
                <a:cubicBezTo>
                  <a:pt x="117774" y="89324"/>
                  <a:pt x="113836" y="85386"/>
                  <a:pt x="108941" y="85386"/>
                </a:cubicBezTo>
                <a:lnTo>
                  <a:pt x="67720" y="85386"/>
                </a:lnTo>
                <a:cubicBezTo>
                  <a:pt x="62825" y="85386"/>
                  <a:pt x="58887" y="89324"/>
                  <a:pt x="58887" y="94219"/>
                </a:cubicBezTo>
                <a:close/>
                <a:moveTo>
                  <a:pt x="58887" y="141329"/>
                </a:moveTo>
                <a:cubicBezTo>
                  <a:pt x="58887" y="146224"/>
                  <a:pt x="62825" y="150162"/>
                  <a:pt x="67720" y="150162"/>
                </a:cubicBezTo>
                <a:lnTo>
                  <a:pt x="108941" y="150162"/>
                </a:lnTo>
                <a:cubicBezTo>
                  <a:pt x="113836" y="150162"/>
                  <a:pt x="117774" y="146224"/>
                  <a:pt x="117774" y="141329"/>
                </a:cubicBezTo>
                <a:cubicBezTo>
                  <a:pt x="117774" y="136434"/>
                  <a:pt x="113836" y="132496"/>
                  <a:pt x="108941" y="132496"/>
                </a:cubicBezTo>
                <a:lnTo>
                  <a:pt x="67720" y="132496"/>
                </a:lnTo>
                <a:cubicBezTo>
                  <a:pt x="62825" y="132496"/>
                  <a:pt x="58887" y="136434"/>
                  <a:pt x="58887" y="141329"/>
                </a:cubicBezTo>
                <a:close/>
                <a:moveTo>
                  <a:pt x="35332" y="153107"/>
                </a:moveTo>
                <a:cubicBezTo>
                  <a:pt x="41832" y="153107"/>
                  <a:pt x="47110" y="147829"/>
                  <a:pt x="47110" y="141329"/>
                </a:cubicBezTo>
                <a:cubicBezTo>
                  <a:pt x="47110" y="134829"/>
                  <a:pt x="41832" y="129552"/>
                  <a:pt x="35332" y="129552"/>
                </a:cubicBezTo>
                <a:cubicBezTo>
                  <a:pt x="28832" y="129552"/>
                  <a:pt x="23555" y="134829"/>
                  <a:pt x="23555" y="141329"/>
                </a:cubicBezTo>
                <a:cubicBezTo>
                  <a:pt x="23555" y="147829"/>
                  <a:pt x="28832" y="153107"/>
                  <a:pt x="35332" y="153107"/>
                </a:cubicBezTo>
                <a:close/>
              </a:path>
            </a:pathLst>
          </a:custGeom>
          <a:solidFill>
            <a:srgbClr val="1A1D21"/>
          </a:solidFill>
          <a:ln/>
        </p:spPr>
        <p:txBody>
          <a:bodyPr/>
          <a:lstStyle/>
          <a:p>
            <a:endParaRPr lang="zh-CN" altLang="en-US"/>
          </a:p>
        </p:txBody>
      </p:sp>
      <p:sp>
        <p:nvSpPr>
          <p:cNvPr id="49" name="Text 47"/>
          <p:cNvSpPr/>
          <p:nvPr/>
        </p:nvSpPr>
        <p:spPr>
          <a:xfrm>
            <a:off x="10326381" y="5040742"/>
            <a:ext cx="678380" cy="226127"/>
          </a:xfrm>
          <a:prstGeom prst="rect">
            <a:avLst/>
          </a:prstGeom>
          <a:noFill/>
          <a:ln/>
        </p:spPr>
        <p:txBody>
          <a:bodyPr wrap="square" lIns="0" tIns="0" rIns="0" bIns="0" rtlCol="0" anchor="ctr"/>
          <a:lstStyle/>
          <a:p>
            <a:pPr>
              <a:lnSpc>
                <a:spcPct val="130000"/>
              </a:lnSpc>
            </a:pPr>
            <a:r>
              <a:rPr lang="en-US" sz="1187" b="1" dirty="0">
                <a:solidFill>
                  <a:srgbClr val="E0E2E5"/>
                </a:solidFill>
                <a:latin typeface="Noto Sans SC" pitchFamily="34" charset="0"/>
                <a:ea typeface="Noto Sans SC" pitchFamily="34" charset="-122"/>
                <a:cs typeface="Noto Sans SC" pitchFamily="34" charset="-120"/>
              </a:rPr>
              <a:t>输出结果</a:t>
            </a:r>
            <a:endParaRPr lang="en-US" sz="1600" dirty="0"/>
          </a:p>
        </p:txBody>
      </p:sp>
      <p:sp>
        <p:nvSpPr>
          <p:cNvPr id="50" name="Text 48"/>
          <p:cNvSpPr/>
          <p:nvPr/>
        </p:nvSpPr>
        <p:spPr>
          <a:xfrm>
            <a:off x="10298115" y="5266869"/>
            <a:ext cx="725490" cy="188439"/>
          </a:xfrm>
          <a:prstGeom prst="rect">
            <a:avLst/>
          </a:prstGeom>
          <a:noFill/>
          <a:ln/>
        </p:spPr>
        <p:txBody>
          <a:bodyPr wrap="square" lIns="0" tIns="0" rIns="0" bIns="0" rtlCol="0" anchor="ctr"/>
          <a:lstStyle/>
          <a:p>
            <a:pPr>
              <a:lnSpc>
                <a:spcPct val="120000"/>
              </a:lnSpc>
            </a:pPr>
            <a:r>
              <a:rPr lang="en-US" sz="1039" dirty="0">
                <a:solidFill>
                  <a:srgbClr val="7D7C7A"/>
                </a:solidFill>
                <a:latin typeface="Noto Sans SC" pitchFamily="34" charset="0"/>
                <a:ea typeface="Noto Sans SC" pitchFamily="34" charset="-122"/>
                <a:cs typeface="Noto Sans SC" pitchFamily="34" charset="-120"/>
              </a:rPr>
              <a:t>结构化建议</a:t>
            </a:r>
            <a:endParaRPr lang="en-US" sz="1600" dirty="0"/>
          </a:p>
        </p:txBody>
      </p:sp>
      <p:sp>
        <p:nvSpPr>
          <p:cNvPr id="51" name="Shape 49"/>
          <p:cNvSpPr/>
          <p:nvPr/>
        </p:nvSpPr>
        <p:spPr>
          <a:xfrm>
            <a:off x="395722" y="5803920"/>
            <a:ext cx="11419400" cy="452253"/>
          </a:xfrm>
          <a:custGeom>
            <a:avLst/>
            <a:gdLst/>
            <a:ahLst/>
            <a:cxnLst/>
            <a:rect l="l" t="t" r="r" b="b"/>
            <a:pathLst>
              <a:path w="11419400" h="452253">
                <a:moveTo>
                  <a:pt x="0" y="0"/>
                </a:moveTo>
                <a:lnTo>
                  <a:pt x="11344023" y="0"/>
                </a:lnTo>
                <a:cubicBezTo>
                  <a:pt x="11385653" y="0"/>
                  <a:pt x="11419400" y="33747"/>
                  <a:pt x="11419400" y="75377"/>
                </a:cubicBezTo>
                <a:lnTo>
                  <a:pt x="11419400" y="376876"/>
                </a:lnTo>
                <a:cubicBezTo>
                  <a:pt x="11419400" y="418506"/>
                  <a:pt x="11385653" y="452253"/>
                  <a:pt x="11344023" y="452253"/>
                </a:cubicBezTo>
                <a:lnTo>
                  <a:pt x="0" y="452253"/>
                </a:lnTo>
                <a:lnTo>
                  <a:pt x="0" y="0"/>
                </a:lnTo>
                <a:close/>
              </a:path>
            </a:pathLst>
          </a:custGeom>
          <a:solidFill>
            <a:srgbClr val="C9A87C">
              <a:alpha val="10196"/>
            </a:srgbClr>
          </a:solidFill>
          <a:ln/>
        </p:spPr>
        <p:txBody>
          <a:bodyPr/>
          <a:lstStyle/>
          <a:p>
            <a:endParaRPr lang="zh-CN" altLang="en-US"/>
          </a:p>
        </p:txBody>
      </p:sp>
      <p:sp>
        <p:nvSpPr>
          <p:cNvPr id="52" name="Shape 50"/>
          <p:cNvSpPr/>
          <p:nvPr/>
        </p:nvSpPr>
        <p:spPr>
          <a:xfrm>
            <a:off x="395722" y="5803920"/>
            <a:ext cx="37688" cy="452253"/>
          </a:xfrm>
          <a:custGeom>
            <a:avLst/>
            <a:gdLst/>
            <a:ahLst/>
            <a:cxnLst/>
            <a:rect l="l" t="t" r="r" b="b"/>
            <a:pathLst>
              <a:path w="37688" h="452253">
                <a:moveTo>
                  <a:pt x="0" y="0"/>
                </a:moveTo>
                <a:lnTo>
                  <a:pt x="37688" y="0"/>
                </a:lnTo>
                <a:lnTo>
                  <a:pt x="37688" y="452253"/>
                </a:lnTo>
                <a:lnTo>
                  <a:pt x="0" y="452253"/>
                </a:lnTo>
                <a:lnTo>
                  <a:pt x="0" y="0"/>
                </a:lnTo>
                <a:close/>
              </a:path>
            </a:pathLst>
          </a:custGeom>
          <a:solidFill>
            <a:srgbClr val="C9A87C"/>
          </a:solidFill>
          <a:ln/>
        </p:spPr>
        <p:txBody>
          <a:bodyPr/>
          <a:lstStyle/>
          <a:p>
            <a:endParaRPr lang="zh-CN" altLang="en-US"/>
          </a:p>
        </p:txBody>
      </p:sp>
      <p:sp>
        <p:nvSpPr>
          <p:cNvPr id="53" name="Shape 51"/>
          <p:cNvSpPr/>
          <p:nvPr/>
        </p:nvSpPr>
        <p:spPr>
          <a:xfrm>
            <a:off x="546473" y="5954671"/>
            <a:ext cx="150751" cy="150751"/>
          </a:xfrm>
          <a:custGeom>
            <a:avLst/>
            <a:gdLst/>
            <a:ahLst/>
            <a:cxnLst/>
            <a:rect l="l" t="t" r="r" b="b"/>
            <a:pathLst>
              <a:path w="150751" h="150751">
                <a:moveTo>
                  <a:pt x="75376" y="150751"/>
                </a:moveTo>
                <a:cubicBezTo>
                  <a:pt x="116976" y="150751"/>
                  <a:pt x="150751" y="116976"/>
                  <a:pt x="150751" y="75376"/>
                </a:cubicBezTo>
                <a:cubicBezTo>
                  <a:pt x="150751" y="33775"/>
                  <a:pt x="116976" y="0"/>
                  <a:pt x="75376" y="0"/>
                </a:cubicBezTo>
                <a:cubicBezTo>
                  <a:pt x="33775" y="0"/>
                  <a:pt x="0" y="33775"/>
                  <a:pt x="0" y="75376"/>
                </a:cubicBezTo>
                <a:cubicBezTo>
                  <a:pt x="0" y="116976"/>
                  <a:pt x="33775" y="150751"/>
                  <a:pt x="75376" y="150751"/>
                </a:cubicBezTo>
                <a:close/>
                <a:moveTo>
                  <a:pt x="65954" y="47110"/>
                </a:moveTo>
                <a:cubicBezTo>
                  <a:pt x="65954" y="41910"/>
                  <a:pt x="70175" y="37688"/>
                  <a:pt x="75376" y="37688"/>
                </a:cubicBezTo>
                <a:cubicBezTo>
                  <a:pt x="80576" y="37688"/>
                  <a:pt x="84798" y="41910"/>
                  <a:pt x="84798" y="47110"/>
                </a:cubicBezTo>
                <a:cubicBezTo>
                  <a:pt x="84798" y="52310"/>
                  <a:pt x="80576" y="56532"/>
                  <a:pt x="75376" y="56532"/>
                </a:cubicBezTo>
                <a:cubicBezTo>
                  <a:pt x="70175" y="56532"/>
                  <a:pt x="65954" y="52310"/>
                  <a:pt x="65954" y="47110"/>
                </a:cubicBezTo>
                <a:close/>
                <a:moveTo>
                  <a:pt x="63598" y="65954"/>
                </a:moveTo>
                <a:lnTo>
                  <a:pt x="77731" y="65954"/>
                </a:lnTo>
                <a:cubicBezTo>
                  <a:pt x="81647" y="65954"/>
                  <a:pt x="84798" y="69104"/>
                  <a:pt x="84798" y="73020"/>
                </a:cubicBezTo>
                <a:lnTo>
                  <a:pt x="84798" y="98930"/>
                </a:lnTo>
                <a:lnTo>
                  <a:pt x="87153" y="98930"/>
                </a:lnTo>
                <a:cubicBezTo>
                  <a:pt x="91069" y="98930"/>
                  <a:pt x="94219" y="102081"/>
                  <a:pt x="94219" y="105997"/>
                </a:cubicBezTo>
                <a:cubicBezTo>
                  <a:pt x="94219" y="109913"/>
                  <a:pt x="91069" y="113063"/>
                  <a:pt x="87153" y="113063"/>
                </a:cubicBezTo>
                <a:lnTo>
                  <a:pt x="63598" y="113063"/>
                </a:lnTo>
                <a:cubicBezTo>
                  <a:pt x="59682" y="113063"/>
                  <a:pt x="56532" y="109913"/>
                  <a:pt x="56532" y="105997"/>
                </a:cubicBezTo>
                <a:cubicBezTo>
                  <a:pt x="56532" y="102081"/>
                  <a:pt x="59682" y="98930"/>
                  <a:pt x="63598" y="98930"/>
                </a:cubicBezTo>
                <a:lnTo>
                  <a:pt x="70665" y="98930"/>
                </a:lnTo>
                <a:lnTo>
                  <a:pt x="70665" y="80087"/>
                </a:lnTo>
                <a:lnTo>
                  <a:pt x="63598" y="80087"/>
                </a:lnTo>
                <a:cubicBezTo>
                  <a:pt x="59682" y="80087"/>
                  <a:pt x="56532" y="76936"/>
                  <a:pt x="56532" y="73020"/>
                </a:cubicBezTo>
                <a:cubicBezTo>
                  <a:pt x="56532" y="69104"/>
                  <a:pt x="59682" y="65954"/>
                  <a:pt x="63598" y="65954"/>
                </a:cubicBezTo>
                <a:close/>
              </a:path>
            </a:pathLst>
          </a:custGeom>
          <a:solidFill>
            <a:srgbClr val="C9A87C"/>
          </a:solidFill>
          <a:ln/>
        </p:spPr>
        <p:txBody>
          <a:bodyPr/>
          <a:lstStyle/>
          <a:p>
            <a:endParaRPr lang="zh-CN" altLang="en-US"/>
          </a:p>
        </p:txBody>
      </p:sp>
      <p:sp>
        <p:nvSpPr>
          <p:cNvPr id="54" name="Text 52"/>
          <p:cNvSpPr/>
          <p:nvPr/>
        </p:nvSpPr>
        <p:spPr>
          <a:xfrm>
            <a:off x="771988" y="5916983"/>
            <a:ext cx="11005446" cy="226127"/>
          </a:xfrm>
          <a:prstGeom prst="rect">
            <a:avLst/>
          </a:prstGeom>
          <a:noFill/>
          <a:ln/>
        </p:spPr>
        <p:txBody>
          <a:bodyPr wrap="square" lIns="0" tIns="0" rIns="0" bIns="0" rtlCol="0" anchor="ctr"/>
          <a:lstStyle/>
          <a:p>
            <a:pPr>
              <a:lnSpc>
                <a:spcPct val="130000"/>
              </a:lnSpc>
            </a:pPr>
            <a:r>
              <a:rPr lang="en-US" sz="1187" b="1" dirty="0">
                <a:solidFill>
                  <a:srgbClr val="C9A87C"/>
                </a:solidFill>
                <a:latin typeface="Noto Sans SC" pitchFamily="34" charset="0"/>
                <a:ea typeface="Noto Sans SC" pitchFamily="34" charset="-122"/>
                <a:cs typeface="Noto Sans SC" pitchFamily="34" charset="-120"/>
              </a:rPr>
              <a:t>幕后机制：</a:t>
            </a:r>
            <a:r>
              <a:rPr lang="en-US" sz="1187" dirty="0">
                <a:solidFill>
                  <a:srgbClr val="E0E2E5"/>
                </a:solidFill>
                <a:latin typeface="Noto Sans SC" pitchFamily="34" charset="0"/>
                <a:ea typeface="Noto Sans SC" pitchFamily="34" charset="-122"/>
                <a:cs typeface="Noto Sans SC" pitchFamily="34" charset="-120"/>
              </a:rPr>
              <a:t>OpenHarness 内置的并发工具调用和容错机制在后台默默处理所有环境交互，开发者无需编写任何胶水代码。</a:t>
            </a:r>
            <a:endParaRPr lang="en-US" sz="1600" dirty="0"/>
          </a:p>
        </p:txBody>
      </p:sp>
    </p:spTree>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1A1D21"/>
        </a:solidFill>
        <a:effectLst/>
      </p:bgPr>
    </p:bg>
    <p:spTree>
      <p:nvGrpSpPr>
        <p:cNvPr id="1" name=""/>
        <p:cNvGrpSpPr/>
        <p:nvPr/>
      </p:nvGrpSpPr>
      <p:grpSpPr>
        <a:xfrm>
          <a:off x="0" y="0"/>
          <a:ext cx="0" cy="0"/>
          <a:chOff x="0" y="0"/>
          <a:chExt cx="0" cy="0"/>
        </a:xfrm>
      </p:grpSpPr>
      <p:sp>
        <p:nvSpPr>
          <p:cNvPr id="2" name="Text 0"/>
          <p:cNvSpPr/>
          <p:nvPr/>
        </p:nvSpPr>
        <p:spPr>
          <a:xfrm>
            <a:off x="381000" y="381000"/>
            <a:ext cx="11506200" cy="228600"/>
          </a:xfrm>
          <a:prstGeom prst="rect">
            <a:avLst/>
          </a:prstGeom>
          <a:noFill/>
          <a:ln/>
        </p:spPr>
        <p:txBody>
          <a:bodyPr wrap="square" lIns="0" tIns="0" rIns="0" bIns="0" rtlCol="0" anchor="ctr"/>
          <a:lstStyle/>
          <a:p>
            <a:pPr>
              <a:lnSpc>
                <a:spcPct val="130000"/>
              </a:lnSpc>
            </a:pPr>
            <a:r>
              <a:rPr lang="en-US" sz="1200" b="1" kern="0" spc="60" dirty="0">
                <a:solidFill>
                  <a:srgbClr val="C9A87C"/>
                </a:solidFill>
                <a:latin typeface="Noto Sans SC" pitchFamily="34" charset="0"/>
                <a:ea typeface="Noto Sans SC" pitchFamily="34" charset="-122"/>
                <a:cs typeface="Noto Sans SC" pitchFamily="34" charset="-120"/>
              </a:rPr>
              <a:t>REAL OUTPUT</a:t>
            </a:r>
            <a:endParaRPr lang="en-US" sz="1600" dirty="0"/>
          </a:p>
        </p:txBody>
      </p:sp>
      <p:sp>
        <p:nvSpPr>
          <p:cNvPr id="3" name="Text 1"/>
          <p:cNvSpPr/>
          <p:nvPr/>
        </p:nvSpPr>
        <p:spPr>
          <a:xfrm>
            <a:off x="381000" y="647700"/>
            <a:ext cx="11572875" cy="342900"/>
          </a:xfrm>
          <a:prstGeom prst="rect">
            <a:avLst/>
          </a:prstGeom>
          <a:noFill/>
          <a:ln/>
        </p:spPr>
        <p:txBody>
          <a:bodyPr wrap="square" lIns="0" tIns="0" rIns="0" bIns="0" rtlCol="0" anchor="ctr"/>
          <a:lstStyle/>
          <a:p>
            <a:pPr>
              <a:lnSpc>
                <a:spcPct val="100000"/>
              </a:lnSpc>
            </a:pPr>
            <a:r>
              <a:rPr lang="en-US" sz="2250" b="1" dirty="0">
                <a:solidFill>
                  <a:srgbClr val="E0E2E5"/>
                </a:solidFill>
                <a:latin typeface="Noto Sans SC" pitchFamily="34" charset="0"/>
                <a:ea typeface="Noto Sans SC" pitchFamily="34" charset="-122"/>
                <a:cs typeface="Noto Sans SC" pitchFamily="34" charset="-120"/>
              </a:rPr>
              <a:t>运行效果：真实的重构建议</a:t>
            </a:r>
            <a:endParaRPr lang="en-US" sz="1600" dirty="0"/>
          </a:p>
        </p:txBody>
      </p:sp>
      <p:sp>
        <p:nvSpPr>
          <p:cNvPr id="4" name="Shape 2"/>
          <p:cNvSpPr/>
          <p:nvPr/>
        </p:nvSpPr>
        <p:spPr>
          <a:xfrm>
            <a:off x="400050" y="1066800"/>
            <a:ext cx="11410950" cy="1209675"/>
          </a:xfrm>
          <a:custGeom>
            <a:avLst/>
            <a:gdLst/>
            <a:ahLst/>
            <a:cxnLst/>
            <a:rect l="l" t="t" r="r" b="b"/>
            <a:pathLst>
              <a:path w="11410950" h="1209675">
                <a:moveTo>
                  <a:pt x="0" y="0"/>
                </a:moveTo>
                <a:lnTo>
                  <a:pt x="11334753" y="0"/>
                </a:lnTo>
                <a:cubicBezTo>
                  <a:pt x="11376807" y="0"/>
                  <a:pt x="11410950" y="34143"/>
                  <a:pt x="11410950" y="76197"/>
                </a:cubicBezTo>
                <a:lnTo>
                  <a:pt x="11410950" y="1133478"/>
                </a:lnTo>
                <a:cubicBezTo>
                  <a:pt x="11410950" y="1175532"/>
                  <a:pt x="11376807" y="1209675"/>
                  <a:pt x="11334753" y="1209675"/>
                </a:cubicBezTo>
                <a:lnTo>
                  <a:pt x="0" y="1209675"/>
                </a:lnTo>
                <a:lnTo>
                  <a:pt x="0" y="0"/>
                </a:lnTo>
                <a:close/>
              </a:path>
            </a:pathLst>
          </a:custGeom>
          <a:solidFill>
            <a:srgbClr val="4A6D8C">
              <a:alpha val="10196"/>
            </a:srgbClr>
          </a:solidFill>
          <a:ln/>
        </p:spPr>
        <p:txBody>
          <a:bodyPr/>
          <a:lstStyle/>
          <a:p>
            <a:endParaRPr lang="zh-CN" altLang="en-US"/>
          </a:p>
        </p:txBody>
      </p:sp>
      <p:sp>
        <p:nvSpPr>
          <p:cNvPr id="5" name="Shape 3"/>
          <p:cNvSpPr/>
          <p:nvPr/>
        </p:nvSpPr>
        <p:spPr>
          <a:xfrm>
            <a:off x="400050" y="1066800"/>
            <a:ext cx="38100" cy="1209675"/>
          </a:xfrm>
          <a:custGeom>
            <a:avLst/>
            <a:gdLst/>
            <a:ahLst/>
            <a:cxnLst/>
            <a:rect l="l" t="t" r="r" b="b"/>
            <a:pathLst>
              <a:path w="38100" h="1209675">
                <a:moveTo>
                  <a:pt x="0" y="0"/>
                </a:moveTo>
                <a:lnTo>
                  <a:pt x="38100" y="0"/>
                </a:lnTo>
                <a:lnTo>
                  <a:pt x="38100" y="1209675"/>
                </a:lnTo>
                <a:lnTo>
                  <a:pt x="0" y="1209675"/>
                </a:lnTo>
                <a:lnTo>
                  <a:pt x="0" y="0"/>
                </a:lnTo>
                <a:close/>
              </a:path>
            </a:pathLst>
          </a:custGeom>
          <a:solidFill>
            <a:srgbClr val="4A6D8C"/>
          </a:solidFill>
          <a:ln/>
        </p:spPr>
        <p:txBody>
          <a:bodyPr/>
          <a:lstStyle/>
          <a:p>
            <a:endParaRPr lang="zh-CN" altLang="en-US"/>
          </a:p>
        </p:txBody>
      </p:sp>
      <p:sp>
        <p:nvSpPr>
          <p:cNvPr id="6" name="Shape 4"/>
          <p:cNvSpPr/>
          <p:nvPr/>
        </p:nvSpPr>
        <p:spPr>
          <a:xfrm>
            <a:off x="495300" y="1143000"/>
            <a:ext cx="304800" cy="304800"/>
          </a:xfrm>
          <a:custGeom>
            <a:avLst/>
            <a:gdLst/>
            <a:ahLst/>
            <a:cxnLst/>
            <a:rect l="l" t="t" r="r" b="b"/>
            <a:pathLst>
              <a:path w="304800" h="304800">
                <a:moveTo>
                  <a:pt x="152400" y="0"/>
                </a:moveTo>
                <a:lnTo>
                  <a:pt x="152400" y="0"/>
                </a:lnTo>
                <a:cubicBezTo>
                  <a:pt x="236512" y="0"/>
                  <a:pt x="304800" y="68288"/>
                  <a:pt x="304800" y="152400"/>
                </a:cubicBezTo>
                <a:lnTo>
                  <a:pt x="304800" y="152400"/>
                </a:lnTo>
                <a:cubicBezTo>
                  <a:pt x="304800" y="236512"/>
                  <a:pt x="236512" y="304800"/>
                  <a:pt x="152400" y="304800"/>
                </a:cubicBezTo>
                <a:lnTo>
                  <a:pt x="152400" y="304800"/>
                </a:lnTo>
                <a:cubicBezTo>
                  <a:pt x="68288" y="304800"/>
                  <a:pt x="0" y="236512"/>
                  <a:pt x="0" y="152400"/>
                </a:cubicBezTo>
                <a:lnTo>
                  <a:pt x="0" y="152400"/>
                </a:lnTo>
                <a:cubicBezTo>
                  <a:pt x="0" y="68288"/>
                  <a:pt x="68288" y="0"/>
                  <a:pt x="152400" y="0"/>
                </a:cubicBezTo>
                <a:close/>
              </a:path>
            </a:pathLst>
          </a:custGeom>
          <a:solidFill>
            <a:srgbClr val="4A6D8C"/>
          </a:solidFill>
          <a:ln/>
        </p:spPr>
        <p:txBody>
          <a:bodyPr/>
          <a:lstStyle/>
          <a:p>
            <a:endParaRPr lang="zh-CN" altLang="en-US"/>
          </a:p>
        </p:txBody>
      </p:sp>
      <p:sp>
        <p:nvSpPr>
          <p:cNvPr id="7" name="Text 5"/>
          <p:cNvSpPr/>
          <p:nvPr/>
        </p:nvSpPr>
        <p:spPr>
          <a:xfrm>
            <a:off x="457200" y="1143000"/>
            <a:ext cx="381000" cy="304800"/>
          </a:xfrm>
          <a:prstGeom prst="rect">
            <a:avLst/>
          </a:prstGeom>
          <a:noFill/>
          <a:ln/>
        </p:spPr>
        <p:txBody>
          <a:bodyPr wrap="square" lIns="0" tIns="0" rIns="0" bIns="0" rtlCol="0" anchor="ctr"/>
          <a:lstStyle/>
          <a:p>
            <a:pPr algn="ctr">
              <a:lnSpc>
                <a:spcPct val="130000"/>
              </a:lnSpc>
            </a:pPr>
            <a:r>
              <a:rPr lang="en-US" sz="1200" b="1" dirty="0">
                <a:solidFill>
                  <a:srgbClr val="FFFFFF"/>
                </a:solidFill>
                <a:latin typeface="Hedvig Letters Sans" pitchFamily="34" charset="0"/>
                <a:ea typeface="Hedvig Letters Sans" pitchFamily="34" charset="-122"/>
                <a:cs typeface="Hedvig Letters Sans" pitchFamily="34" charset="-120"/>
              </a:rPr>
              <a:t>1</a:t>
            </a:r>
            <a:endParaRPr lang="en-US" sz="1600" dirty="0"/>
          </a:p>
        </p:txBody>
      </p:sp>
      <p:sp>
        <p:nvSpPr>
          <p:cNvPr id="8" name="Text 6"/>
          <p:cNvSpPr/>
          <p:nvPr/>
        </p:nvSpPr>
        <p:spPr>
          <a:xfrm>
            <a:off x="914400" y="1143000"/>
            <a:ext cx="10906125" cy="266700"/>
          </a:xfrm>
          <a:prstGeom prst="rect">
            <a:avLst/>
          </a:prstGeom>
          <a:noFill/>
          <a:ln/>
        </p:spPr>
        <p:txBody>
          <a:bodyPr wrap="square" lIns="0" tIns="0" rIns="0" bIns="0" rtlCol="0" anchor="ctr"/>
          <a:lstStyle/>
          <a:p>
            <a:pPr>
              <a:lnSpc>
                <a:spcPct val="130000"/>
              </a:lnSpc>
            </a:pPr>
            <a:r>
              <a:rPr lang="en-US" sz="1350" b="1" dirty="0">
                <a:solidFill>
                  <a:srgbClr val="E0E2E5"/>
                </a:solidFill>
                <a:latin typeface="MiSans" pitchFamily="34" charset="0"/>
                <a:ea typeface="MiSans" pitchFamily="34" charset="-122"/>
                <a:cs typeface="MiSans" pitchFamily="34" charset="-120"/>
              </a:rPr>
              <a:t>Consolidate Duplicate QueryContext Construction</a:t>
            </a:r>
            <a:endParaRPr lang="en-US" sz="1600" dirty="0"/>
          </a:p>
        </p:txBody>
      </p:sp>
      <p:sp>
        <p:nvSpPr>
          <p:cNvPr id="9" name="Text 7"/>
          <p:cNvSpPr/>
          <p:nvPr/>
        </p:nvSpPr>
        <p:spPr>
          <a:xfrm>
            <a:off x="914400" y="1447800"/>
            <a:ext cx="10887075" cy="190500"/>
          </a:xfrm>
          <a:prstGeom prst="rect">
            <a:avLst/>
          </a:prstGeom>
          <a:noFill/>
          <a:ln/>
        </p:spPr>
        <p:txBody>
          <a:bodyPr wrap="square" lIns="0" tIns="0" rIns="0" bIns="0" rtlCol="0" anchor="ctr"/>
          <a:lstStyle/>
          <a:p>
            <a:pPr>
              <a:lnSpc>
                <a:spcPct val="120000"/>
              </a:lnSpc>
            </a:pPr>
            <a:r>
              <a:rPr lang="en-US" sz="1050" dirty="0">
                <a:solidFill>
                  <a:srgbClr val="7D7C7A"/>
                </a:solidFill>
                <a:latin typeface="Noto Sans SC" pitchFamily="34" charset="0"/>
                <a:ea typeface="Noto Sans SC" pitchFamily="34" charset="-122"/>
                <a:cs typeface="Noto Sans SC" pitchFamily="34" charset="-120"/>
              </a:rPr>
              <a:t>src/openharness/engine/query_engine.py:107-147</a:t>
            </a:r>
            <a:endParaRPr lang="en-US" sz="1600" dirty="0"/>
          </a:p>
        </p:txBody>
      </p:sp>
      <p:sp>
        <p:nvSpPr>
          <p:cNvPr id="10" name="Shape 8"/>
          <p:cNvSpPr/>
          <p:nvPr/>
        </p:nvSpPr>
        <p:spPr>
          <a:xfrm>
            <a:off x="914400" y="1676400"/>
            <a:ext cx="5372100" cy="523875"/>
          </a:xfrm>
          <a:custGeom>
            <a:avLst/>
            <a:gdLst/>
            <a:ahLst/>
            <a:cxnLst/>
            <a:rect l="l" t="t" r="r" b="b"/>
            <a:pathLst>
              <a:path w="5372100" h="523875">
                <a:moveTo>
                  <a:pt x="38101" y="0"/>
                </a:moveTo>
                <a:lnTo>
                  <a:pt x="5333999" y="0"/>
                </a:lnTo>
                <a:cubicBezTo>
                  <a:pt x="5355027" y="0"/>
                  <a:pt x="5372100" y="17073"/>
                  <a:pt x="5372100" y="38101"/>
                </a:cubicBezTo>
                <a:lnTo>
                  <a:pt x="5372100" y="485774"/>
                </a:lnTo>
                <a:cubicBezTo>
                  <a:pt x="5372100" y="506802"/>
                  <a:pt x="5355027" y="523875"/>
                  <a:pt x="5333999" y="523875"/>
                </a:cubicBezTo>
                <a:lnTo>
                  <a:pt x="38101" y="523875"/>
                </a:lnTo>
                <a:cubicBezTo>
                  <a:pt x="17073" y="523875"/>
                  <a:pt x="0" y="506802"/>
                  <a:pt x="0" y="485774"/>
                </a:cubicBezTo>
                <a:lnTo>
                  <a:pt x="0" y="38101"/>
                </a:lnTo>
                <a:cubicBezTo>
                  <a:pt x="0" y="17073"/>
                  <a:pt x="17073" y="0"/>
                  <a:pt x="38101" y="0"/>
                </a:cubicBezTo>
                <a:close/>
              </a:path>
            </a:pathLst>
          </a:custGeom>
          <a:solidFill>
            <a:srgbClr val="1A1D21"/>
          </a:solidFill>
          <a:ln/>
        </p:spPr>
        <p:txBody>
          <a:bodyPr/>
          <a:lstStyle/>
          <a:p>
            <a:endParaRPr lang="zh-CN" altLang="en-US"/>
          </a:p>
        </p:txBody>
      </p:sp>
      <p:sp>
        <p:nvSpPr>
          <p:cNvPr id="11" name="Text 9"/>
          <p:cNvSpPr/>
          <p:nvPr/>
        </p:nvSpPr>
        <p:spPr>
          <a:xfrm>
            <a:off x="990600" y="1752600"/>
            <a:ext cx="5276850" cy="152400"/>
          </a:xfrm>
          <a:prstGeom prst="rect">
            <a:avLst/>
          </a:prstGeom>
          <a:noFill/>
          <a:ln/>
        </p:spPr>
        <p:txBody>
          <a:bodyPr wrap="square" lIns="0" tIns="0" rIns="0" bIns="0" rtlCol="0" anchor="ctr"/>
          <a:lstStyle/>
          <a:p>
            <a:pPr>
              <a:lnSpc>
                <a:spcPct val="110000"/>
              </a:lnSpc>
            </a:pPr>
            <a:r>
              <a:rPr lang="en-US" sz="900" dirty="0">
                <a:solidFill>
                  <a:srgbClr val="C9A87C"/>
                </a:solidFill>
                <a:latin typeface="Noto Sans SC" pitchFamily="34" charset="0"/>
                <a:ea typeface="Noto Sans SC" pitchFamily="34" charset="-122"/>
                <a:cs typeface="Noto Sans SC" pitchFamily="34" charset="-120"/>
              </a:rPr>
              <a:t>问题</a:t>
            </a:r>
            <a:endParaRPr lang="en-US" sz="1600" dirty="0"/>
          </a:p>
        </p:txBody>
      </p:sp>
      <p:sp>
        <p:nvSpPr>
          <p:cNvPr id="12" name="Text 10"/>
          <p:cNvSpPr/>
          <p:nvPr/>
        </p:nvSpPr>
        <p:spPr>
          <a:xfrm>
            <a:off x="990600" y="1943100"/>
            <a:ext cx="5286375" cy="180975"/>
          </a:xfrm>
          <a:prstGeom prst="rect">
            <a:avLst/>
          </a:prstGeom>
          <a:noFill/>
          <a:ln/>
        </p:spPr>
        <p:txBody>
          <a:bodyPr wrap="square" lIns="0" tIns="0" rIns="0" bIns="0" rtlCol="0" anchor="ctr"/>
          <a:lstStyle/>
          <a:p>
            <a:pPr>
              <a:lnSpc>
                <a:spcPct val="110000"/>
              </a:lnSpc>
            </a:pPr>
            <a:r>
              <a:rPr lang="en-US" sz="1050" dirty="0">
                <a:solidFill>
                  <a:srgbClr val="E0E2E5"/>
                </a:solidFill>
                <a:latin typeface="Noto Sans SC" pitchFamily="34" charset="0"/>
                <a:ea typeface="Noto Sans SC" pitchFamily="34" charset="-122"/>
                <a:cs typeface="Noto Sans SC" pitchFamily="34" charset="-120"/>
              </a:rPr>
              <a:t>QueryContext 在 submit_message() 和 continue_pending() 中重复构造</a:t>
            </a:r>
            <a:endParaRPr lang="en-US" sz="1600" dirty="0"/>
          </a:p>
        </p:txBody>
      </p:sp>
      <p:sp>
        <p:nvSpPr>
          <p:cNvPr id="13" name="Shape 11"/>
          <p:cNvSpPr/>
          <p:nvPr/>
        </p:nvSpPr>
        <p:spPr>
          <a:xfrm>
            <a:off x="6362700" y="1676400"/>
            <a:ext cx="5372100" cy="523875"/>
          </a:xfrm>
          <a:custGeom>
            <a:avLst/>
            <a:gdLst/>
            <a:ahLst/>
            <a:cxnLst/>
            <a:rect l="l" t="t" r="r" b="b"/>
            <a:pathLst>
              <a:path w="5372100" h="523875">
                <a:moveTo>
                  <a:pt x="38101" y="0"/>
                </a:moveTo>
                <a:lnTo>
                  <a:pt x="5333999" y="0"/>
                </a:lnTo>
                <a:cubicBezTo>
                  <a:pt x="5355027" y="0"/>
                  <a:pt x="5372100" y="17073"/>
                  <a:pt x="5372100" y="38101"/>
                </a:cubicBezTo>
                <a:lnTo>
                  <a:pt x="5372100" y="485774"/>
                </a:lnTo>
                <a:cubicBezTo>
                  <a:pt x="5372100" y="506802"/>
                  <a:pt x="5355027" y="523875"/>
                  <a:pt x="5333999" y="523875"/>
                </a:cubicBezTo>
                <a:lnTo>
                  <a:pt x="38101" y="523875"/>
                </a:lnTo>
                <a:cubicBezTo>
                  <a:pt x="17073" y="523875"/>
                  <a:pt x="0" y="506802"/>
                  <a:pt x="0" y="485774"/>
                </a:cubicBezTo>
                <a:lnTo>
                  <a:pt x="0" y="38101"/>
                </a:lnTo>
                <a:cubicBezTo>
                  <a:pt x="0" y="17073"/>
                  <a:pt x="17073" y="0"/>
                  <a:pt x="38101" y="0"/>
                </a:cubicBezTo>
                <a:close/>
              </a:path>
            </a:pathLst>
          </a:custGeom>
          <a:solidFill>
            <a:srgbClr val="1A1D21"/>
          </a:solidFill>
          <a:ln/>
        </p:spPr>
        <p:txBody>
          <a:bodyPr/>
          <a:lstStyle/>
          <a:p>
            <a:endParaRPr lang="zh-CN" altLang="en-US"/>
          </a:p>
        </p:txBody>
      </p:sp>
      <p:sp>
        <p:nvSpPr>
          <p:cNvPr id="14" name="Text 12"/>
          <p:cNvSpPr/>
          <p:nvPr/>
        </p:nvSpPr>
        <p:spPr>
          <a:xfrm>
            <a:off x="6438900" y="1752600"/>
            <a:ext cx="5276850" cy="152400"/>
          </a:xfrm>
          <a:prstGeom prst="rect">
            <a:avLst/>
          </a:prstGeom>
          <a:noFill/>
          <a:ln/>
        </p:spPr>
        <p:txBody>
          <a:bodyPr wrap="square" lIns="0" tIns="0" rIns="0" bIns="0" rtlCol="0" anchor="ctr"/>
          <a:lstStyle/>
          <a:p>
            <a:pPr>
              <a:lnSpc>
                <a:spcPct val="110000"/>
              </a:lnSpc>
            </a:pPr>
            <a:r>
              <a:rPr lang="en-US" sz="900" dirty="0">
                <a:solidFill>
                  <a:srgbClr val="4A6D8C"/>
                </a:solidFill>
                <a:latin typeface="Noto Sans SC" pitchFamily="34" charset="0"/>
                <a:ea typeface="Noto Sans SC" pitchFamily="34" charset="-122"/>
                <a:cs typeface="Noto Sans SC" pitchFamily="34" charset="-120"/>
              </a:rPr>
              <a:t>方案</a:t>
            </a:r>
            <a:endParaRPr lang="en-US" sz="1600" dirty="0"/>
          </a:p>
        </p:txBody>
      </p:sp>
      <p:sp>
        <p:nvSpPr>
          <p:cNvPr id="15" name="Text 13"/>
          <p:cNvSpPr/>
          <p:nvPr/>
        </p:nvSpPr>
        <p:spPr>
          <a:xfrm>
            <a:off x="6438900" y="1943100"/>
            <a:ext cx="5286375" cy="180975"/>
          </a:xfrm>
          <a:prstGeom prst="rect">
            <a:avLst/>
          </a:prstGeom>
          <a:noFill/>
          <a:ln/>
        </p:spPr>
        <p:txBody>
          <a:bodyPr wrap="square" lIns="0" tIns="0" rIns="0" bIns="0" rtlCol="0" anchor="ctr"/>
          <a:lstStyle/>
          <a:p>
            <a:pPr>
              <a:lnSpc>
                <a:spcPct val="110000"/>
              </a:lnSpc>
            </a:pPr>
            <a:r>
              <a:rPr lang="en-US" sz="1050" dirty="0">
                <a:solidFill>
                  <a:srgbClr val="E0E2E5"/>
                </a:solidFill>
                <a:latin typeface="Noto Sans SC" pitchFamily="34" charset="0"/>
                <a:ea typeface="Noto Sans SC" pitchFamily="34" charset="-122"/>
                <a:cs typeface="Noto Sans SC" pitchFamily="34" charset="-120"/>
              </a:rPr>
              <a:t>提取 _build_context() 方法消除重复，降低维护负担</a:t>
            </a:r>
            <a:endParaRPr lang="en-US" sz="1600" dirty="0"/>
          </a:p>
        </p:txBody>
      </p:sp>
      <p:sp>
        <p:nvSpPr>
          <p:cNvPr id="16" name="Shape 14"/>
          <p:cNvSpPr/>
          <p:nvPr/>
        </p:nvSpPr>
        <p:spPr>
          <a:xfrm>
            <a:off x="400050" y="2355056"/>
            <a:ext cx="11410950" cy="1209675"/>
          </a:xfrm>
          <a:custGeom>
            <a:avLst/>
            <a:gdLst/>
            <a:ahLst/>
            <a:cxnLst/>
            <a:rect l="l" t="t" r="r" b="b"/>
            <a:pathLst>
              <a:path w="11410950" h="1209675">
                <a:moveTo>
                  <a:pt x="0" y="0"/>
                </a:moveTo>
                <a:lnTo>
                  <a:pt x="11334753" y="0"/>
                </a:lnTo>
                <a:cubicBezTo>
                  <a:pt x="11376807" y="0"/>
                  <a:pt x="11410950" y="34143"/>
                  <a:pt x="11410950" y="76197"/>
                </a:cubicBezTo>
                <a:lnTo>
                  <a:pt x="11410950" y="1133478"/>
                </a:lnTo>
                <a:cubicBezTo>
                  <a:pt x="11410950" y="1175532"/>
                  <a:pt x="11376807" y="1209675"/>
                  <a:pt x="11334753" y="1209675"/>
                </a:cubicBezTo>
                <a:lnTo>
                  <a:pt x="0" y="1209675"/>
                </a:lnTo>
                <a:lnTo>
                  <a:pt x="0" y="0"/>
                </a:lnTo>
                <a:close/>
              </a:path>
            </a:pathLst>
          </a:custGeom>
          <a:solidFill>
            <a:srgbClr val="4A6D8C">
              <a:alpha val="10196"/>
            </a:srgbClr>
          </a:solidFill>
          <a:ln/>
        </p:spPr>
        <p:txBody>
          <a:bodyPr/>
          <a:lstStyle/>
          <a:p>
            <a:endParaRPr lang="zh-CN" altLang="en-US"/>
          </a:p>
        </p:txBody>
      </p:sp>
      <p:sp>
        <p:nvSpPr>
          <p:cNvPr id="17" name="Shape 15"/>
          <p:cNvSpPr/>
          <p:nvPr/>
        </p:nvSpPr>
        <p:spPr>
          <a:xfrm>
            <a:off x="400050" y="2355056"/>
            <a:ext cx="38100" cy="1209675"/>
          </a:xfrm>
          <a:custGeom>
            <a:avLst/>
            <a:gdLst/>
            <a:ahLst/>
            <a:cxnLst/>
            <a:rect l="l" t="t" r="r" b="b"/>
            <a:pathLst>
              <a:path w="38100" h="1209675">
                <a:moveTo>
                  <a:pt x="0" y="0"/>
                </a:moveTo>
                <a:lnTo>
                  <a:pt x="38100" y="0"/>
                </a:lnTo>
                <a:lnTo>
                  <a:pt x="38100" y="1209675"/>
                </a:lnTo>
                <a:lnTo>
                  <a:pt x="0" y="1209675"/>
                </a:lnTo>
                <a:lnTo>
                  <a:pt x="0" y="0"/>
                </a:lnTo>
                <a:close/>
              </a:path>
            </a:pathLst>
          </a:custGeom>
          <a:solidFill>
            <a:srgbClr val="4A6D8C"/>
          </a:solidFill>
          <a:ln/>
        </p:spPr>
        <p:txBody>
          <a:bodyPr/>
          <a:lstStyle/>
          <a:p>
            <a:endParaRPr lang="zh-CN" altLang="en-US"/>
          </a:p>
        </p:txBody>
      </p:sp>
      <p:sp>
        <p:nvSpPr>
          <p:cNvPr id="18" name="Shape 16"/>
          <p:cNvSpPr/>
          <p:nvPr/>
        </p:nvSpPr>
        <p:spPr>
          <a:xfrm>
            <a:off x="495300" y="2431256"/>
            <a:ext cx="304800" cy="304800"/>
          </a:xfrm>
          <a:custGeom>
            <a:avLst/>
            <a:gdLst/>
            <a:ahLst/>
            <a:cxnLst/>
            <a:rect l="l" t="t" r="r" b="b"/>
            <a:pathLst>
              <a:path w="304800" h="304800">
                <a:moveTo>
                  <a:pt x="152400" y="0"/>
                </a:moveTo>
                <a:lnTo>
                  <a:pt x="152400" y="0"/>
                </a:lnTo>
                <a:cubicBezTo>
                  <a:pt x="236512" y="0"/>
                  <a:pt x="304800" y="68288"/>
                  <a:pt x="304800" y="152400"/>
                </a:cubicBezTo>
                <a:lnTo>
                  <a:pt x="304800" y="152400"/>
                </a:lnTo>
                <a:cubicBezTo>
                  <a:pt x="304800" y="236512"/>
                  <a:pt x="236512" y="304800"/>
                  <a:pt x="152400" y="304800"/>
                </a:cubicBezTo>
                <a:lnTo>
                  <a:pt x="152400" y="304800"/>
                </a:lnTo>
                <a:cubicBezTo>
                  <a:pt x="68288" y="304800"/>
                  <a:pt x="0" y="236512"/>
                  <a:pt x="0" y="152400"/>
                </a:cubicBezTo>
                <a:lnTo>
                  <a:pt x="0" y="152400"/>
                </a:lnTo>
                <a:cubicBezTo>
                  <a:pt x="0" y="68288"/>
                  <a:pt x="68288" y="0"/>
                  <a:pt x="152400" y="0"/>
                </a:cubicBezTo>
                <a:close/>
              </a:path>
            </a:pathLst>
          </a:custGeom>
          <a:solidFill>
            <a:srgbClr val="4A6D8C"/>
          </a:solidFill>
          <a:ln/>
        </p:spPr>
        <p:txBody>
          <a:bodyPr/>
          <a:lstStyle/>
          <a:p>
            <a:endParaRPr lang="zh-CN" altLang="en-US"/>
          </a:p>
        </p:txBody>
      </p:sp>
      <p:sp>
        <p:nvSpPr>
          <p:cNvPr id="19" name="Text 17"/>
          <p:cNvSpPr/>
          <p:nvPr/>
        </p:nvSpPr>
        <p:spPr>
          <a:xfrm>
            <a:off x="457200" y="2431256"/>
            <a:ext cx="381000" cy="304800"/>
          </a:xfrm>
          <a:prstGeom prst="rect">
            <a:avLst/>
          </a:prstGeom>
          <a:noFill/>
          <a:ln/>
        </p:spPr>
        <p:txBody>
          <a:bodyPr wrap="square" lIns="0" tIns="0" rIns="0" bIns="0" rtlCol="0" anchor="ctr"/>
          <a:lstStyle/>
          <a:p>
            <a:pPr algn="ctr">
              <a:lnSpc>
                <a:spcPct val="130000"/>
              </a:lnSpc>
            </a:pPr>
            <a:r>
              <a:rPr lang="en-US" sz="1200" b="1" dirty="0">
                <a:solidFill>
                  <a:srgbClr val="FFFFFF"/>
                </a:solidFill>
                <a:latin typeface="Hedvig Letters Sans" pitchFamily="34" charset="0"/>
                <a:ea typeface="Hedvig Letters Sans" pitchFamily="34" charset="-122"/>
                <a:cs typeface="Hedvig Letters Sans" pitchFamily="34" charset="-120"/>
              </a:rPr>
              <a:t>2</a:t>
            </a:r>
            <a:endParaRPr lang="en-US" sz="1600" dirty="0"/>
          </a:p>
        </p:txBody>
      </p:sp>
      <p:sp>
        <p:nvSpPr>
          <p:cNvPr id="20" name="Text 18"/>
          <p:cNvSpPr/>
          <p:nvPr/>
        </p:nvSpPr>
        <p:spPr>
          <a:xfrm>
            <a:off x="914400" y="2431256"/>
            <a:ext cx="10906125" cy="266700"/>
          </a:xfrm>
          <a:prstGeom prst="rect">
            <a:avLst/>
          </a:prstGeom>
          <a:noFill/>
          <a:ln/>
        </p:spPr>
        <p:txBody>
          <a:bodyPr wrap="square" lIns="0" tIns="0" rIns="0" bIns="0" rtlCol="0" anchor="ctr"/>
          <a:lstStyle/>
          <a:p>
            <a:pPr>
              <a:lnSpc>
                <a:spcPct val="130000"/>
              </a:lnSpc>
            </a:pPr>
            <a:r>
              <a:rPr lang="en-US" sz="1350" b="1" dirty="0">
                <a:solidFill>
                  <a:srgbClr val="E0E2E5"/>
                </a:solidFill>
                <a:latin typeface="MiSans" pitchFamily="34" charset="0"/>
                <a:ea typeface="MiSans" pitchFamily="34" charset="-122"/>
                <a:cs typeface="MiSans" pitchFamily="34" charset="-120"/>
              </a:rPr>
              <a:t>Extract Permission Checking Logic</a:t>
            </a:r>
            <a:endParaRPr lang="en-US" sz="1600" dirty="0"/>
          </a:p>
        </p:txBody>
      </p:sp>
      <p:sp>
        <p:nvSpPr>
          <p:cNvPr id="21" name="Text 19"/>
          <p:cNvSpPr/>
          <p:nvPr/>
        </p:nvSpPr>
        <p:spPr>
          <a:xfrm>
            <a:off x="914400" y="2736056"/>
            <a:ext cx="10887075" cy="190500"/>
          </a:xfrm>
          <a:prstGeom prst="rect">
            <a:avLst/>
          </a:prstGeom>
          <a:noFill/>
          <a:ln/>
        </p:spPr>
        <p:txBody>
          <a:bodyPr wrap="square" lIns="0" tIns="0" rIns="0" bIns="0" rtlCol="0" anchor="ctr"/>
          <a:lstStyle/>
          <a:p>
            <a:pPr>
              <a:lnSpc>
                <a:spcPct val="120000"/>
              </a:lnSpc>
            </a:pPr>
            <a:r>
              <a:rPr lang="en-US" sz="1050" dirty="0">
                <a:solidFill>
                  <a:srgbClr val="7D7C7A"/>
                </a:solidFill>
                <a:latin typeface="Noto Sans SC" pitchFamily="34" charset="0"/>
                <a:ea typeface="Noto Sans SC" pitchFamily="34" charset="-122"/>
                <a:cs typeface="Noto Sans SC" pitchFamily="34" charset="-120"/>
              </a:rPr>
              <a:t>src/openharness/engine/query.py:191-199</a:t>
            </a:r>
            <a:endParaRPr lang="en-US" sz="1600" dirty="0"/>
          </a:p>
        </p:txBody>
      </p:sp>
      <p:sp>
        <p:nvSpPr>
          <p:cNvPr id="22" name="Shape 20"/>
          <p:cNvSpPr/>
          <p:nvPr/>
        </p:nvSpPr>
        <p:spPr>
          <a:xfrm>
            <a:off x="914400" y="2964656"/>
            <a:ext cx="5372100" cy="523875"/>
          </a:xfrm>
          <a:custGeom>
            <a:avLst/>
            <a:gdLst/>
            <a:ahLst/>
            <a:cxnLst/>
            <a:rect l="l" t="t" r="r" b="b"/>
            <a:pathLst>
              <a:path w="5372100" h="523875">
                <a:moveTo>
                  <a:pt x="38101" y="0"/>
                </a:moveTo>
                <a:lnTo>
                  <a:pt x="5333999" y="0"/>
                </a:lnTo>
                <a:cubicBezTo>
                  <a:pt x="5355027" y="0"/>
                  <a:pt x="5372100" y="17073"/>
                  <a:pt x="5372100" y="38101"/>
                </a:cubicBezTo>
                <a:lnTo>
                  <a:pt x="5372100" y="485774"/>
                </a:lnTo>
                <a:cubicBezTo>
                  <a:pt x="5372100" y="506802"/>
                  <a:pt x="5355027" y="523875"/>
                  <a:pt x="5333999" y="523875"/>
                </a:cubicBezTo>
                <a:lnTo>
                  <a:pt x="38101" y="523875"/>
                </a:lnTo>
                <a:cubicBezTo>
                  <a:pt x="17073" y="523875"/>
                  <a:pt x="0" y="506802"/>
                  <a:pt x="0" y="485774"/>
                </a:cubicBezTo>
                <a:lnTo>
                  <a:pt x="0" y="38101"/>
                </a:lnTo>
                <a:cubicBezTo>
                  <a:pt x="0" y="17073"/>
                  <a:pt x="17073" y="0"/>
                  <a:pt x="38101" y="0"/>
                </a:cubicBezTo>
                <a:close/>
              </a:path>
            </a:pathLst>
          </a:custGeom>
          <a:solidFill>
            <a:srgbClr val="1A1D21"/>
          </a:solidFill>
          <a:ln/>
        </p:spPr>
        <p:txBody>
          <a:bodyPr/>
          <a:lstStyle/>
          <a:p>
            <a:endParaRPr lang="zh-CN" altLang="en-US"/>
          </a:p>
        </p:txBody>
      </p:sp>
      <p:sp>
        <p:nvSpPr>
          <p:cNvPr id="23" name="Text 21"/>
          <p:cNvSpPr/>
          <p:nvPr/>
        </p:nvSpPr>
        <p:spPr>
          <a:xfrm>
            <a:off x="990600" y="3040856"/>
            <a:ext cx="5276850" cy="152400"/>
          </a:xfrm>
          <a:prstGeom prst="rect">
            <a:avLst/>
          </a:prstGeom>
          <a:noFill/>
          <a:ln/>
        </p:spPr>
        <p:txBody>
          <a:bodyPr wrap="square" lIns="0" tIns="0" rIns="0" bIns="0" rtlCol="0" anchor="ctr"/>
          <a:lstStyle/>
          <a:p>
            <a:pPr>
              <a:lnSpc>
                <a:spcPct val="110000"/>
              </a:lnSpc>
            </a:pPr>
            <a:r>
              <a:rPr lang="en-US" sz="900" dirty="0">
                <a:solidFill>
                  <a:srgbClr val="C9A87C"/>
                </a:solidFill>
                <a:latin typeface="Noto Sans SC" pitchFamily="34" charset="0"/>
                <a:ea typeface="Noto Sans SC" pitchFamily="34" charset="-122"/>
                <a:cs typeface="Noto Sans SC" pitchFamily="34" charset="-120"/>
              </a:rPr>
              <a:t>问题</a:t>
            </a:r>
            <a:endParaRPr lang="en-US" sz="1600" dirty="0"/>
          </a:p>
        </p:txBody>
      </p:sp>
      <p:sp>
        <p:nvSpPr>
          <p:cNvPr id="24" name="Text 22"/>
          <p:cNvSpPr/>
          <p:nvPr/>
        </p:nvSpPr>
        <p:spPr>
          <a:xfrm>
            <a:off x="990600" y="3231356"/>
            <a:ext cx="5286375" cy="180975"/>
          </a:xfrm>
          <a:prstGeom prst="rect">
            <a:avLst/>
          </a:prstGeom>
          <a:noFill/>
          <a:ln/>
        </p:spPr>
        <p:txBody>
          <a:bodyPr wrap="square" lIns="0" tIns="0" rIns="0" bIns="0" rtlCol="0" anchor="ctr"/>
          <a:lstStyle/>
          <a:p>
            <a:pPr>
              <a:lnSpc>
                <a:spcPct val="110000"/>
              </a:lnSpc>
            </a:pPr>
            <a:r>
              <a:rPr lang="en-US" sz="1050" dirty="0">
                <a:solidFill>
                  <a:srgbClr val="E0E2E5"/>
                </a:solidFill>
                <a:latin typeface="Noto Sans SC" pitchFamily="34" charset="0"/>
                <a:ea typeface="Noto Sans SC" pitchFamily="34" charset="-122"/>
                <a:cs typeface="Noto Sans SC" pitchFamily="34" charset="-120"/>
              </a:rPr>
              <a:t>_execute_tool_call() 混合了工具查找、验证、权限检查等多个关注点</a:t>
            </a:r>
            <a:endParaRPr lang="en-US" sz="1600" dirty="0"/>
          </a:p>
        </p:txBody>
      </p:sp>
      <p:sp>
        <p:nvSpPr>
          <p:cNvPr id="25" name="Shape 23"/>
          <p:cNvSpPr/>
          <p:nvPr/>
        </p:nvSpPr>
        <p:spPr>
          <a:xfrm>
            <a:off x="6362700" y="2964656"/>
            <a:ext cx="5372100" cy="523875"/>
          </a:xfrm>
          <a:custGeom>
            <a:avLst/>
            <a:gdLst/>
            <a:ahLst/>
            <a:cxnLst/>
            <a:rect l="l" t="t" r="r" b="b"/>
            <a:pathLst>
              <a:path w="5372100" h="523875">
                <a:moveTo>
                  <a:pt x="38101" y="0"/>
                </a:moveTo>
                <a:lnTo>
                  <a:pt x="5333999" y="0"/>
                </a:lnTo>
                <a:cubicBezTo>
                  <a:pt x="5355027" y="0"/>
                  <a:pt x="5372100" y="17073"/>
                  <a:pt x="5372100" y="38101"/>
                </a:cubicBezTo>
                <a:lnTo>
                  <a:pt x="5372100" y="485774"/>
                </a:lnTo>
                <a:cubicBezTo>
                  <a:pt x="5372100" y="506802"/>
                  <a:pt x="5355027" y="523875"/>
                  <a:pt x="5333999" y="523875"/>
                </a:cubicBezTo>
                <a:lnTo>
                  <a:pt x="38101" y="523875"/>
                </a:lnTo>
                <a:cubicBezTo>
                  <a:pt x="17073" y="523875"/>
                  <a:pt x="0" y="506802"/>
                  <a:pt x="0" y="485774"/>
                </a:cubicBezTo>
                <a:lnTo>
                  <a:pt x="0" y="38101"/>
                </a:lnTo>
                <a:cubicBezTo>
                  <a:pt x="0" y="17073"/>
                  <a:pt x="17073" y="0"/>
                  <a:pt x="38101" y="0"/>
                </a:cubicBezTo>
                <a:close/>
              </a:path>
            </a:pathLst>
          </a:custGeom>
          <a:solidFill>
            <a:srgbClr val="1A1D21"/>
          </a:solidFill>
          <a:ln/>
        </p:spPr>
        <p:txBody>
          <a:bodyPr/>
          <a:lstStyle/>
          <a:p>
            <a:endParaRPr lang="zh-CN" altLang="en-US"/>
          </a:p>
        </p:txBody>
      </p:sp>
      <p:sp>
        <p:nvSpPr>
          <p:cNvPr id="26" name="Text 24"/>
          <p:cNvSpPr/>
          <p:nvPr/>
        </p:nvSpPr>
        <p:spPr>
          <a:xfrm>
            <a:off x="6438900" y="3040856"/>
            <a:ext cx="5276850" cy="152400"/>
          </a:xfrm>
          <a:prstGeom prst="rect">
            <a:avLst/>
          </a:prstGeom>
          <a:noFill/>
          <a:ln/>
        </p:spPr>
        <p:txBody>
          <a:bodyPr wrap="square" lIns="0" tIns="0" rIns="0" bIns="0" rtlCol="0" anchor="ctr"/>
          <a:lstStyle/>
          <a:p>
            <a:pPr>
              <a:lnSpc>
                <a:spcPct val="110000"/>
              </a:lnSpc>
            </a:pPr>
            <a:r>
              <a:rPr lang="en-US" sz="900" dirty="0">
                <a:solidFill>
                  <a:srgbClr val="4A6D8C"/>
                </a:solidFill>
                <a:latin typeface="Noto Sans SC" pitchFamily="34" charset="0"/>
                <a:ea typeface="Noto Sans SC" pitchFamily="34" charset="-122"/>
                <a:cs typeface="Noto Sans SC" pitchFamily="34" charset="-120"/>
              </a:rPr>
              <a:t>方案</a:t>
            </a:r>
            <a:endParaRPr lang="en-US" sz="1600" dirty="0"/>
          </a:p>
        </p:txBody>
      </p:sp>
      <p:sp>
        <p:nvSpPr>
          <p:cNvPr id="27" name="Text 25"/>
          <p:cNvSpPr/>
          <p:nvPr/>
        </p:nvSpPr>
        <p:spPr>
          <a:xfrm>
            <a:off x="6438900" y="3231356"/>
            <a:ext cx="5286375" cy="180975"/>
          </a:xfrm>
          <a:prstGeom prst="rect">
            <a:avLst/>
          </a:prstGeom>
          <a:noFill/>
          <a:ln/>
        </p:spPr>
        <p:txBody>
          <a:bodyPr wrap="square" lIns="0" tIns="0" rIns="0" bIns="0" rtlCol="0" anchor="ctr"/>
          <a:lstStyle/>
          <a:p>
            <a:pPr>
              <a:lnSpc>
                <a:spcPct val="110000"/>
              </a:lnSpc>
            </a:pPr>
            <a:r>
              <a:rPr lang="en-US" sz="1050" dirty="0">
                <a:solidFill>
                  <a:srgbClr val="E0E2E5"/>
                </a:solidFill>
                <a:latin typeface="Noto Sans SC" pitchFamily="34" charset="0"/>
                <a:ea typeface="Noto Sans SC" pitchFamily="34" charset="-122"/>
                <a:cs typeface="Noto Sans SC" pitchFamily="34" charset="-120"/>
              </a:rPr>
              <a:t>提取 _check_permissions() 封装权限决策逻辑，提升可读性与可测试性</a:t>
            </a:r>
            <a:endParaRPr lang="en-US" sz="1600" dirty="0"/>
          </a:p>
        </p:txBody>
      </p:sp>
      <p:sp>
        <p:nvSpPr>
          <p:cNvPr id="28" name="Shape 26"/>
          <p:cNvSpPr/>
          <p:nvPr/>
        </p:nvSpPr>
        <p:spPr>
          <a:xfrm>
            <a:off x="400050" y="3643313"/>
            <a:ext cx="11410950" cy="1209675"/>
          </a:xfrm>
          <a:custGeom>
            <a:avLst/>
            <a:gdLst/>
            <a:ahLst/>
            <a:cxnLst/>
            <a:rect l="l" t="t" r="r" b="b"/>
            <a:pathLst>
              <a:path w="11410950" h="1209675">
                <a:moveTo>
                  <a:pt x="0" y="0"/>
                </a:moveTo>
                <a:lnTo>
                  <a:pt x="11334753" y="0"/>
                </a:lnTo>
                <a:cubicBezTo>
                  <a:pt x="11376807" y="0"/>
                  <a:pt x="11410950" y="34143"/>
                  <a:pt x="11410950" y="76197"/>
                </a:cubicBezTo>
                <a:lnTo>
                  <a:pt x="11410950" y="1133478"/>
                </a:lnTo>
                <a:cubicBezTo>
                  <a:pt x="11410950" y="1175532"/>
                  <a:pt x="11376807" y="1209675"/>
                  <a:pt x="11334753" y="1209675"/>
                </a:cubicBezTo>
                <a:lnTo>
                  <a:pt x="0" y="1209675"/>
                </a:lnTo>
                <a:lnTo>
                  <a:pt x="0" y="0"/>
                </a:lnTo>
                <a:close/>
              </a:path>
            </a:pathLst>
          </a:custGeom>
          <a:solidFill>
            <a:srgbClr val="4A6D8C">
              <a:alpha val="10196"/>
            </a:srgbClr>
          </a:solidFill>
          <a:ln/>
        </p:spPr>
        <p:txBody>
          <a:bodyPr/>
          <a:lstStyle/>
          <a:p>
            <a:endParaRPr lang="zh-CN" altLang="en-US"/>
          </a:p>
        </p:txBody>
      </p:sp>
      <p:sp>
        <p:nvSpPr>
          <p:cNvPr id="29" name="Shape 27"/>
          <p:cNvSpPr/>
          <p:nvPr/>
        </p:nvSpPr>
        <p:spPr>
          <a:xfrm>
            <a:off x="400050" y="3643313"/>
            <a:ext cx="38100" cy="1209675"/>
          </a:xfrm>
          <a:custGeom>
            <a:avLst/>
            <a:gdLst/>
            <a:ahLst/>
            <a:cxnLst/>
            <a:rect l="l" t="t" r="r" b="b"/>
            <a:pathLst>
              <a:path w="38100" h="1209675">
                <a:moveTo>
                  <a:pt x="0" y="0"/>
                </a:moveTo>
                <a:lnTo>
                  <a:pt x="38100" y="0"/>
                </a:lnTo>
                <a:lnTo>
                  <a:pt x="38100" y="1209675"/>
                </a:lnTo>
                <a:lnTo>
                  <a:pt x="0" y="1209675"/>
                </a:lnTo>
                <a:lnTo>
                  <a:pt x="0" y="0"/>
                </a:lnTo>
                <a:close/>
              </a:path>
            </a:pathLst>
          </a:custGeom>
          <a:solidFill>
            <a:srgbClr val="4A6D8C"/>
          </a:solidFill>
          <a:ln/>
        </p:spPr>
        <p:txBody>
          <a:bodyPr/>
          <a:lstStyle/>
          <a:p>
            <a:endParaRPr lang="zh-CN" altLang="en-US"/>
          </a:p>
        </p:txBody>
      </p:sp>
      <p:sp>
        <p:nvSpPr>
          <p:cNvPr id="30" name="Shape 28"/>
          <p:cNvSpPr/>
          <p:nvPr/>
        </p:nvSpPr>
        <p:spPr>
          <a:xfrm>
            <a:off x="495300" y="3719512"/>
            <a:ext cx="304800" cy="304800"/>
          </a:xfrm>
          <a:custGeom>
            <a:avLst/>
            <a:gdLst/>
            <a:ahLst/>
            <a:cxnLst/>
            <a:rect l="l" t="t" r="r" b="b"/>
            <a:pathLst>
              <a:path w="304800" h="304800">
                <a:moveTo>
                  <a:pt x="152400" y="0"/>
                </a:moveTo>
                <a:lnTo>
                  <a:pt x="152400" y="0"/>
                </a:lnTo>
                <a:cubicBezTo>
                  <a:pt x="236512" y="0"/>
                  <a:pt x="304800" y="68288"/>
                  <a:pt x="304800" y="152400"/>
                </a:cubicBezTo>
                <a:lnTo>
                  <a:pt x="304800" y="152400"/>
                </a:lnTo>
                <a:cubicBezTo>
                  <a:pt x="304800" y="236512"/>
                  <a:pt x="236512" y="304800"/>
                  <a:pt x="152400" y="304800"/>
                </a:cubicBezTo>
                <a:lnTo>
                  <a:pt x="152400" y="304800"/>
                </a:lnTo>
                <a:cubicBezTo>
                  <a:pt x="68288" y="304800"/>
                  <a:pt x="0" y="236512"/>
                  <a:pt x="0" y="152400"/>
                </a:cubicBezTo>
                <a:lnTo>
                  <a:pt x="0" y="152400"/>
                </a:lnTo>
                <a:cubicBezTo>
                  <a:pt x="0" y="68288"/>
                  <a:pt x="68288" y="0"/>
                  <a:pt x="152400" y="0"/>
                </a:cubicBezTo>
                <a:close/>
              </a:path>
            </a:pathLst>
          </a:custGeom>
          <a:solidFill>
            <a:srgbClr val="4A6D8C"/>
          </a:solidFill>
          <a:ln/>
        </p:spPr>
        <p:txBody>
          <a:bodyPr/>
          <a:lstStyle/>
          <a:p>
            <a:endParaRPr lang="zh-CN" altLang="en-US"/>
          </a:p>
        </p:txBody>
      </p:sp>
      <p:sp>
        <p:nvSpPr>
          <p:cNvPr id="31" name="Text 29"/>
          <p:cNvSpPr/>
          <p:nvPr/>
        </p:nvSpPr>
        <p:spPr>
          <a:xfrm>
            <a:off x="457200" y="3719512"/>
            <a:ext cx="381000" cy="304800"/>
          </a:xfrm>
          <a:prstGeom prst="rect">
            <a:avLst/>
          </a:prstGeom>
          <a:noFill/>
          <a:ln/>
        </p:spPr>
        <p:txBody>
          <a:bodyPr wrap="square" lIns="0" tIns="0" rIns="0" bIns="0" rtlCol="0" anchor="ctr"/>
          <a:lstStyle/>
          <a:p>
            <a:pPr algn="ctr">
              <a:lnSpc>
                <a:spcPct val="130000"/>
              </a:lnSpc>
            </a:pPr>
            <a:r>
              <a:rPr lang="en-US" sz="1200" b="1" dirty="0">
                <a:solidFill>
                  <a:srgbClr val="FFFFFF"/>
                </a:solidFill>
                <a:latin typeface="Hedvig Letters Sans" pitchFamily="34" charset="0"/>
                <a:ea typeface="Hedvig Letters Sans" pitchFamily="34" charset="-122"/>
                <a:cs typeface="Hedvig Letters Sans" pitchFamily="34" charset="-120"/>
              </a:rPr>
              <a:t>3</a:t>
            </a:r>
            <a:endParaRPr lang="en-US" sz="1600" dirty="0"/>
          </a:p>
        </p:txBody>
      </p:sp>
      <p:sp>
        <p:nvSpPr>
          <p:cNvPr id="32" name="Text 30"/>
          <p:cNvSpPr/>
          <p:nvPr/>
        </p:nvSpPr>
        <p:spPr>
          <a:xfrm>
            <a:off x="914400" y="3719512"/>
            <a:ext cx="10906125" cy="266700"/>
          </a:xfrm>
          <a:prstGeom prst="rect">
            <a:avLst/>
          </a:prstGeom>
          <a:noFill/>
          <a:ln/>
        </p:spPr>
        <p:txBody>
          <a:bodyPr wrap="square" lIns="0" tIns="0" rIns="0" bIns="0" rtlCol="0" anchor="ctr"/>
          <a:lstStyle/>
          <a:p>
            <a:pPr>
              <a:lnSpc>
                <a:spcPct val="130000"/>
              </a:lnSpc>
            </a:pPr>
            <a:r>
              <a:rPr lang="en-US" sz="1350" b="1" dirty="0">
                <a:solidFill>
                  <a:srgbClr val="E0E2E5"/>
                </a:solidFill>
                <a:latin typeface="MiSans" pitchFamily="34" charset="0"/>
                <a:ea typeface="MiSans" pitchFamily="34" charset="-122"/>
                <a:cs typeface="MiSans" pitchFamily="34" charset="-120"/>
              </a:rPr>
              <a:t>Unify Task/Agent Lifecycle Management</a:t>
            </a:r>
            <a:endParaRPr lang="en-US" sz="1600" dirty="0"/>
          </a:p>
        </p:txBody>
      </p:sp>
      <p:sp>
        <p:nvSpPr>
          <p:cNvPr id="33" name="Text 31"/>
          <p:cNvSpPr/>
          <p:nvPr/>
        </p:nvSpPr>
        <p:spPr>
          <a:xfrm>
            <a:off x="914400" y="4024313"/>
            <a:ext cx="10887075" cy="190500"/>
          </a:xfrm>
          <a:prstGeom prst="rect">
            <a:avLst/>
          </a:prstGeom>
          <a:noFill/>
          <a:ln/>
        </p:spPr>
        <p:txBody>
          <a:bodyPr wrap="square" lIns="0" tIns="0" rIns="0" bIns="0" rtlCol="0" anchor="ctr"/>
          <a:lstStyle/>
          <a:p>
            <a:pPr>
              <a:lnSpc>
                <a:spcPct val="120000"/>
              </a:lnSpc>
            </a:pPr>
            <a:r>
              <a:rPr lang="en-US" sz="1050" dirty="0">
                <a:solidFill>
                  <a:srgbClr val="7D7C7A"/>
                </a:solidFill>
                <a:latin typeface="Noto Sans SC" pitchFamily="34" charset="0"/>
                <a:ea typeface="Noto Sans SC" pitchFamily="34" charset="-122"/>
                <a:cs typeface="Noto Sans SC" pitchFamily="34" charset="-120"/>
              </a:rPr>
              <a:t>src/openharness/tasks/manager.py + subprocess_backend.py</a:t>
            </a:r>
            <a:endParaRPr lang="en-US" sz="1600" dirty="0"/>
          </a:p>
        </p:txBody>
      </p:sp>
      <p:sp>
        <p:nvSpPr>
          <p:cNvPr id="34" name="Shape 32"/>
          <p:cNvSpPr/>
          <p:nvPr/>
        </p:nvSpPr>
        <p:spPr>
          <a:xfrm>
            <a:off x="914400" y="4252913"/>
            <a:ext cx="5372100" cy="523875"/>
          </a:xfrm>
          <a:custGeom>
            <a:avLst/>
            <a:gdLst/>
            <a:ahLst/>
            <a:cxnLst/>
            <a:rect l="l" t="t" r="r" b="b"/>
            <a:pathLst>
              <a:path w="5372100" h="523875">
                <a:moveTo>
                  <a:pt x="38101" y="0"/>
                </a:moveTo>
                <a:lnTo>
                  <a:pt x="5333999" y="0"/>
                </a:lnTo>
                <a:cubicBezTo>
                  <a:pt x="5355027" y="0"/>
                  <a:pt x="5372100" y="17073"/>
                  <a:pt x="5372100" y="38101"/>
                </a:cubicBezTo>
                <a:lnTo>
                  <a:pt x="5372100" y="485774"/>
                </a:lnTo>
                <a:cubicBezTo>
                  <a:pt x="5372100" y="506802"/>
                  <a:pt x="5355027" y="523875"/>
                  <a:pt x="5333999" y="523875"/>
                </a:cubicBezTo>
                <a:lnTo>
                  <a:pt x="38101" y="523875"/>
                </a:lnTo>
                <a:cubicBezTo>
                  <a:pt x="17073" y="523875"/>
                  <a:pt x="0" y="506802"/>
                  <a:pt x="0" y="485774"/>
                </a:cubicBezTo>
                <a:lnTo>
                  <a:pt x="0" y="38101"/>
                </a:lnTo>
                <a:cubicBezTo>
                  <a:pt x="0" y="17073"/>
                  <a:pt x="17073" y="0"/>
                  <a:pt x="38101" y="0"/>
                </a:cubicBezTo>
                <a:close/>
              </a:path>
            </a:pathLst>
          </a:custGeom>
          <a:solidFill>
            <a:srgbClr val="1A1D21"/>
          </a:solidFill>
          <a:ln/>
        </p:spPr>
        <p:txBody>
          <a:bodyPr/>
          <a:lstStyle/>
          <a:p>
            <a:endParaRPr lang="zh-CN" altLang="en-US"/>
          </a:p>
        </p:txBody>
      </p:sp>
      <p:sp>
        <p:nvSpPr>
          <p:cNvPr id="35" name="Text 33"/>
          <p:cNvSpPr/>
          <p:nvPr/>
        </p:nvSpPr>
        <p:spPr>
          <a:xfrm>
            <a:off x="990600" y="4329113"/>
            <a:ext cx="5276850" cy="152400"/>
          </a:xfrm>
          <a:prstGeom prst="rect">
            <a:avLst/>
          </a:prstGeom>
          <a:noFill/>
          <a:ln/>
        </p:spPr>
        <p:txBody>
          <a:bodyPr wrap="square" lIns="0" tIns="0" rIns="0" bIns="0" rtlCol="0" anchor="ctr"/>
          <a:lstStyle/>
          <a:p>
            <a:pPr>
              <a:lnSpc>
                <a:spcPct val="110000"/>
              </a:lnSpc>
            </a:pPr>
            <a:r>
              <a:rPr lang="en-US" sz="900" dirty="0">
                <a:solidFill>
                  <a:srgbClr val="C9A87C"/>
                </a:solidFill>
                <a:latin typeface="Noto Sans SC" pitchFamily="34" charset="0"/>
                <a:ea typeface="Noto Sans SC" pitchFamily="34" charset="-122"/>
                <a:cs typeface="Noto Sans SC" pitchFamily="34" charset="-120"/>
              </a:rPr>
              <a:t>问题</a:t>
            </a:r>
            <a:endParaRPr lang="en-US" sz="1600" dirty="0"/>
          </a:p>
        </p:txBody>
      </p:sp>
      <p:sp>
        <p:nvSpPr>
          <p:cNvPr id="36" name="Text 34"/>
          <p:cNvSpPr/>
          <p:nvPr/>
        </p:nvSpPr>
        <p:spPr>
          <a:xfrm>
            <a:off x="990600" y="4519613"/>
            <a:ext cx="5286375" cy="180975"/>
          </a:xfrm>
          <a:prstGeom prst="rect">
            <a:avLst/>
          </a:prstGeom>
          <a:noFill/>
          <a:ln/>
        </p:spPr>
        <p:txBody>
          <a:bodyPr wrap="square" lIns="0" tIns="0" rIns="0" bIns="0" rtlCol="0" anchor="ctr"/>
          <a:lstStyle/>
          <a:p>
            <a:pPr>
              <a:lnSpc>
                <a:spcPct val="110000"/>
              </a:lnSpc>
            </a:pPr>
            <a:r>
              <a:rPr lang="en-US" sz="1050" dirty="0">
                <a:solidFill>
                  <a:srgbClr val="E0E2E5"/>
                </a:solidFill>
                <a:latin typeface="Noto Sans SC" pitchFamily="34" charset="0"/>
                <a:ea typeface="Noto Sans SC" pitchFamily="34" charset="-122"/>
                <a:cs typeface="Noto Sans SC" pitchFamily="34" charset="-120"/>
              </a:rPr>
              <a:t>BackgroundTaskManager 与 SubprocessBackend 紧耦合，维护平行状态</a:t>
            </a:r>
            <a:endParaRPr lang="en-US" sz="1600" dirty="0"/>
          </a:p>
        </p:txBody>
      </p:sp>
      <p:sp>
        <p:nvSpPr>
          <p:cNvPr id="37" name="Shape 35"/>
          <p:cNvSpPr/>
          <p:nvPr/>
        </p:nvSpPr>
        <p:spPr>
          <a:xfrm>
            <a:off x="6362700" y="4252913"/>
            <a:ext cx="5372100" cy="523875"/>
          </a:xfrm>
          <a:custGeom>
            <a:avLst/>
            <a:gdLst/>
            <a:ahLst/>
            <a:cxnLst/>
            <a:rect l="l" t="t" r="r" b="b"/>
            <a:pathLst>
              <a:path w="5372100" h="523875">
                <a:moveTo>
                  <a:pt x="38101" y="0"/>
                </a:moveTo>
                <a:lnTo>
                  <a:pt x="5333999" y="0"/>
                </a:lnTo>
                <a:cubicBezTo>
                  <a:pt x="5355027" y="0"/>
                  <a:pt x="5372100" y="17073"/>
                  <a:pt x="5372100" y="38101"/>
                </a:cubicBezTo>
                <a:lnTo>
                  <a:pt x="5372100" y="485774"/>
                </a:lnTo>
                <a:cubicBezTo>
                  <a:pt x="5372100" y="506802"/>
                  <a:pt x="5355027" y="523875"/>
                  <a:pt x="5333999" y="523875"/>
                </a:cubicBezTo>
                <a:lnTo>
                  <a:pt x="38101" y="523875"/>
                </a:lnTo>
                <a:cubicBezTo>
                  <a:pt x="17073" y="523875"/>
                  <a:pt x="0" y="506802"/>
                  <a:pt x="0" y="485774"/>
                </a:cubicBezTo>
                <a:lnTo>
                  <a:pt x="0" y="38101"/>
                </a:lnTo>
                <a:cubicBezTo>
                  <a:pt x="0" y="17073"/>
                  <a:pt x="17073" y="0"/>
                  <a:pt x="38101" y="0"/>
                </a:cubicBezTo>
                <a:close/>
              </a:path>
            </a:pathLst>
          </a:custGeom>
          <a:solidFill>
            <a:srgbClr val="1A1D21"/>
          </a:solidFill>
          <a:ln/>
        </p:spPr>
        <p:txBody>
          <a:bodyPr/>
          <a:lstStyle/>
          <a:p>
            <a:endParaRPr lang="zh-CN" altLang="en-US"/>
          </a:p>
        </p:txBody>
      </p:sp>
      <p:sp>
        <p:nvSpPr>
          <p:cNvPr id="38" name="Text 36"/>
          <p:cNvSpPr/>
          <p:nvPr/>
        </p:nvSpPr>
        <p:spPr>
          <a:xfrm>
            <a:off x="6438900" y="4329113"/>
            <a:ext cx="5276850" cy="152400"/>
          </a:xfrm>
          <a:prstGeom prst="rect">
            <a:avLst/>
          </a:prstGeom>
          <a:noFill/>
          <a:ln/>
        </p:spPr>
        <p:txBody>
          <a:bodyPr wrap="square" lIns="0" tIns="0" rIns="0" bIns="0" rtlCol="0" anchor="ctr"/>
          <a:lstStyle/>
          <a:p>
            <a:pPr>
              <a:lnSpc>
                <a:spcPct val="110000"/>
              </a:lnSpc>
            </a:pPr>
            <a:r>
              <a:rPr lang="en-US" sz="900" dirty="0">
                <a:solidFill>
                  <a:srgbClr val="4A6D8C"/>
                </a:solidFill>
                <a:latin typeface="Noto Sans SC" pitchFamily="34" charset="0"/>
                <a:ea typeface="Noto Sans SC" pitchFamily="34" charset="-122"/>
                <a:cs typeface="Noto Sans SC" pitchFamily="34" charset="-120"/>
              </a:rPr>
              <a:t>方案</a:t>
            </a:r>
            <a:endParaRPr lang="en-US" sz="1600" dirty="0"/>
          </a:p>
        </p:txBody>
      </p:sp>
      <p:sp>
        <p:nvSpPr>
          <p:cNvPr id="39" name="Text 37"/>
          <p:cNvSpPr/>
          <p:nvPr/>
        </p:nvSpPr>
        <p:spPr>
          <a:xfrm>
            <a:off x="6438900" y="4519613"/>
            <a:ext cx="5286375" cy="180975"/>
          </a:xfrm>
          <a:prstGeom prst="rect">
            <a:avLst/>
          </a:prstGeom>
          <a:noFill/>
          <a:ln/>
        </p:spPr>
        <p:txBody>
          <a:bodyPr wrap="square" lIns="0" tIns="0" rIns="0" bIns="0" rtlCol="0" anchor="ctr"/>
          <a:lstStyle/>
          <a:p>
            <a:pPr>
              <a:lnSpc>
                <a:spcPct val="110000"/>
              </a:lnSpc>
            </a:pPr>
            <a:r>
              <a:rPr lang="en-US" sz="1050" dirty="0">
                <a:solidFill>
                  <a:srgbClr val="E0E2E5"/>
                </a:solidFill>
                <a:latin typeface="Noto Sans SC" pitchFamily="34" charset="0"/>
                <a:ea typeface="Noto Sans SC" pitchFamily="34" charset="-122"/>
                <a:cs typeface="Noto Sans SC" pitchFamily="34" charset="-120"/>
              </a:rPr>
              <a:t>引入 TeammateTask 抽象，提供更清晰的接口，便于支持其他后端</a:t>
            </a:r>
            <a:endParaRPr lang="en-US" sz="1600" dirty="0"/>
          </a:p>
        </p:txBody>
      </p:sp>
      <p:sp>
        <p:nvSpPr>
          <p:cNvPr id="40" name="Shape 38"/>
          <p:cNvSpPr/>
          <p:nvPr/>
        </p:nvSpPr>
        <p:spPr>
          <a:xfrm>
            <a:off x="385763" y="4936331"/>
            <a:ext cx="11420475" cy="390525"/>
          </a:xfrm>
          <a:custGeom>
            <a:avLst/>
            <a:gdLst/>
            <a:ahLst/>
            <a:cxnLst/>
            <a:rect l="l" t="t" r="r" b="b"/>
            <a:pathLst>
              <a:path w="11420475" h="390525">
                <a:moveTo>
                  <a:pt x="76199" y="0"/>
                </a:moveTo>
                <a:lnTo>
                  <a:pt x="11344276" y="0"/>
                </a:lnTo>
                <a:cubicBezTo>
                  <a:pt x="11386359" y="0"/>
                  <a:pt x="11420475" y="34116"/>
                  <a:pt x="11420475" y="76199"/>
                </a:cubicBezTo>
                <a:lnTo>
                  <a:pt x="11420475" y="314326"/>
                </a:lnTo>
                <a:cubicBezTo>
                  <a:pt x="11420475" y="356409"/>
                  <a:pt x="11386359" y="390525"/>
                  <a:pt x="11344276" y="390525"/>
                </a:cubicBezTo>
                <a:lnTo>
                  <a:pt x="76199" y="390525"/>
                </a:lnTo>
                <a:cubicBezTo>
                  <a:pt x="34144" y="390525"/>
                  <a:pt x="0" y="356381"/>
                  <a:pt x="0" y="314326"/>
                </a:cubicBezTo>
                <a:lnTo>
                  <a:pt x="0" y="76199"/>
                </a:lnTo>
                <a:cubicBezTo>
                  <a:pt x="0" y="34144"/>
                  <a:pt x="34144" y="0"/>
                  <a:pt x="76199" y="0"/>
                </a:cubicBezTo>
                <a:close/>
              </a:path>
            </a:pathLst>
          </a:custGeom>
          <a:solidFill>
            <a:srgbClr val="C9A87C">
              <a:alpha val="10196"/>
            </a:srgbClr>
          </a:solidFill>
          <a:ln w="12700">
            <a:solidFill>
              <a:srgbClr val="C9A87C">
                <a:alpha val="30196"/>
              </a:srgbClr>
            </a:solidFill>
            <a:prstDash val="solid"/>
          </a:ln>
        </p:spPr>
        <p:txBody>
          <a:bodyPr/>
          <a:lstStyle/>
          <a:p>
            <a:endParaRPr lang="zh-CN" altLang="en-US"/>
          </a:p>
        </p:txBody>
      </p:sp>
      <p:sp>
        <p:nvSpPr>
          <p:cNvPr id="41" name="Shape 39"/>
          <p:cNvSpPr/>
          <p:nvPr/>
        </p:nvSpPr>
        <p:spPr>
          <a:xfrm>
            <a:off x="476250" y="5055394"/>
            <a:ext cx="171450" cy="152400"/>
          </a:xfrm>
          <a:custGeom>
            <a:avLst/>
            <a:gdLst/>
            <a:ahLst/>
            <a:cxnLst/>
            <a:rect l="l" t="t" r="r" b="b"/>
            <a:pathLst>
              <a:path w="171450" h="152400">
                <a:moveTo>
                  <a:pt x="92125" y="-5626"/>
                </a:moveTo>
                <a:cubicBezTo>
                  <a:pt x="90904" y="-8007"/>
                  <a:pt x="88434" y="-9525"/>
                  <a:pt x="85755" y="-9525"/>
                </a:cubicBezTo>
                <a:cubicBezTo>
                  <a:pt x="83076" y="-9525"/>
                  <a:pt x="80605" y="-8007"/>
                  <a:pt x="79385" y="-5626"/>
                </a:cubicBezTo>
                <a:lnTo>
                  <a:pt x="57477" y="37296"/>
                </a:lnTo>
                <a:lnTo>
                  <a:pt x="9882" y="44857"/>
                </a:lnTo>
                <a:cubicBezTo>
                  <a:pt x="7233" y="45274"/>
                  <a:pt x="5030" y="47149"/>
                  <a:pt x="4197" y="49709"/>
                </a:cubicBezTo>
                <a:cubicBezTo>
                  <a:pt x="3364" y="52268"/>
                  <a:pt x="4048" y="55066"/>
                  <a:pt x="5923" y="56971"/>
                </a:cubicBezTo>
                <a:lnTo>
                  <a:pt x="39975" y="91053"/>
                </a:lnTo>
                <a:lnTo>
                  <a:pt x="32474" y="138648"/>
                </a:lnTo>
                <a:cubicBezTo>
                  <a:pt x="32058" y="141297"/>
                  <a:pt x="33159" y="143976"/>
                  <a:pt x="35332" y="145554"/>
                </a:cubicBezTo>
                <a:cubicBezTo>
                  <a:pt x="37505" y="147131"/>
                  <a:pt x="40362" y="147370"/>
                  <a:pt x="42773" y="146149"/>
                </a:cubicBezTo>
                <a:lnTo>
                  <a:pt x="85755" y="124301"/>
                </a:lnTo>
                <a:lnTo>
                  <a:pt x="128707" y="146149"/>
                </a:lnTo>
                <a:cubicBezTo>
                  <a:pt x="131088" y="147370"/>
                  <a:pt x="133975" y="147131"/>
                  <a:pt x="136148" y="145554"/>
                </a:cubicBezTo>
                <a:cubicBezTo>
                  <a:pt x="138321" y="143976"/>
                  <a:pt x="139422" y="141327"/>
                  <a:pt x="139005" y="138648"/>
                </a:cubicBezTo>
                <a:lnTo>
                  <a:pt x="131475" y="91053"/>
                </a:lnTo>
                <a:lnTo>
                  <a:pt x="165527" y="56971"/>
                </a:lnTo>
                <a:cubicBezTo>
                  <a:pt x="167432" y="55066"/>
                  <a:pt x="168086" y="52268"/>
                  <a:pt x="167253" y="49709"/>
                </a:cubicBezTo>
                <a:cubicBezTo>
                  <a:pt x="166420" y="47149"/>
                  <a:pt x="164247" y="45274"/>
                  <a:pt x="161568" y="44857"/>
                </a:cubicBezTo>
                <a:lnTo>
                  <a:pt x="114002" y="37296"/>
                </a:lnTo>
                <a:lnTo>
                  <a:pt x="92125" y="-5626"/>
                </a:lnTo>
                <a:close/>
              </a:path>
            </a:pathLst>
          </a:custGeom>
          <a:solidFill>
            <a:srgbClr val="C9A87C"/>
          </a:solidFill>
          <a:ln/>
        </p:spPr>
        <p:txBody>
          <a:bodyPr/>
          <a:lstStyle/>
          <a:p>
            <a:endParaRPr lang="zh-CN" altLang="en-US"/>
          </a:p>
        </p:txBody>
      </p:sp>
      <p:sp>
        <p:nvSpPr>
          <p:cNvPr id="42" name="Text 40"/>
          <p:cNvSpPr/>
          <p:nvPr/>
        </p:nvSpPr>
        <p:spPr>
          <a:xfrm>
            <a:off x="714375" y="5017294"/>
            <a:ext cx="11087100" cy="228600"/>
          </a:xfrm>
          <a:prstGeom prst="rect">
            <a:avLst/>
          </a:prstGeom>
          <a:noFill/>
          <a:ln/>
        </p:spPr>
        <p:txBody>
          <a:bodyPr wrap="square" lIns="0" tIns="0" rIns="0" bIns="0" rtlCol="0" anchor="ctr"/>
          <a:lstStyle/>
          <a:p>
            <a:pPr>
              <a:lnSpc>
                <a:spcPct val="130000"/>
              </a:lnSpc>
            </a:pPr>
            <a:r>
              <a:rPr lang="en-US" sz="1200" b="1" dirty="0">
                <a:solidFill>
                  <a:srgbClr val="C9A87C"/>
                </a:solidFill>
                <a:latin typeface="Noto Sans SC" pitchFamily="34" charset="0"/>
                <a:ea typeface="Noto Sans SC" pitchFamily="34" charset="-122"/>
                <a:cs typeface="Noto Sans SC" pitchFamily="34" charset="-120"/>
              </a:rPr>
              <a:t>Honorable mentions：</a:t>
            </a:r>
            <a:r>
              <a:rPr lang="en-US" sz="1200" dirty="0">
                <a:solidFill>
                  <a:srgbClr val="E0E2E5"/>
                </a:solidFill>
                <a:latin typeface="Noto Sans SC" pitchFamily="34" charset="0"/>
                <a:ea typeface="Noto Sans SC" pitchFamily="34" charset="-122"/>
                <a:cs typeface="Noto Sans SC" pitchFamily="34" charset="-120"/>
              </a:rPr>
              <a:t>PermissionChecker 可提取 PathRuleEngine；CLI 子命令可移至独立模块</a:t>
            </a:r>
            <a:endParaRPr lang="en-US" sz="1600" dirty="0"/>
          </a:p>
        </p:txBody>
      </p:sp>
    </p:spTree>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A1D21"/>
        </a:solidFill>
        <a:effectLst/>
      </p:bgPr>
    </p:bg>
    <p:spTree>
      <p:nvGrpSpPr>
        <p:cNvPr id="1" name=""/>
        <p:cNvGrpSpPr/>
        <p:nvPr/>
      </p:nvGrpSpPr>
      <p:grpSpPr>
        <a:xfrm>
          <a:off x="0" y="0"/>
          <a:ext cx="0" cy="0"/>
          <a:chOff x="0" y="0"/>
          <a:chExt cx="0" cy="0"/>
        </a:xfrm>
      </p:grpSpPr>
      <p:sp>
        <p:nvSpPr>
          <p:cNvPr id="4" name="Text 1"/>
          <p:cNvSpPr/>
          <p:nvPr/>
        </p:nvSpPr>
        <p:spPr>
          <a:xfrm>
            <a:off x="381000" y="1766888"/>
            <a:ext cx="1554510" cy="1281113"/>
          </a:xfrm>
          <a:prstGeom prst="rect">
            <a:avLst/>
          </a:prstGeom>
          <a:noFill/>
          <a:ln/>
        </p:spPr>
        <p:txBody>
          <a:bodyPr wrap="square" lIns="0" tIns="0" rIns="0" bIns="0" rtlCol="0" anchor="ctr"/>
          <a:lstStyle/>
          <a:p>
            <a:pPr>
              <a:lnSpc>
                <a:spcPct val="80000"/>
              </a:lnSpc>
            </a:pPr>
            <a:r>
              <a:rPr lang="en-US" sz="7200" b="1" dirty="0">
                <a:solidFill>
                  <a:srgbClr val="C9A87C">
                    <a:alpha val="30000"/>
                  </a:srgbClr>
                </a:solidFill>
                <a:latin typeface="Hedvig Letters Sans" pitchFamily="34" charset="0"/>
                <a:ea typeface="Hedvig Letters Sans" pitchFamily="34" charset="-122"/>
                <a:cs typeface="Hedvig Letters Sans" pitchFamily="34" charset="-120"/>
              </a:rPr>
              <a:t>03</a:t>
            </a:r>
            <a:endParaRPr lang="en-US" sz="1600" dirty="0"/>
          </a:p>
        </p:txBody>
      </p:sp>
      <p:sp>
        <p:nvSpPr>
          <p:cNvPr id="5" name="Text 2"/>
          <p:cNvSpPr/>
          <p:nvPr/>
        </p:nvSpPr>
        <p:spPr>
          <a:xfrm>
            <a:off x="381000" y="3095625"/>
            <a:ext cx="11715750" cy="714375"/>
          </a:xfrm>
          <a:prstGeom prst="rect">
            <a:avLst/>
          </a:prstGeom>
          <a:noFill/>
          <a:ln/>
        </p:spPr>
        <p:txBody>
          <a:bodyPr wrap="square" lIns="0" tIns="0" rIns="0" bIns="0" rtlCol="0" anchor="ctr"/>
          <a:lstStyle/>
          <a:p>
            <a:pPr>
              <a:lnSpc>
                <a:spcPct val="100000"/>
              </a:lnSpc>
            </a:pPr>
            <a:r>
              <a:rPr lang="en-US" sz="4500" b="1" dirty="0">
                <a:solidFill>
                  <a:srgbClr val="E0E2E5"/>
                </a:solidFill>
                <a:latin typeface="Noto Sans SC" pitchFamily="34" charset="0"/>
                <a:ea typeface="Noto Sans SC" pitchFamily="34" charset="-122"/>
                <a:cs typeface="Noto Sans SC" pitchFamily="34" charset="-120"/>
              </a:rPr>
              <a:t>架构说明</a:t>
            </a:r>
            <a:endParaRPr lang="en-US" sz="1600" dirty="0"/>
          </a:p>
        </p:txBody>
      </p:sp>
      <p:sp>
        <p:nvSpPr>
          <p:cNvPr id="6" name="Text 3"/>
          <p:cNvSpPr/>
          <p:nvPr/>
        </p:nvSpPr>
        <p:spPr>
          <a:xfrm>
            <a:off x="381000" y="4038600"/>
            <a:ext cx="5600700" cy="371475"/>
          </a:xfrm>
          <a:prstGeom prst="rect">
            <a:avLst/>
          </a:prstGeom>
          <a:noFill/>
          <a:ln/>
        </p:spPr>
        <p:txBody>
          <a:bodyPr wrap="square" lIns="0" tIns="0" rIns="0" bIns="0" rtlCol="0" anchor="ctr"/>
          <a:lstStyle/>
          <a:p>
            <a:pPr>
              <a:lnSpc>
                <a:spcPct val="140000"/>
              </a:lnSpc>
            </a:pPr>
            <a:r>
              <a:rPr lang="en-US" sz="1800" dirty="0">
                <a:solidFill>
                  <a:srgbClr val="7D7C7A"/>
                </a:solidFill>
                <a:latin typeface="Noto Sans SC" pitchFamily="34" charset="0"/>
                <a:ea typeface="Noto Sans SC" pitchFamily="34" charset="-122"/>
                <a:cs typeface="Noto Sans SC" pitchFamily="34" charset="-120"/>
              </a:rPr>
              <a:t>核心执行流与子系统模块划分</a:t>
            </a:r>
            <a:endParaRPr lang="en-US" sz="1600" dirty="0"/>
          </a:p>
        </p:txBody>
      </p:sp>
      <p:sp>
        <p:nvSpPr>
          <p:cNvPr id="7" name="Shape 4"/>
          <p:cNvSpPr/>
          <p:nvPr/>
        </p:nvSpPr>
        <p:spPr>
          <a:xfrm>
            <a:off x="381000" y="4867275"/>
            <a:ext cx="914400" cy="38100"/>
          </a:xfrm>
          <a:custGeom>
            <a:avLst/>
            <a:gdLst/>
            <a:ahLst/>
            <a:cxnLst/>
            <a:rect l="l" t="t" r="r" b="b"/>
            <a:pathLst>
              <a:path w="914400" h="38100">
                <a:moveTo>
                  <a:pt x="0" y="0"/>
                </a:moveTo>
                <a:lnTo>
                  <a:pt x="914400" y="0"/>
                </a:lnTo>
                <a:lnTo>
                  <a:pt x="914400" y="38100"/>
                </a:lnTo>
                <a:lnTo>
                  <a:pt x="0" y="38100"/>
                </a:lnTo>
                <a:lnTo>
                  <a:pt x="0" y="0"/>
                </a:lnTo>
                <a:close/>
              </a:path>
            </a:pathLst>
          </a:custGeom>
          <a:solidFill>
            <a:srgbClr val="4A6D8C"/>
          </a:solidFill>
          <a:ln/>
        </p:spPr>
        <p:txBody>
          <a:bodyPr/>
          <a:lstStyle/>
          <a:p>
            <a:endParaRPr lang="zh-CN" altLang="en-US"/>
          </a:p>
        </p:txBody>
      </p:sp>
      <p:sp>
        <p:nvSpPr>
          <p:cNvPr id="8" name="Shape 5"/>
          <p:cNvSpPr/>
          <p:nvPr/>
        </p:nvSpPr>
        <p:spPr>
          <a:xfrm>
            <a:off x="1447800" y="4867275"/>
            <a:ext cx="457200" cy="38100"/>
          </a:xfrm>
          <a:custGeom>
            <a:avLst/>
            <a:gdLst/>
            <a:ahLst/>
            <a:cxnLst/>
            <a:rect l="l" t="t" r="r" b="b"/>
            <a:pathLst>
              <a:path w="457200" h="38100">
                <a:moveTo>
                  <a:pt x="0" y="0"/>
                </a:moveTo>
                <a:lnTo>
                  <a:pt x="457200" y="0"/>
                </a:lnTo>
                <a:lnTo>
                  <a:pt x="457200" y="38100"/>
                </a:lnTo>
                <a:lnTo>
                  <a:pt x="0" y="38100"/>
                </a:lnTo>
                <a:lnTo>
                  <a:pt x="0" y="0"/>
                </a:lnTo>
                <a:close/>
              </a:path>
            </a:pathLst>
          </a:custGeom>
          <a:solidFill>
            <a:srgbClr val="C9A87C"/>
          </a:solidFill>
          <a:ln/>
        </p:spPr>
        <p:txBody>
          <a:bodyPr/>
          <a:lstStyle/>
          <a:p>
            <a:endParaRPr lang="zh-CN" altLang="en-US"/>
          </a:p>
        </p:txBody>
      </p:sp>
    </p:spTree>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1A1D21"/>
        </a:solidFill>
        <a:effectLst/>
      </p:bgPr>
    </p:bg>
    <p:spTree>
      <p:nvGrpSpPr>
        <p:cNvPr id="1" name=""/>
        <p:cNvGrpSpPr/>
        <p:nvPr/>
      </p:nvGrpSpPr>
      <p:grpSpPr>
        <a:xfrm>
          <a:off x="0" y="0"/>
          <a:ext cx="0" cy="0"/>
          <a:chOff x="0" y="0"/>
          <a:chExt cx="0" cy="0"/>
        </a:xfrm>
      </p:grpSpPr>
      <p:sp>
        <p:nvSpPr>
          <p:cNvPr id="2" name="Text 0"/>
          <p:cNvSpPr/>
          <p:nvPr/>
        </p:nvSpPr>
        <p:spPr>
          <a:xfrm>
            <a:off x="381000" y="381000"/>
            <a:ext cx="11506200" cy="228600"/>
          </a:xfrm>
          <a:prstGeom prst="rect">
            <a:avLst/>
          </a:prstGeom>
          <a:noFill/>
          <a:ln/>
        </p:spPr>
        <p:txBody>
          <a:bodyPr wrap="square" lIns="0" tIns="0" rIns="0" bIns="0" rtlCol="0" anchor="ctr"/>
          <a:lstStyle/>
          <a:p>
            <a:pPr>
              <a:lnSpc>
                <a:spcPct val="130000"/>
              </a:lnSpc>
            </a:pPr>
            <a:r>
              <a:rPr lang="en-US" sz="1200" b="1" kern="0" spc="60" dirty="0">
                <a:solidFill>
                  <a:srgbClr val="C9A87C"/>
                </a:solidFill>
                <a:latin typeface="Noto Sans SC" pitchFamily="34" charset="0"/>
                <a:ea typeface="Noto Sans SC" pitchFamily="34" charset="-122"/>
                <a:cs typeface="Noto Sans SC" pitchFamily="34" charset="-120"/>
              </a:rPr>
              <a:t>ARCHITECTURE</a:t>
            </a:r>
            <a:endParaRPr lang="en-US" sz="1600" dirty="0"/>
          </a:p>
        </p:txBody>
      </p:sp>
      <p:sp>
        <p:nvSpPr>
          <p:cNvPr id="3" name="Text 1"/>
          <p:cNvSpPr/>
          <p:nvPr/>
        </p:nvSpPr>
        <p:spPr>
          <a:xfrm>
            <a:off x="381000" y="685800"/>
            <a:ext cx="11601450" cy="381000"/>
          </a:xfrm>
          <a:prstGeom prst="rect">
            <a:avLst/>
          </a:prstGeom>
          <a:noFill/>
          <a:ln/>
        </p:spPr>
        <p:txBody>
          <a:bodyPr wrap="square" lIns="0" tIns="0" rIns="0" bIns="0" rtlCol="0" anchor="ctr"/>
          <a:lstStyle/>
          <a:p>
            <a:pPr>
              <a:lnSpc>
                <a:spcPct val="90000"/>
              </a:lnSpc>
            </a:pPr>
            <a:r>
              <a:rPr lang="en-US" sz="2700" b="1" dirty="0">
                <a:solidFill>
                  <a:srgbClr val="E0E2E5"/>
                </a:solidFill>
                <a:latin typeface="Noto Sans SC" pitchFamily="34" charset="0"/>
                <a:ea typeface="Noto Sans SC" pitchFamily="34" charset="-122"/>
                <a:cs typeface="Noto Sans SC" pitchFamily="34" charset="-120"/>
              </a:rPr>
              <a:t>核心执行流图解</a:t>
            </a:r>
            <a:endParaRPr lang="en-US" sz="1600" dirty="0"/>
          </a:p>
        </p:txBody>
      </p:sp>
      <p:sp>
        <p:nvSpPr>
          <p:cNvPr id="4" name="Shape 2"/>
          <p:cNvSpPr/>
          <p:nvPr/>
        </p:nvSpPr>
        <p:spPr>
          <a:xfrm>
            <a:off x="385763" y="1262063"/>
            <a:ext cx="11420475" cy="2657475"/>
          </a:xfrm>
          <a:custGeom>
            <a:avLst/>
            <a:gdLst/>
            <a:ahLst/>
            <a:cxnLst/>
            <a:rect l="l" t="t" r="r" b="b"/>
            <a:pathLst>
              <a:path w="11420475" h="2657475">
                <a:moveTo>
                  <a:pt x="76190" y="0"/>
                </a:moveTo>
                <a:lnTo>
                  <a:pt x="11344285" y="0"/>
                </a:lnTo>
                <a:cubicBezTo>
                  <a:pt x="11386364" y="0"/>
                  <a:pt x="11420475" y="34111"/>
                  <a:pt x="11420475" y="76190"/>
                </a:cubicBezTo>
                <a:lnTo>
                  <a:pt x="11420475" y="2581285"/>
                </a:lnTo>
                <a:cubicBezTo>
                  <a:pt x="11420475" y="2623364"/>
                  <a:pt x="11386364" y="2657475"/>
                  <a:pt x="11344285" y="2657475"/>
                </a:cubicBezTo>
                <a:lnTo>
                  <a:pt x="76190" y="2657475"/>
                </a:lnTo>
                <a:cubicBezTo>
                  <a:pt x="34111" y="2657475"/>
                  <a:pt x="0" y="2623364"/>
                  <a:pt x="0" y="2581285"/>
                </a:cubicBezTo>
                <a:lnTo>
                  <a:pt x="0" y="76190"/>
                </a:lnTo>
                <a:cubicBezTo>
                  <a:pt x="0" y="34140"/>
                  <a:pt x="34140" y="0"/>
                  <a:pt x="76190" y="0"/>
                </a:cubicBezTo>
                <a:close/>
              </a:path>
            </a:pathLst>
          </a:custGeom>
          <a:solidFill>
            <a:srgbClr val="4A6D8C">
              <a:alpha val="10196"/>
            </a:srgbClr>
          </a:solidFill>
          <a:ln w="12700">
            <a:solidFill>
              <a:srgbClr val="4A6D8C">
                <a:alpha val="30196"/>
              </a:srgbClr>
            </a:solidFill>
            <a:prstDash val="solid"/>
          </a:ln>
        </p:spPr>
        <p:txBody>
          <a:bodyPr/>
          <a:lstStyle/>
          <a:p>
            <a:endParaRPr lang="zh-CN" altLang="en-US"/>
          </a:p>
        </p:txBody>
      </p:sp>
      <p:sp>
        <p:nvSpPr>
          <p:cNvPr id="5" name="Shape 3"/>
          <p:cNvSpPr/>
          <p:nvPr/>
        </p:nvSpPr>
        <p:spPr>
          <a:xfrm>
            <a:off x="645988" y="1495425"/>
            <a:ext cx="609600" cy="609600"/>
          </a:xfrm>
          <a:custGeom>
            <a:avLst/>
            <a:gdLst/>
            <a:ahLst/>
            <a:cxnLst/>
            <a:rect l="l" t="t" r="r" b="b"/>
            <a:pathLst>
              <a:path w="609600" h="609600">
                <a:moveTo>
                  <a:pt x="304800" y="0"/>
                </a:moveTo>
                <a:lnTo>
                  <a:pt x="304800" y="0"/>
                </a:lnTo>
                <a:cubicBezTo>
                  <a:pt x="473024" y="0"/>
                  <a:pt x="609600" y="136576"/>
                  <a:pt x="609600" y="304800"/>
                </a:cubicBezTo>
                <a:lnTo>
                  <a:pt x="609600" y="304800"/>
                </a:lnTo>
                <a:cubicBezTo>
                  <a:pt x="609600" y="473024"/>
                  <a:pt x="473024" y="609600"/>
                  <a:pt x="304800" y="609600"/>
                </a:cubicBezTo>
                <a:lnTo>
                  <a:pt x="304800" y="609600"/>
                </a:lnTo>
                <a:cubicBezTo>
                  <a:pt x="136576" y="609600"/>
                  <a:pt x="0" y="473024"/>
                  <a:pt x="0" y="304800"/>
                </a:cubicBezTo>
                <a:lnTo>
                  <a:pt x="0" y="304800"/>
                </a:lnTo>
                <a:cubicBezTo>
                  <a:pt x="0" y="136576"/>
                  <a:pt x="136576" y="0"/>
                  <a:pt x="304800" y="0"/>
                </a:cubicBezTo>
                <a:close/>
              </a:path>
            </a:pathLst>
          </a:custGeom>
          <a:solidFill>
            <a:srgbClr val="4A6D8C"/>
          </a:solidFill>
          <a:ln/>
        </p:spPr>
        <p:txBody>
          <a:bodyPr/>
          <a:lstStyle/>
          <a:p>
            <a:endParaRPr lang="zh-CN" altLang="en-US"/>
          </a:p>
        </p:txBody>
      </p:sp>
      <p:sp>
        <p:nvSpPr>
          <p:cNvPr id="6" name="Shape 4"/>
          <p:cNvSpPr/>
          <p:nvPr/>
        </p:nvSpPr>
        <p:spPr>
          <a:xfrm>
            <a:off x="836488" y="1685925"/>
            <a:ext cx="228600" cy="228600"/>
          </a:xfrm>
          <a:custGeom>
            <a:avLst/>
            <a:gdLst/>
            <a:ahLst/>
            <a:cxnLst/>
            <a:rect l="l" t="t" r="r" b="b"/>
            <a:pathLst>
              <a:path w="228600" h="228600">
                <a:moveTo>
                  <a:pt x="4197" y="52953"/>
                </a:moveTo>
                <a:cubicBezTo>
                  <a:pt x="-1384" y="47372"/>
                  <a:pt x="-1384" y="38308"/>
                  <a:pt x="4197" y="32727"/>
                </a:cubicBezTo>
                <a:cubicBezTo>
                  <a:pt x="9778" y="27146"/>
                  <a:pt x="18842" y="27146"/>
                  <a:pt x="24423" y="32727"/>
                </a:cubicBezTo>
                <a:lnTo>
                  <a:pt x="95860" y="104165"/>
                </a:lnTo>
                <a:cubicBezTo>
                  <a:pt x="101441" y="109746"/>
                  <a:pt x="101441" y="118809"/>
                  <a:pt x="95860" y="124391"/>
                </a:cubicBezTo>
                <a:lnTo>
                  <a:pt x="24423" y="195828"/>
                </a:lnTo>
                <a:cubicBezTo>
                  <a:pt x="18842" y="201409"/>
                  <a:pt x="9778" y="201409"/>
                  <a:pt x="4197" y="195828"/>
                </a:cubicBezTo>
                <a:cubicBezTo>
                  <a:pt x="-1384" y="190247"/>
                  <a:pt x="-1384" y="181183"/>
                  <a:pt x="4197" y="175602"/>
                </a:cubicBezTo>
                <a:lnTo>
                  <a:pt x="65499" y="114300"/>
                </a:lnTo>
                <a:lnTo>
                  <a:pt x="4197" y="52953"/>
                </a:lnTo>
                <a:close/>
                <a:moveTo>
                  <a:pt x="100013" y="171450"/>
                </a:moveTo>
                <a:lnTo>
                  <a:pt x="214313" y="171450"/>
                </a:lnTo>
                <a:cubicBezTo>
                  <a:pt x="222215" y="171450"/>
                  <a:pt x="228600" y="177835"/>
                  <a:pt x="228600" y="185738"/>
                </a:cubicBezTo>
                <a:cubicBezTo>
                  <a:pt x="228600" y="193640"/>
                  <a:pt x="222215" y="200025"/>
                  <a:pt x="214313" y="200025"/>
                </a:cubicBezTo>
                <a:lnTo>
                  <a:pt x="100013" y="200025"/>
                </a:lnTo>
                <a:cubicBezTo>
                  <a:pt x="92110" y="200025"/>
                  <a:pt x="85725" y="193640"/>
                  <a:pt x="85725" y="185738"/>
                </a:cubicBezTo>
                <a:cubicBezTo>
                  <a:pt x="85725" y="177835"/>
                  <a:pt x="92110" y="171450"/>
                  <a:pt x="100013" y="171450"/>
                </a:cubicBezTo>
                <a:close/>
              </a:path>
            </a:pathLst>
          </a:custGeom>
          <a:solidFill>
            <a:srgbClr val="FFFFFF"/>
          </a:solidFill>
          <a:ln/>
        </p:spPr>
        <p:txBody>
          <a:bodyPr/>
          <a:lstStyle/>
          <a:p>
            <a:endParaRPr lang="zh-CN" altLang="en-US"/>
          </a:p>
        </p:txBody>
      </p:sp>
      <p:sp>
        <p:nvSpPr>
          <p:cNvPr id="7" name="Text 5"/>
          <p:cNvSpPr/>
          <p:nvPr/>
        </p:nvSpPr>
        <p:spPr>
          <a:xfrm>
            <a:off x="619125" y="2181225"/>
            <a:ext cx="742950" cy="228600"/>
          </a:xfrm>
          <a:prstGeom prst="rect">
            <a:avLst/>
          </a:prstGeom>
          <a:noFill/>
          <a:ln/>
        </p:spPr>
        <p:txBody>
          <a:bodyPr wrap="square" lIns="0" tIns="0" rIns="0" bIns="0" rtlCol="0" anchor="ctr"/>
          <a:lstStyle/>
          <a:p>
            <a:pPr>
              <a:lnSpc>
                <a:spcPct val="130000"/>
              </a:lnSpc>
            </a:pPr>
            <a:r>
              <a:rPr lang="en-US" sz="1200" b="1" dirty="0">
                <a:solidFill>
                  <a:srgbClr val="E0E2E5"/>
                </a:solidFill>
                <a:latin typeface="Noto Sans SC" pitchFamily="34" charset="0"/>
                <a:ea typeface="Noto Sans SC" pitchFamily="34" charset="-122"/>
                <a:cs typeface="Noto Sans SC" pitchFamily="34" charset="-120"/>
              </a:rPr>
              <a:t>CLI / TUI</a:t>
            </a:r>
            <a:endParaRPr lang="en-US" sz="1600" dirty="0"/>
          </a:p>
        </p:txBody>
      </p:sp>
      <p:sp>
        <p:nvSpPr>
          <p:cNvPr id="8" name="Text 6"/>
          <p:cNvSpPr/>
          <p:nvPr/>
        </p:nvSpPr>
        <p:spPr>
          <a:xfrm>
            <a:off x="684088" y="2409825"/>
            <a:ext cx="600075" cy="190500"/>
          </a:xfrm>
          <a:prstGeom prst="rect">
            <a:avLst/>
          </a:prstGeom>
          <a:noFill/>
          <a:ln/>
        </p:spPr>
        <p:txBody>
          <a:bodyPr wrap="square" lIns="0" tIns="0" rIns="0" bIns="0" rtlCol="0" anchor="ctr"/>
          <a:lstStyle/>
          <a:p>
            <a:pPr>
              <a:lnSpc>
                <a:spcPct val="120000"/>
              </a:lnSpc>
            </a:pPr>
            <a:r>
              <a:rPr lang="en-US" sz="1050" dirty="0">
                <a:solidFill>
                  <a:srgbClr val="7D7C7A"/>
                </a:solidFill>
                <a:latin typeface="Noto Sans SC" pitchFamily="34" charset="0"/>
                <a:ea typeface="Noto Sans SC" pitchFamily="34" charset="-122"/>
                <a:cs typeface="Noto Sans SC" pitchFamily="34" charset="-120"/>
              </a:rPr>
              <a:t>用户输入</a:t>
            </a:r>
            <a:endParaRPr lang="en-US" sz="1600" dirty="0"/>
          </a:p>
        </p:txBody>
      </p:sp>
      <p:sp>
        <p:nvSpPr>
          <p:cNvPr id="9" name="Shape 7"/>
          <p:cNvSpPr/>
          <p:nvPr/>
        </p:nvSpPr>
        <p:spPr>
          <a:xfrm>
            <a:off x="1741363" y="1933575"/>
            <a:ext cx="228600" cy="228600"/>
          </a:xfrm>
          <a:custGeom>
            <a:avLst/>
            <a:gdLst/>
            <a:ahLst/>
            <a:cxnLst/>
            <a:rect l="l" t="t" r="r" b="b"/>
            <a:pathLst>
              <a:path w="228600" h="228600">
                <a:moveTo>
                  <a:pt x="224403" y="124391"/>
                </a:moveTo>
                <a:cubicBezTo>
                  <a:pt x="229984" y="118809"/>
                  <a:pt x="229984" y="109746"/>
                  <a:pt x="224403" y="104165"/>
                </a:cubicBezTo>
                <a:lnTo>
                  <a:pt x="152966" y="32727"/>
                </a:lnTo>
                <a:cubicBezTo>
                  <a:pt x="147384" y="27146"/>
                  <a:pt x="138321" y="27146"/>
                  <a:pt x="132740" y="32727"/>
                </a:cubicBezTo>
                <a:cubicBezTo>
                  <a:pt x="127159" y="38308"/>
                  <a:pt x="127159" y="47372"/>
                  <a:pt x="132740" y="52953"/>
                </a:cubicBezTo>
                <a:lnTo>
                  <a:pt x="179799" y="100013"/>
                </a:lnTo>
                <a:lnTo>
                  <a:pt x="14288" y="100013"/>
                </a:lnTo>
                <a:cubicBezTo>
                  <a:pt x="6385" y="100013"/>
                  <a:pt x="0" y="106397"/>
                  <a:pt x="0" y="114300"/>
                </a:cubicBezTo>
                <a:cubicBezTo>
                  <a:pt x="0" y="122203"/>
                  <a:pt x="6385" y="128588"/>
                  <a:pt x="14288" y="128588"/>
                </a:cubicBezTo>
                <a:lnTo>
                  <a:pt x="179799" y="128588"/>
                </a:lnTo>
                <a:lnTo>
                  <a:pt x="132740" y="175647"/>
                </a:lnTo>
                <a:cubicBezTo>
                  <a:pt x="127159" y="181228"/>
                  <a:pt x="127159" y="190292"/>
                  <a:pt x="132740" y="195873"/>
                </a:cubicBezTo>
                <a:cubicBezTo>
                  <a:pt x="138321" y="201454"/>
                  <a:pt x="147384" y="201454"/>
                  <a:pt x="152966" y="195873"/>
                </a:cubicBezTo>
                <a:lnTo>
                  <a:pt x="224403" y="124435"/>
                </a:lnTo>
                <a:close/>
              </a:path>
            </a:pathLst>
          </a:custGeom>
          <a:solidFill>
            <a:srgbClr val="C9A87C"/>
          </a:solidFill>
          <a:ln/>
        </p:spPr>
        <p:txBody>
          <a:bodyPr/>
          <a:lstStyle/>
          <a:p>
            <a:endParaRPr lang="zh-CN" altLang="en-US"/>
          </a:p>
        </p:txBody>
      </p:sp>
      <p:sp>
        <p:nvSpPr>
          <p:cNvPr id="10" name="Shape 8"/>
          <p:cNvSpPr/>
          <p:nvPr/>
        </p:nvSpPr>
        <p:spPr>
          <a:xfrm>
            <a:off x="2586782" y="1495425"/>
            <a:ext cx="609600" cy="609600"/>
          </a:xfrm>
          <a:custGeom>
            <a:avLst/>
            <a:gdLst/>
            <a:ahLst/>
            <a:cxnLst/>
            <a:rect l="l" t="t" r="r" b="b"/>
            <a:pathLst>
              <a:path w="609600" h="609600">
                <a:moveTo>
                  <a:pt x="304800" y="0"/>
                </a:moveTo>
                <a:lnTo>
                  <a:pt x="304800" y="0"/>
                </a:lnTo>
                <a:cubicBezTo>
                  <a:pt x="473024" y="0"/>
                  <a:pt x="609600" y="136576"/>
                  <a:pt x="609600" y="304800"/>
                </a:cubicBezTo>
                <a:lnTo>
                  <a:pt x="609600" y="304800"/>
                </a:lnTo>
                <a:cubicBezTo>
                  <a:pt x="609600" y="473024"/>
                  <a:pt x="473024" y="609600"/>
                  <a:pt x="304800" y="609600"/>
                </a:cubicBezTo>
                <a:lnTo>
                  <a:pt x="304800" y="609600"/>
                </a:lnTo>
                <a:cubicBezTo>
                  <a:pt x="136576" y="609600"/>
                  <a:pt x="0" y="473024"/>
                  <a:pt x="0" y="304800"/>
                </a:cubicBezTo>
                <a:lnTo>
                  <a:pt x="0" y="304800"/>
                </a:lnTo>
                <a:cubicBezTo>
                  <a:pt x="0" y="136576"/>
                  <a:pt x="136576" y="0"/>
                  <a:pt x="304800" y="0"/>
                </a:cubicBezTo>
                <a:close/>
              </a:path>
            </a:pathLst>
          </a:custGeom>
          <a:solidFill>
            <a:srgbClr val="4A6D8C"/>
          </a:solidFill>
          <a:ln/>
        </p:spPr>
        <p:txBody>
          <a:bodyPr/>
          <a:lstStyle/>
          <a:p>
            <a:endParaRPr lang="zh-CN" altLang="en-US"/>
          </a:p>
        </p:txBody>
      </p:sp>
      <p:sp>
        <p:nvSpPr>
          <p:cNvPr id="11" name="Shape 9"/>
          <p:cNvSpPr/>
          <p:nvPr/>
        </p:nvSpPr>
        <p:spPr>
          <a:xfrm>
            <a:off x="2777282" y="1685925"/>
            <a:ext cx="228600" cy="228600"/>
          </a:xfrm>
          <a:custGeom>
            <a:avLst/>
            <a:gdLst/>
            <a:ahLst/>
            <a:cxnLst/>
            <a:rect l="l" t="t" r="r" b="b"/>
            <a:pathLst>
              <a:path w="228600" h="228600">
                <a:moveTo>
                  <a:pt x="87109" y="4242"/>
                </a:moveTo>
                <a:cubicBezTo>
                  <a:pt x="88449" y="-2366"/>
                  <a:pt x="94298" y="-7144"/>
                  <a:pt x="101084" y="-7144"/>
                </a:cubicBezTo>
                <a:lnTo>
                  <a:pt x="127784" y="-7144"/>
                </a:lnTo>
                <a:cubicBezTo>
                  <a:pt x="134570" y="-7144"/>
                  <a:pt x="140419" y="-2366"/>
                  <a:pt x="141759" y="4242"/>
                </a:cubicBezTo>
                <a:lnTo>
                  <a:pt x="148233" y="35496"/>
                </a:lnTo>
                <a:cubicBezTo>
                  <a:pt x="154528" y="38174"/>
                  <a:pt x="160422" y="41612"/>
                  <a:pt x="165780" y="45675"/>
                </a:cubicBezTo>
                <a:lnTo>
                  <a:pt x="196051" y="35629"/>
                </a:lnTo>
                <a:cubicBezTo>
                  <a:pt x="202481" y="33486"/>
                  <a:pt x="209535" y="36165"/>
                  <a:pt x="212928" y="42059"/>
                </a:cubicBezTo>
                <a:lnTo>
                  <a:pt x="226278" y="65187"/>
                </a:lnTo>
                <a:cubicBezTo>
                  <a:pt x="229672" y="71080"/>
                  <a:pt x="228466" y="78492"/>
                  <a:pt x="223376" y="83001"/>
                </a:cubicBezTo>
                <a:lnTo>
                  <a:pt x="199579" y="104165"/>
                </a:lnTo>
                <a:cubicBezTo>
                  <a:pt x="199980" y="107469"/>
                  <a:pt x="200159" y="110862"/>
                  <a:pt x="200159" y="114300"/>
                </a:cubicBezTo>
                <a:cubicBezTo>
                  <a:pt x="200159" y="117738"/>
                  <a:pt x="199936" y="121131"/>
                  <a:pt x="199579" y="124435"/>
                </a:cubicBezTo>
                <a:lnTo>
                  <a:pt x="223421" y="145643"/>
                </a:lnTo>
                <a:cubicBezTo>
                  <a:pt x="228511" y="150153"/>
                  <a:pt x="229672" y="157609"/>
                  <a:pt x="226323" y="163458"/>
                </a:cubicBezTo>
                <a:lnTo>
                  <a:pt x="212973" y="186586"/>
                </a:lnTo>
                <a:cubicBezTo>
                  <a:pt x="209580" y="192435"/>
                  <a:pt x="202525" y="195158"/>
                  <a:pt x="196096" y="193015"/>
                </a:cubicBezTo>
                <a:lnTo>
                  <a:pt x="165824" y="182969"/>
                </a:lnTo>
                <a:cubicBezTo>
                  <a:pt x="160422" y="187032"/>
                  <a:pt x="154528" y="190426"/>
                  <a:pt x="148277" y="193149"/>
                </a:cubicBezTo>
                <a:lnTo>
                  <a:pt x="141848" y="224358"/>
                </a:lnTo>
                <a:cubicBezTo>
                  <a:pt x="140464" y="231011"/>
                  <a:pt x="134615" y="235744"/>
                  <a:pt x="127873" y="235744"/>
                </a:cubicBezTo>
                <a:lnTo>
                  <a:pt x="101173" y="235744"/>
                </a:lnTo>
                <a:cubicBezTo>
                  <a:pt x="94387" y="235744"/>
                  <a:pt x="88538" y="230966"/>
                  <a:pt x="87198" y="224358"/>
                </a:cubicBezTo>
                <a:lnTo>
                  <a:pt x="80769" y="193149"/>
                </a:lnTo>
                <a:cubicBezTo>
                  <a:pt x="74474" y="190470"/>
                  <a:pt x="68625" y="187032"/>
                  <a:pt x="63222" y="182969"/>
                </a:cubicBezTo>
                <a:lnTo>
                  <a:pt x="32817" y="193015"/>
                </a:lnTo>
                <a:cubicBezTo>
                  <a:pt x="26387" y="195158"/>
                  <a:pt x="19333" y="192479"/>
                  <a:pt x="15939" y="186586"/>
                </a:cubicBezTo>
                <a:lnTo>
                  <a:pt x="2590" y="163458"/>
                </a:lnTo>
                <a:cubicBezTo>
                  <a:pt x="-804" y="157564"/>
                  <a:pt x="402" y="150153"/>
                  <a:pt x="5492" y="145643"/>
                </a:cubicBezTo>
                <a:lnTo>
                  <a:pt x="29334" y="124435"/>
                </a:lnTo>
                <a:cubicBezTo>
                  <a:pt x="28932" y="121131"/>
                  <a:pt x="28754" y="117738"/>
                  <a:pt x="28754" y="114300"/>
                </a:cubicBezTo>
                <a:cubicBezTo>
                  <a:pt x="28754" y="110862"/>
                  <a:pt x="28977" y="107469"/>
                  <a:pt x="29334" y="104165"/>
                </a:cubicBezTo>
                <a:lnTo>
                  <a:pt x="5492" y="82957"/>
                </a:lnTo>
                <a:cubicBezTo>
                  <a:pt x="402" y="78447"/>
                  <a:pt x="-759" y="70991"/>
                  <a:pt x="2590" y="65142"/>
                </a:cubicBezTo>
                <a:lnTo>
                  <a:pt x="15939" y="42014"/>
                </a:lnTo>
                <a:cubicBezTo>
                  <a:pt x="19333" y="36121"/>
                  <a:pt x="26387" y="33442"/>
                  <a:pt x="32817" y="35585"/>
                </a:cubicBezTo>
                <a:lnTo>
                  <a:pt x="63088" y="45631"/>
                </a:lnTo>
                <a:cubicBezTo>
                  <a:pt x="68491" y="41568"/>
                  <a:pt x="74384" y="38174"/>
                  <a:pt x="80635" y="35451"/>
                </a:cubicBezTo>
                <a:lnTo>
                  <a:pt x="87109" y="4242"/>
                </a:lnTo>
                <a:close/>
                <a:moveTo>
                  <a:pt x="114434" y="150019"/>
                </a:moveTo>
                <a:cubicBezTo>
                  <a:pt x="127195" y="149971"/>
                  <a:pt x="138961" y="143119"/>
                  <a:pt x="145300" y="132043"/>
                </a:cubicBezTo>
                <a:cubicBezTo>
                  <a:pt x="151639" y="120968"/>
                  <a:pt x="151588" y="107352"/>
                  <a:pt x="145166" y="96325"/>
                </a:cubicBezTo>
                <a:cubicBezTo>
                  <a:pt x="138744" y="85297"/>
                  <a:pt x="126927" y="78533"/>
                  <a:pt x="114166" y="78581"/>
                </a:cubicBezTo>
                <a:cubicBezTo>
                  <a:pt x="101405" y="78629"/>
                  <a:pt x="89639" y="85481"/>
                  <a:pt x="83300" y="96557"/>
                </a:cubicBezTo>
                <a:cubicBezTo>
                  <a:pt x="76961" y="107632"/>
                  <a:pt x="77012" y="121248"/>
                  <a:pt x="83434" y="132275"/>
                </a:cubicBezTo>
                <a:cubicBezTo>
                  <a:pt x="89856" y="143303"/>
                  <a:pt x="101673" y="150067"/>
                  <a:pt x="114434" y="150019"/>
                </a:cubicBezTo>
                <a:close/>
              </a:path>
            </a:pathLst>
          </a:custGeom>
          <a:solidFill>
            <a:srgbClr val="FFFFFF"/>
          </a:solidFill>
          <a:ln/>
        </p:spPr>
        <p:txBody>
          <a:bodyPr/>
          <a:lstStyle/>
          <a:p>
            <a:endParaRPr lang="zh-CN" altLang="en-US"/>
          </a:p>
        </p:txBody>
      </p:sp>
      <p:sp>
        <p:nvSpPr>
          <p:cNvPr id="12" name="Text 10"/>
          <p:cNvSpPr/>
          <p:nvPr/>
        </p:nvSpPr>
        <p:spPr>
          <a:xfrm>
            <a:off x="2428875" y="2181225"/>
            <a:ext cx="1000125" cy="228600"/>
          </a:xfrm>
          <a:prstGeom prst="rect">
            <a:avLst/>
          </a:prstGeom>
          <a:noFill/>
          <a:ln/>
        </p:spPr>
        <p:txBody>
          <a:bodyPr wrap="square" lIns="0" tIns="0" rIns="0" bIns="0" rtlCol="0" anchor="ctr"/>
          <a:lstStyle/>
          <a:p>
            <a:pPr>
              <a:lnSpc>
                <a:spcPct val="130000"/>
              </a:lnSpc>
            </a:pPr>
            <a:r>
              <a:rPr lang="en-US" sz="1200" b="1" dirty="0">
                <a:solidFill>
                  <a:srgbClr val="E0E2E5"/>
                </a:solidFill>
                <a:latin typeface="Noto Sans SC" pitchFamily="34" charset="0"/>
                <a:ea typeface="Noto Sans SC" pitchFamily="34" charset="-122"/>
                <a:cs typeface="Noto Sans SC" pitchFamily="34" charset="-120"/>
              </a:rPr>
              <a:t>QueryEngine</a:t>
            </a:r>
            <a:endParaRPr lang="en-US" sz="1600" dirty="0"/>
          </a:p>
        </p:txBody>
      </p:sp>
      <p:sp>
        <p:nvSpPr>
          <p:cNvPr id="13" name="Text 11"/>
          <p:cNvSpPr/>
          <p:nvPr/>
        </p:nvSpPr>
        <p:spPr>
          <a:xfrm>
            <a:off x="2624882" y="2409825"/>
            <a:ext cx="600075" cy="190500"/>
          </a:xfrm>
          <a:prstGeom prst="rect">
            <a:avLst/>
          </a:prstGeom>
          <a:noFill/>
          <a:ln/>
        </p:spPr>
        <p:txBody>
          <a:bodyPr wrap="square" lIns="0" tIns="0" rIns="0" bIns="0" rtlCol="0" anchor="ctr"/>
          <a:lstStyle/>
          <a:p>
            <a:pPr>
              <a:lnSpc>
                <a:spcPct val="120000"/>
              </a:lnSpc>
            </a:pPr>
            <a:r>
              <a:rPr lang="en-US" sz="1050" dirty="0">
                <a:solidFill>
                  <a:srgbClr val="7D7C7A"/>
                </a:solidFill>
                <a:latin typeface="Noto Sans SC" pitchFamily="34" charset="0"/>
                <a:ea typeface="Noto Sans SC" pitchFamily="34" charset="-122"/>
                <a:cs typeface="Noto Sans SC" pitchFamily="34" charset="-120"/>
              </a:rPr>
              <a:t>查询引擎</a:t>
            </a:r>
            <a:endParaRPr lang="en-US" sz="1600" dirty="0"/>
          </a:p>
        </p:txBody>
      </p:sp>
      <p:sp>
        <p:nvSpPr>
          <p:cNvPr id="14" name="Shape 12"/>
          <p:cNvSpPr/>
          <p:nvPr/>
        </p:nvSpPr>
        <p:spPr>
          <a:xfrm>
            <a:off x="3813125" y="1933575"/>
            <a:ext cx="228600" cy="228600"/>
          </a:xfrm>
          <a:custGeom>
            <a:avLst/>
            <a:gdLst/>
            <a:ahLst/>
            <a:cxnLst/>
            <a:rect l="l" t="t" r="r" b="b"/>
            <a:pathLst>
              <a:path w="228600" h="228600">
                <a:moveTo>
                  <a:pt x="224403" y="124391"/>
                </a:moveTo>
                <a:cubicBezTo>
                  <a:pt x="229984" y="118809"/>
                  <a:pt x="229984" y="109746"/>
                  <a:pt x="224403" y="104165"/>
                </a:cubicBezTo>
                <a:lnTo>
                  <a:pt x="152966" y="32727"/>
                </a:lnTo>
                <a:cubicBezTo>
                  <a:pt x="147384" y="27146"/>
                  <a:pt x="138321" y="27146"/>
                  <a:pt x="132740" y="32727"/>
                </a:cubicBezTo>
                <a:cubicBezTo>
                  <a:pt x="127159" y="38308"/>
                  <a:pt x="127159" y="47372"/>
                  <a:pt x="132740" y="52953"/>
                </a:cubicBezTo>
                <a:lnTo>
                  <a:pt x="179799" y="100013"/>
                </a:lnTo>
                <a:lnTo>
                  <a:pt x="14288" y="100013"/>
                </a:lnTo>
                <a:cubicBezTo>
                  <a:pt x="6385" y="100013"/>
                  <a:pt x="0" y="106397"/>
                  <a:pt x="0" y="114300"/>
                </a:cubicBezTo>
                <a:cubicBezTo>
                  <a:pt x="0" y="122203"/>
                  <a:pt x="6385" y="128588"/>
                  <a:pt x="14288" y="128588"/>
                </a:cubicBezTo>
                <a:lnTo>
                  <a:pt x="179799" y="128588"/>
                </a:lnTo>
                <a:lnTo>
                  <a:pt x="132740" y="175647"/>
                </a:lnTo>
                <a:cubicBezTo>
                  <a:pt x="127159" y="181228"/>
                  <a:pt x="127159" y="190292"/>
                  <a:pt x="132740" y="195873"/>
                </a:cubicBezTo>
                <a:cubicBezTo>
                  <a:pt x="138321" y="201454"/>
                  <a:pt x="147384" y="201454"/>
                  <a:pt x="152966" y="195873"/>
                </a:cubicBezTo>
                <a:lnTo>
                  <a:pt x="224403" y="124435"/>
                </a:lnTo>
                <a:close/>
              </a:path>
            </a:pathLst>
          </a:custGeom>
          <a:solidFill>
            <a:srgbClr val="C9A87C"/>
          </a:solidFill>
          <a:ln/>
        </p:spPr>
        <p:txBody>
          <a:bodyPr/>
          <a:lstStyle/>
          <a:p>
            <a:endParaRPr lang="zh-CN" altLang="en-US"/>
          </a:p>
        </p:txBody>
      </p:sp>
      <p:sp>
        <p:nvSpPr>
          <p:cNvPr id="15" name="Shape 13"/>
          <p:cNvSpPr/>
          <p:nvPr/>
        </p:nvSpPr>
        <p:spPr>
          <a:xfrm>
            <a:off x="4730502" y="1495425"/>
            <a:ext cx="609600" cy="609600"/>
          </a:xfrm>
          <a:custGeom>
            <a:avLst/>
            <a:gdLst/>
            <a:ahLst/>
            <a:cxnLst/>
            <a:rect l="l" t="t" r="r" b="b"/>
            <a:pathLst>
              <a:path w="609600" h="609600">
                <a:moveTo>
                  <a:pt x="304800" y="0"/>
                </a:moveTo>
                <a:lnTo>
                  <a:pt x="304800" y="0"/>
                </a:lnTo>
                <a:cubicBezTo>
                  <a:pt x="473024" y="0"/>
                  <a:pt x="609600" y="136576"/>
                  <a:pt x="609600" y="304800"/>
                </a:cubicBezTo>
                <a:lnTo>
                  <a:pt x="609600" y="304800"/>
                </a:lnTo>
                <a:cubicBezTo>
                  <a:pt x="609600" y="473024"/>
                  <a:pt x="473024" y="609600"/>
                  <a:pt x="304800" y="609600"/>
                </a:cubicBezTo>
                <a:lnTo>
                  <a:pt x="304800" y="609600"/>
                </a:lnTo>
                <a:cubicBezTo>
                  <a:pt x="136576" y="609600"/>
                  <a:pt x="0" y="473024"/>
                  <a:pt x="0" y="304800"/>
                </a:cubicBezTo>
                <a:lnTo>
                  <a:pt x="0" y="304800"/>
                </a:lnTo>
                <a:cubicBezTo>
                  <a:pt x="0" y="136576"/>
                  <a:pt x="136576" y="0"/>
                  <a:pt x="304800" y="0"/>
                </a:cubicBezTo>
                <a:close/>
              </a:path>
            </a:pathLst>
          </a:custGeom>
          <a:solidFill>
            <a:srgbClr val="4A6D8C"/>
          </a:solidFill>
          <a:ln/>
        </p:spPr>
        <p:txBody>
          <a:bodyPr/>
          <a:lstStyle/>
          <a:p>
            <a:endParaRPr lang="zh-CN" altLang="en-US"/>
          </a:p>
        </p:txBody>
      </p:sp>
      <p:sp>
        <p:nvSpPr>
          <p:cNvPr id="16" name="Shape 14"/>
          <p:cNvSpPr/>
          <p:nvPr/>
        </p:nvSpPr>
        <p:spPr>
          <a:xfrm>
            <a:off x="4921002" y="1685925"/>
            <a:ext cx="228600" cy="228600"/>
          </a:xfrm>
          <a:custGeom>
            <a:avLst/>
            <a:gdLst/>
            <a:ahLst/>
            <a:cxnLst/>
            <a:rect l="l" t="t" r="r" b="b"/>
            <a:pathLst>
              <a:path w="228600" h="228600">
                <a:moveTo>
                  <a:pt x="53578" y="25003"/>
                </a:moveTo>
                <a:cubicBezTo>
                  <a:pt x="53578" y="11207"/>
                  <a:pt x="64785" y="0"/>
                  <a:pt x="78581" y="0"/>
                </a:cubicBezTo>
                <a:lnTo>
                  <a:pt x="89297" y="0"/>
                </a:lnTo>
                <a:cubicBezTo>
                  <a:pt x="97200" y="0"/>
                  <a:pt x="103584" y="6385"/>
                  <a:pt x="103584" y="14288"/>
                </a:cubicBezTo>
                <a:lnTo>
                  <a:pt x="103584" y="214313"/>
                </a:lnTo>
                <a:cubicBezTo>
                  <a:pt x="103584" y="222215"/>
                  <a:pt x="97200" y="228600"/>
                  <a:pt x="89297" y="228600"/>
                </a:cubicBezTo>
                <a:lnTo>
                  <a:pt x="75009" y="228600"/>
                </a:lnTo>
                <a:cubicBezTo>
                  <a:pt x="61704" y="228600"/>
                  <a:pt x="50497" y="219492"/>
                  <a:pt x="47327" y="207169"/>
                </a:cubicBezTo>
                <a:cubicBezTo>
                  <a:pt x="47015" y="207169"/>
                  <a:pt x="46747" y="207169"/>
                  <a:pt x="46434" y="207169"/>
                </a:cubicBezTo>
                <a:cubicBezTo>
                  <a:pt x="26700" y="207169"/>
                  <a:pt x="10716" y="191185"/>
                  <a:pt x="10716" y="171450"/>
                </a:cubicBezTo>
                <a:cubicBezTo>
                  <a:pt x="10716" y="163413"/>
                  <a:pt x="13395" y="156002"/>
                  <a:pt x="17859" y="150019"/>
                </a:cubicBezTo>
                <a:cubicBezTo>
                  <a:pt x="9198" y="143500"/>
                  <a:pt x="3572" y="133142"/>
                  <a:pt x="3572" y="121444"/>
                </a:cubicBezTo>
                <a:cubicBezTo>
                  <a:pt x="3572" y="107647"/>
                  <a:pt x="11430" y="95637"/>
                  <a:pt x="22860" y="89699"/>
                </a:cubicBezTo>
                <a:cubicBezTo>
                  <a:pt x="19690" y="84341"/>
                  <a:pt x="17859" y="78090"/>
                  <a:pt x="17859" y="71438"/>
                </a:cubicBezTo>
                <a:cubicBezTo>
                  <a:pt x="17859" y="51703"/>
                  <a:pt x="33844" y="35719"/>
                  <a:pt x="53578" y="35719"/>
                </a:cubicBezTo>
                <a:lnTo>
                  <a:pt x="53578" y="25003"/>
                </a:lnTo>
                <a:close/>
                <a:moveTo>
                  <a:pt x="175022" y="25003"/>
                </a:moveTo>
                <a:lnTo>
                  <a:pt x="175022" y="35719"/>
                </a:lnTo>
                <a:cubicBezTo>
                  <a:pt x="194756" y="35719"/>
                  <a:pt x="210741" y="51703"/>
                  <a:pt x="210741" y="71438"/>
                </a:cubicBezTo>
                <a:cubicBezTo>
                  <a:pt x="210741" y="78135"/>
                  <a:pt x="208910" y="84386"/>
                  <a:pt x="205740" y="89699"/>
                </a:cubicBezTo>
                <a:cubicBezTo>
                  <a:pt x="217215" y="95637"/>
                  <a:pt x="225028" y="107603"/>
                  <a:pt x="225028" y="121444"/>
                </a:cubicBezTo>
                <a:cubicBezTo>
                  <a:pt x="225028" y="133142"/>
                  <a:pt x="219402" y="143500"/>
                  <a:pt x="210741" y="150019"/>
                </a:cubicBezTo>
                <a:cubicBezTo>
                  <a:pt x="215205" y="156002"/>
                  <a:pt x="217884" y="163413"/>
                  <a:pt x="217884" y="171450"/>
                </a:cubicBezTo>
                <a:cubicBezTo>
                  <a:pt x="217884" y="191185"/>
                  <a:pt x="201900" y="207169"/>
                  <a:pt x="182166" y="207169"/>
                </a:cubicBezTo>
                <a:cubicBezTo>
                  <a:pt x="181853" y="207169"/>
                  <a:pt x="181585" y="207169"/>
                  <a:pt x="181273" y="207169"/>
                </a:cubicBezTo>
                <a:cubicBezTo>
                  <a:pt x="178103" y="219492"/>
                  <a:pt x="166896" y="228600"/>
                  <a:pt x="153591" y="228600"/>
                </a:cubicBezTo>
                <a:lnTo>
                  <a:pt x="139303" y="228600"/>
                </a:lnTo>
                <a:cubicBezTo>
                  <a:pt x="131400" y="228600"/>
                  <a:pt x="125016" y="222215"/>
                  <a:pt x="125016" y="214313"/>
                </a:cubicBezTo>
                <a:lnTo>
                  <a:pt x="125016" y="14288"/>
                </a:lnTo>
                <a:cubicBezTo>
                  <a:pt x="125016" y="6385"/>
                  <a:pt x="131400" y="0"/>
                  <a:pt x="139303" y="0"/>
                </a:cubicBezTo>
                <a:lnTo>
                  <a:pt x="150019" y="0"/>
                </a:lnTo>
                <a:cubicBezTo>
                  <a:pt x="163815" y="0"/>
                  <a:pt x="175022" y="11207"/>
                  <a:pt x="175022" y="25003"/>
                </a:cubicBezTo>
                <a:close/>
              </a:path>
            </a:pathLst>
          </a:custGeom>
          <a:solidFill>
            <a:srgbClr val="FFFFFF"/>
          </a:solidFill>
          <a:ln/>
        </p:spPr>
        <p:txBody>
          <a:bodyPr/>
          <a:lstStyle/>
          <a:p>
            <a:endParaRPr lang="zh-CN" altLang="en-US"/>
          </a:p>
        </p:txBody>
      </p:sp>
      <p:sp>
        <p:nvSpPr>
          <p:cNvPr id="17" name="Text 15"/>
          <p:cNvSpPr/>
          <p:nvPr/>
        </p:nvSpPr>
        <p:spPr>
          <a:xfrm>
            <a:off x="4500637" y="2181225"/>
            <a:ext cx="1143000" cy="228600"/>
          </a:xfrm>
          <a:prstGeom prst="rect">
            <a:avLst/>
          </a:prstGeom>
          <a:noFill/>
          <a:ln/>
        </p:spPr>
        <p:txBody>
          <a:bodyPr wrap="square" lIns="0" tIns="0" rIns="0" bIns="0" rtlCol="0" anchor="ctr"/>
          <a:lstStyle/>
          <a:p>
            <a:pPr>
              <a:lnSpc>
                <a:spcPct val="130000"/>
              </a:lnSpc>
            </a:pPr>
            <a:r>
              <a:rPr lang="en-US" sz="1200" b="1" dirty="0">
                <a:solidFill>
                  <a:srgbClr val="E0E2E5"/>
                </a:solidFill>
                <a:latin typeface="Noto Sans SC" pitchFamily="34" charset="0"/>
                <a:ea typeface="Noto Sans SC" pitchFamily="34" charset="-122"/>
                <a:cs typeface="Noto Sans SC" pitchFamily="34" charset="-120"/>
              </a:rPr>
              <a:t>Model Adapter</a:t>
            </a:r>
            <a:endParaRPr lang="en-US" sz="1600" dirty="0"/>
          </a:p>
        </p:txBody>
      </p:sp>
      <p:sp>
        <p:nvSpPr>
          <p:cNvPr id="18" name="Text 16"/>
          <p:cNvSpPr/>
          <p:nvPr/>
        </p:nvSpPr>
        <p:spPr>
          <a:xfrm>
            <a:off x="4768602" y="2409825"/>
            <a:ext cx="600075" cy="190500"/>
          </a:xfrm>
          <a:prstGeom prst="rect">
            <a:avLst/>
          </a:prstGeom>
          <a:noFill/>
          <a:ln/>
        </p:spPr>
        <p:txBody>
          <a:bodyPr wrap="square" lIns="0" tIns="0" rIns="0" bIns="0" rtlCol="0" anchor="ctr"/>
          <a:lstStyle/>
          <a:p>
            <a:pPr>
              <a:lnSpc>
                <a:spcPct val="120000"/>
              </a:lnSpc>
            </a:pPr>
            <a:r>
              <a:rPr lang="en-US" sz="1050" dirty="0">
                <a:solidFill>
                  <a:srgbClr val="7D7C7A"/>
                </a:solidFill>
                <a:latin typeface="Noto Sans SC" pitchFamily="34" charset="0"/>
                <a:ea typeface="Noto Sans SC" pitchFamily="34" charset="-122"/>
                <a:cs typeface="Noto Sans SC" pitchFamily="34" charset="-120"/>
              </a:rPr>
              <a:t>模型适配</a:t>
            </a:r>
            <a:endParaRPr lang="en-US" sz="1600" dirty="0"/>
          </a:p>
        </p:txBody>
      </p:sp>
      <p:sp>
        <p:nvSpPr>
          <p:cNvPr id="19" name="Shape 17"/>
          <p:cNvSpPr/>
          <p:nvPr/>
        </p:nvSpPr>
        <p:spPr>
          <a:xfrm>
            <a:off x="6028879" y="1933575"/>
            <a:ext cx="228600" cy="228600"/>
          </a:xfrm>
          <a:custGeom>
            <a:avLst/>
            <a:gdLst/>
            <a:ahLst/>
            <a:cxnLst/>
            <a:rect l="l" t="t" r="r" b="b"/>
            <a:pathLst>
              <a:path w="228600" h="228600">
                <a:moveTo>
                  <a:pt x="224403" y="124391"/>
                </a:moveTo>
                <a:cubicBezTo>
                  <a:pt x="229984" y="118809"/>
                  <a:pt x="229984" y="109746"/>
                  <a:pt x="224403" y="104165"/>
                </a:cubicBezTo>
                <a:lnTo>
                  <a:pt x="152966" y="32727"/>
                </a:lnTo>
                <a:cubicBezTo>
                  <a:pt x="147384" y="27146"/>
                  <a:pt x="138321" y="27146"/>
                  <a:pt x="132740" y="32727"/>
                </a:cubicBezTo>
                <a:cubicBezTo>
                  <a:pt x="127159" y="38308"/>
                  <a:pt x="127159" y="47372"/>
                  <a:pt x="132740" y="52953"/>
                </a:cubicBezTo>
                <a:lnTo>
                  <a:pt x="179799" y="100013"/>
                </a:lnTo>
                <a:lnTo>
                  <a:pt x="14288" y="100013"/>
                </a:lnTo>
                <a:cubicBezTo>
                  <a:pt x="6385" y="100013"/>
                  <a:pt x="0" y="106397"/>
                  <a:pt x="0" y="114300"/>
                </a:cubicBezTo>
                <a:cubicBezTo>
                  <a:pt x="0" y="122203"/>
                  <a:pt x="6385" y="128588"/>
                  <a:pt x="14288" y="128588"/>
                </a:cubicBezTo>
                <a:lnTo>
                  <a:pt x="179799" y="128588"/>
                </a:lnTo>
                <a:lnTo>
                  <a:pt x="132740" y="175647"/>
                </a:lnTo>
                <a:cubicBezTo>
                  <a:pt x="127159" y="181228"/>
                  <a:pt x="127159" y="190292"/>
                  <a:pt x="132740" y="195873"/>
                </a:cubicBezTo>
                <a:cubicBezTo>
                  <a:pt x="138321" y="201454"/>
                  <a:pt x="147384" y="201454"/>
                  <a:pt x="152966" y="195873"/>
                </a:cubicBezTo>
                <a:lnTo>
                  <a:pt x="224403" y="124435"/>
                </a:lnTo>
                <a:close/>
              </a:path>
            </a:pathLst>
          </a:custGeom>
          <a:solidFill>
            <a:srgbClr val="C9A87C"/>
          </a:solidFill>
          <a:ln/>
        </p:spPr>
        <p:txBody>
          <a:bodyPr/>
          <a:lstStyle/>
          <a:p>
            <a:endParaRPr lang="zh-CN" altLang="en-US"/>
          </a:p>
        </p:txBody>
      </p:sp>
      <p:sp>
        <p:nvSpPr>
          <p:cNvPr id="20" name="Shape 18"/>
          <p:cNvSpPr/>
          <p:nvPr/>
        </p:nvSpPr>
        <p:spPr>
          <a:xfrm>
            <a:off x="6893868" y="1495425"/>
            <a:ext cx="609600" cy="609600"/>
          </a:xfrm>
          <a:custGeom>
            <a:avLst/>
            <a:gdLst/>
            <a:ahLst/>
            <a:cxnLst/>
            <a:rect l="l" t="t" r="r" b="b"/>
            <a:pathLst>
              <a:path w="609600" h="609600">
                <a:moveTo>
                  <a:pt x="304800" y="0"/>
                </a:moveTo>
                <a:lnTo>
                  <a:pt x="304800" y="0"/>
                </a:lnTo>
                <a:cubicBezTo>
                  <a:pt x="473024" y="0"/>
                  <a:pt x="609600" y="136576"/>
                  <a:pt x="609600" y="304800"/>
                </a:cubicBezTo>
                <a:lnTo>
                  <a:pt x="609600" y="304800"/>
                </a:lnTo>
                <a:cubicBezTo>
                  <a:pt x="609600" y="473024"/>
                  <a:pt x="473024" y="609600"/>
                  <a:pt x="304800" y="609600"/>
                </a:cubicBezTo>
                <a:lnTo>
                  <a:pt x="304800" y="609600"/>
                </a:lnTo>
                <a:cubicBezTo>
                  <a:pt x="136576" y="609600"/>
                  <a:pt x="0" y="473024"/>
                  <a:pt x="0" y="304800"/>
                </a:cubicBezTo>
                <a:lnTo>
                  <a:pt x="0" y="304800"/>
                </a:lnTo>
                <a:cubicBezTo>
                  <a:pt x="0" y="136576"/>
                  <a:pt x="136576" y="0"/>
                  <a:pt x="304800" y="0"/>
                </a:cubicBezTo>
                <a:close/>
              </a:path>
            </a:pathLst>
          </a:custGeom>
          <a:solidFill>
            <a:srgbClr val="C9A87C"/>
          </a:solidFill>
          <a:ln/>
        </p:spPr>
        <p:txBody>
          <a:bodyPr/>
          <a:lstStyle/>
          <a:p>
            <a:endParaRPr lang="zh-CN" altLang="en-US"/>
          </a:p>
        </p:txBody>
      </p:sp>
      <p:sp>
        <p:nvSpPr>
          <p:cNvPr id="21" name="Shape 19"/>
          <p:cNvSpPr/>
          <p:nvPr/>
        </p:nvSpPr>
        <p:spPr>
          <a:xfrm>
            <a:off x="7084368" y="1685925"/>
            <a:ext cx="228600" cy="228600"/>
          </a:xfrm>
          <a:custGeom>
            <a:avLst/>
            <a:gdLst/>
            <a:ahLst/>
            <a:cxnLst/>
            <a:rect l="l" t="t" r="r" b="b"/>
            <a:pathLst>
              <a:path w="228600" h="228600">
                <a:moveTo>
                  <a:pt x="78581" y="25003"/>
                </a:moveTo>
                <a:lnTo>
                  <a:pt x="78581" y="42863"/>
                </a:lnTo>
                <a:lnTo>
                  <a:pt x="150019" y="42863"/>
                </a:lnTo>
                <a:lnTo>
                  <a:pt x="150019" y="25003"/>
                </a:lnTo>
                <a:cubicBezTo>
                  <a:pt x="150019" y="23039"/>
                  <a:pt x="148411" y="21431"/>
                  <a:pt x="146447" y="21431"/>
                </a:cubicBezTo>
                <a:lnTo>
                  <a:pt x="82153" y="21431"/>
                </a:lnTo>
                <a:cubicBezTo>
                  <a:pt x="80189" y="21431"/>
                  <a:pt x="78581" y="23039"/>
                  <a:pt x="78581" y="25003"/>
                </a:cubicBezTo>
                <a:close/>
                <a:moveTo>
                  <a:pt x="57150" y="42863"/>
                </a:moveTo>
                <a:lnTo>
                  <a:pt x="57150" y="25003"/>
                </a:lnTo>
                <a:cubicBezTo>
                  <a:pt x="57150" y="11207"/>
                  <a:pt x="68357" y="0"/>
                  <a:pt x="82153" y="0"/>
                </a:cubicBezTo>
                <a:lnTo>
                  <a:pt x="146447" y="0"/>
                </a:lnTo>
                <a:cubicBezTo>
                  <a:pt x="160243" y="0"/>
                  <a:pt x="171450" y="11207"/>
                  <a:pt x="171450" y="25003"/>
                </a:cubicBezTo>
                <a:lnTo>
                  <a:pt x="171450" y="42863"/>
                </a:lnTo>
                <a:lnTo>
                  <a:pt x="183996" y="42863"/>
                </a:lnTo>
                <a:cubicBezTo>
                  <a:pt x="189667" y="42863"/>
                  <a:pt x="195114" y="45140"/>
                  <a:pt x="199132" y="49158"/>
                </a:cubicBezTo>
                <a:lnTo>
                  <a:pt x="222305" y="72330"/>
                </a:lnTo>
                <a:cubicBezTo>
                  <a:pt x="226323" y="76349"/>
                  <a:pt x="228600" y="81796"/>
                  <a:pt x="228600" y="87466"/>
                </a:cubicBezTo>
                <a:lnTo>
                  <a:pt x="228600" y="121444"/>
                </a:lnTo>
                <a:lnTo>
                  <a:pt x="167878" y="121444"/>
                </a:lnTo>
                <a:lnTo>
                  <a:pt x="167878" y="114300"/>
                </a:lnTo>
                <a:cubicBezTo>
                  <a:pt x="167878" y="108362"/>
                  <a:pt x="163101" y="103584"/>
                  <a:pt x="157163" y="103584"/>
                </a:cubicBezTo>
                <a:cubicBezTo>
                  <a:pt x="151224" y="103584"/>
                  <a:pt x="146447" y="108362"/>
                  <a:pt x="146447" y="114300"/>
                </a:cubicBezTo>
                <a:lnTo>
                  <a:pt x="146447" y="121444"/>
                </a:lnTo>
                <a:lnTo>
                  <a:pt x="82153" y="121444"/>
                </a:lnTo>
                <a:lnTo>
                  <a:pt x="82153" y="114300"/>
                </a:lnTo>
                <a:cubicBezTo>
                  <a:pt x="82153" y="108362"/>
                  <a:pt x="77376" y="103584"/>
                  <a:pt x="71438" y="103584"/>
                </a:cubicBezTo>
                <a:cubicBezTo>
                  <a:pt x="65499" y="103584"/>
                  <a:pt x="60722" y="108362"/>
                  <a:pt x="60722" y="114300"/>
                </a:cubicBezTo>
                <a:lnTo>
                  <a:pt x="60722" y="121444"/>
                </a:lnTo>
                <a:lnTo>
                  <a:pt x="0" y="121444"/>
                </a:lnTo>
                <a:lnTo>
                  <a:pt x="0" y="87466"/>
                </a:lnTo>
                <a:cubicBezTo>
                  <a:pt x="0" y="81796"/>
                  <a:pt x="2277" y="76349"/>
                  <a:pt x="6295" y="72330"/>
                </a:cubicBezTo>
                <a:lnTo>
                  <a:pt x="29468" y="49158"/>
                </a:lnTo>
                <a:cubicBezTo>
                  <a:pt x="33486" y="45140"/>
                  <a:pt x="38933" y="42863"/>
                  <a:pt x="44604" y="42863"/>
                </a:cubicBezTo>
                <a:lnTo>
                  <a:pt x="57150" y="42863"/>
                </a:lnTo>
                <a:close/>
                <a:moveTo>
                  <a:pt x="0" y="185738"/>
                </a:moveTo>
                <a:lnTo>
                  <a:pt x="0" y="142875"/>
                </a:lnTo>
                <a:lnTo>
                  <a:pt x="60722" y="142875"/>
                </a:lnTo>
                <a:lnTo>
                  <a:pt x="60722" y="150019"/>
                </a:lnTo>
                <a:cubicBezTo>
                  <a:pt x="60722" y="155957"/>
                  <a:pt x="65499" y="160734"/>
                  <a:pt x="71438" y="160734"/>
                </a:cubicBezTo>
                <a:cubicBezTo>
                  <a:pt x="77376" y="160734"/>
                  <a:pt x="82153" y="155957"/>
                  <a:pt x="82153" y="150019"/>
                </a:cubicBezTo>
                <a:lnTo>
                  <a:pt x="82153" y="142875"/>
                </a:lnTo>
                <a:lnTo>
                  <a:pt x="146447" y="142875"/>
                </a:lnTo>
                <a:lnTo>
                  <a:pt x="146447" y="150019"/>
                </a:lnTo>
                <a:cubicBezTo>
                  <a:pt x="146447" y="155957"/>
                  <a:pt x="151224" y="160734"/>
                  <a:pt x="157163" y="160734"/>
                </a:cubicBezTo>
                <a:cubicBezTo>
                  <a:pt x="163101" y="160734"/>
                  <a:pt x="167878" y="155957"/>
                  <a:pt x="167878" y="150019"/>
                </a:cubicBezTo>
                <a:lnTo>
                  <a:pt x="167878" y="142875"/>
                </a:lnTo>
                <a:lnTo>
                  <a:pt x="228600" y="142875"/>
                </a:lnTo>
                <a:lnTo>
                  <a:pt x="228600" y="185738"/>
                </a:lnTo>
                <a:cubicBezTo>
                  <a:pt x="228600" y="201498"/>
                  <a:pt x="215786" y="214313"/>
                  <a:pt x="200025" y="214313"/>
                </a:cubicBezTo>
                <a:lnTo>
                  <a:pt x="28575" y="214313"/>
                </a:lnTo>
                <a:cubicBezTo>
                  <a:pt x="12814" y="214313"/>
                  <a:pt x="0" y="201498"/>
                  <a:pt x="0" y="185738"/>
                </a:cubicBezTo>
                <a:close/>
              </a:path>
            </a:pathLst>
          </a:custGeom>
          <a:solidFill>
            <a:srgbClr val="1A1D21"/>
          </a:solidFill>
          <a:ln/>
        </p:spPr>
        <p:txBody>
          <a:bodyPr/>
          <a:lstStyle/>
          <a:p>
            <a:endParaRPr lang="zh-CN" altLang="en-US"/>
          </a:p>
        </p:txBody>
      </p:sp>
      <p:sp>
        <p:nvSpPr>
          <p:cNvPr id="22" name="Text 20"/>
          <p:cNvSpPr/>
          <p:nvPr/>
        </p:nvSpPr>
        <p:spPr>
          <a:xfrm>
            <a:off x="6716316" y="2181225"/>
            <a:ext cx="1038225" cy="228600"/>
          </a:xfrm>
          <a:prstGeom prst="rect">
            <a:avLst/>
          </a:prstGeom>
          <a:noFill/>
          <a:ln/>
        </p:spPr>
        <p:txBody>
          <a:bodyPr wrap="square" lIns="0" tIns="0" rIns="0" bIns="0" rtlCol="0" anchor="ctr"/>
          <a:lstStyle/>
          <a:p>
            <a:pPr>
              <a:lnSpc>
                <a:spcPct val="130000"/>
              </a:lnSpc>
            </a:pPr>
            <a:r>
              <a:rPr lang="en-US" sz="1200" b="1" dirty="0">
                <a:solidFill>
                  <a:srgbClr val="E0E2E5"/>
                </a:solidFill>
                <a:latin typeface="Noto Sans SC" pitchFamily="34" charset="0"/>
                <a:ea typeface="Noto Sans SC" pitchFamily="34" charset="-122"/>
                <a:cs typeface="Noto Sans SC" pitchFamily="34" charset="-120"/>
              </a:rPr>
              <a:t>Tool Registry</a:t>
            </a:r>
            <a:endParaRPr lang="en-US" sz="1600" dirty="0"/>
          </a:p>
        </p:txBody>
      </p:sp>
      <p:sp>
        <p:nvSpPr>
          <p:cNvPr id="23" name="Text 21"/>
          <p:cNvSpPr/>
          <p:nvPr/>
        </p:nvSpPr>
        <p:spPr>
          <a:xfrm>
            <a:off x="6865293" y="2409825"/>
            <a:ext cx="733425" cy="190500"/>
          </a:xfrm>
          <a:prstGeom prst="rect">
            <a:avLst/>
          </a:prstGeom>
          <a:noFill/>
          <a:ln/>
        </p:spPr>
        <p:txBody>
          <a:bodyPr wrap="square" lIns="0" tIns="0" rIns="0" bIns="0" rtlCol="0" anchor="ctr"/>
          <a:lstStyle/>
          <a:p>
            <a:pPr>
              <a:lnSpc>
                <a:spcPct val="120000"/>
              </a:lnSpc>
            </a:pPr>
            <a:r>
              <a:rPr lang="en-US" sz="1050" dirty="0">
                <a:solidFill>
                  <a:srgbClr val="7D7C7A"/>
                </a:solidFill>
                <a:latin typeface="Noto Sans SC" pitchFamily="34" charset="0"/>
                <a:ea typeface="Noto Sans SC" pitchFamily="34" charset="-122"/>
                <a:cs typeface="Noto Sans SC" pitchFamily="34" charset="-120"/>
              </a:rPr>
              <a:t>工具注册表</a:t>
            </a:r>
            <a:endParaRPr lang="en-US" sz="1600" dirty="0"/>
          </a:p>
        </p:txBody>
      </p:sp>
      <p:sp>
        <p:nvSpPr>
          <p:cNvPr id="24" name="Shape 22"/>
          <p:cNvSpPr/>
          <p:nvPr/>
        </p:nvSpPr>
        <p:spPr>
          <a:xfrm>
            <a:off x="8139931" y="1933575"/>
            <a:ext cx="228600" cy="228600"/>
          </a:xfrm>
          <a:custGeom>
            <a:avLst/>
            <a:gdLst/>
            <a:ahLst/>
            <a:cxnLst/>
            <a:rect l="l" t="t" r="r" b="b"/>
            <a:pathLst>
              <a:path w="228600" h="228600">
                <a:moveTo>
                  <a:pt x="224403" y="124391"/>
                </a:moveTo>
                <a:cubicBezTo>
                  <a:pt x="229984" y="118809"/>
                  <a:pt x="229984" y="109746"/>
                  <a:pt x="224403" y="104165"/>
                </a:cubicBezTo>
                <a:lnTo>
                  <a:pt x="152966" y="32727"/>
                </a:lnTo>
                <a:cubicBezTo>
                  <a:pt x="147384" y="27146"/>
                  <a:pt x="138321" y="27146"/>
                  <a:pt x="132740" y="32727"/>
                </a:cubicBezTo>
                <a:cubicBezTo>
                  <a:pt x="127159" y="38308"/>
                  <a:pt x="127159" y="47372"/>
                  <a:pt x="132740" y="52953"/>
                </a:cubicBezTo>
                <a:lnTo>
                  <a:pt x="179799" y="100013"/>
                </a:lnTo>
                <a:lnTo>
                  <a:pt x="14288" y="100013"/>
                </a:lnTo>
                <a:cubicBezTo>
                  <a:pt x="6385" y="100013"/>
                  <a:pt x="0" y="106397"/>
                  <a:pt x="0" y="114300"/>
                </a:cubicBezTo>
                <a:cubicBezTo>
                  <a:pt x="0" y="122203"/>
                  <a:pt x="6385" y="128588"/>
                  <a:pt x="14288" y="128588"/>
                </a:cubicBezTo>
                <a:lnTo>
                  <a:pt x="179799" y="128588"/>
                </a:lnTo>
                <a:lnTo>
                  <a:pt x="132740" y="175647"/>
                </a:lnTo>
                <a:cubicBezTo>
                  <a:pt x="127159" y="181228"/>
                  <a:pt x="127159" y="190292"/>
                  <a:pt x="132740" y="195873"/>
                </a:cubicBezTo>
                <a:cubicBezTo>
                  <a:pt x="138321" y="201454"/>
                  <a:pt x="147384" y="201454"/>
                  <a:pt x="152966" y="195873"/>
                </a:cubicBezTo>
                <a:lnTo>
                  <a:pt x="224403" y="124435"/>
                </a:lnTo>
                <a:close/>
              </a:path>
            </a:pathLst>
          </a:custGeom>
          <a:solidFill>
            <a:srgbClr val="C9A87C"/>
          </a:solidFill>
          <a:ln/>
        </p:spPr>
        <p:txBody>
          <a:bodyPr/>
          <a:lstStyle/>
          <a:p>
            <a:endParaRPr lang="zh-CN" altLang="en-US"/>
          </a:p>
        </p:txBody>
      </p:sp>
      <p:sp>
        <p:nvSpPr>
          <p:cNvPr id="25" name="Shape 23"/>
          <p:cNvSpPr/>
          <p:nvPr/>
        </p:nvSpPr>
        <p:spPr>
          <a:xfrm>
            <a:off x="8963471" y="1495425"/>
            <a:ext cx="609600" cy="609600"/>
          </a:xfrm>
          <a:custGeom>
            <a:avLst/>
            <a:gdLst/>
            <a:ahLst/>
            <a:cxnLst/>
            <a:rect l="l" t="t" r="r" b="b"/>
            <a:pathLst>
              <a:path w="609600" h="609600">
                <a:moveTo>
                  <a:pt x="304800" y="0"/>
                </a:moveTo>
                <a:lnTo>
                  <a:pt x="304800" y="0"/>
                </a:lnTo>
                <a:cubicBezTo>
                  <a:pt x="473024" y="0"/>
                  <a:pt x="609600" y="136576"/>
                  <a:pt x="609600" y="304800"/>
                </a:cubicBezTo>
                <a:lnTo>
                  <a:pt x="609600" y="304800"/>
                </a:lnTo>
                <a:cubicBezTo>
                  <a:pt x="609600" y="473024"/>
                  <a:pt x="473024" y="609600"/>
                  <a:pt x="304800" y="609600"/>
                </a:cubicBezTo>
                <a:lnTo>
                  <a:pt x="304800" y="609600"/>
                </a:lnTo>
                <a:cubicBezTo>
                  <a:pt x="136576" y="609600"/>
                  <a:pt x="0" y="473024"/>
                  <a:pt x="0" y="304800"/>
                </a:cubicBezTo>
                <a:lnTo>
                  <a:pt x="0" y="304800"/>
                </a:lnTo>
                <a:cubicBezTo>
                  <a:pt x="0" y="136576"/>
                  <a:pt x="136576" y="0"/>
                  <a:pt x="304800" y="0"/>
                </a:cubicBezTo>
                <a:close/>
              </a:path>
            </a:pathLst>
          </a:custGeom>
          <a:solidFill>
            <a:srgbClr val="C9A87C"/>
          </a:solidFill>
          <a:ln/>
        </p:spPr>
        <p:txBody>
          <a:bodyPr/>
          <a:lstStyle/>
          <a:p>
            <a:endParaRPr lang="zh-CN" altLang="en-US"/>
          </a:p>
        </p:txBody>
      </p:sp>
      <p:sp>
        <p:nvSpPr>
          <p:cNvPr id="26" name="Shape 24"/>
          <p:cNvSpPr/>
          <p:nvPr/>
        </p:nvSpPr>
        <p:spPr>
          <a:xfrm>
            <a:off x="9153971" y="1685925"/>
            <a:ext cx="228600" cy="228600"/>
          </a:xfrm>
          <a:custGeom>
            <a:avLst/>
            <a:gdLst/>
            <a:ahLst/>
            <a:cxnLst/>
            <a:rect l="l" t="t" r="r" b="b"/>
            <a:pathLst>
              <a:path w="228600" h="228600">
                <a:moveTo>
                  <a:pt x="114300" y="0"/>
                </a:moveTo>
                <a:cubicBezTo>
                  <a:pt x="116354" y="0"/>
                  <a:pt x="118408" y="446"/>
                  <a:pt x="120283" y="1295"/>
                </a:cubicBezTo>
                <a:lnTo>
                  <a:pt x="204401" y="36969"/>
                </a:lnTo>
                <a:cubicBezTo>
                  <a:pt x="214223" y="41121"/>
                  <a:pt x="221546" y="50810"/>
                  <a:pt x="221501" y="62508"/>
                </a:cubicBezTo>
                <a:cubicBezTo>
                  <a:pt x="221278" y="106799"/>
                  <a:pt x="203061" y="187836"/>
                  <a:pt x="126132" y="224671"/>
                </a:cubicBezTo>
                <a:cubicBezTo>
                  <a:pt x="118676" y="228243"/>
                  <a:pt x="110014" y="228243"/>
                  <a:pt x="102557" y="224671"/>
                </a:cubicBezTo>
                <a:cubicBezTo>
                  <a:pt x="25584" y="187836"/>
                  <a:pt x="7412" y="106799"/>
                  <a:pt x="7188" y="62508"/>
                </a:cubicBezTo>
                <a:cubicBezTo>
                  <a:pt x="7144" y="50810"/>
                  <a:pt x="14466" y="41121"/>
                  <a:pt x="24289" y="36969"/>
                </a:cubicBezTo>
                <a:lnTo>
                  <a:pt x="108362" y="1295"/>
                </a:lnTo>
                <a:cubicBezTo>
                  <a:pt x="110237" y="446"/>
                  <a:pt x="112246" y="0"/>
                  <a:pt x="114300" y="0"/>
                </a:cubicBezTo>
                <a:close/>
                <a:moveTo>
                  <a:pt x="114300" y="29825"/>
                </a:moveTo>
                <a:lnTo>
                  <a:pt x="114300" y="198641"/>
                </a:lnTo>
                <a:cubicBezTo>
                  <a:pt x="175915" y="168816"/>
                  <a:pt x="192479" y="102736"/>
                  <a:pt x="192881" y="63178"/>
                </a:cubicBezTo>
                <a:lnTo>
                  <a:pt x="114300" y="29870"/>
                </a:lnTo>
                <a:lnTo>
                  <a:pt x="114300" y="29870"/>
                </a:lnTo>
                <a:close/>
              </a:path>
            </a:pathLst>
          </a:custGeom>
          <a:solidFill>
            <a:srgbClr val="1A1D21"/>
          </a:solidFill>
          <a:ln/>
        </p:spPr>
        <p:txBody>
          <a:bodyPr/>
          <a:lstStyle/>
          <a:p>
            <a:endParaRPr lang="zh-CN" altLang="en-US"/>
          </a:p>
        </p:txBody>
      </p:sp>
      <p:sp>
        <p:nvSpPr>
          <p:cNvPr id="27" name="Text 25"/>
          <p:cNvSpPr/>
          <p:nvPr/>
        </p:nvSpPr>
        <p:spPr>
          <a:xfrm>
            <a:off x="8827368" y="2181225"/>
            <a:ext cx="962025" cy="228600"/>
          </a:xfrm>
          <a:prstGeom prst="rect">
            <a:avLst/>
          </a:prstGeom>
          <a:noFill/>
          <a:ln/>
        </p:spPr>
        <p:txBody>
          <a:bodyPr wrap="square" lIns="0" tIns="0" rIns="0" bIns="0" rtlCol="0" anchor="ctr"/>
          <a:lstStyle/>
          <a:p>
            <a:pPr>
              <a:lnSpc>
                <a:spcPct val="130000"/>
              </a:lnSpc>
            </a:pPr>
            <a:r>
              <a:rPr lang="en-US" sz="1200" b="1" dirty="0">
                <a:solidFill>
                  <a:srgbClr val="E0E2E5"/>
                </a:solidFill>
                <a:latin typeface="Noto Sans SC" pitchFamily="34" charset="0"/>
                <a:ea typeface="Noto Sans SC" pitchFamily="34" charset="-122"/>
                <a:cs typeface="Noto Sans SC" pitchFamily="34" charset="-120"/>
              </a:rPr>
              <a:t>Permissions</a:t>
            </a:r>
            <a:endParaRPr lang="en-US" sz="1600" dirty="0"/>
          </a:p>
        </p:txBody>
      </p:sp>
      <p:sp>
        <p:nvSpPr>
          <p:cNvPr id="28" name="Text 26"/>
          <p:cNvSpPr/>
          <p:nvPr/>
        </p:nvSpPr>
        <p:spPr>
          <a:xfrm>
            <a:off x="9001571" y="2409825"/>
            <a:ext cx="600075" cy="190500"/>
          </a:xfrm>
          <a:prstGeom prst="rect">
            <a:avLst/>
          </a:prstGeom>
          <a:noFill/>
          <a:ln/>
        </p:spPr>
        <p:txBody>
          <a:bodyPr wrap="square" lIns="0" tIns="0" rIns="0" bIns="0" rtlCol="0" anchor="ctr"/>
          <a:lstStyle/>
          <a:p>
            <a:pPr>
              <a:lnSpc>
                <a:spcPct val="120000"/>
              </a:lnSpc>
            </a:pPr>
            <a:r>
              <a:rPr lang="en-US" sz="1050" dirty="0">
                <a:solidFill>
                  <a:srgbClr val="7D7C7A"/>
                </a:solidFill>
                <a:latin typeface="Noto Sans SC" pitchFamily="34" charset="0"/>
                <a:ea typeface="Noto Sans SC" pitchFamily="34" charset="-122"/>
                <a:cs typeface="Noto Sans SC" pitchFamily="34" charset="-120"/>
              </a:rPr>
              <a:t>权限管控</a:t>
            </a:r>
            <a:endParaRPr lang="en-US" sz="1600" dirty="0"/>
          </a:p>
        </p:txBody>
      </p:sp>
      <p:sp>
        <p:nvSpPr>
          <p:cNvPr id="29" name="Shape 27"/>
          <p:cNvSpPr/>
          <p:nvPr/>
        </p:nvSpPr>
        <p:spPr>
          <a:xfrm>
            <a:off x="10168086" y="1933575"/>
            <a:ext cx="228600" cy="228600"/>
          </a:xfrm>
          <a:custGeom>
            <a:avLst/>
            <a:gdLst/>
            <a:ahLst/>
            <a:cxnLst/>
            <a:rect l="l" t="t" r="r" b="b"/>
            <a:pathLst>
              <a:path w="228600" h="228600">
                <a:moveTo>
                  <a:pt x="224403" y="124391"/>
                </a:moveTo>
                <a:cubicBezTo>
                  <a:pt x="229984" y="118809"/>
                  <a:pt x="229984" y="109746"/>
                  <a:pt x="224403" y="104165"/>
                </a:cubicBezTo>
                <a:lnTo>
                  <a:pt x="152966" y="32727"/>
                </a:lnTo>
                <a:cubicBezTo>
                  <a:pt x="147384" y="27146"/>
                  <a:pt x="138321" y="27146"/>
                  <a:pt x="132740" y="32727"/>
                </a:cubicBezTo>
                <a:cubicBezTo>
                  <a:pt x="127159" y="38308"/>
                  <a:pt x="127159" y="47372"/>
                  <a:pt x="132740" y="52953"/>
                </a:cubicBezTo>
                <a:lnTo>
                  <a:pt x="179799" y="100013"/>
                </a:lnTo>
                <a:lnTo>
                  <a:pt x="14288" y="100013"/>
                </a:lnTo>
                <a:cubicBezTo>
                  <a:pt x="6385" y="100013"/>
                  <a:pt x="0" y="106397"/>
                  <a:pt x="0" y="114300"/>
                </a:cubicBezTo>
                <a:cubicBezTo>
                  <a:pt x="0" y="122203"/>
                  <a:pt x="6385" y="128588"/>
                  <a:pt x="14288" y="128588"/>
                </a:cubicBezTo>
                <a:lnTo>
                  <a:pt x="179799" y="128588"/>
                </a:lnTo>
                <a:lnTo>
                  <a:pt x="132740" y="175647"/>
                </a:lnTo>
                <a:cubicBezTo>
                  <a:pt x="127159" y="181228"/>
                  <a:pt x="127159" y="190292"/>
                  <a:pt x="132740" y="195873"/>
                </a:cubicBezTo>
                <a:cubicBezTo>
                  <a:pt x="138321" y="201454"/>
                  <a:pt x="147384" y="201454"/>
                  <a:pt x="152966" y="195873"/>
                </a:cubicBezTo>
                <a:lnTo>
                  <a:pt x="224403" y="124435"/>
                </a:lnTo>
                <a:close/>
              </a:path>
            </a:pathLst>
          </a:custGeom>
          <a:solidFill>
            <a:srgbClr val="C9A87C"/>
          </a:solidFill>
          <a:ln/>
        </p:spPr>
        <p:txBody>
          <a:bodyPr/>
          <a:lstStyle/>
          <a:p>
            <a:endParaRPr lang="zh-CN" altLang="en-US"/>
          </a:p>
        </p:txBody>
      </p:sp>
      <p:sp>
        <p:nvSpPr>
          <p:cNvPr id="30" name="Shape 28"/>
          <p:cNvSpPr/>
          <p:nvPr/>
        </p:nvSpPr>
        <p:spPr>
          <a:xfrm>
            <a:off x="10909399" y="1495425"/>
            <a:ext cx="609600" cy="609600"/>
          </a:xfrm>
          <a:custGeom>
            <a:avLst/>
            <a:gdLst/>
            <a:ahLst/>
            <a:cxnLst/>
            <a:rect l="l" t="t" r="r" b="b"/>
            <a:pathLst>
              <a:path w="609600" h="609600">
                <a:moveTo>
                  <a:pt x="304800" y="0"/>
                </a:moveTo>
                <a:lnTo>
                  <a:pt x="304800" y="0"/>
                </a:lnTo>
                <a:cubicBezTo>
                  <a:pt x="473024" y="0"/>
                  <a:pt x="609600" y="136576"/>
                  <a:pt x="609600" y="304800"/>
                </a:cubicBezTo>
                <a:lnTo>
                  <a:pt x="609600" y="304800"/>
                </a:lnTo>
                <a:cubicBezTo>
                  <a:pt x="609600" y="473024"/>
                  <a:pt x="473024" y="609600"/>
                  <a:pt x="304800" y="609600"/>
                </a:cubicBezTo>
                <a:lnTo>
                  <a:pt x="304800" y="609600"/>
                </a:lnTo>
                <a:cubicBezTo>
                  <a:pt x="136576" y="609600"/>
                  <a:pt x="0" y="473024"/>
                  <a:pt x="0" y="304800"/>
                </a:cubicBezTo>
                <a:lnTo>
                  <a:pt x="0" y="304800"/>
                </a:lnTo>
                <a:cubicBezTo>
                  <a:pt x="0" y="136576"/>
                  <a:pt x="136576" y="0"/>
                  <a:pt x="304800" y="0"/>
                </a:cubicBezTo>
                <a:close/>
              </a:path>
            </a:pathLst>
          </a:custGeom>
          <a:solidFill>
            <a:srgbClr val="4A6D8C"/>
          </a:solidFill>
          <a:ln/>
        </p:spPr>
        <p:txBody>
          <a:bodyPr/>
          <a:lstStyle/>
          <a:p>
            <a:endParaRPr lang="zh-CN" altLang="en-US"/>
          </a:p>
        </p:txBody>
      </p:sp>
      <p:sp>
        <p:nvSpPr>
          <p:cNvPr id="31" name="Shape 29"/>
          <p:cNvSpPr/>
          <p:nvPr/>
        </p:nvSpPr>
        <p:spPr>
          <a:xfrm>
            <a:off x="11114187" y="1685925"/>
            <a:ext cx="200025" cy="228600"/>
          </a:xfrm>
          <a:custGeom>
            <a:avLst/>
            <a:gdLst/>
            <a:ahLst/>
            <a:cxnLst/>
            <a:rect l="l" t="t" r="r" b="b"/>
            <a:pathLst>
              <a:path w="200025" h="228600">
                <a:moveTo>
                  <a:pt x="40719" y="16475"/>
                </a:moveTo>
                <a:cubicBezTo>
                  <a:pt x="35183" y="13439"/>
                  <a:pt x="28486" y="13573"/>
                  <a:pt x="23039" y="16788"/>
                </a:cubicBezTo>
                <a:cubicBezTo>
                  <a:pt x="17591" y="20003"/>
                  <a:pt x="14288" y="25851"/>
                  <a:pt x="14288" y="32147"/>
                </a:cubicBezTo>
                <a:lnTo>
                  <a:pt x="14288" y="196453"/>
                </a:lnTo>
                <a:cubicBezTo>
                  <a:pt x="14288" y="202749"/>
                  <a:pt x="17636" y="208598"/>
                  <a:pt x="23039" y="211812"/>
                </a:cubicBezTo>
                <a:cubicBezTo>
                  <a:pt x="28441" y="215027"/>
                  <a:pt x="35183" y="215161"/>
                  <a:pt x="40719" y="212125"/>
                </a:cubicBezTo>
                <a:lnTo>
                  <a:pt x="190738" y="129972"/>
                </a:lnTo>
                <a:cubicBezTo>
                  <a:pt x="196453" y="126846"/>
                  <a:pt x="200025" y="120819"/>
                  <a:pt x="200025" y="114300"/>
                </a:cubicBezTo>
                <a:cubicBezTo>
                  <a:pt x="200025" y="107781"/>
                  <a:pt x="196453" y="101754"/>
                  <a:pt x="190738" y="98628"/>
                </a:cubicBezTo>
                <a:lnTo>
                  <a:pt x="40719" y="16475"/>
                </a:lnTo>
                <a:close/>
              </a:path>
            </a:pathLst>
          </a:custGeom>
          <a:solidFill>
            <a:srgbClr val="FFFFFF"/>
          </a:solidFill>
          <a:ln/>
        </p:spPr>
        <p:txBody>
          <a:bodyPr/>
          <a:lstStyle/>
          <a:p>
            <a:endParaRPr lang="zh-CN" altLang="en-US"/>
          </a:p>
        </p:txBody>
      </p:sp>
      <p:sp>
        <p:nvSpPr>
          <p:cNvPr id="32" name="Text 30"/>
          <p:cNvSpPr/>
          <p:nvPr/>
        </p:nvSpPr>
        <p:spPr>
          <a:xfrm>
            <a:off x="10855523" y="2181225"/>
            <a:ext cx="790575" cy="228600"/>
          </a:xfrm>
          <a:prstGeom prst="rect">
            <a:avLst/>
          </a:prstGeom>
          <a:noFill/>
          <a:ln/>
        </p:spPr>
        <p:txBody>
          <a:bodyPr wrap="square" lIns="0" tIns="0" rIns="0" bIns="0" rtlCol="0" anchor="ctr"/>
          <a:lstStyle/>
          <a:p>
            <a:pPr>
              <a:lnSpc>
                <a:spcPct val="130000"/>
              </a:lnSpc>
            </a:pPr>
            <a:r>
              <a:rPr lang="en-US" sz="1200" b="1" dirty="0">
                <a:solidFill>
                  <a:srgbClr val="E0E2E5"/>
                </a:solidFill>
                <a:latin typeface="Noto Sans SC" pitchFamily="34" charset="0"/>
                <a:ea typeface="Noto Sans SC" pitchFamily="34" charset="-122"/>
                <a:cs typeface="Noto Sans SC" pitchFamily="34" charset="-120"/>
              </a:rPr>
              <a:t>Execution</a:t>
            </a:r>
            <a:endParaRPr lang="en-US" sz="1600" dirty="0"/>
          </a:p>
        </p:txBody>
      </p:sp>
      <p:sp>
        <p:nvSpPr>
          <p:cNvPr id="33" name="Text 31"/>
          <p:cNvSpPr/>
          <p:nvPr/>
        </p:nvSpPr>
        <p:spPr>
          <a:xfrm>
            <a:off x="10947499" y="2409825"/>
            <a:ext cx="600075" cy="190500"/>
          </a:xfrm>
          <a:prstGeom prst="rect">
            <a:avLst/>
          </a:prstGeom>
          <a:noFill/>
          <a:ln/>
        </p:spPr>
        <p:txBody>
          <a:bodyPr wrap="square" lIns="0" tIns="0" rIns="0" bIns="0" rtlCol="0" anchor="ctr"/>
          <a:lstStyle/>
          <a:p>
            <a:pPr>
              <a:lnSpc>
                <a:spcPct val="120000"/>
              </a:lnSpc>
            </a:pPr>
            <a:r>
              <a:rPr lang="en-US" sz="1050" dirty="0">
                <a:solidFill>
                  <a:srgbClr val="7D7C7A"/>
                </a:solidFill>
                <a:latin typeface="Noto Sans SC" pitchFamily="34" charset="0"/>
                <a:ea typeface="Noto Sans SC" pitchFamily="34" charset="-122"/>
                <a:cs typeface="Noto Sans SC" pitchFamily="34" charset="-120"/>
              </a:rPr>
              <a:t>物理执行</a:t>
            </a:r>
            <a:endParaRPr lang="en-US" sz="1600" dirty="0"/>
          </a:p>
        </p:txBody>
      </p:sp>
      <p:sp>
        <p:nvSpPr>
          <p:cNvPr id="34" name="Shape 32"/>
          <p:cNvSpPr/>
          <p:nvPr/>
        </p:nvSpPr>
        <p:spPr>
          <a:xfrm>
            <a:off x="6010275" y="2790825"/>
            <a:ext cx="171450" cy="228600"/>
          </a:xfrm>
          <a:custGeom>
            <a:avLst/>
            <a:gdLst/>
            <a:ahLst/>
            <a:cxnLst/>
            <a:rect l="l" t="t" r="r" b="b"/>
            <a:pathLst>
              <a:path w="171450" h="228600">
                <a:moveTo>
                  <a:pt x="75634" y="224403"/>
                </a:moveTo>
                <a:cubicBezTo>
                  <a:pt x="81216" y="229984"/>
                  <a:pt x="90279" y="229984"/>
                  <a:pt x="95860" y="224403"/>
                </a:cubicBezTo>
                <a:lnTo>
                  <a:pt x="167298" y="152966"/>
                </a:lnTo>
                <a:cubicBezTo>
                  <a:pt x="172879" y="147384"/>
                  <a:pt x="172879" y="138321"/>
                  <a:pt x="167298" y="132740"/>
                </a:cubicBezTo>
                <a:cubicBezTo>
                  <a:pt x="161717" y="127159"/>
                  <a:pt x="152653" y="127159"/>
                  <a:pt x="147072" y="132740"/>
                </a:cubicBezTo>
                <a:lnTo>
                  <a:pt x="100013" y="179799"/>
                </a:lnTo>
                <a:lnTo>
                  <a:pt x="100013" y="14288"/>
                </a:lnTo>
                <a:cubicBezTo>
                  <a:pt x="100013" y="6385"/>
                  <a:pt x="93628" y="0"/>
                  <a:pt x="85725" y="0"/>
                </a:cubicBezTo>
                <a:cubicBezTo>
                  <a:pt x="77822" y="0"/>
                  <a:pt x="71438" y="6385"/>
                  <a:pt x="71438" y="14288"/>
                </a:cubicBezTo>
                <a:lnTo>
                  <a:pt x="71438" y="179799"/>
                </a:lnTo>
                <a:lnTo>
                  <a:pt x="24378" y="132740"/>
                </a:lnTo>
                <a:cubicBezTo>
                  <a:pt x="18797" y="127159"/>
                  <a:pt x="9733" y="127159"/>
                  <a:pt x="4152" y="132740"/>
                </a:cubicBezTo>
                <a:cubicBezTo>
                  <a:pt x="-1429" y="138321"/>
                  <a:pt x="-1429" y="147384"/>
                  <a:pt x="4152" y="152966"/>
                </a:cubicBezTo>
                <a:lnTo>
                  <a:pt x="75590" y="224403"/>
                </a:lnTo>
                <a:close/>
              </a:path>
            </a:pathLst>
          </a:custGeom>
          <a:solidFill>
            <a:srgbClr val="C9A87C"/>
          </a:solidFill>
          <a:ln/>
        </p:spPr>
        <p:txBody>
          <a:bodyPr/>
          <a:lstStyle/>
          <a:p>
            <a:endParaRPr lang="zh-CN" altLang="en-US"/>
          </a:p>
        </p:txBody>
      </p:sp>
      <p:sp>
        <p:nvSpPr>
          <p:cNvPr id="35" name="Shape 33"/>
          <p:cNvSpPr/>
          <p:nvPr/>
        </p:nvSpPr>
        <p:spPr>
          <a:xfrm>
            <a:off x="4314527" y="3214688"/>
            <a:ext cx="3562350" cy="466725"/>
          </a:xfrm>
          <a:custGeom>
            <a:avLst/>
            <a:gdLst/>
            <a:ahLst/>
            <a:cxnLst/>
            <a:rect l="l" t="t" r="r" b="b"/>
            <a:pathLst>
              <a:path w="3562350" h="466725">
                <a:moveTo>
                  <a:pt x="76202" y="0"/>
                </a:moveTo>
                <a:lnTo>
                  <a:pt x="3486148" y="0"/>
                </a:lnTo>
                <a:cubicBezTo>
                  <a:pt x="3528233" y="0"/>
                  <a:pt x="3562350" y="34117"/>
                  <a:pt x="3562350" y="76202"/>
                </a:cubicBezTo>
                <a:lnTo>
                  <a:pt x="3562350" y="390523"/>
                </a:lnTo>
                <a:cubicBezTo>
                  <a:pt x="3562350" y="432608"/>
                  <a:pt x="3528233" y="466725"/>
                  <a:pt x="3486148" y="466725"/>
                </a:cubicBezTo>
                <a:lnTo>
                  <a:pt x="76202" y="466725"/>
                </a:lnTo>
                <a:cubicBezTo>
                  <a:pt x="34117" y="466725"/>
                  <a:pt x="0" y="432608"/>
                  <a:pt x="0" y="390523"/>
                </a:cubicBezTo>
                <a:lnTo>
                  <a:pt x="0" y="76202"/>
                </a:lnTo>
                <a:cubicBezTo>
                  <a:pt x="0" y="34145"/>
                  <a:pt x="34145" y="0"/>
                  <a:pt x="76202" y="0"/>
                </a:cubicBezTo>
                <a:close/>
              </a:path>
            </a:pathLst>
          </a:custGeom>
          <a:solidFill>
            <a:srgbClr val="4A6D8C">
              <a:alpha val="30196"/>
            </a:srgbClr>
          </a:solidFill>
          <a:ln w="12700">
            <a:solidFill>
              <a:srgbClr val="4A6D8C"/>
            </a:solidFill>
            <a:prstDash val="solid"/>
          </a:ln>
        </p:spPr>
        <p:txBody>
          <a:bodyPr/>
          <a:lstStyle/>
          <a:p>
            <a:endParaRPr lang="zh-CN" altLang="en-US"/>
          </a:p>
        </p:txBody>
      </p:sp>
      <p:sp>
        <p:nvSpPr>
          <p:cNvPr id="36" name="Shape 34"/>
          <p:cNvSpPr/>
          <p:nvPr/>
        </p:nvSpPr>
        <p:spPr>
          <a:xfrm>
            <a:off x="4566940" y="3371850"/>
            <a:ext cx="152400" cy="152400"/>
          </a:xfrm>
          <a:custGeom>
            <a:avLst/>
            <a:gdLst/>
            <a:ahLst/>
            <a:cxnLst/>
            <a:rect l="l" t="t" r="r" b="b"/>
            <a:pathLst>
              <a:path w="152400" h="152400">
                <a:moveTo>
                  <a:pt x="142905" y="57150"/>
                </a:moveTo>
                <a:lnTo>
                  <a:pt x="145256" y="57150"/>
                </a:lnTo>
                <a:cubicBezTo>
                  <a:pt x="149215" y="57150"/>
                  <a:pt x="152400" y="53965"/>
                  <a:pt x="152400" y="50006"/>
                </a:cubicBezTo>
                <a:lnTo>
                  <a:pt x="152400" y="7144"/>
                </a:lnTo>
                <a:cubicBezTo>
                  <a:pt x="152400" y="4256"/>
                  <a:pt x="150674" y="1637"/>
                  <a:pt x="147995" y="536"/>
                </a:cubicBezTo>
                <a:cubicBezTo>
                  <a:pt x="145316" y="-566"/>
                  <a:pt x="142250" y="60"/>
                  <a:pt x="140196" y="2084"/>
                </a:cubicBezTo>
                <a:lnTo>
                  <a:pt x="124807" y="17502"/>
                </a:lnTo>
                <a:cubicBezTo>
                  <a:pt x="111621" y="6578"/>
                  <a:pt x="94655" y="0"/>
                  <a:pt x="76200" y="0"/>
                </a:cubicBezTo>
                <a:cubicBezTo>
                  <a:pt x="37802" y="0"/>
                  <a:pt x="6042" y="28396"/>
                  <a:pt x="774" y="65336"/>
                </a:cubicBezTo>
                <a:cubicBezTo>
                  <a:pt x="30" y="70545"/>
                  <a:pt x="3631" y="75367"/>
                  <a:pt x="8840" y="76111"/>
                </a:cubicBezTo>
                <a:cubicBezTo>
                  <a:pt x="14049" y="76855"/>
                  <a:pt x="18871" y="73223"/>
                  <a:pt x="19616" y="68044"/>
                </a:cubicBezTo>
                <a:cubicBezTo>
                  <a:pt x="23574" y="40332"/>
                  <a:pt x="47417" y="19050"/>
                  <a:pt x="76200" y="19050"/>
                </a:cubicBezTo>
                <a:cubicBezTo>
                  <a:pt x="89416" y="19050"/>
                  <a:pt x="101560" y="23515"/>
                  <a:pt x="111234" y="31046"/>
                </a:cubicBezTo>
                <a:lnTo>
                  <a:pt x="97334" y="44946"/>
                </a:lnTo>
                <a:cubicBezTo>
                  <a:pt x="95280" y="47000"/>
                  <a:pt x="94684" y="50066"/>
                  <a:pt x="95786" y="52745"/>
                </a:cubicBezTo>
                <a:cubicBezTo>
                  <a:pt x="96887" y="55424"/>
                  <a:pt x="99506" y="57150"/>
                  <a:pt x="102394" y="57150"/>
                </a:cubicBezTo>
                <a:lnTo>
                  <a:pt x="142905" y="57150"/>
                </a:lnTo>
                <a:close/>
                <a:moveTo>
                  <a:pt x="151656" y="87064"/>
                </a:moveTo>
                <a:cubicBezTo>
                  <a:pt x="152400" y="81855"/>
                  <a:pt x="148769" y="77033"/>
                  <a:pt x="143589" y="76289"/>
                </a:cubicBezTo>
                <a:cubicBezTo>
                  <a:pt x="138410" y="75545"/>
                  <a:pt x="133558" y="79177"/>
                  <a:pt x="132814" y="84356"/>
                </a:cubicBezTo>
                <a:cubicBezTo>
                  <a:pt x="128855" y="112038"/>
                  <a:pt x="105013" y="133320"/>
                  <a:pt x="76230" y="133320"/>
                </a:cubicBezTo>
                <a:cubicBezTo>
                  <a:pt x="63014" y="133320"/>
                  <a:pt x="50869" y="128855"/>
                  <a:pt x="41196" y="121325"/>
                </a:cubicBezTo>
                <a:lnTo>
                  <a:pt x="55066" y="107454"/>
                </a:lnTo>
                <a:cubicBezTo>
                  <a:pt x="57120" y="105400"/>
                  <a:pt x="57716" y="102334"/>
                  <a:pt x="56614" y="99655"/>
                </a:cubicBezTo>
                <a:cubicBezTo>
                  <a:pt x="55513" y="96976"/>
                  <a:pt x="52894" y="95250"/>
                  <a:pt x="50006" y="95250"/>
                </a:cubicBezTo>
                <a:lnTo>
                  <a:pt x="7144" y="95250"/>
                </a:lnTo>
                <a:cubicBezTo>
                  <a:pt x="3185" y="95250"/>
                  <a:pt x="0" y="98435"/>
                  <a:pt x="0" y="102394"/>
                </a:cubicBezTo>
                <a:lnTo>
                  <a:pt x="0" y="145256"/>
                </a:lnTo>
                <a:cubicBezTo>
                  <a:pt x="0" y="148144"/>
                  <a:pt x="1726" y="150763"/>
                  <a:pt x="4405" y="151864"/>
                </a:cubicBezTo>
                <a:cubicBezTo>
                  <a:pt x="7084" y="152966"/>
                  <a:pt x="10150" y="152340"/>
                  <a:pt x="12204" y="150316"/>
                </a:cubicBezTo>
                <a:lnTo>
                  <a:pt x="27622" y="134898"/>
                </a:lnTo>
                <a:cubicBezTo>
                  <a:pt x="40779" y="145822"/>
                  <a:pt x="57745" y="152400"/>
                  <a:pt x="76200" y="152400"/>
                </a:cubicBezTo>
                <a:cubicBezTo>
                  <a:pt x="114598" y="152400"/>
                  <a:pt x="146358" y="124004"/>
                  <a:pt x="151626" y="87064"/>
                </a:cubicBezTo>
                <a:close/>
              </a:path>
            </a:pathLst>
          </a:custGeom>
          <a:solidFill>
            <a:srgbClr val="C9A87C"/>
          </a:solidFill>
          <a:ln/>
        </p:spPr>
        <p:txBody>
          <a:bodyPr/>
          <a:lstStyle/>
          <a:p>
            <a:endParaRPr lang="zh-CN" altLang="en-US"/>
          </a:p>
        </p:txBody>
      </p:sp>
      <p:sp>
        <p:nvSpPr>
          <p:cNvPr id="37" name="Text 35"/>
          <p:cNvSpPr/>
          <p:nvPr/>
        </p:nvSpPr>
        <p:spPr>
          <a:xfrm>
            <a:off x="4795540" y="3333750"/>
            <a:ext cx="2924175" cy="228600"/>
          </a:xfrm>
          <a:prstGeom prst="rect">
            <a:avLst/>
          </a:prstGeom>
          <a:noFill/>
          <a:ln/>
        </p:spPr>
        <p:txBody>
          <a:bodyPr wrap="square" lIns="0" tIns="0" rIns="0" bIns="0" rtlCol="0" anchor="ctr"/>
          <a:lstStyle/>
          <a:p>
            <a:pPr>
              <a:lnSpc>
                <a:spcPct val="130000"/>
              </a:lnSpc>
            </a:pPr>
            <a:r>
              <a:rPr lang="en-US" sz="1200" dirty="0">
                <a:solidFill>
                  <a:srgbClr val="E0E2E5"/>
                </a:solidFill>
                <a:latin typeface="Noto Sans SC" pitchFamily="34" charset="0"/>
                <a:ea typeface="Noto Sans SC" pitchFamily="34" charset="-122"/>
                <a:cs typeface="Noto Sans SC" pitchFamily="34" charset="-120"/>
              </a:rPr>
              <a:t>执行结果反馈给 QueryEngine，形成闭环</a:t>
            </a:r>
            <a:endParaRPr lang="en-US" sz="1600" dirty="0"/>
          </a:p>
        </p:txBody>
      </p:sp>
      <p:sp>
        <p:nvSpPr>
          <p:cNvPr id="38" name="Shape 36"/>
          <p:cNvSpPr/>
          <p:nvPr/>
        </p:nvSpPr>
        <p:spPr>
          <a:xfrm>
            <a:off x="381000" y="4114800"/>
            <a:ext cx="3705225" cy="1047750"/>
          </a:xfrm>
          <a:custGeom>
            <a:avLst/>
            <a:gdLst/>
            <a:ahLst/>
            <a:cxnLst/>
            <a:rect l="l" t="t" r="r" b="b"/>
            <a:pathLst>
              <a:path w="3705225" h="1047750">
                <a:moveTo>
                  <a:pt x="76203" y="0"/>
                </a:moveTo>
                <a:lnTo>
                  <a:pt x="3629022" y="0"/>
                </a:lnTo>
                <a:cubicBezTo>
                  <a:pt x="3671080" y="0"/>
                  <a:pt x="3705225" y="34145"/>
                  <a:pt x="3705225" y="76203"/>
                </a:cubicBezTo>
                <a:lnTo>
                  <a:pt x="3705225" y="971547"/>
                </a:lnTo>
                <a:cubicBezTo>
                  <a:pt x="3705225" y="1013605"/>
                  <a:pt x="3671080" y="1047750"/>
                  <a:pt x="3629022" y="1047750"/>
                </a:cubicBezTo>
                <a:lnTo>
                  <a:pt x="76203" y="1047750"/>
                </a:lnTo>
                <a:cubicBezTo>
                  <a:pt x="34145" y="1047750"/>
                  <a:pt x="0" y="1013605"/>
                  <a:pt x="0" y="971547"/>
                </a:cubicBezTo>
                <a:lnTo>
                  <a:pt x="0" y="76203"/>
                </a:lnTo>
                <a:cubicBezTo>
                  <a:pt x="0" y="34145"/>
                  <a:pt x="34145" y="0"/>
                  <a:pt x="76203" y="0"/>
                </a:cubicBezTo>
                <a:close/>
              </a:path>
            </a:pathLst>
          </a:custGeom>
          <a:solidFill>
            <a:srgbClr val="4A6D8C">
              <a:alpha val="10196"/>
            </a:srgbClr>
          </a:solidFill>
          <a:ln/>
        </p:spPr>
        <p:txBody>
          <a:bodyPr/>
          <a:lstStyle/>
          <a:p>
            <a:endParaRPr lang="zh-CN" altLang="en-US"/>
          </a:p>
        </p:txBody>
      </p:sp>
      <p:sp>
        <p:nvSpPr>
          <p:cNvPr id="39" name="Shape 37"/>
          <p:cNvSpPr/>
          <p:nvPr/>
        </p:nvSpPr>
        <p:spPr>
          <a:xfrm>
            <a:off x="552450" y="4305300"/>
            <a:ext cx="152400" cy="152400"/>
          </a:xfrm>
          <a:custGeom>
            <a:avLst/>
            <a:gdLst/>
            <a:ahLst/>
            <a:cxnLst/>
            <a:rect l="l" t="t" r="r" b="b"/>
            <a:pathLst>
              <a:path w="152400" h="152400">
                <a:moveTo>
                  <a:pt x="76200" y="152400"/>
                </a:moveTo>
                <a:cubicBezTo>
                  <a:pt x="118256" y="152400"/>
                  <a:pt x="152400" y="118256"/>
                  <a:pt x="152400" y="76200"/>
                </a:cubicBezTo>
                <a:cubicBezTo>
                  <a:pt x="152400" y="34144"/>
                  <a:pt x="118256" y="0"/>
                  <a:pt x="76200" y="0"/>
                </a:cubicBezTo>
                <a:cubicBezTo>
                  <a:pt x="34144" y="0"/>
                  <a:pt x="0" y="34144"/>
                  <a:pt x="0" y="76200"/>
                </a:cubicBezTo>
                <a:cubicBezTo>
                  <a:pt x="0" y="118256"/>
                  <a:pt x="34144" y="152400"/>
                  <a:pt x="76200" y="152400"/>
                </a:cubicBezTo>
                <a:close/>
                <a:moveTo>
                  <a:pt x="101322" y="63311"/>
                </a:moveTo>
                <a:lnTo>
                  <a:pt x="77510" y="101411"/>
                </a:lnTo>
                <a:cubicBezTo>
                  <a:pt x="76260" y="103406"/>
                  <a:pt x="74116" y="104656"/>
                  <a:pt x="71765" y="104775"/>
                </a:cubicBezTo>
                <a:cubicBezTo>
                  <a:pt x="69413" y="104894"/>
                  <a:pt x="67151" y="103823"/>
                  <a:pt x="65752" y="101918"/>
                </a:cubicBezTo>
                <a:lnTo>
                  <a:pt x="51465" y="82867"/>
                </a:lnTo>
                <a:cubicBezTo>
                  <a:pt x="49084" y="79712"/>
                  <a:pt x="49738" y="75248"/>
                  <a:pt x="52894" y="72866"/>
                </a:cubicBezTo>
                <a:cubicBezTo>
                  <a:pt x="56049" y="70485"/>
                  <a:pt x="60514" y="71140"/>
                  <a:pt x="62895" y="74295"/>
                </a:cubicBezTo>
                <a:lnTo>
                  <a:pt x="70931" y="85011"/>
                </a:lnTo>
                <a:lnTo>
                  <a:pt x="89208" y="55751"/>
                </a:lnTo>
                <a:cubicBezTo>
                  <a:pt x="91291" y="52417"/>
                  <a:pt x="95696" y="51375"/>
                  <a:pt x="99060" y="53489"/>
                </a:cubicBezTo>
                <a:cubicBezTo>
                  <a:pt x="102424" y="55602"/>
                  <a:pt x="103436" y="59978"/>
                  <a:pt x="101322" y="63341"/>
                </a:cubicBezTo>
                <a:close/>
              </a:path>
            </a:pathLst>
          </a:custGeom>
          <a:solidFill>
            <a:srgbClr val="4A6D8C"/>
          </a:solidFill>
          <a:ln/>
        </p:spPr>
        <p:txBody>
          <a:bodyPr/>
          <a:lstStyle/>
          <a:p>
            <a:endParaRPr lang="zh-CN" altLang="en-US"/>
          </a:p>
        </p:txBody>
      </p:sp>
      <p:sp>
        <p:nvSpPr>
          <p:cNvPr id="40" name="Text 38"/>
          <p:cNvSpPr/>
          <p:nvPr/>
        </p:nvSpPr>
        <p:spPr>
          <a:xfrm>
            <a:off x="800100" y="4267200"/>
            <a:ext cx="685800" cy="228600"/>
          </a:xfrm>
          <a:prstGeom prst="rect">
            <a:avLst/>
          </a:prstGeom>
          <a:noFill/>
          <a:ln/>
        </p:spPr>
        <p:txBody>
          <a:bodyPr wrap="square" lIns="0" tIns="0" rIns="0" bIns="0" rtlCol="0" anchor="ctr"/>
          <a:lstStyle/>
          <a:p>
            <a:pPr>
              <a:lnSpc>
                <a:spcPct val="130000"/>
              </a:lnSpc>
            </a:pPr>
            <a:r>
              <a:rPr lang="en-US" sz="1200" b="1" dirty="0">
                <a:solidFill>
                  <a:srgbClr val="E0E2E5"/>
                </a:solidFill>
                <a:latin typeface="MiSans" pitchFamily="34" charset="0"/>
                <a:ea typeface="MiSans" pitchFamily="34" charset="-122"/>
                <a:cs typeface="MiSans" pitchFamily="34" charset="-120"/>
              </a:rPr>
              <a:t>输入解析</a:t>
            </a:r>
            <a:endParaRPr lang="en-US" sz="1600" dirty="0"/>
          </a:p>
        </p:txBody>
      </p:sp>
      <p:sp>
        <p:nvSpPr>
          <p:cNvPr id="41" name="Text 39"/>
          <p:cNvSpPr/>
          <p:nvPr/>
        </p:nvSpPr>
        <p:spPr>
          <a:xfrm>
            <a:off x="533400" y="4572000"/>
            <a:ext cx="3467100" cy="438150"/>
          </a:xfrm>
          <a:prstGeom prst="rect">
            <a:avLst/>
          </a:prstGeom>
          <a:noFill/>
          <a:ln/>
        </p:spPr>
        <p:txBody>
          <a:bodyPr wrap="square" lIns="0" tIns="0" rIns="0" bIns="0" rtlCol="0" anchor="ctr"/>
          <a:lstStyle/>
          <a:p>
            <a:pPr>
              <a:lnSpc>
                <a:spcPct val="140000"/>
              </a:lnSpc>
            </a:pPr>
            <a:r>
              <a:rPr lang="en-US" sz="1050" dirty="0">
                <a:solidFill>
                  <a:srgbClr val="7D7C7A"/>
                </a:solidFill>
                <a:latin typeface="Noto Sans SC" pitchFamily="34" charset="0"/>
                <a:ea typeface="Noto Sans SC" pitchFamily="34" charset="-122"/>
                <a:cs typeface="Noto Sans SC" pitchFamily="34" charset="-120"/>
              </a:rPr>
              <a:t>用户输入从 CLI 或终端 UI 进入 QueryEngine，开始整个执行链路</a:t>
            </a:r>
            <a:endParaRPr lang="en-US" sz="1600" dirty="0"/>
          </a:p>
        </p:txBody>
      </p:sp>
      <p:sp>
        <p:nvSpPr>
          <p:cNvPr id="42" name="Shape 40"/>
          <p:cNvSpPr/>
          <p:nvPr/>
        </p:nvSpPr>
        <p:spPr>
          <a:xfrm>
            <a:off x="4241750" y="4114800"/>
            <a:ext cx="3705225" cy="1047750"/>
          </a:xfrm>
          <a:custGeom>
            <a:avLst/>
            <a:gdLst/>
            <a:ahLst/>
            <a:cxnLst/>
            <a:rect l="l" t="t" r="r" b="b"/>
            <a:pathLst>
              <a:path w="3705225" h="1047750">
                <a:moveTo>
                  <a:pt x="76203" y="0"/>
                </a:moveTo>
                <a:lnTo>
                  <a:pt x="3629022" y="0"/>
                </a:lnTo>
                <a:cubicBezTo>
                  <a:pt x="3671080" y="0"/>
                  <a:pt x="3705225" y="34145"/>
                  <a:pt x="3705225" y="76203"/>
                </a:cubicBezTo>
                <a:lnTo>
                  <a:pt x="3705225" y="971547"/>
                </a:lnTo>
                <a:cubicBezTo>
                  <a:pt x="3705225" y="1013605"/>
                  <a:pt x="3671080" y="1047750"/>
                  <a:pt x="3629022" y="1047750"/>
                </a:cubicBezTo>
                <a:lnTo>
                  <a:pt x="76203" y="1047750"/>
                </a:lnTo>
                <a:cubicBezTo>
                  <a:pt x="34145" y="1047750"/>
                  <a:pt x="0" y="1013605"/>
                  <a:pt x="0" y="971547"/>
                </a:cubicBezTo>
                <a:lnTo>
                  <a:pt x="0" y="76203"/>
                </a:lnTo>
                <a:cubicBezTo>
                  <a:pt x="0" y="34145"/>
                  <a:pt x="34145" y="0"/>
                  <a:pt x="76203" y="0"/>
                </a:cubicBezTo>
                <a:close/>
              </a:path>
            </a:pathLst>
          </a:custGeom>
          <a:solidFill>
            <a:srgbClr val="4A6D8C">
              <a:alpha val="10196"/>
            </a:srgbClr>
          </a:solidFill>
          <a:ln/>
        </p:spPr>
        <p:txBody>
          <a:bodyPr/>
          <a:lstStyle/>
          <a:p>
            <a:endParaRPr lang="zh-CN" altLang="en-US"/>
          </a:p>
        </p:txBody>
      </p:sp>
      <p:sp>
        <p:nvSpPr>
          <p:cNvPr id="43" name="Shape 41"/>
          <p:cNvSpPr/>
          <p:nvPr/>
        </p:nvSpPr>
        <p:spPr>
          <a:xfrm>
            <a:off x="4413200" y="4305300"/>
            <a:ext cx="152400" cy="152400"/>
          </a:xfrm>
          <a:custGeom>
            <a:avLst/>
            <a:gdLst/>
            <a:ahLst/>
            <a:cxnLst/>
            <a:rect l="l" t="t" r="r" b="b"/>
            <a:pathLst>
              <a:path w="152400" h="152400">
                <a:moveTo>
                  <a:pt x="76200" y="152400"/>
                </a:moveTo>
                <a:cubicBezTo>
                  <a:pt x="118256" y="152400"/>
                  <a:pt x="152400" y="118256"/>
                  <a:pt x="152400" y="76200"/>
                </a:cubicBezTo>
                <a:cubicBezTo>
                  <a:pt x="152400" y="34144"/>
                  <a:pt x="118256" y="0"/>
                  <a:pt x="76200" y="0"/>
                </a:cubicBezTo>
                <a:cubicBezTo>
                  <a:pt x="34144" y="0"/>
                  <a:pt x="0" y="34144"/>
                  <a:pt x="0" y="76200"/>
                </a:cubicBezTo>
                <a:cubicBezTo>
                  <a:pt x="0" y="118256"/>
                  <a:pt x="34144" y="152400"/>
                  <a:pt x="76200" y="152400"/>
                </a:cubicBezTo>
                <a:close/>
                <a:moveTo>
                  <a:pt x="101322" y="63311"/>
                </a:moveTo>
                <a:lnTo>
                  <a:pt x="77510" y="101411"/>
                </a:lnTo>
                <a:cubicBezTo>
                  <a:pt x="76260" y="103406"/>
                  <a:pt x="74116" y="104656"/>
                  <a:pt x="71765" y="104775"/>
                </a:cubicBezTo>
                <a:cubicBezTo>
                  <a:pt x="69413" y="104894"/>
                  <a:pt x="67151" y="103823"/>
                  <a:pt x="65752" y="101918"/>
                </a:cubicBezTo>
                <a:lnTo>
                  <a:pt x="51465" y="82867"/>
                </a:lnTo>
                <a:cubicBezTo>
                  <a:pt x="49084" y="79712"/>
                  <a:pt x="49738" y="75248"/>
                  <a:pt x="52894" y="72866"/>
                </a:cubicBezTo>
                <a:cubicBezTo>
                  <a:pt x="56049" y="70485"/>
                  <a:pt x="60514" y="71140"/>
                  <a:pt x="62895" y="74295"/>
                </a:cubicBezTo>
                <a:lnTo>
                  <a:pt x="70931" y="85011"/>
                </a:lnTo>
                <a:lnTo>
                  <a:pt x="89208" y="55751"/>
                </a:lnTo>
                <a:cubicBezTo>
                  <a:pt x="91291" y="52417"/>
                  <a:pt x="95696" y="51375"/>
                  <a:pt x="99060" y="53489"/>
                </a:cubicBezTo>
                <a:cubicBezTo>
                  <a:pt x="102424" y="55602"/>
                  <a:pt x="103436" y="59978"/>
                  <a:pt x="101322" y="63341"/>
                </a:cubicBezTo>
                <a:close/>
              </a:path>
            </a:pathLst>
          </a:custGeom>
          <a:solidFill>
            <a:srgbClr val="4A6D8C"/>
          </a:solidFill>
          <a:ln/>
        </p:spPr>
        <p:txBody>
          <a:bodyPr/>
          <a:lstStyle/>
          <a:p>
            <a:endParaRPr lang="zh-CN" altLang="en-US"/>
          </a:p>
        </p:txBody>
      </p:sp>
      <p:sp>
        <p:nvSpPr>
          <p:cNvPr id="44" name="Text 42"/>
          <p:cNvSpPr/>
          <p:nvPr/>
        </p:nvSpPr>
        <p:spPr>
          <a:xfrm>
            <a:off x="4660850" y="4267200"/>
            <a:ext cx="685800" cy="228600"/>
          </a:xfrm>
          <a:prstGeom prst="rect">
            <a:avLst/>
          </a:prstGeom>
          <a:noFill/>
          <a:ln/>
        </p:spPr>
        <p:txBody>
          <a:bodyPr wrap="square" lIns="0" tIns="0" rIns="0" bIns="0" rtlCol="0" anchor="ctr"/>
          <a:lstStyle/>
          <a:p>
            <a:pPr>
              <a:lnSpc>
                <a:spcPct val="130000"/>
              </a:lnSpc>
            </a:pPr>
            <a:r>
              <a:rPr lang="en-US" sz="1200" b="1" dirty="0">
                <a:solidFill>
                  <a:srgbClr val="E0E2E5"/>
                </a:solidFill>
                <a:latin typeface="MiSans" pitchFamily="34" charset="0"/>
                <a:ea typeface="MiSans" pitchFamily="34" charset="-122"/>
                <a:cs typeface="MiSans" pitchFamily="34" charset="-120"/>
              </a:rPr>
              <a:t>工具触发</a:t>
            </a:r>
            <a:endParaRPr lang="en-US" sz="1600" dirty="0"/>
          </a:p>
        </p:txBody>
      </p:sp>
      <p:sp>
        <p:nvSpPr>
          <p:cNvPr id="45" name="Text 43"/>
          <p:cNvSpPr/>
          <p:nvPr/>
        </p:nvSpPr>
        <p:spPr>
          <a:xfrm>
            <a:off x="4394150" y="4572000"/>
            <a:ext cx="3467100" cy="219075"/>
          </a:xfrm>
          <a:prstGeom prst="rect">
            <a:avLst/>
          </a:prstGeom>
          <a:noFill/>
          <a:ln/>
        </p:spPr>
        <p:txBody>
          <a:bodyPr wrap="square" lIns="0" tIns="0" rIns="0" bIns="0" rtlCol="0" anchor="ctr"/>
          <a:lstStyle/>
          <a:p>
            <a:pPr>
              <a:lnSpc>
                <a:spcPct val="140000"/>
              </a:lnSpc>
            </a:pPr>
            <a:r>
              <a:rPr lang="en-US" sz="1050" dirty="0">
                <a:solidFill>
                  <a:srgbClr val="7D7C7A"/>
                </a:solidFill>
                <a:latin typeface="Noto Sans SC" pitchFamily="34" charset="0"/>
                <a:ea typeface="Noto Sans SC" pitchFamily="34" charset="-122"/>
                <a:cs typeface="Noto Sans SC" pitchFamily="34" charset="-120"/>
              </a:rPr>
              <a:t>通过模型适配器触发 Tool Registry 中的工具调用</a:t>
            </a:r>
            <a:endParaRPr lang="en-US" sz="1600" dirty="0"/>
          </a:p>
        </p:txBody>
      </p:sp>
      <p:sp>
        <p:nvSpPr>
          <p:cNvPr id="46" name="Shape 44"/>
          <p:cNvSpPr/>
          <p:nvPr/>
        </p:nvSpPr>
        <p:spPr>
          <a:xfrm>
            <a:off x="8102575" y="4114800"/>
            <a:ext cx="3705225" cy="1047750"/>
          </a:xfrm>
          <a:custGeom>
            <a:avLst/>
            <a:gdLst/>
            <a:ahLst/>
            <a:cxnLst/>
            <a:rect l="l" t="t" r="r" b="b"/>
            <a:pathLst>
              <a:path w="3705225" h="1047750">
                <a:moveTo>
                  <a:pt x="76203" y="0"/>
                </a:moveTo>
                <a:lnTo>
                  <a:pt x="3629022" y="0"/>
                </a:lnTo>
                <a:cubicBezTo>
                  <a:pt x="3671080" y="0"/>
                  <a:pt x="3705225" y="34145"/>
                  <a:pt x="3705225" y="76203"/>
                </a:cubicBezTo>
                <a:lnTo>
                  <a:pt x="3705225" y="971547"/>
                </a:lnTo>
                <a:cubicBezTo>
                  <a:pt x="3705225" y="1013605"/>
                  <a:pt x="3671080" y="1047750"/>
                  <a:pt x="3629022" y="1047750"/>
                </a:cubicBezTo>
                <a:lnTo>
                  <a:pt x="76203" y="1047750"/>
                </a:lnTo>
                <a:cubicBezTo>
                  <a:pt x="34145" y="1047750"/>
                  <a:pt x="0" y="1013605"/>
                  <a:pt x="0" y="971547"/>
                </a:cubicBezTo>
                <a:lnTo>
                  <a:pt x="0" y="76203"/>
                </a:lnTo>
                <a:cubicBezTo>
                  <a:pt x="0" y="34145"/>
                  <a:pt x="34145" y="0"/>
                  <a:pt x="76203" y="0"/>
                </a:cubicBezTo>
                <a:close/>
              </a:path>
            </a:pathLst>
          </a:custGeom>
          <a:solidFill>
            <a:srgbClr val="4A6D8C">
              <a:alpha val="10196"/>
            </a:srgbClr>
          </a:solidFill>
          <a:ln/>
        </p:spPr>
        <p:txBody>
          <a:bodyPr/>
          <a:lstStyle/>
          <a:p>
            <a:endParaRPr lang="zh-CN" altLang="en-US"/>
          </a:p>
        </p:txBody>
      </p:sp>
      <p:sp>
        <p:nvSpPr>
          <p:cNvPr id="47" name="Shape 45"/>
          <p:cNvSpPr/>
          <p:nvPr/>
        </p:nvSpPr>
        <p:spPr>
          <a:xfrm>
            <a:off x="8274025" y="4305300"/>
            <a:ext cx="152400" cy="152400"/>
          </a:xfrm>
          <a:custGeom>
            <a:avLst/>
            <a:gdLst/>
            <a:ahLst/>
            <a:cxnLst/>
            <a:rect l="l" t="t" r="r" b="b"/>
            <a:pathLst>
              <a:path w="152400" h="152400">
                <a:moveTo>
                  <a:pt x="76200" y="152400"/>
                </a:moveTo>
                <a:cubicBezTo>
                  <a:pt x="118256" y="152400"/>
                  <a:pt x="152400" y="118256"/>
                  <a:pt x="152400" y="76200"/>
                </a:cubicBezTo>
                <a:cubicBezTo>
                  <a:pt x="152400" y="34144"/>
                  <a:pt x="118256" y="0"/>
                  <a:pt x="76200" y="0"/>
                </a:cubicBezTo>
                <a:cubicBezTo>
                  <a:pt x="34144" y="0"/>
                  <a:pt x="0" y="34144"/>
                  <a:pt x="0" y="76200"/>
                </a:cubicBezTo>
                <a:cubicBezTo>
                  <a:pt x="0" y="118256"/>
                  <a:pt x="34144" y="152400"/>
                  <a:pt x="76200" y="152400"/>
                </a:cubicBezTo>
                <a:close/>
                <a:moveTo>
                  <a:pt x="101322" y="63311"/>
                </a:moveTo>
                <a:lnTo>
                  <a:pt x="77510" y="101411"/>
                </a:lnTo>
                <a:cubicBezTo>
                  <a:pt x="76260" y="103406"/>
                  <a:pt x="74116" y="104656"/>
                  <a:pt x="71765" y="104775"/>
                </a:cubicBezTo>
                <a:cubicBezTo>
                  <a:pt x="69413" y="104894"/>
                  <a:pt x="67151" y="103823"/>
                  <a:pt x="65752" y="101918"/>
                </a:cubicBezTo>
                <a:lnTo>
                  <a:pt x="51465" y="82867"/>
                </a:lnTo>
                <a:cubicBezTo>
                  <a:pt x="49084" y="79712"/>
                  <a:pt x="49738" y="75248"/>
                  <a:pt x="52894" y="72866"/>
                </a:cubicBezTo>
                <a:cubicBezTo>
                  <a:pt x="56049" y="70485"/>
                  <a:pt x="60514" y="71140"/>
                  <a:pt x="62895" y="74295"/>
                </a:cubicBezTo>
                <a:lnTo>
                  <a:pt x="70931" y="85011"/>
                </a:lnTo>
                <a:lnTo>
                  <a:pt x="89208" y="55751"/>
                </a:lnTo>
                <a:cubicBezTo>
                  <a:pt x="91291" y="52417"/>
                  <a:pt x="95696" y="51375"/>
                  <a:pt x="99060" y="53489"/>
                </a:cubicBezTo>
                <a:cubicBezTo>
                  <a:pt x="102424" y="55602"/>
                  <a:pt x="103436" y="59978"/>
                  <a:pt x="101322" y="63341"/>
                </a:cubicBezTo>
                <a:close/>
              </a:path>
            </a:pathLst>
          </a:custGeom>
          <a:solidFill>
            <a:srgbClr val="C9A87C"/>
          </a:solidFill>
          <a:ln/>
        </p:spPr>
        <p:txBody>
          <a:bodyPr/>
          <a:lstStyle/>
          <a:p>
            <a:endParaRPr lang="zh-CN" altLang="en-US"/>
          </a:p>
        </p:txBody>
      </p:sp>
      <p:sp>
        <p:nvSpPr>
          <p:cNvPr id="48" name="Text 46"/>
          <p:cNvSpPr/>
          <p:nvPr/>
        </p:nvSpPr>
        <p:spPr>
          <a:xfrm>
            <a:off x="8521675" y="4267200"/>
            <a:ext cx="685800" cy="228600"/>
          </a:xfrm>
          <a:prstGeom prst="rect">
            <a:avLst/>
          </a:prstGeom>
          <a:noFill/>
          <a:ln/>
        </p:spPr>
        <p:txBody>
          <a:bodyPr wrap="square" lIns="0" tIns="0" rIns="0" bIns="0" rtlCol="0" anchor="ctr"/>
          <a:lstStyle/>
          <a:p>
            <a:pPr>
              <a:lnSpc>
                <a:spcPct val="130000"/>
              </a:lnSpc>
            </a:pPr>
            <a:r>
              <a:rPr lang="en-US" sz="1200" b="1" dirty="0">
                <a:solidFill>
                  <a:srgbClr val="E0E2E5"/>
                </a:solidFill>
                <a:latin typeface="MiSans" pitchFamily="34" charset="0"/>
                <a:ea typeface="MiSans" pitchFamily="34" charset="-122"/>
                <a:cs typeface="MiSans" pitchFamily="34" charset="-120"/>
              </a:rPr>
              <a:t>安全拦截</a:t>
            </a:r>
            <a:endParaRPr lang="en-US" sz="1600" dirty="0"/>
          </a:p>
        </p:txBody>
      </p:sp>
      <p:sp>
        <p:nvSpPr>
          <p:cNvPr id="49" name="Text 47"/>
          <p:cNvSpPr/>
          <p:nvPr/>
        </p:nvSpPr>
        <p:spPr>
          <a:xfrm>
            <a:off x="8254975" y="4572000"/>
            <a:ext cx="3467100" cy="219075"/>
          </a:xfrm>
          <a:prstGeom prst="rect">
            <a:avLst/>
          </a:prstGeom>
          <a:noFill/>
          <a:ln/>
        </p:spPr>
        <p:txBody>
          <a:bodyPr wrap="square" lIns="0" tIns="0" rIns="0" bIns="0" rtlCol="0" anchor="ctr"/>
          <a:lstStyle/>
          <a:p>
            <a:pPr>
              <a:lnSpc>
                <a:spcPct val="140000"/>
              </a:lnSpc>
            </a:pPr>
            <a:r>
              <a:rPr lang="en-US" sz="1050" dirty="0">
                <a:solidFill>
                  <a:srgbClr val="7D7C7A"/>
                </a:solidFill>
                <a:latin typeface="Noto Sans SC" pitchFamily="34" charset="0"/>
                <a:ea typeface="Noto Sans SC" pitchFamily="34" charset="-122"/>
                <a:cs typeface="Noto Sans SC" pitchFamily="34" charset="-120"/>
              </a:rPr>
              <a:t>工具执行前必须经过 Permissions + Hooks 的拦截与校验</a:t>
            </a:r>
            <a:endParaRPr lang="en-US" sz="1600" dirty="0"/>
          </a:p>
        </p:txBody>
      </p:sp>
    </p:spTree>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1A1D21"/>
        </a:solidFill>
        <a:effectLst/>
      </p:bgPr>
    </p:bg>
    <p:spTree>
      <p:nvGrpSpPr>
        <p:cNvPr id="1" name=""/>
        <p:cNvGrpSpPr/>
        <p:nvPr/>
      </p:nvGrpSpPr>
      <p:grpSpPr>
        <a:xfrm>
          <a:off x="0" y="0"/>
          <a:ext cx="0" cy="0"/>
          <a:chOff x="0" y="0"/>
          <a:chExt cx="0" cy="0"/>
        </a:xfrm>
      </p:grpSpPr>
      <p:sp>
        <p:nvSpPr>
          <p:cNvPr id="2" name="Text 0"/>
          <p:cNvSpPr/>
          <p:nvPr/>
        </p:nvSpPr>
        <p:spPr>
          <a:xfrm>
            <a:off x="381000" y="381000"/>
            <a:ext cx="11506200" cy="228600"/>
          </a:xfrm>
          <a:prstGeom prst="rect">
            <a:avLst/>
          </a:prstGeom>
          <a:noFill/>
          <a:ln/>
        </p:spPr>
        <p:txBody>
          <a:bodyPr wrap="square" lIns="0" tIns="0" rIns="0" bIns="0" rtlCol="0" anchor="ctr"/>
          <a:lstStyle/>
          <a:p>
            <a:pPr>
              <a:lnSpc>
                <a:spcPct val="130000"/>
              </a:lnSpc>
            </a:pPr>
            <a:r>
              <a:rPr lang="en-US" sz="1200" b="1" kern="0" spc="60" dirty="0">
                <a:solidFill>
                  <a:srgbClr val="C9A87C"/>
                </a:solidFill>
                <a:latin typeface="Noto Sans SC" pitchFamily="34" charset="0"/>
                <a:ea typeface="Noto Sans SC" pitchFamily="34" charset="-122"/>
                <a:cs typeface="Noto Sans SC" pitchFamily="34" charset="-120"/>
              </a:rPr>
              <a:t>SUBSYSTEMS</a:t>
            </a:r>
            <a:endParaRPr lang="en-US" sz="1600" dirty="0"/>
          </a:p>
        </p:txBody>
      </p:sp>
      <p:sp>
        <p:nvSpPr>
          <p:cNvPr id="3" name="Text 1"/>
          <p:cNvSpPr/>
          <p:nvPr/>
        </p:nvSpPr>
        <p:spPr>
          <a:xfrm>
            <a:off x="381000" y="685800"/>
            <a:ext cx="11601450" cy="381000"/>
          </a:xfrm>
          <a:prstGeom prst="rect">
            <a:avLst/>
          </a:prstGeom>
          <a:noFill/>
          <a:ln/>
        </p:spPr>
        <p:txBody>
          <a:bodyPr wrap="square" lIns="0" tIns="0" rIns="0" bIns="0" rtlCol="0" anchor="ctr"/>
          <a:lstStyle/>
          <a:p>
            <a:pPr>
              <a:lnSpc>
                <a:spcPct val="90000"/>
              </a:lnSpc>
            </a:pPr>
            <a:r>
              <a:rPr lang="en-US" sz="2700" b="1" dirty="0">
                <a:solidFill>
                  <a:srgbClr val="E0E2E5"/>
                </a:solidFill>
                <a:latin typeface="Noto Sans SC" pitchFamily="34" charset="0"/>
                <a:ea typeface="Noto Sans SC" pitchFamily="34" charset="-122"/>
                <a:cs typeface="Noto Sans SC" pitchFamily="34" charset="-120"/>
              </a:rPr>
              <a:t>子系统模块划分：引擎与调度层</a:t>
            </a:r>
            <a:endParaRPr lang="en-US" sz="1600" dirty="0"/>
          </a:p>
        </p:txBody>
      </p:sp>
      <p:sp>
        <p:nvSpPr>
          <p:cNvPr id="4" name="Shape 2"/>
          <p:cNvSpPr/>
          <p:nvPr/>
        </p:nvSpPr>
        <p:spPr>
          <a:xfrm>
            <a:off x="385763" y="1223963"/>
            <a:ext cx="3676650" cy="2714625"/>
          </a:xfrm>
          <a:custGeom>
            <a:avLst/>
            <a:gdLst/>
            <a:ahLst/>
            <a:cxnLst/>
            <a:rect l="l" t="t" r="r" b="b"/>
            <a:pathLst>
              <a:path w="3676650" h="2714625">
                <a:moveTo>
                  <a:pt x="76200" y="0"/>
                </a:moveTo>
                <a:lnTo>
                  <a:pt x="3600450" y="0"/>
                </a:lnTo>
                <a:cubicBezTo>
                  <a:pt x="3642534" y="0"/>
                  <a:pt x="3676650" y="34116"/>
                  <a:pt x="3676650" y="76200"/>
                </a:cubicBezTo>
                <a:lnTo>
                  <a:pt x="3676650" y="2638425"/>
                </a:lnTo>
                <a:cubicBezTo>
                  <a:pt x="3676650" y="2680509"/>
                  <a:pt x="3642534" y="2714625"/>
                  <a:pt x="3600450" y="2714625"/>
                </a:cubicBezTo>
                <a:lnTo>
                  <a:pt x="76200" y="2714625"/>
                </a:lnTo>
                <a:cubicBezTo>
                  <a:pt x="34116" y="2714625"/>
                  <a:pt x="0" y="2680509"/>
                  <a:pt x="0" y="2638425"/>
                </a:cubicBezTo>
                <a:lnTo>
                  <a:pt x="0" y="76200"/>
                </a:lnTo>
                <a:cubicBezTo>
                  <a:pt x="0" y="34144"/>
                  <a:pt x="34144" y="0"/>
                  <a:pt x="76200" y="0"/>
                </a:cubicBezTo>
                <a:close/>
              </a:path>
            </a:pathLst>
          </a:custGeom>
          <a:solidFill>
            <a:srgbClr val="4A6D8C">
              <a:alpha val="10196"/>
            </a:srgbClr>
          </a:solidFill>
          <a:ln w="12700">
            <a:solidFill>
              <a:srgbClr val="4A6D8C">
                <a:alpha val="30196"/>
              </a:srgbClr>
            </a:solidFill>
            <a:prstDash val="solid"/>
          </a:ln>
        </p:spPr>
        <p:txBody>
          <a:bodyPr/>
          <a:lstStyle/>
          <a:p>
            <a:endParaRPr lang="zh-CN" altLang="en-US"/>
          </a:p>
        </p:txBody>
      </p:sp>
      <p:sp>
        <p:nvSpPr>
          <p:cNvPr id="5" name="Shape 3"/>
          <p:cNvSpPr/>
          <p:nvPr/>
        </p:nvSpPr>
        <p:spPr>
          <a:xfrm>
            <a:off x="581025" y="1419225"/>
            <a:ext cx="457200" cy="457200"/>
          </a:xfrm>
          <a:custGeom>
            <a:avLst/>
            <a:gdLst/>
            <a:ahLst/>
            <a:cxnLst/>
            <a:rect l="l" t="t" r="r" b="b"/>
            <a:pathLst>
              <a:path w="457200" h="457200">
                <a:moveTo>
                  <a:pt x="76202" y="0"/>
                </a:moveTo>
                <a:lnTo>
                  <a:pt x="380998" y="0"/>
                </a:lnTo>
                <a:cubicBezTo>
                  <a:pt x="423055" y="0"/>
                  <a:pt x="457200" y="34145"/>
                  <a:pt x="457200" y="76202"/>
                </a:cubicBezTo>
                <a:lnTo>
                  <a:pt x="457200" y="380998"/>
                </a:lnTo>
                <a:cubicBezTo>
                  <a:pt x="457200" y="423055"/>
                  <a:pt x="423055" y="457200"/>
                  <a:pt x="380998" y="457200"/>
                </a:cubicBezTo>
                <a:lnTo>
                  <a:pt x="76202" y="457200"/>
                </a:lnTo>
                <a:cubicBezTo>
                  <a:pt x="34145" y="457200"/>
                  <a:pt x="0" y="423055"/>
                  <a:pt x="0" y="380998"/>
                </a:cubicBezTo>
                <a:lnTo>
                  <a:pt x="0" y="76202"/>
                </a:lnTo>
                <a:cubicBezTo>
                  <a:pt x="0" y="34145"/>
                  <a:pt x="34145" y="0"/>
                  <a:pt x="76202" y="0"/>
                </a:cubicBezTo>
                <a:close/>
              </a:path>
            </a:pathLst>
          </a:custGeom>
          <a:solidFill>
            <a:srgbClr val="4A6D8C"/>
          </a:solidFill>
          <a:ln/>
        </p:spPr>
        <p:txBody>
          <a:bodyPr/>
          <a:lstStyle/>
          <a:p>
            <a:endParaRPr lang="zh-CN" altLang="en-US"/>
          </a:p>
        </p:txBody>
      </p:sp>
      <p:sp>
        <p:nvSpPr>
          <p:cNvPr id="6" name="Shape 4"/>
          <p:cNvSpPr/>
          <p:nvPr/>
        </p:nvSpPr>
        <p:spPr>
          <a:xfrm>
            <a:off x="714375" y="1552575"/>
            <a:ext cx="190500" cy="190500"/>
          </a:xfrm>
          <a:custGeom>
            <a:avLst/>
            <a:gdLst/>
            <a:ahLst/>
            <a:cxnLst/>
            <a:rect l="l" t="t" r="r" b="b"/>
            <a:pathLst>
              <a:path w="190500" h="190500">
                <a:moveTo>
                  <a:pt x="72591" y="3535"/>
                </a:moveTo>
                <a:cubicBezTo>
                  <a:pt x="73707" y="-1972"/>
                  <a:pt x="78581" y="-5953"/>
                  <a:pt x="84237" y="-5953"/>
                </a:cubicBezTo>
                <a:lnTo>
                  <a:pt x="106487" y="-5953"/>
                </a:lnTo>
                <a:cubicBezTo>
                  <a:pt x="112142" y="-5953"/>
                  <a:pt x="117016" y="-1972"/>
                  <a:pt x="118132" y="3535"/>
                </a:cubicBezTo>
                <a:lnTo>
                  <a:pt x="123527" y="29580"/>
                </a:lnTo>
                <a:cubicBezTo>
                  <a:pt x="128774" y="31812"/>
                  <a:pt x="133685" y="34677"/>
                  <a:pt x="138150" y="38063"/>
                </a:cubicBezTo>
                <a:lnTo>
                  <a:pt x="163376" y="29691"/>
                </a:lnTo>
                <a:cubicBezTo>
                  <a:pt x="168734" y="27905"/>
                  <a:pt x="174613" y="30138"/>
                  <a:pt x="177440" y="35049"/>
                </a:cubicBezTo>
                <a:lnTo>
                  <a:pt x="188565" y="54322"/>
                </a:lnTo>
                <a:cubicBezTo>
                  <a:pt x="191393" y="59234"/>
                  <a:pt x="190388" y="65410"/>
                  <a:pt x="186147" y="69168"/>
                </a:cubicBezTo>
                <a:lnTo>
                  <a:pt x="166315" y="86804"/>
                </a:lnTo>
                <a:cubicBezTo>
                  <a:pt x="166650" y="89557"/>
                  <a:pt x="166799" y="92385"/>
                  <a:pt x="166799" y="95250"/>
                </a:cubicBezTo>
                <a:cubicBezTo>
                  <a:pt x="166799" y="98115"/>
                  <a:pt x="166613" y="100943"/>
                  <a:pt x="166315" y="103696"/>
                </a:cubicBezTo>
                <a:lnTo>
                  <a:pt x="186184" y="121369"/>
                </a:lnTo>
                <a:cubicBezTo>
                  <a:pt x="190426" y="125127"/>
                  <a:pt x="191393" y="131341"/>
                  <a:pt x="188602" y="136215"/>
                </a:cubicBezTo>
                <a:lnTo>
                  <a:pt x="177478" y="155488"/>
                </a:lnTo>
                <a:cubicBezTo>
                  <a:pt x="174650" y="160362"/>
                  <a:pt x="168771" y="162632"/>
                  <a:pt x="163413" y="160846"/>
                </a:cubicBezTo>
                <a:lnTo>
                  <a:pt x="138187" y="152474"/>
                </a:lnTo>
                <a:cubicBezTo>
                  <a:pt x="133685" y="155860"/>
                  <a:pt x="128774" y="158688"/>
                  <a:pt x="123565" y="160958"/>
                </a:cubicBezTo>
                <a:lnTo>
                  <a:pt x="118207" y="186965"/>
                </a:lnTo>
                <a:cubicBezTo>
                  <a:pt x="117053" y="192509"/>
                  <a:pt x="112179" y="196453"/>
                  <a:pt x="106561" y="196453"/>
                </a:cubicBezTo>
                <a:lnTo>
                  <a:pt x="84311" y="196453"/>
                </a:lnTo>
                <a:cubicBezTo>
                  <a:pt x="78656" y="196453"/>
                  <a:pt x="73782" y="192472"/>
                  <a:pt x="72665" y="186965"/>
                </a:cubicBezTo>
                <a:lnTo>
                  <a:pt x="67308" y="160958"/>
                </a:lnTo>
                <a:cubicBezTo>
                  <a:pt x="62061" y="158725"/>
                  <a:pt x="57187" y="155860"/>
                  <a:pt x="52685" y="152474"/>
                </a:cubicBezTo>
                <a:lnTo>
                  <a:pt x="27347" y="160846"/>
                </a:lnTo>
                <a:cubicBezTo>
                  <a:pt x="21989" y="162632"/>
                  <a:pt x="16111" y="160400"/>
                  <a:pt x="13283" y="155488"/>
                </a:cubicBezTo>
                <a:lnTo>
                  <a:pt x="2158" y="136215"/>
                </a:lnTo>
                <a:cubicBezTo>
                  <a:pt x="-670" y="131304"/>
                  <a:pt x="335" y="125127"/>
                  <a:pt x="4576" y="121369"/>
                </a:cubicBezTo>
                <a:lnTo>
                  <a:pt x="24445" y="103696"/>
                </a:lnTo>
                <a:cubicBezTo>
                  <a:pt x="24110" y="100943"/>
                  <a:pt x="23961" y="98115"/>
                  <a:pt x="23961" y="95250"/>
                </a:cubicBezTo>
                <a:cubicBezTo>
                  <a:pt x="23961" y="92385"/>
                  <a:pt x="24147" y="89557"/>
                  <a:pt x="24445" y="86804"/>
                </a:cubicBezTo>
                <a:lnTo>
                  <a:pt x="4576" y="69131"/>
                </a:lnTo>
                <a:cubicBezTo>
                  <a:pt x="335" y="65373"/>
                  <a:pt x="-633" y="59159"/>
                  <a:pt x="2158" y="54285"/>
                </a:cubicBezTo>
                <a:lnTo>
                  <a:pt x="13283" y="35012"/>
                </a:lnTo>
                <a:cubicBezTo>
                  <a:pt x="16111" y="30100"/>
                  <a:pt x="21989" y="27868"/>
                  <a:pt x="27347" y="29654"/>
                </a:cubicBezTo>
                <a:lnTo>
                  <a:pt x="52574" y="38026"/>
                </a:lnTo>
                <a:cubicBezTo>
                  <a:pt x="57076" y="34640"/>
                  <a:pt x="61987" y="31812"/>
                  <a:pt x="67196" y="29542"/>
                </a:cubicBezTo>
                <a:lnTo>
                  <a:pt x="72591" y="3535"/>
                </a:lnTo>
                <a:close/>
                <a:moveTo>
                  <a:pt x="95362" y="125016"/>
                </a:moveTo>
                <a:cubicBezTo>
                  <a:pt x="105996" y="124976"/>
                  <a:pt x="115801" y="119266"/>
                  <a:pt x="121084" y="110036"/>
                </a:cubicBezTo>
                <a:cubicBezTo>
                  <a:pt x="126366" y="100807"/>
                  <a:pt x="126324" y="89460"/>
                  <a:pt x="120972" y="80271"/>
                </a:cubicBezTo>
                <a:cubicBezTo>
                  <a:pt x="115620" y="71081"/>
                  <a:pt x="105773" y="65444"/>
                  <a:pt x="95138" y="65484"/>
                </a:cubicBezTo>
                <a:cubicBezTo>
                  <a:pt x="84504" y="65524"/>
                  <a:pt x="74699" y="71234"/>
                  <a:pt x="69416" y="80464"/>
                </a:cubicBezTo>
                <a:cubicBezTo>
                  <a:pt x="64134" y="89693"/>
                  <a:pt x="64176" y="101040"/>
                  <a:pt x="69528" y="110229"/>
                </a:cubicBezTo>
                <a:cubicBezTo>
                  <a:pt x="74880" y="119419"/>
                  <a:pt x="84727" y="125056"/>
                  <a:pt x="95362" y="125016"/>
                </a:cubicBezTo>
                <a:close/>
              </a:path>
            </a:pathLst>
          </a:custGeom>
          <a:solidFill>
            <a:srgbClr val="FFFFFF"/>
          </a:solidFill>
          <a:ln/>
        </p:spPr>
        <p:txBody>
          <a:bodyPr/>
          <a:lstStyle/>
          <a:p>
            <a:endParaRPr lang="zh-CN" altLang="en-US"/>
          </a:p>
        </p:txBody>
      </p:sp>
      <p:sp>
        <p:nvSpPr>
          <p:cNvPr id="7" name="Text 5"/>
          <p:cNvSpPr/>
          <p:nvPr/>
        </p:nvSpPr>
        <p:spPr>
          <a:xfrm>
            <a:off x="1152525" y="1419225"/>
            <a:ext cx="895350" cy="266700"/>
          </a:xfrm>
          <a:prstGeom prst="rect">
            <a:avLst/>
          </a:prstGeom>
          <a:noFill/>
          <a:ln/>
        </p:spPr>
        <p:txBody>
          <a:bodyPr wrap="square" lIns="0" tIns="0" rIns="0" bIns="0" rtlCol="0" anchor="ctr"/>
          <a:lstStyle/>
          <a:p>
            <a:pPr>
              <a:lnSpc>
                <a:spcPct val="120000"/>
              </a:lnSpc>
            </a:pPr>
            <a:r>
              <a:rPr lang="en-US" sz="1500" b="1" dirty="0">
                <a:solidFill>
                  <a:srgbClr val="E0E2E5"/>
                </a:solidFill>
                <a:latin typeface="Noto Sans SC" pitchFamily="34" charset="0"/>
                <a:ea typeface="Noto Sans SC" pitchFamily="34" charset="-122"/>
                <a:cs typeface="Noto Sans SC" pitchFamily="34" charset="-120"/>
              </a:rPr>
              <a:t>engine/</a:t>
            </a:r>
            <a:endParaRPr lang="en-US" sz="1600" dirty="0"/>
          </a:p>
        </p:txBody>
      </p:sp>
      <p:sp>
        <p:nvSpPr>
          <p:cNvPr id="8" name="Text 6"/>
          <p:cNvSpPr/>
          <p:nvPr/>
        </p:nvSpPr>
        <p:spPr>
          <a:xfrm>
            <a:off x="1152525" y="1685925"/>
            <a:ext cx="866775" cy="190500"/>
          </a:xfrm>
          <a:prstGeom prst="rect">
            <a:avLst/>
          </a:prstGeom>
          <a:noFill/>
          <a:ln/>
        </p:spPr>
        <p:txBody>
          <a:bodyPr wrap="square" lIns="0" tIns="0" rIns="0" bIns="0" rtlCol="0" anchor="ctr"/>
          <a:lstStyle/>
          <a:p>
            <a:pPr>
              <a:lnSpc>
                <a:spcPct val="120000"/>
              </a:lnSpc>
            </a:pPr>
            <a:r>
              <a:rPr lang="en-US" sz="1050" dirty="0">
                <a:solidFill>
                  <a:srgbClr val="7D7C7A"/>
                </a:solidFill>
                <a:latin typeface="Noto Sans SC" pitchFamily="34" charset="0"/>
                <a:ea typeface="Noto Sans SC" pitchFamily="34" charset="-122"/>
                <a:cs typeface="Noto Sans SC" pitchFamily="34" charset="-120"/>
              </a:rPr>
              <a:t>核心驱动枢纽</a:t>
            </a:r>
            <a:endParaRPr lang="en-US" sz="1600" dirty="0"/>
          </a:p>
        </p:txBody>
      </p:sp>
      <p:sp>
        <p:nvSpPr>
          <p:cNvPr id="9" name="Shape 7"/>
          <p:cNvSpPr/>
          <p:nvPr/>
        </p:nvSpPr>
        <p:spPr>
          <a:xfrm>
            <a:off x="581025" y="2028825"/>
            <a:ext cx="3286125" cy="876300"/>
          </a:xfrm>
          <a:custGeom>
            <a:avLst/>
            <a:gdLst/>
            <a:ahLst/>
            <a:cxnLst/>
            <a:rect l="l" t="t" r="r" b="b"/>
            <a:pathLst>
              <a:path w="3286125" h="876300">
                <a:moveTo>
                  <a:pt x="76203" y="0"/>
                </a:moveTo>
                <a:lnTo>
                  <a:pt x="3209922" y="0"/>
                </a:lnTo>
                <a:cubicBezTo>
                  <a:pt x="3252008" y="0"/>
                  <a:pt x="3286125" y="34117"/>
                  <a:pt x="3286125" y="76203"/>
                </a:cubicBezTo>
                <a:lnTo>
                  <a:pt x="3286125" y="800097"/>
                </a:lnTo>
                <a:cubicBezTo>
                  <a:pt x="3286125" y="842183"/>
                  <a:pt x="3252008" y="876300"/>
                  <a:pt x="3209922" y="876300"/>
                </a:cubicBezTo>
                <a:lnTo>
                  <a:pt x="76203" y="876300"/>
                </a:lnTo>
                <a:cubicBezTo>
                  <a:pt x="34117" y="876300"/>
                  <a:pt x="0" y="842183"/>
                  <a:pt x="0" y="800097"/>
                </a:cubicBezTo>
                <a:lnTo>
                  <a:pt x="0" y="76203"/>
                </a:lnTo>
                <a:cubicBezTo>
                  <a:pt x="0" y="34145"/>
                  <a:pt x="34145" y="0"/>
                  <a:pt x="76203" y="0"/>
                </a:cubicBezTo>
                <a:close/>
              </a:path>
            </a:pathLst>
          </a:custGeom>
          <a:solidFill>
            <a:srgbClr val="1A1D21"/>
          </a:solidFill>
          <a:ln/>
        </p:spPr>
        <p:txBody>
          <a:bodyPr/>
          <a:lstStyle/>
          <a:p>
            <a:endParaRPr lang="zh-CN" altLang="en-US"/>
          </a:p>
        </p:txBody>
      </p:sp>
      <p:sp>
        <p:nvSpPr>
          <p:cNvPr id="10" name="Text 8"/>
          <p:cNvSpPr/>
          <p:nvPr/>
        </p:nvSpPr>
        <p:spPr>
          <a:xfrm>
            <a:off x="695325" y="2143125"/>
            <a:ext cx="3124200" cy="190500"/>
          </a:xfrm>
          <a:prstGeom prst="rect">
            <a:avLst/>
          </a:prstGeom>
          <a:noFill/>
          <a:ln/>
        </p:spPr>
        <p:txBody>
          <a:bodyPr wrap="square" lIns="0" tIns="0" rIns="0" bIns="0" rtlCol="0" anchor="ctr"/>
          <a:lstStyle/>
          <a:p>
            <a:pPr>
              <a:lnSpc>
                <a:spcPct val="120000"/>
              </a:lnSpc>
            </a:pPr>
            <a:r>
              <a:rPr lang="en-US" sz="1050" b="1" dirty="0">
                <a:solidFill>
                  <a:srgbClr val="C9A87C"/>
                </a:solidFill>
                <a:latin typeface="Noto Sans SC" pitchFamily="34" charset="0"/>
                <a:ea typeface="Noto Sans SC" pitchFamily="34" charset="-122"/>
                <a:cs typeface="Noto Sans SC" pitchFamily="34" charset="-120"/>
              </a:rPr>
              <a:t>核心职责</a:t>
            </a:r>
            <a:endParaRPr lang="en-US" sz="1600" dirty="0"/>
          </a:p>
        </p:txBody>
      </p:sp>
      <p:sp>
        <p:nvSpPr>
          <p:cNvPr id="11" name="Text 9"/>
          <p:cNvSpPr/>
          <p:nvPr/>
        </p:nvSpPr>
        <p:spPr>
          <a:xfrm>
            <a:off x="695325" y="2371725"/>
            <a:ext cx="3133725" cy="419100"/>
          </a:xfrm>
          <a:prstGeom prst="rect">
            <a:avLst/>
          </a:prstGeom>
          <a:noFill/>
          <a:ln/>
        </p:spPr>
        <p:txBody>
          <a:bodyPr wrap="square" lIns="0" tIns="0" rIns="0" bIns="0" rtlCol="0" anchor="ctr"/>
          <a:lstStyle/>
          <a:p>
            <a:pPr>
              <a:lnSpc>
                <a:spcPct val="110000"/>
              </a:lnSpc>
            </a:pPr>
            <a:r>
              <a:rPr lang="en-US" sz="1200" dirty="0">
                <a:solidFill>
                  <a:srgbClr val="E0E2E5"/>
                </a:solidFill>
                <a:latin typeface="Noto Sans SC" pitchFamily="34" charset="0"/>
                <a:ea typeface="Noto Sans SC" pitchFamily="34" charset="-122"/>
                <a:cs typeface="Noto Sans SC" pitchFamily="34" charset="-120"/>
              </a:rPr>
              <a:t>管理对话历史并驱动"查询 - 流式响应 - 工具调用 - 循环"的主链路</a:t>
            </a:r>
            <a:endParaRPr lang="en-US" sz="1600" dirty="0"/>
          </a:p>
        </p:txBody>
      </p:sp>
      <p:sp>
        <p:nvSpPr>
          <p:cNvPr id="12" name="Shape 10"/>
          <p:cNvSpPr/>
          <p:nvPr/>
        </p:nvSpPr>
        <p:spPr>
          <a:xfrm>
            <a:off x="638175" y="3057525"/>
            <a:ext cx="76200" cy="152400"/>
          </a:xfrm>
          <a:custGeom>
            <a:avLst/>
            <a:gdLst/>
            <a:ahLst/>
            <a:cxnLst/>
            <a:rect l="l" t="t" r="r" b="b"/>
            <a:pathLst>
              <a:path w="76200" h="152400">
                <a:moveTo>
                  <a:pt x="73551" y="69473"/>
                </a:moveTo>
                <a:cubicBezTo>
                  <a:pt x="77272" y="73194"/>
                  <a:pt x="77272" y="79236"/>
                  <a:pt x="73551" y="82957"/>
                </a:cubicBezTo>
                <a:lnTo>
                  <a:pt x="25926" y="130582"/>
                </a:lnTo>
                <a:cubicBezTo>
                  <a:pt x="22205" y="134303"/>
                  <a:pt x="16163" y="134303"/>
                  <a:pt x="12442" y="130582"/>
                </a:cubicBezTo>
                <a:cubicBezTo>
                  <a:pt x="8721" y="126861"/>
                  <a:pt x="8721" y="120819"/>
                  <a:pt x="12442" y="117098"/>
                </a:cubicBezTo>
                <a:lnTo>
                  <a:pt x="53340" y="76200"/>
                </a:lnTo>
                <a:lnTo>
                  <a:pt x="12472" y="35302"/>
                </a:lnTo>
                <a:cubicBezTo>
                  <a:pt x="8751" y="31581"/>
                  <a:pt x="8751" y="25539"/>
                  <a:pt x="12472" y="21818"/>
                </a:cubicBezTo>
                <a:cubicBezTo>
                  <a:pt x="16193" y="18098"/>
                  <a:pt x="22235" y="18098"/>
                  <a:pt x="25956" y="21818"/>
                </a:cubicBezTo>
                <a:lnTo>
                  <a:pt x="73581" y="69443"/>
                </a:lnTo>
                <a:close/>
              </a:path>
            </a:pathLst>
          </a:custGeom>
          <a:solidFill>
            <a:srgbClr val="4A6D8C"/>
          </a:solidFill>
          <a:ln/>
        </p:spPr>
        <p:txBody>
          <a:bodyPr/>
          <a:lstStyle/>
          <a:p>
            <a:endParaRPr lang="zh-CN" altLang="en-US"/>
          </a:p>
        </p:txBody>
      </p:sp>
      <p:sp>
        <p:nvSpPr>
          <p:cNvPr id="13" name="Text 11"/>
          <p:cNvSpPr/>
          <p:nvPr/>
        </p:nvSpPr>
        <p:spPr>
          <a:xfrm>
            <a:off x="847725" y="3019425"/>
            <a:ext cx="1524000" cy="190500"/>
          </a:xfrm>
          <a:prstGeom prst="rect">
            <a:avLst/>
          </a:prstGeom>
          <a:noFill/>
          <a:ln/>
        </p:spPr>
        <p:txBody>
          <a:bodyPr wrap="square" lIns="0" tIns="0" rIns="0" bIns="0" rtlCol="0" anchor="ctr"/>
          <a:lstStyle/>
          <a:p>
            <a:pPr>
              <a:lnSpc>
                <a:spcPct val="120000"/>
              </a:lnSpc>
            </a:pPr>
            <a:r>
              <a:rPr lang="en-US" sz="1050" dirty="0">
                <a:solidFill>
                  <a:srgbClr val="7D7C7A"/>
                </a:solidFill>
                <a:latin typeface="Noto Sans SC" pitchFamily="34" charset="0"/>
                <a:ea typeface="Noto Sans SC" pitchFamily="34" charset="-122"/>
                <a:cs typeface="Noto Sans SC" pitchFamily="34" charset="-120"/>
              </a:rPr>
              <a:t>QueryEngine：查询引擎</a:t>
            </a:r>
            <a:endParaRPr lang="en-US" sz="1600" dirty="0"/>
          </a:p>
        </p:txBody>
      </p:sp>
      <p:sp>
        <p:nvSpPr>
          <p:cNvPr id="14" name="Shape 12"/>
          <p:cNvSpPr/>
          <p:nvPr/>
        </p:nvSpPr>
        <p:spPr>
          <a:xfrm>
            <a:off x="638175" y="3324225"/>
            <a:ext cx="76200" cy="152400"/>
          </a:xfrm>
          <a:custGeom>
            <a:avLst/>
            <a:gdLst/>
            <a:ahLst/>
            <a:cxnLst/>
            <a:rect l="l" t="t" r="r" b="b"/>
            <a:pathLst>
              <a:path w="76200" h="152400">
                <a:moveTo>
                  <a:pt x="73551" y="69473"/>
                </a:moveTo>
                <a:cubicBezTo>
                  <a:pt x="77272" y="73194"/>
                  <a:pt x="77272" y="79236"/>
                  <a:pt x="73551" y="82957"/>
                </a:cubicBezTo>
                <a:lnTo>
                  <a:pt x="25926" y="130582"/>
                </a:lnTo>
                <a:cubicBezTo>
                  <a:pt x="22205" y="134303"/>
                  <a:pt x="16163" y="134303"/>
                  <a:pt x="12442" y="130582"/>
                </a:cubicBezTo>
                <a:cubicBezTo>
                  <a:pt x="8721" y="126861"/>
                  <a:pt x="8721" y="120819"/>
                  <a:pt x="12442" y="117098"/>
                </a:cubicBezTo>
                <a:lnTo>
                  <a:pt x="53340" y="76200"/>
                </a:lnTo>
                <a:lnTo>
                  <a:pt x="12472" y="35302"/>
                </a:lnTo>
                <a:cubicBezTo>
                  <a:pt x="8751" y="31581"/>
                  <a:pt x="8751" y="25539"/>
                  <a:pt x="12472" y="21818"/>
                </a:cubicBezTo>
                <a:cubicBezTo>
                  <a:pt x="16193" y="18098"/>
                  <a:pt x="22235" y="18098"/>
                  <a:pt x="25956" y="21818"/>
                </a:cubicBezTo>
                <a:lnTo>
                  <a:pt x="73581" y="69443"/>
                </a:lnTo>
                <a:close/>
              </a:path>
            </a:pathLst>
          </a:custGeom>
          <a:solidFill>
            <a:srgbClr val="4A6D8C"/>
          </a:solidFill>
          <a:ln/>
        </p:spPr>
        <p:txBody>
          <a:bodyPr/>
          <a:lstStyle/>
          <a:p>
            <a:endParaRPr lang="zh-CN" altLang="en-US"/>
          </a:p>
        </p:txBody>
      </p:sp>
      <p:sp>
        <p:nvSpPr>
          <p:cNvPr id="15" name="Text 13"/>
          <p:cNvSpPr/>
          <p:nvPr/>
        </p:nvSpPr>
        <p:spPr>
          <a:xfrm>
            <a:off x="847725" y="3286125"/>
            <a:ext cx="866775" cy="190500"/>
          </a:xfrm>
          <a:prstGeom prst="rect">
            <a:avLst/>
          </a:prstGeom>
          <a:noFill/>
          <a:ln/>
        </p:spPr>
        <p:txBody>
          <a:bodyPr wrap="square" lIns="0" tIns="0" rIns="0" bIns="0" rtlCol="0" anchor="ctr"/>
          <a:lstStyle/>
          <a:p>
            <a:pPr>
              <a:lnSpc>
                <a:spcPct val="120000"/>
              </a:lnSpc>
            </a:pPr>
            <a:r>
              <a:rPr lang="en-US" sz="1050" dirty="0">
                <a:solidFill>
                  <a:srgbClr val="7D7C7A"/>
                </a:solidFill>
                <a:latin typeface="Noto Sans SC" pitchFamily="34" charset="0"/>
                <a:ea typeface="Noto Sans SC" pitchFamily="34" charset="-122"/>
                <a:cs typeface="Noto Sans SC" pitchFamily="34" charset="-120"/>
              </a:rPr>
              <a:t>对话状态管理</a:t>
            </a:r>
            <a:endParaRPr lang="en-US" sz="1600" dirty="0"/>
          </a:p>
        </p:txBody>
      </p:sp>
      <p:sp>
        <p:nvSpPr>
          <p:cNvPr id="16" name="Shape 14"/>
          <p:cNvSpPr/>
          <p:nvPr/>
        </p:nvSpPr>
        <p:spPr>
          <a:xfrm>
            <a:off x="638175" y="3590925"/>
            <a:ext cx="76200" cy="152400"/>
          </a:xfrm>
          <a:custGeom>
            <a:avLst/>
            <a:gdLst/>
            <a:ahLst/>
            <a:cxnLst/>
            <a:rect l="l" t="t" r="r" b="b"/>
            <a:pathLst>
              <a:path w="76200" h="152400">
                <a:moveTo>
                  <a:pt x="73551" y="69473"/>
                </a:moveTo>
                <a:cubicBezTo>
                  <a:pt x="77272" y="73194"/>
                  <a:pt x="77272" y="79236"/>
                  <a:pt x="73551" y="82957"/>
                </a:cubicBezTo>
                <a:lnTo>
                  <a:pt x="25926" y="130582"/>
                </a:lnTo>
                <a:cubicBezTo>
                  <a:pt x="22205" y="134303"/>
                  <a:pt x="16163" y="134303"/>
                  <a:pt x="12442" y="130582"/>
                </a:cubicBezTo>
                <a:cubicBezTo>
                  <a:pt x="8721" y="126861"/>
                  <a:pt x="8721" y="120819"/>
                  <a:pt x="12442" y="117098"/>
                </a:cubicBezTo>
                <a:lnTo>
                  <a:pt x="53340" y="76200"/>
                </a:lnTo>
                <a:lnTo>
                  <a:pt x="12472" y="35302"/>
                </a:lnTo>
                <a:cubicBezTo>
                  <a:pt x="8751" y="31581"/>
                  <a:pt x="8751" y="25539"/>
                  <a:pt x="12472" y="21818"/>
                </a:cubicBezTo>
                <a:cubicBezTo>
                  <a:pt x="16193" y="18098"/>
                  <a:pt x="22235" y="18098"/>
                  <a:pt x="25956" y="21818"/>
                </a:cubicBezTo>
                <a:lnTo>
                  <a:pt x="73581" y="69443"/>
                </a:lnTo>
                <a:close/>
              </a:path>
            </a:pathLst>
          </a:custGeom>
          <a:solidFill>
            <a:srgbClr val="4A6D8C"/>
          </a:solidFill>
          <a:ln/>
        </p:spPr>
        <p:txBody>
          <a:bodyPr/>
          <a:lstStyle/>
          <a:p>
            <a:endParaRPr lang="zh-CN" altLang="en-US"/>
          </a:p>
        </p:txBody>
      </p:sp>
      <p:sp>
        <p:nvSpPr>
          <p:cNvPr id="17" name="Text 15"/>
          <p:cNvSpPr/>
          <p:nvPr/>
        </p:nvSpPr>
        <p:spPr>
          <a:xfrm>
            <a:off x="847725" y="3552825"/>
            <a:ext cx="866775" cy="190500"/>
          </a:xfrm>
          <a:prstGeom prst="rect">
            <a:avLst/>
          </a:prstGeom>
          <a:noFill/>
          <a:ln/>
        </p:spPr>
        <p:txBody>
          <a:bodyPr wrap="square" lIns="0" tIns="0" rIns="0" bIns="0" rtlCol="0" anchor="ctr"/>
          <a:lstStyle/>
          <a:p>
            <a:pPr>
              <a:lnSpc>
                <a:spcPct val="120000"/>
              </a:lnSpc>
            </a:pPr>
            <a:r>
              <a:rPr lang="en-US" sz="1050" dirty="0">
                <a:solidFill>
                  <a:srgbClr val="7D7C7A"/>
                </a:solidFill>
                <a:latin typeface="Noto Sans SC" pitchFamily="34" charset="0"/>
                <a:ea typeface="Noto Sans SC" pitchFamily="34" charset="-122"/>
                <a:cs typeface="Noto Sans SC" pitchFamily="34" charset="-120"/>
              </a:rPr>
              <a:t>流式响应处理</a:t>
            </a:r>
            <a:endParaRPr lang="en-US" sz="1600" dirty="0"/>
          </a:p>
        </p:txBody>
      </p:sp>
      <p:sp>
        <p:nvSpPr>
          <p:cNvPr id="18" name="Shape 16"/>
          <p:cNvSpPr/>
          <p:nvPr/>
        </p:nvSpPr>
        <p:spPr>
          <a:xfrm>
            <a:off x="4259238" y="1223963"/>
            <a:ext cx="3676650" cy="2714625"/>
          </a:xfrm>
          <a:custGeom>
            <a:avLst/>
            <a:gdLst/>
            <a:ahLst/>
            <a:cxnLst/>
            <a:rect l="l" t="t" r="r" b="b"/>
            <a:pathLst>
              <a:path w="3676650" h="2714625">
                <a:moveTo>
                  <a:pt x="76200" y="0"/>
                </a:moveTo>
                <a:lnTo>
                  <a:pt x="3600450" y="0"/>
                </a:lnTo>
                <a:cubicBezTo>
                  <a:pt x="3642534" y="0"/>
                  <a:pt x="3676650" y="34116"/>
                  <a:pt x="3676650" y="76200"/>
                </a:cubicBezTo>
                <a:lnTo>
                  <a:pt x="3676650" y="2638425"/>
                </a:lnTo>
                <a:cubicBezTo>
                  <a:pt x="3676650" y="2680509"/>
                  <a:pt x="3642534" y="2714625"/>
                  <a:pt x="3600450" y="2714625"/>
                </a:cubicBezTo>
                <a:lnTo>
                  <a:pt x="76200" y="2714625"/>
                </a:lnTo>
                <a:cubicBezTo>
                  <a:pt x="34116" y="2714625"/>
                  <a:pt x="0" y="2680509"/>
                  <a:pt x="0" y="2638425"/>
                </a:cubicBezTo>
                <a:lnTo>
                  <a:pt x="0" y="76200"/>
                </a:lnTo>
                <a:cubicBezTo>
                  <a:pt x="0" y="34144"/>
                  <a:pt x="34144" y="0"/>
                  <a:pt x="76200" y="0"/>
                </a:cubicBezTo>
                <a:close/>
              </a:path>
            </a:pathLst>
          </a:custGeom>
          <a:solidFill>
            <a:srgbClr val="4A6D8C">
              <a:alpha val="10196"/>
            </a:srgbClr>
          </a:solidFill>
          <a:ln w="12700">
            <a:solidFill>
              <a:srgbClr val="4A6D8C">
                <a:alpha val="30196"/>
              </a:srgbClr>
            </a:solidFill>
            <a:prstDash val="solid"/>
          </a:ln>
        </p:spPr>
        <p:txBody>
          <a:bodyPr/>
          <a:lstStyle/>
          <a:p>
            <a:endParaRPr lang="zh-CN" altLang="en-US"/>
          </a:p>
        </p:txBody>
      </p:sp>
      <p:sp>
        <p:nvSpPr>
          <p:cNvPr id="19" name="Shape 17"/>
          <p:cNvSpPr/>
          <p:nvPr/>
        </p:nvSpPr>
        <p:spPr>
          <a:xfrm>
            <a:off x="4454500" y="1419225"/>
            <a:ext cx="457200" cy="457200"/>
          </a:xfrm>
          <a:custGeom>
            <a:avLst/>
            <a:gdLst/>
            <a:ahLst/>
            <a:cxnLst/>
            <a:rect l="l" t="t" r="r" b="b"/>
            <a:pathLst>
              <a:path w="457200" h="457200">
                <a:moveTo>
                  <a:pt x="76202" y="0"/>
                </a:moveTo>
                <a:lnTo>
                  <a:pt x="380998" y="0"/>
                </a:lnTo>
                <a:cubicBezTo>
                  <a:pt x="423055" y="0"/>
                  <a:pt x="457200" y="34145"/>
                  <a:pt x="457200" y="76202"/>
                </a:cubicBezTo>
                <a:lnTo>
                  <a:pt x="457200" y="380998"/>
                </a:lnTo>
                <a:cubicBezTo>
                  <a:pt x="457200" y="423055"/>
                  <a:pt x="423055" y="457200"/>
                  <a:pt x="380998" y="457200"/>
                </a:cubicBezTo>
                <a:lnTo>
                  <a:pt x="76202" y="457200"/>
                </a:lnTo>
                <a:cubicBezTo>
                  <a:pt x="34145" y="457200"/>
                  <a:pt x="0" y="423055"/>
                  <a:pt x="0" y="380998"/>
                </a:cubicBezTo>
                <a:lnTo>
                  <a:pt x="0" y="76202"/>
                </a:lnTo>
                <a:cubicBezTo>
                  <a:pt x="0" y="34145"/>
                  <a:pt x="34145" y="0"/>
                  <a:pt x="76202" y="0"/>
                </a:cubicBezTo>
                <a:close/>
              </a:path>
            </a:pathLst>
          </a:custGeom>
          <a:solidFill>
            <a:srgbClr val="4A6D8C"/>
          </a:solidFill>
          <a:ln/>
        </p:spPr>
        <p:txBody>
          <a:bodyPr/>
          <a:lstStyle/>
          <a:p>
            <a:endParaRPr lang="zh-CN" altLang="en-US"/>
          </a:p>
        </p:txBody>
      </p:sp>
      <p:sp>
        <p:nvSpPr>
          <p:cNvPr id="20" name="Shape 18"/>
          <p:cNvSpPr/>
          <p:nvPr/>
        </p:nvSpPr>
        <p:spPr>
          <a:xfrm>
            <a:off x="4587850" y="1552575"/>
            <a:ext cx="190500" cy="190500"/>
          </a:xfrm>
          <a:custGeom>
            <a:avLst/>
            <a:gdLst/>
            <a:ahLst/>
            <a:cxnLst/>
            <a:rect l="l" t="t" r="r" b="b"/>
            <a:pathLst>
              <a:path w="190500" h="190500">
                <a:moveTo>
                  <a:pt x="0" y="29766"/>
                </a:moveTo>
                <a:cubicBezTo>
                  <a:pt x="0" y="19906"/>
                  <a:pt x="8000" y="11906"/>
                  <a:pt x="17859" y="11906"/>
                </a:cubicBezTo>
                <a:lnTo>
                  <a:pt x="53578" y="11906"/>
                </a:lnTo>
                <a:cubicBezTo>
                  <a:pt x="63438" y="11906"/>
                  <a:pt x="71438" y="19906"/>
                  <a:pt x="71438" y="29766"/>
                </a:cubicBezTo>
                <a:lnTo>
                  <a:pt x="71438" y="35719"/>
                </a:lnTo>
                <a:lnTo>
                  <a:pt x="119063" y="35719"/>
                </a:lnTo>
                <a:lnTo>
                  <a:pt x="119063" y="29766"/>
                </a:lnTo>
                <a:cubicBezTo>
                  <a:pt x="119063" y="19906"/>
                  <a:pt x="127062" y="11906"/>
                  <a:pt x="136922" y="11906"/>
                </a:cubicBezTo>
                <a:lnTo>
                  <a:pt x="172641" y="11906"/>
                </a:lnTo>
                <a:cubicBezTo>
                  <a:pt x="182500" y="11906"/>
                  <a:pt x="190500" y="19906"/>
                  <a:pt x="190500" y="29766"/>
                </a:cubicBezTo>
                <a:lnTo>
                  <a:pt x="190500" y="65484"/>
                </a:lnTo>
                <a:cubicBezTo>
                  <a:pt x="190500" y="75344"/>
                  <a:pt x="182500" y="83344"/>
                  <a:pt x="172641" y="83344"/>
                </a:cubicBezTo>
                <a:lnTo>
                  <a:pt x="136922" y="83344"/>
                </a:lnTo>
                <a:cubicBezTo>
                  <a:pt x="127062" y="83344"/>
                  <a:pt x="119063" y="75344"/>
                  <a:pt x="119063" y="65484"/>
                </a:cubicBezTo>
                <a:lnTo>
                  <a:pt x="119063" y="59531"/>
                </a:lnTo>
                <a:lnTo>
                  <a:pt x="71438" y="59531"/>
                </a:lnTo>
                <a:lnTo>
                  <a:pt x="71438" y="65484"/>
                </a:lnTo>
                <a:cubicBezTo>
                  <a:pt x="71438" y="68200"/>
                  <a:pt x="70805" y="70805"/>
                  <a:pt x="69726" y="73112"/>
                </a:cubicBezTo>
                <a:lnTo>
                  <a:pt x="95250" y="107156"/>
                </a:lnTo>
                <a:lnTo>
                  <a:pt x="125016" y="107156"/>
                </a:lnTo>
                <a:cubicBezTo>
                  <a:pt x="134875" y="107156"/>
                  <a:pt x="142875" y="115156"/>
                  <a:pt x="142875" y="125016"/>
                </a:cubicBezTo>
                <a:lnTo>
                  <a:pt x="142875" y="160734"/>
                </a:lnTo>
                <a:cubicBezTo>
                  <a:pt x="142875" y="170594"/>
                  <a:pt x="134875" y="178594"/>
                  <a:pt x="125016" y="178594"/>
                </a:cubicBezTo>
                <a:lnTo>
                  <a:pt x="89297" y="178594"/>
                </a:lnTo>
                <a:cubicBezTo>
                  <a:pt x="79437" y="178594"/>
                  <a:pt x="71438" y="170594"/>
                  <a:pt x="71438" y="160734"/>
                </a:cubicBezTo>
                <a:lnTo>
                  <a:pt x="71438" y="125016"/>
                </a:lnTo>
                <a:cubicBezTo>
                  <a:pt x="71438" y="122300"/>
                  <a:pt x="72070" y="119695"/>
                  <a:pt x="73149" y="117388"/>
                </a:cubicBezTo>
                <a:lnTo>
                  <a:pt x="47625" y="83344"/>
                </a:lnTo>
                <a:lnTo>
                  <a:pt x="17859" y="83344"/>
                </a:lnTo>
                <a:cubicBezTo>
                  <a:pt x="8000" y="83344"/>
                  <a:pt x="0" y="75344"/>
                  <a:pt x="0" y="65484"/>
                </a:cubicBezTo>
                <a:lnTo>
                  <a:pt x="0" y="29766"/>
                </a:lnTo>
                <a:close/>
              </a:path>
            </a:pathLst>
          </a:custGeom>
          <a:solidFill>
            <a:srgbClr val="FFFFFF"/>
          </a:solidFill>
          <a:ln/>
        </p:spPr>
        <p:txBody>
          <a:bodyPr/>
          <a:lstStyle/>
          <a:p>
            <a:endParaRPr lang="zh-CN" altLang="en-US"/>
          </a:p>
        </p:txBody>
      </p:sp>
      <p:sp>
        <p:nvSpPr>
          <p:cNvPr id="21" name="Text 19"/>
          <p:cNvSpPr/>
          <p:nvPr/>
        </p:nvSpPr>
        <p:spPr>
          <a:xfrm>
            <a:off x="5026000" y="1419225"/>
            <a:ext cx="1238250" cy="266700"/>
          </a:xfrm>
          <a:prstGeom prst="rect">
            <a:avLst/>
          </a:prstGeom>
          <a:noFill/>
          <a:ln/>
        </p:spPr>
        <p:txBody>
          <a:bodyPr wrap="square" lIns="0" tIns="0" rIns="0" bIns="0" rtlCol="0" anchor="ctr"/>
          <a:lstStyle/>
          <a:p>
            <a:pPr>
              <a:lnSpc>
                <a:spcPct val="120000"/>
              </a:lnSpc>
            </a:pPr>
            <a:r>
              <a:rPr lang="en-US" sz="1500" b="1" dirty="0">
                <a:solidFill>
                  <a:srgbClr val="E0E2E5"/>
                </a:solidFill>
                <a:latin typeface="Noto Sans SC" pitchFamily="34" charset="0"/>
                <a:ea typeface="Noto Sans SC" pitchFamily="34" charset="-122"/>
                <a:cs typeface="Noto Sans SC" pitchFamily="34" charset="-120"/>
              </a:rPr>
              <a:t>coordinator/</a:t>
            </a:r>
            <a:endParaRPr lang="en-US" sz="1600" dirty="0"/>
          </a:p>
        </p:txBody>
      </p:sp>
      <p:sp>
        <p:nvSpPr>
          <p:cNvPr id="22" name="Text 20"/>
          <p:cNvSpPr/>
          <p:nvPr/>
        </p:nvSpPr>
        <p:spPr>
          <a:xfrm>
            <a:off x="5026000" y="1685925"/>
            <a:ext cx="1209675" cy="190500"/>
          </a:xfrm>
          <a:prstGeom prst="rect">
            <a:avLst/>
          </a:prstGeom>
          <a:noFill/>
          <a:ln/>
        </p:spPr>
        <p:txBody>
          <a:bodyPr wrap="square" lIns="0" tIns="0" rIns="0" bIns="0" rtlCol="0" anchor="ctr"/>
          <a:lstStyle/>
          <a:p>
            <a:pPr>
              <a:lnSpc>
                <a:spcPct val="120000"/>
              </a:lnSpc>
            </a:pPr>
            <a:r>
              <a:rPr lang="en-US" sz="1050" dirty="0">
                <a:solidFill>
                  <a:srgbClr val="7D7C7A"/>
                </a:solidFill>
                <a:latin typeface="Noto Sans SC" pitchFamily="34" charset="0"/>
                <a:ea typeface="Noto Sans SC" pitchFamily="34" charset="-122"/>
                <a:cs typeface="Noto Sans SC" pitchFamily="34" charset="-120"/>
              </a:rPr>
              <a:t>多智能体调度中枢</a:t>
            </a:r>
            <a:endParaRPr lang="en-US" sz="1600" dirty="0"/>
          </a:p>
        </p:txBody>
      </p:sp>
      <p:sp>
        <p:nvSpPr>
          <p:cNvPr id="23" name="Shape 21"/>
          <p:cNvSpPr/>
          <p:nvPr/>
        </p:nvSpPr>
        <p:spPr>
          <a:xfrm>
            <a:off x="4454500" y="2028825"/>
            <a:ext cx="3286125" cy="876300"/>
          </a:xfrm>
          <a:custGeom>
            <a:avLst/>
            <a:gdLst/>
            <a:ahLst/>
            <a:cxnLst/>
            <a:rect l="l" t="t" r="r" b="b"/>
            <a:pathLst>
              <a:path w="3286125" h="876300">
                <a:moveTo>
                  <a:pt x="76203" y="0"/>
                </a:moveTo>
                <a:lnTo>
                  <a:pt x="3209922" y="0"/>
                </a:lnTo>
                <a:cubicBezTo>
                  <a:pt x="3252008" y="0"/>
                  <a:pt x="3286125" y="34117"/>
                  <a:pt x="3286125" y="76203"/>
                </a:cubicBezTo>
                <a:lnTo>
                  <a:pt x="3286125" y="800097"/>
                </a:lnTo>
                <a:cubicBezTo>
                  <a:pt x="3286125" y="842183"/>
                  <a:pt x="3252008" y="876300"/>
                  <a:pt x="3209922" y="876300"/>
                </a:cubicBezTo>
                <a:lnTo>
                  <a:pt x="76203" y="876300"/>
                </a:lnTo>
                <a:cubicBezTo>
                  <a:pt x="34117" y="876300"/>
                  <a:pt x="0" y="842183"/>
                  <a:pt x="0" y="800097"/>
                </a:cubicBezTo>
                <a:lnTo>
                  <a:pt x="0" y="76203"/>
                </a:lnTo>
                <a:cubicBezTo>
                  <a:pt x="0" y="34145"/>
                  <a:pt x="34145" y="0"/>
                  <a:pt x="76203" y="0"/>
                </a:cubicBezTo>
                <a:close/>
              </a:path>
            </a:pathLst>
          </a:custGeom>
          <a:solidFill>
            <a:srgbClr val="1A1D21"/>
          </a:solidFill>
          <a:ln/>
        </p:spPr>
        <p:txBody>
          <a:bodyPr/>
          <a:lstStyle/>
          <a:p>
            <a:endParaRPr lang="zh-CN" altLang="en-US"/>
          </a:p>
        </p:txBody>
      </p:sp>
      <p:sp>
        <p:nvSpPr>
          <p:cNvPr id="24" name="Text 22"/>
          <p:cNvSpPr/>
          <p:nvPr/>
        </p:nvSpPr>
        <p:spPr>
          <a:xfrm>
            <a:off x="4568800" y="2143125"/>
            <a:ext cx="3124200" cy="190500"/>
          </a:xfrm>
          <a:prstGeom prst="rect">
            <a:avLst/>
          </a:prstGeom>
          <a:noFill/>
          <a:ln/>
        </p:spPr>
        <p:txBody>
          <a:bodyPr wrap="square" lIns="0" tIns="0" rIns="0" bIns="0" rtlCol="0" anchor="ctr"/>
          <a:lstStyle/>
          <a:p>
            <a:pPr>
              <a:lnSpc>
                <a:spcPct val="120000"/>
              </a:lnSpc>
            </a:pPr>
            <a:r>
              <a:rPr lang="en-US" sz="1050" b="1" dirty="0">
                <a:solidFill>
                  <a:srgbClr val="C9A87C"/>
                </a:solidFill>
                <a:latin typeface="Noto Sans SC" pitchFamily="34" charset="0"/>
                <a:ea typeface="Noto Sans SC" pitchFamily="34" charset="-122"/>
                <a:cs typeface="Noto Sans SC" pitchFamily="34" charset="-120"/>
              </a:rPr>
              <a:t>核心职责</a:t>
            </a:r>
            <a:endParaRPr lang="en-US" sz="1600" dirty="0"/>
          </a:p>
        </p:txBody>
      </p:sp>
      <p:sp>
        <p:nvSpPr>
          <p:cNvPr id="25" name="Text 23"/>
          <p:cNvSpPr/>
          <p:nvPr/>
        </p:nvSpPr>
        <p:spPr>
          <a:xfrm>
            <a:off x="4568800" y="2371725"/>
            <a:ext cx="3133725" cy="419100"/>
          </a:xfrm>
          <a:prstGeom prst="rect">
            <a:avLst/>
          </a:prstGeom>
          <a:noFill/>
          <a:ln/>
        </p:spPr>
        <p:txBody>
          <a:bodyPr wrap="square" lIns="0" tIns="0" rIns="0" bIns="0" rtlCol="0" anchor="ctr"/>
          <a:lstStyle/>
          <a:p>
            <a:pPr>
              <a:lnSpc>
                <a:spcPct val="110000"/>
              </a:lnSpc>
            </a:pPr>
            <a:r>
              <a:rPr lang="en-US" sz="1200" dirty="0">
                <a:solidFill>
                  <a:srgbClr val="E0E2E5"/>
                </a:solidFill>
                <a:latin typeface="Noto Sans SC" pitchFamily="34" charset="0"/>
                <a:ea typeface="Noto Sans SC" pitchFamily="34" charset="-122"/>
                <a:cs typeface="Noto Sans SC" pitchFamily="34" charset="-120"/>
              </a:rPr>
              <a:t>负责子智能体衍生、系统提示词组装以及跨团队协作指令</a:t>
            </a:r>
            <a:endParaRPr lang="en-US" sz="1600" dirty="0"/>
          </a:p>
        </p:txBody>
      </p:sp>
      <p:sp>
        <p:nvSpPr>
          <p:cNvPr id="26" name="Shape 24"/>
          <p:cNvSpPr/>
          <p:nvPr/>
        </p:nvSpPr>
        <p:spPr>
          <a:xfrm>
            <a:off x="4511650" y="3057525"/>
            <a:ext cx="76200" cy="152400"/>
          </a:xfrm>
          <a:custGeom>
            <a:avLst/>
            <a:gdLst/>
            <a:ahLst/>
            <a:cxnLst/>
            <a:rect l="l" t="t" r="r" b="b"/>
            <a:pathLst>
              <a:path w="76200" h="152400">
                <a:moveTo>
                  <a:pt x="73551" y="69473"/>
                </a:moveTo>
                <a:cubicBezTo>
                  <a:pt x="77272" y="73194"/>
                  <a:pt x="77272" y="79236"/>
                  <a:pt x="73551" y="82957"/>
                </a:cubicBezTo>
                <a:lnTo>
                  <a:pt x="25926" y="130582"/>
                </a:lnTo>
                <a:cubicBezTo>
                  <a:pt x="22205" y="134303"/>
                  <a:pt x="16163" y="134303"/>
                  <a:pt x="12442" y="130582"/>
                </a:cubicBezTo>
                <a:cubicBezTo>
                  <a:pt x="8721" y="126861"/>
                  <a:pt x="8721" y="120819"/>
                  <a:pt x="12442" y="117098"/>
                </a:cubicBezTo>
                <a:lnTo>
                  <a:pt x="53340" y="76200"/>
                </a:lnTo>
                <a:lnTo>
                  <a:pt x="12472" y="35302"/>
                </a:lnTo>
                <a:cubicBezTo>
                  <a:pt x="8751" y="31581"/>
                  <a:pt x="8751" y="25539"/>
                  <a:pt x="12472" y="21818"/>
                </a:cubicBezTo>
                <a:cubicBezTo>
                  <a:pt x="16193" y="18098"/>
                  <a:pt x="22235" y="18098"/>
                  <a:pt x="25956" y="21818"/>
                </a:cubicBezTo>
                <a:lnTo>
                  <a:pt x="73581" y="69443"/>
                </a:lnTo>
                <a:close/>
              </a:path>
            </a:pathLst>
          </a:custGeom>
          <a:solidFill>
            <a:srgbClr val="4A6D8C"/>
          </a:solidFill>
          <a:ln/>
        </p:spPr>
        <p:txBody>
          <a:bodyPr/>
          <a:lstStyle/>
          <a:p>
            <a:endParaRPr lang="zh-CN" altLang="en-US"/>
          </a:p>
        </p:txBody>
      </p:sp>
      <p:sp>
        <p:nvSpPr>
          <p:cNvPr id="27" name="Text 25"/>
          <p:cNvSpPr/>
          <p:nvPr/>
        </p:nvSpPr>
        <p:spPr>
          <a:xfrm>
            <a:off x="4721200" y="3019425"/>
            <a:ext cx="1133475" cy="190500"/>
          </a:xfrm>
          <a:prstGeom prst="rect">
            <a:avLst/>
          </a:prstGeom>
          <a:noFill/>
          <a:ln/>
        </p:spPr>
        <p:txBody>
          <a:bodyPr wrap="square" lIns="0" tIns="0" rIns="0" bIns="0" rtlCol="0" anchor="ctr"/>
          <a:lstStyle/>
          <a:p>
            <a:pPr>
              <a:lnSpc>
                <a:spcPct val="120000"/>
              </a:lnSpc>
            </a:pPr>
            <a:r>
              <a:rPr lang="en-US" sz="1050" dirty="0">
                <a:solidFill>
                  <a:srgbClr val="7D7C7A"/>
                </a:solidFill>
                <a:latin typeface="Noto Sans SC" pitchFamily="34" charset="0"/>
                <a:ea typeface="Noto Sans SC" pitchFamily="34" charset="-122"/>
                <a:cs typeface="Noto Sans SC" pitchFamily="34" charset="-120"/>
              </a:rPr>
              <a:t>子智能体生命周期</a:t>
            </a:r>
            <a:endParaRPr lang="en-US" sz="1600" dirty="0"/>
          </a:p>
        </p:txBody>
      </p:sp>
      <p:sp>
        <p:nvSpPr>
          <p:cNvPr id="28" name="Shape 26"/>
          <p:cNvSpPr/>
          <p:nvPr/>
        </p:nvSpPr>
        <p:spPr>
          <a:xfrm>
            <a:off x="4511650" y="3324225"/>
            <a:ext cx="76200" cy="152400"/>
          </a:xfrm>
          <a:custGeom>
            <a:avLst/>
            <a:gdLst/>
            <a:ahLst/>
            <a:cxnLst/>
            <a:rect l="l" t="t" r="r" b="b"/>
            <a:pathLst>
              <a:path w="76200" h="152400">
                <a:moveTo>
                  <a:pt x="73551" y="69473"/>
                </a:moveTo>
                <a:cubicBezTo>
                  <a:pt x="77272" y="73194"/>
                  <a:pt x="77272" y="79236"/>
                  <a:pt x="73551" y="82957"/>
                </a:cubicBezTo>
                <a:lnTo>
                  <a:pt x="25926" y="130582"/>
                </a:lnTo>
                <a:cubicBezTo>
                  <a:pt x="22205" y="134303"/>
                  <a:pt x="16163" y="134303"/>
                  <a:pt x="12442" y="130582"/>
                </a:cubicBezTo>
                <a:cubicBezTo>
                  <a:pt x="8721" y="126861"/>
                  <a:pt x="8721" y="120819"/>
                  <a:pt x="12442" y="117098"/>
                </a:cubicBezTo>
                <a:lnTo>
                  <a:pt x="53340" y="76200"/>
                </a:lnTo>
                <a:lnTo>
                  <a:pt x="12472" y="35302"/>
                </a:lnTo>
                <a:cubicBezTo>
                  <a:pt x="8751" y="31581"/>
                  <a:pt x="8751" y="25539"/>
                  <a:pt x="12472" y="21818"/>
                </a:cubicBezTo>
                <a:cubicBezTo>
                  <a:pt x="16193" y="18098"/>
                  <a:pt x="22235" y="18098"/>
                  <a:pt x="25956" y="21818"/>
                </a:cubicBezTo>
                <a:lnTo>
                  <a:pt x="73581" y="69443"/>
                </a:lnTo>
                <a:close/>
              </a:path>
            </a:pathLst>
          </a:custGeom>
          <a:solidFill>
            <a:srgbClr val="4A6D8C"/>
          </a:solidFill>
          <a:ln/>
        </p:spPr>
        <p:txBody>
          <a:bodyPr/>
          <a:lstStyle/>
          <a:p>
            <a:endParaRPr lang="zh-CN" altLang="en-US"/>
          </a:p>
        </p:txBody>
      </p:sp>
      <p:sp>
        <p:nvSpPr>
          <p:cNvPr id="29" name="Text 27"/>
          <p:cNvSpPr/>
          <p:nvPr/>
        </p:nvSpPr>
        <p:spPr>
          <a:xfrm>
            <a:off x="4721200" y="3286125"/>
            <a:ext cx="1323975" cy="190500"/>
          </a:xfrm>
          <a:prstGeom prst="rect">
            <a:avLst/>
          </a:prstGeom>
          <a:noFill/>
          <a:ln/>
        </p:spPr>
        <p:txBody>
          <a:bodyPr wrap="square" lIns="0" tIns="0" rIns="0" bIns="0" rtlCol="0" anchor="ctr"/>
          <a:lstStyle/>
          <a:p>
            <a:pPr>
              <a:lnSpc>
                <a:spcPct val="120000"/>
              </a:lnSpc>
            </a:pPr>
            <a:r>
              <a:rPr lang="en-US" sz="1050" dirty="0">
                <a:solidFill>
                  <a:srgbClr val="7D7C7A"/>
                </a:solidFill>
                <a:latin typeface="Noto Sans SC" pitchFamily="34" charset="0"/>
                <a:ea typeface="Noto Sans SC" pitchFamily="34" charset="-122"/>
                <a:cs typeface="Noto Sans SC" pitchFamily="34" charset="-120"/>
              </a:rPr>
              <a:t>System Prompt 组装</a:t>
            </a:r>
            <a:endParaRPr lang="en-US" sz="1600" dirty="0"/>
          </a:p>
        </p:txBody>
      </p:sp>
      <p:sp>
        <p:nvSpPr>
          <p:cNvPr id="30" name="Shape 28"/>
          <p:cNvSpPr/>
          <p:nvPr/>
        </p:nvSpPr>
        <p:spPr>
          <a:xfrm>
            <a:off x="4511650" y="3590925"/>
            <a:ext cx="76200" cy="152400"/>
          </a:xfrm>
          <a:custGeom>
            <a:avLst/>
            <a:gdLst/>
            <a:ahLst/>
            <a:cxnLst/>
            <a:rect l="l" t="t" r="r" b="b"/>
            <a:pathLst>
              <a:path w="76200" h="152400">
                <a:moveTo>
                  <a:pt x="73551" y="69473"/>
                </a:moveTo>
                <a:cubicBezTo>
                  <a:pt x="77272" y="73194"/>
                  <a:pt x="77272" y="79236"/>
                  <a:pt x="73551" y="82957"/>
                </a:cubicBezTo>
                <a:lnTo>
                  <a:pt x="25926" y="130582"/>
                </a:lnTo>
                <a:cubicBezTo>
                  <a:pt x="22205" y="134303"/>
                  <a:pt x="16163" y="134303"/>
                  <a:pt x="12442" y="130582"/>
                </a:cubicBezTo>
                <a:cubicBezTo>
                  <a:pt x="8721" y="126861"/>
                  <a:pt x="8721" y="120819"/>
                  <a:pt x="12442" y="117098"/>
                </a:cubicBezTo>
                <a:lnTo>
                  <a:pt x="53340" y="76200"/>
                </a:lnTo>
                <a:lnTo>
                  <a:pt x="12472" y="35302"/>
                </a:lnTo>
                <a:cubicBezTo>
                  <a:pt x="8751" y="31581"/>
                  <a:pt x="8751" y="25539"/>
                  <a:pt x="12472" y="21818"/>
                </a:cubicBezTo>
                <a:cubicBezTo>
                  <a:pt x="16193" y="18098"/>
                  <a:pt x="22235" y="18098"/>
                  <a:pt x="25956" y="21818"/>
                </a:cubicBezTo>
                <a:lnTo>
                  <a:pt x="73581" y="69443"/>
                </a:lnTo>
                <a:close/>
              </a:path>
            </a:pathLst>
          </a:custGeom>
          <a:solidFill>
            <a:srgbClr val="4A6D8C"/>
          </a:solidFill>
          <a:ln/>
        </p:spPr>
        <p:txBody>
          <a:bodyPr/>
          <a:lstStyle/>
          <a:p>
            <a:endParaRPr lang="zh-CN" altLang="en-US"/>
          </a:p>
        </p:txBody>
      </p:sp>
      <p:sp>
        <p:nvSpPr>
          <p:cNvPr id="31" name="Text 29"/>
          <p:cNvSpPr/>
          <p:nvPr/>
        </p:nvSpPr>
        <p:spPr>
          <a:xfrm>
            <a:off x="4721200" y="3552825"/>
            <a:ext cx="733425" cy="190500"/>
          </a:xfrm>
          <a:prstGeom prst="rect">
            <a:avLst/>
          </a:prstGeom>
          <a:noFill/>
          <a:ln/>
        </p:spPr>
        <p:txBody>
          <a:bodyPr wrap="square" lIns="0" tIns="0" rIns="0" bIns="0" rtlCol="0" anchor="ctr"/>
          <a:lstStyle/>
          <a:p>
            <a:pPr>
              <a:lnSpc>
                <a:spcPct val="120000"/>
              </a:lnSpc>
            </a:pPr>
            <a:r>
              <a:rPr lang="en-US" sz="1050" dirty="0">
                <a:solidFill>
                  <a:srgbClr val="7D7C7A"/>
                </a:solidFill>
                <a:latin typeface="Noto Sans SC" pitchFamily="34" charset="0"/>
                <a:ea typeface="Noto Sans SC" pitchFamily="34" charset="-122"/>
                <a:cs typeface="Noto Sans SC" pitchFamily="34" charset="-120"/>
              </a:rPr>
              <a:t>跨团队协作</a:t>
            </a:r>
            <a:endParaRPr lang="en-US" sz="1600" dirty="0"/>
          </a:p>
        </p:txBody>
      </p:sp>
      <p:sp>
        <p:nvSpPr>
          <p:cNvPr id="32" name="Shape 30"/>
          <p:cNvSpPr/>
          <p:nvPr/>
        </p:nvSpPr>
        <p:spPr>
          <a:xfrm>
            <a:off x="8132713" y="1223963"/>
            <a:ext cx="3676650" cy="2714625"/>
          </a:xfrm>
          <a:custGeom>
            <a:avLst/>
            <a:gdLst/>
            <a:ahLst/>
            <a:cxnLst/>
            <a:rect l="l" t="t" r="r" b="b"/>
            <a:pathLst>
              <a:path w="3676650" h="2714625">
                <a:moveTo>
                  <a:pt x="76200" y="0"/>
                </a:moveTo>
                <a:lnTo>
                  <a:pt x="3600450" y="0"/>
                </a:lnTo>
                <a:cubicBezTo>
                  <a:pt x="3642534" y="0"/>
                  <a:pt x="3676650" y="34116"/>
                  <a:pt x="3676650" y="76200"/>
                </a:cubicBezTo>
                <a:lnTo>
                  <a:pt x="3676650" y="2638425"/>
                </a:lnTo>
                <a:cubicBezTo>
                  <a:pt x="3676650" y="2680509"/>
                  <a:pt x="3642534" y="2714625"/>
                  <a:pt x="3600450" y="2714625"/>
                </a:cubicBezTo>
                <a:lnTo>
                  <a:pt x="76200" y="2714625"/>
                </a:lnTo>
                <a:cubicBezTo>
                  <a:pt x="34116" y="2714625"/>
                  <a:pt x="0" y="2680509"/>
                  <a:pt x="0" y="2638425"/>
                </a:cubicBezTo>
                <a:lnTo>
                  <a:pt x="0" y="76200"/>
                </a:lnTo>
                <a:cubicBezTo>
                  <a:pt x="0" y="34144"/>
                  <a:pt x="34144" y="0"/>
                  <a:pt x="76200" y="0"/>
                </a:cubicBezTo>
                <a:close/>
              </a:path>
            </a:pathLst>
          </a:custGeom>
          <a:solidFill>
            <a:srgbClr val="4A6D8C">
              <a:alpha val="10196"/>
            </a:srgbClr>
          </a:solidFill>
          <a:ln w="12700">
            <a:solidFill>
              <a:srgbClr val="4A6D8C">
                <a:alpha val="30196"/>
              </a:srgbClr>
            </a:solidFill>
            <a:prstDash val="solid"/>
          </a:ln>
        </p:spPr>
        <p:txBody>
          <a:bodyPr/>
          <a:lstStyle/>
          <a:p>
            <a:endParaRPr lang="zh-CN" altLang="en-US"/>
          </a:p>
        </p:txBody>
      </p:sp>
      <p:sp>
        <p:nvSpPr>
          <p:cNvPr id="33" name="Shape 31"/>
          <p:cNvSpPr/>
          <p:nvPr/>
        </p:nvSpPr>
        <p:spPr>
          <a:xfrm>
            <a:off x="8327975" y="1419225"/>
            <a:ext cx="457200" cy="457200"/>
          </a:xfrm>
          <a:custGeom>
            <a:avLst/>
            <a:gdLst/>
            <a:ahLst/>
            <a:cxnLst/>
            <a:rect l="l" t="t" r="r" b="b"/>
            <a:pathLst>
              <a:path w="457200" h="457200">
                <a:moveTo>
                  <a:pt x="76202" y="0"/>
                </a:moveTo>
                <a:lnTo>
                  <a:pt x="380998" y="0"/>
                </a:lnTo>
                <a:cubicBezTo>
                  <a:pt x="423055" y="0"/>
                  <a:pt x="457200" y="34145"/>
                  <a:pt x="457200" y="76202"/>
                </a:cubicBezTo>
                <a:lnTo>
                  <a:pt x="457200" y="380998"/>
                </a:lnTo>
                <a:cubicBezTo>
                  <a:pt x="457200" y="423055"/>
                  <a:pt x="423055" y="457200"/>
                  <a:pt x="380998" y="457200"/>
                </a:cubicBezTo>
                <a:lnTo>
                  <a:pt x="76202" y="457200"/>
                </a:lnTo>
                <a:cubicBezTo>
                  <a:pt x="34145" y="457200"/>
                  <a:pt x="0" y="423055"/>
                  <a:pt x="0" y="380998"/>
                </a:cubicBezTo>
                <a:lnTo>
                  <a:pt x="0" y="76202"/>
                </a:lnTo>
                <a:cubicBezTo>
                  <a:pt x="0" y="34145"/>
                  <a:pt x="34145" y="0"/>
                  <a:pt x="76202" y="0"/>
                </a:cubicBezTo>
                <a:close/>
              </a:path>
            </a:pathLst>
          </a:custGeom>
          <a:solidFill>
            <a:srgbClr val="4A6D8C"/>
          </a:solidFill>
          <a:ln/>
        </p:spPr>
        <p:txBody>
          <a:bodyPr/>
          <a:lstStyle/>
          <a:p>
            <a:endParaRPr lang="zh-CN" altLang="en-US"/>
          </a:p>
        </p:txBody>
      </p:sp>
      <p:sp>
        <p:nvSpPr>
          <p:cNvPr id="34" name="Shape 32"/>
          <p:cNvSpPr/>
          <p:nvPr/>
        </p:nvSpPr>
        <p:spPr>
          <a:xfrm>
            <a:off x="8461325" y="1552575"/>
            <a:ext cx="190500" cy="190500"/>
          </a:xfrm>
          <a:custGeom>
            <a:avLst/>
            <a:gdLst/>
            <a:ahLst/>
            <a:cxnLst/>
            <a:rect l="l" t="t" r="r" b="b"/>
            <a:pathLst>
              <a:path w="190500" h="190500">
                <a:moveTo>
                  <a:pt x="49783" y="13506"/>
                </a:moveTo>
                <a:cubicBezTo>
                  <a:pt x="53839" y="16334"/>
                  <a:pt x="54806" y="21915"/>
                  <a:pt x="51978" y="25933"/>
                </a:cubicBezTo>
                <a:lnTo>
                  <a:pt x="31142" y="55699"/>
                </a:lnTo>
                <a:cubicBezTo>
                  <a:pt x="29617" y="57857"/>
                  <a:pt x="27236" y="59234"/>
                  <a:pt x="24594" y="59457"/>
                </a:cubicBezTo>
                <a:cubicBezTo>
                  <a:pt x="21952" y="59680"/>
                  <a:pt x="19348" y="58787"/>
                  <a:pt x="17487" y="56927"/>
                </a:cubicBezTo>
                <a:lnTo>
                  <a:pt x="2604" y="42044"/>
                </a:lnTo>
                <a:cubicBezTo>
                  <a:pt x="-856" y="38546"/>
                  <a:pt x="-856" y="32891"/>
                  <a:pt x="2604" y="29394"/>
                </a:cubicBezTo>
                <a:cubicBezTo>
                  <a:pt x="6065" y="25896"/>
                  <a:pt x="11757" y="25933"/>
                  <a:pt x="15255" y="29394"/>
                </a:cubicBezTo>
                <a:lnTo>
                  <a:pt x="22622" y="36761"/>
                </a:lnTo>
                <a:lnTo>
                  <a:pt x="37356" y="15701"/>
                </a:lnTo>
                <a:cubicBezTo>
                  <a:pt x="40184" y="11646"/>
                  <a:pt x="45765" y="10678"/>
                  <a:pt x="49783" y="13506"/>
                </a:cubicBezTo>
                <a:close/>
                <a:moveTo>
                  <a:pt x="49783" y="73037"/>
                </a:moveTo>
                <a:cubicBezTo>
                  <a:pt x="53839" y="75865"/>
                  <a:pt x="54806" y="81446"/>
                  <a:pt x="51978" y="85465"/>
                </a:cubicBezTo>
                <a:lnTo>
                  <a:pt x="31142" y="115230"/>
                </a:lnTo>
                <a:cubicBezTo>
                  <a:pt x="29617" y="117388"/>
                  <a:pt x="27236" y="118765"/>
                  <a:pt x="24594" y="118988"/>
                </a:cubicBezTo>
                <a:cubicBezTo>
                  <a:pt x="21952" y="119211"/>
                  <a:pt x="19348" y="118318"/>
                  <a:pt x="17487" y="116458"/>
                </a:cubicBezTo>
                <a:lnTo>
                  <a:pt x="2604" y="101575"/>
                </a:lnTo>
                <a:cubicBezTo>
                  <a:pt x="-893" y="98078"/>
                  <a:pt x="-893" y="92422"/>
                  <a:pt x="2604" y="88962"/>
                </a:cubicBezTo>
                <a:cubicBezTo>
                  <a:pt x="6102" y="85502"/>
                  <a:pt x="11757" y="85465"/>
                  <a:pt x="15218" y="88962"/>
                </a:cubicBezTo>
                <a:lnTo>
                  <a:pt x="22585" y="96329"/>
                </a:lnTo>
                <a:lnTo>
                  <a:pt x="37319" y="75270"/>
                </a:lnTo>
                <a:cubicBezTo>
                  <a:pt x="40146" y="71214"/>
                  <a:pt x="45727" y="70247"/>
                  <a:pt x="49746" y="73075"/>
                </a:cubicBezTo>
                <a:close/>
                <a:moveTo>
                  <a:pt x="83344" y="35719"/>
                </a:moveTo>
                <a:cubicBezTo>
                  <a:pt x="83344" y="29133"/>
                  <a:pt x="88664" y="23812"/>
                  <a:pt x="95250" y="23812"/>
                </a:cubicBezTo>
                <a:lnTo>
                  <a:pt x="178594" y="23812"/>
                </a:lnTo>
                <a:cubicBezTo>
                  <a:pt x="185179" y="23812"/>
                  <a:pt x="190500" y="29133"/>
                  <a:pt x="190500" y="35719"/>
                </a:cubicBezTo>
                <a:cubicBezTo>
                  <a:pt x="190500" y="42304"/>
                  <a:pt x="185179" y="47625"/>
                  <a:pt x="178594" y="47625"/>
                </a:cubicBezTo>
                <a:lnTo>
                  <a:pt x="95250" y="47625"/>
                </a:lnTo>
                <a:cubicBezTo>
                  <a:pt x="88664" y="47625"/>
                  <a:pt x="83344" y="42304"/>
                  <a:pt x="83344" y="35719"/>
                </a:cubicBezTo>
                <a:close/>
                <a:moveTo>
                  <a:pt x="83344" y="95250"/>
                </a:moveTo>
                <a:cubicBezTo>
                  <a:pt x="83344" y="88664"/>
                  <a:pt x="88664" y="83344"/>
                  <a:pt x="95250" y="83344"/>
                </a:cubicBezTo>
                <a:lnTo>
                  <a:pt x="178594" y="83344"/>
                </a:lnTo>
                <a:cubicBezTo>
                  <a:pt x="185179" y="83344"/>
                  <a:pt x="190500" y="88664"/>
                  <a:pt x="190500" y="95250"/>
                </a:cubicBezTo>
                <a:cubicBezTo>
                  <a:pt x="190500" y="101836"/>
                  <a:pt x="185179" y="107156"/>
                  <a:pt x="178594" y="107156"/>
                </a:cubicBezTo>
                <a:lnTo>
                  <a:pt x="95250" y="107156"/>
                </a:lnTo>
                <a:cubicBezTo>
                  <a:pt x="88664" y="107156"/>
                  <a:pt x="83344" y="101836"/>
                  <a:pt x="83344" y="95250"/>
                </a:cubicBezTo>
                <a:close/>
                <a:moveTo>
                  <a:pt x="59531" y="154781"/>
                </a:moveTo>
                <a:cubicBezTo>
                  <a:pt x="59531" y="148196"/>
                  <a:pt x="64852" y="142875"/>
                  <a:pt x="71438" y="142875"/>
                </a:cubicBezTo>
                <a:lnTo>
                  <a:pt x="178594" y="142875"/>
                </a:lnTo>
                <a:cubicBezTo>
                  <a:pt x="185179" y="142875"/>
                  <a:pt x="190500" y="148196"/>
                  <a:pt x="190500" y="154781"/>
                </a:cubicBezTo>
                <a:cubicBezTo>
                  <a:pt x="190500" y="161367"/>
                  <a:pt x="185179" y="166688"/>
                  <a:pt x="178594" y="166688"/>
                </a:cubicBezTo>
                <a:lnTo>
                  <a:pt x="71438" y="166688"/>
                </a:lnTo>
                <a:cubicBezTo>
                  <a:pt x="64852" y="166688"/>
                  <a:pt x="59531" y="161367"/>
                  <a:pt x="59531" y="154781"/>
                </a:cubicBezTo>
                <a:close/>
                <a:moveTo>
                  <a:pt x="23812" y="139898"/>
                </a:moveTo>
                <a:cubicBezTo>
                  <a:pt x="32027" y="139898"/>
                  <a:pt x="38695" y="146567"/>
                  <a:pt x="38695" y="154781"/>
                </a:cubicBezTo>
                <a:cubicBezTo>
                  <a:pt x="38695" y="162995"/>
                  <a:pt x="32027" y="169664"/>
                  <a:pt x="23812" y="169664"/>
                </a:cubicBezTo>
                <a:cubicBezTo>
                  <a:pt x="15598" y="169664"/>
                  <a:pt x="8930" y="162995"/>
                  <a:pt x="8930" y="154781"/>
                </a:cubicBezTo>
                <a:cubicBezTo>
                  <a:pt x="8930" y="146567"/>
                  <a:pt x="15598" y="139898"/>
                  <a:pt x="23812" y="139898"/>
                </a:cubicBezTo>
                <a:close/>
              </a:path>
            </a:pathLst>
          </a:custGeom>
          <a:solidFill>
            <a:srgbClr val="FFFFFF"/>
          </a:solidFill>
          <a:ln/>
        </p:spPr>
        <p:txBody>
          <a:bodyPr/>
          <a:lstStyle/>
          <a:p>
            <a:endParaRPr lang="zh-CN" altLang="en-US"/>
          </a:p>
        </p:txBody>
      </p:sp>
      <p:sp>
        <p:nvSpPr>
          <p:cNvPr id="35" name="Text 33"/>
          <p:cNvSpPr/>
          <p:nvPr/>
        </p:nvSpPr>
        <p:spPr>
          <a:xfrm>
            <a:off x="8899475" y="1419225"/>
            <a:ext cx="1028700" cy="266700"/>
          </a:xfrm>
          <a:prstGeom prst="rect">
            <a:avLst/>
          </a:prstGeom>
          <a:noFill/>
          <a:ln/>
        </p:spPr>
        <p:txBody>
          <a:bodyPr wrap="square" lIns="0" tIns="0" rIns="0" bIns="0" rtlCol="0" anchor="ctr"/>
          <a:lstStyle/>
          <a:p>
            <a:pPr>
              <a:lnSpc>
                <a:spcPct val="120000"/>
              </a:lnSpc>
            </a:pPr>
            <a:r>
              <a:rPr lang="en-US" sz="1500" b="1" dirty="0">
                <a:solidFill>
                  <a:srgbClr val="E0E2E5"/>
                </a:solidFill>
                <a:latin typeface="Noto Sans SC" pitchFamily="34" charset="0"/>
                <a:ea typeface="Noto Sans SC" pitchFamily="34" charset="-122"/>
                <a:cs typeface="Noto Sans SC" pitchFamily="34" charset="-120"/>
              </a:rPr>
              <a:t>tasks/</a:t>
            </a:r>
            <a:endParaRPr lang="en-US" sz="1600" dirty="0"/>
          </a:p>
        </p:txBody>
      </p:sp>
      <p:sp>
        <p:nvSpPr>
          <p:cNvPr id="36" name="Text 34"/>
          <p:cNvSpPr/>
          <p:nvPr/>
        </p:nvSpPr>
        <p:spPr>
          <a:xfrm>
            <a:off x="8899475" y="1685925"/>
            <a:ext cx="1000125" cy="190500"/>
          </a:xfrm>
          <a:prstGeom prst="rect">
            <a:avLst/>
          </a:prstGeom>
          <a:noFill/>
          <a:ln/>
        </p:spPr>
        <p:txBody>
          <a:bodyPr wrap="square" lIns="0" tIns="0" rIns="0" bIns="0" rtlCol="0" anchor="ctr"/>
          <a:lstStyle/>
          <a:p>
            <a:pPr>
              <a:lnSpc>
                <a:spcPct val="120000"/>
              </a:lnSpc>
            </a:pPr>
            <a:r>
              <a:rPr lang="en-US" sz="1050" dirty="0">
                <a:solidFill>
                  <a:srgbClr val="7D7C7A"/>
                </a:solidFill>
                <a:latin typeface="Noto Sans SC" pitchFamily="34" charset="0"/>
                <a:ea typeface="Noto Sans SC" pitchFamily="34" charset="-122"/>
                <a:cs typeface="Noto Sans SC" pitchFamily="34" charset="-120"/>
              </a:rPr>
              <a:t>后台任务管理器</a:t>
            </a:r>
            <a:endParaRPr lang="en-US" sz="1600" dirty="0"/>
          </a:p>
        </p:txBody>
      </p:sp>
      <p:sp>
        <p:nvSpPr>
          <p:cNvPr id="37" name="Shape 35"/>
          <p:cNvSpPr/>
          <p:nvPr/>
        </p:nvSpPr>
        <p:spPr>
          <a:xfrm>
            <a:off x="8327975" y="2028825"/>
            <a:ext cx="3286125" cy="666750"/>
          </a:xfrm>
          <a:custGeom>
            <a:avLst/>
            <a:gdLst/>
            <a:ahLst/>
            <a:cxnLst/>
            <a:rect l="l" t="t" r="r" b="b"/>
            <a:pathLst>
              <a:path w="3286125" h="666750">
                <a:moveTo>
                  <a:pt x="76203" y="0"/>
                </a:moveTo>
                <a:lnTo>
                  <a:pt x="3209922" y="0"/>
                </a:lnTo>
                <a:cubicBezTo>
                  <a:pt x="3251980" y="0"/>
                  <a:pt x="3286125" y="34145"/>
                  <a:pt x="3286125" y="76203"/>
                </a:cubicBezTo>
                <a:lnTo>
                  <a:pt x="3286125" y="590547"/>
                </a:lnTo>
                <a:cubicBezTo>
                  <a:pt x="3286125" y="632605"/>
                  <a:pt x="3251980" y="666750"/>
                  <a:pt x="3209922" y="666750"/>
                </a:cubicBezTo>
                <a:lnTo>
                  <a:pt x="76203" y="666750"/>
                </a:lnTo>
                <a:cubicBezTo>
                  <a:pt x="34145" y="666750"/>
                  <a:pt x="0" y="632605"/>
                  <a:pt x="0" y="590547"/>
                </a:cubicBezTo>
                <a:lnTo>
                  <a:pt x="0" y="76203"/>
                </a:lnTo>
                <a:cubicBezTo>
                  <a:pt x="0" y="34145"/>
                  <a:pt x="34145" y="0"/>
                  <a:pt x="76203" y="0"/>
                </a:cubicBezTo>
                <a:close/>
              </a:path>
            </a:pathLst>
          </a:custGeom>
          <a:solidFill>
            <a:srgbClr val="1A1D21"/>
          </a:solidFill>
          <a:ln/>
        </p:spPr>
        <p:txBody>
          <a:bodyPr/>
          <a:lstStyle/>
          <a:p>
            <a:endParaRPr lang="zh-CN" altLang="en-US"/>
          </a:p>
        </p:txBody>
      </p:sp>
      <p:sp>
        <p:nvSpPr>
          <p:cNvPr id="38" name="Text 36"/>
          <p:cNvSpPr/>
          <p:nvPr/>
        </p:nvSpPr>
        <p:spPr>
          <a:xfrm>
            <a:off x="8442275" y="2143125"/>
            <a:ext cx="3124200" cy="190500"/>
          </a:xfrm>
          <a:prstGeom prst="rect">
            <a:avLst/>
          </a:prstGeom>
          <a:noFill/>
          <a:ln/>
        </p:spPr>
        <p:txBody>
          <a:bodyPr wrap="square" lIns="0" tIns="0" rIns="0" bIns="0" rtlCol="0" anchor="ctr"/>
          <a:lstStyle/>
          <a:p>
            <a:pPr>
              <a:lnSpc>
                <a:spcPct val="120000"/>
              </a:lnSpc>
            </a:pPr>
            <a:r>
              <a:rPr lang="en-US" sz="1050" b="1" dirty="0">
                <a:solidFill>
                  <a:srgbClr val="C9A87C"/>
                </a:solidFill>
                <a:latin typeface="Noto Sans SC" pitchFamily="34" charset="0"/>
                <a:ea typeface="Noto Sans SC" pitchFamily="34" charset="-122"/>
                <a:cs typeface="Noto Sans SC" pitchFamily="34" charset="-120"/>
              </a:rPr>
              <a:t>核心职责</a:t>
            </a:r>
            <a:endParaRPr lang="en-US" sz="1600" dirty="0"/>
          </a:p>
        </p:txBody>
      </p:sp>
      <p:sp>
        <p:nvSpPr>
          <p:cNvPr id="39" name="Text 37"/>
          <p:cNvSpPr/>
          <p:nvPr/>
        </p:nvSpPr>
        <p:spPr>
          <a:xfrm>
            <a:off x="8442275" y="2371725"/>
            <a:ext cx="3133725" cy="209550"/>
          </a:xfrm>
          <a:prstGeom prst="rect">
            <a:avLst/>
          </a:prstGeom>
          <a:noFill/>
          <a:ln/>
        </p:spPr>
        <p:txBody>
          <a:bodyPr wrap="square" lIns="0" tIns="0" rIns="0" bIns="0" rtlCol="0" anchor="ctr"/>
          <a:lstStyle/>
          <a:p>
            <a:pPr>
              <a:lnSpc>
                <a:spcPct val="110000"/>
              </a:lnSpc>
            </a:pPr>
            <a:r>
              <a:rPr lang="en-US" sz="1200" dirty="0">
                <a:solidFill>
                  <a:srgbClr val="E0E2E5"/>
                </a:solidFill>
                <a:latin typeface="Noto Sans SC" pitchFamily="34" charset="0"/>
                <a:ea typeface="Noto Sans SC" pitchFamily="34" charset="-122"/>
                <a:cs typeface="Noto Sans SC" pitchFamily="34" charset="-120"/>
              </a:rPr>
              <a:t>允许大模型派生出不会阻塞主线程的异步任务</a:t>
            </a:r>
            <a:endParaRPr lang="en-US" sz="1600" dirty="0"/>
          </a:p>
        </p:txBody>
      </p:sp>
      <p:sp>
        <p:nvSpPr>
          <p:cNvPr id="40" name="Shape 38"/>
          <p:cNvSpPr/>
          <p:nvPr/>
        </p:nvSpPr>
        <p:spPr>
          <a:xfrm>
            <a:off x="8385125" y="2847975"/>
            <a:ext cx="76200" cy="152400"/>
          </a:xfrm>
          <a:custGeom>
            <a:avLst/>
            <a:gdLst/>
            <a:ahLst/>
            <a:cxnLst/>
            <a:rect l="l" t="t" r="r" b="b"/>
            <a:pathLst>
              <a:path w="76200" h="152400">
                <a:moveTo>
                  <a:pt x="73551" y="69473"/>
                </a:moveTo>
                <a:cubicBezTo>
                  <a:pt x="77272" y="73194"/>
                  <a:pt x="77272" y="79236"/>
                  <a:pt x="73551" y="82957"/>
                </a:cubicBezTo>
                <a:lnTo>
                  <a:pt x="25926" y="130582"/>
                </a:lnTo>
                <a:cubicBezTo>
                  <a:pt x="22205" y="134303"/>
                  <a:pt x="16163" y="134303"/>
                  <a:pt x="12442" y="130582"/>
                </a:cubicBezTo>
                <a:cubicBezTo>
                  <a:pt x="8721" y="126861"/>
                  <a:pt x="8721" y="120819"/>
                  <a:pt x="12442" y="117098"/>
                </a:cubicBezTo>
                <a:lnTo>
                  <a:pt x="53340" y="76200"/>
                </a:lnTo>
                <a:lnTo>
                  <a:pt x="12472" y="35302"/>
                </a:lnTo>
                <a:cubicBezTo>
                  <a:pt x="8751" y="31581"/>
                  <a:pt x="8751" y="25539"/>
                  <a:pt x="12472" y="21818"/>
                </a:cubicBezTo>
                <a:cubicBezTo>
                  <a:pt x="16193" y="18098"/>
                  <a:pt x="22235" y="18098"/>
                  <a:pt x="25956" y="21818"/>
                </a:cubicBezTo>
                <a:lnTo>
                  <a:pt x="73581" y="69443"/>
                </a:lnTo>
                <a:close/>
              </a:path>
            </a:pathLst>
          </a:custGeom>
          <a:solidFill>
            <a:srgbClr val="4A6D8C"/>
          </a:solidFill>
          <a:ln/>
        </p:spPr>
        <p:txBody>
          <a:bodyPr/>
          <a:lstStyle/>
          <a:p>
            <a:endParaRPr lang="zh-CN" altLang="en-US"/>
          </a:p>
        </p:txBody>
      </p:sp>
      <p:sp>
        <p:nvSpPr>
          <p:cNvPr id="41" name="Text 39"/>
          <p:cNvSpPr/>
          <p:nvPr/>
        </p:nvSpPr>
        <p:spPr>
          <a:xfrm>
            <a:off x="8594675" y="2809875"/>
            <a:ext cx="1647825" cy="190500"/>
          </a:xfrm>
          <a:prstGeom prst="rect">
            <a:avLst/>
          </a:prstGeom>
          <a:noFill/>
          <a:ln/>
        </p:spPr>
        <p:txBody>
          <a:bodyPr wrap="square" lIns="0" tIns="0" rIns="0" bIns="0" rtlCol="0" anchor="ctr"/>
          <a:lstStyle/>
          <a:p>
            <a:pPr>
              <a:lnSpc>
                <a:spcPct val="120000"/>
              </a:lnSpc>
            </a:pPr>
            <a:r>
              <a:rPr lang="en-US" sz="1050" dirty="0">
                <a:solidFill>
                  <a:srgbClr val="7D7C7A"/>
                </a:solidFill>
                <a:latin typeface="Noto Sans SC" pitchFamily="34" charset="0"/>
                <a:ea typeface="Noto Sans SC" pitchFamily="34" charset="-122"/>
                <a:cs typeface="Noto Sans SC" pitchFamily="34" charset="-120"/>
              </a:rPr>
              <a:t>BackgroundTaskManager</a:t>
            </a:r>
            <a:endParaRPr lang="en-US" sz="1600" dirty="0"/>
          </a:p>
        </p:txBody>
      </p:sp>
      <p:sp>
        <p:nvSpPr>
          <p:cNvPr id="42" name="Shape 40"/>
          <p:cNvSpPr/>
          <p:nvPr/>
        </p:nvSpPr>
        <p:spPr>
          <a:xfrm>
            <a:off x="8385125" y="3114675"/>
            <a:ext cx="76200" cy="152400"/>
          </a:xfrm>
          <a:custGeom>
            <a:avLst/>
            <a:gdLst/>
            <a:ahLst/>
            <a:cxnLst/>
            <a:rect l="l" t="t" r="r" b="b"/>
            <a:pathLst>
              <a:path w="76200" h="152400">
                <a:moveTo>
                  <a:pt x="73551" y="69473"/>
                </a:moveTo>
                <a:cubicBezTo>
                  <a:pt x="77272" y="73194"/>
                  <a:pt x="77272" y="79236"/>
                  <a:pt x="73551" y="82957"/>
                </a:cubicBezTo>
                <a:lnTo>
                  <a:pt x="25926" y="130582"/>
                </a:lnTo>
                <a:cubicBezTo>
                  <a:pt x="22205" y="134303"/>
                  <a:pt x="16163" y="134303"/>
                  <a:pt x="12442" y="130582"/>
                </a:cubicBezTo>
                <a:cubicBezTo>
                  <a:pt x="8721" y="126861"/>
                  <a:pt x="8721" y="120819"/>
                  <a:pt x="12442" y="117098"/>
                </a:cubicBezTo>
                <a:lnTo>
                  <a:pt x="53340" y="76200"/>
                </a:lnTo>
                <a:lnTo>
                  <a:pt x="12472" y="35302"/>
                </a:lnTo>
                <a:cubicBezTo>
                  <a:pt x="8751" y="31581"/>
                  <a:pt x="8751" y="25539"/>
                  <a:pt x="12472" y="21818"/>
                </a:cubicBezTo>
                <a:cubicBezTo>
                  <a:pt x="16193" y="18098"/>
                  <a:pt x="22235" y="18098"/>
                  <a:pt x="25956" y="21818"/>
                </a:cubicBezTo>
                <a:lnTo>
                  <a:pt x="73581" y="69443"/>
                </a:lnTo>
                <a:close/>
              </a:path>
            </a:pathLst>
          </a:custGeom>
          <a:solidFill>
            <a:srgbClr val="4A6D8C"/>
          </a:solidFill>
          <a:ln/>
        </p:spPr>
        <p:txBody>
          <a:bodyPr/>
          <a:lstStyle/>
          <a:p>
            <a:endParaRPr lang="zh-CN" altLang="en-US"/>
          </a:p>
        </p:txBody>
      </p:sp>
      <p:sp>
        <p:nvSpPr>
          <p:cNvPr id="43" name="Text 41"/>
          <p:cNvSpPr/>
          <p:nvPr/>
        </p:nvSpPr>
        <p:spPr>
          <a:xfrm>
            <a:off x="8594675" y="3076575"/>
            <a:ext cx="866775" cy="190500"/>
          </a:xfrm>
          <a:prstGeom prst="rect">
            <a:avLst/>
          </a:prstGeom>
          <a:noFill/>
          <a:ln/>
        </p:spPr>
        <p:txBody>
          <a:bodyPr wrap="square" lIns="0" tIns="0" rIns="0" bIns="0" rtlCol="0" anchor="ctr"/>
          <a:lstStyle/>
          <a:p>
            <a:pPr>
              <a:lnSpc>
                <a:spcPct val="120000"/>
              </a:lnSpc>
            </a:pPr>
            <a:r>
              <a:rPr lang="en-US" sz="1050" dirty="0">
                <a:solidFill>
                  <a:srgbClr val="7D7C7A"/>
                </a:solidFill>
                <a:latin typeface="Noto Sans SC" pitchFamily="34" charset="0"/>
                <a:ea typeface="Noto Sans SC" pitchFamily="34" charset="-122"/>
                <a:cs typeface="Noto Sans SC" pitchFamily="34" charset="-120"/>
              </a:rPr>
              <a:t>异步任务调度</a:t>
            </a:r>
            <a:endParaRPr lang="en-US" sz="1600" dirty="0"/>
          </a:p>
        </p:txBody>
      </p:sp>
      <p:sp>
        <p:nvSpPr>
          <p:cNvPr id="44" name="Shape 42"/>
          <p:cNvSpPr/>
          <p:nvPr/>
        </p:nvSpPr>
        <p:spPr>
          <a:xfrm>
            <a:off x="8385125" y="3381375"/>
            <a:ext cx="76200" cy="152400"/>
          </a:xfrm>
          <a:custGeom>
            <a:avLst/>
            <a:gdLst/>
            <a:ahLst/>
            <a:cxnLst/>
            <a:rect l="l" t="t" r="r" b="b"/>
            <a:pathLst>
              <a:path w="76200" h="152400">
                <a:moveTo>
                  <a:pt x="73551" y="69473"/>
                </a:moveTo>
                <a:cubicBezTo>
                  <a:pt x="77272" y="73194"/>
                  <a:pt x="77272" y="79236"/>
                  <a:pt x="73551" y="82957"/>
                </a:cubicBezTo>
                <a:lnTo>
                  <a:pt x="25926" y="130582"/>
                </a:lnTo>
                <a:cubicBezTo>
                  <a:pt x="22205" y="134303"/>
                  <a:pt x="16163" y="134303"/>
                  <a:pt x="12442" y="130582"/>
                </a:cubicBezTo>
                <a:cubicBezTo>
                  <a:pt x="8721" y="126861"/>
                  <a:pt x="8721" y="120819"/>
                  <a:pt x="12442" y="117098"/>
                </a:cubicBezTo>
                <a:lnTo>
                  <a:pt x="53340" y="76200"/>
                </a:lnTo>
                <a:lnTo>
                  <a:pt x="12472" y="35302"/>
                </a:lnTo>
                <a:cubicBezTo>
                  <a:pt x="8751" y="31581"/>
                  <a:pt x="8751" y="25539"/>
                  <a:pt x="12472" y="21818"/>
                </a:cubicBezTo>
                <a:cubicBezTo>
                  <a:pt x="16193" y="18098"/>
                  <a:pt x="22235" y="18098"/>
                  <a:pt x="25956" y="21818"/>
                </a:cubicBezTo>
                <a:lnTo>
                  <a:pt x="73581" y="69443"/>
                </a:lnTo>
                <a:close/>
              </a:path>
            </a:pathLst>
          </a:custGeom>
          <a:solidFill>
            <a:srgbClr val="4A6D8C"/>
          </a:solidFill>
          <a:ln/>
        </p:spPr>
        <p:txBody>
          <a:bodyPr/>
          <a:lstStyle/>
          <a:p>
            <a:endParaRPr lang="zh-CN" altLang="en-US"/>
          </a:p>
        </p:txBody>
      </p:sp>
      <p:sp>
        <p:nvSpPr>
          <p:cNvPr id="45" name="Text 43"/>
          <p:cNvSpPr/>
          <p:nvPr/>
        </p:nvSpPr>
        <p:spPr>
          <a:xfrm>
            <a:off x="8594675" y="3343275"/>
            <a:ext cx="733425" cy="190500"/>
          </a:xfrm>
          <a:prstGeom prst="rect">
            <a:avLst/>
          </a:prstGeom>
          <a:noFill/>
          <a:ln/>
        </p:spPr>
        <p:txBody>
          <a:bodyPr wrap="square" lIns="0" tIns="0" rIns="0" bIns="0" rtlCol="0" anchor="ctr"/>
          <a:lstStyle/>
          <a:p>
            <a:pPr>
              <a:lnSpc>
                <a:spcPct val="120000"/>
              </a:lnSpc>
            </a:pPr>
            <a:r>
              <a:rPr lang="en-US" sz="1050" dirty="0">
                <a:solidFill>
                  <a:srgbClr val="7D7C7A"/>
                </a:solidFill>
                <a:latin typeface="Noto Sans SC" pitchFamily="34" charset="0"/>
                <a:ea typeface="Noto Sans SC" pitchFamily="34" charset="-122"/>
                <a:cs typeface="Noto Sans SC" pitchFamily="34" charset="-120"/>
              </a:rPr>
              <a:t>非阻塞执行</a:t>
            </a:r>
            <a:endParaRPr lang="en-US" sz="1600" dirty="0"/>
          </a:p>
        </p:txBody>
      </p:sp>
      <p:sp>
        <p:nvSpPr>
          <p:cNvPr id="46" name="Shape 44"/>
          <p:cNvSpPr/>
          <p:nvPr/>
        </p:nvSpPr>
        <p:spPr>
          <a:xfrm>
            <a:off x="400050" y="4095750"/>
            <a:ext cx="11410950" cy="1143000"/>
          </a:xfrm>
          <a:custGeom>
            <a:avLst/>
            <a:gdLst/>
            <a:ahLst/>
            <a:cxnLst/>
            <a:rect l="l" t="t" r="r" b="b"/>
            <a:pathLst>
              <a:path w="11410950" h="1143000">
                <a:moveTo>
                  <a:pt x="0" y="0"/>
                </a:moveTo>
                <a:lnTo>
                  <a:pt x="11334746" y="0"/>
                </a:lnTo>
                <a:cubicBezTo>
                  <a:pt x="11376832" y="0"/>
                  <a:pt x="11410950" y="34118"/>
                  <a:pt x="11410950" y="76204"/>
                </a:cubicBezTo>
                <a:lnTo>
                  <a:pt x="11410950" y="1066796"/>
                </a:lnTo>
                <a:cubicBezTo>
                  <a:pt x="11410950" y="1108882"/>
                  <a:pt x="11376832" y="1143000"/>
                  <a:pt x="11334746" y="1143000"/>
                </a:cubicBezTo>
                <a:lnTo>
                  <a:pt x="0" y="1143000"/>
                </a:lnTo>
                <a:lnTo>
                  <a:pt x="0" y="0"/>
                </a:lnTo>
                <a:close/>
              </a:path>
            </a:pathLst>
          </a:custGeom>
          <a:solidFill>
            <a:srgbClr val="C9A87C">
              <a:alpha val="10196"/>
            </a:srgbClr>
          </a:solidFill>
          <a:ln/>
        </p:spPr>
        <p:txBody>
          <a:bodyPr/>
          <a:lstStyle/>
          <a:p>
            <a:endParaRPr lang="zh-CN" altLang="en-US"/>
          </a:p>
        </p:txBody>
      </p:sp>
      <p:sp>
        <p:nvSpPr>
          <p:cNvPr id="47" name="Shape 45"/>
          <p:cNvSpPr/>
          <p:nvPr/>
        </p:nvSpPr>
        <p:spPr>
          <a:xfrm>
            <a:off x="400050" y="4095750"/>
            <a:ext cx="38100" cy="1143000"/>
          </a:xfrm>
          <a:custGeom>
            <a:avLst/>
            <a:gdLst/>
            <a:ahLst/>
            <a:cxnLst/>
            <a:rect l="l" t="t" r="r" b="b"/>
            <a:pathLst>
              <a:path w="38100" h="1143000">
                <a:moveTo>
                  <a:pt x="0" y="0"/>
                </a:moveTo>
                <a:lnTo>
                  <a:pt x="38100" y="0"/>
                </a:lnTo>
                <a:lnTo>
                  <a:pt x="38100" y="1143000"/>
                </a:lnTo>
                <a:lnTo>
                  <a:pt x="0" y="1143000"/>
                </a:lnTo>
                <a:lnTo>
                  <a:pt x="0" y="0"/>
                </a:lnTo>
                <a:close/>
              </a:path>
            </a:pathLst>
          </a:custGeom>
          <a:solidFill>
            <a:srgbClr val="C9A87C"/>
          </a:solidFill>
          <a:ln/>
        </p:spPr>
        <p:txBody>
          <a:bodyPr/>
          <a:lstStyle/>
          <a:p>
            <a:endParaRPr lang="zh-CN" altLang="en-US"/>
          </a:p>
        </p:txBody>
      </p:sp>
      <p:sp>
        <p:nvSpPr>
          <p:cNvPr id="48" name="Shape 46"/>
          <p:cNvSpPr/>
          <p:nvPr/>
        </p:nvSpPr>
        <p:spPr>
          <a:xfrm>
            <a:off x="600075" y="4248150"/>
            <a:ext cx="228600" cy="228600"/>
          </a:xfrm>
          <a:custGeom>
            <a:avLst/>
            <a:gdLst/>
            <a:ahLst/>
            <a:cxnLst/>
            <a:rect l="l" t="t" r="r" b="b"/>
            <a:pathLst>
              <a:path w="228600" h="228600">
                <a:moveTo>
                  <a:pt x="103808" y="2322"/>
                </a:moveTo>
                <a:cubicBezTo>
                  <a:pt x="110460" y="-759"/>
                  <a:pt x="118140" y="-759"/>
                  <a:pt x="124792" y="2322"/>
                </a:cubicBezTo>
                <a:lnTo>
                  <a:pt x="222394" y="47417"/>
                </a:lnTo>
                <a:cubicBezTo>
                  <a:pt x="226189" y="49158"/>
                  <a:pt x="228600" y="52953"/>
                  <a:pt x="228600" y="57150"/>
                </a:cubicBezTo>
                <a:cubicBezTo>
                  <a:pt x="228600" y="61347"/>
                  <a:pt x="226189" y="65142"/>
                  <a:pt x="222394" y="66883"/>
                </a:cubicBezTo>
                <a:lnTo>
                  <a:pt x="124792" y="111978"/>
                </a:lnTo>
                <a:cubicBezTo>
                  <a:pt x="118140" y="115059"/>
                  <a:pt x="110460" y="115059"/>
                  <a:pt x="103808" y="111978"/>
                </a:cubicBezTo>
                <a:lnTo>
                  <a:pt x="6206" y="66883"/>
                </a:lnTo>
                <a:cubicBezTo>
                  <a:pt x="2411" y="65097"/>
                  <a:pt x="0" y="61302"/>
                  <a:pt x="0" y="57150"/>
                </a:cubicBezTo>
                <a:cubicBezTo>
                  <a:pt x="0" y="52998"/>
                  <a:pt x="2411" y="49158"/>
                  <a:pt x="6206" y="47417"/>
                </a:cubicBezTo>
                <a:lnTo>
                  <a:pt x="103808" y="2322"/>
                </a:lnTo>
                <a:close/>
                <a:moveTo>
                  <a:pt x="21476" y="97512"/>
                </a:moveTo>
                <a:lnTo>
                  <a:pt x="94833" y="131400"/>
                </a:lnTo>
                <a:cubicBezTo>
                  <a:pt x="107201" y="137115"/>
                  <a:pt x="121444" y="137115"/>
                  <a:pt x="133811" y="131400"/>
                </a:cubicBezTo>
                <a:lnTo>
                  <a:pt x="207169" y="97512"/>
                </a:lnTo>
                <a:lnTo>
                  <a:pt x="222394" y="104567"/>
                </a:lnTo>
                <a:cubicBezTo>
                  <a:pt x="226189" y="106308"/>
                  <a:pt x="228600" y="110103"/>
                  <a:pt x="228600" y="114300"/>
                </a:cubicBezTo>
                <a:cubicBezTo>
                  <a:pt x="228600" y="118497"/>
                  <a:pt x="226189" y="122292"/>
                  <a:pt x="222394" y="124033"/>
                </a:cubicBezTo>
                <a:lnTo>
                  <a:pt x="124792" y="169128"/>
                </a:lnTo>
                <a:cubicBezTo>
                  <a:pt x="118140" y="172209"/>
                  <a:pt x="110460" y="172209"/>
                  <a:pt x="103808" y="169128"/>
                </a:cubicBezTo>
                <a:lnTo>
                  <a:pt x="6206" y="124033"/>
                </a:lnTo>
                <a:cubicBezTo>
                  <a:pt x="2411" y="122247"/>
                  <a:pt x="0" y="118452"/>
                  <a:pt x="0" y="114300"/>
                </a:cubicBezTo>
                <a:cubicBezTo>
                  <a:pt x="0" y="110148"/>
                  <a:pt x="2411" y="106308"/>
                  <a:pt x="6206" y="104567"/>
                </a:cubicBezTo>
                <a:lnTo>
                  <a:pt x="21431" y="97512"/>
                </a:lnTo>
                <a:close/>
                <a:moveTo>
                  <a:pt x="6206" y="161717"/>
                </a:moveTo>
                <a:lnTo>
                  <a:pt x="21431" y="154662"/>
                </a:lnTo>
                <a:lnTo>
                  <a:pt x="94789" y="188550"/>
                </a:lnTo>
                <a:cubicBezTo>
                  <a:pt x="107156" y="194265"/>
                  <a:pt x="121399" y="194265"/>
                  <a:pt x="133767" y="188550"/>
                </a:cubicBezTo>
                <a:lnTo>
                  <a:pt x="207124" y="154662"/>
                </a:lnTo>
                <a:lnTo>
                  <a:pt x="222349" y="161717"/>
                </a:lnTo>
                <a:cubicBezTo>
                  <a:pt x="226144" y="163458"/>
                  <a:pt x="228555" y="167253"/>
                  <a:pt x="228555" y="171450"/>
                </a:cubicBezTo>
                <a:cubicBezTo>
                  <a:pt x="228555" y="175647"/>
                  <a:pt x="226144" y="179442"/>
                  <a:pt x="222349" y="181183"/>
                </a:cubicBezTo>
                <a:lnTo>
                  <a:pt x="124748" y="226278"/>
                </a:lnTo>
                <a:cubicBezTo>
                  <a:pt x="118095" y="229359"/>
                  <a:pt x="110416" y="229359"/>
                  <a:pt x="103763" y="226278"/>
                </a:cubicBezTo>
                <a:lnTo>
                  <a:pt x="6206" y="181183"/>
                </a:lnTo>
                <a:cubicBezTo>
                  <a:pt x="2411" y="179397"/>
                  <a:pt x="0" y="175602"/>
                  <a:pt x="0" y="171450"/>
                </a:cubicBezTo>
                <a:cubicBezTo>
                  <a:pt x="0" y="167298"/>
                  <a:pt x="2411" y="163458"/>
                  <a:pt x="6206" y="161717"/>
                </a:cubicBezTo>
                <a:close/>
              </a:path>
            </a:pathLst>
          </a:custGeom>
          <a:solidFill>
            <a:srgbClr val="C9A87C"/>
          </a:solidFill>
          <a:ln/>
        </p:spPr>
        <p:txBody>
          <a:bodyPr/>
          <a:lstStyle/>
          <a:p>
            <a:endParaRPr lang="zh-CN" altLang="en-US"/>
          </a:p>
        </p:txBody>
      </p:sp>
      <p:sp>
        <p:nvSpPr>
          <p:cNvPr id="49" name="Text 47"/>
          <p:cNvSpPr/>
          <p:nvPr/>
        </p:nvSpPr>
        <p:spPr>
          <a:xfrm>
            <a:off x="1009650" y="4248150"/>
            <a:ext cx="10734675" cy="266700"/>
          </a:xfrm>
          <a:prstGeom prst="rect">
            <a:avLst/>
          </a:prstGeom>
          <a:noFill/>
          <a:ln/>
        </p:spPr>
        <p:txBody>
          <a:bodyPr wrap="square" lIns="0" tIns="0" rIns="0" bIns="0" rtlCol="0" anchor="ctr"/>
          <a:lstStyle/>
          <a:p>
            <a:pPr>
              <a:lnSpc>
                <a:spcPct val="130000"/>
              </a:lnSpc>
            </a:pPr>
            <a:r>
              <a:rPr lang="en-US" sz="1350" b="1" dirty="0">
                <a:solidFill>
                  <a:srgbClr val="E0E2E5"/>
                </a:solidFill>
                <a:latin typeface="MiSans" pitchFamily="34" charset="0"/>
                <a:ea typeface="MiSans" pitchFamily="34" charset="-122"/>
                <a:cs typeface="MiSans" pitchFamily="34" charset="-120"/>
              </a:rPr>
              <a:t>架构设计原则</a:t>
            </a:r>
            <a:endParaRPr lang="en-US" sz="1600" dirty="0"/>
          </a:p>
        </p:txBody>
      </p:sp>
      <p:sp>
        <p:nvSpPr>
          <p:cNvPr id="50" name="Text 48"/>
          <p:cNvSpPr/>
          <p:nvPr/>
        </p:nvSpPr>
        <p:spPr>
          <a:xfrm>
            <a:off x="1009650" y="4591050"/>
            <a:ext cx="10725150" cy="495300"/>
          </a:xfrm>
          <a:prstGeom prst="rect">
            <a:avLst/>
          </a:prstGeom>
          <a:noFill/>
          <a:ln/>
        </p:spPr>
        <p:txBody>
          <a:bodyPr wrap="square" lIns="0" tIns="0" rIns="0" bIns="0" rtlCol="0" anchor="ctr"/>
          <a:lstStyle/>
          <a:p>
            <a:pPr>
              <a:lnSpc>
                <a:spcPct val="140000"/>
              </a:lnSpc>
            </a:pPr>
            <a:r>
              <a:rPr lang="en-US" sz="1200" dirty="0">
                <a:solidFill>
                  <a:srgbClr val="E0E2E5"/>
                </a:solidFill>
                <a:latin typeface="Noto Sans SC" pitchFamily="34" charset="0"/>
                <a:ea typeface="Noto Sans SC" pitchFamily="34" charset="-122"/>
                <a:cs typeface="Noto Sans SC" pitchFamily="34" charset="-120"/>
              </a:rPr>
              <a:t>引擎与调度层构成了 OpenHarness 的核心驱动力，通过清晰的职责分离和模块化的设计，确保系统在处理复杂智能体工作流时保持</a:t>
            </a:r>
            <a:r>
              <a:rPr lang="en-US" sz="1200" b="1" dirty="0">
                <a:solidFill>
                  <a:srgbClr val="C9A87C"/>
                </a:solidFill>
                <a:latin typeface="Noto Sans SC" pitchFamily="34" charset="0"/>
                <a:ea typeface="Noto Sans SC" pitchFamily="34" charset="-122"/>
                <a:cs typeface="Noto Sans SC" pitchFamily="34" charset="-120"/>
              </a:rPr>
              <a:t>高效、稳定、可扩展</a:t>
            </a:r>
            <a:r>
              <a:rPr lang="en-US" sz="1200" dirty="0">
                <a:solidFill>
                  <a:srgbClr val="E0E2E5"/>
                </a:solidFill>
                <a:latin typeface="Noto Sans SC" pitchFamily="34" charset="0"/>
                <a:ea typeface="Noto Sans SC" pitchFamily="34" charset="-122"/>
                <a:cs typeface="Noto Sans SC" pitchFamily="34" charset="-120"/>
              </a:rPr>
              <a:t>。每个模块都可以独立演进，同时通过定义良好的接口协同工作。</a:t>
            </a:r>
            <a:endParaRPr lang="en-US" sz="1600" dirty="0"/>
          </a:p>
        </p:txBody>
      </p:sp>
    </p:spTree>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1A1D21"/>
        </a:solidFill>
        <a:effectLst/>
      </p:bgPr>
    </p:bg>
    <p:spTree>
      <p:nvGrpSpPr>
        <p:cNvPr id="1" name=""/>
        <p:cNvGrpSpPr/>
        <p:nvPr/>
      </p:nvGrpSpPr>
      <p:grpSpPr>
        <a:xfrm>
          <a:off x="0" y="0"/>
          <a:ext cx="0" cy="0"/>
          <a:chOff x="0" y="0"/>
          <a:chExt cx="0" cy="0"/>
        </a:xfrm>
      </p:grpSpPr>
      <p:sp>
        <p:nvSpPr>
          <p:cNvPr id="2" name="Text 0"/>
          <p:cNvSpPr/>
          <p:nvPr/>
        </p:nvSpPr>
        <p:spPr>
          <a:xfrm>
            <a:off x="381000" y="381000"/>
            <a:ext cx="11506200" cy="228600"/>
          </a:xfrm>
          <a:prstGeom prst="rect">
            <a:avLst/>
          </a:prstGeom>
          <a:noFill/>
          <a:ln/>
        </p:spPr>
        <p:txBody>
          <a:bodyPr wrap="square" lIns="0" tIns="0" rIns="0" bIns="0" rtlCol="0" anchor="ctr"/>
          <a:lstStyle/>
          <a:p>
            <a:pPr>
              <a:lnSpc>
                <a:spcPct val="130000"/>
              </a:lnSpc>
            </a:pPr>
            <a:r>
              <a:rPr lang="en-US" sz="1200" b="1" kern="0" spc="60" dirty="0">
                <a:solidFill>
                  <a:srgbClr val="C9A87C"/>
                </a:solidFill>
                <a:latin typeface="Noto Sans SC" pitchFamily="34" charset="0"/>
                <a:ea typeface="Noto Sans SC" pitchFamily="34" charset="-122"/>
                <a:cs typeface="Noto Sans SC" pitchFamily="34" charset="-120"/>
              </a:rPr>
              <a:t>SUBSYSTEMS</a:t>
            </a:r>
            <a:endParaRPr lang="en-US" sz="1600" dirty="0"/>
          </a:p>
        </p:txBody>
      </p:sp>
      <p:sp>
        <p:nvSpPr>
          <p:cNvPr id="3" name="Text 1"/>
          <p:cNvSpPr/>
          <p:nvPr/>
        </p:nvSpPr>
        <p:spPr>
          <a:xfrm>
            <a:off x="381000" y="685800"/>
            <a:ext cx="11601450" cy="381000"/>
          </a:xfrm>
          <a:prstGeom prst="rect">
            <a:avLst/>
          </a:prstGeom>
          <a:noFill/>
          <a:ln/>
        </p:spPr>
        <p:txBody>
          <a:bodyPr wrap="square" lIns="0" tIns="0" rIns="0" bIns="0" rtlCol="0" anchor="ctr"/>
          <a:lstStyle/>
          <a:p>
            <a:pPr>
              <a:lnSpc>
                <a:spcPct val="90000"/>
              </a:lnSpc>
            </a:pPr>
            <a:r>
              <a:rPr lang="en-US" sz="2700" b="1" dirty="0">
                <a:solidFill>
                  <a:srgbClr val="E0E2E5"/>
                </a:solidFill>
                <a:latin typeface="Noto Sans SC" pitchFamily="34" charset="0"/>
                <a:ea typeface="Noto Sans SC" pitchFamily="34" charset="-122"/>
                <a:cs typeface="Noto Sans SC" pitchFamily="34" charset="-120"/>
              </a:rPr>
              <a:t>子系统模块划分：动作与知识层</a:t>
            </a:r>
            <a:endParaRPr lang="en-US" sz="1600" dirty="0"/>
          </a:p>
        </p:txBody>
      </p:sp>
      <p:sp>
        <p:nvSpPr>
          <p:cNvPr id="4" name="Shape 2"/>
          <p:cNvSpPr/>
          <p:nvPr/>
        </p:nvSpPr>
        <p:spPr>
          <a:xfrm>
            <a:off x="385763" y="1262063"/>
            <a:ext cx="3676650" cy="2981325"/>
          </a:xfrm>
          <a:custGeom>
            <a:avLst/>
            <a:gdLst/>
            <a:ahLst/>
            <a:cxnLst/>
            <a:rect l="l" t="t" r="r" b="b"/>
            <a:pathLst>
              <a:path w="3676650" h="2981325">
                <a:moveTo>
                  <a:pt x="76203" y="0"/>
                </a:moveTo>
                <a:lnTo>
                  <a:pt x="3600447" y="0"/>
                </a:lnTo>
                <a:cubicBezTo>
                  <a:pt x="3642533" y="0"/>
                  <a:pt x="3676650" y="34117"/>
                  <a:pt x="3676650" y="76203"/>
                </a:cubicBezTo>
                <a:lnTo>
                  <a:pt x="3676650" y="2905122"/>
                </a:lnTo>
                <a:cubicBezTo>
                  <a:pt x="3676650" y="2947208"/>
                  <a:pt x="3642533" y="2981325"/>
                  <a:pt x="3600447" y="2981325"/>
                </a:cubicBezTo>
                <a:lnTo>
                  <a:pt x="76203" y="2981325"/>
                </a:lnTo>
                <a:cubicBezTo>
                  <a:pt x="34117" y="2981325"/>
                  <a:pt x="0" y="2947208"/>
                  <a:pt x="0" y="2905122"/>
                </a:cubicBezTo>
                <a:lnTo>
                  <a:pt x="0" y="76203"/>
                </a:lnTo>
                <a:cubicBezTo>
                  <a:pt x="0" y="34145"/>
                  <a:pt x="34145" y="0"/>
                  <a:pt x="76203" y="0"/>
                </a:cubicBezTo>
                <a:close/>
              </a:path>
            </a:pathLst>
          </a:custGeom>
          <a:solidFill>
            <a:srgbClr val="4A6D8C">
              <a:alpha val="10196"/>
            </a:srgbClr>
          </a:solidFill>
          <a:ln w="12700">
            <a:solidFill>
              <a:srgbClr val="4A6D8C">
                <a:alpha val="30196"/>
              </a:srgbClr>
            </a:solidFill>
            <a:prstDash val="solid"/>
          </a:ln>
        </p:spPr>
        <p:txBody>
          <a:bodyPr/>
          <a:lstStyle/>
          <a:p>
            <a:endParaRPr lang="zh-CN" altLang="en-US"/>
          </a:p>
        </p:txBody>
      </p:sp>
      <p:sp>
        <p:nvSpPr>
          <p:cNvPr id="5" name="Shape 3"/>
          <p:cNvSpPr/>
          <p:nvPr/>
        </p:nvSpPr>
        <p:spPr>
          <a:xfrm>
            <a:off x="581025" y="1457325"/>
            <a:ext cx="457200" cy="457200"/>
          </a:xfrm>
          <a:custGeom>
            <a:avLst/>
            <a:gdLst/>
            <a:ahLst/>
            <a:cxnLst/>
            <a:rect l="l" t="t" r="r" b="b"/>
            <a:pathLst>
              <a:path w="457200" h="457200">
                <a:moveTo>
                  <a:pt x="76202" y="0"/>
                </a:moveTo>
                <a:lnTo>
                  <a:pt x="380998" y="0"/>
                </a:lnTo>
                <a:cubicBezTo>
                  <a:pt x="423055" y="0"/>
                  <a:pt x="457200" y="34145"/>
                  <a:pt x="457200" y="76202"/>
                </a:cubicBezTo>
                <a:lnTo>
                  <a:pt x="457200" y="380998"/>
                </a:lnTo>
                <a:cubicBezTo>
                  <a:pt x="457200" y="423055"/>
                  <a:pt x="423055" y="457200"/>
                  <a:pt x="380998" y="457200"/>
                </a:cubicBezTo>
                <a:lnTo>
                  <a:pt x="76202" y="457200"/>
                </a:lnTo>
                <a:cubicBezTo>
                  <a:pt x="34145" y="457200"/>
                  <a:pt x="0" y="423055"/>
                  <a:pt x="0" y="380998"/>
                </a:cubicBezTo>
                <a:lnTo>
                  <a:pt x="0" y="76202"/>
                </a:lnTo>
                <a:cubicBezTo>
                  <a:pt x="0" y="34145"/>
                  <a:pt x="34145" y="0"/>
                  <a:pt x="76202" y="0"/>
                </a:cubicBezTo>
                <a:close/>
              </a:path>
            </a:pathLst>
          </a:custGeom>
          <a:solidFill>
            <a:srgbClr val="4A6D8C"/>
          </a:solidFill>
          <a:ln/>
        </p:spPr>
        <p:txBody>
          <a:bodyPr/>
          <a:lstStyle/>
          <a:p>
            <a:endParaRPr lang="zh-CN" altLang="en-US"/>
          </a:p>
        </p:txBody>
      </p:sp>
      <p:sp>
        <p:nvSpPr>
          <p:cNvPr id="6" name="Shape 4"/>
          <p:cNvSpPr/>
          <p:nvPr/>
        </p:nvSpPr>
        <p:spPr>
          <a:xfrm>
            <a:off x="714375" y="1590675"/>
            <a:ext cx="190500" cy="190500"/>
          </a:xfrm>
          <a:custGeom>
            <a:avLst/>
            <a:gdLst/>
            <a:ahLst/>
            <a:cxnLst/>
            <a:rect l="l" t="t" r="r" b="b"/>
            <a:pathLst>
              <a:path w="190500" h="190500">
                <a:moveTo>
                  <a:pt x="65484" y="20836"/>
                </a:moveTo>
                <a:lnTo>
                  <a:pt x="65484" y="35719"/>
                </a:lnTo>
                <a:lnTo>
                  <a:pt x="125016" y="35719"/>
                </a:lnTo>
                <a:lnTo>
                  <a:pt x="125016" y="20836"/>
                </a:lnTo>
                <a:cubicBezTo>
                  <a:pt x="125016" y="19199"/>
                  <a:pt x="123676" y="17859"/>
                  <a:pt x="122039" y="17859"/>
                </a:cubicBezTo>
                <a:lnTo>
                  <a:pt x="68461" y="17859"/>
                </a:lnTo>
                <a:cubicBezTo>
                  <a:pt x="66824" y="17859"/>
                  <a:pt x="65484" y="19199"/>
                  <a:pt x="65484" y="20836"/>
                </a:cubicBezTo>
                <a:close/>
                <a:moveTo>
                  <a:pt x="47625" y="35719"/>
                </a:moveTo>
                <a:lnTo>
                  <a:pt x="47625" y="20836"/>
                </a:lnTo>
                <a:cubicBezTo>
                  <a:pt x="47625" y="9339"/>
                  <a:pt x="56964" y="0"/>
                  <a:pt x="68461" y="0"/>
                </a:cubicBezTo>
                <a:lnTo>
                  <a:pt x="122039" y="0"/>
                </a:lnTo>
                <a:cubicBezTo>
                  <a:pt x="133536" y="0"/>
                  <a:pt x="142875" y="9339"/>
                  <a:pt x="142875" y="20836"/>
                </a:cubicBezTo>
                <a:lnTo>
                  <a:pt x="142875" y="35719"/>
                </a:lnTo>
                <a:lnTo>
                  <a:pt x="153330" y="35719"/>
                </a:lnTo>
                <a:cubicBezTo>
                  <a:pt x="158055" y="35719"/>
                  <a:pt x="162595" y="37616"/>
                  <a:pt x="165943" y="40965"/>
                </a:cubicBezTo>
                <a:lnTo>
                  <a:pt x="185254" y="60275"/>
                </a:lnTo>
                <a:cubicBezTo>
                  <a:pt x="188602" y="63624"/>
                  <a:pt x="190500" y="68163"/>
                  <a:pt x="190500" y="72889"/>
                </a:cubicBezTo>
                <a:lnTo>
                  <a:pt x="190500" y="101203"/>
                </a:lnTo>
                <a:lnTo>
                  <a:pt x="139898" y="101203"/>
                </a:lnTo>
                <a:lnTo>
                  <a:pt x="139898" y="95250"/>
                </a:lnTo>
                <a:cubicBezTo>
                  <a:pt x="139898" y="90301"/>
                  <a:pt x="135917" y="86320"/>
                  <a:pt x="130969" y="86320"/>
                </a:cubicBezTo>
                <a:cubicBezTo>
                  <a:pt x="126020" y="86320"/>
                  <a:pt x="122039" y="90301"/>
                  <a:pt x="122039" y="95250"/>
                </a:cubicBezTo>
                <a:lnTo>
                  <a:pt x="122039" y="101203"/>
                </a:lnTo>
                <a:lnTo>
                  <a:pt x="68461" y="101203"/>
                </a:lnTo>
                <a:lnTo>
                  <a:pt x="68461" y="95250"/>
                </a:lnTo>
                <a:cubicBezTo>
                  <a:pt x="68461" y="90301"/>
                  <a:pt x="64480" y="86320"/>
                  <a:pt x="59531" y="86320"/>
                </a:cubicBezTo>
                <a:cubicBezTo>
                  <a:pt x="54583" y="86320"/>
                  <a:pt x="50602" y="90301"/>
                  <a:pt x="50602" y="95250"/>
                </a:cubicBezTo>
                <a:lnTo>
                  <a:pt x="50602" y="101203"/>
                </a:lnTo>
                <a:lnTo>
                  <a:pt x="0" y="101203"/>
                </a:lnTo>
                <a:lnTo>
                  <a:pt x="0" y="72889"/>
                </a:lnTo>
                <a:cubicBezTo>
                  <a:pt x="0" y="68163"/>
                  <a:pt x="1898" y="63624"/>
                  <a:pt x="5246" y="60275"/>
                </a:cubicBezTo>
                <a:lnTo>
                  <a:pt x="24557" y="40965"/>
                </a:lnTo>
                <a:cubicBezTo>
                  <a:pt x="27905" y="37616"/>
                  <a:pt x="32445" y="35719"/>
                  <a:pt x="37170" y="35719"/>
                </a:cubicBezTo>
                <a:lnTo>
                  <a:pt x="47625" y="35719"/>
                </a:lnTo>
                <a:close/>
                <a:moveTo>
                  <a:pt x="0" y="154781"/>
                </a:moveTo>
                <a:lnTo>
                  <a:pt x="0" y="119063"/>
                </a:lnTo>
                <a:lnTo>
                  <a:pt x="50602" y="119063"/>
                </a:lnTo>
                <a:lnTo>
                  <a:pt x="50602" y="125016"/>
                </a:lnTo>
                <a:cubicBezTo>
                  <a:pt x="50602" y="129964"/>
                  <a:pt x="54583" y="133945"/>
                  <a:pt x="59531" y="133945"/>
                </a:cubicBezTo>
                <a:cubicBezTo>
                  <a:pt x="64480" y="133945"/>
                  <a:pt x="68461" y="129964"/>
                  <a:pt x="68461" y="125016"/>
                </a:cubicBezTo>
                <a:lnTo>
                  <a:pt x="68461" y="119063"/>
                </a:lnTo>
                <a:lnTo>
                  <a:pt x="122039" y="119063"/>
                </a:lnTo>
                <a:lnTo>
                  <a:pt x="122039" y="125016"/>
                </a:lnTo>
                <a:cubicBezTo>
                  <a:pt x="122039" y="129964"/>
                  <a:pt x="126020" y="133945"/>
                  <a:pt x="130969" y="133945"/>
                </a:cubicBezTo>
                <a:cubicBezTo>
                  <a:pt x="135917" y="133945"/>
                  <a:pt x="139898" y="129964"/>
                  <a:pt x="139898" y="125016"/>
                </a:cubicBezTo>
                <a:lnTo>
                  <a:pt x="139898" y="119063"/>
                </a:lnTo>
                <a:lnTo>
                  <a:pt x="190500" y="119063"/>
                </a:lnTo>
                <a:lnTo>
                  <a:pt x="190500" y="154781"/>
                </a:lnTo>
                <a:cubicBezTo>
                  <a:pt x="190500" y="167915"/>
                  <a:pt x="179822" y="178594"/>
                  <a:pt x="166688" y="178594"/>
                </a:cubicBezTo>
                <a:lnTo>
                  <a:pt x="23812" y="178594"/>
                </a:lnTo>
                <a:cubicBezTo>
                  <a:pt x="10678" y="178594"/>
                  <a:pt x="0" y="167915"/>
                  <a:pt x="0" y="154781"/>
                </a:cubicBezTo>
                <a:close/>
              </a:path>
            </a:pathLst>
          </a:custGeom>
          <a:solidFill>
            <a:srgbClr val="FFFFFF"/>
          </a:solidFill>
          <a:ln/>
        </p:spPr>
        <p:txBody>
          <a:bodyPr/>
          <a:lstStyle/>
          <a:p>
            <a:endParaRPr lang="zh-CN" altLang="en-US"/>
          </a:p>
        </p:txBody>
      </p:sp>
      <p:sp>
        <p:nvSpPr>
          <p:cNvPr id="7" name="Text 5"/>
          <p:cNvSpPr/>
          <p:nvPr/>
        </p:nvSpPr>
        <p:spPr>
          <a:xfrm>
            <a:off x="1152525" y="1457325"/>
            <a:ext cx="638175" cy="266700"/>
          </a:xfrm>
          <a:prstGeom prst="rect">
            <a:avLst/>
          </a:prstGeom>
          <a:noFill/>
          <a:ln/>
        </p:spPr>
        <p:txBody>
          <a:bodyPr wrap="square" lIns="0" tIns="0" rIns="0" bIns="0" rtlCol="0" anchor="ctr"/>
          <a:lstStyle/>
          <a:p>
            <a:pPr>
              <a:lnSpc>
                <a:spcPct val="120000"/>
              </a:lnSpc>
            </a:pPr>
            <a:r>
              <a:rPr lang="en-US" sz="1500" b="1" dirty="0">
                <a:solidFill>
                  <a:srgbClr val="E0E2E5"/>
                </a:solidFill>
                <a:latin typeface="Noto Sans SC" pitchFamily="34" charset="0"/>
                <a:ea typeface="Noto Sans SC" pitchFamily="34" charset="-122"/>
                <a:cs typeface="Noto Sans SC" pitchFamily="34" charset="-120"/>
              </a:rPr>
              <a:t>tools/</a:t>
            </a:r>
            <a:endParaRPr lang="en-US" sz="1600" dirty="0"/>
          </a:p>
        </p:txBody>
      </p:sp>
      <p:sp>
        <p:nvSpPr>
          <p:cNvPr id="8" name="Text 6"/>
          <p:cNvSpPr/>
          <p:nvPr/>
        </p:nvSpPr>
        <p:spPr>
          <a:xfrm>
            <a:off x="1152525" y="1724025"/>
            <a:ext cx="609600" cy="190500"/>
          </a:xfrm>
          <a:prstGeom prst="rect">
            <a:avLst/>
          </a:prstGeom>
          <a:noFill/>
          <a:ln/>
        </p:spPr>
        <p:txBody>
          <a:bodyPr wrap="square" lIns="0" tIns="0" rIns="0" bIns="0" rtlCol="0" anchor="ctr"/>
          <a:lstStyle/>
          <a:p>
            <a:pPr>
              <a:lnSpc>
                <a:spcPct val="120000"/>
              </a:lnSpc>
            </a:pPr>
            <a:r>
              <a:rPr lang="en-US" sz="1050" dirty="0">
                <a:solidFill>
                  <a:srgbClr val="7D7C7A"/>
                </a:solidFill>
                <a:latin typeface="Noto Sans SC" pitchFamily="34" charset="0"/>
                <a:ea typeface="Noto Sans SC" pitchFamily="34" charset="-122"/>
                <a:cs typeface="Noto Sans SC" pitchFamily="34" charset="-120"/>
              </a:rPr>
              <a:t>工具系统</a:t>
            </a:r>
            <a:endParaRPr lang="en-US" sz="1600" dirty="0"/>
          </a:p>
        </p:txBody>
      </p:sp>
      <p:sp>
        <p:nvSpPr>
          <p:cNvPr id="9" name="Shape 7"/>
          <p:cNvSpPr/>
          <p:nvPr/>
        </p:nvSpPr>
        <p:spPr>
          <a:xfrm>
            <a:off x="581025" y="2066925"/>
            <a:ext cx="3286125" cy="790575"/>
          </a:xfrm>
          <a:custGeom>
            <a:avLst/>
            <a:gdLst/>
            <a:ahLst/>
            <a:cxnLst/>
            <a:rect l="l" t="t" r="r" b="b"/>
            <a:pathLst>
              <a:path w="3286125" h="790575">
                <a:moveTo>
                  <a:pt x="76204" y="0"/>
                </a:moveTo>
                <a:lnTo>
                  <a:pt x="3209921" y="0"/>
                </a:lnTo>
                <a:cubicBezTo>
                  <a:pt x="3252008" y="0"/>
                  <a:pt x="3286125" y="34117"/>
                  <a:pt x="3286125" y="76204"/>
                </a:cubicBezTo>
                <a:lnTo>
                  <a:pt x="3286125" y="714371"/>
                </a:lnTo>
                <a:cubicBezTo>
                  <a:pt x="3286125" y="756458"/>
                  <a:pt x="3252008" y="790575"/>
                  <a:pt x="3209921" y="790575"/>
                </a:cubicBezTo>
                <a:lnTo>
                  <a:pt x="76204" y="790575"/>
                </a:lnTo>
                <a:cubicBezTo>
                  <a:pt x="34117" y="790575"/>
                  <a:pt x="0" y="756458"/>
                  <a:pt x="0" y="714371"/>
                </a:cubicBezTo>
                <a:lnTo>
                  <a:pt x="0" y="76204"/>
                </a:lnTo>
                <a:cubicBezTo>
                  <a:pt x="0" y="34146"/>
                  <a:pt x="34146" y="0"/>
                  <a:pt x="76204" y="0"/>
                </a:cubicBezTo>
                <a:close/>
              </a:path>
            </a:pathLst>
          </a:custGeom>
          <a:solidFill>
            <a:srgbClr val="1A1D21"/>
          </a:solidFill>
          <a:ln/>
        </p:spPr>
        <p:txBody>
          <a:bodyPr/>
          <a:lstStyle/>
          <a:p>
            <a:endParaRPr lang="zh-CN" altLang="en-US"/>
          </a:p>
        </p:txBody>
      </p:sp>
      <p:sp>
        <p:nvSpPr>
          <p:cNvPr id="10" name="Text 8"/>
          <p:cNvSpPr/>
          <p:nvPr/>
        </p:nvSpPr>
        <p:spPr>
          <a:xfrm>
            <a:off x="695325" y="2238375"/>
            <a:ext cx="600075" cy="190500"/>
          </a:xfrm>
          <a:prstGeom prst="rect">
            <a:avLst/>
          </a:prstGeom>
          <a:noFill/>
          <a:ln/>
        </p:spPr>
        <p:txBody>
          <a:bodyPr wrap="square" lIns="0" tIns="0" rIns="0" bIns="0" rtlCol="0" anchor="ctr"/>
          <a:lstStyle/>
          <a:p>
            <a:pPr>
              <a:lnSpc>
                <a:spcPct val="120000"/>
              </a:lnSpc>
            </a:pPr>
            <a:r>
              <a:rPr lang="en-US" sz="1050" b="1" dirty="0">
                <a:solidFill>
                  <a:srgbClr val="C9A87C"/>
                </a:solidFill>
                <a:latin typeface="Noto Sans SC" pitchFamily="34" charset="0"/>
                <a:ea typeface="Noto Sans SC" pitchFamily="34" charset="-122"/>
                <a:cs typeface="Noto Sans SC" pitchFamily="34" charset="-120"/>
              </a:rPr>
              <a:t>内置工具</a:t>
            </a:r>
            <a:endParaRPr lang="en-US" sz="1600" dirty="0"/>
          </a:p>
        </p:txBody>
      </p:sp>
      <p:sp>
        <p:nvSpPr>
          <p:cNvPr id="11" name="Text 9"/>
          <p:cNvSpPr/>
          <p:nvPr/>
        </p:nvSpPr>
        <p:spPr>
          <a:xfrm>
            <a:off x="3337024" y="2181225"/>
            <a:ext cx="523875" cy="304800"/>
          </a:xfrm>
          <a:prstGeom prst="rect">
            <a:avLst/>
          </a:prstGeom>
          <a:noFill/>
          <a:ln/>
        </p:spPr>
        <p:txBody>
          <a:bodyPr wrap="square" lIns="0" tIns="0" rIns="0" bIns="0" rtlCol="0" anchor="ctr"/>
          <a:lstStyle/>
          <a:p>
            <a:pPr>
              <a:lnSpc>
                <a:spcPct val="110000"/>
              </a:lnSpc>
            </a:pPr>
            <a:r>
              <a:rPr lang="en-US" sz="1800" b="1" dirty="0">
                <a:solidFill>
                  <a:srgbClr val="C9A87C"/>
                </a:solidFill>
                <a:latin typeface="Hedvig Letters Sans" pitchFamily="34" charset="0"/>
                <a:ea typeface="Hedvig Letters Sans" pitchFamily="34" charset="-122"/>
                <a:cs typeface="Hedvig Letters Sans" pitchFamily="34" charset="-120"/>
              </a:rPr>
              <a:t>43+</a:t>
            </a:r>
            <a:endParaRPr lang="en-US" sz="1600" dirty="0"/>
          </a:p>
        </p:txBody>
      </p:sp>
      <p:sp>
        <p:nvSpPr>
          <p:cNvPr id="12" name="Text 10"/>
          <p:cNvSpPr/>
          <p:nvPr/>
        </p:nvSpPr>
        <p:spPr>
          <a:xfrm>
            <a:off x="695325" y="2562225"/>
            <a:ext cx="3124200" cy="180975"/>
          </a:xfrm>
          <a:prstGeom prst="rect">
            <a:avLst/>
          </a:prstGeom>
          <a:noFill/>
          <a:ln/>
        </p:spPr>
        <p:txBody>
          <a:bodyPr wrap="square" lIns="0" tIns="0" rIns="0" bIns="0" rtlCol="0" anchor="ctr"/>
          <a:lstStyle/>
          <a:p>
            <a:pPr>
              <a:lnSpc>
                <a:spcPct val="110000"/>
              </a:lnSpc>
            </a:pPr>
            <a:r>
              <a:rPr lang="en-US" sz="1050" dirty="0">
                <a:solidFill>
                  <a:srgbClr val="E0E2E5"/>
                </a:solidFill>
                <a:latin typeface="Noto Sans SC" pitchFamily="34" charset="0"/>
                <a:ea typeface="Noto Sans SC" pitchFamily="34" charset="-122"/>
                <a:cs typeface="Noto Sans SC" pitchFamily="34" charset="-120"/>
              </a:rPr>
              <a:t>涵盖文件读写、终端命令、网络检索及 MCP 对接</a:t>
            </a:r>
            <a:endParaRPr lang="en-US" sz="1600" dirty="0"/>
          </a:p>
        </p:txBody>
      </p:sp>
      <p:sp>
        <p:nvSpPr>
          <p:cNvPr id="13" name="Shape 11"/>
          <p:cNvSpPr/>
          <p:nvPr/>
        </p:nvSpPr>
        <p:spPr>
          <a:xfrm>
            <a:off x="619125" y="3012281"/>
            <a:ext cx="114300" cy="152400"/>
          </a:xfrm>
          <a:custGeom>
            <a:avLst/>
            <a:gdLst/>
            <a:ahLst/>
            <a:cxnLst/>
            <a:rect l="l" t="t" r="r" b="b"/>
            <a:pathLst>
              <a:path w="114300" h="152400">
                <a:moveTo>
                  <a:pt x="0" y="19050"/>
                </a:moveTo>
                <a:cubicBezTo>
                  <a:pt x="0" y="8543"/>
                  <a:pt x="8543" y="0"/>
                  <a:pt x="19050" y="0"/>
                </a:cubicBezTo>
                <a:lnTo>
                  <a:pt x="63550" y="0"/>
                </a:lnTo>
                <a:cubicBezTo>
                  <a:pt x="68610" y="0"/>
                  <a:pt x="73462" y="1994"/>
                  <a:pt x="77033" y="5566"/>
                </a:cubicBezTo>
                <a:lnTo>
                  <a:pt x="108734" y="37296"/>
                </a:lnTo>
                <a:cubicBezTo>
                  <a:pt x="112306" y="40868"/>
                  <a:pt x="114300" y="45720"/>
                  <a:pt x="114300" y="50780"/>
                </a:cubicBezTo>
                <a:lnTo>
                  <a:pt x="114300" y="133350"/>
                </a:lnTo>
                <a:cubicBezTo>
                  <a:pt x="114300" y="143857"/>
                  <a:pt x="105757" y="152400"/>
                  <a:pt x="95250" y="152400"/>
                </a:cubicBezTo>
                <a:lnTo>
                  <a:pt x="19050" y="152400"/>
                </a:lnTo>
                <a:cubicBezTo>
                  <a:pt x="8543" y="152400"/>
                  <a:pt x="0" y="143857"/>
                  <a:pt x="0" y="133350"/>
                </a:cubicBezTo>
                <a:lnTo>
                  <a:pt x="0" y="19050"/>
                </a:lnTo>
                <a:close/>
                <a:moveTo>
                  <a:pt x="61912" y="17413"/>
                </a:moveTo>
                <a:lnTo>
                  <a:pt x="61912" y="45244"/>
                </a:lnTo>
                <a:cubicBezTo>
                  <a:pt x="61912" y="49203"/>
                  <a:pt x="65097" y="52388"/>
                  <a:pt x="69056" y="52388"/>
                </a:cubicBezTo>
                <a:lnTo>
                  <a:pt x="96887" y="52388"/>
                </a:lnTo>
                <a:lnTo>
                  <a:pt x="61912" y="17413"/>
                </a:lnTo>
                <a:close/>
                <a:moveTo>
                  <a:pt x="45899" y="87987"/>
                </a:moveTo>
                <a:cubicBezTo>
                  <a:pt x="48458" y="84981"/>
                  <a:pt x="48131" y="80486"/>
                  <a:pt x="45125" y="77926"/>
                </a:cubicBezTo>
                <a:cubicBezTo>
                  <a:pt x="42118" y="75367"/>
                  <a:pt x="37624" y="75694"/>
                  <a:pt x="35064" y="78700"/>
                </a:cubicBezTo>
                <a:lnTo>
                  <a:pt x="20776" y="95369"/>
                </a:lnTo>
                <a:cubicBezTo>
                  <a:pt x="18484" y="98048"/>
                  <a:pt x="18484" y="101977"/>
                  <a:pt x="20776" y="104656"/>
                </a:cubicBezTo>
                <a:lnTo>
                  <a:pt x="35064" y="121325"/>
                </a:lnTo>
                <a:cubicBezTo>
                  <a:pt x="37624" y="124331"/>
                  <a:pt x="42148" y="124658"/>
                  <a:pt x="45125" y="122099"/>
                </a:cubicBezTo>
                <a:cubicBezTo>
                  <a:pt x="48101" y="119539"/>
                  <a:pt x="48458" y="115014"/>
                  <a:pt x="45899" y="112038"/>
                </a:cubicBezTo>
                <a:lnTo>
                  <a:pt x="35600" y="100013"/>
                </a:lnTo>
                <a:lnTo>
                  <a:pt x="45899" y="87987"/>
                </a:lnTo>
                <a:close/>
                <a:moveTo>
                  <a:pt x="79236" y="78700"/>
                </a:moveTo>
                <a:cubicBezTo>
                  <a:pt x="76676" y="75694"/>
                  <a:pt x="72152" y="75367"/>
                  <a:pt x="69175" y="77926"/>
                </a:cubicBezTo>
                <a:cubicBezTo>
                  <a:pt x="66199" y="80486"/>
                  <a:pt x="65842" y="85011"/>
                  <a:pt x="68401" y="87987"/>
                </a:cubicBezTo>
                <a:lnTo>
                  <a:pt x="78700" y="100013"/>
                </a:lnTo>
                <a:lnTo>
                  <a:pt x="68401" y="112038"/>
                </a:lnTo>
                <a:cubicBezTo>
                  <a:pt x="65842" y="115044"/>
                  <a:pt x="66169" y="119539"/>
                  <a:pt x="69175" y="122099"/>
                </a:cubicBezTo>
                <a:cubicBezTo>
                  <a:pt x="72182" y="124658"/>
                  <a:pt x="76676" y="124331"/>
                  <a:pt x="79236" y="121325"/>
                </a:cubicBezTo>
                <a:lnTo>
                  <a:pt x="93524" y="104656"/>
                </a:lnTo>
                <a:cubicBezTo>
                  <a:pt x="95816" y="101977"/>
                  <a:pt x="95816" y="98048"/>
                  <a:pt x="93524" y="95369"/>
                </a:cubicBezTo>
                <a:lnTo>
                  <a:pt x="79236" y="78700"/>
                </a:lnTo>
                <a:close/>
              </a:path>
            </a:pathLst>
          </a:custGeom>
          <a:solidFill>
            <a:srgbClr val="4A6D8C"/>
          </a:solidFill>
          <a:ln/>
        </p:spPr>
        <p:txBody>
          <a:bodyPr/>
          <a:lstStyle/>
          <a:p>
            <a:endParaRPr lang="zh-CN" altLang="en-US"/>
          </a:p>
        </p:txBody>
      </p:sp>
      <p:sp>
        <p:nvSpPr>
          <p:cNvPr id="14" name="Text 12"/>
          <p:cNvSpPr/>
          <p:nvPr/>
        </p:nvSpPr>
        <p:spPr>
          <a:xfrm>
            <a:off x="847725" y="2974181"/>
            <a:ext cx="1828800" cy="190500"/>
          </a:xfrm>
          <a:prstGeom prst="rect">
            <a:avLst/>
          </a:prstGeom>
          <a:noFill/>
          <a:ln/>
        </p:spPr>
        <p:txBody>
          <a:bodyPr wrap="square" lIns="0" tIns="0" rIns="0" bIns="0" rtlCol="0" anchor="ctr"/>
          <a:lstStyle/>
          <a:p>
            <a:pPr>
              <a:lnSpc>
                <a:spcPct val="120000"/>
              </a:lnSpc>
            </a:pPr>
            <a:r>
              <a:rPr lang="en-US" sz="1050" dirty="0">
                <a:solidFill>
                  <a:srgbClr val="7D7C7A"/>
                </a:solidFill>
                <a:latin typeface="Noto Sans SC" pitchFamily="34" charset="0"/>
                <a:ea typeface="Noto Sans SC" pitchFamily="34" charset="-122"/>
                <a:cs typeface="Noto Sans SC" pitchFamily="34" charset="-120"/>
              </a:rPr>
              <a:t>文件操作 (Read, Write, Glob)</a:t>
            </a:r>
            <a:endParaRPr lang="en-US" sz="1600" dirty="0"/>
          </a:p>
        </p:txBody>
      </p:sp>
      <p:sp>
        <p:nvSpPr>
          <p:cNvPr id="15" name="Shape 13"/>
          <p:cNvSpPr/>
          <p:nvPr/>
        </p:nvSpPr>
        <p:spPr>
          <a:xfrm>
            <a:off x="600075" y="3278981"/>
            <a:ext cx="152400" cy="152400"/>
          </a:xfrm>
          <a:custGeom>
            <a:avLst/>
            <a:gdLst/>
            <a:ahLst/>
            <a:cxnLst/>
            <a:rect l="l" t="t" r="r" b="b"/>
            <a:pathLst>
              <a:path w="152400" h="152400">
                <a:moveTo>
                  <a:pt x="2798" y="35302"/>
                </a:moveTo>
                <a:cubicBezTo>
                  <a:pt x="-923" y="31581"/>
                  <a:pt x="-923" y="25539"/>
                  <a:pt x="2798" y="21818"/>
                </a:cubicBezTo>
                <a:cubicBezTo>
                  <a:pt x="6519" y="18098"/>
                  <a:pt x="12561" y="18098"/>
                  <a:pt x="16282" y="21818"/>
                </a:cubicBezTo>
                <a:lnTo>
                  <a:pt x="63907" y="69443"/>
                </a:lnTo>
                <a:cubicBezTo>
                  <a:pt x="67628" y="73164"/>
                  <a:pt x="67628" y="79206"/>
                  <a:pt x="63907" y="82927"/>
                </a:cubicBezTo>
                <a:lnTo>
                  <a:pt x="16282" y="130552"/>
                </a:lnTo>
                <a:cubicBezTo>
                  <a:pt x="12561" y="134273"/>
                  <a:pt x="6519" y="134273"/>
                  <a:pt x="2798" y="130552"/>
                </a:cubicBezTo>
                <a:cubicBezTo>
                  <a:pt x="-923" y="126831"/>
                  <a:pt x="-923" y="120789"/>
                  <a:pt x="2798" y="117068"/>
                </a:cubicBezTo>
                <a:lnTo>
                  <a:pt x="43666" y="76200"/>
                </a:lnTo>
                <a:lnTo>
                  <a:pt x="2798" y="35302"/>
                </a:lnTo>
                <a:close/>
                <a:moveTo>
                  <a:pt x="66675" y="114300"/>
                </a:moveTo>
                <a:lnTo>
                  <a:pt x="142875" y="114300"/>
                </a:lnTo>
                <a:cubicBezTo>
                  <a:pt x="148144" y="114300"/>
                  <a:pt x="152400" y="118556"/>
                  <a:pt x="152400" y="123825"/>
                </a:cubicBezTo>
                <a:cubicBezTo>
                  <a:pt x="152400" y="129094"/>
                  <a:pt x="148144" y="133350"/>
                  <a:pt x="142875" y="133350"/>
                </a:cubicBezTo>
                <a:lnTo>
                  <a:pt x="66675" y="133350"/>
                </a:lnTo>
                <a:cubicBezTo>
                  <a:pt x="61406" y="133350"/>
                  <a:pt x="57150" y="129094"/>
                  <a:pt x="57150" y="123825"/>
                </a:cubicBezTo>
                <a:cubicBezTo>
                  <a:pt x="57150" y="118556"/>
                  <a:pt x="61406" y="114300"/>
                  <a:pt x="66675" y="114300"/>
                </a:cubicBezTo>
                <a:close/>
              </a:path>
            </a:pathLst>
          </a:custGeom>
          <a:solidFill>
            <a:srgbClr val="4A6D8C"/>
          </a:solidFill>
          <a:ln/>
        </p:spPr>
        <p:txBody>
          <a:bodyPr/>
          <a:lstStyle/>
          <a:p>
            <a:endParaRPr lang="zh-CN" altLang="en-US"/>
          </a:p>
        </p:txBody>
      </p:sp>
      <p:sp>
        <p:nvSpPr>
          <p:cNvPr id="16" name="Text 14"/>
          <p:cNvSpPr/>
          <p:nvPr/>
        </p:nvSpPr>
        <p:spPr>
          <a:xfrm>
            <a:off x="847725" y="3240881"/>
            <a:ext cx="1038225" cy="190500"/>
          </a:xfrm>
          <a:prstGeom prst="rect">
            <a:avLst/>
          </a:prstGeom>
          <a:noFill/>
          <a:ln/>
        </p:spPr>
        <p:txBody>
          <a:bodyPr wrap="square" lIns="0" tIns="0" rIns="0" bIns="0" rtlCol="0" anchor="ctr"/>
          <a:lstStyle/>
          <a:p>
            <a:pPr>
              <a:lnSpc>
                <a:spcPct val="120000"/>
              </a:lnSpc>
            </a:pPr>
            <a:r>
              <a:rPr lang="en-US" sz="1050" dirty="0">
                <a:solidFill>
                  <a:srgbClr val="7D7C7A"/>
                </a:solidFill>
                <a:latin typeface="Noto Sans SC" pitchFamily="34" charset="0"/>
                <a:ea typeface="Noto Sans SC" pitchFamily="34" charset="-122"/>
                <a:cs typeface="Noto Sans SC" pitchFamily="34" charset="-120"/>
              </a:rPr>
              <a:t>终端执行 (Bash)</a:t>
            </a:r>
            <a:endParaRPr lang="en-US" sz="1600" dirty="0"/>
          </a:p>
        </p:txBody>
      </p:sp>
      <p:sp>
        <p:nvSpPr>
          <p:cNvPr id="17" name="Shape 15"/>
          <p:cNvSpPr/>
          <p:nvPr/>
        </p:nvSpPr>
        <p:spPr>
          <a:xfrm>
            <a:off x="600075" y="3545681"/>
            <a:ext cx="152400" cy="152400"/>
          </a:xfrm>
          <a:custGeom>
            <a:avLst/>
            <a:gdLst/>
            <a:ahLst/>
            <a:cxnLst/>
            <a:rect l="l" t="t" r="r" b="b"/>
            <a:pathLst>
              <a:path w="152400" h="152400">
                <a:moveTo>
                  <a:pt x="123825" y="61912"/>
                </a:moveTo>
                <a:cubicBezTo>
                  <a:pt x="123825" y="75575"/>
                  <a:pt x="119390" y="88196"/>
                  <a:pt x="111919" y="98435"/>
                </a:cubicBezTo>
                <a:lnTo>
                  <a:pt x="149602" y="136148"/>
                </a:lnTo>
                <a:cubicBezTo>
                  <a:pt x="153323" y="139869"/>
                  <a:pt x="153323" y="145911"/>
                  <a:pt x="149602" y="149632"/>
                </a:cubicBezTo>
                <a:cubicBezTo>
                  <a:pt x="145881" y="153353"/>
                  <a:pt x="139839" y="153353"/>
                  <a:pt x="136118" y="149632"/>
                </a:cubicBezTo>
                <a:lnTo>
                  <a:pt x="98435" y="111919"/>
                </a:lnTo>
                <a:cubicBezTo>
                  <a:pt x="88196" y="119390"/>
                  <a:pt x="75575" y="123825"/>
                  <a:pt x="61912" y="123825"/>
                </a:cubicBezTo>
                <a:cubicBezTo>
                  <a:pt x="27712" y="123825"/>
                  <a:pt x="0" y="96113"/>
                  <a:pt x="0" y="61912"/>
                </a:cubicBezTo>
                <a:cubicBezTo>
                  <a:pt x="0" y="27712"/>
                  <a:pt x="27712" y="0"/>
                  <a:pt x="61912" y="0"/>
                </a:cubicBezTo>
                <a:cubicBezTo>
                  <a:pt x="96113" y="0"/>
                  <a:pt x="123825" y="27712"/>
                  <a:pt x="123825" y="61912"/>
                </a:cubicBezTo>
                <a:close/>
                <a:moveTo>
                  <a:pt x="61912" y="104775"/>
                </a:moveTo>
                <a:cubicBezTo>
                  <a:pt x="85569" y="104775"/>
                  <a:pt x="104775" y="85569"/>
                  <a:pt x="104775" y="61912"/>
                </a:cubicBezTo>
                <a:cubicBezTo>
                  <a:pt x="104775" y="38256"/>
                  <a:pt x="85569" y="19050"/>
                  <a:pt x="61912" y="19050"/>
                </a:cubicBezTo>
                <a:cubicBezTo>
                  <a:pt x="38256" y="19050"/>
                  <a:pt x="19050" y="38256"/>
                  <a:pt x="19050" y="61912"/>
                </a:cubicBezTo>
                <a:cubicBezTo>
                  <a:pt x="19050" y="85569"/>
                  <a:pt x="38256" y="104775"/>
                  <a:pt x="61912" y="104775"/>
                </a:cubicBezTo>
                <a:close/>
              </a:path>
            </a:pathLst>
          </a:custGeom>
          <a:solidFill>
            <a:srgbClr val="4A6D8C"/>
          </a:solidFill>
          <a:ln/>
        </p:spPr>
        <p:txBody>
          <a:bodyPr/>
          <a:lstStyle/>
          <a:p>
            <a:endParaRPr lang="zh-CN" altLang="en-US"/>
          </a:p>
        </p:txBody>
      </p:sp>
      <p:sp>
        <p:nvSpPr>
          <p:cNvPr id="18" name="Text 16"/>
          <p:cNvSpPr/>
          <p:nvPr/>
        </p:nvSpPr>
        <p:spPr>
          <a:xfrm>
            <a:off x="847725" y="3507581"/>
            <a:ext cx="1485900" cy="190500"/>
          </a:xfrm>
          <a:prstGeom prst="rect">
            <a:avLst/>
          </a:prstGeom>
          <a:noFill/>
          <a:ln/>
        </p:spPr>
        <p:txBody>
          <a:bodyPr wrap="square" lIns="0" tIns="0" rIns="0" bIns="0" rtlCol="0" anchor="ctr"/>
          <a:lstStyle/>
          <a:p>
            <a:pPr>
              <a:lnSpc>
                <a:spcPct val="120000"/>
              </a:lnSpc>
            </a:pPr>
            <a:r>
              <a:rPr lang="en-US" sz="1050" dirty="0">
                <a:solidFill>
                  <a:srgbClr val="7D7C7A"/>
                </a:solidFill>
                <a:latin typeface="Noto Sans SC" pitchFamily="34" charset="0"/>
                <a:ea typeface="Noto Sans SC" pitchFamily="34" charset="-122"/>
                <a:cs typeface="Noto Sans SC" pitchFamily="34" charset="-120"/>
              </a:rPr>
              <a:t>网络检索 (Web Search)</a:t>
            </a:r>
            <a:endParaRPr lang="en-US" sz="1600" dirty="0"/>
          </a:p>
        </p:txBody>
      </p:sp>
      <p:sp>
        <p:nvSpPr>
          <p:cNvPr id="19" name="Shape 17"/>
          <p:cNvSpPr/>
          <p:nvPr/>
        </p:nvSpPr>
        <p:spPr>
          <a:xfrm>
            <a:off x="609600" y="3812381"/>
            <a:ext cx="133350" cy="152400"/>
          </a:xfrm>
          <a:custGeom>
            <a:avLst/>
            <a:gdLst/>
            <a:ahLst/>
            <a:cxnLst/>
            <a:rect l="l" t="t" r="r" b="b"/>
            <a:pathLst>
              <a:path w="133350" h="152400">
                <a:moveTo>
                  <a:pt x="38100" y="-9525"/>
                </a:moveTo>
                <a:cubicBezTo>
                  <a:pt x="43369" y="-9525"/>
                  <a:pt x="47625" y="-5269"/>
                  <a:pt x="47625" y="0"/>
                </a:cubicBezTo>
                <a:lnTo>
                  <a:pt x="47625" y="28575"/>
                </a:lnTo>
                <a:lnTo>
                  <a:pt x="85725" y="28575"/>
                </a:lnTo>
                <a:lnTo>
                  <a:pt x="85725" y="0"/>
                </a:lnTo>
                <a:cubicBezTo>
                  <a:pt x="85725" y="-5269"/>
                  <a:pt x="89981" y="-9525"/>
                  <a:pt x="95250" y="-9525"/>
                </a:cubicBezTo>
                <a:cubicBezTo>
                  <a:pt x="100519" y="-9525"/>
                  <a:pt x="104775" y="-5269"/>
                  <a:pt x="104775" y="0"/>
                </a:cubicBezTo>
                <a:lnTo>
                  <a:pt x="104775" y="28575"/>
                </a:lnTo>
                <a:lnTo>
                  <a:pt x="123825" y="28575"/>
                </a:lnTo>
                <a:cubicBezTo>
                  <a:pt x="129094" y="28575"/>
                  <a:pt x="133350" y="32831"/>
                  <a:pt x="133350" y="38100"/>
                </a:cubicBezTo>
                <a:cubicBezTo>
                  <a:pt x="133350" y="43369"/>
                  <a:pt x="129094" y="47625"/>
                  <a:pt x="123825" y="47625"/>
                </a:cubicBezTo>
                <a:lnTo>
                  <a:pt x="123825" y="66675"/>
                </a:lnTo>
                <a:cubicBezTo>
                  <a:pt x="123825" y="94982"/>
                  <a:pt x="103227" y="118497"/>
                  <a:pt x="76200" y="123021"/>
                </a:cubicBezTo>
                <a:lnTo>
                  <a:pt x="76200" y="142875"/>
                </a:lnTo>
                <a:cubicBezTo>
                  <a:pt x="76200" y="148144"/>
                  <a:pt x="71944" y="152400"/>
                  <a:pt x="66675" y="152400"/>
                </a:cubicBezTo>
                <a:cubicBezTo>
                  <a:pt x="61406" y="152400"/>
                  <a:pt x="57150" y="148144"/>
                  <a:pt x="57150" y="142875"/>
                </a:cubicBezTo>
                <a:lnTo>
                  <a:pt x="57150" y="123021"/>
                </a:lnTo>
                <a:cubicBezTo>
                  <a:pt x="30123" y="118497"/>
                  <a:pt x="9525" y="94982"/>
                  <a:pt x="9525" y="66675"/>
                </a:cubicBezTo>
                <a:lnTo>
                  <a:pt x="9525" y="47625"/>
                </a:lnTo>
                <a:cubicBezTo>
                  <a:pt x="4256" y="47625"/>
                  <a:pt x="0" y="43369"/>
                  <a:pt x="0" y="38100"/>
                </a:cubicBezTo>
                <a:cubicBezTo>
                  <a:pt x="0" y="32831"/>
                  <a:pt x="4256" y="28575"/>
                  <a:pt x="9525" y="28575"/>
                </a:cubicBezTo>
                <a:lnTo>
                  <a:pt x="28575" y="28575"/>
                </a:lnTo>
                <a:lnTo>
                  <a:pt x="28575" y="0"/>
                </a:lnTo>
                <a:cubicBezTo>
                  <a:pt x="28575" y="-5269"/>
                  <a:pt x="32831" y="-9525"/>
                  <a:pt x="38100" y="-9525"/>
                </a:cubicBezTo>
                <a:close/>
              </a:path>
            </a:pathLst>
          </a:custGeom>
          <a:solidFill>
            <a:srgbClr val="4A6D8C"/>
          </a:solidFill>
          <a:ln/>
        </p:spPr>
        <p:txBody>
          <a:bodyPr/>
          <a:lstStyle/>
          <a:p>
            <a:endParaRPr lang="zh-CN" altLang="en-US"/>
          </a:p>
        </p:txBody>
      </p:sp>
      <p:sp>
        <p:nvSpPr>
          <p:cNvPr id="20" name="Text 18"/>
          <p:cNvSpPr/>
          <p:nvPr/>
        </p:nvSpPr>
        <p:spPr>
          <a:xfrm>
            <a:off x="847725" y="3774281"/>
            <a:ext cx="942975" cy="190500"/>
          </a:xfrm>
          <a:prstGeom prst="rect">
            <a:avLst/>
          </a:prstGeom>
          <a:noFill/>
          <a:ln/>
        </p:spPr>
        <p:txBody>
          <a:bodyPr wrap="square" lIns="0" tIns="0" rIns="0" bIns="0" rtlCol="0" anchor="ctr"/>
          <a:lstStyle/>
          <a:p>
            <a:pPr>
              <a:lnSpc>
                <a:spcPct val="120000"/>
              </a:lnSpc>
            </a:pPr>
            <a:r>
              <a:rPr lang="en-US" sz="1050" dirty="0">
                <a:solidFill>
                  <a:srgbClr val="7D7C7A"/>
                </a:solidFill>
                <a:latin typeface="Noto Sans SC" pitchFamily="34" charset="0"/>
                <a:ea typeface="Noto Sans SC" pitchFamily="34" charset="-122"/>
                <a:cs typeface="Noto Sans SC" pitchFamily="34" charset="-120"/>
              </a:rPr>
              <a:t>MCP 协议对接</a:t>
            </a:r>
            <a:endParaRPr lang="en-US" sz="1600" dirty="0"/>
          </a:p>
        </p:txBody>
      </p:sp>
      <p:sp>
        <p:nvSpPr>
          <p:cNvPr id="21" name="Shape 19"/>
          <p:cNvSpPr/>
          <p:nvPr/>
        </p:nvSpPr>
        <p:spPr>
          <a:xfrm>
            <a:off x="4259238" y="1262063"/>
            <a:ext cx="3676650" cy="2981325"/>
          </a:xfrm>
          <a:custGeom>
            <a:avLst/>
            <a:gdLst/>
            <a:ahLst/>
            <a:cxnLst/>
            <a:rect l="l" t="t" r="r" b="b"/>
            <a:pathLst>
              <a:path w="3676650" h="2981325">
                <a:moveTo>
                  <a:pt x="76203" y="0"/>
                </a:moveTo>
                <a:lnTo>
                  <a:pt x="3600447" y="0"/>
                </a:lnTo>
                <a:cubicBezTo>
                  <a:pt x="3642533" y="0"/>
                  <a:pt x="3676650" y="34117"/>
                  <a:pt x="3676650" y="76203"/>
                </a:cubicBezTo>
                <a:lnTo>
                  <a:pt x="3676650" y="2905122"/>
                </a:lnTo>
                <a:cubicBezTo>
                  <a:pt x="3676650" y="2947208"/>
                  <a:pt x="3642533" y="2981325"/>
                  <a:pt x="3600447" y="2981325"/>
                </a:cubicBezTo>
                <a:lnTo>
                  <a:pt x="76203" y="2981325"/>
                </a:lnTo>
                <a:cubicBezTo>
                  <a:pt x="34117" y="2981325"/>
                  <a:pt x="0" y="2947208"/>
                  <a:pt x="0" y="2905122"/>
                </a:cubicBezTo>
                <a:lnTo>
                  <a:pt x="0" y="76203"/>
                </a:lnTo>
                <a:cubicBezTo>
                  <a:pt x="0" y="34145"/>
                  <a:pt x="34145" y="0"/>
                  <a:pt x="76203" y="0"/>
                </a:cubicBezTo>
                <a:close/>
              </a:path>
            </a:pathLst>
          </a:custGeom>
          <a:solidFill>
            <a:srgbClr val="4A6D8C">
              <a:alpha val="10196"/>
            </a:srgbClr>
          </a:solidFill>
          <a:ln w="12700">
            <a:solidFill>
              <a:srgbClr val="4A6D8C">
                <a:alpha val="30196"/>
              </a:srgbClr>
            </a:solidFill>
            <a:prstDash val="solid"/>
          </a:ln>
        </p:spPr>
        <p:txBody>
          <a:bodyPr/>
          <a:lstStyle/>
          <a:p>
            <a:endParaRPr lang="zh-CN" altLang="en-US"/>
          </a:p>
        </p:txBody>
      </p:sp>
      <p:sp>
        <p:nvSpPr>
          <p:cNvPr id="22" name="Shape 20"/>
          <p:cNvSpPr/>
          <p:nvPr/>
        </p:nvSpPr>
        <p:spPr>
          <a:xfrm>
            <a:off x="4454500" y="1457325"/>
            <a:ext cx="457200" cy="457200"/>
          </a:xfrm>
          <a:custGeom>
            <a:avLst/>
            <a:gdLst/>
            <a:ahLst/>
            <a:cxnLst/>
            <a:rect l="l" t="t" r="r" b="b"/>
            <a:pathLst>
              <a:path w="457200" h="457200">
                <a:moveTo>
                  <a:pt x="76202" y="0"/>
                </a:moveTo>
                <a:lnTo>
                  <a:pt x="380998" y="0"/>
                </a:lnTo>
                <a:cubicBezTo>
                  <a:pt x="423055" y="0"/>
                  <a:pt x="457200" y="34145"/>
                  <a:pt x="457200" y="76202"/>
                </a:cubicBezTo>
                <a:lnTo>
                  <a:pt x="457200" y="380998"/>
                </a:lnTo>
                <a:cubicBezTo>
                  <a:pt x="457200" y="423055"/>
                  <a:pt x="423055" y="457200"/>
                  <a:pt x="380998" y="457200"/>
                </a:cubicBezTo>
                <a:lnTo>
                  <a:pt x="76202" y="457200"/>
                </a:lnTo>
                <a:cubicBezTo>
                  <a:pt x="34145" y="457200"/>
                  <a:pt x="0" y="423055"/>
                  <a:pt x="0" y="380998"/>
                </a:cubicBezTo>
                <a:lnTo>
                  <a:pt x="0" y="76202"/>
                </a:lnTo>
                <a:cubicBezTo>
                  <a:pt x="0" y="34145"/>
                  <a:pt x="34145" y="0"/>
                  <a:pt x="76202" y="0"/>
                </a:cubicBezTo>
                <a:close/>
              </a:path>
            </a:pathLst>
          </a:custGeom>
          <a:solidFill>
            <a:srgbClr val="4A6D8C"/>
          </a:solidFill>
          <a:ln/>
        </p:spPr>
        <p:txBody>
          <a:bodyPr/>
          <a:lstStyle/>
          <a:p>
            <a:endParaRPr lang="zh-CN" altLang="en-US"/>
          </a:p>
        </p:txBody>
      </p:sp>
      <p:sp>
        <p:nvSpPr>
          <p:cNvPr id="23" name="Shape 21"/>
          <p:cNvSpPr/>
          <p:nvPr/>
        </p:nvSpPr>
        <p:spPr>
          <a:xfrm>
            <a:off x="4599756" y="1590675"/>
            <a:ext cx="166688" cy="190500"/>
          </a:xfrm>
          <a:custGeom>
            <a:avLst/>
            <a:gdLst/>
            <a:ahLst/>
            <a:cxnLst/>
            <a:rect l="l" t="t" r="r" b="b"/>
            <a:pathLst>
              <a:path w="166688" h="190500">
                <a:moveTo>
                  <a:pt x="142875" y="190500"/>
                </a:moveTo>
                <a:lnTo>
                  <a:pt x="35719" y="190500"/>
                </a:lnTo>
                <a:cubicBezTo>
                  <a:pt x="15999" y="190500"/>
                  <a:pt x="0" y="174501"/>
                  <a:pt x="0" y="154781"/>
                </a:cubicBezTo>
                <a:lnTo>
                  <a:pt x="0" y="35719"/>
                </a:lnTo>
                <a:cubicBezTo>
                  <a:pt x="0" y="15999"/>
                  <a:pt x="15999" y="0"/>
                  <a:pt x="35719" y="0"/>
                </a:cubicBezTo>
                <a:lnTo>
                  <a:pt x="148828" y="0"/>
                </a:lnTo>
                <a:cubicBezTo>
                  <a:pt x="158688" y="0"/>
                  <a:pt x="166688" y="8000"/>
                  <a:pt x="166688" y="17859"/>
                </a:cubicBezTo>
                <a:lnTo>
                  <a:pt x="166688" y="125016"/>
                </a:lnTo>
                <a:cubicBezTo>
                  <a:pt x="166688" y="132792"/>
                  <a:pt x="161702" y="139415"/>
                  <a:pt x="154781" y="141870"/>
                </a:cubicBezTo>
                <a:lnTo>
                  <a:pt x="154781" y="166688"/>
                </a:lnTo>
                <a:cubicBezTo>
                  <a:pt x="161367" y="166688"/>
                  <a:pt x="166688" y="172008"/>
                  <a:pt x="166688" y="178594"/>
                </a:cubicBezTo>
                <a:cubicBezTo>
                  <a:pt x="166688" y="185179"/>
                  <a:pt x="161367" y="190500"/>
                  <a:pt x="154781" y="190500"/>
                </a:cubicBezTo>
                <a:lnTo>
                  <a:pt x="142875" y="190500"/>
                </a:lnTo>
                <a:close/>
                <a:moveTo>
                  <a:pt x="35719" y="142875"/>
                </a:moveTo>
                <a:cubicBezTo>
                  <a:pt x="29133" y="142875"/>
                  <a:pt x="23812" y="148196"/>
                  <a:pt x="23812" y="154781"/>
                </a:cubicBezTo>
                <a:cubicBezTo>
                  <a:pt x="23812" y="161367"/>
                  <a:pt x="29133" y="166688"/>
                  <a:pt x="35719" y="166688"/>
                </a:cubicBezTo>
                <a:lnTo>
                  <a:pt x="130969" y="166688"/>
                </a:lnTo>
                <a:lnTo>
                  <a:pt x="130969" y="142875"/>
                </a:lnTo>
                <a:lnTo>
                  <a:pt x="35719" y="142875"/>
                </a:lnTo>
                <a:close/>
                <a:moveTo>
                  <a:pt x="47625" y="56555"/>
                </a:moveTo>
                <a:cubicBezTo>
                  <a:pt x="47625" y="61503"/>
                  <a:pt x="51606" y="65484"/>
                  <a:pt x="56555" y="65484"/>
                </a:cubicBezTo>
                <a:lnTo>
                  <a:pt x="122039" y="65484"/>
                </a:lnTo>
                <a:cubicBezTo>
                  <a:pt x="126988" y="65484"/>
                  <a:pt x="130969" y="61503"/>
                  <a:pt x="130969" y="56555"/>
                </a:cubicBezTo>
                <a:cubicBezTo>
                  <a:pt x="130969" y="51606"/>
                  <a:pt x="126988" y="47625"/>
                  <a:pt x="122039" y="47625"/>
                </a:cubicBezTo>
                <a:lnTo>
                  <a:pt x="56555" y="47625"/>
                </a:lnTo>
                <a:cubicBezTo>
                  <a:pt x="51606" y="47625"/>
                  <a:pt x="47625" y="51606"/>
                  <a:pt x="47625" y="56555"/>
                </a:cubicBezTo>
                <a:close/>
                <a:moveTo>
                  <a:pt x="56555" y="83344"/>
                </a:moveTo>
                <a:cubicBezTo>
                  <a:pt x="51606" y="83344"/>
                  <a:pt x="47625" y="87325"/>
                  <a:pt x="47625" y="92273"/>
                </a:cubicBezTo>
                <a:cubicBezTo>
                  <a:pt x="47625" y="97222"/>
                  <a:pt x="51606" y="101203"/>
                  <a:pt x="56555" y="101203"/>
                </a:cubicBezTo>
                <a:lnTo>
                  <a:pt x="122039" y="101203"/>
                </a:lnTo>
                <a:cubicBezTo>
                  <a:pt x="126988" y="101203"/>
                  <a:pt x="130969" y="97222"/>
                  <a:pt x="130969" y="92273"/>
                </a:cubicBezTo>
                <a:cubicBezTo>
                  <a:pt x="130969" y="87325"/>
                  <a:pt x="126988" y="83344"/>
                  <a:pt x="122039" y="83344"/>
                </a:cubicBezTo>
                <a:lnTo>
                  <a:pt x="56555" y="83344"/>
                </a:lnTo>
                <a:close/>
              </a:path>
            </a:pathLst>
          </a:custGeom>
          <a:solidFill>
            <a:srgbClr val="FFFFFF"/>
          </a:solidFill>
          <a:ln/>
        </p:spPr>
        <p:txBody>
          <a:bodyPr/>
          <a:lstStyle/>
          <a:p>
            <a:endParaRPr lang="zh-CN" altLang="en-US"/>
          </a:p>
        </p:txBody>
      </p:sp>
      <p:sp>
        <p:nvSpPr>
          <p:cNvPr id="24" name="Text 22"/>
          <p:cNvSpPr/>
          <p:nvPr/>
        </p:nvSpPr>
        <p:spPr>
          <a:xfrm>
            <a:off x="5026000" y="1457325"/>
            <a:ext cx="762000" cy="266700"/>
          </a:xfrm>
          <a:prstGeom prst="rect">
            <a:avLst/>
          </a:prstGeom>
          <a:noFill/>
          <a:ln/>
        </p:spPr>
        <p:txBody>
          <a:bodyPr wrap="square" lIns="0" tIns="0" rIns="0" bIns="0" rtlCol="0" anchor="ctr"/>
          <a:lstStyle/>
          <a:p>
            <a:pPr>
              <a:lnSpc>
                <a:spcPct val="120000"/>
              </a:lnSpc>
            </a:pPr>
            <a:r>
              <a:rPr lang="en-US" sz="1500" b="1" dirty="0">
                <a:solidFill>
                  <a:srgbClr val="E0E2E5"/>
                </a:solidFill>
                <a:latin typeface="Noto Sans SC" pitchFamily="34" charset="0"/>
                <a:ea typeface="Noto Sans SC" pitchFamily="34" charset="-122"/>
                <a:cs typeface="Noto Sans SC" pitchFamily="34" charset="-120"/>
              </a:rPr>
              <a:t>skills/</a:t>
            </a:r>
            <a:endParaRPr lang="en-US" sz="1600" dirty="0"/>
          </a:p>
        </p:txBody>
      </p:sp>
      <p:sp>
        <p:nvSpPr>
          <p:cNvPr id="25" name="Text 23"/>
          <p:cNvSpPr/>
          <p:nvPr/>
        </p:nvSpPr>
        <p:spPr>
          <a:xfrm>
            <a:off x="5026000" y="1724025"/>
            <a:ext cx="733425" cy="190500"/>
          </a:xfrm>
          <a:prstGeom prst="rect">
            <a:avLst/>
          </a:prstGeom>
          <a:noFill/>
          <a:ln/>
        </p:spPr>
        <p:txBody>
          <a:bodyPr wrap="square" lIns="0" tIns="0" rIns="0" bIns="0" rtlCol="0" anchor="ctr"/>
          <a:lstStyle/>
          <a:p>
            <a:pPr>
              <a:lnSpc>
                <a:spcPct val="120000"/>
              </a:lnSpc>
            </a:pPr>
            <a:r>
              <a:rPr lang="en-US" sz="1050" dirty="0">
                <a:solidFill>
                  <a:srgbClr val="7D7C7A"/>
                </a:solidFill>
                <a:latin typeface="Noto Sans SC" pitchFamily="34" charset="0"/>
                <a:ea typeface="Noto Sans SC" pitchFamily="34" charset="-122"/>
                <a:cs typeface="Noto Sans SC" pitchFamily="34" charset="-120"/>
              </a:rPr>
              <a:t>技能树系统</a:t>
            </a:r>
            <a:endParaRPr lang="en-US" sz="1600" dirty="0"/>
          </a:p>
        </p:txBody>
      </p:sp>
      <p:sp>
        <p:nvSpPr>
          <p:cNvPr id="26" name="Shape 24"/>
          <p:cNvSpPr/>
          <p:nvPr/>
        </p:nvSpPr>
        <p:spPr>
          <a:xfrm>
            <a:off x="4454500" y="2066925"/>
            <a:ext cx="3286125" cy="876300"/>
          </a:xfrm>
          <a:custGeom>
            <a:avLst/>
            <a:gdLst/>
            <a:ahLst/>
            <a:cxnLst/>
            <a:rect l="l" t="t" r="r" b="b"/>
            <a:pathLst>
              <a:path w="3286125" h="876300">
                <a:moveTo>
                  <a:pt x="76203" y="0"/>
                </a:moveTo>
                <a:lnTo>
                  <a:pt x="3209922" y="0"/>
                </a:lnTo>
                <a:cubicBezTo>
                  <a:pt x="3252008" y="0"/>
                  <a:pt x="3286125" y="34117"/>
                  <a:pt x="3286125" y="76203"/>
                </a:cubicBezTo>
                <a:lnTo>
                  <a:pt x="3286125" y="800097"/>
                </a:lnTo>
                <a:cubicBezTo>
                  <a:pt x="3286125" y="842183"/>
                  <a:pt x="3252008" y="876300"/>
                  <a:pt x="3209922" y="876300"/>
                </a:cubicBezTo>
                <a:lnTo>
                  <a:pt x="76203" y="876300"/>
                </a:lnTo>
                <a:cubicBezTo>
                  <a:pt x="34117" y="876300"/>
                  <a:pt x="0" y="842183"/>
                  <a:pt x="0" y="800097"/>
                </a:cubicBezTo>
                <a:lnTo>
                  <a:pt x="0" y="76203"/>
                </a:lnTo>
                <a:cubicBezTo>
                  <a:pt x="0" y="34145"/>
                  <a:pt x="34145" y="0"/>
                  <a:pt x="76203" y="0"/>
                </a:cubicBezTo>
                <a:close/>
              </a:path>
            </a:pathLst>
          </a:custGeom>
          <a:solidFill>
            <a:srgbClr val="1A1D21"/>
          </a:solidFill>
          <a:ln/>
        </p:spPr>
        <p:txBody>
          <a:bodyPr/>
          <a:lstStyle/>
          <a:p>
            <a:endParaRPr lang="zh-CN" altLang="en-US"/>
          </a:p>
        </p:txBody>
      </p:sp>
      <p:sp>
        <p:nvSpPr>
          <p:cNvPr id="27" name="Text 25"/>
          <p:cNvSpPr/>
          <p:nvPr/>
        </p:nvSpPr>
        <p:spPr>
          <a:xfrm>
            <a:off x="4568800" y="2181225"/>
            <a:ext cx="3124200" cy="190500"/>
          </a:xfrm>
          <a:prstGeom prst="rect">
            <a:avLst/>
          </a:prstGeom>
          <a:noFill/>
          <a:ln/>
        </p:spPr>
        <p:txBody>
          <a:bodyPr wrap="square" lIns="0" tIns="0" rIns="0" bIns="0" rtlCol="0" anchor="ctr"/>
          <a:lstStyle/>
          <a:p>
            <a:pPr>
              <a:lnSpc>
                <a:spcPct val="120000"/>
              </a:lnSpc>
            </a:pPr>
            <a:r>
              <a:rPr lang="en-US" sz="1050" b="1" dirty="0">
                <a:solidFill>
                  <a:srgbClr val="C9A87C"/>
                </a:solidFill>
                <a:latin typeface="Noto Sans SC" pitchFamily="34" charset="0"/>
                <a:ea typeface="Noto Sans SC" pitchFamily="34" charset="-122"/>
                <a:cs typeface="Noto Sans SC" pitchFamily="34" charset="-120"/>
              </a:rPr>
              <a:t>按需加载</a:t>
            </a:r>
            <a:endParaRPr lang="en-US" sz="1600" dirty="0"/>
          </a:p>
        </p:txBody>
      </p:sp>
      <p:sp>
        <p:nvSpPr>
          <p:cNvPr id="28" name="Text 26"/>
          <p:cNvSpPr/>
          <p:nvPr/>
        </p:nvSpPr>
        <p:spPr>
          <a:xfrm>
            <a:off x="4568800" y="2409825"/>
            <a:ext cx="3133725" cy="419100"/>
          </a:xfrm>
          <a:prstGeom prst="rect">
            <a:avLst/>
          </a:prstGeom>
          <a:noFill/>
          <a:ln/>
        </p:spPr>
        <p:txBody>
          <a:bodyPr wrap="square" lIns="0" tIns="0" rIns="0" bIns="0" rtlCol="0" anchor="ctr"/>
          <a:lstStyle/>
          <a:p>
            <a:pPr>
              <a:lnSpc>
                <a:spcPct val="110000"/>
              </a:lnSpc>
            </a:pPr>
            <a:r>
              <a:rPr lang="en-US" sz="1200" dirty="0">
                <a:solidFill>
                  <a:srgbClr val="E0E2E5"/>
                </a:solidFill>
                <a:latin typeface="Noto Sans SC" pitchFamily="34" charset="0"/>
                <a:ea typeface="Noto Sans SC" pitchFamily="34" charset="-122"/>
                <a:cs typeface="Noto Sans SC" pitchFamily="34" charset="-120"/>
              </a:rPr>
              <a:t>领域知识库，通过 Markdown 文件定义智能体在特定任务中的行为准则</a:t>
            </a:r>
            <a:endParaRPr lang="en-US" sz="1600" dirty="0"/>
          </a:p>
        </p:txBody>
      </p:sp>
      <p:sp>
        <p:nvSpPr>
          <p:cNvPr id="29" name="Shape 27"/>
          <p:cNvSpPr/>
          <p:nvPr/>
        </p:nvSpPr>
        <p:spPr>
          <a:xfrm>
            <a:off x="4511650" y="3095625"/>
            <a:ext cx="76200" cy="152400"/>
          </a:xfrm>
          <a:custGeom>
            <a:avLst/>
            <a:gdLst/>
            <a:ahLst/>
            <a:cxnLst/>
            <a:rect l="l" t="t" r="r" b="b"/>
            <a:pathLst>
              <a:path w="76200" h="152400">
                <a:moveTo>
                  <a:pt x="73551" y="69473"/>
                </a:moveTo>
                <a:cubicBezTo>
                  <a:pt x="77272" y="73194"/>
                  <a:pt x="77272" y="79236"/>
                  <a:pt x="73551" y="82957"/>
                </a:cubicBezTo>
                <a:lnTo>
                  <a:pt x="25926" y="130582"/>
                </a:lnTo>
                <a:cubicBezTo>
                  <a:pt x="22205" y="134303"/>
                  <a:pt x="16163" y="134303"/>
                  <a:pt x="12442" y="130582"/>
                </a:cubicBezTo>
                <a:cubicBezTo>
                  <a:pt x="8721" y="126861"/>
                  <a:pt x="8721" y="120819"/>
                  <a:pt x="12442" y="117098"/>
                </a:cubicBezTo>
                <a:lnTo>
                  <a:pt x="53340" y="76200"/>
                </a:lnTo>
                <a:lnTo>
                  <a:pt x="12472" y="35302"/>
                </a:lnTo>
                <a:cubicBezTo>
                  <a:pt x="8751" y="31581"/>
                  <a:pt x="8751" y="25539"/>
                  <a:pt x="12472" y="21818"/>
                </a:cubicBezTo>
                <a:cubicBezTo>
                  <a:pt x="16193" y="18098"/>
                  <a:pt x="22235" y="18098"/>
                  <a:pt x="25956" y="21818"/>
                </a:cubicBezTo>
                <a:lnTo>
                  <a:pt x="73581" y="69443"/>
                </a:lnTo>
                <a:close/>
              </a:path>
            </a:pathLst>
          </a:custGeom>
          <a:solidFill>
            <a:srgbClr val="4A6D8C"/>
          </a:solidFill>
          <a:ln/>
        </p:spPr>
        <p:txBody>
          <a:bodyPr/>
          <a:lstStyle/>
          <a:p>
            <a:endParaRPr lang="zh-CN" altLang="en-US"/>
          </a:p>
        </p:txBody>
      </p:sp>
      <p:sp>
        <p:nvSpPr>
          <p:cNvPr id="30" name="Text 28"/>
          <p:cNvSpPr/>
          <p:nvPr/>
        </p:nvSpPr>
        <p:spPr>
          <a:xfrm>
            <a:off x="4721200" y="3057525"/>
            <a:ext cx="866775" cy="190500"/>
          </a:xfrm>
          <a:prstGeom prst="rect">
            <a:avLst/>
          </a:prstGeom>
          <a:noFill/>
          <a:ln/>
        </p:spPr>
        <p:txBody>
          <a:bodyPr wrap="square" lIns="0" tIns="0" rIns="0" bIns="0" rtlCol="0" anchor="ctr"/>
          <a:lstStyle/>
          <a:p>
            <a:pPr>
              <a:lnSpc>
                <a:spcPct val="120000"/>
              </a:lnSpc>
            </a:pPr>
            <a:r>
              <a:rPr lang="en-US" sz="1050" dirty="0">
                <a:solidFill>
                  <a:srgbClr val="7D7C7A"/>
                </a:solidFill>
                <a:latin typeface="Noto Sans SC" pitchFamily="34" charset="0"/>
                <a:ea typeface="Noto Sans SC" pitchFamily="34" charset="-122"/>
                <a:cs typeface="Noto Sans SC" pitchFamily="34" charset="-120"/>
              </a:rPr>
              <a:t>代码审查技能</a:t>
            </a:r>
            <a:endParaRPr lang="en-US" sz="1600" dirty="0"/>
          </a:p>
        </p:txBody>
      </p:sp>
      <p:sp>
        <p:nvSpPr>
          <p:cNvPr id="31" name="Shape 29"/>
          <p:cNvSpPr/>
          <p:nvPr/>
        </p:nvSpPr>
        <p:spPr>
          <a:xfrm>
            <a:off x="4511650" y="3362325"/>
            <a:ext cx="76200" cy="152400"/>
          </a:xfrm>
          <a:custGeom>
            <a:avLst/>
            <a:gdLst/>
            <a:ahLst/>
            <a:cxnLst/>
            <a:rect l="l" t="t" r="r" b="b"/>
            <a:pathLst>
              <a:path w="76200" h="152400">
                <a:moveTo>
                  <a:pt x="73551" y="69473"/>
                </a:moveTo>
                <a:cubicBezTo>
                  <a:pt x="77272" y="73194"/>
                  <a:pt x="77272" y="79236"/>
                  <a:pt x="73551" y="82957"/>
                </a:cubicBezTo>
                <a:lnTo>
                  <a:pt x="25926" y="130582"/>
                </a:lnTo>
                <a:cubicBezTo>
                  <a:pt x="22205" y="134303"/>
                  <a:pt x="16163" y="134303"/>
                  <a:pt x="12442" y="130582"/>
                </a:cubicBezTo>
                <a:cubicBezTo>
                  <a:pt x="8721" y="126861"/>
                  <a:pt x="8721" y="120819"/>
                  <a:pt x="12442" y="117098"/>
                </a:cubicBezTo>
                <a:lnTo>
                  <a:pt x="53340" y="76200"/>
                </a:lnTo>
                <a:lnTo>
                  <a:pt x="12472" y="35302"/>
                </a:lnTo>
                <a:cubicBezTo>
                  <a:pt x="8751" y="31581"/>
                  <a:pt x="8751" y="25539"/>
                  <a:pt x="12472" y="21818"/>
                </a:cubicBezTo>
                <a:cubicBezTo>
                  <a:pt x="16193" y="18098"/>
                  <a:pt x="22235" y="18098"/>
                  <a:pt x="25956" y="21818"/>
                </a:cubicBezTo>
                <a:lnTo>
                  <a:pt x="73581" y="69443"/>
                </a:lnTo>
                <a:close/>
              </a:path>
            </a:pathLst>
          </a:custGeom>
          <a:solidFill>
            <a:srgbClr val="4A6D8C"/>
          </a:solidFill>
          <a:ln/>
        </p:spPr>
        <p:txBody>
          <a:bodyPr/>
          <a:lstStyle/>
          <a:p>
            <a:endParaRPr lang="zh-CN" altLang="en-US"/>
          </a:p>
        </p:txBody>
      </p:sp>
      <p:sp>
        <p:nvSpPr>
          <p:cNvPr id="32" name="Text 30"/>
          <p:cNvSpPr/>
          <p:nvPr/>
        </p:nvSpPr>
        <p:spPr>
          <a:xfrm>
            <a:off x="4721200" y="3324225"/>
            <a:ext cx="866775" cy="190500"/>
          </a:xfrm>
          <a:prstGeom prst="rect">
            <a:avLst/>
          </a:prstGeom>
          <a:noFill/>
          <a:ln/>
        </p:spPr>
        <p:txBody>
          <a:bodyPr wrap="square" lIns="0" tIns="0" rIns="0" bIns="0" rtlCol="0" anchor="ctr"/>
          <a:lstStyle/>
          <a:p>
            <a:pPr>
              <a:lnSpc>
                <a:spcPct val="120000"/>
              </a:lnSpc>
            </a:pPr>
            <a:r>
              <a:rPr lang="en-US" sz="1050" dirty="0">
                <a:solidFill>
                  <a:srgbClr val="7D7C7A"/>
                </a:solidFill>
                <a:latin typeface="Noto Sans SC" pitchFamily="34" charset="0"/>
                <a:ea typeface="Noto Sans SC" pitchFamily="34" charset="-122"/>
                <a:cs typeface="Noto Sans SC" pitchFamily="34" charset="-120"/>
              </a:rPr>
              <a:t>测试撰写技能</a:t>
            </a:r>
            <a:endParaRPr lang="en-US" sz="1600" dirty="0"/>
          </a:p>
        </p:txBody>
      </p:sp>
      <p:sp>
        <p:nvSpPr>
          <p:cNvPr id="33" name="Shape 31"/>
          <p:cNvSpPr/>
          <p:nvPr/>
        </p:nvSpPr>
        <p:spPr>
          <a:xfrm>
            <a:off x="4511650" y="3629025"/>
            <a:ext cx="76200" cy="152400"/>
          </a:xfrm>
          <a:custGeom>
            <a:avLst/>
            <a:gdLst/>
            <a:ahLst/>
            <a:cxnLst/>
            <a:rect l="l" t="t" r="r" b="b"/>
            <a:pathLst>
              <a:path w="76200" h="152400">
                <a:moveTo>
                  <a:pt x="73551" y="69473"/>
                </a:moveTo>
                <a:cubicBezTo>
                  <a:pt x="77272" y="73194"/>
                  <a:pt x="77272" y="79236"/>
                  <a:pt x="73551" y="82957"/>
                </a:cubicBezTo>
                <a:lnTo>
                  <a:pt x="25926" y="130582"/>
                </a:lnTo>
                <a:cubicBezTo>
                  <a:pt x="22205" y="134303"/>
                  <a:pt x="16163" y="134303"/>
                  <a:pt x="12442" y="130582"/>
                </a:cubicBezTo>
                <a:cubicBezTo>
                  <a:pt x="8721" y="126861"/>
                  <a:pt x="8721" y="120819"/>
                  <a:pt x="12442" y="117098"/>
                </a:cubicBezTo>
                <a:lnTo>
                  <a:pt x="53340" y="76200"/>
                </a:lnTo>
                <a:lnTo>
                  <a:pt x="12472" y="35302"/>
                </a:lnTo>
                <a:cubicBezTo>
                  <a:pt x="8751" y="31581"/>
                  <a:pt x="8751" y="25539"/>
                  <a:pt x="12472" y="21818"/>
                </a:cubicBezTo>
                <a:cubicBezTo>
                  <a:pt x="16193" y="18098"/>
                  <a:pt x="22235" y="18098"/>
                  <a:pt x="25956" y="21818"/>
                </a:cubicBezTo>
                <a:lnTo>
                  <a:pt x="73581" y="69443"/>
                </a:lnTo>
                <a:close/>
              </a:path>
            </a:pathLst>
          </a:custGeom>
          <a:solidFill>
            <a:srgbClr val="4A6D8C"/>
          </a:solidFill>
          <a:ln/>
        </p:spPr>
        <p:txBody>
          <a:bodyPr/>
          <a:lstStyle/>
          <a:p>
            <a:endParaRPr lang="zh-CN" altLang="en-US"/>
          </a:p>
        </p:txBody>
      </p:sp>
      <p:sp>
        <p:nvSpPr>
          <p:cNvPr id="34" name="Text 32"/>
          <p:cNvSpPr/>
          <p:nvPr/>
        </p:nvSpPr>
        <p:spPr>
          <a:xfrm>
            <a:off x="4721200" y="3590925"/>
            <a:ext cx="866775" cy="190500"/>
          </a:xfrm>
          <a:prstGeom prst="rect">
            <a:avLst/>
          </a:prstGeom>
          <a:noFill/>
          <a:ln/>
        </p:spPr>
        <p:txBody>
          <a:bodyPr wrap="square" lIns="0" tIns="0" rIns="0" bIns="0" rtlCol="0" anchor="ctr"/>
          <a:lstStyle/>
          <a:p>
            <a:pPr>
              <a:lnSpc>
                <a:spcPct val="120000"/>
              </a:lnSpc>
            </a:pPr>
            <a:r>
              <a:rPr lang="en-US" sz="1050" dirty="0">
                <a:solidFill>
                  <a:srgbClr val="7D7C7A"/>
                </a:solidFill>
                <a:latin typeface="Noto Sans SC" pitchFamily="34" charset="0"/>
                <a:ea typeface="Noto Sans SC" pitchFamily="34" charset="-122"/>
                <a:cs typeface="Noto Sans SC" pitchFamily="34" charset="-120"/>
              </a:rPr>
              <a:t>文档生成技能</a:t>
            </a:r>
            <a:endParaRPr lang="en-US" sz="1600" dirty="0"/>
          </a:p>
        </p:txBody>
      </p:sp>
      <p:sp>
        <p:nvSpPr>
          <p:cNvPr id="35" name="Shape 33"/>
          <p:cNvSpPr/>
          <p:nvPr/>
        </p:nvSpPr>
        <p:spPr>
          <a:xfrm>
            <a:off x="4511650" y="3895725"/>
            <a:ext cx="76200" cy="152400"/>
          </a:xfrm>
          <a:custGeom>
            <a:avLst/>
            <a:gdLst/>
            <a:ahLst/>
            <a:cxnLst/>
            <a:rect l="l" t="t" r="r" b="b"/>
            <a:pathLst>
              <a:path w="76200" h="152400">
                <a:moveTo>
                  <a:pt x="73551" y="69473"/>
                </a:moveTo>
                <a:cubicBezTo>
                  <a:pt x="77272" y="73194"/>
                  <a:pt x="77272" y="79236"/>
                  <a:pt x="73551" y="82957"/>
                </a:cubicBezTo>
                <a:lnTo>
                  <a:pt x="25926" y="130582"/>
                </a:lnTo>
                <a:cubicBezTo>
                  <a:pt x="22205" y="134303"/>
                  <a:pt x="16163" y="134303"/>
                  <a:pt x="12442" y="130582"/>
                </a:cubicBezTo>
                <a:cubicBezTo>
                  <a:pt x="8721" y="126861"/>
                  <a:pt x="8721" y="120819"/>
                  <a:pt x="12442" y="117098"/>
                </a:cubicBezTo>
                <a:lnTo>
                  <a:pt x="53340" y="76200"/>
                </a:lnTo>
                <a:lnTo>
                  <a:pt x="12472" y="35302"/>
                </a:lnTo>
                <a:cubicBezTo>
                  <a:pt x="8751" y="31581"/>
                  <a:pt x="8751" y="25539"/>
                  <a:pt x="12472" y="21818"/>
                </a:cubicBezTo>
                <a:cubicBezTo>
                  <a:pt x="16193" y="18098"/>
                  <a:pt x="22235" y="18098"/>
                  <a:pt x="25956" y="21818"/>
                </a:cubicBezTo>
                <a:lnTo>
                  <a:pt x="73581" y="69443"/>
                </a:lnTo>
                <a:close/>
              </a:path>
            </a:pathLst>
          </a:custGeom>
          <a:solidFill>
            <a:srgbClr val="4A6D8C"/>
          </a:solidFill>
          <a:ln/>
        </p:spPr>
        <p:txBody>
          <a:bodyPr/>
          <a:lstStyle/>
          <a:p>
            <a:endParaRPr lang="zh-CN" altLang="en-US"/>
          </a:p>
        </p:txBody>
      </p:sp>
      <p:sp>
        <p:nvSpPr>
          <p:cNvPr id="36" name="Text 34"/>
          <p:cNvSpPr/>
          <p:nvPr/>
        </p:nvSpPr>
        <p:spPr>
          <a:xfrm>
            <a:off x="4721200" y="3857625"/>
            <a:ext cx="1000125" cy="190500"/>
          </a:xfrm>
          <a:prstGeom prst="rect">
            <a:avLst/>
          </a:prstGeom>
          <a:noFill/>
          <a:ln/>
        </p:spPr>
        <p:txBody>
          <a:bodyPr wrap="square" lIns="0" tIns="0" rIns="0" bIns="0" rtlCol="0" anchor="ctr"/>
          <a:lstStyle/>
          <a:p>
            <a:pPr>
              <a:lnSpc>
                <a:spcPct val="120000"/>
              </a:lnSpc>
            </a:pPr>
            <a:r>
              <a:rPr lang="en-US" sz="1050" dirty="0">
                <a:solidFill>
                  <a:srgbClr val="7D7C7A"/>
                </a:solidFill>
                <a:latin typeface="Noto Sans SC" pitchFamily="34" charset="0"/>
                <a:ea typeface="Noto Sans SC" pitchFamily="34" charset="-122"/>
                <a:cs typeface="Noto Sans SC" pitchFamily="34" charset="-120"/>
              </a:rPr>
              <a:t>自定义领域技能</a:t>
            </a:r>
            <a:endParaRPr lang="en-US" sz="1600" dirty="0"/>
          </a:p>
        </p:txBody>
      </p:sp>
      <p:sp>
        <p:nvSpPr>
          <p:cNvPr id="37" name="Shape 35"/>
          <p:cNvSpPr/>
          <p:nvPr/>
        </p:nvSpPr>
        <p:spPr>
          <a:xfrm>
            <a:off x="8132713" y="1262063"/>
            <a:ext cx="3676650" cy="2981325"/>
          </a:xfrm>
          <a:custGeom>
            <a:avLst/>
            <a:gdLst/>
            <a:ahLst/>
            <a:cxnLst/>
            <a:rect l="l" t="t" r="r" b="b"/>
            <a:pathLst>
              <a:path w="3676650" h="2981325">
                <a:moveTo>
                  <a:pt x="76203" y="0"/>
                </a:moveTo>
                <a:lnTo>
                  <a:pt x="3600447" y="0"/>
                </a:lnTo>
                <a:cubicBezTo>
                  <a:pt x="3642533" y="0"/>
                  <a:pt x="3676650" y="34117"/>
                  <a:pt x="3676650" y="76203"/>
                </a:cubicBezTo>
                <a:lnTo>
                  <a:pt x="3676650" y="2905122"/>
                </a:lnTo>
                <a:cubicBezTo>
                  <a:pt x="3676650" y="2947208"/>
                  <a:pt x="3642533" y="2981325"/>
                  <a:pt x="3600447" y="2981325"/>
                </a:cubicBezTo>
                <a:lnTo>
                  <a:pt x="76203" y="2981325"/>
                </a:lnTo>
                <a:cubicBezTo>
                  <a:pt x="34117" y="2981325"/>
                  <a:pt x="0" y="2947208"/>
                  <a:pt x="0" y="2905122"/>
                </a:cubicBezTo>
                <a:lnTo>
                  <a:pt x="0" y="76203"/>
                </a:lnTo>
                <a:cubicBezTo>
                  <a:pt x="0" y="34145"/>
                  <a:pt x="34145" y="0"/>
                  <a:pt x="76203" y="0"/>
                </a:cubicBezTo>
                <a:close/>
              </a:path>
            </a:pathLst>
          </a:custGeom>
          <a:solidFill>
            <a:srgbClr val="4A6D8C">
              <a:alpha val="10196"/>
            </a:srgbClr>
          </a:solidFill>
          <a:ln w="12700">
            <a:solidFill>
              <a:srgbClr val="4A6D8C">
                <a:alpha val="30196"/>
              </a:srgbClr>
            </a:solidFill>
            <a:prstDash val="solid"/>
          </a:ln>
        </p:spPr>
        <p:txBody>
          <a:bodyPr/>
          <a:lstStyle/>
          <a:p>
            <a:endParaRPr lang="zh-CN" altLang="en-US"/>
          </a:p>
        </p:txBody>
      </p:sp>
      <p:sp>
        <p:nvSpPr>
          <p:cNvPr id="38" name="Shape 36"/>
          <p:cNvSpPr/>
          <p:nvPr/>
        </p:nvSpPr>
        <p:spPr>
          <a:xfrm>
            <a:off x="8327975" y="1457325"/>
            <a:ext cx="457200" cy="457200"/>
          </a:xfrm>
          <a:custGeom>
            <a:avLst/>
            <a:gdLst/>
            <a:ahLst/>
            <a:cxnLst/>
            <a:rect l="l" t="t" r="r" b="b"/>
            <a:pathLst>
              <a:path w="457200" h="457200">
                <a:moveTo>
                  <a:pt x="76202" y="0"/>
                </a:moveTo>
                <a:lnTo>
                  <a:pt x="380998" y="0"/>
                </a:lnTo>
                <a:cubicBezTo>
                  <a:pt x="423055" y="0"/>
                  <a:pt x="457200" y="34145"/>
                  <a:pt x="457200" y="76202"/>
                </a:cubicBezTo>
                <a:lnTo>
                  <a:pt x="457200" y="380998"/>
                </a:lnTo>
                <a:cubicBezTo>
                  <a:pt x="457200" y="423055"/>
                  <a:pt x="423055" y="457200"/>
                  <a:pt x="380998" y="457200"/>
                </a:cubicBezTo>
                <a:lnTo>
                  <a:pt x="76202" y="457200"/>
                </a:lnTo>
                <a:cubicBezTo>
                  <a:pt x="34145" y="457200"/>
                  <a:pt x="0" y="423055"/>
                  <a:pt x="0" y="380998"/>
                </a:cubicBezTo>
                <a:lnTo>
                  <a:pt x="0" y="76202"/>
                </a:lnTo>
                <a:cubicBezTo>
                  <a:pt x="0" y="34145"/>
                  <a:pt x="34145" y="0"/>
                  <a:pt x="76202" y="0"/>
                </a:cubicBezTo>
                <a:close/>
              </a:path>
            </a:pathLst>
          </a:custGeom>
          <a:solidFill>
            <a:srgbClr val="4A6D8C"/>
          </a:solidFill>
          <a:ln/>
        </p:spPr>
        <p:txBody>
          <a:bodyPr/>
          <a:lstStyle/>
          <a:p>
            <a:endParaRPr lang="zh-CN" altLang="en-US"/>
          </a:p>
        </p:txBody>
      </p:sp>
      <p:sp>
        <p:nvSpPr>
          <p:cNvPr id="39" name="Shape 37"/>
          <p:cNvSpPr/>
          <p:nvPr/>
        </p:nvSpPr>
        <p:spPr>
          <a:xfrm>
            <a:off x="8461325" y="1590675"/>
            <a:ext cx="190500" cy="190500"/>
          </a:xfrm>
          <a:custGeom>
            <a:avLst/>
            <a:gdLst/>
            <a:ahLst/>
            <a:cxnLst/>
            <a:rect l="l" t="t" r="r" b="b"/>
            <a:pathLst>
              <a:path w="190500" h="190500">
                <a:moveTo>
                  <a:pt x="23812" y="23812"/>
                </a:moveTo>
                <a:cubicBezTo>
                  <a:pt x="10678" y="23812"/>
                  <a:pt x="0" y="34491"/>
                  <a:pt x="0" y="47625"/>
                </a:cubicBezTo>
                <a:lnTo>
                  <a:pt x="0" y="50378"/>
                </a:lnTo>
                <a:cubicBezTo>
                  <a:pt x="0" y="52908"/>
                  <a:pt x="1637" y="55066"/>
                  <a:pt x="3758" y="56443"/>
                </a:cubicBezTo>
                <a:cubicBezTo>
                  <a:pt x="8669" y="59643"/>
                  <a:pt x="11906" y="65150"/>
                  <a:pt x="11906" y="71438"/>
                </a:cubicBezTo>
                <a:cubicBezTo>
                  <a:pt x="11906" y="77725"/>
                  <a:pt x="8669" y="83232"/>
                  <a:pt x="3758" y="86432"/>
                </a:cubicBezTo>
                <a:cubicBezTo>
                  <a:pt x="1637" y="87809"/>
                  <a:pt x="0" y="89967"/>
                  <a:pt x="0" y="92497"/>
                </a:cubicBezTo>
                <a:lnTo>
                  <a:pt x="0" y="113109"/>
                </a:lnTo>
                <a:lnTo>
                  <a:pt x="190500" y="113109"/>
                </a:lnTo>
                <a:lnTo>
                  <a:pt x="190500" y="92497"/>
                </a:lnTo>
                <a:cubicBezTo>
                  <a:pt x="190500" y="89967"/>
                  <a:pt x="188863" y="87809"/>
                  <a:pt x="186742" y="86432"/>
                </a:cubicBezTo>
                <a:cubicBezTo>
                  <a:pt x="181831" y="83232"/>
                  <a:pt x="178594" y="77725"/>
                  <a:pt x="178594" y="71438"/>
                </a:cubicBezTo>
                <a:cubicBezTo>
                  <a:pt x="178594" y="65150"/>
                  <a:pt x="181831" y="59643"/>
                  <a:pt x="186742" y="56443"/>
                </a:cubicBezTo>
                <a:cubicBezTo>
                  <a:pt x="188863" y="55066"/>
                  <a:pt x="190500" y="52908"/>
                  <a:pt x="190500" y="50378"/>
                </a:cubicBezTo>
                <a:lnTo>
                  <a:pt x="190500" y="47625"/>
                </a:lnTo>
                <a:cubicBezTo>
                  <a:pt x="190500" y="34491"/>
                  <a:pt x="179822" y="23812"/>
                  <a:pt x="166688" y="23812"/>
                </a:cubicBezTo>
                <a:lnTo>
                  <a:pt x="23812" y="23812"/>
                </a:lnTo>
                <a:close/>
                <a:moveTo>
                  <a:pt x="190500" y="154781"/>
                </a:moveTo>
                <a:lnTo>
                  <a:pt x="190500" y="130969"/>
                </a:lnTo>
                <a:lnTo>
                  <a:pt x="0" y="130969"/>
                </a:lnTo>
                <a:lnTo>
                  <a:pt x="0" y="154781"/>
                </a:lnTo>
                <a:cubicBezTo>
                  <a:pt x="0" y="161367"/>
                  <a:pt x="5321" y="166688"/>
                  <a:pt x="11906" y="166688"/>
                </a:cubicBezTo>
                <a:lnTo>
                  <a:pt x="35719" y="166688"/>
                </a:lnTo>
                <a:lnTo>
                  <a:pt x="35719" y="157758"/>
                </a:lnTo>
                <a:cubicBezTo>
                  <a:pt x="35719" y="152809"/>
                  <a:pt x="39700" y="148828"/>
                  <a:pt x="44648" y="148828"/>
                </a:cubicBezTo>
                <a:cubicBezTo>
                  <a:pt x="49597" y="148828"/>
                  <a:pt x="53578" y="152809"/>
                  <a:pt x="53578" y="157758"/>
                </a:cubicBezTo>
                <a:lnTo>
                  <a:pt x="53578" y="166688"/>
                </a:lnTo>
                <a:lnTo>
                  <a:pt x="86320" y="166688"/>
                </a:lnTo>
                <a:lnTo>
                  <a:pt x="86320" y="157758"/>
                </a:lnTo>
                <a:cubicBezTo>
                  <a:pt x="86320" y="152809"/>
                  <a:pt x="90301" y="148828"/>
                  <a:pt x="95250" y="148828"/>
                </a:cubicBezTo>
                <a:cubicBezTo>
                  <a:pt x="100199" y="148828"/>
                  <a:pt x="104180" y="152809"/>
                  <a:pt x="104180" y="157758"/>
                </a:cubicBezTo>
                <a:lnTo>
                  <a:pt x="104180" y="166688"/>
                </a:lnTo>
                <a:lnTo>
                  <a:pt x="136922" y="166688"/>
                </a:lnTo>
                <a:lnTo>
                  <a:pt x="136922" y="157758"/>
                </a:lnTo>
                <a:cubicBezTo>
                  <a:pt x="136922" y="152809"/>
                  <a:pt x="140903" y="148828"/>
                  <a:pt x="145852" y="148828"/>
                </a:cubicBezTo>
                <a:cubicBezTo>
                  <a:pt x="150800" y="148828"/>
                  <a:pt x="154781" y="152809"/>
                  <a:pt x="154781" y="157758"/>
                </a:cubicBezTo>
                <a:lnTo>
                  <a:pt x="154781" y="166688"/>
                </a:lnTo>
                <a:lnTo>
                  <a:pt x="178594" y="166688"/>
                </a:lnTo>
                <a:cubicBezTo>
                  <a:pt x="185179" y="166688"/>
                  <a:pt x="190500" y="161367"/>
                  <a:pt x="190500" y="154781"/>
                </a:cubicBezTo>
                <a:close/>
                <a:moveTo>
                  <a:pt x="59531" y="59531"/>
                </a:moveTo>
                <a:lnTo>
                  <a:pt x="59531" y="83344"/>
                </a:lnTo>
                <a:cubicBezTo>
                  <a:pt x="59531" y="89929"/>
                  <a:pt x="54211" y="95250"/>
                  <a:pt x="47625" y="95250"/>
                </a:cubicBezTo>
                <a:cubicBezTo>
                  <a:pt x="41039" y="95250"/>
                  <a:pt x="35719" y="89929"/>
                  <a:pt x="35719" y="83344"/>
                </a:cubicBezTo>
                <a:lnTo>
                  <a:pt x="35719" y="59531"/>
                </a:lnTo>
                <a:cubicBezTo>
                  <a:pt x="35719" y="52946"/>
                  <a:pt x="41039" y="47625"/>
                  <a:pt x="47625" y="47625"/>
                </a:cubicBezTo>
                <a:cubicBezTo>
                  <a:pt x="54211" y="47625"/>
                  <a:pt x="59531" y="52946"/>
                  <a:pt x="59531" y="59531"/>
                </a:cubicBezTo>
                <a:close/>
                <a:moveTo>
                  <a:pt x="107156" y="59531"/>
                </a:moveTo>
                <a:lnTo>
                  <a:pt x="107156" y="83344"/>
                </a:lnTo>
                <a:cubicBezTo>
                  <a:pt x="107156" y="89929"/>
                  <a:pt x="101836" y="95250"/>
                  <a:pt x="95250" y="95250"/>
                </a:cubicBezTo>
                <a:cubicBezTo>
                  <a:pt x="88664" y="95250"/>
                  <a:pt x="83344" y="89929"/>
                  <a:pt x="83344" y="83344"/>
                </a:cubicBezTo>
                <a:lnTo>
                  <a:pt x="83344" y="59531"/>
                </a:lnTo>
                <a:cubicBezTo>
                  <a:pt x="83344" y="52946"/>
                  <a:pt x="88664" y="47625"/>
                  <a:pt x="95250" y="47625"/>
                </a:cubicBezTo>
                <a:cubicBezTo>
                  <a:pt x="101836" y="47625"/>
                  <a:pt x="107156" y="52946"/>
                  <a:pt x="107156" y="59531"/>
                </a:cubicBezTo>
                <a:close/>
                <a:moveTo>
                  <a:pt x="154781" y="59531"/>
                </a:moveTo>
                <a:lnTo>
                  <a:pt x="154781" y="83344"/>
                </a:lnTo>
                <a:cubicBezTo>
                  <a:pt x="154781" y="89929"/>
                  <a:pt x="149461" y="95250"/>
                  <a:pt x="142875" y="95250"/>
                </a:cubicBezTo>
                <a:cubicBezTo>
                  <a:pt x="136289" y="95250"/>
                  <a:pt x="130969" y="89929"/>
                  <a:pt x="130969" y="83344"/>
                </a:cubicBezTo>
                <a:lnTo>
                  <a:pt x="130969" y="59531"/>
                </a:lnTo>
                <a:cubicBezTo>
                  <a:pt x="130969" y="52946"/>
                  <a:pt x="136289" y="47625"/>
                  <a:pt x="142875" y="47625"/>
                </a:cubicBezTo>
                <a:cubicBezTo>
                  <a:pt x="149461" y="47625"/>
                  <a:pt x="154781" y="52946"/>
                  <a:pt x="154781" y="59531"/>
                </a:cubicBezTo>
                <a:close/>
              </a:path>
            </a:pathLst>
          </a:custGeom>
          <a:solidFill>
            <a:srgbClr val="FFFFFF"/>
          </a:solidFill>
          <a:ln/>
        </p:spPr>
        <p:txBody>
          <a:bodyPr/>
          <a:lstStyle/>
          <a:p>
            <a:endParaRPr lang="zh-CN" altLang="en-US"/>
          </a:p>
        </p:txBody>
      </p:sp>
      <p:sp>
        <p:nvSpPr>
          <p:cNvPr id="40" name="Text 38"/>
          <p:cNvSpPr/>
          <p:nvPr/>
        </p:nvSpPr>
        <p:spPr>
          <a:xfrm>
            <a:off x="8899475" y="1457325"/>
            <a:ext cx="923925" cy="266700"/>
          </a:xfrm>
          <a:prstGeom prst="rect">
            <a:avLst/>
          </a:prstGeom>
          <a:noFill/>
          <a:ln/>
        </p:spPr>
        <p:txBody>
          <a:bodyPr wrap="square" lIns="0" tIns="0" rIns="0" bIns="0" rtlCol="0" anchor="ctr"/>
          <a:lstStyle/>
          <a:p>
            <a:pPr>
              <a:lnSpc>
                <a:spcPct val="120000"/>
              </a:lnSpc>
            </a:pPr>
            <a:r>
              <a:rPr lang="en-US" sz="1500" b="1" dirty="0">
                <a:solidFill>
                  <a:srgbClr val="E0E2E5"/>
                </a:solidFill>
                <a:latin typeface="Noto Sans SC" pitchFamily="34" charset="0"/>
                <a:ea typeface="Noto Sans SC" pitchFamily="34" charset="-122"/>
                <a:cs typeface="Noto Sans SC" pitchFamily="34" charset="-120"/>
              </a:rPr>
              <a:t>memory/</a:t>
            </a:r>
            <a:endParaRPr lang="en-US" sz="1600" dirty="0"/>
          </a:p>
        </p:txBody>
      </p:sp>
      <p:sp>
        <p:nvSpPr>
          <p:cNvPr id="41" name="Text 39"/>
          <p:cNvSpPr/>
          <p:nvPr/>
        </p:nvSpPr>
        <p:spPr>
          <a:xfrm>
            <a:off x="8899475" y="1724025"/>
            <a:ext cx="895350" cy="190500"/>
          </a:xfrm>
          <a:prstGeom prst="rect">
            <a:avLst/>
          </a:prstGeom>
          <a:noFill/>
          <a:ln/>
        </p:spPr>
        <p:txBody>
          <a:bodyPr wrap="square" lIns="0" tIns="0" rIns="0" bIns="0" rtlCol="0" anchor="ctr"/>
          <a:lstStyle/>
          <a:p>
            <a:pPr>
              <a:lnSpc>
                <a:spcPct val="120000"/>
              </a:lnSpc>
            </a:pPr>
            <a:r>
              <a:rPr lang="en-US" sz="1050" dirty="0">
                <a:solidFill>
                  <a:srgbClr val="7D7C7A"/>
                </a:solidFill>
                <a:latin typeface="Noto Sans SC" pitchFamily="34" charset="0"/>
                <a:ea typeface="Noto Sans SC" pitchFamily="34" charset="-122"/>
                <a:cs typeface="Noto Sans SC" pitchFamily="34" charset="-120"/>
              </a:rPr>
              <a:t>记忆系统</a:t>
            </a:r>
            <a:endParaRPr lang="en-US" sz="1600" dirty="0"/>
          </a:p>
        </p:txBody>
      </p:sp>
      <p:sp>
        <p:nvSpPr>
          <p:cNvPr id="42" name="Shape 40"/>
          <p:cNvSpPr/>
          <p:nvPr/>
        </p:nvSpPr>
        <p:spPr>
          <a:xfrm>
            <a:off x="8327975" y="2066925"/>
            <a:ext cx="3286125" cy="876300"/>
          </a:xfrm>
          <a:custGeom>
            <a:avLst/>
            <a:gdLst/>
            <a:ahLst/>
            <a:cxnLst/>
            <a:rect l="l" t="t" r="r" b="b"/>
            <a:pathLst>
              <a:path w="3286125" h="876300">
                <a:moveTo>
                  <a:pt x="76203" y="0"/>
                </a:moveTo>
                <a:lnTo>
                  <a:pt x="3209922" y="0"/>
                </a:lnTo>
                <a:cubicBezTo>
                  <a:pt x="3252008" y="0"/>
                  <a:pt x="3286125" y="34117"/>
                  <a:pt x="3286125" y="76203"/>
                </a:cubicBezTo>
                <a:lnTo>
                  <a:pt x="3286125" y="800097"/>
                </a:lnTo>
                <a:cubicBezTo>
                  <a:pt x="3286125" y="842183"/>
                  <a:pt x="3252008" y="876300"/>
                  <a:pt x="3209922" y="876300"/>
                </a:cubicBezTo>
                <a:lnTo>
                  <a:pt x="76203" y="876300"/>
                </a:lnTo>
                <a:cubicBezTo>
                  <a:pt x="34117" y="876300"/>
                  <a:pt x="0" y="842183"/>
                  <a:pt x="0" y="800097"/>
                </a:cubicBezTo>
                <a:lnTo>
                  <a:pt x="0" y="76203"/>
                </a:lnTo>
                <a:cubicBezTo>
                  <a:pt x="0" y="34145"/>
                  <a:pt x="34145" y="0"/>
                  <a:pt x="76203" y="0"/>
                </a:cubicBezTo>
                <a:close/>
              </a:path>
            </a:pathLst>
          </a:custGeom>
          <a:solidFill>
            <a:srgbClr val="1A1D21"/>
          </a:solidFill>
          <a:ln/>
        </p:spPr>
        <p:txBody>
          <a:bodyPr/>
          <a:lstStyle/>
          <a:p>
            <a:endParaRPr lang="zh-CN" altLang="en-US"/>
          </a:p>
        </p:txBody>
      </p:sp>
      <p:sp>
        <p:nvSpPr>
          <p:cNvPr id="43" name="Text 41"/>
          <p:cNvSpPr/>
          <p:nvPr/>
        </p:nvSpPr>
        <p:spPr>
          <a:xfrm>
            <a:off x="8442275" y="2181225"/>
            <a:ext cx="3124200" cy="190500"/>
          </a:xfrm>
          <a:prstGeom prst="rect">
            <a:avLst/>
          </a:prstGeom>
          <a:noFill/>
          <a:ln/>
        </p:spPr>
        <p:txBody>
          <a:bodyPr wrap="square" lIns="0" tIns="0" rIns="0" bIns="0" rtlCol="0" anchor="ctr"/>
          <a:lstStyle/>
          <a:p>
            <a:pPr>
              <a:lnSpc>
                <a:spcPct val="120000"/>
              </a:lnSpc>
            </a:pPr>
            <a:r>
              <a:rPr lang="en-US" sz="1050" b="1" dirty="0">
                <a:solidFill>
                  <a:srgbClr val="C9A87C"/>
                </a:solidFill>
                <a:latin typeface="Noto Sans SC" pitchFamily="34" charset="0"/>
                <a:ea typeface="Noto Sans SC" pitchFamily="34" charset="-122"/>
                <a:cs typeface="Noto Sans SC" pitchFamily="34" charset="-120"/>
              </a:rPr>
              <a:t>跨会话持久化</a:t>
            </a:r>
            <a:endParaRPr lang="en-US" sz="1600" dirty="0"/>
          </a:p>
        </p:txBody>
      </p:sp>
      <p:sp>
        <p:nvSpPr>
          <p:cNvPr id="44" name="Text 42"/>
          <p:cNvSpPr/>
          <p:nvPr/>
        </p:nvSpPr>
        <p:spPr>
          <a:xfrm>
            <a:off x="8442275" y="2409825"/>
            <a:ext cx="3133725" cy="419100"/>
          </a:xfrm>
          <a:prstGeom prst="rect">
            <a:avLst/>
          </a:prstGeom>
          <a:noFill/>
          <a:ln/>
        </p:spPr>
        <p:txBody>
          <a:bodyPr wrap="square" lIns="0" tIns="0" rIns="0" bIns="0" rtlCol="0" anchor="ctr"/>
          <a:lstStyle/>
          <a:p>
            <a:pPr>
              <a:lnSpc>
                <a:spcPct val="110000"/>
              </a:lnSpc>
            </a:pPr>
            <a:r>
              <a:rPr lang="en-US" sz="1200" dirty="0">
                <a:solidFill>
                  <a:srgbClr val="E0E2E5"/>
                </a:solidFill>
                <a:latin typeface="Noto Sans SC" pitchFamily="34" charset="0"/>
                <a:ea typeface="Noto Sans SC" pitchFamily="34" charset="-122"/>
                <a:cs typeface="Noto Sans SC" pitchFamily="34" charset="-120"/>
              </a:rPr>
              <a:t>通过自动读写 MEMORY.md 及子文件，为智能体提供长期记忆抽象</a:t>
            </a:r>
            <a:endParaRPr lang="en-US" sz="1600" dirty="0"/>
          </a:p>
        </p:txBody>
      </p:sp>
      <p:sp>
        <p:nvSpPr>
          <p:cNvPr id="45" name="Shape 43"/>
          <p:cNvSpPr/>
          <p:nvPr/>
        </p:nvSpPr>
        <p:spPr>
          <a:xfrm>
            <a:off x="8385125" y="3095625"/>
            <a:ext cx="76200" cy="152400"/>
          </a:xfrm>
          <a:custGeom>
            <a:avLst/>
            <a:gdLst/>
            <a:ahLst/>
            <a:cxnLst/>
            <a:rect l="l" t="t" r="r" b="b"/>
            <a:pathLst>
              <a:path w="76200" h="152400">
                <a:moveTo>
                  <a:pt x="73551" y="69473"/>
                </a:moveTo>
                <a:cubicBezTo>
                  <a:pt x="77272" y="73194"/>
                  <a:pt x="77272" y="79236"/>
                  <a:pt x="73551" y="82957"/>
                </a:cubicBezTo>
                <a:lnTo>
                  <a:pt x="25926" y="130582"/>
                </a:lnTo>
                <a:cubicBezTo>
                  <a:pt x="22205" y="134303"/>
                  <a:pt x="16163" y="134303"/>
                  <a:pt x="12442" y="130582"/>
                </a:cubicBezTo>
                <a:cubicBezTo>
                  <a:pt x="8721" y="126861"/>
                  <a:pt x="8721" y="120819"/>
                  <a:pt x="12442" y="117098"/>
                </a:cubicBezTo>
                <a:lnTo>
                  <a:pt x="53340" y="76200"/>
                </a:lnTo>
                <a:lnTo>
                  <a:pt x="12472" y="35302"/>
                </a:lnTo>
                <a:cubicBezTo>
                  <a:pt x="8751" y="31581"/>
                  <a:pt x="8751" y="25539"/>
                  <a:pt x="12472" y="21818"/>
                </a:cubicBezTo>
                <a:cubicBezTo>
                  <a:pt x="16193" y="18098"/>
                  <a:pt x="22235" y="18098"/>
                  <a:pt x="25956" y="21818"/>
                </a:cubicBezTo>
                <a:lnTo>
                  <a:pt x="73581" y="69443"/>
                </a:lnTo>
                <a:close/>
              </a:path>
            </a:pathLst>
          </a:custGeom>
          <a:solidFill>
            <a:srgbClr val="4A6D8C"/>
          </a:solidFill>
          <a:ln/>
        </p:spPr>
        <p:txBody>
          <a:bodyPr/>
          <a:lstStyle/>
          <a:p>
            <a:endParaRPr lang="zh-CN" altLang="en-US"/>
          </a:p>
        </p:txBody>
      </p:sp>
      <p:sp>
        <p:nvSpPr>
          <p:cNvPr id="46" name="Text 44"/>
          <p:cNvSpPr/>
          <p:nvPr/>
        </p:nvSpPr>
        <p:spPr>
          <a:xfrm>
            <a:off x="8594675" y="3057525"/>
            <a:ext cx="1476375" cy="190500"/>
          </a:xfrm>
          <a:prstGeom prst="rect">
            <a:avLst/>
          </a:prstGeom>
          <a:noFill/>
          <a:ln/>
        </p:spPr>
        <p:txBody>
          <a:bodyPr wrap="square" lIns="0" tIns="0" rIns="0" bIns="0" rtlCol="0" anchor="ctr"/>
          <a:lstStyle/>
          <a:p>
            <a:pPr>
              <a:lnSpc>
                <a:spcPct val="120000"/>
              </a:lnSpc>
            </a:pPr>
            <a:r>
              <a:rPr lang="en-US" sz="1050" dirty="0">
                <a:solidFill>
                  <a:srgbClr val="7D7C7A"/>
                </a:solidFill>
                <a:latin typeface="Noto Sans SC" pitchFamily="34" charset="0"/>
                <a:ea typeface="Noto Sans SC" pitchFamily="34" charset="-122"/>
                <a:cs typeface="Noto Sans SC" pitchFamily="34" charset="-120"/>
              </a:rPr>
              <a:t>MEMORY.md 自动读写</a:t>
            </a:r>
            <a:endParaRPr lang="en-US" sz="1600" dirty="0"/>
          </a:p>
        </p:txBody>
      </p:sp>
      <p:sp>
        <p:nvSpPr>
          <p:cNvPr id="47" name="Shape 45"/>
          <p:cNvSpPr/>
          <p:nvPr/>
        </p:nvSpPr>
        <p:spPr>
          <a:xfrm>
            <a:off x="8385125" y="3362325"/>
            <a:ext cx="76200" cy="152400"/>
          </a:xfrm>
          <a:custGeom>
            <a:avLst/>
            <a:gdLst/>
            <a:ahLst/>
            <a:cxnLst/>
            <a:rect l="l" t="t" r="r" b="b"/>
            <a:pathLst>
              <a:path w="76200" h="152400">
                <a:moveTo>
                  <a:pt x="73551" y="69473"/>
                </a:moveTo>
                <a:cubicBezTo>
                  <a:pt x="77272" y="73194"/>
                  <a:pt x="77272" y="79236"/>
                  <a:pt x="73551" y="82957"/>
                </a:cubicBezTo>
                <a:lnTo>
                  <a:pt x="25926" y="130582"/>
                </a:lnTo>
                <a:cubicBezTo>
                  <a:pt x="22205" y="134303"/>
                  <a:pt x="16163" y="134303"/>
                  <a:pt x="12442" y="130582"/>
                </a:cubicBezTo>
                <a:cubicBezTo>
                  <a:pt x="8721" y="126861"/>
                  <a:pt x="8721" y="120819"/>
                  <a:pt x="12442" y="117098"/>
                </a:cubicBezTo>
                <a:lnTo>
                  <a:pt x="53340" y="76200"/>
                </a:lnTo>
                <a:lnTo>
                  <a:pt x="12472" y="35302"/>
                </a:lnTo>
                <a:cubicBezTo>
                  <a:pt x="8751" y="31581"/>
                  <a:pt x="8751" y="25539"/>
                  <a:pt x="12472" y="21818"/>
                </a:cubicBezTo>
                <a:cubicBezTo>
                  <a:pt x="16193" y="18098"/>
                  <a:pt x="22235" y="18098"/>
                  <a:pt x="25956" y="21818"/>
                </a:cubicBezTo>
                <a:lnTo>
                  <a:pt x="73581" y="69443"/>
                </a:lnTo>
                <a:close/>
              </a:path>
            </a:pathLst>
          </a:custGeom>
          <a:solidFill>
            <a:srgbClr val="4A6D8C"/>
          </a:solidFill>
          <a:ln/>
        </p:spPr>
        <p:txBody>
          <a:bodyPr/>
          <a:lstStyle/>
          <a:p>
            <a:endParaRPr lang="zh-CN" altLang="en-US"/>
          </a:p>
        </p:txBody>
      </p:sp>
      <p:sp>
        <p:nvSpPr>
          <p:cNvPr id="48" name="Text 46"/>
          <p:cNvSpPr/>
          <p:nvPr/>
        </p:nvSpPr>
        <p:spPr>
          <a:xfrm>
            <a:off x="8594675" y="3324225"/>
            <a:ext cx="1000125" cy="190500"/>
          </a:xfrm>
          <a:prstGeom prst="rect">
            <a:avLst/>
          </a:prstGeom>
          <a:noFill/>
          <a:ln/>
        </p:spPr>
        <p:txBody>
          <a:bodyPr wrap="square" lIns="0" tIns="0" rIns="0" bIns="0" rtlCol="0" anchor="ctr"/>
          <a:lstStyle/>
          <a:p>
            <a:pPr>
              <a:lnSpc>
                <a:spcPct val="120000"/>
              </a:lnSpc>
            </a:pPr>
            <a:r>
              <a:rPr lang="en-US" sz="1050" dirty="0">
                <a:solidFill>
                  <a:srgbClr val="7D7C7A"/>
                </a:solidFill>
                <a:latin typeface="Noto Sans SC" pitchFamily="34" charset="0"/>
                <a:ea typeface="Noto Sans SC" pitchFamily="34" charset="-122"/>
                <a:cs typeface="Noto Sans SC" pitchFamily="34" charset="-120"/>
              </a:rPr>
              <a:t>子文件记忆管理</a:t>
            </a:r>
            <a:endParaRPr lang="en-US" sz="1600" dirty="0"/>
          </a:p>
        </p:txBody>
      </p:sp>
      <p:sp>
        <p:nvSpPr>
          <p:cNvPr id="49" name="Shape 47"/>
          <p:cNvSpPr/>
          <p:nvPr/>
        </p:nvSpPr>
        <p:spPr>
          <a:xfrm>
            <a:off x="8385125" y="3629025"/>
            <a:ext cx="76200" cy="152400"/>
          </a:xfrm>
          <a:custGeom>
            <a:avLst/>
            <a:gdLst/>
            <a:ahLst/>
            <a:cxnLst/>
            <a:rect l="l" t="t" r="r" b="b"/>
            <a:pathLst>
              <a:path w="76200" h="152400">
                <a:moveTo>
                  <a:pt x="73551" y="69473"/>
                </a:moveTo>
                <a:cubicBezTo>
                  <a:pt x="77272" y="73194"/>
                  <a:pt x="77272" y="79236"/>
                  <a:pt x="73551" y="82957"/>
                </a:cubicBezTo>
                <a:lnTo>
                  <a:pt x="25926" y="130582"/>
                </a:lnTo>
                <a:cubicBezTo>
                  <a:pt x="22205" y="134303"/>
                  <a:pt x="16163" y="134303"/>
                  <a:pt x="12442" y="130582"/>
                </a:cubicBezTo>
                <a:cubicBezTo>
                  <a:pt x="8721" y="126861"/>
                  <a:pt x="8721" y="120819"/>
                  <a:pt x="12442" y="117098"/>
                </a:cubicBezTo>
                <a:lnTo>
                  <a:pt x="53340" y="76200"/>
                </a:lnTo>
                <a:lnTo>
                  <a:pt x="12472" y="35302"/>
                </a:lnTo>
                <a:cubicBezTo>
                  <a:pt x="8751" y="31581"/>
                  <a:pt x="8751" y="25539"/>
                  <a:pt x="12472" y="21818"/>
                </a:cubicBezTo>
                <a:cubicBezTo>
                  <a:pt x="16193" y="18098"/>
                  <a:pt x="22235" y="18098"/>
                  <a:pt x="25956" y="21818"/>
                </a:cubicBezTo>
                <a:lnTo>
                  <a:pt x="73581" y="69443"/>
                </a:lnTo>
                <a:close/>
              </a:path>
            </a:pathLst>
          </a:custGeom>
          <a:solidFill>
            <a:srgbClr val="4A6D8C"/>
          </a:solidFill>
          <a:ln/>
        </p:spPr>
        <p:txBody>
          <a:bodyPr/>
          <a:lstStyle/>
          <a:p>
            <a:endParaRPr lang="zh-CN" altLang="en-US"/>
          </a:p>
        </p:txBody>
      </p:sp>
      <p:sp>
        <p:nvSpPr>
          <p:cNvPr id="50" name="Text 48"/>
          <p:cNvSpPr/>
          <p:nvPr/>
        </p:nvSpPr>
        <p:spPr>
          <a:xfrm>
            <a:off x="8594675" y="3590925"/>
            <a:ext cx="1000125" cy="190500"/>
          </a:xfrm>
          <a:prstGeom prst="rect">
            <a:avLst/>
          </a:prstGeom>
          <a:noFill/>
          <a:ln/>
        </p:spPr>
        <p:txBody>
          <a:bodyPr wrap="square" lIns="0" tIns="0" rIns="0" bIns="0" rtlCol="0" anchor="ctr"/>
          <a:lstStyle/>
          <a:p>
            <a:pPr>
              <a:lnSpc>
                <a:spcPct val="120000"/>
              </a:lnSpc>
            </a:pPr>
            <a:r>
              <a:rPr lang="en-US" sz="1050" dirty="0">
                <a:solidFill>
                  <a:srgbClr val="7D7C7A"/>
                </a:solidFill>
                <a:latin typeface="Noto Sans SC" pitchFamily="34" charset="0"/>
                <a:ea typeface="Noto Sans SC" pitchFamily="34" charset="-122"/>
                <a:cs typeface="Noto Sans SC" pitchFamily="34" charset="-120"/>
              </a:rPr>
              <a:t>上下文记忆检索</a:t>
            </a:r>
            <a:endParaRPr lang="en-US" sz="1600" dirty="0"/>
          </a:p>
        </p:txBody>
      </p:sp>
      <p:sp>
        <p:nvSpPr>
          <p:cNvPr id="51" name="Shape 49"/>
          <p:cNvSpPr/>
          <p:nvPr/>
        </p:nvSpPr>
        <p:spPr>
          <a:xfrm>
            <a:off x="8385125" y="3895725"/>
            <a:ext cx="76200" cy="152400"/>
          </a:xfrm>
          <a:custGeom>
            <a:avLst/>
            <a:gdLst/>
            <a:ahLst/>
            <a:cxnLst/>
            <a:rect l="l" t="t" r="r" b="b"/>
            <a:pathLst>
              <a:path w="76200" h="152400">
                <a:moveTo>
                  <a:pt x="73551" y="69473"/>
                </a:moveTo>
                <a:cubicBezTo>
                  <a:pt x="77272" y="73194"/>
                  <a:pt x="77272" y="79236"/>
                  <a:pt x="73551" y="82957"/>
                </a:cubicBezTo>
                <a:lnTo>
                  <a:pt x="25926" y="130582"/>
                </a:lnTo>
                <a:cubicBezTo>
                  <a:pt x="22205" y="134303"/>
                  <a:pt x="16163" y="134303"/>
                  <a:pt x="12442" y="130582"/>
                </a:cubicBezTo>
                <a:cubicBezTo>
                  <a:pt x="8721" y="126861"/>
                  <a:pt x="8721" y="120819"/>
                  <a:pt x="12442" y="117098"/>
                </a:cubicBezTo>
                <a:lnTo>
                  <a:pt x="53340" y="76200"/>
                </a:lnTo>
                <a:lnTo>
                  <a:pt x="12472" y="35302"/>
                </a:lnTo>
                <a:cubicBezTo>
                  <a:pt x="8751" y="31581"/>
                  <a:pt x="8751" y="25539"/>
                  <a:pt x="12472" y="21818"/>
                </a:cubicBezTo>
                <a:cubicBezTo>
                  <a:pt x="16193" y="18098"/>
                  <a:pt x="22235" y="18098"/>
                  <a:pt x="25956" y="21818"/>
                </a:cubicBezTo>
                <a:lnTo>
                  <a:pt x="73581" y="69443"/>
                </a:lnTo>
                <a:close/>
              </a:path>
            </a:pathLst>
          </a:custGeom>
          <a:solidFill>
            <a:srgbClr val="4A6D8C"/>
          </a:solidFill>
          <a:ln/>
        </p:spPr>
        <p:txBody>
          <a:bodyPr/>
          <a:lstStyle/>
          <a:p>
            <a:endParaRPr lang="zh-CN" altLang="en-US"/>
          </a:p>
        </p:txBody>
      </p:sp>
      <p:sp>
        <p:nvSpPr>
          <p:cNvPr id="52" name="Text 50"/>
          <p:cNvSpPr/>
          <p:nvPr/>
        </p:nvSpPr>
        <p:spPr>
          <a:xfrm>
            <a:off x="8594675" y="3857625"/>
            <a:ext cx="866775" cy="190500"/>
          </a:xfrm>
          <a:prstGeom prst="rect">
            <a:avLst/>
          </a:prstGeom>
          <a:noFill/>
          <a:ln/>
        </p:spPr>
        <p:txBody>
          <a:bodyPr wrap="square" lIns="0" tIns="0" rIns="0" bIns="0" rtlCol="0" anchor="ctr"/>
          <a:lstStyle/>
          <a:p>
            <a:pPr>
              <a:lnSpc>
                <a:spcPct val="120000"/>
              </a:lnSpc>
            </a:pPr>
            <a:r>
              <a:rPr lang="en-US" sz="1050" dirty="0">
                <a:solidFill>
                  <a:srgbClr val="7D7C7A"/>
                </a:solidFill>
                <a:latin typeface="Noto Sans SC" pitchFamily="34" charset="0"/>
                <a:ea typeface="Noto Sans SC" pitchFamily="34" charset="-122"/>
                <a:cs typeface="Noto Sans SC" pitchFamily="34" charset="-120"/>
              </a:rPr>
              <a:t>长期知识积累</a:t>
            </a:r>
            <a:endParaRPr lang="en-US" sz="1600" dirty="0"/>
          </a:p>
        </p:txBody>
      </p:sp>
      <p:sp>
        <p:nvSpPr>
          <p:cNvPr id="53" name="Shape 51"/>
          <p:cNvSpPr/>
          <p:nvPr/>
        </p:nvSpPr>
        <p:spPr>
          <a:xfrm>
            <a:off x="400050" y="4438650"/>
            <a:ext cx="11410950" cy="552450"/>
          </a:xfrm>
          <a:custGeom>
            <a:avLst/>
            <a:gdLst/>
            <a:ahLst/>
            <a:cxnLst/>
            <a:rect l="l" t="t" r="r" b="b"/>
            <a:pathLst>
              <a:path w="11410950" h="552450">
                <a:moveTo>
                  <a:pt x="0" y="0"/>
                </a:moveTo>
                <a:lnTo>
                  <a:pt x="11334751" y="0"/>
                </a:lnTo>
                <a:cubicBezTo>
                  <a:pt x="11376834" y="0"/>
                  <a:pt x="11410950" y="34116"/>
                  <a:pt x="11410950" y="76199"/>
                </a:cubicBezTo>
                <a:lnTo>
                  <a:pt x="11410950" y="476251"/>
                </a:lnTo>
                <a:cubicBezTo>
                  <a:pt x="11410950" y="518334"/>
                  <a:pt x="11376834" y="552450"/>
                  <a:pt x="11334751" y="552450"/>
                </a:cubicBezTo>
                <a:lnTo>
                  <a:pt x="0" y="552450"/>
                </a:lnTo>
                <a:lnTo>
                  <a:pt x="0" y="0"/>
                </a:lnTo>
                <a:close/>
              </a:path>
            </a:pathLst>
          </a:custGeom>
          <a:solidFill>
            <a:srgbClr val="C9A87C">
              <a:alpha val="10196"/>
            </a:srgbClr>
          </a:solidFill>
          <a:ln/>
        </p:spPr>
        <p:txBody>
          <a:bodyPr/>
          <a:lstStyle/>
          <a:p>
            <a:endParaRPr lang="zh-CN" altLang="en-US"/>
          </a:p>
        </p:txBody>
      </p:sp>
      <p:sp>
        <p:nvSpPr>
          <p:cNvPr id="54" name="Shape 52"/>
          <p:cNvSpPr/>
          <p:nvPr/>
        </p:nvSpPr>
        <p:spPr>
          <a:xfrm>
            <a:off x="400050" y="4438650"/>
            <a:ext cx="38100" cy="552450"/>
          </a:xfrm>
          <a:custGeom>
            <a:avLst/>
            <a:gdLst/>
            <a:ahLst/>
            <a:cxnLst/>
            <a:rect l="l" t="t" r="r" b="b"/>
            <a:pathLst>
              <a:path w="38100" h="552450">
                <a:moveTo>
                  <a:pt x="0" y="0"/>
                </a:moveTo>
                <a:lnTo>
                  <a:pt x="38100" y="0"/>
                </a:lnTo>
                <a:lnTo>
                  <a:pt x="38100" y="552450"/>
                </a:lnTo>
                <a:lnTo>
                  <a:pt x="0" y="552450"/>
                </a:lnTo>
                <a:lnTo>
                  <a:pt x="0" y="0"/>
                </a:lnTo>
                <a:close/>
              </a:path>
            </a:pathLst>
          </a:custGeom>
          <a:solidFill>
            <a:srgbClr val="C9A87C"/>
          </a:solidFill>
          <a:ln/>
        </p:spPr>
        <p:txBody>
          <a:bodyPr/>
          <a:lstStyle/>
          <a:p>
            <a:endParaRPr lang="zh-CN" altLang="en-US"/>
          </a:p>
        </p:txBody>
      </p:sp>
      <p:sp>
        <p:nvSpPr>
          <p:cNvPr id="55" name="Shape 53"/>
          <p:cNvSpPr/>
          <p:nvPr/>
        </p:nvSpPr>
        <p:spPr>
          <a:xfrm>
            <a:off x="590550" y="4638675"/>
            <a:ext cx="152400" cy="152400"/>
          </a:xfrm>
          <a:custGeom>
            <a:avLst/>
            <a:gdLst/>
            <a:ahLst/>
            <a:cxnLst/>
            <a:rect l="l" t="t" r="r" b="b"/>
            <a:pathLst>
              <a:path w="152400" h="152400">
                <a:moveTo>
                  <a:pt x="66675" y="0"/>
                </a:moveTo>
                <a:cubicBezTo>
                  <a:pt x="77182" y="0"/>
                  <a:pt x="85725" y="6400"/>
                  <a:pt x="85725" y="14288"/>
                </a:cubicBezTo>
                <a:cubicBezTo>
                  <a:pt x="85725" y="17383"/>
                  <a:pt x="84415" y="20241"/>
                  <a:pt x="82153" y="22592"/>
                </a:cubicBezTo>
                <a:cubicBezTo>
                  <a:pt x="80189" y="24646"/>
                  <a:pt x="78581" y="27146"/>
                  <a:pt x="78581" y="30004"/>
                </a:cubicBezTo>
                <a:cubicBezTo>
                  <a:pt x="78581" y="34469"/>
                  <a:pt x="82213" y="38100"/>
                  <a:pt x="86678" y="38100"/>
                </a:cubicBezTo>
                <a:lnTo>
                  <a:pt x="100013" y="38100"/>
                </a:lnTo>
                <a:cubicBezTo>
                  <a:pt x="107900" y="38100"/>
                  <a:pt x="114300" y="44500"/>
                  <a:pt x="114300" y="52388"/>
                </a:cubicBezTo>
                <a:lnTo>
                  <a:pt x="114300" y="65723"/>
                </a:lnTo>
                <a:cubicBezTo>
                  <a:pt x="114300" y="70187"/>
                  <a:pt x="117931" y="73819"/>
                  <a:pt x="122396" y="73819"/>
                </a:cubicBezTo>
                <a:cubicBezTo>
                  <a:pt x="125224" y="73819"/>
                  <a:pt x="127754" y="72211"/>
                  <a:pt x="129808" y="70247"/>
                </a:cubicBezTo>
                <a:cubicBezTo>
                  <a:pt x="132159" y="68014"/>
                  <a:pt x="135017" y="66675"/>
                  <a:pt x="138113" y="66675"/>
                </a:cubicBezTo>
                <a:cubicBezTo>
                  <a:pt x="146000" y="66675"/>
                  <a:pt x="152400" y="75218"/>
                  <a:pt x="152400" y="85725"/>
                </a:cubicBezTo>
                <a:cubicBezTo>
                  <a:pt x="152400" y="96232"/>
                  <a:pt x="146000" y="104775"/>
                  <a:pt x="138113" y="104775"/>
                </a:cubicBezTo>
                <a:cubicBezTo>
                  <a:pt x="135017" y="104775"/>
                  <a:pt x="132130" y="103465"/>
                  <a:pt x="129808" y="101203"/>
                </a:cubicBezTo>
                <a:cubicBezTo>
                  <a:pt x="127754" y="99239"/>
                  <a:pt x="125254" y="97631"/>
                  <a:pt x="122396" y="97631"/>
                </a:cubicBezTo>
                <a:cubicBezTo>
                  <a:pt x="117931" y="97631"/>
                  <a:pt x="114300" y="101263"/>
                  <a:pt x="114300" y="105728"/>
                </a:cubicBezTo>
                <a:lnTo>
                  <a:pt x="114300" y="138113"/>
                </a:lnTo>
                <a:cubicBezTo>
                  <a:pt x="114300" y="146000"/>
                  <a:pt x="107900" y="152400"/>
                  <a:pt x="100013" y="152400"/>
                </a:cubicBezTo>
                <a:lnTo>
                  <a:pt x="83106" y="152400"/>
                </a:lnTo>
                <a:cubicBezTo>
                  <a:pt x="79296" y="152400"/>
                  <a:pt x="76200" y="149304"/>
                  <a:pt x="76200" y="145494"/>
                </a:cubicBezTo>
                <a:cubicBezTo>
                  <a:pt x="76200" y="142756"/>
                  <a:pt x="77926" y="140345"/>
                  <a:pt x="80129" y="138708"/>
                </a:cubicBezTo>
                <a:cubicBezTo>
                  <a:pt x="83582" y="136118"/>
                  <a:pt x="85725" y="132546"/>
                  <a:pt x="85725" y="128588"/>
                </a:cubicBezTo>
                <a:cubicBezTo>
                  <a:pt x="85725" y="120700"/>
                  <a:pt x="77182" y="114300"/>
                  <a:pt x="66675" y="114300"/>
                </a:cubicBezTo>
                <a:cubicBezTo>
                  <a:pt x="56168" y="114300"/>
                  <a:pt x="47625" y="120700"/>
                  <a:pt x="47625" y="128588"/>
                </a:cubicBezTo>
                <a:cubicBezTo>
                  <a:pt x="47625" y="132546"/>
                  <a:pt x="49768" y="136118"/>
                  <a:pt x="53221" y="138708"/>
                </a:cubicBezTo>
                <a:cubicBezTo>
                  <a:pt x="55424" y="140345"/>
                  <a:pt x="57150" y="142726"/>
                  <a:pt x="57150" y="145494"/>
                </a:cubicBezTo>
                <a:cubicBezTo>
                  <a:pt x="57150" y="149304"/>
                  <a:pt x="54054" y="152400"/>
                  <a:pt x="50244" y="152400"/>
                </a:cubicBezTo>
                <a:lnTo>
                  <a:pt x="14288" y="152400"/>
                </a:lnTo>
                <a:cubicBezTo>
                  <a:pt x="6400" y="152400"/>
                  <a:pt x="0" y="146000"/>
                  <a:pt x="0" y="138113"/>
                </a:cubicBezTo>
                <a:lnTo>
                  <a:pt x="0" y="102156"/>
                </a:lnTo>
                <a:cubicBezTo>
                  <a:pt x="0" y="98346"/>
                  <a:pt x="3096" y="95250"/>
                  <a:pt x="6906" y="95250"/>
                </a:cubicBezTo>
                <a:cubicBezTo>
                  <a:pt x="9644" y="95250"/>
                  <a:pt x="12055" y="96976"/>
                  <a:pt x="13692" y="99179"/>
                </a:cubicBezTo>
                <a:cubicBezTo>
                  <a:pt x="16282" y="102632"/>
                  <a:pt x="19854" y="104775"/>
                  <a:pt x="23813" y="104775"/>
                </a:cubicBezTo>
                <a:cubicBezTo>
                  <a:pt x="31700" y="104775"/>
                  <a:pt x="38100" y="96232"/>
                  <a:pt x="38100" y="85725"/>
                </a:cubicBezTo>
                <a:cubicBezTo>
                  <a:pt x="38100" y="75218"/>
                  <a:pt x="31700" y="66675"/>
                  <a:pt x="23813" y="66675"/>
                </a:cubicBezTo>
                <a:cubicBezTo>
                  <a:pt x="19854" y="66675"/>
                  <a:pt x="16282" y="68818"/>
                  <a:pt x="13692" y="72271"/>
                </a:cubicBezTo>
                <a:cubicBezTo>
                  <a:pt x="12055" y="74474"/>
                  <a:pt x="9674" y="76200"/>
                  <a:pt x="6906" y="76200"/>
                </a:cubicBezTo>
                <a:cubicBezTo>
                  <a:pt x="3096" y="76200"/>
                  <a:pt x="0" y="73104"/>
                  <a:pt x="0" y="69294"/>
                </a:cubicBezTo>
                <a:lnTo>
                  <a:pt x="0" y="52388"/>
                </a:lnTo>
                <a:cubicBezTo>
                  <a:pt x="0" y="44500"/>
                  <a:pt x="6400" y="38100"/>
                  <a:pt x="14288" y="38100"/>
                </a:cubicBezTo>
                <a:lnTo>
                  <a:pt x="46673" y="38100"/>
                </a:lnTo>
                <a:cubicBezTo>
                  <a:pt x="51137" y="38100"/>
                  <a:pt x="54769" y="34469"/>
                  <a:pt x="54769" y="30004"/>
                </a:cubicBezTo>
                <a:cubicBezTo>
                  <a:pt x="54769" y="27176"/>
                  <a:pt x="53161" y="24646"/>
                  <a:pt x="51197" y="22592"/>
                </a:cubicBezTo>
                <a:cubicBezTo>
                  <a:pt x="48964" y="20241"/>
                  <a:pt x="47625" y="17383"/>
                  <a:pt x="47625" y="14288"/>
                </a:cubicBezTo>
                <a:cubicBezTo>
                  <a:pt x="47625" y="6400"/>
                  <a:pt x="56168" y="0"/>
                  <a:pt x="66675" y="0"/>
                </a:cubicBezTo>
                <a:close/>
              </a:path>
            </a:pathLst>
          </a:custGeom>
          <a:solidFill>
            <a:srgbClr val="C9A87C"/>
          </a:solidFill>
          <a:ln/>
        </p:spPr>
        <p:txBody>
          <a:bodyPr/>
          <a:lstStyle/>
          <a:p>
            <a:endParaRPr lang="zh-CN" altLang="en-US"/>
          </a:p>
        </p:txBody>
      </p:sp>
      <p:sp>
        <p:nvSpPr>
          <p:cNvPr id="56" name="Text 54"/>
          <p:cNvSpPr/>
          <p:nvPr/>
        </p:nvSpPr>
        <p:spPr>
          <a:xfrm>
            <a:off x="819150" y="4591050"/>
            <a:ext cx="10915650" cy="247650"/>
          </a:xfrm>
          <a:prstGeom prst="rect">
            <a:avLst/>
          </a:prstGeom>
          <a:noFill/>
          <a:ln/>
        </p:spPr>
        <p:txBody>
          <a:bodyPr wrap="square" lIns="0" tIns="0" rIns="0" bIns="0" rtlCol="0" anchor="ctr"/>
          <a:lstStyle/>
          <a:p>
            <a:pPr>
              <a:lnSpc>
                <a:spcPct val="140000"/>
              </a:lnSpc>
            </a:pPr>
            <a:r>
              <a:rPr lang="en-US" sz="1200" b="1" dirty="0">
                <a:solidFill>
                  <a:srgbClr val="C9A87C"/>
                </a:solidFill>
                <a:latin typeface="Noto Sans SC" pitchFamily="34" charset="0"/>
                <a:ea typeface="Noto Sans SC" pitchFamily="34" charset="-122"/>
                <a:cs typeface="Noto Sans SC" pitchFamily="34" charset="-120"/>
              </a:rPr>
              <a:t>模块化设计：</a:t>
            </a:r>
            <a:r>
              <a:rPr lang="en-US" sz="1200" dirty="0">
                <a:solidFill>
                  <a:srgbClr val="E0E2E5"/>
                </a:solidFill>
                <a:latin typeface="Noto Sans SC" pitchFamily="34" charset="0"/>
                <a:ea typeface="Noto Sans SC" pitchFamily="34" charset="-122"/>
                <a:cs typeface="Noto Sans SC" pitchFamily="34" charset="-120"/>
              </a:rPr>
              <a:t>动作与知识层通过原子化的工具、可扩展的技能树和持久化的记忆机制，为智能体提供了完整的"手脚"和"大脑"，使其能够胜任复杂的工程任务。</a:t>
            </a:r>
            <a:endParaRPr lang="en-US" sz="1600" dirty="0"/>
          </a:p>
        </p:txBody>
      </p:sp>
    </p:spTree>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1A1D21"/>
        </a:solidFill>
        <a:effectLst/>
      </p:bgPr>
    </p:bg>
    <p:spTree>
      <p:nvGrpSpPr>
        <p:cNvPr id="1" name=""/>
        <p:cNvGrpSpPr/>
        <p:nvPr/>
      </p:nvGrpSpPr>
      <p:grpSpPr>
        <a:xfrm>
          <a:off x="0" y="0"/>
          <a:ext cx="0" cy="0"/>
          <a:chOff x="0" y="0"/>
          <a:chExt cx="0" cy="0"/>
        </a:xfrm>
      </p:grpSpPr>
      <p:sp>
        <p:nvSpPr>
          <p:cNvPr id="2" name="Text 0"/>
          <p:cNvSpPr/>
          <p:nvPr/>
        </p:nvSpPr>
        <p:spPr>
          <a:xfrm>
            <a:off x="381000" y="381000"/>
            <a:ext cx="11506200" cy="228600"/>
          </a:xfrm>
          <a:prstGeom prst="rect">
            <a:avLst/>
          </a:prstGeom>
          <a:noFill/>
          <a:ln/>
        </p:spPr>
        <p:txBody>
          <a:bodyPr wrap="square" lIns="0" tIns="0" rIns="0" bIns="0" rtlCol="0" anchor="ctr"/>
          <a:lstStyle/>
          <a:p>
            <a:pPr>
              <a:lnSpc>
                <a:spcPct val="130000"/>
              </a:lnSpc>
            </a:pPr>
            <a:r>
              <a:rPr lang="en-US" sz="1200" b="1" kern="0" spc="60" dirty="0">
                <a:solidFill>
                  <a:srgbClr val="C9A87C"/>
                </a:solidFill>
                <a:latin typeface="Noto Sans SC" pitchFamily="34" charset="0"/>
                <a:ea typeface="Noto Sans SC" pitchFamily="34" charset="-122"/>
                <a:cs typeface="Noto Sans SC" pitchFamily="34" charset="-120"/>
              </a:rPr>
              <a:t>SUBSYSTEMS</a:t>
            </a:r>
            <a:endParaRPr lang="en-US" sz="1600" dirty="0"/>
          </a:p>
        </p:txBody>
      </p:sp>
      <p:sp>
        <p:nvSpPr>
          <p:cNvPr id="3" name="Text 1"/>
          <p:cNvSpPr/>
          <p:nvPr/>
        </p:nvSpPr>
        <p:spPr>
          <a:xfrm>
            <a:off x="381000" y="685800"/>
            <a:ext cx="11601450" cy="381000"/>
          </a:xfrm>
          <a:prstGeom prst="rect">
            <a:avLst/>
          </a:prstGeom>
          <a:noFill/>
          <a:ln/>
        </p:spPr>
        <p:txBody>
          <a:bodyPr wrap="square" lIns="0" tIns="0" rIns="0" bIns="0" rtlCol="0" anchor="ctr"/>
          <a:lstStyle/>
          <a:p>
            <a:pPr>
              <a:lnSpc>
                <a:spcPct val="90000"/>
              </a:lnSpc>
            </a:pPr>
            <a:r>
              <a:rPr lang="en-US" sz="2700" b="1" dirty="0">
                <a:solidFill>
                  <a:srgbClr val="E0E2E5"/>
                </a:solidFill>
                <a:latin typeface="Noto Sans SC" pitchFamily="34" charset="0"/>
                <a:ea typeface="Noto Sans SC" pitchFamily="34" charset="-122"/>
                <a:cs typeface="Noto Sans SC" pitchFamily="34" charset="-120"/>
              </a:rPr>
              <a:t>子系统模块划分：安全与扩展层 + 接口与协议层</a:t>
            </a:r>
            <a:endParaRPr lang="en-US" sz="1600" dirty="0"/>
          </a:p>
        </p:txBody>
      </p:sp>
      <p:sp>
        <p:nvSpPr>
          <p:cNvPr id="4" name="Shape 2"/>
          <p:cNvSpPr/>
          <p:nvPr/>
        </p:nvSpPr>
        <p:spPr>
          <a:xfrm>
            <a:off x="385763" y="1223963"/>
            <a:ext cx="5610225" cy="3381375"/>
          </a:xfrm>
          <a:custGeom>
            <a:avLst/>
            <a:gdLst/>
            <a:ahLst/>
            <a:cxnLst/>
            <a:rect l="l" t="t" r="r" b="b"/>
            <a:pathLst>
              <a:path w="5610225" h="3381375">
                <a:moveTo>
                  <a:pt x="76216" y="0"/>
                </a:moveTo>
                <a:lnTo>
                  <a:pt x="5534009" y="0"/>
                </a:lnTo>
                <a:cubicBezTo>
                  <a:pt x="5576102" y="0"/>
                  <a:pt x="5610225" y="34123"/>
                  <a:pt x="5610225" y="76216"/>
                </a:cubicBezTo>
                <a:lnTo>
                  <a:pt x="5610225" y="3305159"/>
                </a:lnTo>
                <a:cubicBezTo>
                  <a:pt x="5610225" y="3347252"/>
                  <a:pt x="5576102" y="3381375"/>
                  <a:pt x="5534009" y="3381375"/>
                </a:cubicBezTo>
                <a:lnTo>
                  <a:pt x="76216" y="3381375"/>
                </a:lnTo>
                <a:cubicBezTo>
                  <a:pt x="34123" y="3381375"/>
                  <a:pt x="0" y="3347252"/>
                  <a:pt x="0" y="3305159"/>
                </a:cubicBezTo>
                <a:lnTo>
                  <a:pt x="0" y="76216"/>
                </a:lnTo>
                <a:cubicBezTo>
                  <a:pt x="0" y="34151"/>
                  <a:pt x="34151" y="0"/>
                  <a:pt x="76216" y="0"/>
                </a:cubicBezTo>
                <a:close/>
              </a:path>
            </a:pathLst>
          </a:custGeom>
          <a:solidFill>
            <a:srgbClr val="4A6D8C">
              <a:alpha val="10196"/>
            </a:srgbClr>
          </a:solidFill>
          <a:ln w="12700">
            <a:solidFill>
              <a:srgbClr val="4A6D8C">
                <a:alpha val="30196"/>
              </a:srgbClr>
            </a:solidFill>
            <a:prstDash val="solid"/>
          </a:ln>
        </p:spPr>
        <p:txBody>
          <a:bodyPr/>
          <a:lstStyle/>
          <a:p>
            <a:endParaRPr lang="zh-CN" altLang="en-US"/>
          </a:p>
        </p:txBody>
      </p:sp>
      <p:sp>
        <p:nvSpPr>
          <p:cNvPr id="5" name="Shape 3"/>
          <p:cNvSpPr/>
          <p:nvPr/>
        </p:nvSpPr>
        <p:spPr>
          <a:xfrm>
            <a:off x="581025" y="1419225"/>
            <a:ext cx="457200" cy="457200"/>
          </a:xfrm>
          <a:custGeom>
            <a:avLst/>
            <a:gdLst/>
            <a:ahLst/>
            <a:cxnLst/>
            <a:rect l="l" t="t" r="r" b="b"/>
            <a:pathLst>
              <a:path w="457200" h="457200">
                <a:moveTo>
                  <a:pt x="76202" y="0"/>
                </a:moveTo>
                <a:lnTo>
                  <a:pt x="380998" y="0"/>
                </a:lnTo>
                <a:cubicBezTo>
                  <a:pt x="423055" y="0"/>
                  <a:pt x="457200" y="34145"/>
                  <a:pt x="457200" y="76202"/>
                </a:cubicBezTo>
                <a:lnTo>
                  <a:pt x="457200" y="380998"/>
                </a:lnTo>
                <a:cubicBezTo>
                  <a:pt x="457200" y="423055"/>
                  <a:pt x="423055" y="457200"/>
                  <a:pt x="380998" y="457200"/>
                </a:cubicBezTo>
                <a:lnTo>
                  <a:pt x="76202" y="457200"/>
                </a:lnTo>
                <a:cubicBezTo>
                  <a:pt x="34145" y="457200"/>
                  <a:pt x="0" y="423055"/>
                  <a:pt x="0" y="380998"/>
                </a:cubicBezTo>
                <a:lnTo>
                  <a:pt x="0" y="76202"/>
                </a:lnTo>
                <a:cubicBezTo>
                  <a:pt x="0" y="34145"/>
                  <a:pt x="34145" y="0"/>
                  <a:pt x="76202" y="0"/>
                </a:cubicBezTo>
                <a:close/>
              </a:path>
            </a:pathLst>
          </a:custGeom>
          <a:solidFill>
            <a:srgbClr val="C9A87C"/>
          </a:solidFill>
          <a:ln/>
        </p:spPr>
        <p:txBody>
          <a:bodyPr/>
          <a:lstStyle/>
          <a:p>
            <a:endParaRPr lang="zh-CN" altLang="en-US"/>
          </a:p>
        </p:txBody>
      </p:sp>
      <p:sp>
        <p:nvSpPr>
          <p:cNvPr id="6" name="Shape 4"/>
          <p:cNvSpPr/>
          <p:nvPr/>
        </p:nvSpPr>
        <p:spPr>
          <a:xfrm>
            <a:off x="714375" y="1552575"/>
            <a:ext cx="190500" cy="190500"/>
          </a:xfrm>
          <a:custGeom>
            <a:avLst/>
            <a:gdLst/>
            <a:ahLst/>
            <a:cxnLst/>
            <a:rect l="l" t="t" r="r" b="b"/>
            <a:pathLst>
              <a:path w="190500" h="190500">
                <a:moveTo>
                  <a:pt x="95250" y="0"/>
                </a:moveTo>
                <a:cubicBezTo>
                  <a:pt x="96962" y="0"/>
                  <a:pt x="98673" y="372"/>
                  <a:pt x="100236" y="1079"/>
                </a:cubicBezTo>
                <a:lnTo>
                  <a:pt x="170334" y="30807"/>
                </a:lnTo>
                <a:cubicBezTo>
                  <a:pt x="178519" y="34268"/>
                  <a:pt x="184621" y="42342"/>
                  <a:pt x="184584" y="52090"/>
                </a:cubicBezTo>
                <a:cubicBezTo>
                  <a:pt x="184398" y="88999"/>
                  <a:pt x="169218" y="156530"/>
                  <a:pt x="105110" y="187226"/>
                </a:cubicBezTo>
                <a:cubicBezTo>
                  <a:pt x="98896" y="190202"/>
                  <a:pt x="91678" y="190202"/>
                  <a:pt x="85465" y="187226"/>
                </a:cubicBezTo>
                <a:cubicBezTo>
                  <a:pt x="21320" y="156530"/>
                  <a:pt x="6176" y="88999"/>
                  <a:pt x="5990" y="52090"/>
                </a:cubicBezTo>
                <a:cubicBezTo>
                  <a:pt x="5953" y="42342"/>
                  <a:pt x="12055" y="34268"/>
                  <a:pt x="20241" y="30807"/>
                </a:cubicBezTo>
                <a:lnTo>
                  <a:pt x="90301" y="1079"/>
                </a:lnTo>
                <a:cubicBezTo>
                  <a:pt x="91864" y="372"/>
                  <a:pt x="93538" y="0"/>
                  <a:pt x="95250" y="0"/>
                </a:cubicBezTo>
                <a:close/>
                <a:moveTo>
                  <a:pt x="95250" y="24854"/>
                </a:moveTo>
                <a:lnTo>
                  <a:pt x="95250" y="165534"/>
                </a:lnTo>
                <a:cubicBezTo>
                  <a:pt x="146596" y="140680"/>
                  <a:pt x="160400" y="85613"/>
                  <a:pt x="160734" y="52648"/>
                </a:cubicBezTo>
                <a:lnTo>
                  <a:pt x="95250" y="24892"/>
                </a:lnTo>
                <a:lnTo>
                  <a:pt x="95250" y="24892"/>
                </a:lnTo>
                <a:close/>
              </a:path>
            </a:pathLst>
          </a:custGeom>
          <a:solidFill>
            <a:srgbClr val="1A1D21"/>
          </a:solidFill>
          <a:ln/>
        </p:spPr>
        <p:txBody>
          <a:bodyPr/>
          <a:lstStyle/>
          <a:p>
            <a:endParaRPr lang="zh-CN" altLang="en-US"/>
          </a:p>
        </p:txBody>
      </p:sp>
      <p:sp>
        <p:nvSpPr>
          <p:cNvPr id="7" name="Text 5"/>
          <p:cNvSpPr/>
          <p:nvPr/>
        </p:nvSpPr>
        <p:spPr>
          <a:xfrm>
            <a:off x="1152525" y="1514475"/>
            <a:ext cx="1238250" cy="266700"/>
          </a:xfrm>
          <a:prstGeom prst="rect">
            <a:avLst/>
          </a:prstGeom>
          <a:noFill/>
          <a:ln/>
        </p:spPr>
        <p:txBody>
          <a:bodyPr wrap="square" lIns="0" tIns="0" rIns="0" bIns="0" rtlCol="0" anchor="ctr"/>
          <a:lstStyle/>
          <a:p>
            <a:pPr>
              <a:lnSpc>
                <a:spcPct val="120000"/>
              </a:lnSpc>
            </a:pPr>
            <a:r>
              <a:rPr lang="en-US" sz="1500" b="1" dirty="0">
                <a:solidFill>
                  <a:srgbClr val="E0E2E5"/>
                </a:solidFill>
                <a:latin typeface="Noto Sans SC" pitchFamily="34" charset="0"/>
                <a:ea typeface="Noto Sans SC" pitchFamily="34" charset="-122"/>
                <a:cs typeface="Noto Sans SC" pitchFamily="34" charset="-120"/>
              </a:rPr>
              <a:t>安全与扩展层</a:t>
            </a:r>
            <a:endParaRPr lang="en-US" sz="1600" dirty="0"/>
          </a:p>
        </p:txBody>
      </p:sp>
      <p:sp>
        <p:nvSpPr>
          <p:cNvPr id="8" name="Shape 6"/>
          <p:cNvSpPr/>
          <p:nvPr/>
        </p:nvSpPr>
        <p:spPr>
          <a:xfrm>
            <a:off x="581025" y="2028825"/>
            <a:ext cx="5219700" cy="714375"/>
          </a:xfrm>
          <a:custGeom>
            <a:avLst/>
            <a:gdLst/>
            <a:ahLst/>
            <a:cxnLst/>
            <a:rect l="l" t="t" r="r" b="b"/>
            <a:pathLst>
              <a:path w="5219700" h="714375">
                <a:moveTo>
                  <a:pt x="76202" y="0"/>
                </a:moveTo>
                <a:lnTo>
                  <a:pt x="5143498" y="0"/>
                </a:lnTo>
                <a:cubicBezTo>
                  <a:pt x="5185583" y="0"/>
                  <a:pt x="5219700" y="34117"/>
                  <a:pt x="5219700" y="76202"/>
                </a:cubicBezTo>
                <a:lnTo>
                  <a:pt x="5219700" y="638173"/>
                </a:lnTo>
                <a:cubicBezTo>
                  <a:pt x="5219700" y="680258"/>
                  <a:pt x="5185583" y="714375"/>
                  <a:pt x="5143498" y="714375"/>
                </a:cubicBezTo>
                <a:lnTo>
                  <a:pt x="76202" y="714375"/>
                </a:lnTo>
                <a:cubicBezTo>
                  <a:pt x="34117" y="714375"/>
                  <a:pt x="0" y="680258"/>
                  <a:pt x="0" y="638173"/>
                </a:cubicBezTo>
                <a:lnTo>
                  <a:pt x="0" y="76202"/>
                </a:lnTo>
                <a:cubicBezTo>
                  <a:pt x="0" y="34145"/>
                  <a:pt x="34145" y="0"/>
                  <a:pt x="76202" y="0"/>
                </a:cubicBezTo>
                <a:close/>
              </a:path>
            </a:pathLst>
          </a:custGeom>
          <a:solidFill>
            <a:srgbClr val="1A1D21"/>
          </a:solidFill>
          <a:ln/>
        </p:spPr>
        <p:txBody>
          <a:bodyPr/>
          <a:lstStyle/>
          <a:p>
            <a:endParaRPr lang="zh-CN" altLang="en-US"/>
          </a:p>
        </p:txBody>
      </p:sp>
      <p:sp>
        <p:nvSpPr>
          <p:cNvPr id="9" name="Shape 7"/>
          <p:cNvSpPr/>
          <p:nvPr/>
        </p:nvSpPr>
        <p:spPr>
          <a:xfrm>
            <a:off x="733425" y="2181225"/>
            <a:ext cx="114300" cy="152400"/>
          </a:xfrm>
          <a:custGeom>
            <a:avLst/>
            <a:gdLst/>
            <a:ahLst/>
            <a:cxnLst/>
            <a:rect l="l" t="t" r="r" b="b"/>
            <a:pathLst>
              <a:path w="114300" h="152400">
                <a:moveTo>
                  <a:pt x="38100" y="28575"/>
                </a:moveTo>
                <a:lnTo>
                  <a:pt x="38100" y="47625"/>
                </a:lnTo>
                <a:lnTo>
                  <a:pt x="76200" y="47625"/>
                </a:lnTo>
                <a:lnTo>
                  <a:pt x="76200" y="28575"/>
                </a:lnTo>
                <a:cubicBezTo>
                  <a:pt x="76200" y="18068"/>
                  <a:pt x="67657" y="9525"/>
                  <a:pt x="57150" y="9525"/>
                </a:cubicBezTo>
                <a:cubicBezTo>
                  <a:pt x="46643" y="9525"/>
                  <a:pt x="38100" y="18068"/>
                  <a:pt x="38100" y="28575"/>
                </a:cubicBezTo>
                <a:close/>
                <a:moveTo>
                  <a:pt x="19050" y="47625"/>
                </a:moveTo>
                <a:lnTo>
                  <a:pt x="19050" y="28575"/>
                </a:lnTo>
                <a:cubicBezTo>
                  <a:pt x="19050" y="7531"/>
                  <a:pt x="36106" y="-9525"/>
                  <a:pt x="57150" y="-9525"/>
                </a:cubicBezTo>
                <a:cubicBezTo>
                  <a:pt x="78194" y="-9525"/>
                  <a:pt x="95250" y="7531"/>
                  <a:pt x="95250" y="28575"/>
                </a:cubicBezTo>
                <a:lnTo>
                  <a:pt x="95250" y="47625"/>
                </a:lnTo>
                <a:cubicBezTo>
                  <a:pt x="105757" y="47625"/>
                  <a:pt x="114300" y="56168"/>
                  <a:pt x="114300" y="66675"/>
                </a:cubicBezTo>
                <a:lnTo>
                  <a:pt x="114300" y="133350"/>
                </a:lnTo>
                <a:cubicBezTo>
                  <a:pt x="114300" y="143857"/>
                  <a:pt x="105757" y="152400"/>
                  <a:pt x="95250" y="152400"/>
                </a:cubicBezTo>
                <a:lnTo>
                  <a:pt x="19050" y="152400"/>
                </a:lnTo>
                <a:cubicBezTo>
                  <a:pt x="8543" y="152400"/>
                  <a:pt x="0" y="143857"/>
                  <a:pt x="0" y="133350"/>
                </a:cubicBezTo>
                <a:lnTo>
                  <a:pt x="0" y="66675"/>
                </a:lnTo>
                <a:cubicBezTo>
                  <a:pt x="0" y="56168"/>
                  <a:pt x="8543" y="47625"/>
                  <a:pt x="19050" y="47625"/>
                </a:cubicBezTo>
                <a:close/>
              </a:path>
            </a:pathLst>
          </a:custGeom>
          <a:solidFill>
            <a:srgbClr val="C9A87C"/>
          </a:solidFill>
          <a:ln/>
        </p:spPr>
        <p:txBody>
          <a:bodyPr/>
          <a:lstStyle/>
          <a:p>
            <a:endParaRPr lang="zh-CN" altLang="en-US"/>
          </a:p>
        </p:txBody>
      </p:sp>
      <p:sp>
        <p:nvSpPr>
          <p:cNvPr id="10" name="Text 8"/>
          <p:cNvSpPr/>
          <p:nvPr/>
        </p:nvSpPr>
        <p:spPr>
          <a:xfrm>
            <a:off x="962025" y="2143125"/>
            <a:ext cx="1028700" cy="228600"/>
          </a:xfrm>
          <a:prstGeom prst="rect">
            <a:avLst/>
          </a:prstGeom>
          <a:noFill/>
          <a:ln/>
        </p:spPr>
        <p:txBody>
          <a:bodyPr wrap="square" lIns="0" tIns="0" rIns="0" bIns="0" rtlCol="0" anchor="ctr"/>
          <a:lstStyle/>
          <a:p>
            <a:pPr>
              <a:lnSpc>
                <a:spcPct val="130000"/>
              </a:lnSpc>
            </a:pPr>
            <a:r>
              <a:rPr lang="en-US" sz="1200" b="1" dirty="0">
                <a:solidFill>
                  <a:srgbClr val="E0E2E5"/>
                </a:solidFill>
                <a:latin typeface="Noto Sans SC" pitchFamily="34" charset="0"/>
                <a:ea typeface="Noto Sans SC" pitchFamily="34" charset="-122"/>
                <a:cs typeface="Noto Sans SC" pitchFamily="34" charset="-120"/>
              </a:rPr>
              <a:t>permissions/</a:t>
            </a:r>
            <a:endParaRPr lang="en-US" sz="1600" dirty="0"/>
          </a:p>
        </p:txBody>
      </p:sp>
      <p:sp>
        <p:nvSpPr>
          <p:cNvPr id="11" name="Text 9"/>
          <p:cNvSpPr/>
          <p:nvPr/>
        </p:nvSpPr>
        <p:spPr>
          <a:xfrm>
            <a:off x="695325" y="2447925"/>
            <a:ext cx="5057775" cy="180975"/>
          </a:xfrm>
          <a:prstGeom prst="rect">
            <a:avLst/>
          </a:prstGeom>
          <a:noFill/>
          <a:ln/>
        </p:spPr>
        <p:txBody>
          <a:bodyPr wrap="square" lIns="0" tIns="0" rIns="0" bIns="0" rtlCol="0" anchor="ctr"/>
          <a:lstStyle/>
          <a:p>
            <a:pPr>
              <a:lnSpc>
                <a:spcPct val="110000"/>
              </a:lnSpc>
            </a:pPr>
            <a:r>
              <a:rPr lang="en-US" sz="1050" dirty="0">
                <a:solidFill>
                  <a:srgbClr val="7D7C7A"/>
                </a:solidFill>
                <a:latin typeface="Noto Sans SC" pitchFamily="34" charset="0"/>
                <a:ea typeface="Noto Sans SC" pitchFamily="34" charset="-122"/>
                <a:cs typeface="Noto Sans SC" pitchFamily="34" charset="-120"/>
              </a:rPr>
              <a:t>多级权限模式与路径级拦截规则，保障本地运行环境不被恶意指令破坏</a:t>
            </a:r>
            <a:endParaRPr lang="en-US" sz="1600" dirty="0"/>
          </a:p>
        </p:txBody>
      </p:sp>
      <p:sp>
        <p:nvSpPr>
          <p:cNvPr id="12" name="Shape 10"/>
          <p:cNvSpPr/>
          <p:nvPr/>
        </p:nvSpPr>
        <p:spPr>
          <a:xfrm>
            <a:off x="581025" y="2859881"/>
            <a:ext cx="5219700" cy="714375"/>
          </a:xfrm>
          <a:custGeom>
            <a:avLst/>
            <a:gdLst/>
            <a:ahLst/>
            <a:cxnLst/>
            <a:rect l="l" t="t" r="r" b="b"/>
            <a:pathLst>
              <a:path w="5219700" h="714375">
                <a:moveTo>
                  <a:pt x="76202" y="0"/>
                </a:moveTo>
                <a:lnTo>
                  <a:pt x="5143498" y="0"/>
                </a:lnTo>
                <a:cubicBezTo>
                  <a:pt x="5185583" y="0"/>
                  <a:pt x="5219700" y="34117"/>
                  <a:pt x="5219700" y="76202"/>
                </a:cubicBezTo>
                <a:lnTo>
                  <a:pt x="5219700" y="638173"/>
                </a:lnTo>
                <a:cubicBezTo>
                  <a:pt x="5219700" y="680258"/>
                  <a:pt x="5185583" y="714375"/>
                  <a:pt x="5143498" y="714375"/>
                </a:cubicBezTo>
                <a:lnTo>
                  <a:pt x="76202" y="714375"/>
                </a:lnTo>
                <a:cubicBezTo>
                  <a:pt x="34117" y="714375"/>
                  <a:pt x="0" y="680258"/>
                  <a:pt x="0" y="638173"/>
                </a:cubicBezTo>
                <a:lnTo>
                  <a:pt x="0" y="76202"/>
                </a:lnTo>
                <a:cubicBezTo>
                  <a:pt x="0" y="34145"/>
                  <a:pt x="34145" y="0"/>
                  <a:pt x="76202" y="0"/>
                </a:cubicBezTo>
                <a:close/>
              </a:path>
            </a:pathLst>
          </a:custGeom>
          <a:solidFill>
            <a:srgbClr val="1A1D21"/>
          </a:solidFill>
          <a:ln/>
        </p:spPr>
        <p:txBody>
          <a:bodyPr/>
          <a:lstStyle/>
          <a:p>
            <a:endParaRPr lang="zh-CN" altLang="en-US"/>
          </a:p>
        </p:txBody>
      </p:sp>
      <p:sp>
        <p:nvSpPr>
          <p:cNvPr id="13" name="Shape 11"/>
          <p:cNvSpPr/>
          <p:nvPr/>
        </p:nvSpPr>
        <p:spPr>
          <a:xfrm>
            <a:off x="704850" y="3012281"/>
            <a:ext cx="171450" cy="152400"/>
          </a:xfrm>
          <a:custGeom>
            <a:avLst/>
            <a:gdLst/>
            <a:ahLst/>
            <a:cxnLst/>
            <a:rect l="l" t="t" r="r" b="b"/>
            <a:pathLst>
              <a:path w="171450" h="152400">
                <a:moveTo>
                  <a:pt x="124867" y="28575"/>
                </a:moveTo>
                <a:cubicBezTo>
                  <a:pt x="119926" y="28575"/>
                  <a:pt x="115133" y="29914"/>
                  <a:pt x="110936" y="32355"/>
                </a:cubicBezTo>
                <a:cubicBezTo>
                  <a:pt x="106234" y="27593"/>
                  <a:pt x="100757" y="23604"/>
                  <a:pt x="94714" y="20598"/>
                </a:cubicBezTo>
                <a:cubicBezTo>
                  <a:pt x="103108" y="13454"/>
                  <a:pt x="113794" y="9525"/>
                  <a:pt x="124867" y="9525"/>
                </a:cubicBezTo>
                <a:cubicBezTo>
                  <a:pt x="150584" y="9525"/>
                  <a:pt x="171450" y="30361"/>
                  <a:pt x="171450" y="56108"/>
                </a:cubicBezTo>
                <a:cubicBezTo>
                  <a:pt x="171450" y="68461"/>
                  <a:pt x="166539" y="80308"/>
                  <a:pt x="157817" y="89029"/>
                </a:cubicBezTo>
                <a:lnTo>
                  <a:pt x="136654" y="110192"/>
                </a:lnTo>
                <a:cubicBezTo>
                  <a:pt x="127933" y="118914"/>
                  <a:pt x="116086" y="123825"/>
                  <a:pt x="103733" y="123825"/>
                </a:cubicBezTo>
                <a:cubicBezTo>
                  <a:pt x="78016" y="123825"/>
                  <a:pt x="57150" y="102989"/>
                  <a:pt x="57150" y="77242"/>
                </a:cubicBezTo>
                <a:cubicBezTo>
                  <a:pt x="57150" y="76795"/>
                  <a:pt x="57150" y="76349"/>
                  <a:pt x="57180" y="75902"/>
                </a:cubicBezTo>
                <a:cubicBezTo>
                  <a:pt x="57329" y="70634"/>
                  <a:pt x="61704" y="66496"/>
                  <a:pt x="66973" y="66645"/>
                </a:cubicBezTo>
                <a:cubicBezTo>
                  <a:pt x="72241" y="66794"/>
                  <a:pt x="76379" y="71170"/>
                  <a:pt x="76230" y="76438"/>
                </a:cubicBezTo>
                <a:cubicBezTo>
                  <a:pt x="76230" y="76706"/>
                  <a:pt x="76230" y="76974"/>
                  <a:pt x="76230" y="77212"/>
                </a:cubicBezTo>
                <a:cubicBezTo>
                  <a:pt x="76230" y="92422"/>
                  <a:pt x="88553" y="104745"/>
                  <a:pt x="103763" y="104745"/>
                </a:cubicBezTo>
                <a:cubicBezTo>
                  <a:pt x="111056" y="104745"/>
                  <a:pt x="118050" y="101858"/>
                  <a:pt x="123230" y="96679"/>
                </a:cubicBezTo>
                <a:lnTo>
                  <a:pt x="144393" y="75515"/>
                </a:lnTo>
                <a:cubicBezTo>
                  <a:pt x="149543" y="70366"/>
                  <a:pt x="152460" y="63341"/>
                  <a:pt x="152460" y="56049"/>
                </a:cubicBezTo>
                <a:cubicBezTo>
                  <a:pt x="152460" y="40838"/>
                  <a:pt x="140137" y="28515"/>
                  <a:pt x="124926" y="28515"/>
                </a:cubicBezTo>
                <a:close/>
                <a:moveTo>
                  <a:pt x="81915" y="51584"/>
                </a:moveTo>
                <a:cubicBezTo>
                  <a:pt x="81349" y="51346"/>
                  <a:pt x="80784" y="51018"/>
                  <a:pt x="80278" y="50661"/>
                </a:cubicBezTo>
                <a:cubicBezTo>
                  <a:pt x="76527" y="48726"/>
                  <a:pt x="72241" y="47625"/>
                  <a:pt x="67747" y="47625"/>
                </a:cubicBezTo>
                <a:cubicBezTo>
                  <a:pt x="60454" y="47625"/>
                  <a:pt x="53459" y="50512"/>
                  <a:pt x="48280" y="55691"/>
                </a:cubicBezTo>
                <a:lnTo>
                  <a:pt x="27116" y="76855"/>
                </a:lnTo>
                <a:cubicBezTo>
                  <a:pt x="21967" y="82004"/>
                  <a:pt x="19050" y="89029"/>
                  <a:pt x="19050" y="96322"/>
                </a:cubicBezTo>
                <a:cubicBezTo>
                  <a:pt x="19050" y="111532"/>
                  <a:pt x="31373" y="123855"/>
                  <a:pt x="46583" y="123855"/>
                </a:cubicBezTo>
                <a:cubicBezTo>
                  <a:pt x="51495" y="123855"/>
                  <a:pt x="56287" y="122545"/>
                  <a:pt x="60484" y="120104"/>
                </a:cubicBezTo>
                <a:cubicBezTo>
                  <a:pt x="65187" y="124867"/>
                  <a:pt x="70664" y="128855"/>
                  <a:pt x="76736" y="131862"/>
                </a:cubicBezTo>
                <a:cubicBezTo>
                  <a:pt x="68342" y="138976"/>
                  <a:pt x="57686" y="142935"/>
                  <a:pt x="46583" y="142935"/>
                </a:cubicBezTo>
                <a:cubicBezTo>
                  <a:pt x="20866" y="142935"/>
                  <a:pt x="0" y="122099"/>
                  <a:pt x="0" y="96351"/>
                </a:cubicBezTo>
                <a:cubicBezTo>
                  <a:pt x="0" y="83999"/>
                  <a:pt x="4911" y="72152"/>
                  <a:pt x="13633" y="63431"/>
                </a:cubicBezTo>
                <a:lnTo>
                  <a:pt x="34796" y="42267"/>
                </a:lnTo>
                <a:cubicBezTo>
                  <a:pt x="43517" y="33546"/>
                  <a:pt x="55364" y="28635"/>
                  <a:pt x="67717" y="28635"/>
                </a:cubicBezTo>
                <a:cubicBezTo>
                  <a:pt x="93494" y="28635"/>
                  <a:pt x="114300" y="49649"/>
                  <a:pt x="114300" y="75337"/>
                </a:cubicBezTo>
                <a:cubicBezTo>
                  <a:pt x="114300" y="75724"/>
                  <a:pt x="114300" y="76111"/>
                  <a:pt x="114300" y="76498"/>
                </a:cubicBezTo>
                <a:cubicBezTo>
                  <a:pt x="114181" y="81766"/>
                  <a:pt x="109805" y="85904"/>
                  <a:pt x="104537" y="85785"/>
                </a:cubicBezTo>
                <a:cubicBezTo>
                  <a:pt x="99268" y="85665"/>
                  <a:pt x="95131" y="81290"/>
                  <a:pt x="95250" y="76021"/>
                </a:cubicBezTo>
                <a:cubicBezTo>
                  <a:pt x="95250" y="75783"/>
                  <a:pt x="95250" y="75575"/>
                  <a:pt x="95250" y="75337"/>
                </a:cubicBezTo>
                <a:cubicBezTo>
                  <a:pt x="95250" y="65306"/>
                  <a:pt x="89892" y="56495"/>
                  <a:pt x="81915" y="51643"/>
                </a:cubicBezTo>
                <a:close/>
              </a:path>
            </a:pathLst>
          </a:custGeom>
          <a:solidFill>
            <a:srgbClr val="C9A87C"/>
          </a:solidFill>
          <a:ln/>
        </p:spPr>
        <p:txBody>
          <a:bodyPr/>
          <a:lstStyle/>
          <a:p>
            <a:endParaRPr lang="zh-CN" altLang="en-US"/>
          </a:p>
        </p:txBody>
      </p:sp>
      <p:sp>
        <p:nvSpPr>
          <p:cNvPr id="14" name="Text 12"/>
          <p:cNvSpPr/>
          <p:nvPr/>
        </p:nvSpPr>
        <p:spPr>
          <a:xfrm>
            <a:off x="962025" y="2974181"/>
            <a:ext cx="590550" cy="228600"/>
          </a:xfrm>
          <a:prstGeom prst="rect">
            <a:avLst/>
          </a:prstGeom>
          <a:noFill/>
          <a:ln/>
        </p:spPr>
        <p:txBody>
          <a:bodyPr wrap="square" lIns="0" tIns="0" rIns="0" bIns="0" rtlCol="0" anchor="ctr"/>
          <a:lstStyle/>
          <a:p>
            <a:pPr>
              <a:lnSpc>
                <a:spcPct val="130000"/>
              </a:lnSpc>
            </a:pPr>
            <a:r>
              <a:rPr lang="en-US" sz="1200" b="1" dirty="0">
                <a:solidFill>
                  <a:srgbClr val="E0E2E5"/>
                </a:solidFill>
                <a:latin typeface="Noto Sans SC" pitchFamily="34" charset="0"/>
                <a:ea typeface="Noto Sans SC" pitchFamily="34" charset="-122"/>
                <a:cs typeface="Noto Sans SC" pitchFamily="34" charset="-120"/>
              </a:rPr>
              <a:t>hooks/</a:t>
            </a:r>
            <a:endParaRPr lang="en-US" sz="1600" dirty="0"/>
          </a:p>
        </p:txBody>
      </p:sp>
      <p:sp>
        <p:nvSpPr>
          <p:cNvPr id="15" name="Text 13"/>
          <p:cNvSpPr/>
          <p:nvPr/>
        </p:nvSpPr>
        <p:spPr>
          <a:xfrm>
            <a:off x="695325" y="3278981"/>
            <a:ext cx="5057775" cy="180975"/>
          </a:xfrm>
          <a:prstGeom prst="rect">
            <a:avLst/>
          </a:prstGeom>
          <a:noFill/>
          <a:ln/>
        </p:spPr>
        <p:txBody>
          <a:bodyPr wrap="square" lIns="0" tIns="0" rIns="0" bIns="0" rtlCol="0" anchor="ctr"/>
          <a:lstStyle/>
          <a:p>
            <a:pPr>
              <a:lnSpc>
                <a:spcPct val="110000"/>
              </a:lnSpc>
            </a:pPr>
            <a:r>
              <a:rPr lang="en-US" sz="1050" dirty="0">
                <a:solidFill>
                  <a:srgbClr val="7D7C7A"/>
                </a:solidFill>
                <a:latin typeface="Noto Sans SC" pitchFamily="34" charset="0"/>
                <a:ea typeface="Noto Sans SC" pitchFamily="34" charset="-122"/>
                <a:cs typeface="Noto Sans SC" pitchFamily="34" charset="-120"/>
              </a:rPr>
              <a:t>生命周期事件钩子，支持在工具调用前后插入自定义检查逻辑</a:t>
            </a:r>
            <a:endParaRPr lang="en-US" sz="1600" dirty="0"/>
          </a:p>
        </p:txBody>
      </p:sp>
      <p:sp>
        <p:nvSpPr>
          <p:cNvPr id="16" name="Shape 14"/>
          <p:cNvSpPr/>
          <p:nvPr/>
        </p:nvSpPr>
        <p:spPr>
          <a:xfrm>
            <a:off x="581025" y="3690937"/>
            <a:ext cx="5219700" cy="714375"/>
          </a:xfrm>
          <a:custGeom>
            <a:avLst/>
            <a:gdLst/>
            <a:ahLst/>
            <a:cxnLst/>
            <a:rect l="l" t="t" r="r" b="b"/>
            <a:pathLst>
              <a:path w="5219700" h="714375">
                <a:moveTo>
                  <a:pt x="76202" y="0"/>
                </a:moveTo>
                <a:lnTo>
                  <a:pt x="5143498" y="0"/>
                </a:lnTo>
                <a:cubicBezTo>
                  <a:pt x="5185583" y="0"/>
                  <a:pt x="5219700" y="34117"/>
                  <a:pt x="5219700" y="76202"/>
                </a:cubicBezTo>
                <a:lnTo>
                  <a:pt x="5219700" y="638173"/>
                </a:lnTo>
                <a:cubicBezTo>
                  <a:pt x="5219700" y="680258"/>
                  <a:pt x="5185583" y="714375"/>
                  <a:pt x="5143498" y="714375"/>
                </a:cubicBezTo>
                <a:lnTo>
                  <a:pt x="76202" y="714375"/>
                </a:lnTo>
                <a:cubicBezTo>
                  <a:pt x="34117" y="714375"/>
                  <a:pt x="0" y="680258"/>
                  <a:pt x="0" y="638173"/>
                </a:cubicBezTo>
                <a:lnTo>
                  <a:pt x="0" y="76202"/>
                </a:lnTo>
                <a:cubicBezTo>
                  <a:pt x="0" y="34145"/>
                  <a:pt x="34145" y="0"/>
                  <a:pt x="76202" y="0"/>
                </a:cubicBezTo>
                <a:close/>
              </a:path>
            </a:pathLst>
          </a:custGeom>
          <a:solidFill>
            <a:srgbClr val="1A1D21"/>
          </a:solidFill>
          <a:ln/>
        </p:spPr>
        <p:txBody>
          <a:bodyPr/>
          <a:lstStyle/>
          <a:p>
            <a:endParaRPr lang="zh-CN" altLang="en-US"/>
          </a:p>
        </p:txBody>
      </p:sp>
      <p:sp>
        <p:nvSpPr>
          <p:cNvPr id="17" name="Shape 15"/>
          <p:cNvSpPr/>
          <p:nvPr/>
        </p:nvSpPr>
        <p:spPr>
          <a:xfrm>
            <a:off x="723900" y="3843338"/>
            <a:ext cx="133350" cy="152400"/>
          </a:xfrm>
          <a:custGeom>
            <a:avLst/>
            <a:gdLst/>
            <a:ahLst/>
            <a:cxnLst/>
            <a:rect l="l" t="t" r="r" b="b"/>
            <a:pathLst>
              <a:path w="133350" h="152400">
                <a:moveTo>
                  <a:pt x="38100" y="-9525"/>
                </a:moveTo>
                <a:cubicBezTo>
                  <a:pt x="43369" y="-9525"/>
                  <a:pt x="47625" y="-5269"/>
                  <a:pt x="47625" y="0"/>
                </a:cubicBezTo>
                <a:lnTo>
                  <a:pt x="47625" y="28575"/>
                </a:lnTo>
                <a:lnTo>
                  <a:pt x="85725" y="28575"/>
                </a:lnTo>
                <a:lnTo>
                  <a:pt x="85725" y="0"/>
                </a:lnTo>
                <a:cubicBezTo>
                  <a:pt x="85725" y="-5269"/>
                  <a:pt x="89981" y="-9525"/>
                  <a:pt x="95250" y="-9525"/>
                </a:cubicBezTo>
                <a:cubicBezTo>
                  <a:pt x="100519" y="-9525"/>
                  <a:pt x="104775" y="-5269"/>
                  <a:pt x="104775" y="0"/>
                </a:cubicBezTo>
                <a:lnTo>
                  <a:pt x="104775" y="28575"/>
                </a:lnTo>
                <a:lnTo>
                  <a:pt x="123825" y="28575"/>
                </a:lnTo>
                <a:cubicBezTo>
                  <a:pt x="129094" y="28575"/>
                  <a:pt x="133350" y="32831"/>
                  <a:pt x="133350" y="38100"/>
                </a:cubicBezTo>
                <a:cubicBezTo>
                  <a:pt x="133350" y="43369"/>
                  <a:pt x="129094" y="47625"/>
                  <a:pt x="123825" y="47625"/>
                </a:cubicBezTo>
                <a:lnTo>
                  <a:pt x="123825" y="66675"/>
                </a:lnTo>
                <a:cubicBezTo>
                  <a:pt x="123825" y="94982"/>
                  <a:pt x="103227" y="118497"/>
                  <a:pt x="76200" y="123021"/>
                </a:cubicBezTo>
                <a:lnTo>
                  <a:pt x="76200" y="142875"/>
                </a:lnTo>
                <a:cubicBezTo>
                  <a:pt x="76200" y="148144"/>
                  <a:pt x="71944" y="152400"/>
                  <a:pt x="66675" y="152400"/>
                </a:cubicBezTo>
                <a:cubicBezTo>
                  <a:pt x="61406" y="152400"/>
                  <a:pt x="57150" y="148144"/>
                  <a:pt x="57150" y="142875"/>
                </a:cubicBezTo>
                <a:lnTo>
                  <a:pt x="57150" y="123021"/>
                </a:lnTo>
                <a:cubicBezTo>
                  <a:pt x="30123" y="118497"/>
                  <a:pt x="9525" y="94982"/>
                  <a:pt x="9525" y="66675"/>
                </a:cubicBezTo>
                <a:lnTo>
                  <a:pt x="9525" y="47625"/>
                </a:lnTo>
                <a:cubicBezTo>
                  <a:pt x="4256" y="47625"/>
                  <a:pt x="0" y="43369"/>
                  <a:pt x="0" y="38100"/>
                </a:cubicBezTo>
                <a:cubicBezTo>
                  <a:pt x="0" y="32831"/>
                  <a:pt x="4256" y="28575"/>
                  <a:pt x="9525" y="28575"/>
                </a:cubicBezTo>
                <a:lnTo>
                  <a:pt x="28575" y="28575"/>
                </a:lnTo>
                <a:lnTo>
                  <a:pt x="28575" y="0"/>
                </a:lnTo>
                <a:cubicBezTo>
                  <a:pt x="28575" y="-5269"/>
                  <a:pt x="32831" y="-9525"/>
                  <a:pt x="38100" y="-9525"/>
                </a:cubicBezTo>
                <a:close/>
              </a:path>
            </a:pathLst>
          </a:custGeom>
          <a:solidFill>
            <a:srgbClr val="C9A87C"/>
          </a:solidFill>
          <a:ln/>
        </p:spPr>
        <p:txBody>
          <a:bodyPr/>
          <a:lstStyle/>
          <a:p>
            <a:endParaRPr lang="zh-CN" altLang="en-US"/>
          </a:p>
        </p:txBody>
      </p:sp>
      <p:sp>
        <p:nvSpPr>
          <p:cNvPr id="18" name="Text 16"/>
          <p:cNvSpPr/>
          <p:nvPr/>
        </p:nvSpPr>
        <p:spPr>
          <a:xfrm>
            <a:off x="962025" y="3805237"/>
            <a:ext cx="676275" cy="228600"/>
          </a:xfrm>
          <a:prstGeom prst="rect">
            <a:avLst/>
          </a:prstGeom>
          <a:noFill/>
          <a:ln/>
        </p:spPr>
        <p:txBody>
          <a:bodyPr wrap="square" lIns="0" tIns="0" rIns="0" bIns="0" rtlCol="0" anchor="ctr"/>
          <a:lstStyle/>
          <a:p>
            <a:pPr>
              <a:lnSpc>
                <a:spcPct val="130000"/>
              </a:lnSpc>
            </a:pPr>
            <a:r>
              <a:rPr lang="en-US" sz="1200" b="1" dirty="0">
                <a:solidFill>
                  <a:srgbClr val="E0E2E5"/>
                </a:solidFill>
                <a:latin typeface="Noto Sans SC" pitchFamily="34" charset="0"/>
                <a:ea typeface="Noto Sans SC" pitchFamily="34" charset="-122"/>
                <a:cs typeface="Noto Sans SC" pitchFamily="34" charset="-120"/>
              </a:rPr>
              <a:t>plugins/</a:t>
            </a:r>
            <a:endParaRPr lang="en-US" sz="1600" dirty="0"/>
          </a:p>
        </p:txBody>
      </p:sp>
      <p:sp>
        <p:nvSpPr>
          <p:cNvPr id="19" name="Text 17"/>
          <p:cNvSpPr/>
          <p:nvPr/>
        </p:nvSpPr>
        <p:spPr>
          <a:xfrm>
            <a:off x="695325" y="4110038"/>
            <a:ext cx="5057775" cy="180975"/>
          </a:xfrm>
          <a:prstGeom prst="rect">
            <a:avLst/>
          </a:prstGeom>
          <a:noFill/>
          <a:ln/>
        </p:spPr>
        <p:txBody>
          <a:bodyPr wrap="square" lIns="0" tIns="0" rIns="0" bIns="0" rtlCol="0" anchor="ctr"/>
          <a:lstStyle/>
          <a:p>
            <a:pPr>
              <a:lnSpc>
                <a:spcPct val="110000"/>
              </a:lnSpc>
            </a:pPr>
            <a:r>
              <a:rPr lang="en-US" sz="1050" dirty="0">
                <a:solidFill>
                  <a:srgbClr val="7D7C7A"/>
                </a:solidFill>
                <a:latin typeface="Noto Sans SC" pitchFamily="34" charset="0"/>
                <a:ea typeface="Noto Sans SC" pitchFamily="34" charset="-122"/>
                <a:cs typeface="Noto Sans SC" pitchFamily="34" charset="-120"/>
              </a:rPr>
              <a:t>插件系统，完全兼容社区的 claude-code 插件生态</a:t>
            </a:r>
            <a:endParaRPr lang="en-US" sz="1600" dirty="0"/>
          </a:p>
        </p:txBody>
      </p:sp>
      <p:sp>
        <p:nvSpPr>
          <p:cNvPr id="20" name="Shape 18"/>
          <p:cNvSpPr/>
          <p:nvPr/>
        </p:nvSpPr>
        <p:spPr>
          <a:xfrm>
            <a:off x="6196013" y="1223963"/>
            <a:ext cx="5610225" cy="3381375"/>
          </a:xfrm>
          <a:custGeom>
            <a:avLst/>
            <a:gdLst/>
            <a:ahLst/>
            <a:cxnLst/>
            <a:rect l="l" t="t" r="r" b="b"/>
            <a:pathLst>
              <a:path w="5610225" h="3381375">
                <a:moveTo>
                  <a:pt x="76216" y="0"/>
                </a:moveTo>
                <a:lnTo>
                  <a:pt x="5534009" y="0"/>
                </a:lnTo>
                <a:cubicBezTo>
                  <a:pt x="5576102" y="0"/>
                  <a:pt x="5610225" y="34123"/>
                  <a:pt x="5610225" y="76216"/>
                </a:cubicBezTo>
                <a:lnTo>
                  <a:pt x="5610225" y="3305159"/>
                </a:lnTo>
                <a:cubicBezTo>
                  <a:pt x="5610225" y="3347252"/>
                  <a:pt x="5576102" y="3381375"/>
                  <a:pt x="5534009" y="3381375"/>
                </a:cubicBezTo>
                <a:lnTo>
                  <a:pt x="76216" y="3381375"/>
                </a:lnTo>
                <a:cubicBezTo>
                  <a:pt x="34123" y="3381375"/>
                  <a:pt x="0" y="3347252"/>
                  <a:pt x="0" y="3305159"/>
                </a:cubicBezTo>
                <a:lnTo>
                  <a:pt x="0" y="76216"/>
                </a:lnTo>
                <a:cubicBezTo>
                  <a:pt x="0" y="34151"/>
                  <a:pt x="34151" y="0"/>
                  <a:pt x="76216" y="0"/>
                </a:cubicBezTo>
                <a:close/>
              </a:path>
            </a:pathLst>
          </a:custGeom>
          <a:solidFill>
            <a:srgbClr val="4A6D8C">
              <a:alpha val="10196"/>
            </a:srgbClr>
          </a:solidFill>
          <a:ln w="12700">
            <a:solidFill>
              <a:srgbClr val="4A6D8C">
                <a:alpha val="30196"/>
              </a:srgbClr>
            </a:solidFill>
            <a:prstDash val="solid"/>
          </a:ln>
        </p:spPr>
        <p:txBody>
          <a:bodyPr/>
          <a:lstStyle/>
          <a:p>
            <a:endParaRPr lang="zh-CN" altLang="en-US"/>
          </a:p>
        </p:txBody>
      </p:sp>
      <p:sp>
        <p:nvSpPr>
          <p:cNvPr id="21" name="Shape 19"/>
          <p:cNvSpPr/>
          <p:nvPr/>
        </p:nvSpPr>
        <p:spPr>
          <a:xfrm>
            <a:off x="6391275" y="1419225"/>
            <a:ext cx="457200" cy="457200"/>
          </a:xfrm>
          <a:custGeom>
            <a:avLst/>
            <a:gdLst/>
            <a:ahLst/>
            <a:cxnLst/>
            <a:rect l="l" t="t" r="r" b="b"/>
            <a:pathLst>
              <a:path w="457200" h="457200">
                <a:moveTo>
                  <a:pt x="76202" y="0"/>
                </a:moveTo>
                <a:lnTo>
                  <a:pt x="380998" y="0"/>
                </a:lnTo>
                <a:cubicBezTo>
                  <a:pt x="423055" y="0"/>
                  <a:pt x="457200" y="34145"/>
                  <a:pt x="457200" y="76202"/>
                </a:cubicBezTo>
                <a:lnTo>
                  <a:pt x="457200" y="380998"/>
                </a:lnTo>
                <a:cubicBezTo>
                  <a:pt x="457200" y="423055"/>
                  <a:pt x="423055" y="457200"/>
                  <a:pt x="380998" y="457200"/>
                </a:cubicBezTo>
                <a:lnTo>
                  <a:pt x="76202" y="457200"/>
                </a:lnTo>
                <a:cubicBezTo>
                  <a:pt x="34145" y="457200"/>
                  <a:pt x="0" y="423055"/>
                  <a:pt x="0" y="380998"/>
                </a:cubicBezTo>
                <a:lnTo>
                  <a:pt x="0" y="76202"/>
                </a:lnTo>
                <a:cubicBezTo>
                  <a:pt x="0" y="34145"/>
                  <a:pt x="34145" y="0"/>
                  <a:pt x="76202" y="0"/>
                </a:cubicBezTo>
                <a:close/>
              </a:path>
            </a:pathLst>
          </a:custGeom>
          <a:solidFill>
            <a:srgbClr val="4A6D8C"/>
          </a:solidFill>
          <a:ln/>
        </p:spPr>
        <p:txBody>
          <a:bodyPr/>
          <a:lstStyle/>
          <a:p>
            <a:endParaRPr lang="zh-CN" altLang="en-US"/>
          </a:p>
        </p:txBody>
      </p:sp>
      <p:sp>
        <p:nvSpPr>
          <p:cNvPr id="22" name="Shape 20"/>
          <p:cNvSpPr/>
          <p:nvPr/>
        </p:nvSpPr>
        <p:spPr>
          <a:xfrm>
            <a:off x="6524625" y="1552575"/>
            <a:ext cx="190500" cy="190500"/>
          </a:xfrm>
          <a:custGeom>
            <a:avLst/>
            <a:gdLst/>
            <a:ahLst/>
            <a:cxnLst/>
            <a:rect l="l" t="t" r="r" b="b"/>
            <a:pathLst>
              <a:path w="190500" h="190500">
                <a:moveTo>
                  <a:pt x="187003" y="56034"/>
                </a:moveTo>
                <a:lnTo>
                  <a:pt x="151284" y="91753"/>
                </a:lnTo>
                <a:cubicBezTo>
                  <a:pt x="147861" y="95176"/>
                  <a:pt x="142763" y="96180"/>
                  <a:pt x="138299" y="94320"/>
                </a:cubicBezTo>
                <a:cubicBezTo>
                  <a:pt x="133834" y="92459"/>
                  <a:pt x="130969" y="88143"/>
                  <a:pt x="130969" y="83344"/>
                </a:cubicBezTo>
                <a:lnTo>
                  <a:pt x="130969" y="59531"/>
                </a:lnTo>
                <a:lnTo>
                  <a:pt x="11906" y="59531"/>
                </a:lnTo>
                <a:cubicBezTo>
                  <a:pt x="5321" y="59531"/>
                  <a:pt x="0" y="54211"/>
                  <a:pt x="0" y="47625"/>
                </a:cubicBezTo>
                <a:cubicBezTo>
                  <a:pt x="0" y="41039"/>
                  <a:pt x="5321" y="35719"/>
                  <a:pt x="11906" y="35719"/>
                </a:cubicBezTo>
                <a:lnTo>
                  <a:pt x="130969" y="35719"/>
                </a:lnTo>
                <a:lnTo>
                  <a:pt x="130969" y="11906"/>
                </a:lnTo>
                <a:cubicBezTo>
                  <a:pt x="130969" y="7107"/>
                  <a:pt x="133871" y="2753"/>
                  <a:pt x="138336" y="893"/>
                </a:cubicBezTo>
                <a:cubicBezTo>
                  <a:pt x="142801" y="-967"/>
                  <a:pt x="147898" y="74"/>
                  <a:pt x="151321" y="3460"/>
                </a:cubicBezTo>
                <a:lnTo>
                  <a:pt x="187040" y="39179"/>
                </a:lnTo>
                <a:cubicBezTo>
                  <a:pt x="191691" y="43830"/>
                  <a:pt x="191691" y="51383"/>
                  <a:pt x="187040" y="56034"/>
                </a:cubicBezTo>
                <a:close/>
                <a:moveTo>
                  <a:pt x="39179" y="187003"/>
                </a:moveTo>
                <a:lnTo>
                  <a:pt x="3460" y="151284"/>
                </a:lnTo>
                <a:cubicBezTo>
                  <a:pt x="-1191" y="146633"/>
                  <a:pt x="-1191" y="139080"/>
                  <a:pt x="3460" y="134429"/>
                </a:cubicBezTo>
                <a:lnTo>
                  <a:pt x="39179" y="98710"/>
                </a:lnTo>
                <a:cubicBezTo>
                  <a:pt x="42602" y="95287"/>
                  <a:pt x="47699" y="94283"/>
                  <a:pt x="52164" y="96143"/>
                </a:cubicBezTo>
                <a:cubicBezTo>
                  <a:pt x="56629" y="98003"/>
                  <a:pt x="59531" y="102357"/>
                  <a:pt x="59531" y="107156"/>
                </a:cubicBezTo>
                <a:lnTo>
                  <a:pt x="59531" y="130969"/>
                </a:lnTo>
                <a:lnTo>
                  <a:pt x="178594" y="130969"/>
                </a:lnTo>
                <a:cubicBezTo>
                  <a:pt x="185179" y="130969"/>
                  <a:pt x="190500" y="136289"/>
                  <a:pt x="190500" y="142875"/>
                </a:cubicBezTo>
                <a:cubicBezTo>
                  <a:pt x="190500" y="149461"/>
                  <a:pt x="185179" y="154781"/>
                  <a:pt x="178594" y="154781"/>
                </a:cubicBezTo>
                <a:lnTo>
                  <a:pt x="59531" y="154781"/>
                </a:lnTo>
                <a:lnTo>
                  <a:pt x="59531" y="178594"/>
                </a:lnTo>
                <a:cubicBezTo>
                  <a:pt x="59531" y="183393"/>
                  <a:pt x="56629" y="187747"/>
                  <a:pt x="52164" y="189607"/>
                </a:cubicBezTo>
                <a:cubicBezTo>
                  <a:pt x="47699" y="191467"/>
                  <a:pt x="42602" y="190426"/>
                  <a:pt x="39179" y="187040"/>
                </a:cubicBezTo>
                <a:close/>
              </a:path>
            </a:pathLst>
          </a:custGeom>
          <a:solidFill>
            <a:srgbClr val="FFFFFF"/>
          </a:solidFill>
          <a:ln/>
        </p:spPr>
        <p:txBody>
          <a:bodyPr/>
          <a:lstStyle/>
          <a:p>
            <a:endParaRPr lang="zh-CN" altLang="en-US"/>
          </a:p>
        </p:txBody>
      </p:sp>
      <p:sp>
        <p:nvSpPr>
          <p:cNvPr id="23" name="Text 21"/>
          <p:cNvSpPr/>
          <p:nvPr/>
        </p:nvSpPr>
        <p:spPr>
          <a:xfrm>
            <a:off x="6962775" y="1514475"/>
            <a:ext cx="1238250" cy="266700"/>
          </a:xfrm>
          <a:prstGeom prst="rect">
            <a:avLst/>
          </a:prstGeom>
          <a:noFill/>
          <a:ln/>
        </p:spPr>
        <p:txBody>
          <a:bodyPr wrap="square" lIns="0" tIns="0" rIns="0" bIns="0" rtlCol="0" anchor="ctr"/>
          <a:lstStyle/>
          <a:p>
            <a:pPr>
              <a:lnSpc>
                <a:spcPct val="120000"/>
              </a:lnSpc>
            </a:pPr>
            <a:r>
              <a:rPr lang="en-US" sz="1500" b="1" dirty="0">
                <a:solidFill>
                  <a:srgbClr val="E0E2E5"/>
                </a:solidFill>
                <a:latin typeface="Noto Sans SC" pitchFamily="34" charset="0"/>
                <a:ea typeface="Noto Sans SC" pitchFamily="34" charset="-122"/>
                <a:cs typeface="Noto Sans SC" pitchFamily="34" charset="-120"/>
              </a:rPr>
              <a:t>接口与协议层</a:t>
            </a:r>
            <a:endParaRPr lang="en-US" sz="1600" dirty="0"/>
          </a:p>
        </p:txBody>
      </p:sp>
      <p:sp>
        <p:nvSpPr>
          <p:cNvPr id="24" name="Shape 22"/>
          <p:cNvSpPr/>
          <p:nvPr/>
        </p:nvSpPr>
        <p:spPr>
          <a:xfrm>
            <a:off x="6391275" y="2028825"/>
            <a:ext cx="5219700" cy="1019175"/>
          </a:xfrm>
          <a:custGeom>
            <a:avLst/>
            <a:gdLst/>
            <a:ahLst/>
            <a:cxnLst/>
            <a:rect l="l" t="t" r="r" b="b"/>
            <a:pathLst>
              <a:path w="5219700" h="1019175">
                <a:moveTo>
                  <a:pt x="76204" y="0"/>
                </a:moveTo>
                <a:lnTo>
                  <a:pt x="5143496" y="0"/>
                </a:lnTo>
                <a:cubicBezTo>
                  <a:pt x="5185582" y="0"/>
                  <a:pt x="5219700" y="34118"/>
                  <a:pt x="5219700" y="76204"/>
                </a:cubicBezTo>
                <a:lnTo>
                  <a:pt x="5219700" y="942971"/>
                </a:lnTo>
                <a:cubicBezTo>
                  <a:pt x="5219700" y="985057"/>
                  <a:pt x="5185582" y="1019175"/>
                  <a:pt x="5143496" y="1019175"/>
                </a:cubicBezTo>
                <a:lnTo>
                  <a:pt x="76204" y="1019175"/>
                </a:lnTo>
                <a:cubicBezTo>
                  <a:pt x="34118" y="1019175"/>
                  <a:pt x="0" y="985057"/>
                  <a:pt x="0" y="942971"/>
                </a:cubicBezTo>
                <a:lnTo>
                  <a:pt x="0" y="76204"/>
                </a:lnTo>
                <a:cubicBezTo>
                  <a:pt x="0" y="34146"/>
                  <a:pt x="34146" y="0"/>
                  <a:pt x="76204" y="0"/>
                </a:cubicBezTo>
                <a:close/>
              </a:path>
            </a:pathLst>
          </a:custGeom>
          <a:solidFill>
            <a:srgbClr val="1A1D21"/>
          </a:solidFill>
          <a:ln/>
        </p:spPr>
        <p:txBody>
          <a:bodyPr/>
          <a:lstStyle/>
          <a:p>
            <a:endParaRPr lang="zh-CN" altLang="en-US"/>
          </a:p>
        </p:txBody>
      </p:sp>
      <p:sp>
        <p:nvSpPr>
          <p:cNvPr id="25" name="Shape 23"/>
          <p:cNvSpPr/>
          <p:nvPr/>
        </p:nvSpPr>
        <p:spPr>
          <a:xfrm>
            <a:off x="6524625" y="2181225"/>
            <a:ext cx="152400" cy="152400"/>
          </a:xfrm>
          <a:custGeom>
            <a:avLst/>
            <a:gdLst/>
            <a:ahLst/>
            <a:cxnLst/>
            <a:rect l="l" t="t" r="r" b="b"/>
            <a:pathLst>
              <a:path w="152400" h="152400">
                <a:moveTo>
                  <a:pt x="19616" y="68014"/>
                </a:moveTo>
                <a:cubicBezTo>
                  <a:pt x="23574" y="40332"/>
                  <a:pt x="47417" y="19050"/>
                  <a:pt x="76200" y="19050"/>
                </a:cubicBezTo>
                <a:cubicBezTo>
                  <a:pt x="91976" y="19050"/>
                  <a:pt x="106263" y="25450"/>
                  <a:pt x="116622" y="35778"/>
                </a:cubicBezTo>
                <a:cubicBezTo>
                  <a:pt x="116681" y="35838"/>
                  <a:pt x="116741" y="35897"/>
                  <a:pt x="116800" y="35957"/>
                </a:cubicBezTo>
                <a:lnTo>
                  <a:pt x="119063" y="38100"/>
                </a:lnTo>
                <a:lnTo>
                  <a:pt x="104805" y="38100"/>
                </a:lnTo>
                <a:cubicBezTo>
                  <a:pt x="99536" y="38100"/>
                  <a:pt x="95280" y="42356"/>
                  <a:pt x="95280" y="47625"/>
                </a:cubicBezTo>
                <a:cubicBezTo>
                  <a:pt x="95280" y="52894"/>
                  <a:pt x="99536" y="57150"/>
                  <a:pt x="104805" y="57150"/>
                </a:cubicBezTo>
                <a:lnTo>
                  <a:pt x="142905" y="57150"/>
                </a:lnTo>
                <a:cubicBezTo>
                  <a:pt x="148173" y="57150"/>
                  <a:pt x="152430" y="52894"/>
                  <a:pt x="152430" y="47625"/>
                </a:cubicBezTo>
                <a:lnTo>
                  <a:pt x="152430" y="9525"/>
                </a:lnTo>
                <a:cubicBezTo>
                  <a:pt x="152430" y="4256"/>
                  <a:pt x="148173" y="0"/>
                  <a:pt x="142905" y="0"/>
                </a:cubicBezTo>
                <a:cubicBezTo>
                  <a:pt x="137636" y="0"/>
                  <a:pt x="133380" y="4256"/>
                  <a:pt x="133380" y="9525"/>
                </a:cubicBezTo>
                <a:lnTo>
                  <a:pt x="133380" y="25420"/>
                </a:lnTo>
                <a:lnTo>
                  <a:pt x="130016" y="22235"/>
                </a:lnTo>
                <a:cubicBezTo>
                  <a:pt x="116235" y="8513"/>
                  <a:pt x="97185" y="0"/>
                  <a:pt x="76200" y="0"/>
                </a:cubicBezTo>
                <a:cubicBezTo>
                  <a:pt x="37802" y="0"/>
                  <a:pt x="6042" y="28396"/>
                  <a:pt x="774" y="65336"/>
                </a:cubicBezTo>
                <a:cubicBezTo>
                  <a:pt x="30" y="70545"/>
                  <a:pt x="3631" y="75367"/>
                  <a:pt x="8840" y="76111"/>
                </a:cubicBezTo>
                <a:cubicBezTo>
                  <a:pt x="14049" y="76855"/>
                  <a:pt x="18871" y="73223"/>
                  <a:pt x="19616" y="68044"/>
                </a:cubicBezTo>
                <a:close/>
                <a:moveTo>
                  <a:pt x="151626" y="87064"/>
                </a:moveTo>
                <a:cubicBezTo>
                  <a:pt x="152370" y="81855"/>
                  <a:pt x="148739" y="77033"/>
                  <a:pt x="143560" y="76289"/>
                </a:cubicBezTo>
                <a:cubicBezTo>
                  <a:pt x="138380" y="75545"/>
                  <a:pt x="133529" y="79177"/>
                  <a:pt x="132784" y="84356"/>
                </a:cubicBezTo>
                <a:cubicBezTo>
                  <a:pt x="128826" y="112038"/>
                  <a:pt x="104983" y="133320"/>
                  <a:pt x="76200" y="133320"/>
                </a:cubicBezTo>
                <a:cubicBezTo>
                  <a:pt x="60424" y="133320"/>
                  <a:pt x="46137" y="126921"/>
                  <a:pt x="35778" y="116592"/>
                </a:cubicBezTo>
                <a:cubicBezTo>
                  <a:pt x="35719" y="116532"/>
                  <a:pt x="35659" y="116473"/>
                  <a:pt x="35600" y="116413"/>
                </a:cubicBezTo>
                <a:lnTo>
                  <a:pt x="33337" y="114270"/>
                </a:lnTo>
                <a:lnTo>
                  <a:pt x="47595" y="114270"/>
                </a:lnTo>
                <a:cubicBezTo>
                  <a:pt x="52864" y="114270"/>
                  <a:pt x="57120" y="110014"/>
                  <a:pt x="57120" y="104745"/>
                </a:cubicBezTo>
                <a:cubicBezTo>
                  <a:pt x="57120" y="99477"/>
                  <a:pt x="52864" y="95220"/>
                  <a:pt x="47595" y="95220"/>
                </a:cubicBezTo>
                <a:lnTo>
                  <a:pt x="9525" y="95250"/>
                </a:lnTo>
                <a:cubicBezTo>
                  <a:pt x="6995" y="95250"/>
                  <a:pt x="4554" y="96262"/>
                  <a:pt x="2768" y="98078"/>
                </a:cubicBezTo>
                <a:cubicBezTo>
                  <a:pt x="982" y="99893"/>
                  <a:pt x="-30" y="102304"/>
                  <a:pt x="0" y="104864"/>
                </a:cubicBezTo>
                <a:lnTo>
                  <a:pt x="298" y="142667"/>
                </a:lnTo>
                <a:cubicBezTo>
                  <a:pt x="327" y="147935"/>
                  <a:pt x="4643" y="152162"/>
                  <a:pt x="9912" y="152102"/>
                </a:cubicBezTo>
                <a:cubicBezTo>
                  <a:pt x="15180" y="152043"/>
                  <a:pt x="19407" y="147757"/>
                  <a:pt x="19348" y="142488"/>
                </a:cubicBezTo>
                <a:lnTo>
                  <a:pt x="19229" y="127159"/>
                </a:lnTo>
                <a:lnTo>
                  <a:pt x="22414" y="130165"/>
                </a:lnTo>
                <a:cubicBezTo>
                  <a:pt x="36195" y="143887"/>
                  <a:pt x="55215" y="152400"/>
                  <a:pt x="76200" y="152400"/>
                </a:cubicBezTo>
                <a:cubicBezTo>
                  <a:pt x="114598" y="152400"/>
                  <a:pt x="146358" y="124004"/>
                  <a:pt x="151626" y="87064"/>
                </a:cubicBezTo>
                <a:close/>
              </a:path>
            </a:pathLst>
          </a:custGeom>
          <a:solidFill>
            <a:srgbClr val="4A6D8C"/>
          </a:solidFill>
          <a:ln/>
        </p:spPr>
        <p:txBody>
          <a:bodyPr/>
          <a:lstStyle/>
          <a:p>
            <a:endParaRPr lang="zh-CN" altLang="en-US"/>
          </a:p>
        </p:txBody>
      </p:sp>
      <p:sp>
        <p:nvSpPr>
          <p:cNvPr id="26" name="Text 24"/>
          <p:cNvSpPr/>
          <p:nvPr/>
        </p:nvSpPr>
        <p:spPr>
          <a:xfrm>
            <a:off x="6772275" y="2143125"/>
            <a:ext cx="371475" cy="228600"/>
          </a:xfrm>
          <a:prstGeom prst="rect">
            <a:avLst/>
          </a:prstGeom>
          <a:noFill/>
          <a:ln/>
        </p:spPr>
        <p:txBody>
          <a:bodyPr wrap="square" lIns="0" tIns="0" rIns="0" bIns="0" rtlCol="0" anchor="ctr"/>
          <a:lstStyle/>
          <a:p>
            <a:pPr>
              <a:lnSpc>
                <a:spcPct val="130000"/>
              </a:lnSpc>
            </a:pPr>
            <a:r>
              <a:rPr lang="en-US" sz="1200" b="1" dirty="0">
                <a:solidFill>
                  <a:srgbClr val="E0E2E5"/>
                </a:solidFill>
                <a:latin typeface="Noto Sans SC" pitchFamily="34" charset="0"/>
                <a:ea typeface="Noto Sans SC" pitchFamily="34" charset="-122"/>
                <a:cs typeface="Noto Sans SC" pitchFamily="34" charset="-120"/>
              </a:rPr>
              <a:t>api/</a:t>
            </a:r>
            <a:endParaRPr lang="en-US" sz="1600" dirty="0"/>
          </a:p>
        </p:txBody>
      </p:sp>
      <p:sp>
        <p:nvSpPr>
          <p:cNvPr id="27" name="Text 25"/>
          <p:cNvSpPr/>
          <p:nvPr/>
        </p:nvSpPr>
        <p:spPr>
          <a:xfrm>
            <a:off x="6505575" y="2447925"/>
            <a:ext cx="5057775" cy="180975"/>
          </a:xfrm>
          <a:prstGeom prst="rect">
            <a:avLst/>
          </a:prstGeom>
          <a:noFill/>
          <a:ln/>
        </p:spPr>
        <p:txBody>
          <a:bodyPr wrap="square" lIns="0" tIns="0" rIns="0" bIns="0" rtlCol="0" anchor="ctr"/>
          <a:lstStyle/>
          <a:p>
            <a:pPr>
              <a:lnSpc>
                <a:spcPct val="110000"/>
              </a:lnSpc>
            </a:pPr>
            <a:r>
              <a:rPr lang="en-US" sz="1050" dirty="0">
                <a:solidFill>
                  <a:srgbClr val="7D7C7A"/>
                </a:solidFill>
                <a:latin typeface="Noto Sans SC" pitchFamily="34" charset="0"/>
                <a:ea typeface="Noto Sans SC" pitchFamily="34" charset="-122"/>
                <a:cs typeface="Noto Sans SC" pitchFamily="34" charset="-120"/>
              </a:rPr>
              <a:t>抹平不同模型提供商差异的适配层</a:t>
            </a:r>
            <a:endParaRPr lang="en-US" sz="1600" dirty="0"/>
          </a:p>
        </p:txBody>
      </p:sp>
      <p:sp>
        <p:nvSpPr>
          <p:cNvPr id="28" name="Shape 26"/>
          <p:cNvSpPr/>
          <p:nvPr/>
        </p:nvSpPr>
        <p:spPr>
          <a:xfrm>
            <a:off x="6505575" y="2707481"/>
            <a:ext cx="666750" cy="228600"/>
          </a:xfrm>
          <a:custGeom>
            <a:avLst/>
            <a:gdLst/>
            <a:ahLst/>
            <a:cxnLst/>
            <a:rect l="l" t="t" r="r" b="b"/>
            <a:pathLst>
              <a:path w="666750" h="228600">
                <a:moveTo>
                  <a:pt x="38101" y="0"/>
                </a:moveTo>
                <a:lnTo>
                  <a:pt x="628649" y="0"/>
                </a:lnTo>
                <a:cubicBezTo>
                  <a:pt x="649692" y="0"/>
                  <a:pt x="666750" y="17058"/>
                  <a:pt x="666750" y="38101"/>
                </a:cubicBezTo>
                <a:lnTo>
                  <a:pt x="666750" y="190499"/>
                </a:lnTo>
                <a:cubicBezTo>
                  <a:pt x="666750" y="211542"/>
                  <a:pt x="649692" y="228600"/>
                  <a:pt x="628649" y="228600"/>
                </a:cubicBezTo>
                <a:lnTo>
                  <a:pt x="38101" y="228600"/>
                </a:lnTo>
                <a:cubicBezTo>
                  <a:pt x="17072" y="228600"/>
                  <a:pt x="0" y="211528"/>
                  <a:pt x="0" y="190499"/>
                </a:cubicBezTo>
                <a:lnTo>
                  <a:pt x="0" y="38101"/>
                </a:lnTo>
                <a:cubicBezTo>
                  <a:pt x="0" y="17072"/>
                  <a:pt x="17072" y="0"/>
                  <a:pt x="38101" y="0"/>
                </a:cubicBezTo>
                <a:close/>
              </a:path>
            </a:pathLst>
          </a:custGeom>
          <a:solidFill>
            <a:srgbClr val="4A6D8C">
              <a:alpha val="30196"/>
            </a:srgbClr>
          </a:solidFill>
          <a:ln/>
        </p:spPr>
        <p:txBody>
          <a:bodyPr/>
          <a:lstStyle/>
          <a:p>
            <a:endParaRPr lang="zh-CN" altLang="en-US"/>
          </a:p>
        </p:txBody>
      </p:sp>
      <p:sp>
        <p:nvSpPr>
          <p:cNvPr id="29" name="Text 27"/>
          <p:cNvSpPr/>
          <p:nvPr/>
        </p:nvSpPr>
        <p:spPr>
          <a:xfrm>
            <a:off x="6505575" y="2707481"/>
            <a:ext cx="723900" cy="228600"/>
          </a:xfrm>
          <a:prstGeom prst="rect">
            <a:avLst/>
          </a:prstGeom>
          <a:noFill/>
          <a:ln/>
        </p:spPr>
        <p:txBody>
          <a:bodyPr wrap="square" lIns="76200" tIns="38100" rIns="76200" bIns="38100" rtlCol="0" anchor="ctr"/>
          <a:lstStyle/>
          <a:p>
            <a:pPr>
              <a:lnSpc>
                <a:spcPct val="110000"/>
              </a:lnSpc>
            </a:pPr>
            <a:r>
              <a:rPr lang="en-US" sz="900" dirty="0">
                <a:solidFill>
                  <a:srgbClr val="E0E2E5"/>
                </a:solidFill>
                <a:latin typeface="Noto Sans SC" pitchFamily="34" charset="0"/>
                <a:ea typeface="Noto Sans SC" pitchFamily="34" charset="-122"/>
                <a:cs typeface="Noto Sans SC" pitchFamily="34" charset="-120"/>
              </a:rPr>
              <a:t>Anthropic</a:t>
            </a:r>
            <a:endParaRPr lang="en-US" sz="1600" dirty="0"/>
          </a:p>
        </p:txBody>
      </p:sp>
      <p:sp>
        <p:nvSpPr>
          <p:cNvPr id="30" name="Shape 28"/>
          <p:cNvSpPr/>
          <p:nvPr/>
        </p:nvSpPr>
        <p:spPr>
          <a:xfrm>
            <a:off x="7244804" y="2707481"/>
            <a:ext cx="533400" cy="228600"/>
          </a:xfrm>
          <a:custGeom>
            <a:avLst/>
            <a:gdLst/>
            <a:ahLst/>
            <a:cxnLst/>
            <a:rect l="l" t="t" r="r" b="b"/>
            <a:pathLst>
              <a:path w="533400" h="228600">
                <a:moveTo>
                  <a:pt x="38101" y="0"/>
                </a:moveTo>
                <a:lnTo>
                  <a:pt x="495299" y="0"/>
                </a:lnTo>
                <a:cubicBezTo>
                  <a:pt x="516342" y="0"/>
                  <a:pt x="533400" y="17058"/>
                  <a:pt x="533400" y="38101"/>
                </a:cubicBezTo>
                <a:lnTo>
                  <a:pt x="533400" y="190499"/>
                </a:lnTo>
                <a:cubicBezTo>
                  <a:pt x="533400" y="211542"/>
                  <a:pt x="516342" y="228600"/>
                  <a:pt x="495299" y="228600"/>
                </a:cubicBezTo>
                <a:lnTo>
                  <a:pt x="38101" y="228600"/>
                </a:lnTo>
                <a:cubicBezTo>
                  <a:pt x="17072" y="228600"/>
                  <a:pt x="0" y="211528"/>
                  <a:pt x="0" y="190499"/>
                </a:cubicBezTo>
                <a:lnTo>
                  <a:pt x="0" y="38101"/>
                </a:lnTo>
                <a:cubicBezTo>
                  <a:pt x="0" y="17072"/>
                  <a:pt x="17072" y="0"/>
                  <a:pt x="38101" y="0"/>
                </a:cubicBezTo>
                <a:close/>
              </a:path>
            </a:pathLst>
          </a:custGeom>
          <a:solidFill>
            <a:srgbClr val="4A6D8C">
              <a:alpha val="30196"/>
            </a:srgbClr>
          </a:solidFill>
          <a:ln/>
        </p:spPr>
        <p:txBody>
          <a:bodyPr/>
          <a:lstStyle/>
          <a:p>
            <a:endParaRPr lang="zh-CN" altLang="en-US"/>
          </a:p>
        </p:txBody>
      </p:sp>
      <p:sp>
        <p:nvSpPr>
          <p:cNvPr id="31" name="Text 29"/>
          <p:cNvSpPr/>
          <p:nvPr/>
        </p:nvSpPr>
        <p:spPr>
          <a:xfrm>
            <a:off x="7244804" y="2707481"/>
            <a:ext cx="590550" cy="228600"/>
          </a:xfrm>
          <a:prstGeom prst="rect">
            <a:avLst/>
          </a:prstGeom>
          <a:noFill/>
          <a:ln/>
        </p:spPr>
        <p:txBody>
          <a:bodyPr wrap="square" lIns="76200" tIns="38100" rIns="76200" bIns="38100" rtlCol="0" anchor="ctr"/>
          <a:lstStyle/>
          <a:p>
            <a:pPr>
              <a:lnSpc>
                <a:spcPct val="110000"/>
              </a:lnSpc>
            </a:pPr>
            <a:r>
              <a:rPr lang="en-US" sz="900" dirty="0">
                <a:solidFill>
                  <a:srgbClr val="E0E2E5"/>
                </a:solidFill>
                <a:latin typeface="Noto Sans SC" pitchFamily="34" charset="0"/>
                <a:ea typeface="Noto Sans SC" pitchFamily="34" charset="-122"/>
                <a:cs typeface="Noto Sans SC" pitchFamily="34" charset="-120"/>
              </a:rPr>
              <a:t>OpenAI</a:t>
            </a:r>
            <a:endParaRPr lang="en-US" sz="1600" dirty="0"/>
          </a:p>
        </p:txBody>
      </p:sp>
      <p:sp>
        <p:nvSpPr>
          <p:cNvPr id="32" name="Shape 30"/>
          <p:cNvSpPr/>
          <p:nvPr/>
        </p:nvSpPr>
        <p:spPr>
          <a:xfrm>
            <a:off x="7857604" y="2707481"/>
            <a:ext cx="942975" cy="228600"/>
          </a:xfrm>
          <a:custGeom>
            <a:avLst/>
            <a:gdLst/>
            <a:ahLst/>
            <a:cxnLst/>
            <a:rect l="l" t="t" r="r" b="b"/>
            <a:pathLst>
              <a:path w="942975" h="228600">
                <a:moveTo>
                  <a:pt x="38101" y="0"/>
                </a:moveTo>
                <a:lnTo>
                  <a:pt x="904874" y="0"/>
                </a:lnTo>
                <a:cubicBezTo>
                  <a:pt x="925917" y="0"/>
                  <a:pt x="942975" y="17058"/>
                  <a:pt x="942975" y="38101"/>
                </a:cubicBezTo>
                <a:lnTo>
                  <a:pt x="942975" y="190499"/>
                </a:lnTo>
                <a:cubicBezTo>
                  <a:pt x="942975" y="211542"/>
                  <a:pt x="925917" y="228600"/>
                  <a:pt x="904874" y="228600"/>
                </a:cubicBezTo>
                <a:lnTo>
                  <a:pt x="38101" y="228600"/>
                </a:lnTo>
                <a:cubicBezTo>
                  <a:pt x="17072" y="228600"/>
                  <a:pt x="0" y="211528"/>
                  <a:pt x="0" y="190499"/>
                </a:cubicBezTo>
                <a:lnTo>
                  <a:pt x="0" y="38101"/>
                </a:lnTo>
                <a:cubicBezTo>
                  <a:pt x="0" y="17072"/>
                  <a:pt x="17072" y="0"/>
                  <a:pt x="38101" y="0"/>
                </a:cubicBezTo>
                <a:close/>
              </a:path>
            </a:pathLst>
          </a:custGeom>
          <a:solidFill>
            <a:srgbClr val="4A6D8C">
              <a:alpha val="30196"/>
            </a:srgbClr>
          </a:solidFill>
          <a:ln/>
        </p:spPr>
        <p:txBody>
          <a:bodyPr/>
          <a:lstStyle/>
          <a:p>
            <a:endParaRPr lang="zh-CN" altLang="en-US"/>
          </a:p>
        </p:txBody>
      </p:sp>
      <p:sp>
        <p:nvSpPr>
          <p:cNvPr id="33" name="Text 31"/>
          <p:cNvSpPr/>
          <p:nvPr/>
        </p:nvSpPr>
        <p:spPr>
          <a:xfrm>
            <a:off x="7857604" y="2707481"/>
            <a:ext cx="1000125" cy="228600"/>
          </a:xfrm>
          <a:prstGeom prst="rect">
            <a:avLst/>
          </a:prstGeom>
          <a:noFill/>
          <a:ln/>
        </p:spPr>
        <p:txBody>
          <a:bodyPr wrap="square" lIns="76200" tIns="38100" rIns="76200" bIns="38100" rtlCol="0" anchor="ctr"/>
          <a:lstStyle/>
          <a:p>
            <a:pPr>
              <a:lnSpc>
                <a:spcPct val="110000"/>
              </a:lnSpc>
            </a:pPr>
            <a:r>
              <a:rPr lang="en-US" sz="900" dirty="0">
                <a:solidFill>
                  <a:srgbClr val="E0E2E5"/>
                </a:solidFill>
                <a:latin typeface="Noto Sans SC" pitchFamily="34" charset="0"/>
                <a:ea typeface="Noto Sans SC" pitchFamily="34" charset="-122"/>
                <a:cs typeface="Noto Sans SC" pitchFamily="34" charset="-120"/>
              </a:rPr>
              <a:t>GitHub Copilot</a:t>
            </a:r>
            <a:endParaRPr lang="en-US" sz="1600" dirty="0"/>
          </a:p>
        </p:txBody>
      </p:sp>
      <p:sp>
        <p:nvSpPr>
          <p:cNvPr id="34" name="Shape 32"/>
          <p:cNvSpPr/>
          <p:nvPr/>
        </p:nvSpPr>
        <p:spPr>
          <a:xfrm>
            <a:off x="6391275" y="3164681"/>
            <a:ext cx="5219700" cy="714375"/>
          </a:xfrm>
          <a:custGeom>
            <a:avLst/>
            <a:gdLst/>
            <a:ahLst/>
            <a:cxnLst/>
            <a:rect l="l" t="t" r="r" b="b"/>
            <a:pathLst>
              <a:path w="5219700" h="714375">
                <a:moveTo>
                  <a:pt x="76202" y="0"/>
                </a:moveTo>
                <a:lnTo>
                  <a:pt x="5143498" y="0"/>
                </a:lnTo>
                <a:cubicBezTo>
                  <a:pt x="5185583" y="0"/>
                  <a:pt x="5219700" y="34117"/>
                  <a:pt x="5219700" y="76202"/>
                </a:cubicBezTo>
                <a:lnTo>
                  <a:pt x="5219700" y="638173"/>
                </a:lnTo>
                <a:cubicBezTo>
                  <a:pt x="5219700" y="680258"/>
                  <a:pt x="5185583" y="714375"/>
                  <a:pt x="5143498" y="714375"/>
                </a:cubicBezTo>
                <a:lnTo>
                  <a:pt x="76202" y="714375"/>
                </a:lnTo>
                <a:cubicBezTo>
                  <a:pt x="34117" y="714375"/>
                  <a:pt x="0" y="680258"/>
                  <a:pt x="0" y="638173"/>
                </a:cubicBezTo>
                <a:lnTo>
                  <a:pt x="0" y="76202"/>
                </a:lnTo>
                <a:cubicBezTo>
                  <a:pt x="0" y="34145"/>
                  <a:pt x="34145" y="0"/>
                  <a:pt x="76202" y="0"/>
                </a:cubicBezTo>
                <a:close/>
              </a:path>
            </a:pathLst>
          </a:custGeom>
          <a:solidFill>
            <a:srgbClr val="1A1D21"/>
          </a:solidFill>
          <a:ln/>
        </p:spPr>
        <p:txBody>
          <a:bodyPr/>
          <a:lstStyle/>
          <a:p>
            <a:endParaRPr lang="zh-CN" altLang="en-US"/>
          </a:p>
        </p:txBody>
      </p:sp>
      <p:sp>
        <p:nvSpPr>
          <p:cNvPr id="35" name="Shape 33"/>
          <p:cNvSpPr/>
          <p:nvPr/>
        </p:nvSpPr>
        <p:spPr>
          <a:xfrm>
            <a:off x="6515100" y="3317081"/>
            <a:ext cx="171450" cy="152400"/>
          </a:xfrm>
          <a:custGeom>
            <a:avLst/>
            <a:gdLst/>
            <a:ahLst/>
            <a:cxnLst/>
            <a:rect l="l" t="t" r="r" b="b"/>
            <a:pathLst>
              <a:path w="171450" h="152400">
                <a:moveTo>
                  <a:pt x="73819" y="26194"/>
                </a:moveTo>
                <a:lnTo>
                  <a:pt x="97631" y="26194"/>
                </a:lnTo>
                <a:lnTo>
                  <a:pt x="97631" y="40481"/>
                </a:lnTo>
                <a:lnTo>
                  <a:pt x="73819" y="40481"/>
                </a:lnTo>
                <a:lnTo>
                  <a:pt x="73819" y="26194"/>
                </a:lnTo>
                <a:close/>
                <a:moveTo>
                  <a:pt x="71438" y="9525"/>
                </a:moveTo>
                <a:cubicBezTo>
                  <a:pt x="63550" y="9525"/>
                  <a:pt x="57150" y="15925"/>
                  <a:pt x="57150" y="23813"/>
                </a:cubicBezTo>
                <a:lnTo>
                  <a:pt x="57150" y="42863"/>
                </a:lnTo>
                <a:cubicBezTo>
                  <a:pt x="57150" y="50750"/>
                  <a:pt x="63550" y="57150"/>
                  <a:pt x="71438" y="57150"/>
                </a:cubicBezTo>
                <a:lnTo>
                  <a:pt x="76200" y="57150"/>
                </a:lnTo>
                <a:lnTo>
                  <a:pt x="76200" y="66675"/>
                </a:lnTo>
                <a:lnTo>
                  <a:pt x="9525" y="66675"/>
                </a:lnTo>
                <a:cubicBezTo>
                  <a:pt x="4256" y="66675"/>
                  <a:pt x="0" y="70931"/>
                  <a:pt x="0" y="76200"/>
                </a:cubicBezTo>
                <a:cubicBezTo>
                  <a:pt x="0" y="81469"/>
                  <a:pt x="4256" y="85725"/>
                  <a:pt x="9525" y="85725"/>
                </a:cubicBezTo>
                <a:lnTo>
                  <a:pt x="38100" y="85725"/>
                </a:lnTo>
                <a:lnTo>
                  <a:pt x="38100" y="95250"/>
                </a:lnTo>
                <a:lnTo>
                  <a:pt x="33338" y="95250"/>
                </a:lnTo>
                <a:cubicBezTo>
                  <a:pt x="25450" y="95250"/>
                  <a:pt x="19050" y="101650"/>
                  <a:pt x="19050" y="109537"/>
                </a:cubicBezTo>
                <a:lnTo>
                  <a:pt x="19050" y="128588"/>
                </a:lnTo>
                <a:cubicBezTo>
                  <a:pt x="19050" y="136475"/>
                  <a:pt x="25450" y="142875"/>
                  <a:pt x="33338" y="142875"/>
                </a:cubicBezTo>
                <a:lnTo>
                  <a:pt x="61912" y="142875"/>
                </a:lnTo>
                <a:cubicBezTo>
                  <a:pt x="69800" y="142875"/>
                  <a:pt x="76200" y="136475"/>
                  <a:pt x="76200" y="128588"/>
                </a:cubicBezTo>
                <a:lnTo>
                  <a:pt x="76200" y="109537"/>
                </a:lnTo>
                <a:cubicBezTo>
                  <a:pt x="76200" y="101650"/>
                  <a:pt x="69800" y="95250"/>
                  <a:pt x="61912" y="95250"/>
                </a:cubicBezTo>
                <a:lnTo>
                  <a:pt x="57150" y="95250"/>
                </a:lnTo>
                <a:lnTo>
                  <a:pt x="57150" y="85725"/>
                </a:lnTo>
                <a:lnTo>
                  <a:pt x="114300" y="85725"/>
                </a:lnTo>
                <a:lnTo>
                  <a:pt x="114300" y="95250"/>
                </a:lnTo>
                <a:lnTo>
                  <a:pt x="109537" y="95250"/>
                </a:lnTo>
                <a:cubicBezTo>
                  <a:pt x="101650" y="95250"/>
                  <a:pt x="95250" y="101650"/>
                  <a:pt x="95250" y="109537"/>
                </a:cubicBezTo>
                <a:lnTo>
                  <a:pt x="95250" y="128588"/>
                </a:lnTo>
                <a:cubicBezTo>
                  <a:pt x="95250" y="136475"/>
                  <a:pt x="101650" y="142875"/>
                  <a:pt x="109537" y="142875"/>
                </a:cubicBezTo>
                <a:lnTo>
                  <a:pt x="138113" y="142875"/>
                </a:lnTo>
                <a:cubicBezTo>
                  <a:pt x="146000" y="142875"/>
                  <a:pt x="152400" y="136475"/>
                  <a:pt x="152400" y="128588"/>
                </a:cubicBezTo>
                <a:lnTo>
                  <a:pt x="152400" y="109537"/>
                </a:lnTo>
                <a:cubicBezTo>
                  <a:pt x="152400" y="101650"/>
                  <a:pt x="146000" y="95250"/>
                  <a:pt x="138113" y="95250"/>
                </a:cubicBezTo>
                <a:lnTo>
                  <a:pt x="133350" y="95250"/>
                </a:lnTo>
                <a:lnTo>
                  <a:pt x="133350" y="85725"/>
                </a:lnTo>
                <a:lnTo>
                  <a:pt x="161925" y="85725"/>
                </a:lnTo>
                <a:cubicBezTo>
                  <a:pt x="167194" y="85725"/>
                  <a:pt x="171450" y="81469"/>
                  <a:pt x="171450" y="76200"/>
                </a:cubicBezTo>
                <a:cubicBezTo>
                  <a:pt x="171450" y="70931"/>
                  <a:pt x="167194" y="66675"/>
                  <a:pt x="161925" y="66675"/>
                </a:cubicBezTo>
                <a:lnTo>
                  <a:pt x="95250" y="66675"/>
                </a:lnTo>
                <a:lnTo>
                  <a:pt x="95250" y="57150"/>
                </a:lnTo>
                <a:lnTo>
                  <a:pt x="100013" y="57150"/>
                </a:lnTo>
                <a:cubicBezTo>
                  <a:pt x="107900" y="57150"/>
                  <a:pt x="114300" y="50750"/>
                  <a:pt x="114300" y="42863"/>
                </a:cubicBezTo>
                <a:lnTo>
                  <a:pt x="114300" y="23813"/>
                </a:lnTo>
                <a:cubicBezTo>
                  <a:pt x="114300" y="15925"/>
                  <a:pt x="107900" y="9525"/>
                  <a:pt x="100013" y="9525"/>
                </a:cubicBezTo>
                <a:lnTo>
                  <a:pt x="71438" y="9525"/>
                </a:lnTo>
                <a:close/>
                <a:moveTo>
                  <a:pt x="133350" y="111919"/>
                </a:moveTo>
                <a:lnTo>
                  <a:pt x="135731" y="111919"/>
                </a:lnTo>
                <a:lnTo>
                  <a:pt x="135731" y="126206"/>
                </a:lnTo>
                <a:lnTo>
                  <a:pt x="111919" y="126206"/>
                </a:lnTo>
                <a:lnTo>
                  <a:pt x="111919" y="111919"/>
                </a:lnTo>
                <a:lnTo>
                  <a:pt x="133350" y="111919"/>
                </a:lnTo>
                <a:close/>
                <a:moveTo>
                  <a:pt x="57150" y="111919"/>
                </a:moveTo>
                <a:lnTo>
                  <a:pt x="59531" y="111919"/>
                </a:lnTo>
                <a:lnTo>
                  <a:pt x="59531" y="126206"/>
                </a:lnTo>
                <a:lnTo>
                  <a:pt x="35719" y="126206"/>
                </a:lnTo>
                <a:lnTo>
                  <a:pt x="35719" y="111919"/>
                </a:lnTo>
                <a:lnTo>
                  <a:pt x="57150" y="111919"/>
                </a:lnTo>
                <a:close/>
              </a:path>
            </a:pathLst>
          </a:custGeom>
          <a:solidFill>
            <a:srgbClr val="4A6D8C"/>
          </a:solidFill>
          <a:ln/>
        </p:spPr>
        <p:txBody>
          <a:bodyPr/>
          <a:lstStyle/>
          <a:p>
            <a:endParaRPr lang="zh-CN" altLang="en-US"/>
          </a:p>
        </p:txBody>
      </p:sp>
      <p:sp>
        <p:nvSpPr>
          <p:cNvPr id="36" name="Text 34"/>
          <p:cNvSpPr/>
          <p:nvPr/>
        </p:nvSpPr>
        <p:spPr>
          <a:xfrm>
            <a:off x="6772275" y="3278981"/>
            <a:ext cx="466725" cy="228600"/>
          </a:xfrm>
          <a:prstGeom prst="rect">
            <a:avLst/>
          </a:prstGeom>
          <a:noFill/>
          <a:ln/>
        </p:spPr>
        <p:txBody>
          <a:bodyPr wrap="square" lIns="0" tIns="0" rIns="0" bIns="0" rtlCol="0" anchor="ctr"/>
          <a:lstStyle/>
          <a:p>
            <a:pPr>
              <a:lnSpc>
                <a:spcPct val="130000"/>
              </a:lnSpc>
            </a:pPr>
            <a:r>
              <a:rPr lang="en-US" sz="1200" b="1" dirty="0">
                <a:solidFill>
                  <a:srgbClr val="E0E2E5"/>
                </a:solidFill>
                <a:latin typeface="Noto Sans SC" pitchFamily="34" charset="0"/>
                <a:ea typeface="Noto Sans SC" pitchFamily="34" charset="-122"/>
                <a:cs typeface="Noto Sans SC" pitchFamily="34" charset="-120"/>
              </a:rPr>
              <a:t>mcp/</a:t>
            </a:r>
            <a:endParaRPr lang="en-US" sz="1600" dirty="0"/>
          </a:p>
        </p:txBody>
      </p:sp>
      <p:sp>
        <p:nvSpPr>
          <p:cNvPr id="37" name="Text 35"/>
          <p:cNvSpPr/>
          <p:nvPr/>
        </p:nvSpPr>
        <p:spPr>
          <a:xfrm>
            <a:off x="6505575" y="3583781"/>
            <a:ext cx="5057775" cy="180975"/>
          </a:xfrm>
          <a:prstGeom prst="rect">
            <a:avLst/>
          </a:prstGeom>
          <a:noFill/>
          <a:ln/>
        </p:spPr>
        <p:txBody>
          <a:bodyPr wrap="square" lIns="0" tIns="0" rIns="0" bIns="0" rtlCol="0" anchor="ctr"/>
          <a:lstStyle/>
          <a:p>
            <a:pPr>
              <a:lnSpc>
                <a:spcPct val="110000"/>
              </a:lnSpc>
            </a:pPr>
            <a:r>
              <a:rPr lang="en-US" sz="1050" dirty="0">
                <a:solidFill>
                  <a:srgbClr val="7D7C7A"/>
                </a:solidFill>
                <a:latin typeface="Noto Sans SC" pitchFamily="34" charset="0"/>
                <a:ea typeface="Noto Sans SC" pitchFamily="34" charset="-122"/>
                <a:cs typeface="Noto Sans SC" pitchFamily="34" charset="-120"/>
              </a:rPr>
              <a:t>标准的模型上下文协议客户端，让智能体能够直接与本地 IDE 或远程知识库建立连接</a:t>
            </a:r>
            <a:endParaRPr lang="en-US" sz="1600" dirty="0"/>
          </a:p>
        </p:txBody>
      </p:sp>
      <p:sp>
        <p:nvSpPr>
          <p:cNvPr id="38" name="Shape 36"/>
          <p:cNvSpPr/>
          <p:nvPr/>
        </p:nvSpPr>
        <p:spPr>
          <a:xfrm>
            <a:off x="400050" y="4760119"/>
            <a:ext cx="11410950" cy="1390650"/>
          </a:xfrm>
          <a:custGeom>
            <a:avLst/>
            <a:gdLst/>
            <a:ahLst/>
            <a:cxnLst/>
            <a:rect l="l" t="t" r="r" b="b"/>
            <a:pathLst>
              <a:path w="11410950" h="1390650">
                <a:moveTo>
                  <a:pt x="0" y="0"/>
                </a:moveTo>
                <a:lnTo>
                  <a:pt x="11334756" y="0"/>
                </a:lnTo>
                <a:cubicBezTo>
                  <a:pt x="11376809" y="0"/>
                  <a:pt x="11410950" y="34141"/>
                  <a:pt x="11410950" y="76194"/>
                </a:cubicBezTo>
                <a:lnTo>
                  <a:pt x="11410950" y="1314456"/>
                </a:lnTo>
                <a:cubicBezTo>
                  <a:pt x="11410950" y="1356509"/>
                  <a:pt x="11376809" y="1390650"/>
                  <a:pt x="11334756" y="1390650"/>
                </a:cubicBezTo>
                <a:lnTo>
                  <a:pt x="0" y="1390650"/>
                </a:lnTo>
                <a:lnTo>
                  <a:pt x="0" y="0"/>
                </a:lnTo>
                <a:close/>
              </a:path>
            </a:pathLst>
          </a:custGeom>
          <a:solidFill>
            <a:srgbClr val="C9A87C">
              <a:alpha val="10196"/>
            </a:srgbClr>
          </a:solidFill>
          <a:ln/>
        </p:spPr>
        <p:txBody>
          <a:bodyPr/>
          <a:lstStyle/>
          <a:p>
            <a:endParaRPr lang="zh-CN" altLang="en-US"/>
          </a:p>
        </p:txBody>
      </p:sp>
      <p:sp>
        <p:nvSpPr>
          <p:cNvPr id="39" name="Shape 37"/>
          <p:cNvSpPr/>
          <p:nvPr/>
        </p:nvSpPr>
        <p:spPr>
          <a:xfrm>
            <a:off x="400050" y="4760119"/>
            <a:ext cx="38100" cy="1390650"/>
          </a:xfrm>
          <a:custGeom>
            <a:avLst/>
            <a:gdLst/>
            <a:ahLst/>
            <a:cxnLst/>
            <a:rect l="l" t="t" r="r" b="b"/>
            <a:pathLst>
              <a:path w="38100" h="1390650">
                <a:moveTo>
                  <a:pt x="0" y="0"/>
                </a:moveTo>
                <a:lnTo>
                  <a:pt x="38100" y="0"/>
                </a:lnTo>
                <a:lnTo>
                  <a:pt x="38100" y="1390650"/>
                </a:lnTo>
                <a:lnTo>
                  <a:pt x="0" y="1390650"/>
                </a:lnTo>
                <a:lnTo>
                  <a:pt x="0" y="0"/>
                </a:lnTo>
                <a:close/>
              </a:path>
            </a:pathLst>
          </a:custGeom>
          <a:solidFill>
            <a:srgbClr val="C9A87C"/>
          </a:solidFill>
          <a:ln/>
        </p:spPr>
        <p:txBody>
          <a:bodyPr/>
          <a:lstStyle/>
          <a:p>
            <a:endParaRPr lang="zh-CN" altLang="en-US"/>
          </a:p>
        </p:txBody>
      </p:sp>
      <p:sp>
        <p:nvSpPr>
          <p:cNvPr id="40" name="Shape 38"/>
          <p:cNvSpPr/>
          <p:nvPr/>
        </p:nvSpPr>
        <p:spPr>
          <a:xfrm>
            <a:off x="600075" y="4912519"/>
            <a:ext cx="228600" cy="228600"/>
          </a:xfrm>
          <a:custGeom>
            <a:avLst/>
            <a:gdLst/>
            <a:ahLst/>
            <a:cxnLst/>
            <a:rect l="l" t="t" r="r" b="b"/>
            <a:pathLst>
              <a:path w="228600" h="228600">
                <a:moveTo>
                  <a:pt x="85725" y="28575"/>
                </a:moveTo>
                <a:cubicBezTo>
                  <a:pt x="85725" y="20672"/>
                  <a:pt x="92110" y="14288"/>
                  <a:pt x="100013" y="14288"/>
                </a:cubicBezTo>
                <a:lnTo>
                  <a:pt x="128588" y="14288"/>
                </a:lnTo>
                <a:cubicBezTo>
                  <a:pt x="136490" y="14288"/>
                  <a:pt x="142875" y="20672"/>
                  <a:pt x="142875" y="28575"/>
                </a:cubicBezTo>
                <a:lnTo>
                  <a:pt x="142875" y="57150"/>
                </a:lnTo>
                <a:cubicBezTo>
                  <a:pt x="142875" y="65053"/>
                  <a:pt x="136490" y="71438"/>
                  <a:pt x="128588" y="71438"/>
                </a:cubicBezTo>
                <a:lnTo>
                  <a:pt x="125016" y="71438"/>
                </a:lnTo>
                <a:lnTo>
                  <a:pt x="125016" y="100013"/>
                </a:lnTo>
                <a:lnTo>
                  <a:pt x="178594" y="100013"/>
                </a:lnTo>
                <a:cubicBezTo>
                  <a:pt x="196364" y="100013"/>
                  <a:pt x="210741" y="114389"/>
                  <a:pt x="210741" y="132159"/>
                </a:cubicBezTo>
                <a:lnTo>
                  <a:pt x="210741" y="157163"/>
                </a:lnTo>
                <a:lnTo>
                  <a:pt x="214313" y="157163"/>
                </a:lnTo>
                <a:cubicBezTo>
                  <a:pt x="222215" y="157163"/>
                  <a:pt x="228600" y="163547"/>
                  <a:pt x="228600" y="171450"/>
                </a:cubicBezTo>
                <a:lnTo>
                  <a:pt x="228600" y="200025"/>
                </a:lnTo>
                <a:cubicBezTo>
                  <a:pt x="228600" y="207928"/>
                  <a:pt x="222215" y="214313"/>
                  <a:pt x="214313" y="214313"/>
                </a:cubicBezTo>
                <a:lnTo>
                  <a:pt x="185738" y="214313"/>
                </a:lnTo>
                <a:cubicBezTo>
                  <a:pt x="177835" y="214313"/>
                  <a:pt x="171450" y="207928"/>
                  <a:pt x="171450" y="200025"/>
                </a:cubicBezTo>
                <a:lnTo>
                  <a:pt x="171450" y="171450"/>
                </a:lnTo>
                <a:cubicBezTo>
                  <a:pt x="171450" y="163547"/>
                  <a:pt x="177835" y="157163"/>
                  <a:pt x="185738" y="157163"/>
                </a:cubicBezTo>
                <a:lnTo>
                  <a:pt x="189309" y="157163"/>
                </a:lnTo>
                <a:lnTo>
                  <a:pt x="189309" y="132159"/>
                </a:lnTo>
                <a:cubicBezTo>
                  <a:pt x="189309" y="126221"/>
                  <a:pt x="184532" y="121444"/>
                  <a:pt x="178594" y="121444"/>
                </a:cubicBezTo>
                <a:lnTo>
                  <a:pt x="125016" y="121444"/>
                </a:lnTo>
                <a:lnTo>
                  <a:pt x="125016" y="157163"/>
                </a:lnTo>
                <a:lnTo>
                  <a:pt x="128588" y="157163"/>
                </a:lnTo>
                <a:cubicBezTo>
                  <a:pt x="136490" y="157163"/>
                  <a:pt x="142875" y="163547"/>
                  <a:pt x="142875" y="171450"/>
                </a:cubicBezTo>
                <a:lnTo>
                  <a:pt x="142875" y="200025"/>
                </a:lnTo>
                <a:cubicBezTo>
                  <a:pt x="142875" y="207928"/>
                  <a:pt x="136490" y="214313"/>
                  <a:pt x="128588" y="214313"/>
                </a:cubicBezTo>
                <a:lnTo>
                  <a:pt x="100013" y="214313"/>
                </a:lnTo>
                <a:cubicBezTo>
                  <a:pt x="92110" y="214313"/>
                  <a:pt x="85725" y="207928"/>
                  <a:pt x="85725" y="200025"/>
                </a:cubicBezTo>
                <a:lnTo>
                  <a:pt x="85725" y="171450"/>
                </a:lnTo>
                <a:cubicBezTo>
                  <a:pt x="85725" y="163547"/>
                  <a:pt x="92110" y="157163"/>
                  <a:pt x="100013" y="157163"/>
                </a:cubicBezTo>
                <a:lnTo>
                  <a:pt x="103584" y="157163"/>
                </a:lnTo>
                <a:lnTo>
                  <a:pt x="103584" y="121444"/>
                </a:lnTo>
                <a:lnTo>
                  <a:pt x="50006" y="121444"/>
                </a:lnTo>
                <a:cubicBezTo>
                  <a:pt x="44068" y="121444"/>
                  <a:pt x="39291" y="126221"/>
                  <a:pt x="39291" y="132159"/>
                </a:cubicBezTo>
                <a:lnTo>
                  <a:pt x="39291" y="157163"/>
                </a:lnTo>
                <a:lnTo>
                  <a:pt x="42863" y="157163"/>
                </a:lnTo>
                <a:cubicBezTo>
                  <a:pt x="50765" y="157163"/>
                  <a:pt x="57150" y="163547"/>
                  <a:pt x="57150" y="171450"/>
                </a:cubicBezTo>
                <a:lnTo>
                  <a:pt x="57150" y="200025"/>
                </a:lnTo>
                <a:cubicBezTo>
                  <a:pt x="57150" y="207928"/>
                  <a:pt x="50765" y="214313"/>
                  <a:pt x="42863" y="214313"/>
                </a:cubicBezTo>
                <a:lnTo>
                  <a:pt x="14288" y="214313"/>
                </a:lnTo>
                <a:cubicBezTo>
                  <a:pt x="6385" y="214313"/>
                  <a:pt x="0" y="207928"/>
                  <a:pt x="0" y="200025"/>
                </a:cubicBezTo>
                <a:lnTo>
                  <a:pt x="0" y="171450"/>
                </a:lnTo>
                <a:cubicBezTo>
                  <a:pt x="0" y="163547"/>
                  <a:pt x="6385" y="157163"/>
                  <a:pt x="14288" y="157163"/>
                </a:cubicBezTo>
                <a:lnTo>
                  <a:pt x="17859" y="157163"/>
                </a:lnTo>
                <a:lnTo>
                  <a:pt x="17859" y="132159"/>
                </a:lnTo>
                <a:cubicBezTo>
                  <a:pt x="17859" y="114389"/>
                  <a:pt x="32236" y="100013"/>
                  <a:pt x="50006" y="100013"/>
                </a:cubicBezTo>
                <a:lnTo>
                  <a:pt x="103584" y="100013"/>
                </a:lnTo>
                <a:lnTo>
                  <a:pt x="103584" y="71438"/>
                </a:lnTo>
                <a:lnTo>
                  <a:pt x="100013" y="71438"/>
                </a:lnTo>
                <a:cubicBezTo>
                  <a:pt x="92110" y="71438"/>
                  <a:pt x="85725" y="65053"/>
                  <a:pt x="85725" y="57150"/>
                </a:cubicBezTo>
                <a:lnTo>
                  <a:pt x="85725" y="28575"/>
                </a:lnTo>
                <a:close/>
              </a:path>
            </a:pathLst>
          </a:custGeom>
          <a:solidFill>
            <a:srgbClr val="C9A87C"/>
          </a:solidFill>
          <a:ln/>
        </p:spPr>
        <p:txBody>
          <a:bodyPr/>
          <a:lstStyle/>
          <a:p>
            <a:endParaRPr lang="zh-CN" altLang="en-US"/>
          </a:p>
        </p:txBody>
      </p:sp>
      <p:sp>
        <p:nvSpPr>
          <p:cNvPr id="41" name="Text 39"/>
          <p:cNvSpPr/>
          <p:nvPr/>
        </p:nvSpPr>
        <p:spPr>
          <a:xfrm>
            <a:off x="1009650" y="4912519"/>
            <a:ext cx="10734675" cy="266700"/>
          </a:xfrm>
          <a:prstGeom prst="rect">
            <a:avLst/>
          </a:prstGeom>
          <a:noFill/>
          <a:ln/>
        </p:spPr>
        <p:txBody>
          <a:bodyPr wrap="square" lIns="0" tIns="0" rIns="0" bIns="0" rtlCol="0" anchor="ctr"/>
          <a:lstStyle/>
          <a:p>
            <a:pPr>
              <a:lnSpc>
                <a:spcPct val="130000"/>
              </a:lnSpc>
            </a:pPr>
            <a:r>
              <a:rPr lang="en-US" sz="1350" b="1" dirty="0">
                <a:solidFill>
                  <a:srgbClr val="E0E2E5"/>
                </a:solidFill>
                <a:latin typeface="MiSans" pitchFamily="34" charset="0"/>
                <a:ea typeface="MiSans" pitchFamily="34" charset="-122"/>
                <a:cs typeface="MiSans" pitchFamily="34" charset="-120"/>
              </a:rPr>
              <a:t>完整的架构层次</a:t>
            </a:r>
            <a:endParaRPr lang="en-US" sz="1600" dirty="0"/>
          </a:p>
        </p:txBody>
      </p:sp>
      <p:sp>
        <p:nvSpPr>
          <p:cNvPr id="42" name="Text 40"/>
          <p:cNvSpPr/>
          <p:nvPr/>
        </p:nvSpPr>
        <p:spPr>
          <a:xfrm>
            <a:off x="1009650" y="5255419"/>
            <a:ext cx="10725150" cy="247650"/>
          </a:xfrm>
          <a:prstGeom prst="rect">
            <a:avLst/>
          </a:prstGeom>
          <a:noFill/>
          <a:ln/>
        </p:spPr>
        <p:txBody>
          <a:bodyPr wrap="square" lIns="0" tIns="0" rIns="0" bIns="0" rtlCol="0" anchor="ctr"/>
          <a:lstStyle/>
          <a:p>
            <a:pPr>
              <a:lnSpc>
                <a:spcPct val="140000"/>
              </a:lnSpc>
            </a:pPr>
            <a:r>
              <a:rPr lang="en-US" sz="1200" dirty="0">
                <a:solidFill>
                  <a:srgbClr val="E0E2E5"/>
                </a:solidFill>
                <a:latin typeface="Noto Sans SC" pitchFamily="34" charset="0"/>
                <a:ea typeface="Noto Sans SC" pitchFamily="34" charset="-122"/>
                <a:cs typeface="Noto Sans SC" pitchFamily="34" charset="-120"/>
              </a:rPr>
              <a:t>OpenHarness 将智能体生命周期抽象为</a:t>
            </a:r>
            <a:r>
              <a:rPr lang="en-US" sz="1200" b="1" dirty="0">
                <a:solidFill>
                  <a:srgbClr val="C9A87C"/>
                </a:solidFill>
                <a:latin typeface="Noto Sans SC" pitchFamily="34" charset="0"/>
                <a:ea typeface="Noto Sans SC" pitchFamily="34" charset="-122"/>
                <a:cs typeface="Noto Sans SC" pitchFamily="34" charset="-120"/>
              </a:rPr>
              <a:t> 10 个相互独立但紧密协作的子系统</a:t>
            </a:r>
            <a:r>
              <a:rPr lang="en-US" sz="1200" dirty="0">
                <a:solidFill>
                  <a:srgbClr val="E0E2E5"/>
                </a:solidFill>
                <a:latin typeface="Noto Sans SC" pitchFamily="34" charset="0"/>
                <a:ea typeface="Noto Sans SC" pitchFamily="34" charset="-122"/>
                <a:cs typeface="Noto Sans SC" pitchFamily="34" charset="-120"/>
              </a:rPr>
              <a:t>，构建了灵活且可插拔的整体架构：</a:t>
            </a:r>
            <a:endParaRPr lang="en-US" sz="1600" dirty="0"/>
          </a:p>
        </p:txBody>
      </p:sp>
      <p:sp>
        <p:nvSpPr>
          <p:cNvPr id="43" name="Text 41"/>
          <p:cNvSpPr/>
          <p:nvPr/>
        </p:nvSpPr>
        <p:spPr>
          <a:xfrm>
            <a:off x="976312" y="5617369"/>
            <a:ext cx="2647950" cy="190500"/>
          </a:xfrm>
          <a:prstGeom prst="rect">
            <a:avLst/>
          </a:prstGeom>
          <a:noFill/>
          <a:ln/>
        </p:spPr>
        <p:txBody>
          <a:bodyPr wrap="square" lIns="0" tIns="0" rIns="0" bIns="0" rtlCol="0" anchor="ctr"/>
          <a:lstStyle/>
          <a:p>
            <a:pPr algn="ctr">
              <a:lnSpc>
                <a:spcPct val="120000"/>
              </a:lnSpc>
            </a:pPr>
            <a:r>
              <a:rPr lang="en-US" sz="1050" b="1" dirty="0">
                <a:solidFill>
                  <a:srgbClr val="C9A87C"/>
                </a:solidFill>
                <a:latin typeface="Noto Sans SC" pitchFamily="34" charset="0"/>
                <a:ea typeface="Noto Sans SC" pitchFamily="34" charset="-122"/>
                <a:cs typeface="Noto Sans SC" pitchFamily="34" charset="-120"/>
              </a:rPr>
              <a:t>引擎与调度</a:t>
            </a:r>
            <a:endParaRPr lang="en-US" sz="1600" dirty="0"/>
          </a:p>
        </p:txBody>
      </p:sp>
      <p:sp>
        <p:nvSpPr>
          <p:cNvPr id="44" name="Text 42"/>
          <p:cNvSpPr/>
          <p:nvPr/>
        </p:nvSpPr>
        <p:spPr>
          <a:xfrm>
            <a:off x="981075" y="5845969"/>
            <a:ext cx="2638425" cy="152400"/>
          </a:xfrm>
          <a:prstGeom prst="rect">
            <a:avLst/>
          </a:prstGeom>
          <a:noFill/>
          <a:ln/>
        </p:spPr>
        <p:txBody>
          <a:bodyPr wrap="square" lIns="0" tIns="0" rIns="0" bIns="0" rtlCol="0" anchor="ctr"/>
          <a:lstStyle/>
          <a:p>
            <a:pPr algn="ctr">
              <a:lnSpc>
                <a:spcPct val="110000"/>
              </a:lnSpc>
            </a:pPr>
            <a:r>
              <a:rPr lang="en-US" sz="900" dirty="0">
                <a:solidFill>
                  <a:srgbClr val="7D7C7A"/>
                </a:solidFill>
                <a:latin typeface="Noto Sans SC" pitchFamily="34" charset="0"/>
                <a:ea typeface="Noto Sans SC" pitchFamily="34" charset="-122"/>
                <a:cs typeface="Noto Sans SC" pitchFamily="34" charset="-120"/>
              </a:rPr>
              <a:t>engine, coordinator, tasks</a:t>
            </a:r>
            <a:endParaRPr lang="en-US" sz="1600" dirty="0"/>
          </a:p>
        </p:txBody>
      </p:sp>
      <p:sp>
        <p:nvSpPr>
          <p:cNvPr id="45" name="Text 43"/>
          <p:cNvSpPr/>
          <p:nvPr/>
        </p:nvSpPr>
        <p:spPr>
          <a:xfrm>
            <a:off x="3667125" y="5617369"/>
            <a:ext cx="2647950" cy="190500"/>
          </a:xfrm>
          <a:prstGeom prst="rect">
            <a:avLst/>
          </a:prstGeom>
          <a:noFill/>
          <a:ln/>
        </p:spPr>
        <p:txBody>
          <a:bodyPr wrap="square" lIns="0" tIns="0" rIns="0" bIns="0" rtlCol="0" anchor="ctr"/>
          <a:lstStyle/>
          <a:p>
            <a:pPr algn="ctr">
              <a:lnSpc>
                <a:spcPct val="120000"/>
              </a:lnSpc>
            </a:pPr>
            <a:r>
              <a:rPr lang="en-US" sz="1050" b="1" dirty="0">
                <a:solidFill>
                  <a:srgbClr val="C9A87C"/>
                </a:solidFill>
                <a:latin typeface="Noto Sans SC" pitchFamily="34" charset="0"/>
                <a:ea typeface="Noto Sans SC" pitchFamily="34" charset="-122"/>
                <a:cs typeface="Noto Sans SC" pitchFamily="34" charset="-120"/>
              </a:rPr>
              <a:t>动作与知识</a:t>
            </a:r>
            <a:endParaRPr lang="en-US" sz="1600" dirty="0"/>
          </a:p>
        </p:txBody>
      </p:sp>
      <p:sp>
        <p:nvSpPr>
          <p:cNvPr id="46" name="Text 44"/>
          <p:cNvSpPr/>
          <p:nvPr/>
        </p:nvSpPr>
        <p:spPr>
          <a:xfrm>
            <a:off x="3671888" y="5845969"/>
            <a:ext cx="2638425" cy="152400"/>
          </a:xfrm>
          <a:prstGeom prst="rect">
            <a:avLst/>
          </a:prstGeom>
          <a:noFill/>
          <a:ln/>
        </p:spPr>
        <p:txBody>
          <a:bodyPr wrap="square" lIns="0" tIns="0" rIns="0" bIns="0" rtlCol="0" anchor="ctr"/>
          <a:lstStyle/>
          <a:p>
            <a:pPr algn="ctr">
              <a:lnSpc>
                <a:spcPct val="110000"/>
              </a:lnSpc>
            </a:pPr>
            <a:r>
              <a:rPr lang="en-US" sz="900" dirty="0">
                <a:solidFill>
                  <a:srgbClr val="7D7C7A"/>
                </a:solidFill>
                <a:latin typeface="Noto Sans SC" pitchFamily="34" charset="0"/>
                <a:ea typeface="Noto Sans SC" pitchFamily="34" charset="-122"/>
                <a:cs typeface="Noto Sans SC" pitchFamily="34" charset="-120"/>
              </a:rPr>
              <a:t>tools, skills, memory</a:t>
            </a:r>
            <a:endParaRPr lang="en-US" sz="1600" dirty="0"/>
          </a:p>
        </p:txBody>
      </p:sp>
      <p:sp>
        <p:nvSpPr>
          <p:cNvPr id="47" name="Text 45"/>
          <p:cNvSpPr/>
          <p:nvPr/>
        </p:nvSpPr>
        <p:spPr>
          <a:xfrm>
            <a:off x="6357938" y="5617369"/>
            <a:ext cx="2647950" cy="190500"/>
          </a:xfrm>
          <a:prstGeom prst="rect">
            <a:avLst/>
          </a:prstGeom>
          <a:noFill/>
          <a:ln/>
        </p:spPr>
        <p:txBody>
          <a:bodyPr wrap="square" lIns="0" tIns="0" rIns="0" bIns="0" rtlCol="0" anchor="ctr"/>
          <a:lstStyle/>
          <a:p>
            <a:pPr algn="ctr">
              <a:lnSpc>
                <a:spcPct val="120000"/>
              </a:lnSpc>
            </a:pPr>
            <a:r>
              <a:rPr lang="en-US" sz="1050" b="1" dirty="0">
                <a:solidFill>
                  <a:srgbClr val="C9A87C"/>
                </a:solidFill>
                <a:latin typeface="Noto Sans SC" pitchFamily="34" charset="0"/>
                <a:ea typeface="Noto Sans SC" pitchFamily="34" charset="-122"/>
                <a:cs typeface="Noto Sans SC" pitchFamily="34" charset="-120"/>
              </a:rPr>
              <a:t>安全与扩展</a:t>
            </a:r>
            <a:endParaRPr lang="en-US" sz="1600" dirty="0"/>
          </a:p>
        </p:txBody>
      </p:sp>
      <p:sp>
        <p:nvSpPr>
          <p:cNvPr id="48" name="Text 46"/>
          <p:cNvSpPr/>
          <p:nvPr/>
        </p:nvSpPr>
        <p:spPr>
          <a:xfrm>
            <a:off x="6362700" y="5845969"/>
            <a:ext cx="2638425" cy="152400"/>
          </a:xfrm>
          <a:prstGeom prst="rect">
            <a:avLst/>
          </a:prstGeom>
          <a:noFill/>
          <a:ln/>
        </p:spPr>
        <p:txBody>
          <a:bodyPr wrap="square" lIns="0" tIns="0" rIns="0" bIns="0" rtlCol="0" anchor="ctr"/>
          <a:lstStyle/>
          <a:p>
            <a:pPr algn="ctr">
              <a:lnSpc>
                <a:spcPct val="110000"/>
              </a:lnSpc>
            </a:pPr>
            <a:r>
              <a:rPr lang="en-US" sz="900" dirty="0">
                <a:solidFill>
                  <a:srgbClr val="7D7C7A"/>
                </a:solidFill>
                <a:latin typeface="Noto Sans SC" pitchFamily="34" charset="0"/>
                <a:ea typeface="Noto Sans SC" pitchFamily="34" charset="-122"/>
                <a:cs typeface="Noto Sans SC" pitchFamily="34" charset="-120"/>
              </a:rPr>
              <a:t>permissions, hooks, plugins</a:t>
            </a:r>
            <a:endParaRPr lang="en-US" sz="1600" dirty="0"/>
          </a:p>
        </p:txBody>
      </p:sp>
      <p:sp>
        <p:nvSpPr>
          <p:cNvPr id="49" name="Text 47"/>
          <p:cNvSpPr/>
          <p:nvPr/>
        </p:nvSpPr>
        <p:spPr>
          <a:xfrm>
            <a:off x="9048750" y="5617369"/>
            <a:ext cx="2647950" cy="190500"/>
          </a:xfrm>
          <a:prstGeom prst="rect">
            <a:avLst/>
          </a:prstGeom>
          <a:noFill/>
          <a:ln/>
        </p:spPr>
        <p:txBody>
          <a:bodyPr wrap="square" lIns="0" tIns="0" rIns="0" bIns="0" rtlCol="0" anchor="ctr"/>
          <a:lstStyle/>
          <a:p>
            <a:pPr algn="ctr">
              <a:lnSpc>
                <a:spcPct val="120000"/>
              </a:lnSpc>
            </a:pPr>
            <a:r>
              <a:rPr lang="en-US" sz="1050" b="1" dirty="0">
                <a:solidFill>
                  <a:srgbClr val="C9A87C"/>
                </a:solidFill>
                <a:latin typeface="Noto Sans SC" pitchFamily="34" charset="0"/>
                <a:ea typeface="Noto Sans SC" pitchFamily="34" charset="-122"/>
                <a:cs typeface="Noto Sans SC" pitchFamily="34" charset="-120"/>
              </a:rPr>
              <a:t>接口与协议</a:t>
            </a:r>
            <a:endParaRPr lang="en-US" sz="1600" dirty="0"/>
          </a:p>
        </p:txBody>
      </p:sp>
      <p:sp>
        <p:nvSpPr>
          <p:cNvPr id="50" name="Text 48"/>
          <p:cNvSpPr/>
          <p:nvPr/>
        </p:nvSpPr>
        <p:spPr>
          <a:xfrm>
            <a:off x="9053513" y="5845969"/>
            <a:ext cx="2638425" cy="152400"/>
          </a:xfrm>
          <a:prstGeom prst="rect">
            <a:avLst/>
          </a:prstGeom>
          <a:noFill/>
          <a:ln/>
        </p:spPr>
        <p:txBody>
          <a:bodyPr wrap="square" lIns="0" tIns="0" rIns="0" bIns="0" rtlCol="0" anchor="ctr"/>
          <a:lstStyle/>
          <a:p>
            <a:pPr algn="ctr">
              <a:lnSpc>
                <a:spcPct val="110000"/>
              </a:lnSpc>
            </a:pPr>
            <a:r>
              <a:rPr lang="en-US" sz="900" dirty="0">
                <a:solidFill>
                  <a:srgbClr val="7D7C7A"/>
                </a:solidFill>
                <a:latin typeface="Noto Sans SC" pitchFamily="34" charset="0"/>
                <a:ea typeface="Noto Sans SC" pitchFamily="34" charset="-122"/>
                <a:cs typeface="Noto Sans SC" pitchFamily="34" charset="-120"/>
              </a:rPr>
              <a:t>api, mcp</a:t>
            </a:r>
            <a:endParaRPr lang="en-US" sz="1600" dirty="0"/>
          </a:p>
        </p:txBody>
      </p:sp>
    </p:spTree>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1A1D21"/>
        </a:solidFill>
        <a:effectLst/>
      </p:bgPr>
    </p:bg>
    <p:spTree>
      <p:nvGrpSpPr>
        <p:cNvPr id="1" name=""/>
        <p:cNvGrpSpPr/>
        <p:nvPr/>
      </p:nvGrpSpPr>
      <p:grpSpPr>
        <a:xfrm>
          <a:off x="0" y="0"/>
          <a:ext cx="0" cy="0"/>
          <a:chOff x="0" y="0"/>
          <a:chExt cx="0" cy="0"/>
        </a:xfrm>
      </p:grpSpPr>
      <p:sp>
        <p:nvSpPr>
          <p:cNvPr id="4" name="Text 1"/>
          <p:cNvSpPr/>
          <p:nvPr/>
        </p:nvSpPr>
        <p:spPr>
          <a:xfrm>
            <a:off x="381000" y="1766888"/>
            <a:ext cx="1554510" cy="1281113"/>
          </a:xfrm>
          <a:prstGeom prst="rect">
            <a:avLst/>
          </a:prstGeom>
          <a:noFill/>
          <a:ln/>
        </p:spPr>
        <p:txBody>
          <a:bodyPr wrap="square" lIns="0" tIns="0" rIns="0" bIns="0" rtlCol="0" anchor="ctr"/>
          <a:lstStyle/>
          <a:p>
            <a:pPr>
              <a:lnSpc>
                <a:spcPct val="80000"/>
              </a:lnSpc>
            </a:pPr>
            <a:r>
              <a:rPr lang="en-US" sz="7200" b="1" dirty="0">
                <a:solidFill>
                  <a:srgbClr val="C9A87C">
                    <a:alpha val="30000"/>
                  </a:srgbClr>
                </a:solidFill>
                <a:latin typeface="Hedvig Letters Sans" pitchFamily="34" charset="0"/>
                <a:ea typeface="Hedvig Letters Sans" pitchFamily="34" charset="-122"/>
                <a:cs typeface="Hedvig Letters Sans" pitchFamily="34" charset="-120"/>
              </a:rPr>
              <a:t>04</a:t>
            </a:r>
            <a:endParaRPr lang="en-US" sz="1600" dirty="0"/>
          </a:p>
        </p:txBody>
      </p:sp>
      <p:sp>
        <p:nvSpPr>
          <p:cNvPr id="5" name="Text 2"/>
          <p:cNvSpPr/>
          <p:nvPr/>
        </p:nvSpPr>
        <p:spPr>
          <a:xfrm>
            <a:off x="381000" y="3095625"/>
            <a:ext cx="11715750" cy="714375"/>
          </a:xfrm>
          <a:prstGeom prst="rect">
            <a:avLst/>
          </a:prstGeom>
          <a:noFill/>
          <a:ln/>
        </p:spPr>
        <p:txBody>
          <a:bodyPr wrap="square" lIns="0" tIns="0" rIns="0" bIns="0" rtlCol="0" anchor="ctr"/>
          <a:lstStyle/>
          <a:p>
            <a:pPr>
              <a:lnSpc>
                <a:spcPct val="100000"/>
              </a:lnSpc>
            </a:pPr>
            <a:r>
              <a:rPr lang="en-US" sz="4500" b="1" dirty="0">
                <a:solidFill>
                  <a:srgbClr val="E0E2E5"/>
                </a:solidFill>
                <a:latin typeface="Noto Sans SC" pitchFamily="34" charset="0"/>
                <a:ea typeface="Noto Sans SC" pitchFamily="34" charset="-122"/>
                <a:cs typeface="Noto Sans SC" pitchFamily="34" charset="-120"/>
              </a:rPr>
              <a:t>核心功能解析</a:t>
            </a:r>
            <a:endParaRPr lang="en-US" sz="1600" dirty="0"/>
          </a:p>
        </p:txBody>
      </p:sp>
      <p:sp>
        <p:nvSpPr>
          <p:cNvPr id="6" name="Text 3"/>
          <p:cNvSpPr/>
          <p:nvPr/>
        </p:nvSpPr>
        <p:spPr>
          <a:xfrm>
            <a:off x="381000" y="4038600"/>
            <a:ext cx="5600700" cy="371475"/>
          </a:xfrm>
          <a:prstGeom prst="rect">
            <a:avLst/>
          </a:prstGeom>
          <a:noFill/>
          <a:ln/>
        </p:spPr>
        <p:txBody>
          <a:bodyPr wrap="square" lIns="0" tIns="0" rIns="0" bIns="0" rtlCol="0" anchor="ctr"/>
          <a:lstStyle/>
          <a:p>
            <a:pPr>
              <a:lnSpc>
                <a:spcPct val="140000"/>
              </a:lnSpc>
            </a:pPr>
            <a:r>
              <a:rPr lang="en-US" sz="1800" dirty="0">
                <a:solidFill>
                  <a:srgbClr val="7D7C7A"/>
                </a:solidFill>
                <a:latin typeface="Noto Sans SC" pitchFamily="34" charset="0"/>
                <a:ea typeface="Noto Sans SC" pitchFamily="34" charset="-122"/>
                <a:cs typeface="Noto Sans SC" pitchFamily="34" charset="-120"/>
              </a:rPr>
              <a:t>并发工具引擎、工具抽象与权限管控</a:t>
            </a:r>
            <a:endParaRPr lang="en-US" sz="1600" dirty="0"/>
          </a:p>
        </p:txBody>
      </p:sp>
      <p:sp>
        <p:nvSpPr>
          <p:cNvPr id="7" name="Shape 4"/>
          <p:cNvSpPr/>
          <p:nvPr/>
        </p:nvSpPr>
        <p:spPr>
          <a:xfrm>
            <a:off x="381000" y="4867275"/>
            <a:ext cx="914400" cy="38100"/>
          </a:xfrm>
          <a:custGeom>
            <a:avLst/>
            <a:gdLst/>
            <a:ahLst/>
            <a:cxnLst/>
            <a:rect l="l" t="t" r="r" b="b"/>
            <a:pathLst>
              <a:path w="914400" h="38100">
                <a:moveTo>
                  <a:pt x="0" y="0"/>
                </a:moveTo>
                <a:lnTo>
                  <a:pt x="914400" y="0"/>
                </a:lnTo>
                <a:lnTo>
                  <a:pt x="914400" y="38100"/>
                </a:lnTo>
                <a:lnTo>
                  <a:pt x="0" y="38100"/>
                </a:lnTo>
                <a:lnTo>
                  <a:pt x="0" y="0"/>
                </a:lnTo>
                <a:close/>
              </a:path>
            </a:pathLst>
          </a:custGeom>
          <a:solidFill>
            <a:srgbClr val="4A6D8C"/>
          </a:solidFill>
          <a:ln/>
        </p:spPr>
        <p:txBody>
          <a:bodyPr/>
          <a:lstStyle/>
          <a:p>
            <a:endParaRPr lang="zh-CN" altLang="en-US"/>
          </a:p>
        </p:txBody>
      </p:sp>
      <p:sp>
        <p:nvSpPr>
          <p:cNvPr id="8" name="Shape 5"/>
          <p:cNvSpPr/>
          <p:nvPr/>
        </p:nvSpPr>
        <p:spPr>
          <a:xfrm>
            <a:off x="1447800" y="4867275"/>
            <a:ext cx="457200" cy="38100"/>
          </a:xfrm>
          <a:custGeom>
            <a:avLst/>
            <a:gdLst/>
            <a:ahLst/>
            <a:cxnLst/>
            <a:rect l="l" t="t" r="r" b="b"/>
            <a:pathLst>
              <a:path w="457200" h="38100">
                <a:moveTo>
                  <a:pt x="0" y="0"/>
                </a:moveTo>
                <a:lnTo>
                  <a:pt x="457200" y="0"/>
                </a:lnTo>
                <a:lnTo>
                  <a:pt x="457200" y="38100"/>
                </a:lnTo>
                <a:lnTo>
                  <a:pt x="0" y="38100"/>
                </a:lnTo>
                <a:lnTo>
                  <a:pt x="0" y="0"/>
                </a:lnTo>
                <a:close/>
              </a:path>
            </a:pathLst>
          </a:custGeom>
          <a:solidFill>
            <a:srgbClr val="C9A87C"/>
          </a:solidFill>
          <a:ln/>
        </p:spPr>
        <p:txBody>
          <a:bodyPr/>
          <a:lstStyle/>
          <a:p>
            <a:endParaRPr lang="zh-CN" altLang="en-US"/>
          </a:p>
        </p:txBody>
      </p:sp>
    </p:spTree>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1A1D21"/>
        </a:solidFill>
        <a:effectLst/>
      </p:bgPr>
    </p:bg>
    <p:spTree>
      <p:nvGrpSpPr>
        <p:cNvPr id="1" name=""/>
        <p:cNvGrpSpPr/>
        <p:nvPr/>
      </p:nvGrpSpPr>
      <p:grpSpPr>
        <a:xfrm>
          <a:off x="0" y="0"/>
          <a:ext cx="0" cy="0"/>
          <a:chOff x="0" y="0"/>
          <a:chExt cx="0" cy="0"/>
        </a:xfrm>
      </p:grpSpPr>
      <p:sp>
        <p:nvSpPr>
          <p:cNvPr id="2" name="Text 0"/>
          <p:cNvSpPr/>
          <p:nvPr/>
        </p:nvSpPr>
        <p:spPr>
          <a:xfrm>
            <a:off x="361512" y="361512"/>
            <a:ext cx="11541278" cy="216907"/>
          </a:xfrm>
          <a:prstGeom prst="rect">
            <a:avLst/>
          </a:prstGeom>
          <a:noFill/>
          <a:ln/>
        </p:spPr>
        <p:txBody>
          <a:bodyPr wrap="square" lIns="0" tIns="0" rIns="0" bIns="0" rtlCol="0" anchor="ctr"/>
          <a:lstStyle/>
          <a:p>
            <a:pPr>
              <a:lnSpc>
                <a:spcPct val="130000"/>
              </a:lnSpc>
            </a:pPr>
            <a:r>
              <a:rPr lang="en-US" sz="1139" b="1" kern="0" spc="57" dirty="0">
                <a:solidFill>
                  <a:srgbClr val="C9A87C"/>
                </a:solidFill>
                <a:latin typeface="Noto Sans SC" pitchFamily="34" charset="0"/>
                <a:ea typeface="Noto Sans SC" pitchFamily="34" charset="-122"/>
                <a:cs typeface="Noto Sans SC" pitchFamily="34" charset="-120"/>
              </a:rPr>
              <a:t>CORE FEATURE</a:t>
            </a:r>
            <a:endParaRPr lang="en-US" sz="1600" dirty="0"/>
          </a:p>
        </p:txBody>
      </p:sp>
      <p:sp>
        <p:nvSpPr>
          <p:cNvPr id="3" name="Text 1"/>
          <p:cNvSpPr/>
          <p:nvPr/>
        </p:nvSpPr>
        <p:spPr>
          <a:xfrm>
            <a:off x="361512" y="650722"/>
            <a:ext cx="11631656" cy="361512"/>
          </a:xfrm>
          <a:prstGeom prst="rect">
            <a:avLst/>
          </a:prstGeom>
          <a:noFill/>
          <a:ln/>
        </p:spPr>
        <p:txBody>
          <a:bodyPr wrap="square" lIns="0" tIns="0" rIns="0" bIns="0" rtlCol="0" anchor="ctr"/>
          <a:lstStyle/>
          <a:p>
            <a:pPr>
              <a:lnSpc>
                <a:spcPct val="90000"/>
              </a:lnSpc>
            </a:pPr>
            <a:r>
              <a:rPr lang="en-US" sz="2562" b="1" dirty="0">
                <a:solidFill>
                  <a:srgbClr val="E0E2E5"/>
                </a:solidFill>
                <a:latin typeface="Noto Sans SC" pitchFamily="34" charset="0"/>
                <a:ea typeface="Noto Sans SC" pitchFamily="34" charset="-122"/>
                <a:cs typeface="Noto Sans SC" pitchFamily="34" charset="-120"/>
              </a:rPr>
              <a:t>并发工具引擎：异步并发优化</a:t>
            </a:r>
            <a:endParaRPr lang="en-US" sz="1600" dirty="0"/>
          </a:p>
        </p:txBody>
      </p:sp>
      <p:sp>
        <p:nvSpPr>
          <p:cNvPr id="4" name="Shape 2"/>
          <p:cNvSpPr/>
          <p:nvPr/>
        </p:nvSpPr>
        <p:spPr>
          <a:xfrm>
            <a:off x="366031" y="1125207"/>
            <a:ext cx="6814506" cy="4247769"/>
          </a:xfrm>
          <a:custGeom>
            <a:avLst/>
            <a:gdLst/>
            <a:ahLst/>
            <a:cxnLst/>
            <a:rect l="l" t="t" r="r" b="b"/>
            <a:pathLst>
              <a:path w="6814506" h="4247769">
                <a:moveTo>
                  <a:pt x="72297" y="0"/>
                </a:moveTo>
                <a:lnTo>
                  <a:pt x="6742209" y="0"/>
                </a:lnTo>
                <a:cubicBezTo>
                  <a:pt x="6782137" y="0"/>
                  <a:pt x="6814506" y="32368"/>
                  <a:pt x="6814506" y="72297"/>
                </a:cubicBezTo>
                <a:lnTo>
                  <a:pt x="6814506" y="4175472"/>
                </a:lnTo>
                <a:cubicBezTo>
                  <a:pt x="6814506" y="4215400"/>
                  <a:pt x="6782137" y="4247769"/>
                  <a:pt x="6742209" y="4247769"/>
                </a:cubicBezTo>
                <a:lnTo>
                  <a:pt x="72297" y="4247769"/>
                </a:lnTo>
                <a:cubicBezTo>
                  <a:pt x="32368" y="4247769"/>
                  <a:pt x="0" y="4215400"/>
                  <a:pt x="0" y="4175472"/>
                </a:cubicBezTo>
                <a:lnTo>
                  <a:pt x="0" y="72297"/>
                </a:lnTo>
                <a:cubicBezTo>
                  <a:pt x="0" y="32395"/>
                  <a:pt x="32395" y="0"/>
                  <a:pt x="72297" y="0"/>
                </a:cubicBezTo>
                <a:close/>
              </a:path>
            </a:pathLst>
          </a:custGeom>
          <a:solidFill>
            <a:srgbClr val="4A6D8C">
              <a:alpha val="10196"/>
            </a:srgbClr>
          </a:solidFill>
          <a:ln w="12700">
            <a:solidFill>
              <a:srgbClr val="4A6D8C">
                <a:alpha val="30196"/>
              </a:srgbClr>
            </a:solidFill>
            <a:prstDash val="solid"/>
          </a:ln>
        </p:spPr>
        <p:txBody>
          <a:bodyPr/>
          <a:lstStyle/>
          <a:p>
            <a:endParaRPr lang="zh-CN" altLang="en-US"/>
          </a:p>
        </p:txBody>
      </p:sp>
      <p:sp>
        <p:nvSpPr>
          <p:cNvPr id="5" name="Text 3"/>
          <p:cNvSpPr/>
          <p:nvPr/>
        </p:nvSpPr>
        <p:spPr>
          <a:xfrm>
            <a:off x="515155" y="1274331"/>
            <a:ext cx="6597598" cy="253059"/>
          </a:xfrm>
          <a:prstGeom prst="rect">
            <a:avLst/>
          </a:prstGeom>
          <a:noFill/>
          <a:ln/>
        </p:spPr>
        <p:txBody>
          <a:bodyPr wrap="square" lIns="0" tIns="0" rIns="0" bIns="0" rtlCol="0" anchor="ctr"/>
          <a:lstStyle/>
          <a:p>
            <a:pPr>
              <a:lnSpc>
                <a:spcPct val="130000"/>
              </a:lnSpc>
            </a:pPr>
            <a:r>
              <a:rPr lang="en-US" sz="1281" b="1" dirty="0">
                <a:solidFill>
                  <a:srgbClr val="E0E2E5"/>
                </a:solidFill>
                <a:latin typeface="MiSans" pitchFamily="34" charset="0"/>
                <a:ea typeface="MiSans" pitchFamily="34" charset="-122"/>
                <a:cs typeface="MiSans" pitchFamily="34" charset="-120"/>
              </a:rPr>
              <a:t>核心实现逻辑</a:t>
            </a:r>
            <a:endParaRPr lang="en-US" sz="1600" dirty="0"/>
          </a:p>
        </p:txBody>
      </p:sp>
      <p:sp>
        <p:nvSpPr>
          <p:cNvPr id="6" name="Shape 4"/>
          <p:cNvSpPr/>
          <p:nvPr/>
        </p:nvSpPr>
        <p:spPr>
          <a:xfrm>
            <a:off x="515155" y="1635843"/>
            <a:ext cx="6516258" cy="3588009"/>
          </a:xfrm>
          <a:custGeom>
            <a:avLst/>
            <a:gdLst/>
            <a:ahLst/>
            <a:cxnLst/>
            <a:rect l="l" t="t" r="r" b="b"/>
            <a:pathLst>
              <a:path w="6516258" h="3588009">
                <a:moveTo>
                  <a:pt x="72298" y="0"/>
                </a:moveTo>
                <a:lnTo>
                  <a:pt x="6443960" y="0"/>
                </a:lnTo>
                <a:cubicBezTo>
                  <a:pt x="6483889" y="0"/>
                  <a:pt x="6516258" y="32369"/>
                  <a:pt x="6516258" y="72298"/>
                </a:cubicBezTo>
                <a:lnTo>
                  <a:pt x="6516258" y="3515711"/>
                </a:lnTo>
                <a:cubicBezTo>
                  <a:pt x="6516258" y="3555640"/>
                  <a:pt x="6483889" y="3588009"/>
                  <a:pt x="6443960" y="3588009"/>
                </a:cubicBezTo>
                <a:lnTo>
                  <a:pt x="72298" y="3588009"/>
                </a:lnTo>
                <a:cubicBezTo>
                  <a:pt x="32369" y="3588009"/>
                  <a:pt x="0" y="3555640"/>
                  <a:pt x="0" y="3515711"/>
                </a:cubicBezTo>
                <a:lnTo>
                  <a:pt x="0" y="72298"/>
                </a:lnTo>
                <a:cubicBezTo>
                  <a:pt x="0" y="32396"/>
                  <a:pt x="32396" y="0"/>
                  <a:pt x="72298" y="0"/>
                </a:cubicBezTo>
                <a:close/>
              </a:path>
            </a:pathLst>
          </a:custGeom>
          <a:solidFill>
            <a:srgbClr val="1A1D21"/>
          </a:solidFill>
          <a:ln/>
        </p:spPr>
        <p:txBody>
          <a:bodyPr/>
          <a:lstStyle/>
          <a:p>
            <a:endParaRPr lang="zh-CN" altLang="en-US"/>
          </a:p>
        </p:txBody>
      </p:sp>
      <p:sp>
        <p:nvSpPr>
          <p:cNvPr id="7" name="Shape 5"/>
          <p:cNvSpPr/>
          <p:nvPr/>
        </p:nvSpPr>
        <p:spPr>
          <a:xfrm>
            <a:off x="643944" y="1780448"/>
            <a:ext cx="94897" cy="108454"/>
          </a:xfrm>
          <a:custGeom>
            <a:avLst/>
            <a:gdLst/>
            <a:ahLst/>
            <a:cxnLst/>
            <a:rect l="l" t="t" r="r" b="b"/>
            <a:pathLst>
              <a:path w="94897" h="108454">
                <a:moveTo>
                  <a:pt x="93160" y="42471"/>
                </a:moveTo>
                <a:cubicBezTo>
                  <a:pt x="91529" y="35925"/>
                  <a:pt x="88436" y="30990"/>
                  <a:pt x="81849" y="30990"/>
                </a:cubicBezTo>
                <a:lnTo>
                  <a:pt x="73355" y="30990"/>
                </a:lnTo>
                <a:lnTo>
                  <a:pt x="73355" y="41030"/>
                </a:lnTo>
                <a:cubicBezTo>
                  <a:pt x="73355" y="48825"/>
                  <a:pt x="66746" y="55392"/>
                  <a:pt x="59205" y="55392"/>
                </a:cubicBezTo>
                <a:lnTo>
                  <a:pt x="36582" y="55392"/>
                </a:lnTo>
                <a:cubicBezTo>
                  <a:pt x="30397" y="55392"/>
                  <a:pt x="25271" y="60687"/>
                  <a:pt x="25271" y="66894"/>
                </a:cubicBezTo>
                <a:lnTo>
                  <a:pt x="25271" y="88458"/>
                </a:lnTo>
                <a:cubicBezTo>
                  <a:pt x="25271" y="94600"/>
                  <a:pt x="30609" y="98201"/>
                  <a:pt x="36582" y="99960"/>
                </a:cubicBezTo>
                <a:cubicBezTo>
                  <a:pt x="43742" y="102057"/>
                  <a:pt x="50626" y="102438"/>
                  <a:pt x="59205" y="99960"/>
                </a:cubicBezTo>
                <a:cubicBezTo>
                  <a:pt x="64903" y="98307"/>
                  <a:pt x="70516" y="94982"/>
                  <a:pt x="70516" y="88458"/>
                </a:cubicBezTo>
                <a:lnTo>
                  <a:pt x="70516" y="79836"/>
                </a:lnTo>
                <a:lnTo>
                  <a:pt x="47914" y="79836"/>
                </a:lnTo>
                <a:lnTo>
                  <a:pt x="47914" y="76956"/>
                </a:lnTo>
                <a:lnTo>
                  <a:pt x="81849" y="76956"/>
                </a:lnTo>
                <a:cubicBezTo>
                  <a:pt x="88436" y="76956"/>
                  <a:pt x="90872" y="72359"/>
                  <a:pt x="93160" y="65475"/>
                </a:cubicBezTo>
                <a:cubicBezTo>
                  <a:pt x="95532" y="58379"/>
                  <a:pt x="95427" y="51558"/>
                  <a:pt x="93160" y="42471"/>
                </a:cubicBezTo>
                <a:close/>
                <a:moveTo>
                  <a:pt x="60624" y="94198"/>
                </a:moveTo>
                <a:cubicBezTo>
                  <a:pt x="59012" y="94311"/>
                  <a:pt x="57471" y="93515"/>
                  <a:pt x="56631" y="92135"/>
                </a:cubicBezTo>
                <a:cubicBezTo>
                  <a:pt x="55790" y="90754"/>
                  <a:pt x="55790" y="89020"/>
                  <a:pt x="56631" y="87640"/>
                </a:cubicBezTo>
                <a:cubicBezTo>
                  <a:pt x="57471" y="86260"/>
                  <a:pt x="59012" y="85464"/>
                  <a:pt x="60624" y="85577"/>
                </a:cubicBezTo>
                <a:cubicBezTo>
                  <a:pt x="62236" y="85464"/>
                  <a:pt x="63777" y="86260"/>
                  <a:pt x="64617" y="87640"/>
                </a:cubicBezTo>
                <a:cubicBezTo>
                  <a:pt x="65458" y="89020"/>
                  <a:pt x="65458" y="90754"/>
                  <a:pt x="64617" y="92135"/>
                </a:cubicBezTo>
                <a:cubicBezTo>
                  <a:pt x="63777" y="93515"/>
                  <a:pt x="62236" y="94311"/>
                  <a:pt x="60624" y="94198"/>
                </a:cubicBezTo>
                <a:close/>
                <a:moveTo>
                  <a:pt x="35544" y="52553"/>
                </a:moveTo>
                <a:lnTo>
                  <a:pt x="58167" y="52553"/>
                </a:lnTo>
                <a:cubicBezTo>
                  <a:pt x="64458" y="52553"/>
                  <a:pt x="69478" y="47364"/>
                  <a:pt x="69478" y="41051"/>
                </a:cubicBezTo>
                <a:lnTo>
                  <a:pt x="69478" y="19467"/>
                </a:lnTo>
                <a:cubicBezTo>
                  <a:pt x="69478" y="13324"/>
                  <a:pt x="64310" y="8727"/>
                  <a:pt x="58167" y="7689"/>
                </a:cubicBezTo>
                <a:cubicBezTo>
                  <a:pt x="50583" y="6439"/>
                  <a:pt x="42344" y="6503"/>
                  <a:pt x="35544" y="7710"/>
                </a:cubicBezTo>
                <a:cubicBezTo>
                  <a:pt x="25970" y="9405"/>
                  <a:pt x="24233" y="12942"/>
                  <a:pt x="24233" y="19488"/>
                </a:cubicBezTo>
                <a:lnTo>
                  <a:pt x="24233" y="28109"/>
                </a:lnTo>
                <a:lnTo>
                  <a:pt x="46877" y="28109"/>
                </a:lnTo>
                <a:lnTo>
                  <a:pt x="46877" y="30990"/>
                </a:lnTo>
                <a:lnTo>
                  <a:pt x="15738" y="30990"/>
                </a:lnTo>
                <a:cubicBezTo>
                  <a:pt x="9151" y="30990"/>
                  <a:pt x="3389" y="34951"/>
                  <a:pt x="1589" y="42471"/>
                </a:cubicBezTo>
                <a:cubicBezTo>
                  <a:pt x="-487" y="51092"/>
                  <a:pt x="-572" y="56472"/>
                  <a:pt x="1589" y="65475"/>
                </a:cubicBezTo>
                <a:cubicBezTo>
                  <a:pt x="3199" y="72168"/>
                  <a:pt x="7033" y="76956"/>
                  <a:pt x="13620" y="76956"/>
                </a:cubicBezTo>
                <a:lnTo>
                  <a:pt x="21394" y="76956"/>
                </a:lnTo>
                <a:lnTo>
                  <a:pt x="21394" y="66619"/>
                </a:lnTo>
                <a:cubicBezTo>
                  <a:pt x="21394" y="59141"/>
                  <a:pt x="27855" y="52553"/>
                  <a:pt x="35544" y="52553"/>
                </a:cubicBezTo>
                <a:close/>
                <a:moveTo>
                  <a:pt x="34146" y="13705"/>
                </a:moveTo>
                <a:cubicBezTo>
                  <a:pt x="36531" y="13705"/>
                  <a:pt x="38467" y="15641"/>
                  <a:pt x="38467" y="18026"/>
                </a:cubicBezTo>
                <a:cubicBezTo>
                  <a:pt x="38467" y="20411"/>
                  <a:pt x="36531" y="22347"/>
                  <a:pt x="34146" y="22347"/>
                </a:cubicBezTo>
                <a:cubicBezTo>
                  <a:pt x="31761" y="22347"/>
                  <a:pt x="29825" y="20411"/>
                  <a:pt x="29825" y="18026"/>
                </a:cubicBezTo>
                <a:cubicBezTo>
                  <a:pt x="29825" y="15641"/>
                  <a:pt x="31761" y="13705"/>
                  <a:pt x="34146" y="13705"/>
                </a:cubicBezTo>
                <a:close/>
              </a:path>
            </a:pathLst>
          </a:custGeom>
          <a:solidFill>
            <a:srgbClr val="7D7C7A"/>
          </a:solidFill>
          <a:ln/>
        </p:spPr>
        <p:txBody>
          <a:bodyPr/>
          <a:lstStyle/>
          <a:p>
            <a:endParaRPr lang="zh-CN" altLang="en-US"/>
          </a:p>
        </p:txBody>
      </p:sp>
      <p:sp>
        <p:nvSpPr>
          <p:cNvPr id="8" name="Text 6"/>
          <p:cNvSpPr/>
          <p:nvPr/>
        </p:nvSpPr>
        <p:spPr>
          <a:xfrm>
            <a:off x="831478" y="1744297"/>
            <a:ext cx="2123884" cy="180756"/>
          </a:xfrm>
          <a:prstGeom prst="rect">
            <a:avLst/>
          </a:prstGeom>
          <a:noFill/>
          <a:ln/>
        </p:spPr>
        <p:txBody>
          <a:bodyPr wrap="square" lIns="0" tIns="0" rIns="0" bIns="0" rtlCol="0" anchor="ctr"/>
          <a:lstStyle/>
          <a:p>
            <a:pPr>
              <a:lnSpc>
                <a:spcPct val="120000"/>
              </a:lnSpc>
            </a:pPr>
            <a:r>
              <a:rPr lang="en-US" sz="996" dirty="0">
                <a:solidFill>
                  <a:srgbClr val="7D7C7A"/>
                </a:solidFill>
                <a:latin typeface="MiSans" pitchFamily="34" charset="0"/>
                <a:ea typeface="MiSans" pitchFamily="34" charset="-122"/>
                <a:cs typeface="MiSans" pitchFamily="34" charset="-120"/>
              </a:rPr>
              <a:t>openharness/engine/query.py</a:t>
            </a:r>
            <a:endParaRPr lang="en-US" sz="1600" dirty="0"/>
          </a:p>
        </p:txBody>
      </p:sp>
      <p:sp>
        <p:nvSpPr>
          <p:cNvPr id="9" name="Text 7"/>
          <p:cNvSpPr/>
          <p:nvPr/>
        </p:nvSpPr>
        <p:spPr>
          <a:xfrm>
            <a:off x="623609" y="2006393"/>
            <a:ext cx="1860517" cy="149124"/>
          </a:xfrm>
          <a:prstGeom prst="rect">
            <a:avLst/>
          </a:prstGeom>
          <a:noFill/>
          <a:ln/>
        </p:spPr>
        <p:txBody>
          <a:bodyPr wrap="square" lIns="0" tIns="0" rIns="0" bIns="0" rtlCol="0" anchor="ctr"/>
          <a:lstStyle/>
          <a:p>
            <a:pPr>
              <a:lnSpc>
                <a:spcPct val="110000"/>
              </a:lnSpc>
            </a:pPr>
            <a:r>
              <a:rPr lang="en-US" sz="996" dirty="0">
                <a:solidFill>
                  <a:srgbClr val="7D7C7A"/>
                </a:solidFill>
                <a:latin typeface="MiSans" pitchFamily="34" charset="0"/>
                <a:ea typeface="MiSans" pitchFamily="34" charset="-122"/>
                <a:cs typeface="MiSans" pitchFamily="34" charset="-120"/>
              </a:rPr>
              <a:t># 遍历模型返回的工具调用请求</a:t>
            </a:r>
            <a:endParaRPr lang="en-US" sz="1600" dirty="0"/>
          </a:p>
        </p:txBody>
      </p:sp>
      <p:sp>
        <p:nvSpPr>
          <p:cNvPr id="10" name="Text 8"/>
          <p:cNvSpPr/>
          <p:nvPr/>
        </p:nvSpPr>
        <p:spPr>
          <a:xfrm>
            <a:off x="623609" y="2207484"/>
            <a:ext cx="6362615" cy="171718"/>
          </a:xfrm>
          <a:prstGeom prst="rect">
            <a:avLst/>
          </a:prstGeom>
          <a:noFill/>
          <a:ln/>
        </p:spPr>
        <p:txBody>
          <a:bodyPr wrap="square" lIns="0" tIns="0" rIns="0" bIns="0" rtlCol="0" anchor="ctr"/>
          <a:lstStyle/>
          <a:p>
            <a:pPr>
              <a:lnSpc>
                <a:spcPct val="110000"/>
              </a:lnSpc>
            </a:pPr>
            <a:r>
              <a:rPr lang="en-US" sz="996" dirty="0">
                <a:solidFill>
                  <a:srgbClr val="C9A87C"/>
                </a:solidFill>
                <a:latin typeface="MiSans" pitchFamily="34" charset="0"/>
                <a:ea typeface="MiSans" pitchFamily="34" charset="-122"/>
                <a:cs typeface="MiSans" pitchFamily="34" charset="-120"/>
              </a:rPr>
              <a:t>if</a:t>
            </a:r>
            <a:r>
              <a:rPr lang="en-US" sz="996" dirty="0">
                <a:solidFill>
                  <a:srgbClr val="4A6D8C"/>
                </a:solidFill>
                <a:latin typeface="MiSans" pitchFamily="34" charset="0"/>
                <a:ea typeface="MiSans" pitchFamily="34" charset="-122"/>
                <a:cs typeface="MiSans" pitchFamily="34" charset="-120"/>
              </a:rPr>
              <a:t>len</a:t>
            </a:r>
            <a:r>
              <a:rPr lang="en-US" sz="996" dirty="0">
                <a:solidFill>
                  <a:srgbClr val="E0E2E5"/>
                </a:solidFill>
                <a:latin typeface="MiSans" pitchFamily="34" charset="0"/>
                <a:ea typeface="MiSans" pitchFamily="34" charset="-122"/>
                <a:cs typeface="MiSans" pitchFamily="34" charset="-120"/>
              </a:rPr>
              <a:t>(tool_calls) == </a:t>
            </a:r>
            <a:r>
              <a:rPr lang="en-US" sz="996" dirty="0">
                <a:solidFill>
                  <a:srgbClr val="C9A87C"/>
                </a:solidFill>
                <a:latin typeface="MiSans" pitchFamily="34" charset="0"/>
                <a:ea typeface="MiSans" pitchFamily="34" charset="-122"/>
                <a:cs typeface="MiSans" pitchFamily="34" charset="-120"/>
              </a:rPr>
              <a:t>1</a:t>
            </a:r>
            <a:r>
              <a:rPr lang="en-US" sz="996" dirty="0">
                <a:solidFill>
                  <a:srgbClr val="E0E2E5"/>
                </a:solidFill>
                <a:latin typeface="MiSans" pitchFamily="34" charset="0"/>
                <a:ea typeface="MiSans" pitchFamily="34" charset="-122"/>
                <a:cs typeface="MiSans" pitchFamily="34" charset="-120"/>
              </a:rPr>
              <a:t>:</a:t>
            </a:r>
            <a:endParaRPr lang="en-US" sz="1600" dirty="0"/>
          </a:p>
        </p:txBody>
      </p:sp>
      <p:sp>
        <p:nvSpPr>
          <p:cNvPr id="11" name="Text 9"/>
          <p:cNvSpPr/>
          <p:nvPr/>
        </p:nvSpPr>
        <p:spPr>
          <a:xfrm>
            <a:off x="768213" y="2426651"/>
            <a:ext cx="2746222" cy="149124"/>
          </a:xfrm>
          <a:prstGeom prst="rect">
            <a:avLst/>
          </a:prstGeom>
          <a:noFill/>
          <a:ln/>
        </p:spPr>
        <p:txBody>
          <a:bodyPr wrap="square" lIns="0" tIns="0" rIns="0" bIns="0" rtlCol="0" anchor="ctr"/>
          <a:lstStyle/>
          <a:p>
            <a:pPr>
              <a:lnSpc>
                <a:spcPct val="110000"/>
              </a:lnSpc>
            </a:pPr>
            <a:r>
              <a:rPr lang="en-US" sz="996" dirty="0">
                <a:solidFill>
                  <a:srgbClr val="7D7C7A"/>
                </a:solidFill>
                <a:latin typeface="MiSans" pitchFamily="34" charset="0"/>
                <a:ea typeface="MiSans" pitchFamily="34" charset="-122"/>
                <a:cs typeface="MiSans" pitchFamily="34" charset="-120"/>
              </a:rPr>
              <a:t># 单一工具场景：顺序执行并立即抛出结果事件</a:t>
            </a:r>
            <a:endParaRPr lang="en-US" sz="1600" dirty="0"/>
          </a:p>
        </p:txBody>
      </p:sp>
      <p:sp>
        <p:nvSpPr>
          <p:cNvPr id="12" name="Text 10"/>
          <p:cNvSpPr/>
          <p:nvPr/>
        </p:nvSpPr>
        <p:spPr>
          <a:xfrm>
            <a:off x="768213" y="2627742"/>
            <a:ext cx="6218010" cy="171718"/>
          </a:xfrm>
          <a:prstGeom prst="rect">
            <a:avLst/>
          </a:prstGeom>
          <a:noFill/>
          <a:ln/>
        </p:spPr>
        <p:txBody>
          <a:bodyPr wrap="square" lIns="0" tIns="0" rIns="0" bIns="0" rtlCol="0" anchor="ctr"/>
          <a:lstStyle/>
          <a:p>
            <a:pPr>
              <a:lnSpc>
                <a:spcPct val="110000"/>
              </a:lnSpc>
            </a:pPr>
            <a:r>
              <a:rPr lang="en-US" sz="996" dirty="0">
                <a:solidFill>
                  <a:srgbClr val="E0E2E5"/>
                </a:solidFill>
                <a:latin typeface="MiSans" pitchFamily="34" charset="0"/>
                <a:ea typeface="MiSans" pitchFamily="34" charset="-122"/>
                <a:cs typeface="MiSans" pitchFamily="34" charset="-120"/>
              </a:rPr>
              <a:t>tc = tool_calls[</a:t>
            </a:r>
            <a:r>
              <a:rPr lang="en-US" sz="996" dirty="0">
                <a:solidFill>
                  <a:srgbClr val="C9A87C"/>
                </a:solidFill>
                <a:latin typeface="MiSans" pitchFamily="34" charset="0"/>
                <a:ea typeface="MiSans" pitchFamily="34" charset="-122"/>
                <a:cs typeface="MiSans" pitchFamily="34" charset="-120"/>
              </a:rPr>
              <a:t>0</a:t>
            </a:r>
            <a:r>
              <a:rPr lang="en-US" sz="996" dirty="0">
                <a:solidFill>
                  <a:srgbClr val="E0E2E5"/>
                </a:solidFill>
                <a:latin typeface="MiSans" pitchFamily="34" charset="0"/>
                <a:ea typeface="MiSans" pitchFamily="34" charset="-122"/>
                <a:cs typeface="MiSans" pitchFamily="34" charset="-120"/>
              </a:rPr>
              <a:t>]</a:t>
            </a:r>
            <a:endParaRPr lang="en-US" sz="1600" dirty="0"/>
          </a:p>
        </p:txBody>
      </p:sp>
      <p:sp>
        <p:nvSpPr>
          <p:cNvPr id="13" name="Text 11"/>
          <p:cNvSpPr/>
          <p:nvPr/>
        </p:nvSpPr>
        <p:spPr>
          <a:xfrm>
            <a:off x="768213" y="2837871"/>
            <a:ext cx="6218010" cy="171718"/>
          </a:xfrm>
          <a:prstGeom prst="rect">
            <a:avLst/>
          </a:prstGeom>
          <a:noFill/>
          <a:ln/>
        </p:spPr>
        <p:txBody>
          <a:bodyPr wrap="square" lIns="0" tIns="0" rIns="0" bIns="0" rtlCol="0" anchor="ctr"/>
          <a:lstStyle/>
          <a:p>
            <a:pPr>
              <a:lnSpc>
                <a:spcPct val="110000"/>
              </a:lnSpc>
            </a:pPr>
            <a:r>
              <a:rPr lang="en-US" sz="996" dirty="0">
                <a:solidFill>
                  <a:srgbClr val="C9A87C"/>
                </a:solidFill>
                <a:latin typeface="MiSans" pitchFamily="34" charset="0"/>
                <a:ea typeface="MiSans" pitchFamily="34" charset="-122"/>
                <a:cs typeface="MiSans" pitchFamily="34" charset="-120"/>
              </a:rPr>
              <a:t>yield</a:t>
            </a:r>
            <a:r>
              <a:rPr lang="en-US" sz="996" dirty="0">
                <a:solidFill>
                  <a:srgbClr val="E0E2E5"/>
                </a:solidFill>
                <a:latin typeface="MiSans" pitchFamily="34" charset="0"/>
                <a:ea typeface="MiSans" pitchFamily="34" charset="-122"/>
                <a:cs typeface="MiSans" pitchFamily="34" charset="-120"/>
              </a:rPr>
              <a:t> ToolExecutionStarted(...), </a:t>
            </a:r>
            <a:r>
              <a:rPr lang="en-US" sz="996" dirty="0">
                <a:solidFill>
                  <a:srgbClr val="C9A87C"/>
                </a:solidFill>
                <a:latin typeface="MiSans" pitchFamily="34" charset="0"/>
                <a:ea typeface="MiSans" pitchFamily="34" charset="-122"/>
                <a:cs typeface="MiSans" pitchFamily="34" charset="-120"/>
              </a:rPr>
              <a:t>None</a:t>
            </a:r>
            <a:endParaRPr lang="en-US" sz="1600" dirty="0"/>
          </a:p>
        </p:txBody>
      </p:sp>
      <p:sp>
        <p:nvSpPr>
          <p:cNvPr id="14" name="Text 12"/>
          <p:cNvSpPr/>
          <p:nvPr/>
        </p:nvSpPr>
        <p:spPr>
          <a:xfrm>
            <a:off x="768213" y="3048000"/>
            <a:ext cx="6218010" cy="171718"/>
          </a:xfrm>
          <a:prstGeom prst="rect">
            <a:avLst/>
          </a:prstGeom>
          <a:noFill/>
          <a:ln/>
        </p:spPr>
        <p:txBody>
          <a:bodyPr wrap="square" lIns="0" tIns="0" rIns="0" bIns="0" rtlCol="0" anchor="ctr"/>
          <a:lstStyle/>
          <a:p>
            <a:pPr>
              <a:lnSpc>
                <a:spcPct val="110000"/>
              </a:lnSpc>
            </a:pPr>
            <a:r>
              <a:rPr lang="en-US" sz="996" dirty="0">
                <a:solidFill>
                  <a:srgbClr val="E0E2E5"/>
                </a:solidFill>
                <a:latin typeface="MiSans" pitchFamily="34" charset="0"/>
                <a:ea typeface="MiSans" pitchFamily="34" charset="-122"/>
                <a:cs typeface="MiSans" pitchFamily="34" charset="-120"/>
              </a:rPr>
              <a:t>result = </a:t>
            </a:r>
            <a:r>
              <a:rPr lang="en-US" sz="996" dirty="0">
                <a:solidFill>
                  <a:srgbClr val="C9A87C"/>
                </a:solidFill>
                <a:latin typeface="MiSans" pitchFamily="34" charset="0"/>
                <a:ea typeface="MiSans" pitchFamily="34" charset="-122"/>
                <a:cs typeface="MiSans" pitchFamily="34" charset="-120"/>
              </a:rPr>
              <a:t>await</a:t>
            </a:r>
            <a:r>
              <a:rPr lang="en-US" sz="996" dirty="0">
                <a:solidFill>
                  <a:srgbClr val="E0E2E5"/>
                </a:solidFill>
                <a:latin typeface="MiSans" pitchFamily="34" charset="0"/>
                <a:ea typeface="MiSans" pitchFamily="34" charset="-122"/>
                <a:cs typeface="MiSans" pitchFamily="34" charset="-120"/>
              </a:rPr>
              <a:t> _execute_tool_call(context, tc.name, ...)</a:t>
            </a:r>
            <a:endParaRPr lang="en-US" sz="1600" dirty="0"/>
          </a:p>
        </p:txBody>
      </p:sp>
      <p:sp>
        <p:nvSpPr>
          <p:cNvPr id="15" name="Text 13"/>
          <p:cNvSpPr/>
          <p:nvPr/>
        </p:nvSpPr>
        <p:spPr>
          <a:xfrm>
            <a:off x="768213" y="3258129"/>
            <a:ext cx="6218010" cy="171718"/>
          </a:xfrm>
          <a:prstGeom prst="rect">
            <a:avLst/>
          </a:prstGeom>
          <a:noFill/>
          <a:ln/>
        </p:spPr>
        <p:txBody>
          <a:bodyPr wrap="square" lIns="0" tIns="0" rIns="0" bIns="0" rtlCol="0" anchor="ctr"/>
          <a:lstStyle/>
          <a:p>
            <a:pPr>
              <a:lnSpc>
                <a:spcPct val="110000"/>
              </a:lnSpc>
            </a:pPr>
            <a:r>
              <a:rPr lang="en-US" sz="996" dirty="0">
                <a:solidFill>
                  <a:srgbClr val="C9A87C"/>
                </a:solidFill>
                <a:latin typeface="MiSans" pitchFamily="34" charset="0"/>
                <a:ea typeface="MiSans" pitchFamily="34" charset="-122"/>
                <a:cs typeface="MiSans" pitchFamily="34" charset="-120"/>
              </a:rPr>
              <a:t>yield</a:t>
            </a:r>
            <a:r>
              <a:rPr lang="en-US" sz="996" dirty="0">
                <a:solidFill>
                  <a:srgbClr val="E0E2E5"/>
                </a:solidFill>
                <a:latin typeface="MiSans" pitchFamily="34" charset="0"/>
                <a:ea typeface="MiSans" pitchFamily="34" charset="-122"/>
                <a:cs typeface="MiSans" pitchFamily="34" charset="-120"/>
              </a:rPr>
              <a:t> ToolExecutionCompleted(...), </a:t>
            </a:r>
            <a:r>
              <a:rPr lang="en-US" sz="996" dirty="0">
                <a:solidFill>
                  <a:srgbClr val="C9A87C"/>
                </a:solidFill>
                <a:latin typeface="MiSans" pitchFamily="34" charset="0"/>
                <a:ea typeface="MiSans" pitchFamily="34" charset="-122"/>
                <a:cs typeface="MiSans" pitchFamily="34" charset="-120"/>
              </a:rPr>
              <a:t>None</a:t>
            </a:r>
            <a:endParaRPr lang="en-US" sz="1600" dirty="0"/>
          </a:p>
        </p:txBody>
      </p:sp>
      <p:sp>
        <p:nvSpPr>
          <p:cNvPr id="16" name="Text 14"/>
          <p:cNvSpPr/>
          <p:nvPr/>
        </p:nvSpPr>
        <p:spPr>
          <a:xfrm>
            <a:off x="623609" y="3468258"/>
            <a:ext cx="6362615" cy="171718"/>
          </a:xfrm>
          <a:prstGeom prst="rect">
            <a:avLst/>
          </a:prstGeom>
          <a:noFill/>
          <a:ln/>
        </p:spPr>
        <p:txBody>
          <a:bodyPr wrap="square" lIns="0" tIns="0" rIns="0" bIns="0" rtlCol="0" anchor="ctr"/>
          <a:lstStyle/>
          <a:p>
            <a:pPr>
              <a:lnSpc>
                <a:spcPct val="110000"/>
              </a:lnSpc>
            </a:pPr>
            <a:r>
              <a:rPr lang="en-US" sz="996" dirty="0">
                <a:solidFill>
                  <a:srgbClr val="C9A87C"/>
                </a:solidFill>
                <a:latin typeface="MiSans" pitchFamily="34" charset="0"/>
                <a:ea typeface="MiSans" pitchFamily="34" charset="-122"/>
                <a:cs typeface="MiSans" pitchFamily="34" charset="-120"/>
              </a:rPr>
              <a:t>else</a:t>
            </a:r>
            <a:r>
              <a:rPr lang="en-US" sz="996" dirty="0">
                <a:solidFill>
                  <a:srgbClr val="E0E2E5"/>
                </a:solidFill>
                <a:latin typeface="MiSans" pitchFamily="34" charset="0"/>
                <a:ea typeface="MiSans" pitchFamily="34" charset="-122"/>
                <a:cs typeface="MiSans" pitchFamily="34" charset="-120"/>
              </a:rPr>
              <a:t>:</a:t>
            </a:r>
            <a:endParaRPr lang="en-US" sz="1600" dirty="0"/>
          </a:p>
        </p:txBody>
      </p:sp>
      <p:sp>
        <p:nvSpPr>
          <p:cNvPr id="17" name="Text 15"/>
          <p:cNvSpPr/>
          <p:nvPr/>
        </p:nvSpPr>
        <p:spPr>
          <a:xfrm>
            <a:off x="768213" y="3687425"/>
            <a:ext cx="2619693" cy="149124"/>
          </a:xfrm>
          <a:prstGeom prst="rect">
            <a:avLst/>
          </a:prstGeom>
          <a:noFill/>
          <a:ln/>
        </p:spPr>
        <p:txBody>
          <a:bodyPr wrap="square" lIns="0" tIns="0" rIns="0" bIns="0" rtlCol="0" anchor="ctr"/>
          <a:lstStyle/>
          <a:p>
            <a:pPr>
              <a:lnSpc>
                <a:spcPct val="110000"/>
              </a:lnSpc>
            </a:pPr>
            <a:r>
              <a:rPr lang="en-US" sz="996" dirty="0">
                <a:solidFill>
                  <a:srgbClr val="7D7C7A"/>
                </a:solidFill>
                <a:latin typeface="MiSans" pitchFamily="34" charset="0"/>
                <a:ea typeface="MiSans" pitchFamily="34" charset="-122"/>
                <a:cs typeface="MiSans" pitchFamily="34" charset="-120"/>
              </a:rPr>
              <a:t># 多工具场景：并发执行没有依赖关系的工具</a:t>
            </a:r>
            <a:endParaRPr lang="en-US" sz="1600" dirty="0"/>
          </a:p>
        </p:txBody>
      </p:sp>
      <p:sp>
        <p:nvSpPr>
          <p:cNvPr id="18" name="Text 16"/>
          <p:cNvSpPr/>
          <p:nvPr/>
        </p:nvSpPr>
        <p:spPr>
          <a:xfrm>
            <a:off x="768213" y="3888516"/>
            <a:ext cx="6218010" cy="171718"/>
          </a:xfrm>
          <a:prstGeom prst="rect">
            <a:avLst/>
          </a:prstGeom>
          <a:noFill/>
          <a:ln/>
        </p:spPr>
        <p:txBody>
          <a:bodyPr wrap="square" lIns="0" tIns="0" rIns="0" bIns="0" rtlCol="0" anchor="ctr"/>
          <a:lstStyle/>
          <a:p>
            <a:pPr>
              <a:lnSpc>
                <a:spcPct val="110000"/>
              </a:lnSpc>
            </a:pPr>
            <a:r>
              <a:rPr lang="en-US" sz="996" dirty="0">
                <a:solidFill>
                  <a:srgbClr val="C9A87C"/>
                </a:solidFill>
                <a:latin typeface="MiSans" pitchFamily="34" charset="0"/>
                <a:ea typeface="MiSans" pitchFamily="34" charset="-122"/>
                <a:cs typeface="MiSans" pitchFamily="34" charset="-120"/>
              </a:rPr>
              <a:t>for</a:t>
            </a:r>
            <a:r>
              <a:rPr lang="en-US" sz="996" dirty="0">
                <a:solidFill>
                  <a:srgbClr val="E0E2E5"/>
                </a:solidFill>
                <a:latin typeface="MiSans" pitchFamily="34" charset="0"/>
                <a:ea typeface="MiSans" pitchFamily="34" charset="-122"/>
                <a:cs typeface="MiSans" pitchFamily="34" charset="-120"/>
              </a:rPr>
              <a:t> tc </a:t>
            </a:r>
            <a:r>
              <a:rPr lang="en-US" sz="996" dirty="0">
                <a:solidFill>
                  <a:srgbClr val="C9A87C"/>
                </a:solidFill>
                <a:latin typeface="MiSans" pitchFamily="34" charset="0"/>
                <a:ea typeface="MiSans" pitchFamily="34" charset="-122"/>
                <a:cs typeface="MiSans" pitchFamily="34" charset="-120"/>
              </a:rPr>
              <a:t>in</a:t>
            </a:r>
            <a:r>
              <a:rPr lang="en-US" sz="996" dirty="0">
                <a:solidFill>
                  <a:srgbClr val="E0E2E5"/>
                </a:solidFill>
                <a:latin typeface="MiSans" pitchFamily="34" charset="0"/>
                <a:ea typeface="MiSans" pitchFamily="34" charset="-122"/>
                <a:cs typeface="MiSans" pitchFamily="34" charset="-120"/>
              </a:rPr>
              <a:t> tool_calls:</a:t>
            </a:r>
            <a:endParaRPr lang="en-US" sz="1600" dirty="0"/>
          </a:p>
        </p:txBody>
      </p:sp>
      <p:sp>
        <p:nvSpPr>
          <p:cNvPr id="19" name="Text 17"/>
          <p:cNvSpPr/>
          <p:nvPr/>
        </p:nvSpPr>
        <p:spPr>
          <a:xfrm>
            <a:off x="912818" y="4098645"/>
            <a:ext cx="6073405" cy="171718"/>
          </a:xfrm>
          <a:prstGeom prst="rect">
            <a:avLst/>
          </a:prstGeom>
          <a:noFill/>
          <a:ln/>
        </p:spPr>
        <p:txBody>
          <a:bodyPr wrap="square" lIns="0" tIns="0" rIns="0" bIns="0" rtlCol="0" anchor="ctr"/>
          <a:lstStyle/>
          <a:p>
            <a:pPr>
              <a:lnSpc>
                <a:spcPct val="110000"/>
              </a:lnSpc>
            </a:pPr>
            <a:r>
              <a:rPr lang="en-US" sz="996" dirty="0">
                <a:solidFill>
                  <a:srgbClr val="C9A87C"/>
                </a:solidFill>
                <a:latin typeface="MiSans" pitchFamily="34" charset="0"/>
                <a:ea typeface="MiSans" pitchFamily="34" charset="-122"/>
                <a:cs typeface="MiSans" pitchFamily="34" charset="-120"/>
              </a:rPr>
              <a:t>yield</a:t>
            </a:r>
            <a:r>
              <a:rPr lang="en-US" sz="996" dirty="0">
                <a:solidFill>
                  <a:srgbClr val="E0E2E5"/>
                </a:solidFill>
                <a:latin typeface="MiSans" pitchFamily="34" charset="0"/>
                <a:ea typeface="MiSans" pitchFamily="34" charset="-122"/>
                <a:cs typeface="MiSans" pitchFamily="34" charset="-120"/>
              </a:rPr>
              <a:t> ToolExecutionStarted(...), </a:t>
            </a:r>
            <a:r>
              <a:rPr lang="en-US" sz="996" dirty="0">
                <a:solidFill>
                  <a:srgbClr val="C9A87C"/>
                </a:solidFill>
                <a:latin typeface="MiSans" pitchFamily="34" charset="0"/>
                <a:ea typeface="MiSans" pitchFamily="34" charset="-122"/>
                <a:cs typeface="MiSans" pitchFamily="34" charset="-120"/>
              </a:rPr>
              <a:t>None</a:t>
            </a:r>
            <a:endParaRPr lang="en-US" sz="1600" dirty="0"/>
          </a:p>
        </p:txBody>
      </p:sp>
      <p:sp>
        <p:nvSpPr>
          <p:cNvPr id="20" name="Text 18"/>
          <p:cNvSpPr/>
          <p:nvPr/>
        </p:nvSpPr>
        <p:spPr>
          <a:xfrm>
            <a:off x="768213" y="4317812"/>
            <a:ext cx="2699762" cy="149124"/>
          </a:xfrm>
          <a:prstGeom prst="rect">
            <a:avLst/>
          </a:prstGeom>
          <a:noFill/>
          <a:ln/>
        </p:spPr>
        <p:txBody>
          <a:bodyPr wrap="square" lIns="0" tIns="0" rIns="0" bIns="0" rtlCol="0" anchor="ctr"/>
          <a:lstStyle/>
          <a:p>
            <a:pPr>
              <a:lnSpc>
                <a:spcPct val="110000"/>
              </a:lnSpc>
            </a:pPr>
            <a:r>
              <a:rPr lang="en-US" sz="996" dirty="0">
                <a:solidFill>
                  <a:srgbClr val="7D7C7A"/>
                </a:solidFill>
                <a:latin typeface="MiSans" pitchFamily="34" charset="0"/>
                <a:ea typeface="MiSans" pitchFamily="34" charset="-122"/>
                <a:cs typeface="MiSans" pitchFamily="34" charset="-120"/>
              </a:rPr>
              <a:t># 借助 asyncio.gather 并发拉起所有任务</a:t>
            </a:r>
            <a:endParaRPr lang="en-US" sz="1600" dirty="0"/>
          </a:p>
        </p:txBody>
      </p:sp>
      <p:sp>
        <p:nvSpPr>
          <p:cNvPr id="21" name="Text 19"/>
          <p:cNvSpPr/>
          <p:nvPr/>
        </p:nvSpPr>
        <p:spPr>
          <a:xfrm>
            <a:off x="768213" y="4518903"/>
            <a:ext cx="6218010" cy="171718"/>
          </a:xfrm>
          <a:prstGeom prst="rect">
            <a:avLst/>
          </a:prstGeom>
          <a:noFill/>
          <a:ln/>
        </p:spPr>
        <p:txBody>
          <a:bodyPr wrap="square" lIns="0" tIns="0" rIns="0" bIns="0" rtlCol="0" anchor="ctr"/>
          <a:lstStyle/>
          <a:p>
            <a:pPr>
              <a:lnSpc>
                <a:spcPct val="110000"/>
              </a:lnSpc>
            </a:pPr>
            <a:r>
              <a:rPr lang="en-US" sz="996" dirty="0">
                <a:solidFill>
                  <a:srgbClr val="E0E2E5"/>
                </a:solidFill>
                <a:latin typeface="MiSans" pitchFamily="34" charset="0"/>
                <a:ea typeface="MiSans" pitchFamily="34" charset="-122"/>
                <a:cs typeface="MiSans" pitchFamily="34" charset="-120"/>
              </a:rPr>
              <a:t>results = </a:t>
            </a:r>
            <a:r>
              <a:rPr lang="en-US" sz="996" dirty="0">
                <a:solidFill>
                  <a:srgbClr val="C9A87C"/>
                </a:solidFill>
                <a:latin typeface="MiSans" pitchFamily="34" charset="0"/>
                <a:ea typeface="MiSans" pitchFamily="34" charset="-122"/>
                <a:cs typeface="MiSans" pitchFamily="34" charset="-120"/>
              </a:rPr>
              <a:t>await</a:t>
            </a:r>
            <a:r>
              <a:rPr lang="en-US" sz="996" dirty="0">
                <a:solidFill>
                  <a:srgbClr val="E0E2E5"/>
                </a:solidFill>
                <a:latin typeface="MiSans" pitchFamily="34" charset="0"/>
                <a:ea typeface="MiSans" pitchFamily="34" charset="-122"/>
                <a:cs typeface="MiSans" pitchFamily="34" charset="-120"/>
              </a:rPr>
              <a:t> asyncio.gather(</a:t>
            </a:r>
            <a:endParaRPr lang="en-US" sz="1600" dirty="0"/>
          </a:p>
        </p:txBody>
      </p:sp>
      <p:sp>
        <p:nvSpPr>
          <p:cNvPr id="22" name="Text 20"/>
          <p:cNvSpPr/>
          <p:nvPr/>
        </p:nvSpPr>
        <p:spPr>
          <a:xfrm>
            <a:off x="912818" y="4729032"/>
            <a:ext cx="6073405" cy="171718"/>
          </a:xfrm>
          <a:prstGeom prst="rect">
            <a:avLst/>
          </a:prstGeom>
          <a:noFill/>
          <a:ln/>
        </p:spPr>
        <p:txBody>
          <a:bodyPr wrap="square" lIns="0" tIns="0" rIns="0" bIns="0" rtlCol="0" anchor="ctr"/>
          <a:lstStyle/>
          <a:p>
            <a:pPr>
              <a:lnSpc>
                <a:spcPct val="110000"/>
              </a:lnSpc>
            </a:pPr>
            <a:r>
              <a:rPr lang="en-US" sz="996" dirty="0">
                <a:solidFill>
                  <a:srgbClr val="E0E2E5"/>
                </a:solidFill>
                <a:latin typeface="MiSans" pitchFamily="34" charset="0"/>
                <a:ea typeface="MiSans" pitchFamily="34" charset="-122"/>
                <a:cs typeface="MiSans" pitchFamily="34" charset="-120"/>
              </a:rPr>
              <a:t>*[_execute_tool_call(context, tc.name, ...) </a:t>
            </a:r>
            <a:r>
              <a:rPr lang="en-US" sz="996" dirty="0">
                <a:solidFill>
                  <a:srgbClr val="C9A87C"/>
                </a:solidFill>
                <a:latin typeface="MiSans" pitchFamily="34" charset="0"/>
                <a:ea typeface="MiSans" pitchFamily="34" charset="-122"/>
                <a:cs typeface="MiSans" pitchFamily="34" charset="-120"/>
              </a:rPr>
              <a:t>for</a:t>
            </a:r>
            <a:r>
              <a:rPr lang="en-US" sz="996" dirty="0">
                <a:solidFill>
                  <a:srgbClr val="E0E2E5"/>
                </a:solidFill>
                <a:latin typeface="MiSans" pitchFamily="34" charset="0"/>
                <a:ea typeface="MiSans" pitchFamily="34" charset="-122"/>
                <a:cs typeface="MiSans" pitchFamily="34" charset="-120"/>
              </a:rPr>
              <a:t> tc </a:t>
            </a:r>
            <a:r>
              <a:rPr lang="en-US" sz="996" dirty="0">
                <a:solidFill>
                  <a:srgbClr val="C9A87C"/>
                </a:solidFill>
                <a:latin typeface="MiSans" pitchFamily="34" charset="0"/>
                <a:ea typeface="MiSans" pitchFamily="34" charset="-122"/>
                <a:cs typeface="MiSans" pitchFamily="34" charset="-120"/>
              </a:rPr>
              <a:t>in</a:t>
            </a:r>
            <a:r>
              <a:rPr lang="en-US" sz="996" dirty="0">
                <a:solidFill>
                  <a:srgbClr val="E0E2E5"/>
                </a:solidFill>
                <a:latin typeface="MiSans" pitchFamily="34" charset="0"/>
                <a:ea typeface="MiSans" pitchFamily="34" charset="-122"/>
                <a:cs typeface="MiSans" pitchFamily="34" charset="-120"/>
              </a:rPr>
              <a:t> tool_calls]</a:t>
            </a:r>
            <a:endParaRPr lang="en-US" sz="1600" dirty="0"/>
          </a:p>
        </p:txBody>
      </p:sp>
      <p:sp>
        <p:nvSpPr>
          <p:cNvPr id="23" name="Text 21"/>
          <p:cNvSpPr/>
          <p:nvPr/>
        </p:nvSpPr>
        <p:spPr>
          <a:xfrm>
            <a:off x="768213" y="4939161"/>
            <a:ext cx="6218010" cy="171718"/>
          </a:xfrm>
          <a:prstGeom prst="rect">
            <a:avLst/>
          </a:prstGeom>
          <a:noFill/>
          <a:ln/>
        </p:spPr>
        <p:txBody>
          <a:bodyPr wrap="square" lIns="0" tIns="0" rIns="0" bIns="0" rtlCol="0" anchor="ctr"/>
          <a:lstStyle/>
          <a:p>
            <a:pPr>
              <a:lnSpc>
                <a:spcPct val="110000"/>
              </a:lnSpc>
            </a:pPr>
            <a:r>
              <a:rPr lang="en-US" sz="996" dirty="0">
                <a:solidFill>
                  <a:srgbClr val="E0E2E5"/>
                </a:solidFill>
                <a:latin typeface="MiSans" pitchFamily="34" charset="0"/>
                <a:ea typeface="MiSans" pitchFamily="34" charset="-122"/>
                <a:cs typeface="MiSans" pitchFamily="34" charset="-120"/>
              </a:rPr>
              <a:t>)</a:t>
            </a:r>
            <a:endParaRPr lang="en-US" sz="1600" dirty="0"/>
          </a:p>
        </p:txBody>
      </p:sp>
      <p:sp>
        <p:nvSpPr>
          <p:cNvPr id="24" name="Shape 22"/>
          <p:cNvSpPr/>
          <p:nvPr/>
        </p:nvSpPr>
        <p:spPr>
          <a:xfrm>
            <a:off x="7335945" y="1125207"/>
            <a:ext cx="4491789" cy="1527389"/>
          </a:xfrm>
          <a:custGeom>
            <a:avLst/>
            <a:gdLst/>
            <a:ahLst/>
            <a:cxnLst/>
            <a:rect l="l" t="t" r="r" b="b"/>
            <a:pathLst>
              <a:path w="4491789" h="1527389">
                <a:moveTo>
                  <a:pt x="72307" y="0"/>
                </a:moveTo>
                <a:lnTo>
                  <a:pt x="4419483" y="0"/>
                </a:lnTo>
                <a:cubicBezTo>
                  <a:pt x="4459417" y="0"/>
                  <a:pt x="4491789" y="32373"/>
                  <a:pt x="4491789" y="72307"/>
                </a:cubicBezTo>
                <a:lnTo>
                  <a:pt x="4491789" y="1455083"/>
                </a:lnTo>
                <a:cubicBezTo>
                  <a:pt x="4491789" y="1495016"/>
                  <a:pt x="4459417" y="1527389"/>
                  <a:pt x="4419483" y="1527389"/>
                </a:cubicBezTo>
                <a:lnTo>
                  <a:pt x="72307" y="1527389"/>
                </a:lnTo>
                <a:cubicBezTo>
                  <a:pt x="32373" y="1527389"/>
                  <a:pt x="0" y="1495016"/>
                  <a:pt x="0" y="1455083"/>
                </a:cubicBezTo>
                <a:lnTo>
                  <a:pt x="0" y="72307"/>
                </a:lnTo>
                <a:cubicBezTo>
                  <a:pt x="0" y="32400"/>
                  <a:pt x="32400" y="0"/>
                  <a:pt x="72307" y="0"/>
                </a:cubicBezTo>
                <a:close/>
              </a:path>
            </a:pathLst>
          </a:custGeom>
          <a:solidFill>
            <a:srgbClr val="4A6D8C">
              <a:alpha val="10196"/>
            </a:srgbClr>
          </a:solidFill>
          <a:ln w="12700">
            <a:solidFill>
              <a:srgbClr val="4A6D8C">
                <a:alpha val="30196"/>
              </a:srgbClr>
            </a:solidFill>
            <a:prstDash val="solid"/>
          </a:ln>
        </p:spPr>
        <p:txBody>
          <a:bodyPr/>
          <a:lstStyle/>
          <a:p>
            <a:endParaRPr lang="zh-CN" altLang="en-US"/>
          </a:p>
        </p:txBody>
      </p:sp>
      <p:sp>
        <p:nvSpPr>
          <p:cNvPr id="25" name="Text 23"/>
          <p:cNvSpPr/>
          <p:nvPr/>
        </p:nvSpPr>
        <p:spPr>
          <a:xfrm>
            <a:off x="7485068" y="1274331"/>
            <a:ext cx="4265844" cy="216907"/>
          </a:xfrm>
          <a:prstGeom prst="rect">
            <a:avLst/>
          </a:prstGeom>
          <a:noFill/>
          <a:ln/>
        </p:spPr>
        <p:txBody>
          <a:bodyPr wrap="square" lIns="0" tIns="0" rIns="0" bIns="0" rtlCol="0" anchor="ctr"/>
          <a:lstStyle/>
          <a:p>
            <a:pPr>
              <a:lnSpc>
                <a:spcPct val="130000"/>
              </a:lnSpc>
            </a:pPr>
            <a:r>
              <a:rPr lang="en-US" sz="1139" b="1" dirty="0">
                <a:solidFill>
                  <a:srgbClr val="E0E2E5"/>
                </a:solidFill>
                <a:latin typeface="MiSans" pitchFamily="34" charset="0"/>
                <a:ea typeface="MiSans" pitchFamily="34" charset="-122"/>
                <a:cs typeface="MiSans" pitchFamily="34" charset="-120"/>
              </a:rPr>
              <a:t>执行策略</a:t>
            </a:r>
            <a:endParaRPr lang="en-US" sz="1600" dirty="0"/>
          </a:p>
        </p:txBody>
      </p:sp>
      <p:sp>
        <p:nvSpPr>
          <p:cNvPr id="26" name="Shape 24"/>
          <p:cNvSpPr/>
          <p:nvPr/>
        </p:nvSpPr>
        <p:spPr>
          <a:xfrm>
            <a:off x="7485068" y="1599692"/>
            <a:ext cx="289210" cy="289210"/>
          </a:xfrm>
          <a:custGeom>
            <a:avLst/>
            <a:gdLst/>
            <a:ahLst/>
            <a:cxnLst/>
            <a:rect l="l" t="t" r="r" b="b"/>
            <a:pathLst>
              <a:path w="289210" h="289210">
                <a:moveTo>
                  <a:pt x="144605" y="0"/>
                </a:moveTo>
                <a:lnTo>
                  <a:pt x="144605" y="0"/>
                </a:lnTo>
                <a:cubicBezTo>
                  <a:pt x="224468" y="0"/>
                  <a:pt x="289210" y="64742"/>
                  <a:pt x="289210" y="144605"/>
                </a:cubicBezTo>
                <a:lnTo>
                  <a:pt x="289210" y="144605"/>
                </a:lnTo>
                <a:cubicBezTo>
                  <a:pt x="289210" y="224468"/>
                  <a:pt x="224468" y="289210"/>
                  <a:pt x="144605" y="289210"/>
                </a:cubicBezTo>
                <a:lnTo>
                  <a:pt x="144605" y="289210"/>
                </a:lnTo>
                <a:cubicBezTo>
                  <a:pt x="64742" y="289210"/>
                  <a:pt x="0" y="224468"/>
                  <a:pt x="0" y="144605"/>
                </a:cubicBezTo>
                <a:lnTo>
                  <a:pt x="0" y="144605"/>
                </a:lnTo>
                <a:cubicBezTo>
                  <a:pt x="0" y="64742"/>
                  <a:pt x="64742" y="0"/>
                  <a:pt x="144605" y="0"/>
                </a:cubicBezTo>
                <a:close/>
              </a:path>
            </a:pathLst>
          </a:custGeom>
          <a:solidFill>
            <a:srgbClr val="4A6D8C"/>
          </a:solidFill>
          <a:ln/>
        </p:spPr>
        <p:txBody>
          <a:bodyPr/>
          <a:lstStyle/>
          <a:p>
            <a:endParaRPr lang="zh-CN" altLang="en-US"/>
          </a:p>
        </p:txBody>
      </p:sp>
      <p:sp>
        <p:nvSpPr>
          <p:cNvPr id="27" name="Text 25"/>
          <p:cNvSpPr/>
          <p:nvPr/>
        </p:nvSpPr>
        <p:spPr>
          <a:xfrm>
            <a:off x="7453436" y="1599692"/>
            <a:ext cx="352474" cy="289210"/>
          </a:xfrm>
          <a:prstGeom prst="rect">
            <a:avLst/>
          </a:prstGeom>
          <a:noFill/>
          <a:ln/>
        </p:spPr>
        <p:txBody>
          <a:bodyPr wrap="square" lIns="0" tIns="0" rIns="0" bIns="0" rtlCol="0" anchor="ctr"/>
          <a:lstStyle/>
          <a:p>
            <a:pPr algn="ctr">
              <a:lnSpc>
                <a:spcPct val="120000"/>
              </a:lnSpc>
            </a:pPr>
            <a:r>
              <a:rPr lang="en-US" sz="996" b="1" dirty="0">
                <a:solidFill>
                  <a:srgbClr val="FFFFFF"/>
                </a:solidFill>
                <a:latin typeface="Noto Sans SC" pitchFamily="34" charset="0"/>
                <a:ea typeface="Noto Sans SC" pitchFamily="34" charset="-122"/>
                <a:cs typeface="Noto Sans SC" pitchFamily="34" charset="-120"/>
              </a:rPr>
              <a:t>1</a:t>
            </a:r>
            <a:endParaRPr lang="en-US" sz="1600" dirty="0"/>
          </a:p>
        </p:txBody>
      </p:sp>
      <p:sp>
        <p:nvSpPr>
          <p:cNvPr id="28" name="Text 26"/>
          <p:cNvSpPr/>
          <p:nvPr/>
        </p:nvSpPr>
        <p:spPr>
          <a:xfrm>
            <a:off x="7882732" y="1599692"/>
            <a:ext cx="1464125" cy="216907"/>
          </a:xfrm>
          <a:prstGeom prst="rect">
            <a:avLst/>
          </a:prstGeom>
          <a:noFill/>
          <a:ln/>
        </p:spPr>
        <p:txBody>
          <a:bodyPr wrap="square" lIns="0" tIns="0" rIns="0" bIns="0" rtlCol="0" anchor="ctr"/>
          <a:lstStyle/>
          <a:p>
            <a:pPr>
              <a:lnSpc>
                <a:spcPct val="130000"/>
              </a:lnSpc>
            </a:pPr>
            <a:r>
              <a:rPr lang="en-US" sz="1139" b="1" dirty="0">
                <a:solidFill>
                  <a:srgbClr val="E0E2E5"/>
                </a:solidFill>
                <a:latin typeface="Noto Sans SC" pitchFamily="34" charset="0"/>
                <a:ea typeface="Noto Sans SC" pitchFamily="34" charset="-122"/>
                <a:cs typeface="Noto Sans SC" pitchFamily="34" charset="-120"/>
              </a:rPr>
              <a:t>单一工具</a:t>
            </a:r>
            <a:endParaRPr lang="en-US" sz="1600" dirty="0"/>
          </a:p>
        </p:txBody>
      </p:sp>
      <p:sp>
        <p:nvSpPr>
          <p:cNvPr id="29" name="Text 27"/>
          <p:cNvSpPr/>
          <p:nvPr/>
        </p:nvSpPr>
        <p:spPr>
          <a:xfrm>
            <a:off x="7882732" y="1816599"/>
            <a:ext cx="1455087" cy="180756"/>
          </a:xfrm>
          <a:prstGeom prst="rect">
            <a:avLst/>
          </a:prstGeom>
          <a:noFill/>
          <a:ln/>
        </p:spPr>
        <p:txBody>
          <a:bodyPr wrap="square" lIns="0" tIns="0" rIns="0" bIns="0" rtlCol="0" anchor="ctr"/>
          <a:lstStyle/>
          <a:p>
            <a:pPr>
              <a:lnSpc>
                <a:spcPct val="120000"/>
              </a:lnSpc>
            </a:pPr>
            <a:r>
              <a:rPr lang="en-US" sz="996" dirty="0">
                <a:solidFill>
                  <a:srgbClr val="7D7C7A"/>
                </a:solidFill>
                <a:latin typeface="Noto Sans SC" pitchFamily="34" charset="0"/>
                <a:ea typeface="Noto Sans SC" pitchFamily="34" charset="-122"/>
                <a:cs typeface="Noto Sans SC" pitchFamily="34" charset="-120"/>
              </a:rPr>
              <a:t>顺序执行，立即抛出事件</a:t>
            </a:r>
            <a:endParaRPr lang="en-US" sz="1600" dirty="0"/>
          </a:p>
        </p:txBody>
      </p:sp>
      <p:sp>
        <p:nvSpPr>
          <p:cNvPr id="30" name="Shape 28"/>
          <p:cNvSpPr/>
          <p:nvPr/>
        </p:nvSpPr>
        <p:spPr>
          <a:xfrm>
            <a:off x="7485068" y="2105809"/>
            <a:ext cx="289210" cy="289210"/>
          </a:xfrm>
          <a:custGeom>
            <a:avLst/>
            <a:gdLst/>
            <a:ahLst/>
            <a:cxnLst/>
            <a:rect l="l" t="t" r="r" b="b"/>
            <a:pathLst>
              <a:path w="289210" h="289210">
                <a:moveTo>
                  <a:pt x="144605" y="0"/>
                </a:moveTo>
                <a:lnTo>
                  <a:pt x="144605" y="0"/>
                </a:lnTo>
                <a:cubicBezTo>
                  <a:pt x="224468" y="0"/>
                  <a:pt x="289210" y="64742"/>
                  <a:pt x="289210" y="144605"/>
                </a:cubicBezTo>
                <a:lnTo>
                  <a:pt x="289210" y="144605"/>
                </a:lnTo>
                <a:cubicBezTo>
                  <a:pt x="289210" y="224468"/>
                  <a:pt x="224468" y="289210"/>
                  <a:pt x="144605" y="289210"/>
                </a:cubicBezTo>
                <a:lnTo>
                  <a:pt x="144605" y="289210"/>
                </a:lnTo>
                <a:cubicBezTo>
                  <a:pt x="64742" y="289210"/>
                  <a:pt x="0" y="224468"/>
                  <a:pt x="0" y="144605"/>
                </a:cubicBezTo>
                <a:lnTo>
                  <a:pt x="0" y="144605"/>
                </a:lnTo>
                <a:cubicBezTo>
                  <a:pt x="0" y="64742"/>
                  <a:pt x="64742" y="0"/>
                  <a:pt x="144605" y="0"/>
                </a:cubicBezTo>
                <a:close/>
              </a:path>
            </a:pathLst>
          </a:custGeom>
          <a:solidFill>
            <a:srgbClr val="C9A87C"/>
          </a:solidFill>
          <a:ln/>
        </p:spPr>
        <p:txBody>
          <a:bodyPr/>
          <a:lstStyle/>
          <a:p>
            <a:endParaRPr lang="zh-CN" altLang="en-US"/>
          </a:p>
        </p:txBody>
      </p:sp>
      <p:sp>
        <p:nvSpPr>
          <p:cNvPr id="31" name="Text 29"/>
          <p:cNvSpPr/>
          <p:nvPr/>
        </p:nvSpPr>
        <p:spPr>
          <a:xfrm>
            <a:off x="7453436" y="2105809"/>
            <a:ext cx="352474" cy="289210"/>
          </a:xfrm>
          <a:prstGeom prst="rect">
            <a:avLst/>
          </a:prstGeom>
          <a:noFill/>
          <a:ln/>
        </p:spPr>
        <p:txBody>
          <a:bodyPr wrap="square" lIns="0" tIns="0" rIns="0" bIns="0" rtlCol="0" anchor="ctr"/>
          <a:lstStyle/>
          <a:p>
            <a:pPr algn="ctr">
              <a:lnSpc>
                <a:spcPct val="120000"/>
              </a:lnSpc>
            </a:pPr>
            <a:r>
              <a:rPr lang="en-US" sz="996" b="1" dirty="0">
                <a:solidFill>
                  <a:srgbClr val="1A1D21"/>
                </a:solidFill>
                <a:latin typeface="Noto Sans SC" pitchFamily="34" charset="0"/>
                <a:ea typeface="Noto Sans SC" pitchFamily="34" charset="-122"/>
                <a:cs typeface="Noto Sans SC" pitchFamily="34" charset="-120"/>
              </a:rPr>
              <a:t>2</a:t>
            </a:r>
            <a:endParaRPr lang="en-US" sz="1600" dirty="0"/>
          </a:p>
        </p:txBody>
      </p:sp>
      <p:sp>
        <p:nvSpPr>
          <p:cNvPr id="32" name="Text 30"/>
          <p:cNvSpPr/>
          <p:nvPr/>
        </p:nvSpPr>
        <p:spPr>
          <a:xfrm>
            <a:off x="7882732" y="2105809"/>
            <a:ext cx="1473162" cy="216907"/>
          </a:xfrm>
          <a:prstGeom prst="rect">
            <a:avLst/>
          </a:prstGeom>
          <a:noFill/>
          <a:ln/>
        </p:spPr>
        <p:txBody>
          <a:bodyPr wrap="square" lIns="0" tIns="0" rIns="0" bIns="0" rtlCol="0" anchor="ctr"/>
          <a:lstStyle/>
          <a:p>
            <a:pPr>
              <a:lnSpc>
                <a:spcPct val="130000"/>
              </a:lnSpc>
            </a:pPr>
            <a:r>
              <a:rPr lang="en-US" sz="1139" b="1" dirty="0">
                <a:solidFill>
                  <a:srgbClr val="E0E2E5"/>
                </a:solidFill>
                <a:latin typeface="Noto Sans SC" pitchFamily="34" charset="0"/>
                <a:ea typeface="Noto Sans SC" pitchFamily="34" charset="-122"/>
                <a:cs typeface="Noto Sans SC" pitchFamily="34" charset="-120"/>
              </a:rPr>
              <a:t>多工具并发</a:t>
            </a:r>
            <a:endParaRPr lang="en-US" sz="1600" dirty="0"/>
          </a:p>
        </p:txBody>
      </p:sp>
      <p:sp>
        <p:nvSpPr>
          <p:cNvPr id="33" name="Text 31"/>
          <p:cNvSpPr/>
          <p:nvPr/>
        </p:nvSpPr>
        <p:spPr>
          <a:xfrm>
            <a:off x="7882732" y="2322716"/>
            <a:ext cx="1464125" cy="180756"/>
          </a:xfrm>
          <a:prstGeom prst="rect">
            <a:avLst/>
          </a:prstGeom>
          <a:noFill/>
          <a:ln/>
        </p:spPr>
        <p:txBody>
          <a:bodyPr wrap="square" lIns="0" tIns="0" rIns="0" bIns="0" rtlCol="0" anchor="ctr"/>
          <a:lstStyle/>
          <a:p>
            <a:pPr>
              <a:lnSpc>
                <a:spcPct val="120000"/>
              </a:lnSpc>
            </a:pPr>
            <a:r>
              <a:rPr lang="en-US" sz="996" dirty="0">
                <a:solidFill>
                  <a:srgbClr val="7D7C7A"/>
                </a:solidFill>
                <a:latin typeface="Noto Sans SC" pitchFamily="34" charset="0"/>
                <a:ea typeface="Noto Sans SC" pitchFamily="34" charset="-122"/>
                <a:cs typeface="Noto Sans SC" pitchFamily="34" charset="-120"/>
              </a:rPr>
              <a:t>asyncio.gather 并行执行</a:t>
            </a:r>
            <a:endParaRPr lang="en-US" sz="1600" dirty="0"/>
          </a:p>
        </p:txBody>
      </p:sp>
      <p:sp>
        <p:nvSpPr>
          <p:cNvPr id="34" name="Shape 32"/>
          <p:cNvSpPr/>
          <p:nvPr/>
        </p:nvSpPr>
        <p:spPr>
          <a:xfrm>
            <a:off x="7335945" y="2770087"/>
            <a:ext cx="4491789" cy="1310482"/>
          </a:xfrm>
          <a:custGeom>
            <a:avLst/>
            <a:gdLst/>
            <a:ahLst/>
            <a:cxnLst/>
            <a:rect l="l" t="t" r="r" b="b"/>
            <a:pathLst>
              <a:path w="4491789" h="1310482">
                <a:moveTo>
                  <a:pt x="72299" y="0"/>
                </a:moveTo>
                <a:lnTo>
                  <a:pt x="4419490" y="0"/>
                </a:lnTo>
                <a:cubicBezTo>
                  <a:pt x="4459420" y="0"/>
                  <a:pt x="4491789" y="32369"/>
                  <a:pt x="4491789" y="72299"/>
                </a:cubicBezTo>
                <a:lnTo>
                  <a:pt x="4491789" y="1238183"/>
                </a:lnTo>
                <a:cubicBezTo>
                  <a:pt x="4491789" y="1278112"/>
                  <a:pt x="4459420" y="1310482"/>
                  <a:pt x="4419490" y="1310482"/>
                </a:cubicBezTo>
                <a:lnTo>
                  <a:pt x="72299" y="1310482"/>
                </a:lnTo>
                <a:cubicBezTo>
                  <a:pt x="32369" y="1310482"/>
                  <a:pt x="0" y="1278112"/>
                  <a:pt x="0" y="1238183"/>
                </a:cubicBezTo>
                <a:lnTo>
                  <a:pt x="0" y="72299"/>
                </a:lnTo>
                <a:cubicBezTo>
                  <a:pt x="0" y="32396"/>
                  <a:pt x="32396" y="0"/>
                  <a:pt x="72299" y="0"/>
                </a:cubicBezTo>
                <a:close/>
              </a:path>
            </a:pathLst>
          </a:custGeom>
          <a:solidFill>
            <a:srgbClr val="C9A87C">
              <a:alpha val="10196"/>
            </a:srgbClr>
          </a:solidFill>
          <a:ln w="12700">
            <a:solidFill>
              <a:srgbClr val="C9A87C">
                <a:alpha val="30196"/>
              </a:srgbClr>
            </a:solidFill>
            <a:prstDash val="solid"/>
          </a:ln>
        </p:spPr>
        <p:txBody>
          <a:bodyPr/>
          <a:lstStyle/>
          <a:p>
            <a:endParaRPr lang="zh-CN" altLang="en-US"/>
          </a:p>
        </p:txBody>
      </p:sp>
      <p:sp>
        <p:nvSpPr>
          <p:cNvPr id="35" name="Text 33"/>
          <p:cNvSpPr/>
          <p:nvPr/>
        </p:nvSpPr>
        <p:spPr>
          <a:xfrm>
            <a:off x="7485068" y="2919211"/>
            <a:ext cx="4265844" cy="216907"/>
          </a:xfrm>
          <a:prstGeom prst="rect">
            <a:avLst/>
          </a:prstGeom>
          <a:noFill/>
          <a:ln/>
        </p:spPr>
        <p:txBody>
          <a:bodyPr wrap="square" lIns="0" tIns="0" rIns="0" bIns="0" rtlCol="0" anchor="ctr"/>
          <a:lstStyle/>
          <a:p>
            <a:pPr>
              <a:lnSpc>
                <a:spcPct val="130000"/>
              </a:lnSpc>
            </a:pPr>
            <a:r>
              <a:rPr lang="en-US" sz="1139" b="1" dirty="0">
                <a:solidFill>
                  <a:srgbClr val="E0E2E5"/>
                </a:solidFill>
                <a:latin typeface="MiSans" pitchFamily="34" charset="0"/>
                <a:ea typeface="MiSans" pitchFamily="34" charset="-122"/>
                <a:cs typeface="MiSans" pitchFamily="34" charset="-120"/>
              </a:rPr>
              <a:t>性能优势</a:t>
            </a:r>
            <a:endParaRPr lang="en-US" sz="1600" dirty="0"/>
          </a:p>
        </p:txBody>
      </p:sp>
      <p:sp>
        <p:nvSpPr>
          <p:cNvPr id="36" name="Shape 34"/>
          <p:cNvSpPr/>
          <p:nvPr/>
        </p:nvSpPr>
        <p:spPr>
          <a:xfrm>
            <a:off x="7512182" y="3262648"/>
            <a:ext cx="126529" cy="144605"/>
          </a:xfrm>
          <a:custGeom>
            <a:avLst/>
            <a:gdLst/>
            <a:ahLst/>
            <a:cxnLst/>
            <a:rect l="l" t="t" r="r" b="b"/>
            <a:pathLst>
              <a:path w="126529" h="144605">
                <a:moveTo>
                  <a:pt x="95688" y="-2796"/>
                </a:moveTo>
                <a:cubicBezTo>
                  <a:pt x="99049" y="-367"/>
                  <a:pt x="100291" y="4039"/>
                  <a:pt x="98766" y="7880"/>
                </a:cubicBezTo>
                <a:lnTo>
                  <a:pt x="76624" y="63265"/>
                </a:lnTo>
                <a:lnTo>
                  <a:pt x="117491" y="63265"/>
                </a:lnTo>
                <a:cubicBezTo>
                  <a:pt x="121304" y="63265"/>
                  <a:pt x="124693" y="65637"/>
                  <a:pt x="125993" y="69224"/>
                </a:cubicBezTo>
                <a:cubicBezTo>
                  <a:pt x="127292" y="72811"/>
                  <a:pt x="126190" y="76821"/>
                  <a:pt x="123281" y="79250"/>
                </a:cubicBezTo>
                <a:lnTo>
                  <a:pt x="41941" y="147034"/>
                </a:lnTo>
                <a:cubicBezTo>
                  <a:pt x="38750" y="149689"/>
                  <a:pt x="34202" y="149830"/>
                  <a:pt x="30842" y="147401"/>
                </a:cubicBezTo>
                <a:cubicBezTo>
                  <a:pt x="27481" y="144972"/>
                  <a:pt x="26238" y="140566"/>
                  <a:pt x="27763" y="136725"/>
                </a:cubicBezTo>
                <a:lnTo>
                  <a:pt x="49906" y="81340"/>
                </a:lnTo>
                <a:lnTo>
                  <a:pt x="9038" y="81340"/>
                </a:lnTo>
                <a:cubicBezTo>
                  <a:pt x="5225" y="81340"/>
                  <a:pt x="1836" y="78968"/>
                  <a:pt x="537" y="75381"/>
                </a:cubicBezTo>
                <a:cubicBezTo>
                  <a:pt x="-763" y="71794"/>
                  <a:pt x="339" y="67784"/>
                  <a:pt x="3248" y="65355"/>
                </a:cubicBezTo>
                <a:lnTo>
                  <a:pt x="84588" y="-2429"/>
                </a:lnTo>
                <a:cubicBezTo>
                  <a:pt x="87780" y="-5084"/>
                  <a:pt x="92327" y="-5225"/>
                  <a:pt x="95688" y="-2796"/>
                </a:cubicBezTo>
                <a:close/>
              </a:path>
            </a:pathLst>
          </a:custGeom>
          <a:solidFill>
            <a:srgbClr val="C9A87C"/>
          </a:solidFill>
          <a:ln/>
        </p:spPr>
        <p:txBody>
          <a:bodyPr/>
          <a:lstStyle/>
          <a:p>
            <a:endParaRPr lang="zh-CN" altLang="en-US"/>
          </a:p>
        </p:txBody>
      </p:sp>
      <p:sp>
        <p:nvSpPr>
          <p:cNvPr id="37" name="Text 35"/>
          <p:cNvSpPr/>
          <p:nvPr/>
        </p:nvSpPr>
        <p:spPr>
          <a:xfrm>
            <a:off x="7738127" y="3244572"/>
            <a:ext cx="1346633" cy="180756"/>
          </a:xfrm>
          <a:prstGeom prst="rect">
            <a:avLst/>
          </a:prstGeom>
          <a:noFill/>
          <a:ln/>
        </p:spPr>
        <p:txBody>
          <a:bodyPr wrap="square" lIns="0" tIns="0" rIns="0" bIns="0" rtlCol="0" anchor="ctr"/>
          <a:lstStyle/>
          <a:p>
            <a:pPr>
              <a:lnSpc>
                <a:spcPct val="120000"/>
              </a:lnSpc>
            </a:pPr>
            <a:r>
              <a:rPr lang="en-US" sz="996" dirty="0">
                <a:solidFill>
                  <a:srgbClr val="E0E2E5"/>
                </a:solidFill>
                <a:latin typeface="Noto Sans SC" pitchFamily="34" charset="0"/>
                <a:ea typeface="Noto Sans SC" pitchFamily="34" charset="-122"/>
                <a:cs typeface="Noto Sans SC" pitchFamily="34" charset="-120"/>
              </a:rPr>
              <a:t>显著降低 I/O 等待时间</a:t>
            </a:r>
            <a:endParaRPr lang="en-US" sz="1600" dirty="0"/>
          </a:p>
        </p:txBody>
      </p:sp>
      <p:sp>
        <p:nvSpPr>
          <p:cNvPr id="38" name="Shape 36"/>
          <p:cNvSpPr/>
          <p:nvPr/>
        </p:nvSpPr>
        <p:spPr>
          <a:xfrm>
            <a:off x="7512182" y="3515706"/>
            <a:ext cx="126529" cy="144605"/>
          </a:xfrm>
          <a:custGeom>
            <a:avLst/>
            <a:gdLst/>
            <a:ahLst/>
            <a:cxnLst/>
            <a:rect l="l" t="t" r="r" b="b"/>
            <a:pathLst>
              <a:path w="126529" h="144605">
                <a:moveTo>
                  <a:pt x="95688" y="-2796"/>
                </a:moveTo>
                <a:cubicBezTo>
                  <a:pt x="99049" y="-367"/>
                  <a:pt x="100291" y="4039"/>
                  <a:pt x="98766" y="7880"/>
                </a:cubicBezTo>
                <a:lnTo>
                  <a:pt x="76624" y="63265"/>
                </a:lnTo>
                <a:lnTo>
                  <a:pt x="117491" y="63265"/>
                </a:lnTo>
                <a:cubicBezTo>
                  <a:pt x="121304" y="63265"/>
                  <a:pt x="124693" y="65637"/>
                  <a:pt x="125993" y="69224"/>
                </a:cubicBezTo>
                <a:cubicBezTo>
                  <a:pt x="127292" y="72811"/>
                  <a:pt x="126190" y="76821"/>
                  <a:pt x="123281" y="79250"/>
                </a:cubicBezTo>
                <a:lnTo>
                  <a:pt x="41941" y="147034"/>
                </a:lnTo>
                <a:cubicBezTo>
                  <a:pt x="38750" y="149689"/>
                  <a:pt x="34202" y="149830"/>
                  <a:pt x="30842" y="147401"/>
                </a:cubicBezTo>
                <a:cubicBezTo>
                  <a:pt x="27481" y="144972"/>
                  <a:pt x="26238" y="140566"/>
                  <a:pt x="27763" y="136725"/>
                </a:cubicBezTo>
                <a:lnTo>
                  <a:pt x="49906" y="81340"/>
                </a:lnTo>
                <a:lnTo>
                  <a:pt x="9038" y="81340"/>
                </a:lnTo>
                <a:cubicBezTo>
                  <a:pt x="5225" y="81340"/>
                  <a:pt x="1836" y="78968"/>
                  <a:pt x="537" y="75381"/>
                </a:cubicBezTo>
                <a:cubicBezTo>
                  <a:pt x="-763" y="71794"/>
                  <a:pt x="339" y="67784"/>
                  <a:pt x="3248" y="65355"/>
                </a:cubicBezTo>
                <a:lnTo>
                  <a:pt x="84588" y="-2429"/>
                </a:lnTo>
                <a:cubicBezTo>
                  <a:pt x="87780" y="-5084"/>
                  <a:pt x="92327" y="-5225"/>
                  <a:pt x="95688" y="-2796"/>
                </a:cubicBezTo>
                <a:close/>
              </a:path>
            </a:pathLst>
          </a:custGeom>
          <a:solidFill>
            <a:srgbClr val="C9A87C"/>
          </a:solidFill>
          <a:ln/>
        </p:spPr>
        <p:txBody>
          <a:bodyPr/>
          <a:lstStyle/>
          <a:p>
            <a:endParaRPr lang="zh-CN" altLang="en-US"/>
          </a:p>
        </p:txBody>
      </p:sp>
      <p:sp>
        <p:nvSpPr>
          <p:cNvPr id="39" name="Text 37"/>
          <p:cNvSpPr/>
          <p:nvPr/>
        </p:nvSpPr>
        <p:spPr>
          <a:xfrm>
            <a:off x="7738127" y="3497631"/>
            <a:ext cx="1455087" cy="180756"/>
          </a:xfrm>
          <a:prstGeom prst="rect">
            <a:avLst/>
          </a:prstGeom>
          <a:noFill/>
          <a:ln/>
        </p:spPr>
        <p:txBody>
          <a:bodyPr wrap="square" lIns="0" tIns="0" rIns="0" bIns="0" rtlCol="0" anchor="ctr"/>
          <a:lstStyle/>
          <a:p>
            <a:pPr>
              <a:lnSpc>
                <a:spcPct val="120000"/>
              </a:lnSpc>
            </a:pPr>
            <a:r>
              <a:rPr lang="en-US" sz="996" dirty="0">
                <a:solidFill>
                  <a:srgbClr val="E0E2E5"/>
                </a:solidFill>
                <a:latin typeface="Noto Sans SC" pitchFamily="34" charset="0"/>
                <a:ea typeface="Noto Sans SC" pitchFamily="34" charset="-122"/>
                <a:cs typeface="Noto Sans SC" pitchFamily="34" charset="-120"/>
              </a:rPr>
              <a:t>自动并发分发多文件读取</a:t>
            </a:r>
            <a:endParaRPr lang="en-US" sz="1600" dirty="0"/>
          </a:p>
        </p:txBody>
      </p:sp>
      <p:sp>
        <p:nvSpPr>
          <p:cNvPr id="40" name="Shape 38"/>
          <p:cNvSpPr/>
          <p:nvPr/>
        </p:nvSpPr>
        <p:spPr>
          <a:xfrm>
            <a:off x="7512182" y="3768765"/>
            <a:ext cx="126529" cy="144605"/>
          </a:xfrm>
          <a:custGeom>
            <a:avLst/>
            <a:gdLst/>
            <a:ahLst/>
            <a:cxnLst/>
            <a:rect l="l" t="t" r="r" b="b"/>
            <a:pathLst>
              <a:path w="126529" h="144605">
                <a:moveTo>
                  <a:pt x="95688" y="-2796"/>
                </a:moveTo>
                <a:cubicBezTo>
                  <a:pt x="99049" y="-367"/>
                  <a:pt x="100291" y="4039"/>
                  <a:pt x="98766" y="7880"/>
                </a:cubicBezTo>
                <a:lnTo>
                  <a:pt x="76624" y="63265"/>
                </a:lnTo>
                <a:lnTo>
                  <a:pt x="117491" y="63265"/>
                </a:lnTo>
                <a:cubicBezTo>
                  <a:pt x="121304" y="63265"/>
                  <a:pt x="124693" y="65637"/>
                  <a:pt x="125993" y="69224"/>
                </a:cubicBezTo>
                <a:cubicBezTo>
                  <a:pt x="127292" y="72811"/>
                  <a:pt x="126190" y="76821"/>
                  <a:pt x="123281" y="79250"/>
                </a:cubicBezTo>
                <a:lnTo>
                  <a:pt x="41941" y="147034"/>
                </a:lnTo>
                <a:cubicBezTo>
                  <a:pt x="38750" y="149689"/>
                  <a:pt x="34202" y="149830"/>
                  <a:pt x="30842" y="147401"/>
                </a:cubicBezTo>
                <a:cubicBezTo>
                  <a:pt x="27481" y="144972"/>
                  <a:pt x="26238" y="140566"/>
                  <a:pt x="27763" y="136725"/>
                </a:cubicBezTo>
                <a:lnTo>
                  <a:pt x="49906" y="81340"/>
                </a:lnTo>
                <a:lnTo>
                  <a:pt x="9038" y="81340"/>
                </a:lnTo>
                <a:cubicBezTo>
                  <a:pt x="5225" y="81340"/>
                  <a:pt x="1836" y="78968"/>
                  <a:pt x="537" y="75381"/>
                </a:cubicBezTo>
                <a:cubicBezTo>
                  <a:pt x="-763" y="71794"/>
                  <a:pt x="339" y="67784"/>
                  <a:pt x="3248" y="65355"/>
                </a:cubicBezTo>
                <a:lnTo>
                  <a:pt x="84588" y="-2429"/>
                </a:lnTo>
                <a:cubicBezTo>
                  <a:pt x="87780" y="-5084"/>
                  <a:pt x="92327" y="-5225"/>
                  <a:pt x="95688" y="-2796"/>
                </a:cubicBezTo>
                <a:close/>
              </a:path>
            </a:pathLst>
          </a:custGeom>
          <a:solidFill>
            <a:srgbClr val="C9A87C"/>
          </a:solidFill>
          <a:ln/>
        </p:spPr>
        <p:txBody>
          <a:bodyPr/>
          <a:lstStyle/>
          <a:p>
            <a:endParaRPr lang="zh-CN" altLang="en-US"/>
          </a:p>
        </p:txBody>
      </p:sp>
      <p:sp>
        <p:nvSpPr>
          <p:cNvPr id="41" name="Text 39"/>
          <p:cNvSpPr/>
          <p:nvPr/>
        </p:nvSpPr>
        <p:spPr>
          <a:xfrm>
            <a:off x="7738127" y="3750689"/>
            <a:ext cx="1455087" cy="180756"/>
          </a:xfrm>
          <a:prstGeom prst="rect">
            <a:avLst/>
          </a:prstGeom>
          <a:noFill/>
          <a:ln/>
        </p:spPr>
        <p:txBody>
          <a:bodyPr wrap="square" lIns="0" tIns="0" rIns="0" bIns="0" rtlCol="0" anchor="ctr"/>
          <a:lstStyle/>
          <a:p>
            <a:pPr>
              <a:lnSpc>
                <a:spcPct val="120000"/>
              </a:lnSpc>
            </a:pPr>
            <a:r>
              <a:rPr lang="en-US" sz="996" dirty="0">
                <a:solidFill>
                  <a:srgbClr val="E0E2E5"/>
                </a:solidFill>
                <a:latin typeface="Noto Sans SC" pitchFamily="34" charset="0"/>
                <a:ea typeface="Noto Sans SC" pitchFamily="34" charset="-122"/>
                <a:cs typeface="Noto Sans SC" pitchFamily="34" charset="-120"/>
              </a:rPr>
              <a:t>避免传统线性执行长耗时</a:t>
            </a:r>
            <a:endParaRPr lang="en-US" sz="1600" dirty="0"/>
          </a:p>
        </p:txBody>
      </p:sp>
      <p:sp>
        <p:nvSpPr>
          <p:cNvPr id="42" name="Shape 40"/>
          <p:cNvSpPr/>
          <p:nvPr/>
        </p:nvSpPr>
        <p:spPr>
          <a:xfrm>
            <a:off x="379588" y="5483689"/>
            <a:ext cx="11450900" cy="1012234"/>
          </a:xfrm>
          <a:custGeom>
            <a:avLst/>
            <a:gdLst/>
            <a:ahLst/>
            <a:cxnLst/>
            <a:rect l="l" t="t" r="r" b="b"/>
            <a:pathLst>
              <a:path w="11450900" h="1012234">
                <a:moveTo>
                  <a:pt x="0" y="0"/>
                </a:moveTo>
                <a:lnTo>
                  <a:pt x="11378596" y="0"/>
                </a:lnTo>
                <a:cubicBezTo>
                  <a:pt x="11418528" y="0"/>
                  <a:pt x="11450900" y="32372"/>
                  <a:pt x="11450900" y="72304"/>
                </a:cubicBezTo>
                <a:lnTo>
                  <a:pt x="11450900" y="939930"/>
                </a:lnTo>
                <a:cubicBezTo>
                  <a:pt x="11450900" y="979863"/>
                  <a:pt x="11418528" y="1012234"/>
                  <a:pt x="11378596" y="1012234"/>
                </a:cubicBezTo>
                <a:lnTo>
                  <a:pt x="0" y="1012234"/>
                </a:lnTo>
                <a:lnTo>
                  <a:pt x="0" y="0"/>
                </a:lnTo>
                <a:close/>
              </a:path>
            </a:pathLst>
          </a:custGeom>
          <a:solidFill>
            <a:srgbClr val="4A6D8C">
              <a:alpha val="10196"/>
            </a:srgbClr>
          </a:solidFill>
          <a:ln/>
        </p:spPr>
        <p:txBody>
          <a:bodyPr/>
          <a:lstStyle/>
          <a:p>
            <a:endParaRPr lang="zh-CN" altLang="en-US"/>
          </a:p>
        </p:txBody>
      </p:sp>
      <p:sp>
        <p:nvSpPr>
          <p:cNvPr id="43" name="Shape 41"/>
          <p:cNvSpPr/>
          <p:nvPr/>
        </p:nvSpPr>
        <p:spPr>
          <a:xfrm>
            <a:off x="379588" y="5483689"/>
            <a:ext cx="36151" cy="1012234"/>
          </a:xfrm>
          <a:custGeom>
            <a:avLst/>
            <a:gdLst/>
            <a:ahLst/>
            <a:cxnLst/>
            <a:rect l="l" t="t" r="r" b="b"/>
            <a:pathLst>
              <a:path w="36151" h="1012234">
                <a:moveTo>
                  <a:pt x="0" y="0"/>
                </a:moveTo>
                <a:lnTo>
                  <a:pt x="36151" y="0"/>
                </a:lnTo>
                <a:lnTo>
                  <a:pt x="36151" y="1012234"/>
                </a:lnTo>
                <a:lnTo>
                  <a:pt x="0" y="1012234"/>
                </a:lnTo>
                <a:lnTo>
                  <a:pt x="0" y="0"/>
                </a:lnTo>
                <a:close/>
              </a:path>
            </a:pathLst>
          </a:custGeom>
          <a:solidFill>
            <a:srgbClr val="C9A87C"/>
          </a:solidFill>
          <a:ln/>
        </p:spPr>
        <p:txBody>
          <a:bodyPr/>
          <a:lstStyle/>
          <a:p>
            <a:endParaRPr lang="zh-CN" altLang="en-US"/>
          </a:p>
        </p:txBody>
      </p:sp>
      <p:sp>
        <p:nvSpPr>
          <p:cNvPr id="44" name="Shape 42"/>
          <p:cNvSpPr/>
          <p:nvPr/>
        </p:nvSpPr>
        <p:spPr>
          <a:xfrm>
            <a:off x="533231" y="5592142"/>
            <a:ext cx="216907" cy="216907"/>
          </a:xfrm>
          <a:custGeom>
            <a:avLst/>
            <a:gdLst/>
            <a:ahLst/>
            <a:cxnLst/>
            <a:rect l="l" t="t" r="r" b="b"/>
            <a:pathLst>
              <a:path w="216907" h="216907">
                <a:moveTo>
                  <a:pt x="54227" y="135567"/>
                </a:moveTo>
                <a:lnTo>
                  <a:pt x="10379" y="135567"/>
                </a:lnTo>
                <a:cubicBezTo>
                  <a:pt x="-169" y="135567"/>
                  <a:pt x="-6651" y="124086"/>
                  <a:pt x="-1229" y="115020"/>
                </a:cubicBezTo>
                <a:lnTo>
                  <a:pt x="21182" y="77655"/>
                </a:lnTo>
                <a:cubicBezTo>
                  <a:pt x="24868" y="71512"/>
                  <a:pt x="31477" y="67784"/>
                  <a:pt x="38637" y="67784"/>
                </a:cubicBezTo>
                <a:lnTo>
                  <a:pt x="78883" y="67784"/>
                </a:lnTo>
                <a:cubicBezTo>
                  <a:pt x="111123" y="13175"/>
                  <a:pt x="159207" y="10422"/>
                  <a:pt x="191361" y="15124"/>
                </a:cubicBezTo>
                <a:cubicBezTo>
                  <a:pt x="196784" y="15929"/>
                  <a:pt x="201021" y="20166"/>
                  <a:pt x="201783" y="25546"/>
                </a:cubicBezTo>
                <a:cubicBezTo>
                  <a:pt x="206486" y="57701"/>
                  <a:pt x="203732" y="105785"/>
                  <a:pt x="149124" y="138024"/>
                </a:cubicBezTo>
                <a:lnTo>
                  <a:pt x="149124" y="178271"/>
                </a:lnTo>
                <a:cubicBezTo>
                  <a:pt x="149124" y="185430"/>
                  <a:pt x="145396" y="192039"/>
                  <a:pt x="139253" y="195725"/>
                </a:cubicBezTo>
                <a:lnTo>
                  <a:pt x="101887" y="218136"/>
                </a:lnTo>
                <a:cubicBezTo>
                  <a:pt x="92863" y="223559"/>
                  <a:pt x="81340" y="217034"/>
                  <a:pt x="81340" y="206528"/>
                </a:cubicBezTo>
                <a:lnTo>
                  <a:pt x="81340" y="162681"/>
                </a:lnTo>
                <a:cubicBezTo>
                  <a:pt x="81340" y="147726"/>
                  <a:pt x="69182" y="135567"/>
                  <a:pt x="54227" y="135567"/>
                </a:cubicBezTo>
                <a:lnTo>
                  <a:pt x="54184" y="135567"/>
                </a:lnTo>
                <a:close/>
                <a:moveTo>
                  <a:pt x="169459" y="67784"/>
                </a:moveTo>
                <a:cubicBezTo>
                  <a:pt x="169459" y="56560"/>
                  <a:pt x="160347" y="47448"/>
                  <a:pt x="149124" y="47448"/>
                </a:cubicBezTo>
                <a:cubicBezTo>
                  <a:pt x="137901" y="47448"/>
                  <a:pt x="128789" y="56560"/>
                  <a:pt x="128789" y="67784"/>
                </a:cubicBezTo>
                <a:cubicBezTo>
                  <a:pt x="128789" y="79007"/>
                  <a:pt x="137901" y="88119"/>
                  <a:pt x="149124" y="88119"/>
                </a:cubicBezTo>
                <a:cubicBezTo>
                  <a:pt x="160347" y="88119"/>
                  <a:pt x="169459" y="79007"/>
                  <a:pt x="169459" y="67784"/>
                </a:cubicBezTo>
                <a:close/>
              </a:path>
            </a:pathLst>
          </a:custGeom>
          <a:solidFill>
            <a:srgbClr val="C9A87C"/>
          </a:solidFill>
          <a:ln/>
        </p:spPr>
        <p:txBody>
          <a:bodyPr/>
          <a:lstStyle/>
          <a:p>
            <a:endParaRPr lang="zh-CN" altLang="en-US"/>
          </a:p>
        </p:txBody>
      </p:sp>
      <p:sp>
        <p:nvSpPr>
          <p:cNvPr id="45" name="Text 43"/>
          <p:cNvSpPr/>
          <p:nvPr/>
        </p:nvSpPr>
        <p:spPr>
          <a:xfrm>
            <a:off x="921856" y="5592142"/>
            <a:ext cx="10881518" cy="253059"/>
          </a:xfrm>
          <a:prstGeom prst="rect">
            <a:avLst/>
          </a:prstGeom>
          <a:noFill/>
          <a:ln/>
        </p:spPr>
        <p:txBody>
          <a:bodyPr wrap="square" lIns="0" tIns="0" rIns="0" bIns="0" rtlCol="0" anchor="ctr"/>
          <a:lstStyle/>
          <a:p>
            <a:pPr>
              <a:lnSpc>
                <a:spcPct val="130000"/>
              </a:lnSpc>
            </a:pPr>
            <a:r>
              <a:rPr lang="en-US" sz="1281" b="1" dirty="0">
                <a:solidFill>
                  <a:srgbClr val="E0E2E5"/>
                </a:solidFill>
                <a:latin typeface="MiSans" pitchFamily="34" charset="0"/>
                <a:ea typeface="MiSans" pitchFamily="34" charset="-122"/>
                <a:cs typeface="MiSans" pitchFamily="34" charset="-120"/>
              </a:rPr>
              <a:t>高并发能力</a:t>
            </a:r>
            <a:endParaRPr lang="en-US" sz="1600" dirty="0"/>
          </a:p>
        </p:txBody>
      </p:sp>
      <p:sp>
        <p:nvSpPr>
          <p:cNvPr id="46" name="Text 44"/>
          <p:cNvSpPr/>
          <p:nvPr/>
        </p:nvSpPr>
        <p:spPr>
          <a:xfrm>
            <a:off x="921856" y="5917503"/>
            <a:ext cx="10872480" cy="469966"/>
          </a:xfrm>
          <a:prstGeom prst="rect">
            <a:avLst/>
          </a:prstGeom>
          <a:noFill/>
          <a:ln/>
        </p:spPr>
        <p:txBody>
          <a:bodyPr wrap="square" lIns="0" tIns="0" rIns="0" bIns="0" rtlCol="0" anchor="ctr"/>
          <a:lstStyle/>
          <a:p>
            <a:pPr>
              <a:lnSpc>
                <a:spcPct val="140000"/>
              </a:lnSpc>
            </a:pPr>
            <a:r>
              <a:rPr lang="en-US" sz="1139" dirty="0">
                <a:solidFill>
                  <a:srgbClr val="E0E2E5"/>
                </a:solidFill>
                <a:latin typeface="Noto Sans SC" pitchFamily="34" charset="0"/>
                <a:ea typeface="Noto Sans SC" pitchFamily="34" charset="-122"/>
                <a:cs typeface="Noto Sans SC" pitchFamily="34" charset="-120"/>
              </a:rPr>
              <a:t>当大模型同时规划了读取多个文件的动作时，框架会自动进行并发分发，避免了传统线性执行带来的长耗时等待。这种设计让智能体能够</a:t>
            </a:r>
            <a:r>
              <a:rPr lang="en-US" sz="1139" b="1" dirty="0">
                <a:solidFill>
                  <a:srgbClr val="C9A87C"/>
                </a:solidFill>
                <a:latin typeface="Noto Sans SC" pitchFamily="34" charset="0"/>
                <a:ea typeface="Noto Sans SC" pitchFamily="34" charset="-122"/>
                <a:cs typeface="Noto Sans SC" pitchFamily="34" charset="-120"/>
              </a:rPr>
              <a:t>快速感知环境状态</a:t>
            </a:r>
            <a:r>
              <a:rPr lang="en-US" sz="1139" dirty="0">
                <a:solidFill>
                  <a:srgbClr val="E0E2E5"/>
                </a:solidFill>
                <a:latin typeface="Noto Sans SC" pitchFamily="34" charset="0"/>
                <a:ea typeface="Noto Sans SC" pitchFamily="34" charset="-122"/>
                <a:cs typeface="Noto Sans SC" pitchFamily="34" charset="-120"/>
              </a:rPr>
              <a:t>，提升整体执行效率。</a:t>
            </a:r>
            <a:endParaRPr lang="en-US" sz="1600" dirty="0"/>
          </a:p>
        </p:txBody>
      </p:sp>
    </p:spTree>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1A1D21"/>
        </a:solidFill>
        <a:effectLst/>
      </p:bgPr>
    </p:bg>
    <p:spTree>
      <p:nvGrpSpPr>
        <p:cNvPr id="1" name=""/>
        <p:cNvGrpSpPr/>
        <p:nvPr/>
      </p:nvGrpSpPr>
      <p:grpSpPr>
        <a:xfrm>
          <a:off x="0" y="0"/>
          <a:ext cx="0" cy="0"/>
          <a:chOff x="0" y="0"/>
          <a:chExt cx="0" cy="0"/>
        </a:xfrm>
      </p:grpSpPr>
      <p:sp>
        <p:nvSpPr>
          <p:cNvPr id="2" name="Text 0"/>
          <p:cNvSpPr/>
          <p:nvPr/>
        </p:nvSpPr>
        <p:spPr>
          <a:xfrm>
            <a:off x="339138" y="339138"/>
            <a:ext cx="11581552" cy="203483"/>
          </a:xfrm>
          <a:prstGeom prst="rect">
            <a:avLst/>
          </a:prstGeom>
          <a:noFill/>
          <a:ln/>
        </p:spPr>
        <p:txBody>
          <a:bodyPr wrap="square" lIns="0" tIns="0" rIns="0" bIns="0" rtlCol="0" anchor="ctr"/>
          <a:lstStyle/>
          <a:p>
            <a:pPr>
              <a:lnSpc>
                <a:spcPct val="130000"/>
              </a:lnSpc>
            </a:pPr>
            <a:r>
              <a:rPr lang="en-US" sz="1068" b="1" kern="0" spc="53" dirty="0">
                <a:solidFill>
                  <a:srgbClr val="C9A87C"/>
                </a:solidFill>
                <a:latin typeface="Noto Sans SC" pitchFamily="34" charset="0"/>
                <a:ea typeface="Noto Sans SC" pitchFamily="34" charset="-122"/>
                <a:cs typeface="Noto Sans SC" pitchFamily="34" charset="-120"/>
              </a:rPr>
              <a:t>CORE FEATURE</a:t>
            </a:r>
            <a:endParaRPr lang="en-US" sz="1600" dirty="0"/>
          </a:p>
        </p:txBody>
      </p:sp>
      <p:sp>
        <p:nvSpPr>
          <p:cNvPr id="3" name="Text 1"/>
          <p:cNvSpPr/>
          <p:nvPr/>
        </p:nvSpPr>
        <p:spPr>
          <a:xfrm>
            <a:off x="339138" y="610448"/>
            <a:ext cx="11666337" cy="339138"/>
          </a:xfrm>
          <a:prstGeom prst="rect">
            <a:avLst/>
          </a:prstGeom>
          <a:noFill/>
          <a:ln/>
        </p:spPr>
        <p:txBody>
          <a:bodyPr wrap="square" lIns="0" tIns="0" rIns="0" bIns="0" rtlCol="0" anchor="ctr"/>
          <a:lstStyle/>
          <a:p>
            <a:pPr>
              <a:lnSpc>
                <a:spcPct val="90000"/>
              </a:lnSpc>
            </a:pPr>
            <a:r>
              <a:rPr lang="en-US" sz="2403" b="1" dirty="0">
                <a:solidFill>
                  <a:srgbClr val="E0E2E5"/>
                </a:solidFill>
                <a:latin typeface="Noto Sans SC" pitchFamily="34" charset="0"/>
                <a:ea typeface="Noto Sans SC" pitchFamily="34" charset="-122"/>
                <a:cs typeface="Noto Sans SC" pitchFamily="34" charset="-120"/>
              </a:rPr>
              <a:t>工具抽象与注册：BaseTool 设计</a:t>
            </a:r>
            <a:endParaRPr lang="en-US" sz="1600" dirty="0"/>
          </a:p>
        </p:txBody>
      </p:sp>
      <p:sp>
        <p:nvSpPr>
          <p:cNvPr id="4" name="Shape 2"/>
          <p:cNvSpPr/>
          <p:nvPr/>
        </p:nvSpPr>
        <p:spPr>
          <a:xfrm>
            <a:off x="343377" y="1089480"/>
            <a:ext cx="5663599" cy="4578359"/>
          </a:xfrm>
          <a:custGeom>
            <a:avLst/>
            <a:gdLst/>
            <a:ahLst/>
            <a:cxnLst/>
            <a:rect l="l" t="t" r="r" b="b"/>
            <a:pathLst>
              <a:path w="5663599" h="4578359">
                <a:moveTo>
                  <a:pt x="67805" y="0"/>
                </a:moveTo>
                <a:lnTo>
                  <a:pt x="5595794" y="0"/>
                </a:lnTo>
                <a:cubicBezTo>
                  <a:pt x="5633242" y="0"/>
                  <a:pt x="5663599" y="30358"/>
                  <a:pt x="5663599" y="67805"/>
                </a:cubicBezTo>
                <a:lnTo>
                  <a:pt x="5663599" y="4510553"/>
                </a:lnTo>
                <a:cubicBezTo>
                  <a:pt x="5663599" y="4548001"/>
                  <a:pt x="5633242" y="4578359"/>
                  <a:pt x="5595794" y="4578359"/>
                </a:cubicBezTo>
                <a:lnTo>
                  <a:pt x="67805" y="4578359"/>
                </a:lnTo>
                <a:cubicBezTo>
                  <a:pt x="30358" y="4578359"/>
                  <a:pt x="0" y="4548001"/>
                  <a:pt x="0" y="4510553"/>
                </a:cubicBezTo>
                <a:lnTo>
                  <a:pt x="0" y="67805"/>
                </a:lnTo>
                <a:cubicBezTo>
                  <a:pt x="0" y="30358"/>
                  <a:pt x="30358" y="0"/>
                  <a:pt x="67805" y="0"/>
                </a:cubicBezTo>
                <a:close/>
              </a:path>
            </a:pathLst>
          </a:custGeom>
          <a:solidFill>
            <a:srgbClr val="4A6D8C">
              <a:alpha val="10196"/>
            </a:srgbClr>
          </a:solidFill>
          <a:ln w="12700">
            <a:solidFill>
              <a:srgbClr val="4A6D8C">
                <a:alpha val="30196"/>
              </a:srgbClr>
            </a:solidFill>
            <a:prstDash val="solid"/>
          </a:ln>
        </p:spPr>
        <p:txBody>
          <a:bodyPr/>
          <a:lstStyle/>
          <a:p>
            <a:endParaRPr lang="zh-CN" altLang="en-US"/>
          </a:p>
        </p:txBody>
      </p:sp>
      <p:sp>
        <p:nvSpPr>
          <p:cNvPr id="5" name="Text 3"/>
          <p:cNvSpPr/>
          <p:nvPr/>
        </p:nvSpPr>
        <p:spPr>
          <a:xfrm>
            <a:off x="517185" y="1263288"/>
            <a:ext cx="5400768" cy="237396"/>
          </a:xfrm>
          <a:prstGeom prst="rect">
            <a:avLst/>
          </a:prstGeom>
          <a:noFill/>
          <a:ln/>
        </p:spPr>
        <p:txBody>
          <a:bodyPr wrap="square" lIns="0" tIns="0" rIns="0" bIns="0" rtlCol="0" anchor="ctr"/>
          <a:lstStyle/>
          <a:p>
            <a:pPr>
              <a:lnSpc>
                <a:spcPct val="120000"/>
              </a:lnSpc>
            </a:pPr>
            <a:r>
              <a:rPr lang="en-US" sz="1335" b="1" dirty="0">
                <a:solidFill>
                  <a:srgbClr val="E0E2E5"/>
                </a:solidFill>
                <a:latin typeface="Noto Sans SC" pitchFamily="34" charset="0"/>
                <a:ea typeface="Noto Sans SC" pitchFamily="34" charset="-122"/>
                <a:cs typeface="Noto Sans SC" pitchFamily="34" charset="-120"/>
              </a:rPr>
              <a:t>BaseTool 抽象类</a:t>
            </a:r>
            <a:endParaRPr lang="en-US" sz="1600" dirty="0"/>
          </a:p>
        </p:txBody>
      </p:sp>
      <p:sp>
        <p:nvSpPr>
          <p:cNvPr id="6" name="Shape 4"/>
          <p:cNvSpPr/>
          <p:nvPr/>
        </p:nvSpPr>
        <p:spPr>
          <a:xfrm>
            <a:off x="517185" y="1636339"/>
            <a:ext cx="5315983" cy="3857691"/>
          </a:xfrm>
          <a:custGeom>
            <a:avLst/>
            <a:gdLst/>
            <a:ahLst/>
            <a:cxnLst/>
            <a:rect l="l" t="t" r="r" b="b"/>
            <a:pathLst>
              <a:path w="5315983" h="3857691">
                <a:moveTo>
                  <a:pt x="67818" y="0"/>
                </a:moveTo>
                <a:lnTo>
                  <a:pt x="5248165" y="0"/>
                </a:lnTo>
                <a:cubicBezTo>
                  <a:pt x="5285620" y="0"/>
                  <a:pt x="5315983" y="30363"/>
                  <a:pt x="5315983" y="67818"/>
                </a:cubicBezTo>
                <a:lnTo>
                  <a:pt x="5315983" y="3789873"/>
                </a:lnTo>
                <a:cubicBezTo>
                  <a:pt x="5315983" y="3827328"/>
                  <a:pt x="5285620" y="3857691"/>
                  <a:pt x="5248165" y="3857691"/>
                </a:cubicBezTo>
                <a:lnTo>
                  <a:pt x="67818" y="3857691"/>
                </a:lnTo>
                <a:cubicBezTo>
                  <a:pt x="30363" y="3857691"/>
                  <a:pt x="0" y="3827328"/>
                  <a:pt x="0" y="3789873"/>
                </a:cubicBezTo>
                <a:lnTo>
                  <a:pt x="0" y="67818"/>
                </a:lnTo>
                <a:cubicBezTo>
                  <a:pt x="0" y="30388"/>
                  <a:pt x="30388" y="0"/>
                  <a:pt x="67818" y="0"/>
                </a:cubicBezTo>
                <a:close/>
              </a:path>
            </a:pathLst>
          </a:custGeom>
          <a:solidFill>
            <a:srgbClr val="1A1D21"/>
          </a:solidFill>
          <a:ln/>
        </p:spPr>
        <p:txBody>
          <a:bodyPr/>
          <a:lstStyle/>
          <a:p>
            <a:endParaRPr lang="zh-CN" altLang="en-US"/>
          </a:p>
        </p:txBody>
      </p:sp>
      <p:sp>
        <p:nvSpPr>
          <p:cNvPr id="7" name="Shape 5"/>
          <p:cNvSpPr/>
          <p:nvPr/>
        </p:nvSpPr>
        <p:spPr>
          <a:xfrm>
            <a:off x="671917" y="1805908"/>
            <a:ext cx="89024" cy="101741"/>
          </a:xfrm>
          <a:custGeom>
            <a:avLst/>
            <a:gdLst/>
            <a:ahLst/>
            <a:cxnLst/>
            <a:rect l="l" t="t" r="r" b="b"/>
            <a:pathLst>
              <a:path w="89024" h="101741">
                <a:moveTo>
                  <a:pt x="87394" y="39842"/>
                </a:moveTo>
                <a:cubicBezTo>
                  <a:pt x="85864" y="33702"/>
                  <a:pt x="82963" y="29072"/>
                  <a:pt x="76783" y="29072"/>
                </a:cubicBezTo>
                <a:lnTo>
                  <a:pt x="68814" y="29072"/>
                </a:lnTo>
                <a:lnTo>
                  <a:pt x="68814" y="38491"/>
                </a:lnTo>
                <a:cubicBezTo>
                  <a:pt x="68814" y="45803"/>
                  <a:pt x="62615" y="51964"/>
                  <a:pt x="55540" y="51964"/>
                </a:cubicBezTo>
                <a:lnTo>
                  <a:pt x="34318" y="51964"/>
                </a:lnTo>
                <a:cubicBezTo>
                  <a:pt x="28515" y="51964"/>
                  <a:pt x="23707" y="56931"/>
                  <a:pt x="23707" y="62754"/>
                </a:cubicBezTo>
                <a:lnTo>
                  <a:pt x="23707" y="82983"/>
                </a:lnTo>
                <a:cubicBezTo>
                  <a:pt x="23707" y="88745"/>
                  <a:pt x="28714" y="92124"/>
                  <a:pt x="34318" y="93773"/>
                </a:cubicBezTo>
                <a:cubicBezTo>
                  <a:pt x="41034" y="95740"/>
                  <a:pt x="47493" y="96098"/>
                  <a:pt x="55540" y="93773"/>
                </a:cubicBezTo>
                <a:cubicBezTo>
                  <a:pt x="60886" y="92223"/>
                  <a:pt x="66152" y="89103"/>
                  <a:pt x="66152" y="82983"/>
                </a:cubicBezTo>
                <a:lnTo>
                  <a:pt x="66152" y="74895"/>
                </a:lnTo>
                <a:lnTo>
                  <a:pt x="44949" y="74895"/>
                </a:lnTo>
                <a:lnTo>
                  <a:pt x="44949" y="72193"/>
                </a:lnTo>
                <a:lnTo>
                  <a:pt x="76783" y="72193"/>
                </a:lnTo>
                <a:cubicBezTo>
                  <a:pt x="82963" y="72193"/>
                  <a:pt x="85248" y="67881"/>
                  <a:pt x="87394" y="61422"/>
                </a:cubicBezTo>
                <a:cubicBezTo>
                  <a:pt x="89620" y="54765"/>
                  <a:pt x="89520" y="48367"/>
                  <a:pt x="87394" y="39842"/>
                </a:cubicBezTo>
                <a:close/>
                <a:moveTo>
                  <a:pt x="56872" y="88368"/>
                </a:moveTo>
                <a:cubicBezTo>
                  <a:pt x="55359" y="88474"/>
                  <a:pt x="53914" y="87727"/>
                  <a:pt x="53126" y="86432"/>
                </a:cubicBezTo>
                <a:cubicBezTo>
                  <a:pt x="52337" y="85137"/>
                  <a:pt x="52337" y="83511"/>
                  <a:pt x="53126" y="82216"/>
                </a:cubicBezTo>
                <a:cubicBezTo>
                  <a:pt x="53914" y="80921"/>
                  <a:pt x="55359" y="80174"/>
                  <a:pt x="56872" y="80280"/>
                </a:cubicBezTo>
                <a:cubicBezTo>
                  <a:pt x="58384" y="80174"/>
                  <a:pt x="59829" y="80921"/>
                  <a:pt x="60618" y="82216"/>
                </a:cubicBezTo>
                <a:cubicBezTo>
                  <a:pt x="61406" y="83511"/>
                  <a:pt x="61406" y="85137"/>
                  <a:pt x="60618" y="86432"/>
                </a:cubicBezTo>
                <a:cubicBezTo>
                  <a:pt x="59829" y="87727"/>
                  <a:pt x="58384" y="88474"/>
                  <a:pt x="56872" y="88368"/>
                </a:cubicBezTo>
                <a:close/>
                <a:moveTo>
                  <a:pt x="33344" y="49301"/>
                </a:moveTo>
                <a:lnTo>
                  <a:pt x="54567" y="49301"/>
                </a:lnTo>
                <a:cubicBezTo>
                  <a:pt x="60469" y="49301"/>
                  <a:pt x="65178" y="44432"/>
                  <a:pt x="65178" y="38511"/>
                </a:cubicBezTo>
                <a:lnTo>
                  <a:pt x="65178" y="18262"/>
                </a:lnTo>
                <a:cubicBezTo>
                  <a:pt x="65178" y="12499"/>
                  <a:pt x="60329" y="8187"/>
                  <a:pt x="54567" y="7213"/>
                </a:cubicBezTo>
                <a:cubicBezTo>
                  <a:pt x="47453" y="6041"/>
                  <a:pt x="39723" y="6101"/>
                  <a:pt x="33344" y="7233"/>
                </a:cubicBezTo>
                <a:cubicBezTo>
                  <a:pt x="24362" y="8823"/>
                  <a:pt x="22733" y="12141"/>
                  <a:pt x="22733" y="18282"/>
                </a:cubicBezTo>
                <a:lnTo>
                  <a:pt x="22733" y="26369"/>
                </a:lnTo>
                <a:lnTo>
                  <a:pt x="43975" y="26369"/>
                </a:lnTo>
                <a:lnTo>
                  <a:pt x="43975" y="29072"/>
                </a:lnTo>
                <a:lnTo>
                  <a:pt x="14764" y="29072"/>
                </a:lnTo>
                <a:cubicBezTo>
                  <a:pt x="8584" y="29072"/>
                  <a:pt x="3179" y="32788"/>
                  <a:pt x="1490" y="39842"/>
                </a:cubicBezTo>
                <a:cubicBezTo>
                  <a:pt x="-457" y="47930"/>
                  <a:pt x="-537" y="52977"/>
                  <a:pt x="1490" y="61422"/>
                </a:cubicBezTo>
                <a:cubicBezTo>
                  <a:pt x="3001" y="67702"/>
                  <a:pt x="6597" y="72193"/>
                  <a:pt x="12777" y="72193"/>
                </a:cubicBezTo>
                <a:lnTo>
                  <a:pt x="20070" y="72193"/>
                </a:lnTo>
                <a:lnTo>
                  <a:pt x="20070" y="62495"/>
                </a:lnTo>
                <a:cubicBezTo>
                  <a:pt x="20070" y="55481"/>
                  <a:pt x="26131" y="49301"/>
                  <a:pt x="33344" y="49301"/>
                </a:cubicBezTo>
                <a:close/>
                <a:moveTo>
                  <a:pt x="32033" y="12857"/>
                </a:moveTo>
                <a:cubicBezTo>
                  <a:pt x="34270" y="12857"/>
                  <a:pt x="36086" y="14673"/>
                  <a:pt x="36086" y="16911"/>
                </a:cubicBezTo>
                <a:cubicBezTo>
                  <a:pt x="36086" y="19148"/>
                  <a:pt x="34270" y="20964"/>
                  <a:pt x="32033" y="20964"/>
                </a:cubicBezTo>
                <a:cubicBezTo>
                  <a:pt x="29795" y="20964"/>
                  <a:pt x="27979" y="19148"/>
                  <a:pt x="27979" y="16911"/>
                </a:cubicBezTo>
                <a:cubicBezTo>
                  <a:pt x="27979" y="14673"/>
                  <a:pt x="29795" y="12857"/>
                  <a:pt x="32033" y="12857"/>
                </a:cubicBezTo>
                <a:close/>
              </a:path>
            </a:pathLst>
          </a:custGeom>
          <a:solidFill>
            <a:srgbClr val="7D7C7A"/>
          </a:solidFill>
          <a:ln/>
        </p:spPr>
        <p:txBody>
          <a:bodyPr/>
          <a:lstStyle/>
          <a:p>
            <a:endParaRPr lang="zh-CN" altLang="en-US"/>
          </a:p>
        </p:txBody>
      </p:sp>
      <p:sp>
        <p:nvSpPr>
          <p:cNvPr id="8" name="Text 6"/>
          <p:cNvSpPr/>
          <p:nvPr/>
        </p:nvSpPr>
        <p:spPr>
          <a:xfrm>
            <a:off x="847844" y="1771994"/>
            <a:ext cx="1848300" cy="169569"/>
          </a:xfrm>
          <a:prstGeom prst="rect">
            <a:avLst/>
          </a:prstGeom>
          <a:noFill/>
          <a:ln/>
        </p:spPr>
        <p:txBody>
          <a:bodyPr wrap="square" lIns="0" tIns="0" rIns="0" bIns="0" rtlCol="0" anchor="ctr"/>
          <a:lstStyle/>
          <a:p>
            <a:pPr>
              <a:lnSpc>
                <a:spcPct val="120000"/>
              </a:lnSpc>
            </a:pPr>
            <a:r>
              <a:rPr lang="en-US" sz="935" dirty="0">
                <a:solidFill>
                  <a:srgbClr val="7D7C7A"/>
                </a:solidFill>
                <a:latin typeface="MiSans" pitchFamily="34" charset="0"/>
                <a:ea typeface="MiSans" pitchFamily="34" charset="-122"/>
                <a:cs typeface="MiSans" pitchFamily="34" charset="-120"/>
              </a:rPr>
              <a:t>openharness/tools/base.py</a:t>
            </a:r>
            <a:endParaRPr lang="en-US" sz="1600" dirty="0"/>
          </a:p>
        </p:txBody>
      </p:sp>
      <p:sp>
        <p:nvSpPr>
          <p:cNvPr id="9" name="Text 7"/>
          <p:cNvSpPr/>
          <p:nvPr/>
        </p:nvSpPr>
        <p:spPr>
          <a:xfrm>
            <a:off x="652840" y="2043305"/>
            <a:ext cx="5104022" cy="161090"/>
          </a:xfrm>
          <a:prstGeom prst="rect">
            <a:avLst/>
          </a:prstGeom>
          <a:noFill/>
          <a:ln/>
        </p:spPr>
        <p:txBody>
          <a:bodyPr wrap="square" lIns="0" tIns="0" rIns="0" bIns="0" rtlCol="0" anchor="ctr"/>
          <a:lstStyle/>
          <a:p>
            <a:pPr>
              <a:lnSpc>
                <a:spcPct val="110000"/>
              </a:lnSpc>
            </a:pPr>
            <a:r>
              <a:rPr lang="en-US" sz="935" dirty="0">
                <a:solidFill>
                  <a:srgbClr val="C9A87C"/>
                </a:solidFill>
                <a:latin typeface="MiSans" pitchFamily="34" charset="0"/>
                <a:ea typeface="MiSans" pitchFamily="34" charset="-122"/>
                <a:cs typeface="MiSans" pitchFamily="34" charset="-120"/>
              </a:rPr>
              <a:t>class</a:t>
            </a:r>
            <a:r>
              <a:rPr lang="en-US" sz="935" dirty="0">
                <a:solidFill>
                  <a:srgbClr val="4A6D8C"/>
                </a:solidFill>
                <a:latin typeface="MiSans" pitchFamily="34" charset="0"/>
                <a:ea typeface="MiSans" pitchFamily="34" charset="-122"/>
                <a:cs typeface="MiSans" pitchFamily="34" charset="-120"/>
              </a:rPr>
              <a:t>BaseTool</a:t>
            </a:r>
            <a:r>
              <a:rPr lang="en-US" sz="935" dirty="0">
                <a:solidFill>
                  <a:srgbClr val="E0E2E5"/>
                </a:solidFill>
                <a:latin typeface="MiSans" pitchFamily="34" charset="0"/>
                <a:ea typeface="MiSans" pitchFamily="34" charset="-122"/>
                <a:cs typeface="MiSans" pitchFamily="34" charset="-120"/>
              </a:rPr>
              <a:t>(ABC):</a:t>
            </a:r>
            <a:endParaRPr lang="en-US" sz="1600" dirty="0"/>
          </a:p>
        </p:txBody>
      </p:sp>
      <p:sp>
        <p:nvSpPr>
          <p:cNvPr id="10" name="Text 8"/>
          <p:cNvSpPr/>
          <p:nvPr/>
        </p:nvSpPr>
        <p:spPr>
          <a:xfrm>
            <a:off x="720668" y="2248907"/>
            <a:ext cx="1939179" cy="139894"/>
          </a:xfrm>
          <a:prstGeom prst="rect">
            <a:avLst/>
          </a:prstGeom>
          <a:noFill/>
          <a:ln/>
        </p:spPr>
        <p:txBody>
          <a:bodyPr wrap="square" lIns="0" tIns="0" rIns="0" bIns="0" rtlCol="0" anchor="ctr"/>
          <a:lstStyle/>
          <a:p>
            <a:pPr>
              <a:lnSpc>
                <a:spcPct val="110000"/>
              </a:lnSpc>
            </a:pPr>
            <a:r>
              <a:rPr lang="en-US" sz="935" dirty="0">
                <a:solidFill>
                  <a:srgbClr val="7D7C7A"/>
                </a:solidFill>
                <a:latin typeface="MiSans" pitchFamily="34" charset="0"/>
                <a:ea typeface="MiSans" pitchFamily="34" charset="-122"/>
                <a:cs typeface="MiSans" pitchFamily="34" charset="-120"/>
              </a:rPr>
              <a:t>"""OpenHarness 工具的基类"""</a:t>
            </a:r>
            <a:endParaRPr lang="en-US" sz="1600" dirty="0"/>
          </a:p>
        </p:txBody>
      </p:sp>
      <p:sp>
        <p:nvSpPr>
          <p:cNvPr id="11" name="Text 9"/>
          <p:cNvSpPr/>
          <p:nvPr/>
        </p:nvSpPr>
        <p:spPr>
          <a:xfrm>
            <a:off x="720668" y="2437552"/>
            <a:ext cx="5036195" cy="161090"/>
          </a:xfrm>
          <a:prstGeom prst="rect">
            <a:avLst/>
          </a:prstGeom>
          <a:noFill/>
          <a:ln/>
        </p:spPr>
        <p:txBody>
          <a:bodyPr wrap="square" lIns="0" tIns="0" rIns="0" bIns="0" rtlCol="0" anchor="ctr"/>
          <a:lstStyle/>
          <a:p>
            <a:pPr>
              <a:lnSpc>
                <a:spcPct val="110000"/>
              </a:lnSpc>
            </a:pPr>
            <a:r>
              <a:rPr lang="en-US" sz="935" dirty="0">
                <a:solidFill>
                  <a:srgbClr val="E0E2E5"/>
                </a:solidFill>
                <a:latin typeface="MiSans" pitchFamily="34" charset="0"/>
                <a:ea typeface="MiSans" pitchFamily="34" charset="-122"/>
                <a:cs typeface="MiSans" pitchFamily="34" charset="-120"/>
              </a:rPr>
              <a:t>name: </a:t>
            </a:r>
            <a:r>
              <a:rPr lang="en-US" sz="935" dirty="0">
                <a:solidFill>
                  <a:srgbClr val="4A6D8C"/>
                </a:solidFill>
                <a:latin typeface="MiSans" pitchFamily="34" charset="0"/>
                <a:ea typeface="MiSans" pitchFamily="34" charset="-122"/>
                <a:cs typeface="MiSans" pitchFamily="34" charset="-120"/>
              </a:rPr>
              <a:t>str</a:t>
            </a:r>
            <a:endParaRPr lang="en-US" sz="1600" dirty="0"/>
          </a:p>
        </p:txBody>
      </p:sp>
      <p:sp>
        <p:nvSpPr>
          <p:cNvPr id="12" name="Text 10"/>
          <p:cNvSpPr/>
          <p:nvPr/>
        </p:nvSpPr>
        <p:spPr>
          <a:xfrm>
            <a:off x="720668" y="2634676"/>
            <a:ext cx="5036195" cy="161090"/>
          </a:xfrm>
          <a:prstGeom prst="rect">
            <a:avLst/>
          </a:prstGeom>
          <a:noFill/>
          <a:ln/>
        </p:spPr>
        <p:txBody>
          <a:bodyPr wrap="square" lIns="0" tIns="0" rIns="0" bIns="0" rtlCol="0" anchor="ctr"/>
          <a:lstStyle/>
          <a:p>
            <a:pPr>
              <a:lnSpc>
                <a:spcPct val="110000"/>
              </a:lnSpc>
            </a:pPr>
            <a:r>
              <a:rPr lang="en-US" sz="935" dirty="0">
                <a:solidFill>
                  <a:srgbClr val="E0E2E5"/>
                </a:solidFill>
                <a:latin typeface="MiSans" pitchFamily="34" charset="0"/>
                <a:ea typeface="MiSans" pitchFamily="34" charset="-122"/>
                <a:cs typeface="MiSans" pitchFamily="34" charset="-120"/>
              </a:rPr>
              <a:t>description: </a:t>
            </a:r>
            <a:r>
              <a:rPr lang="en-US" sz="935" dirty="0">
                <a:solidFill>
                  <a:srgbClr val="4A6D8C"/>
                </a:solidFill>
                <a:latin typeface="MiSans" pitchFamily="34" charset="0"/>
                <a:ea typeface="MiSans" pitchFamily="34" charset="-122"/>
                <a:cs typeface="MiSans" pitchFamily="34" charset="-120"/>
              </a:rPr>
              <a:t>str</a:t>
            </a:r>
            <a:endParaRPr lang="en-US" sz="1600" dirty="0"/>
          </a:p>
        </p:txBody>
      </p:sp>
      <p:sp>
        <p:nvSpPr>
          <p:cNvPr id="13" name="Text 11"/>
          <p:cNvSpPr/>
          <p:nvPr/>
        </p:nvSpPr>
        <p:spPr>
          <a:xfrm>
            <a:off x="720668" y="2831800"/>
            <a:ext cx="5036195" cy="161090"/>
          </a:xfrm>
          <a:prstGeom prst="rect">
            <a:avLst/>
          </a:prstGeom>
          <a:noFill/>
          <a:ln/>
        </p:spPr>
        <p:txBody>
          <a:bodyPr wrap="square" lIns="0" tIns="0" rIns="0" bIns="0" rtlCol="0" anchor="ctr"/>
          <a:lstStyle/>
          <a:p>
            <a:pPr>
              <a:lnSpc>
                <a:spcPct val="110000"/>
              </a:lnSpc>
            </a:pPr>
            <a:r>
              <a:rPr lang="en-US" sz="935" dirty="0">
                <a:solidFill>
                  <a:srgbClr val="E0E2E5"/>
                </a:solidFill>
                <a:latin typeface="MiSans" pitchFamily="34" charset="0"/>
                <a:ea typeface="MiSans" pitchFamily="34" charset="-122"/>
                <a:cs typeface="MiSans" pitchFamily="34" charset="-120"/>
              </a:rPr>
              <a:t>input_model: type[BaseModel]</a:t>
            </a:r>
            <a:endParaRPr lang="en-US" sz="1600" dirty="0"/>
          </a:p>
        </p:txBody>
      </p:sp>
      <p:sp>
        <p:nvSpPr>
          <p:cNvPr id="14" name="Text 12"/>
          <p:cNvSpPr/>
          <p:nvPr/>
        </p:nvSpPr>
        <p:spPr>
          <a:xfrm>
            <a:off x="720668" y="3028924"/>
            <a:ext cx="5036195" cy="161090"/>
          </a:xfrm>
          <a:prstGeom prst="rect">
            <a:avLst/>
          </a:prstGeom>
          <a:noFill/>
          <a:ln/>
        </p:spPr>
        <p:txBody>
          <a:bodyPr wrap="square" lIns="0" tIns="0" rIns="0" bIns="0" rtlCol="0" anchor="ctr"/>
          <a:lstStyle/>
          <a:p>
            <a:pPr>
              <a:lnSpc>
                <a:spcPct val="110000"/>
              </a:lnSpc>
            </a:pPr>
            <a:r>
              <a:rPr lang="en-US" sz="935" dirty="0">
                <a:solidFill>
                  <a:srgbClr val="E0E2E5"/>
                </a:solidFill>
                <a:latin typeface="MiSans" pitchFamily="34" charset="0"/>
                <a:ea typeface="MiSans" pitchFamily="34" charset="-122"/>
                <a:cs typeface="MiSans" pitchFamily="34" charset="-120"/>
              </a:rPr>
              <a:t>@abstractmethod</a:t>
            </a:r>
            <a:endParaRPr lang="en-US" sz="1600" dirty="0"/>
          </a:p>
        </p:txBody>
      </p:sp>
      <p:sp>
        <p:nvSpPr>
          <p:cNvPr id="15" name="Text 13"/>
          <p:cNvSpPr/>
          <p:nvPr/>
        </p:nvSpPr>
        <p:spPr>
          <a:xfrm>
            <a:off x="720668" y="3226047"/>
            <a:ext cx="5036195" cy="161090"/>
          </a:xfrm>
          <a:prstGeom prst="rect">
            <a:avLst/>
          </a:prstGeom>
          <a:noFill/>
          <a:ln/>
        </p:spPr>
        <p:txBody>
          <a:bodyPr wrap="square" lIns="0" tIns="0" rIns="0" bIns="0" rtlCol="0" anchor="ctr"/>
          <a:lstStyle/>
          <a:p>
            <a:pPr>
              <a:lnSpc>
                <a:spcPct val="110000"/>
              </a:lnSpc>
            </a:pPr>
            <a:r>
              <a:rPr lang="en-US" sz="935" dirty="0">
                <a:solidFill>
                  <a:srgbClr val="C9A87C"/>
                </a:solidFill>
                <a:latin typeface="MiSans" pitchFamily="34" charset="0"/>
                <a:ea typeface="MiSans" pitchFamily="34" charset="-122"/>
                <a:cs typeface="MiSans" pitchFamily="34" charset="-120"/>
              </a:rPr>
              <a:t>async def</a:t>
            </a:r>
            <a:r>
              <a:rPr lang="en-US" sz="935" dirty="0">
                <a:solidFill>
                  <a:srgbClr val="4A6D8C"/>
                </a:solidFill>
                <a:latin typeface="MiSans" pitchFamily="34" charset="0"/>
                <a:ea typeface="MiSans" pitchFamily="34" charset="-122"/>
                <a:cs typeface="MiSans" pitchFamily="34" charset="-120"/>
              </a:rPr>
              <a:t>execute</a:t>
            </a:r>
            <a:r>
              <a:rPr lang="en-US" sz="935" dirty="0">
                <a:solidFill>
                  <a:srgbClr val="E0E2E5"/>
                </a:solidFill>
                <a:latin typeface="MiSans" pitchFamily="34" charset="0"/>
                <a:ea typeface="MiSans" pitchFamily="34" charset="-122"/>
                <a:cs typeface="MiSans" pitchFamily="34" charset="-120"/>
              </a:rPr>
              <a:t>(</a:t>
            </a:r>
            <a:endParaRPr lang="en-US" sz="1600" dirty="0"/>
          </a:p>
        </p:txBody>
      </p:sp>
      <p:sp>
        <p:nvSpPr>
          <p:cNvPr id="16" name="Text 14"/>
          <p:cNvSpPr/>
          <p:nvPr/>
        </p:nvSpPr>
        <p:spPr>
          <a:xfrm>
            <a:off x="788495" y="3423171"/>
            <a:ext cx="4968367" cy="161090"/>
          </a:xfrm>
          <a:prstGeom prst="rect">
            <a:avLst/>
          </a:prstGeom>
          <a:noFill/>
          <a:ln/>
        </p:spPr>
        <p:txBody>
          <a:bodyPr wrap="square" lIns="0" tIns="0" rIns="0" bIns="0" rtlCol="0" anchor="ctr"/>
          <a:lstStyle/>
          <a:p>
            <a:pPr>
              <a:lnSpc>
                <a:spcPct val="110000"/>
              </a:lnSpc>
            </a:pPr>
            <a:r>
              <a:rPr lang="en-US" sz="935" dirty="0">
                <a:solidFill>
                  <a:srgbClr val="E0E2E5"/>
                </a:solidFill>
                <a:latin typeface="MiSans" pitchFamily="34" charset="0"/>
                <a:ea typeface="MiSans" pitchFamily="34" charset="-122"/>
                <a:cs typeface="MiSans" pitchFamily="34" charset="-120"/>
              </a:rPr>
              <a:t>self, arguments: BaseModel, context: ToolExecutionContext</a:t>
            </a:r>
            <a:endParaRPr lang="en-US" sz="1600" dirty="0"/>
          </a:p>
        </p:txBody>
      </p:sp>
      <p:sp>
        <p:nvSpPr>
          <p:cNvPr id="17" name="Text 15"/>
          <p:cNvSpPr/>
          <p:nvPr/>
        </p:nvSpPr>
        <p:spPr>
          <a:xfrm>
            <a:off x="788495" y="3620295"/>
            <a:ext cx="4968367" cy="161090"/>
          </a:xfrm>
          <a:prstGeom prst="rect">
            <a:avLst/>
          </a:prstGeom>
          <a:noFill/>
          <a:ln/>
        </p:spPr>
        <p:txBody>
          <a:bodyPr wrap="square" lIns="0" tIns="0" rIns="0" bIns="0" rtlCol="0" anchor="ctr"/>
          <a:lstStyle/>
          <a:p>
            <a:pPr>
              <a:lnSpc>
                <a:spcPct val="110000"/>
              </a:lnSpc>
            </a:pPr>
            <a:r>
              <a:rPr lang="en-US" sz="935" dirty="0">
                <a:solidFill>
                  <a:srgbClr val="E0E2E5"/>
                </a:solidFill>
                <a:latin typeface="MiSans" pitchFamily="34" charset="0"/>
                <a:ea typeface="MiSans" pitchFamily="34" charset="-122"/>
                <a:cs typeface="MiSans" pitchFamily="34" charset="-120"/>
              </a:rPr>
              <a:t>) -&gt; ToolResult:</a:t>
            </a:r>
            <a:endParaRPr lang="en-US" sz="1600" dirty="0"/>
          </a:p>
        </p:txBody>
      </p:sp>
      <p:sp>
        <p:nvSpPr>
          <p:cNvPr id="18" name="Text 16"/>
          <p:cNvSpPr/>
          <p:nvPr/>
        </p:nvSpPr>
        <p:spPr>
          <a:xfrm>
            <a:off x="788495" y="3825897"/>
            <a:ext cx="1556457" cy="139894"/>
          </a:xfrm>
          <a:prstGeom prst="rect">
            <a:avLst/>
          </a:prstGeom>
          <a:noFill/>
          <a:ln/>
        </p:spPr>
        <p:txBody>
          <a:bodyPr wrap="square" lIns="0" tIns="0" rIns="0" bIns="0" rtlCol="0" anchor="ctr"/>
          <a:lstStyle/>
          <a:p>
            <a:pPr>
              <a:lnSpc>
                <a:spcPct val="110000"/>
              </a:lnSpc>
            </a:pPr>
            <a:r>
              <a:rPr lang="en-US" sz="935" dirty="0">
                <a:solidFill>
                  <a:srgbClr val="7D7C7A"/>
                </a:solidFill>
                <a:latin typeface="MiSans" pitchFamily="34" charset="0"/>
                <a:ea typeface="MiSans" pitchFamily="34" charset="-122"/>
                <a:cs typeface="MiSans" pitchFamily="34" charset="-120"/>
              </a:rPr>
              <a:t>"""执行具体的工具逻辑"""</a:t>
            </a:r>
            <a:endParaRPr lang="en-US" sz="1600" dirty="0"/>
          </a:p>
        </p:txBody>
      </p:sp>
      <p:sp>
        <p:nvSpPr>
          <p:cNvPr id="19" name="Text 17"/>
          <p:cNvSpPr/>
          <p:nvPr/>
        </p:nvSpPr>
        <p:spPr>
          <a:xfrm>
            <a:off x="720668" y="4014542"/>
            <a:ext cx="5036195" cy="161090"/>
          </a:xfrm>
          <a:prstGeom prst="rect">
            <a:avLst/>
          </a:prstGeom>
          <a:noFill/>
          <a:ln/>
        </p:spPr>
        <p:txBody>
          <a:bodyPr wrap="square" lIns="0" tIns="0" rIns="0" bIns="0" rtlCol="0" anchor="ctr"/>
          <a:lstStyle/>
          <a:p>
            <a:pPr>
              <a:lnSpc>
                <a:spcPct val="110000"/>
              </a:lnSpc>
            </a:pPr>
            <a:r>
              <a:rPr lang="en-US" sz="935" dirty="0">
                <a:solidFill>
                  <a:srgbClr val="C9A87C"/>
                </a:solidFill>
                <a:latin typeface="MiSans" pitchFamily="34" charset="0"/>
                <a:ea typeface="MiSans" pitchFamily="34" charset="-122"/>
                <a:cs typeface="MiSans" pitchFamily="34" charset="-120"/>
              </a:rPr>
              <a:t>def</a:t>
            </a:r>
            <a:r>
              <a:rPr lang="en-US" sz="935" dirty="0">
                <a:solidFill>
                  <a:srgbClr val="4A6D8C"/>
                </a:solidFill>
                <a:latin typeface="MiSans" pitchFamily="34" charset="0"/>
                <a:ea typeface="MiSans" pitchFamily="34" charset="-122"/>
                <a:cs typeface="MiSans" pitchFamily="34" charset="-120"/>
              </a:rPr>
              <a:t>to_api_schema</a:t>
            </a:r>
            <a:r>
              <a:rPr lang="en-US" sz="935" dirty="0">
                <a:solidFill>
                  <a:srgbClr val="E0E2E5"/>
                </a:solidFill>
                <a:latin typeface="MiSans" pitchFamily="34" charset="0"/>
                <a:ea typeface="MiSans" pitchFamily="34" charset="-122"/>
                <a:cs typeface="MiSans" pitchFamily="34" charset="-120"/>
              </a:rPr>
              <a:t>(self) -&gt; </a:t>
            </a:r>
            <a:r>
              <a:rPr lang="en-US" sz="935" dirty="0">
                <a:solidFill>
                  <a:srgbClr val="4A6D8C"/>
                </a:solidFill>
                <a:latin typeface="MiSans" pitchFamily="34" charset="0"/>
                <a:ea typeface="MiSans" pitchFamily="34" charset="-122"/>
                <a:cs typeface="MiSans" pitchFamily="34" charset="-120"/>
              </a:rPr>
              <a:t>dict</a:t>
            </a:r>
            <a:r>
              <a:rPr lang="en-US" sz="935" dirty="0">
                <a:solidFill>
                  <a:srgbClr val="E0E2E5"/>
                </a:solidFill>
                <a:latin typeface="MiSans" pitchFamily="34" charset="0"/>
                <a:ea typeface="MiSans" pitchFamily="34" charset="-122"/>
                <a:cs typeface="MiSans" pitchFamily="34" charset="-120"/>
              </a:rPr>
              <a:t>[</a:t>
            </a:r>
            <a:r>
              <a:rPr lang="en-US" sz="935" dirty="0">
                <a:solidFill>
                  <a:srgbClr val="4A6D8C"/>
                </a:solidFill>
                <a:latin typeface="MiSans" pitchFamily="34" charset="0"/>
                <a:ea typeface="MiSans" pitchFamily="34" charset="-122"/>
                <a:cs typeface="MiSans" pitchFamily="34" charset="-120"/>
              </a:rPr>
              <a:t>str</a:t>
            </a:r>
            <a:r>
              <a:rPr lang="en-US" sz="935" dirty="0">
                <a:solidFill>
                  <a:srgbClr val="E0E2E5"/>
                </a:solidFill>
                <a:latin typeface="MiSans" pitchFamily="34" charset="0"/>
                <a:ea typeface="MiSans" pitchFamily="34" charset="-122"/>
                <a:cs typeface="MiSans" pitchFamily="34" charset="-120"/>
              </a:rPr>
              <a:t>, Any]:</a:t>
            </a:r>
            <a:endParaRPr lang="en-US" sz="1600" dirty="0"/>
          </a:p>
        </p:txBody>
      </p:sp>
      <p:sp>
        <p:nvSpPr>
          <p:cNvPr id="20" name="Text 18"/>
          <p:cNvSpPr/>
          <p:nvPr/>
        </p:nvSpPr>
        <p:spPr>
          <a:xfrm>
            <a:off x="788495" y="4220145"/>
            <a:ext cx="2988121" cy="139894"/>
          </a:xfrm>
          <a:prstGeom prst="rect">
            <a:avLst/>
          </a:prstGeom>
          <a:noFill/>
          <a:ln/>
        </p:spPr>
        <p:txBody>
          <a:bodyPr wrap="square" lIns="0" tIns="0" rIns="0" bIns="0" rtlCol="0" anchor="ctr"/>
          <a:lstStyle/>
          <a:p>
            <a:pPr>
              <a:lnSpc>
                <a:spcPct val="110000"/>
              </a:lnSpc>
            </a:pPr>
            <a:r>
              <a:rPr lang="en-US" sz="935" dirty="0">
                <a:solidFill>
                  <a:srgbClr val="7D7C7A"/>
                </a:solidFill>
                <a:latin typeface="MiSans" pitchFamily="34" charset="0"/>
                <a:ea typeface="MiSans" pitchFamily="34" charset="-122"/>
                <a:cs typeface="MiSans" pitchFamily="34" charset="-120"/>
              </a:rPr>
              <a:t>"""转换为 Anthropic Messages API Schema"""</a:t>
            </a:r>
            <a:endParaRPr lang="en-US" sz="1600" dirty="0"/>
          </a:p>
        </p:txBody>
      </p:sp>
      <p:sp>
        <p:nvSpPr>
          <p:cNvPr id="21" name="Text 19"/>
          <p:cNvSpPr/>
          <p:nvPr/>
        </p:nvSpPr>
        <p:spPr>
          <a:xfrm>
            <a:off x="788495" y="4408790"/>
            <a:ext cx="4968367" cy="161090"/>
          </a:xfrm>
          <a:prstGeom prst="rect">
            <a:avLst/>
          </a:prstGeom>
          <a:noFill/>
          <a:ln/>
        </p:spPr>
        <p:txBody>
          <a:bodyPr wrap="square" lIns="0" tIns="0" rIns="0" bIns="0" rtlCol="0" anchor="ctr"/>
          <a:lstStyle/>
          <a:p>
            <a:pPr>
              <a:lnSpc>
                <a:spcPct val="110000"/>
              </a:lnSpc>
            </a:pPr>
            <a:r>
              <a:rPr lang="en-US" sz="935" dirty="0">
                <a:solidFill>
                  <a:srgbClr val="C9A87C"/>
                </a:solidFill>
                <a:latin typeface="MiSans" pitchFamily="34" charset="0"/>
                <a:ea typeface="MiSans" pitchFamily="34" charset="-122"/>
                <a:cs typeface="MiSans" pitchFamily="34" charset="-120"/>
              </a:rPr>
              <a:t>return</a:t>
            </a:r>
            <a:r>
              <a:rPr lang="en-US" sz="935" dirty="0">
                <a:solidFill>
                  <a:srgbClr val="E0E2E5"/>
                </a:solidFill>
                <a:latin typeface="MiSans" pitchFamily="34" charset="0"/>
                <a:ea typeface="MiSans" pitchFamily="34" charset="-122"/>
                <a:cs typeface="MiSans" pitchFamily="34" charset="-120"/>
              </a:rPr>
              <a:t> {</a:t>
            </a:r>
            <a:endParaRPr lang="en-US" sz="1600" dirty="0"/>
          </a:p>
        </p:txBody>
      </p:sp>
      <p:sp>
        <p:nvSpPr>
          <p:cNvPr id="22" name="Text 20"/>
          <p:cNvSpPr/>
          <p:nvPr/>
        </p:nvSpPr>
        <p:spPr>
          <a:xfrm>
            <a:off x="856323" y="4605914"/>
            <a:ext cx="4900540" cy="161090"/>
          </a:xfrm>
          <a:prstGeom prst="rect">
            <a:avLst/>
          </a:prstGeom>
          <a:noFill/>
          <a:ln/>
        </p:spPr>
        <p:txBody>
          <a:bodyPr wrap="square" lIns="0" tIns="0" rIns="0" bIns="0" rtlCol="0" anchor="ctr"/>
          <a:lstStyle/>
          <a:p>
            <a:pPr>
              <a:lnSpc>
                <a:spcPct val="110000"/>
              </a:lnSpc>
            </a:pPr>
            <a:r>
              <a:rPr lang="en-US" sz="935" dirty="0">
                <a:solidFill>
                  <a:srgbClr val="4A6D8C"/>
                </a:solidFill>
                <a:latin typeface="MiSans" pitchFamily="34" charset="0"/>
                <a:ea typeface="MiSans" pitchFamily="34" charset="-122"/>
                <a:cs typeface="MiSans" pitchFamily="34" charset="-120"/>
              </a:rPr>
              <a:t>"name"</a:t>
            </a:r>
            <a:r>
              <a:rPr lang="en-US" sz="935" dirty="0">
                <a:solidFill>
                  <a:srgbClr val="E0E2E5"/>
                </a:solidFill>
                <a:latin typeface="MiSans" pitchFamily="34" charset="0"/>
                <a:ea typeface="MiSans" pitchFamily="34" charset="-122"/>
                <a:cs typeface="MiSans" pitchFamily="34" charset="-120"/>
              </a:rPr>
              <a:t>: self.name,</a:t>
            </a:r>
            <a:endParaRPr lang="en-US" sz="1600" dirty="0"/>
          </a:p>
        </p:txBody>
      </p:sp>
      <p:sp>
        <p:nvSpPr>
          <p:cNvPr id="23" name="Text 21"/>
          <p:cNvSpPr/>
          <p:nvPr/>
        </p:nvSpPr>
        <p:spPr>
          <a:xfrm>
            <a:off x="856323" y="4803038"/>
            <a:ext cx="4900540" cy="161090"/>
          </a:xfrm>
          <a:prstGeom prst="rect">
            <a:avLst/>
          </a:prstGeom>
          <a:noFill/>
          <a:ln/>
        </p:spPr>
        <p:txBody>
          <a:bodyPr wrap="square" lIns="0" tIns="0" rIns="0" bIns="0" rtlCol="0" anchor="ctr"/>
          <a:lstStyle/>
          <a:p>
            <a:pPr>
              <a:lnSpc>
                <a:spcPct val="110000"/>
              </a:lnSpc>
            </a:pPr>
            <a:r>
              <a:rPr lang="en-US" sz="935" dirty="0">
                <a:solidFill>
                  <a:srgbClr val="4A6D8C"/>
                </a:solidFill>
                <a:latin typeface="MiSans" pitchFamily="34" charset="0"/>
                <a:ea typeface="MiSans" pitchFamily="34" charset="-122"/>
                <a:cs typeface="MiSans" pitchFamily="34" charset="-120"/>
              </a:rPr>
              <a:t>"description"</a:t>
            </a:r>
            <a:r>
              <a:rPr lang="en-US" sz="935" dirty="0">
                <a:solidFill>
                  <a:srgbClr val="E0E2E5"/>
                </a:solidFill>
                <a:latin typeface="MiSans" pitchFamily="34" charset="0"/>
                <a:ea typeface="MiSans" pitchFamily="34" charset="-122"/>
                <a:cs typeface="MiSans" pitchFamily="34" charset="-120"/>
              </a:rPr>
              <a:t>: self.description,</a:t>
            </a:r>
            <a:endParaRPr lang="en-US" sz="1600" dirty="0"/>
          </a:p>
        </p:txBody>
      </p:sp>
      <p:sp>
        <p:nvSpPr>
          <p:cNvPr id="24" name="Text 22"/>
          <p:cNvSpPr/>
          <p:nvPr/>
        </p:nvSpPr>
        <p:spPr>
          <a:xfrm>
            <a:off x="856323" y="5000161"/>
            <a:ext cx="4900540" cy="161090"/>
          </a:xfrm>
          <a:prstGeom prst="rect">
            <a:avLst/>
          </a:prstGeom>
          <a:noFill/>
          <a:ln/>
        </p:spPr>
        <p:txBody>
          <a:bodyPr wrap="square" lIns="0" tIns="0" rIns="0" bIns="0" rtlCol="0" anchor="ctr"/>
          <a:lstStyle/>
          <a:p>
            <a:pPr>
              <a:lnSpc>
                <a:spcPct val="110000"/>
              </a:lnSpc>
            </a:pPr>
            <a:r>
              <a:rPr lang="en-US" sz="935" dirty="0">
                <a:solidFill>
                  <a:srgbClr val="4A6D8C"/>
                </a:solidFill>
                <a:latin typeface="MiSans" pitchFamily="34" charset="0"/>
                <a:ea typeface="MiSans" pitchFamily="34" charset="-122"/>
                <a:cs typeface="MiSans" pitchFamily="34" charset="-120"/>
              </a:rPr>
              <a:t>"input_schema"</a:t>
            </a:r>
            <a:r>
              <a:rPr lang="en-US" sz="935" dirty="0">
                <a:solidFill>
                  <a:srgbClr val="E0E2E5"/>
                </a:solidFill>
                <a:latin typeface="MiSans" pitchFamily="34" charset="0"/>
                <a:ea typeface="MiSans" pitchFamily="34" charset="-122"/>
                <a:cs typeface="MiSans" pitchFamily="34" charset="-120"/>
              </a:rPr>
              <a:t>: self.input_model.model_json_schema(),</a:t>
            </a:r>
            <a:endParaRPr lang="en-US" sz="1600" dirty="0"/>
          </a:p>
        </p:txBody>
      </p:sp>
      <p:sp>
        <p:nvSpPr>
          <p:cNvPr id="25" name="Text 23"/>
          <p:cNvSpPr/>
          <p:nvPr/>
        </p:nvSpPr>
        <p:spPr>
          <a:xfrm>
            <a:off x="788495" y="5197285"/>
            <a:ext cx="4968367" cy="161090"/>
          </a:xfrm>
          <a:prstGeom prst="rect">
            <a:avLst/>
          </a:prstGeom>
          <a:noFill/>
          <a:ln/>
        </p:spPr>
        <p:txBody>
          <a:bodyPr wrap="square" lIns="0" tIns="0" rIns="0" bIns="0" rtlCol="0" anchor="ctr"/>
          <a:lstStyle/>
          <a:p>
            <a:pPr>
              <a:lnSpc>
                <a:spcPct val="110000"/>
              </a:lnSpc>
            </a:pPr>
            <a:r>
              <a:rPr lang="en-US" sz="935" dirty="0">
                <a:solidFill>
                  <a:srgbClr val="E0E2E5"/>
                </a:solidFill>
                <a:latin typeface="MiSans" pitchFamily="34" charset="0"/>
                <a:ea typeface="MiSans" pitchFamily="34" charset="-122"/>
                <a:cs typeface="MiSans" pitchFamily="34" charset="-120"/>
              </a:rPr>
              <a:t>}</a:t>
            </a:r>
            <a:endParaRPr lang="en-US" sz="1600" dirty="0"/>
          </a:p>
        </p:txBody>
      </p:sp>
      <p:sp>
        <p:nvSpPr>
          <p:cNvPr id="26" name="Shape 24"/>
          <p:cNvSpPr/>
          <p:nvPr/>
        </p:nvSpPr>
        <p:spPr>
          <a:xfrm>
            <a:off x="6185951" y="1089480"/>
            <a:ext cx="5663599" cy="2043305"/>
          </a:xfrm>
          <a:custGeom>
            <a:avLst/>
            <a:gdLst/>
            <a:ahLst/>
            <a:cxnLst/>
            <a:rect l="l" t="t" r="r" b="b"/>
            <a:pathLst>
              <a:path w="5663599" h="2043305">
                <a:moveTo>
                  <a:pt x="67838" y="0"/>
                </a:moveTo>
                <a:lnTo>
                  <a:pt x="5595762" y="0"/>
                </a:lnTo>
                <a:cubicBezTo>
                  <a:pt x="5633227" y="0"/>
                  <a:pt x="5663599" y="30372"/>
                  <a:pt x="5663599" y="67838"/>
                </a:cubicBezTo>
                <a:lnTo>
                  <a:pt x="5663599" y="1975467"/>
                </a:lnTo>
                <a:cubicBezTo>
                  <a:pt x="5663599" y="2012933"/>
                  <a:pt x="5633227" y="2043305"/>
                  <a:pt x="5595762" y="2043305"/>
                </a:cubicBezTo>
                <a:lnTo>
                  <a:pt x="67838" y="2043305"/>
                </a:lnTo>
                <a:cubicBezTo>
                  <a:pt x="30372" y="2043305"/>
                  <a:pt x="0" y="2012933"/>
                  <a:pt x="0" y="1975467"/>
                </a:cubicBezTo>
                <a:lnTo>
                  <a:pt x="0" y="67838"/>
                </a:lnTo>
                <a:cubicBezTo>
                  <a:pt x="0" y="30372"/>
                  <a:pt x="30372" y="0"/>
                  <a:pt x="67838" y="0"/>
                </a:cubicBezTo>
                <a:close/>
              </a:path>
            </a:pathLst>
          </a:custGeom>
          <a:solidFill>
            <a:srgbClr val="4A6D8C">
              <a:alpha val="10196"/>
            </a:srgbClr>
          </a:solidFill>
          <a:ln w="12700">
            <a:solidFill>
              <a:srgbClr val="4A6D8C">
                <a:alpha val="30196"/>
              </a:srgbClr>
            </a:solidFill>
            <a:prstDash val="solid"/>
          </a:ln>
        </p:spPr>
        <p:txBody>
          <a:bodyPr/>
          <a:lstStyle/>
          <a:p>
            <a:endParaRPr lang="zh-CN" altLang="en-US"/>
          </a:p>
        </p:txBody>
      </p:sp>
      <p:sp>
        <p:nvSpPr>
          <p:cNvPr id="27" name="Text 25"/>
          <p:cNvSpPr/>
          <p:nvPr/>
        </p:nvSpPr>
        <p:spPr>
          <a:xfrm>
            <a:off x="6359759" y="1263288"/>
            <a:ext cx="5392289" cy="237396"/>
          </a:xfrm>
          <a:prstGeom prst="rect">
            <a:avLst/>
          </a:prstGeom>
          <a:noFill/>
          <a:ln/>
        </p:spPr>
        <p:txBody>
          <a:bodyPr wrap="square" lIns="0" tIns="0" rIns="0" bIns="0" rtlCol="0" anchor="ctr"/>
          <a:lstStyle/>
          <a:p>
            <a:pPr>
              <a:lnSpc>
                <a:spcPct val="130000"/>
              </a:lnSpc>
            </a:pPr>
            <a:r>
              <a:rPr lang="en-US" sz="1202" b="1" dirty="0">
                <a:solidFill>
                  <a:srgbClr val="E0E2E5"/>
                </a:solidFill>
                <a:latin typeface="MiSans" pitchFamily="34" charset="0"/>
                <a:ea typeface="MiSans" pitchFamily="34" charset="-122"/>
                <a:cs typeface="MiSans" pitchFamily="34" charset="-120"/>
              </a:rPr>
              <a:t>设计特点</a:t>
            </a:r>
            <a:endParaRPr lang="en-US" sz="1600" dirty="0"/>
          </a:p>
        </p:txBody>
      </p:sp>
      <p:sp>
        <p:nvSpPr>
          <p:cNvPr id="28" name="Shape 26"/>
          <p:cNvSpPr/>
          <p:nvPr/>
        </p:nvSpPr>
        <p:spPr>
          <a:xfrm>
            <a:off x="6359759" y="1636339"/>
            <a:ext cx="271310" cy="271310"/>
          </a:xfrm>
          <a:custGeom>
            <a:avLst/>
            <a:gdLst/>
            <a:ahLst/>
            <a:cxnLst/>
            <a:rect l="l" t="t" r="r" b="b"/>
            <a:pathLst>
              <a:path w="271310" h="271310">
                <a:moveTo>
                  <a:pt x="135655" y="0"/>
                </a:moveTo>
                <a:lnTo>
                  <a:pt x="135655" y="0"/>
                </a:lnTo>
                <a:cubicBezTo>
                  <a:pt x="210575" y="0"/>
                  <a:pt x="271310" y="60735"/>
                  <a:pt x="271310" y="135655"/>
                </a:cubicBezTo>
                <a:lnTo>
                  <a:pt x="271310" y="135655"/>
                </a:lnTo>
                <a:cubicBezTo>
                  <a:pt x="271310" y="210575"/>
                  <a:pt x="210575" y="271310"/>
                  <a:pt x="135655" y="271310"/>
                </a:cubicBezTo>
                <a:lnTo>
                  <a:pt x="135655" y="271310"/>
                </a:lnTo>
                <a:cubicBezTo>
                  <a:pt x="60735" y="271310"/>
                  <a:pt x="0" y="210575"/>
                  <a:pt x="0" y="135655"/>
                </a:cubicBezTo>
                <a:lnTo>
                  <a:pt x="0" y="135655"/>
                </a:lnTo>
                <a:cubicBezTo>
                  <a:pt x="0" y="60735"/>
                  <a:pt x="60735" y="0"/>
                  <a:pt x="135655" y="0"/>
                </a:cubicBezTo>
                <a:close/>
              </a:path>
            </a:pathLst>
          </a:custGeom>
          <a:solidFill>
            <a:srgbClr val="4A6D8C"/>
          </a:solidFill>
          <a:ln/>
        </p:spPr>
        <p:txBody>
          <a:bodyPr/>
          <a:lstStyle/>
          <a:p>
            <a:endParaRPr lang="zh-CN" altLang="en-US"/>
          </a:p>
        </p:txBody>
      </p:sp>
      <p:sp>
        <p:nvSpPr>
          <p:cNvPr id="29" name="Text 27"/>
          <p:cNvSpPr/>
          <p:nvPr/>
        </p:nvSpPr>
        <p:spPr>
          <a:xfrm>
            <a:off x="6330084" y="1636339"/>
            <a:ext cx="330659" cy="271310"/>
          </a:xfrm>
          <a:prstGeom prst="rect">
            <a:avLst/>
          </a:prstGeom>
          <a:noFill/>
          <a:ln/>
        </p:spPr>
        <p:txBody>
          <a:bodyPr wrap="square" lIns="0" tIns="0" rIns="0" bIns="0" rtlCol="0" anchor="ctr"/>
          <a:lstStyle/>
          <a:p>
            <a:pPr algn="ctr">
              <a:lnSpc>
                <a:spcPct val="120000"/>
              </a:lnSpc>
            </a:pPr>
            <a:r>
              <a:rPr lang="en-US" sz="935" b="1" dirty="0">
                <a:solidFill>
                  <a:srgbClr val="FFFFFF"/>
                </a:solidFill>
                <a:latin typeface="Noto Sans SC" pitchFamily="34" charset="0"/>
                <a:ea typeface="Noto Sans SC" pitchFamily="34" charset="-122"/>
                <a:cs typeface="Noto Sans SC" pitchFamily="34" charset="-120"/>
              </a:rPr>
              <a:t>1</a:t>
            </a:r>
            <a:endParaRPr lang="en-US" sz="1600" dirty="0"/>
          </a:p>
        </p:txBody>
      </p:sp>
      <p:sp>
        <p:nvSpPr>
          <p:cNvPr id="30" name="Text 28"/>
          <p:cNvSpPr/>
          <p:nvPr/>
        </p:nvSpPr>
        <p:spPr>
          <a:xfrm>
            <a:off x="6732811" y="1636339"/>
            <a:ext cx="1771994" cy="203483"/>
          </a:xfrm>
          <a:prstGeom prst="rect">
            <a:avLst/>
          </a:prstGeom>
          <a:noFill/>
          <a:ln/>
        </p:spPr>
        <p:txBody>
          <a:bodyPr wrap="square" lIns="0" tIns="0" rIns="0" bIns="0" rtlCol="0" anchor="ctr"/>
          <a:lstStyle/>
          <a:p>
            <a:pPr>
              <a:lnSpc>
                <a:spcPct val="130000"/>
              </a:lnSpc>
            </a:pPr>
            <a:r>
              <a:rPr lang="en-US" sz="1068" b="1" dirty="0">
                <a:solidFill>
                  <a:srgbClr val="E0E2E5"/>
                </a:solidFill>
                <a:latin typeface="Noto Sans SC" pitchFamily="34" charset="0"/>
                <a:ea typeface="Noto Sans SC" pitchFamily="34" charset="-122"/>
                <a:cs typeface="Noto Sans SC" pitchFamily="34" charset="-120"/>
              </a:rPr>
              <a:t>类型安全</a:t>
            </a:r>
            <a:endParaRPr lang="en-US" sz="1600" dirty="0"/>
          </a:p>
        </p:txBody>
      </p:sp>
      <p:sp>
        <p:nvSpPr>
          <p:cNvPr id="31" name="Text 29"/>
          <p:cNvSpPr/>
          <p:nvPr/>
        </p:nvSpPr>
        <p:spPr>
          <a:xfrm>
            <a:off x="6732811" y="1839822"/>
            <a:ext cx="1763516" cy="169569"/>
          </a:xfrm>
          <a:prstGeom prst="rect">
            <a:avLst/>
          </a:prstGeom>
          <a:noFill/>
          <a:ln/>
        </p:spPr>
        <p:txBody>
          <a:bodyPr wrap="square" lIns="0" tIns="0" rIns="0" bIns="0" rtlCol="0" anchor="ctr"/>
          <a:lstStyle/>
          <a:p>
            <a:pPr>
              <a:lnSpc>
                <a:spcPct val="120000"/>
              </a:lnSpc>
            </a:pPr>
            <a:r>
              <a:rPr lang="en-US" sz="935" dirty="0">
                <a:solidFill>
                  <a:srgbClr val="7D7C7A"/>
                </a:solidFill>
                <a:latin typeface="Noto Sans SC" pitchFamily="34" charset="0"/>
                <a:ea typeface="Noto Sans SC" pitchFamily="34" charset="-122"/>
                <a:cs typeface="Noto Sans SC" pitchFamily="34" charset="-120"/>
              </a:rPr>
              <a:t>Pydantic 输入模型确保参数校验</a:t>
            </a:r>
            <a:endParaRPr lang="en-US" sz="1600" dirty="0"/>
          </a:p>
        </p:txBody>
      </p:sp>
      <p:sp>
        <p:nvSpPr>
          <p:cNvPr id="32" name="Shape 30"/>
          <p:cNvSpPr/>
          <p:nvPr/>
        </p:nvSpPr>
        <p:spPr>
          <a:xfrm>
            <a:off x="6359759" y="2111132"/>
            <a:ext cx="271310" cy="271310"/>
          </a:xfrm>
          <a:custGeom>
            <a:avLst/>
            <a:gdLst/>
            <a:ahLst/>
            <a:cxnLst/>
            <a:rect l="l" t="t" r="r" b="b"/>
            <a:pathLst>
              <a:path w="271310" h="271310">
                <a:moveTo>
                  <a:pt x="135655" y="0"/>
                </a:moveTo>
                <a:lnTo>
                  <a:pt x="135655" y="0"/>
                </a:lnTo>
                <a:cubicBezTo>
                  <a:pt x="210575" y="0"/>
                  <a:pt x="271310" y="60735"/>
                  <a:pt x="271310" y="135655"/>
                </a:cubicBezTo>
                <a:lnTo>
                  <a:pt x="271310" y="135655"/>
                </a:lnTo>
                <a:cubicBezTo>
                  <a:pt x="271310" y="210575"/>
                  <a:pt x="210575" y="271310"/>
                  <a:pt x="135655" y="271310"/>
                </a:cubicBezTo>
                <a:lnTo>
                  <a:pt x="135655" y="271310"/>
                </a:lnTo>
                <a:cubicBezTo>
                  <a:pt x="60735" y="271310"/>
                  <a:pt x="0" y="210575"/>
                  <a:pt x="0" y="135655"/>
                </a:cubicBezTo>
                <a:lnTo>
                  <a:pt x="0" y="135655"/>
                </a:lnTo>
                <a:cubicBezTo>
                  <a:pt x="0" y="60735"/>
                  <a:pt x="60735" y="0"/>
                  <a:pt x="135655" y="0"/>
                </a:cubicBezTo>
                <a:close/>
              </a:path>
            </a:pathLst>
          </a:custGeom>
          <a:solidFill>
            <a:srgbClr val="4A6D8C"/>
          </a:solidFill>
          <a:ln/>
        </p:spPr>
        <p:txBody>
          <a:bodyPr/>
          <a:lstStyle/>
          <a:p>
            <a:endParaRPr lang="zh-CN" altLang="en-US"/>
          </a:p>
        </p:txBody>
      </p:sp>
      <p:sp>
        <p:nvSpPr>
          <p:cNvPr id="33" name="Text 31"/>
          <p:cNvSpPr/>
          <p:nvPr/>
        </p:nvSpPr>
        <p:spPr>
          <a:xfrm>
            <a:off x="6330084" y="2111132"/>
            <a:ext cx="330659" cy="271310"/>
          </a:xfrm>
          <a:prstGeom prst="rect">
            <a:avLst/>
          </a:prstGeom>
          <a:noFill/>
          <a:ln/>
        </p:spPr>
        <p:txBody>
          <a:bodyPr wrap="square" lIns="0" tIns="0" rIns="0" bIns="0" rtlCol="0" anchor="ctr"/>
          <a:lstStyle/>
          <a:p>
            <a:pPr algn="ctr">
              <a:lnSpc>
                <a:spcPct val="120000"/>
              </a:lnSpc>
            </a:pPr>
            <a:r>
              <a:rPr lang="en-US" sz="935" b="1" dirty="0">
                <a:solidFill>
                  <a:srgbClr val="FFFFFF"/>
                </a:solidFill>
                <a:latin typeface="Noto Sans SC" pitchFamily="34" charset="0"/>
                <a:ea typeface="Noto Sans SC" pitchFamily="34" charset="-122"/>
                <a:cs typeface="Noto Sans SC" pitchFamily="34" charset="-120"/>
              </a:rPr>
              <a:t>2</a:t>
            </a:r>
            <a:endParaRPr lang="en-US" sz="1600" dirty="0"/>
          </a:p>
        </p:txBody>
      </p:sp>
      <p:sp>
        <p:nvSpPr>
          <p:cNvPr id="34" name="Text 32"/>
          <p:cNvSpPr/>
          <p:nvPr/>
        </p:nvSpPr>
        <p:spPr>
          <a:xfrm>
            <a:off x="6732811" y="2111132"/>
            <a:ext cx="2085697" cy="203483"/>
          </a:xfrm>
          <a:prstGeom prst="rect">
            <a:avLst/>
          </a:prstGeom>
          <a:noFill/>
          <a:ln/>
        </p:spPr>
        <p:txBody>
          <a:bodyPr wrap="square" lIns="0" tIns="0" rIns="0" bIns="0" rtlCol="0" anchor="ctr"/>
          <a:lstStyle/>
          <a:p>
            <a:pPr>
              <a:lnSpc>
                <a:spcPct val="130000"/>
              </a:lnSpc>
            </a:pPr>
            <a:r>
              <a:rPr lang="en-US" sz="1068" b="1" dirty="0">
                <a:solidFill>
                  <a:srgbClr val="E0E2E5"/>
                </a:solidFill>
                <a:latin typeface="Noto Sans SC" pitchFamily="34" charset="0"/>
                <a:ea typeface="Noto Sans SC" pitchFamily="34" charset="-122"/>
                <a:cs typeface="Noto Sans SC" pitchFamily="34" charset="-120"/>
              </a:rPr>
              <a:t>自动 Schema 生成</a:t>
            </a:r>
            <a:endParaRPr lang="en-US" sz="1600" dirty="0"/>
          </a:p>
        </p:txBody>
      </p:sp>
      <p:sp>
        <p:nvSpPr>
          <p:cNvPr id="35" name="Text 33"/>
          <p:cNvSpPr/>
          <p:nvPr/>
        </p:nvSpPr>
        <p:spPr>
          <a:xfrm>
            <a:off x="6732811" y="2314615"/>
            <a:ext cx="2077218" cy="169569"/>
          </a:xfrm>
          <a:prstGeom prst="rect">
            <a:avLst/>
          </a:prstGeom>
          <a:noFill/>
          <a:ln/>
        </p:spPr>
        <p:txBody>
          <a:bodyPr wrap="square" lIns="0" tIns="0" rIns="0" bIns="0" rtlCol="0" anchor="ctr"/>
          <a:lstStyle/>
          <a:p>
            <a:pPr>
              <a:lnSpc>
                <a:spcPct val="120000"/>
              </a:lnSpc>
            </a:pPr>
            <a:r>
              <a:rPr lang="en-US" sz="935" dirty="0">
                <a:solidFill>
                  <a:srgbClr val="7D7C7A"/>
                </a:solidFill>
                <a:latin typeface="Noto Sans SC" pitchFamily="34" charset="0"/>
                <a:ea typeface="Noto Sans SC" pitchFamily="34" charset="-122"/>
                <a:cs typeface="Noto Sans SC" pitchFamily="34" charset="-120"/>
              </a:rPr>
              <a:t>自动生成适配大模型的 JSON Schema</a:t>
            </a:r>
            <a:endParaRPr lang="en-US" sz="1600" dirty="0"/>
          </a:p>
        </p:txBody>
      </p:sp>
      <p:sp>
        <p:nvSpPr>
          <p:cNvPr id="36" name="Shape 34"/>
          <p:cNvSpPr/>
          <p:nvPr/>
        </p:nvSpPr>
        <p:spPr>
          <a:xfrm>
            <a:off x="6359759" y="2585925"/>
            <a:ext cx="271310" cy="271310"/>
          </a:xfrm>
          <a:custGeom>
            <a:avLst/>
            <a:gdLst/>
            <a:ahLst/>
            <a:cxnLst/>
            <a:rect l="l" t="t" r="r" b="b"/>
            <a:pathLst>
              <a:path w="271310" h="271310">
                <a:moveTo>
                  <a:pt x="135655" y="0"/>
                </a:moveTo>
                <a:lnTo>
                  <a:pt x="135655" y="0"/>
                </a:lnTo>
                <a:cubicBezTo>
                  <a:pt x="210575" y="0"/>
                  <a:pt x="271310" y="60735"/>
                  <a:pt x="271310" y="135655"/>
                </a:cubicBezTo>
                <a:lnTo>
                  <a:pt x="271310" y="135655"/>
                </a:lnTo>
                <a:cubicBezTo>
                  <a:pt x="271310" y="210575"/>
                  <a:pt x="210575" y="271310"/>
                  <a:pt x="135655" y="271310"/>
                </a:cubicBezTo>
                <a:lnTo>
                  <a:pt x="135655" y="271310"/>
                </a:lnTo>
                <a:cubicBezTo>
                  <a:pt x="60735" y="271310"/>
                  <a:pt x="0" y="210575"/>
                  <a:pt x="0" y="135655"/>
                </a:cubicBezTo>
                <a:lnTo>
                  <a:pt x="0" y="135655"/>
                </a:lnTo>
                <a:cubicBezTo>
                  <a:pt x="0" y="60735"/>
                  <a:pt x="60735" y="0"/>
                  <a:pt x="135655" y="0"/>
                </a:cubicBezTo>
                <a:close/>
              </a:path>
            </a:pathLst>
          </a:custGeom>
          <a:solidFill>
            <a:srgbClr val="4A6D8C"/>
          </a:solidFill>
          <a:ln/>
        </p:spPr>
        <p:txBody>
          <a:bodyPr/>
          <a:lstStyle/>
          <a:p>
            <a:endParaRPr lang="zh-CN" altLang="en-US"/>
          </a:p>
        </p:txBody>
      </p:sp>
      <p:sp>
        <p:nvSpPr>
          <p:cNvPr id="37" name="Text 35"/>
          <p:cNvSpPr/>
          <p:nvPr/>
        </p:nvSpPr>
        <p:spPr>
          <a:xfrm>
            <a:off x="6330084" y="2585925"/>
            <a:ext cx="330659" cy="271310"/>
          </a:xfrm>
          <a:prstGeom prst="rect">
            <a:avLst/>
          </a:prstGeom>
          <a:noFill/>
          <a:ln/>
        </p:spPr>
        <p:txBody>
          <a:bodyPr wrap="square" lIns="0" tIns="0" rIns="0" bIns="0" rtlCol="0" anchor="ctr"/>
          <a:lstStyle/>
          <a:p>
            <a:pPr algn="ctr">
              <a:lnSpc>
                <a:spcPct val="120000"/>
              </a:lnSpc>
            </a:pPr>
            <a:r>
              <a:rPr lang="en-US" sz="935" b="1" dirty="0">
                <a:solidFill>
                  <a:srgbClr val="FFFFFF"/>
                </a:solidFill>
                <a:latin typeface="Noto Sans SC" pitchFamily="34" charset="0"/>
                <a:ea typeface="Noto Sans SC" pitchFamily="34" charset="-122"/>
                <a:cs typeface="Noto Sans SC" pitchFamily="34" charset="-120"/>
              </a:rPr>
              <a:t>3</a:t>
            </a:r>
            <a:endParaRPr lang="en-US" sz="1600" dirty="0"/>
          </a:p>
        </p:txBody>
      </p:sp>
      <p:sp>
        <p:nvSpPr>
          <p:cNvPr id="38" name="Text 36"/>
          <p:cNvSpPr/>
          <p:nvPr/>
        </p:nvSpPr>
        <p:spPr>
          <a:xfrm>
            <a:off x="6732811" y="2585925"/>
            <a:ext cx="1848300" cy="203483"/>
          </a:xfrm>
          <a:prstGeom prst="rect">
            <a:avLst/>
          </a:prstGeom>
          <a:noFill/>
          <a:ln/>
        </p:spPr>
        <p:txBody>
          <a:bodyPr wrap="square" lIns="0" tIns="0" rIns="0" bIns="0" rtlCol="0" anchor="ctr"/>
          <a:lstStyle/>
          <a:p>
            <a:pPr>
              <a:lnSpc>
                <a:spcPct val="130000"/>
              </a:lnSpc>
            </a:pPr>
            <a:r>
              <a:rPr lang="en-US" sz="1068" b="1" dirty="0">
                <a:solidFill>
                  <a:srgbClr val="E0E2E5"/>
                </a:solidFill>
                <a:latin typeface="Noto Sans SC" pitchFamily="34" charset="0"/>
                <a:ea typeface="Noto Sans SC" pitchFamily="34" charset="-122"/>
                <a:cs typeface="Noto Sans SC" pitchFamily="34" charset="-120"/>
              </a:rPr>
              <a:t>异步执行</a:t>
            </a:r>
            <a:endParaRPr lang="en-US" sz="1600" dirty="0"/>
          </a:p>
        </p:txBody>
      </p:sp>
      <p:sp>
        <p:nvSpPr>
          <p:cNvPr id="39" name="Text 37"/>
          <p:cNvSpPr/>
          <p:nvPr/>
        </p:nvSpPr>
        <p:spPr>
          <a:xfrm>
            <a:off x="6732811" y="2789408"/>
            <a:ext cx="1839822" cy="169569"/>
          </a:xfrm>
          <a:prstGeom prst="rect">
            <a:avLst/>
          </a:prstGeom>
          <a:noFill/>
          <a:ln/>
        </p:spPr>
        <p:txBody>
          <a:bodyPr wrap="square" lIns="0" tIns="0" rIns="0" bIns="0" rtlCol="0" anchor="ctr"/>
          <a:lstStyle/>
          <a:p>
            <a:pPr>
              <a:lnSpc>
                <a:spcPct val="120000"/>
              </a:lnSpc>
            </a:pPr>
            <a:r>
              <a:rPr lang="en-US" sz="935" dirty="0">
                <a:solidFill>
                  <a:srgbClr val="7D7C7A"/>
                </a:solidFill>
                <a:latin typeface="Noto Sans SC" pitchFamily="34" charset="0"/>
                <a:ea typeface="Noto Sans SC" pitchFamily="34" charset="-122"/>
                <a:cs typeface="Noto Sans SC" pitchFamily="34" charset="-120"/>
              </a:rPr>
              <a:t>支持异步工具逻辑，提升并发性能</a:t>
            </a:r>
            <a:endParaRPr lang="en-US" sz="1600" dirty="0"/>
          </a:p>
        </p:txBody>
      </p:sp>
      <p:sp>
        <p:nvSpPr>
          <p:cNvPr id="40" name="Shape 38"/>
          <p:cNvSpPr/>
          <p:nvPr/>
        </p:nvSpPr>
        <p:spPr>
          <a:xfrm>
            <a:off x="6185951" y="3276918"/>
            <a:ext cx="5663599" cy="1653296"/>
          </a:xfrm>
          <a:custGeom>
            <a:avLst/>
            <a:gdLst/>
            <a:ahLst/>
            <a:cxnLst/>
            <a:rect l="l" t="t" r="r" b="b"/>
            <a:pathLst>
              <a:path w="5663599" h="1653296">
                <a:moveTo>
                  <a:pt x="67835" y="0"/>
                </a:moveTo>
                <a:lnTo>
                  <a:pt x="5595765" y="0"/>
                </a:lnTo>
                <a:cubicBezTo>
                  <a:pt x="5633229" y="0"/>
                  <a:pt x="5663599" y="30371"/>
                  <a:pt x="5663599" y="67835"/>
                </a:cubicBezTo>
                <a:lnTo>
                  <a:pt x="5663599" y="1585461"/>
                </a:lnTo>
                <a:cubicBezTo>
                  <a:pt x="5663599" y="1622926"/>
                  <a:pt x="5633229" y="1653296"/>
                  <a:pt x="5595765" y="1653296"/>
                </a:cubicBezTo>
                <a:lnTo>
                  <a:pt x="67835" y="1653296"/>
                </a:lnTo>
                <a:cubicBezTo>
                  <a:pt x="30371" y="1653296"/>
                  <a:pt x="0" y="1622926"/>
                  <a:pt x="0" y="1585461"/>
                </a:cubicBezTo>
                <a:lnTo>
                  <a:pt x="0" y="67835"/>
                </a:lnTo>
                <a:cubicBezTo>
                  <a:pt x="0" y="30371"/>
                  <a:pt x="30371" y="0"/>
                  <a:pt x="67835" y="0"/>
                </a:cubicBezTo>
                <a:close/>
              </a:path>
            </a:pathLst>
          </a:custGeom>
          <a:solidFill>
            <a:srgbClr val="C9A87C">
              <a:alpha val="10196"/>
            </a:srgbClr>
          </a:solidFill>
          <a:ln w="12700">
            <a:solidFill>
              <a:srgbClr val="C9A87C">
                <a:alpha val="30196"/>
              </a:srgbClr>
            </a:solidFill>
            <a:prstDash val="solid"/>
          </a:ln>
        </p:spPr>
        <p:txBody>
          <a:bodyPr/>
          <a:lstStyle/>
          <a:p>
            <a:endParaRPr lang="zh-CN" altLang="en-US"/>
          </a:p>
        </p:txBody>
      </p:sp>
      <p:sp>
        <p:nvSpPr>
          <p:cNvPr id="41" name="Text 39"/>
          <p:cNvSpPr/>
          <p:nvPr/>
        </p:nvSpPr>
        <p:spPr>
          <a:xfrm>
            <a:off x="6359759" y="3450726"/>
            <a:ext cx="5392289" cy="237396"/>
          </a:xfrm>
          <a:prstGeom prst="rect">
            <a:avLst/>
          </a:prstGeom>
          <a:noFill/>
          <a:ln/>
        </p:spPr>
        <p:txBody>
          <a:bodyPr wrap="square" lIns="0" tIns="0" rIns="0" bIns="0" rtlCol="0" anchor="ctr"/>
          <a:lstStyle/>
          <a:p>
            <a:pPr>
              <a:lnSpc>
                <a:spcPct val="130000"/>
              </a:lnSpc>
            </a:pPr>
            <a:r>
              <a:rPr lang="en-US" sz="1202" b="1" dirty="0">
                <a:solidFill>
                  <a:srgbClr val="E0E2E5"/>
                </a:solidFill>
                <a:latin typeface="MiSans" pitchFamily="34" charset="0"/>
                <a:ea typeface="MiSans" pitchFamily="34" charset="-122"/>
                <a:cs typeface="MiSans" pitchFamily="34" charset="-120"/>
              </a:rPr>
              <a:t>扩展优势</a:t>
            </a:r>
            <a:endParaRPr lang="en-US" sz="1600" dirty="0"/>
          </a:p>
        </p:txBody>
      </p:sp>
      <p:sp>
        <p:nvSpPr>
          <p:cNvPr id="42" name="Text 40"/>
          <p:cNvSpPr/>
          <p:nvPr/>
        </p:nvSpPr>
        <p:spPr>
          <a:xfrm>
            <a:off x="6359759" y="3789864"/>
            <a:ext cx="5383811" cy="220439"/>
          </a:xfrm>
          <a:prstGeom prst="rect">
            <a:avLst/>
          </a:prstGeom>
          <a:noFill/>
          <a:ln/>
        </p:spPr>
        <p:txBody>
          <a:bodyPr wrap="square" lIns="0" tIns="0" rIns="0" bIns="0" rtlCol="0" anchor="ctr"/>
          <a:lstStyle/>
          <a:p>
            <a:pPr>
              <a:lnSpc>
                <a:spcPct val="140000"/>
              </a:lnSpc>
            </a:pPr>
            <a:r>
              <a:rPr lang="en-US" sz="1068" dirty="0">
                <a:solidFill>
                  <a:srgbClr val="E0E2E5"/>
                </a:solidFill>
                <a:latin typeface="Noto Sans SC" pitchFamily="34" charset="0"/>
                <a:ea typeface="Noto Sans SC" pitchFamily="34" charset="-122"/>
                <a:cs typeface="Noto Sans SC" pitchFamily="34" charset="-120"/>
              </a:rPr>
              <a:t>开发者可以</a:t>
            </a:r>
            <a:r>
              <a:rPr lang="en-US" sz="1068" b="1" dirty="0">
                <a:solidFill>
                  <a:srgbClr val="C9A87C"/>
                </a:solidFill>
                <a:latin typeface="Noto Sans SC" pitchFamily="34" charset="0"/>
                <a:ea typeface="Noto Sans SC" pitchFamily="34" charset="-122"/>
                <a:cs typeface="Noto Sans SC" pitchFamily="34" charset="-120"/>
              </a:rPr>
              <a:t>极低成本</a:t>
            </a:r>
            <a:r>
              <a:rPr lang="en-US" sz="1068" dirty="0">
                <a:solidFill>
                  <a:srgbClr val="E0E2E5"/>
                </a:solidFill>
                <a:latin typeface="Noto Sans SC" pitchFamily="34" charset="0"/>
                <a:ea typeface="Noto Sans SC" pitchFamily="34" charset="-122"/>
                <a:cs typeface="Noto Sans SC" pitchFamily="34" charset="-120"/>
              </a:rPr>
              <a:t>扩展自定义工具</a:t>
            </a:r>
            <a:endParaRPr lang="en-US" sz="1600" dirty="0"/>
          </a:p>
        </p:txBody>
      </p:sp>
      <p:sp>
        <p:nvSpPr>
          <p:cNvPr id="43" name="Shape 41"/>
          <p:cNvSpPr/>
          <p:nvPr/>
        </p:nvSpPr>
        <p:spPr>
          <a:xfrm>
            <a:off x="6385194" y="4129001"/>
            <a:ext cx="118698" cy="135655"/>
          </a:xfrm>
          <a:custGeom>
            <a:avLst/>
            <a:gdLst/>
            <a:ahLst/>
            <a:cxnLst/>
            <a:rect l="l" t="t" r="r" b="b"/>
            <a:pathLst>
              <a:path w="118698" h="135655">
                <a:moveTo>
                  <a:pt x="115201" y="18573"/>
                </a:moveTo>
                <a:cubicBezTo>
                  <a:pt x="118990" y="21329"/>
                  <a:pt x="119837" y="26628"/>
                  <a:pt x="117082" y="30416"/>
                </a:cubicBezTo>
                <a:lnTo>
                  <a:pt x="49254" y="123679"/>
                </a:lnTo>
                <a:cubicBezTo>
                  <a:pt x="47797" y="125693"/>
                  <a:pt x="45545" y="126938"/>
                  <a:pt x="43055" y="127150"/>
                </a:cubicBezTo>
                <a:cubicBezTo>
                  <a:pt x="40564" y="127362"/>
                  <a:pt x="38153" y="126435"/>
                  <a:pt x="36404" y="124686"/>
                </a:cubicBezTo>
                <a:lnTo>
                  <a:pt x="2491" y="90772"/>
                </a:lnTo>
                <a:cubicBezTo>
                  <a:pt x="-821" y="87460"/>
                  <a:pt x="-821" y="82082"/>
                  <a:pt x="2491" y="78770"/>
                </a:cubicBezTo>
                <a:cubicBezTo>
                  <a:pt x="5802" y="75458"/>
                  <a:pt x="11181" y="75458"/>
                  <a:pt x="14493" y="78770"/>
                </a:cubicBezTo>
                <a:lnTo>
                  <a:pt x="41385" y="105663"/>
                </a:lnTo>
                <a:lnTo>
                  <a:pt x="103384" y="20428"/>
                </a:lnTo>
                <a:cubicBezTo>
                  <a:pt x="106139" y="16639"/>
                  <a:pt x="111439" y="15791"/>
                  <a:pt x="115227" y="18547"/>
                </a:cubicBezTo>
                <a:close/>
              </a:path>
            </a:pathLst>
          </a:custGeom>
          <a:solidFill>
            <a:srgbClr val="C9A87C"/>
          </a:solidFill>
          <a:ln/>
        </p:spPr>
        <p:txBody>
          <a:bodyPr/>
          <a:lstStyle/>
          <a:p>
            <a:endParaRPr lang="zh-CN" altLang="en-US"/>
          </a:p>
        </p:txBody>
      </p:sp>
      <p:sp>
        <p:nvSpPr>
          <p:cNvPr id="44" name="Text 42"/>
          <p:cNvSpPr/>
          <p:nvPr/>
        </p:nvSpPr>
        <p:spPr>
          <a:xfrm>
            <a:off x="6597155" y="4112045"/>
            <a:ext cx="771538" cy="169569"/>
          </a:xfrm>
          <a:prstGeom prst="rect">
            <a:avLst/>
          </a:prstGeom>
          <a:noFill/>
          <a:ln/>
        </p:spPr>
        <p:txBody>
          <a:bodyPr wrap="square" lIns="0" tIns="0" rIns="0" bIns="0" rtlCol="0" anchor="ctr"/>
          <a:lstStyle/>
          <a:p>
            <a:pPr>
              <a:lnSpc>
                <a:spcPct val="120000"/>
              </a:lnSpc>
            </a:pPr>
            <a:r>
              <a:rPr lang="en-US" sz="935" dirty="0">
                <a:solidFill>
                  <a:srgbClr val="7D7C7A"/>
                </a:solidFill>
                <a:latin typeface="Noto Sans SC" pitchFamily="34" charset="0"/>
                <a:ea typeface="Noto Sans SC" pitchFamily="34" charset="-122"/>
                <a:cs typeface="Noto Sans SC" pitchFamily="34" charset="-120"/>
              </a:rPr>
              <a:t>定义入参模型</a:t>
            </a:r>
            <a:endParaRPr lang="en-US" sz="1600" dirty="0"/>
          </a:p>
        </p:txBody>
      </p:sp>
      <p:sp>
        <p:nvSpPr>
          <p:cNvPr id="45" name="Shape 43"/>
          <p:cNvSpPr/>
          <p:nvPr/>
        </p:nvSpPr>
        <p:spPr>
          <a:xfrm>
            <a:off x="6385194" y="4366398"/>
            <a:ext cx="118698" cy="135655"/>
          </a:xfrm>
          <a:custGeom>
            <a:avLst/>
            <a:gdLst/>
            <a:ahLst/>
            <a:cxnLst/>
            <a:rect l="l" t="t" r="r" b="b"/>
            <a:pathLst>
              <a:path w="118698" h="135655">
                <a:moveTo>
                  <a:pt x="115201" y="18573"/>
                </a:moveTo>
                <a:cubicBezTo>
                  <a:pt x="118990" y="21329"/>
                  <a:pt x="119837" y="26628"/>
                  <a:pt x="117082" y="30416"/>
                </a:cubicBezTo>
                <a:lnTo>
                  <a:pt x="49254" y="123679"/>
                </a:lnTo>
                <a:cubicBezTo>
                  <a:pt x="47797" y="125693"/>
                  <a:pt x="45545" y="126938"/>
                  <a:pt x="43055" y="127150"/>
                </a:cubicBezTo>
                <a:cubicBezTo>
                  <a:pt x="40564" y="127362"/>
                  <a:pt x="38153" y="126435"/>
                  <a:pt x="36404" y="124686"/>
                </a:cubicBezTo>
                <a:lnTo>
                  <a:pt x="2491" y="90772"/>
                </a:lnTo>
                <a:cubicBezTo>
                  <a:pt x="-821" y="87460"/>
                  <a:pt x="-821" y="82082"/>
                  <a:pt x="2491" y="78770"/>
                </a:cubicBezTo>
                <a:cubicBezTo>
                  <a:pt x="5802" y="75458"/>
                  <a:pt x="11181" y="75458"/>
                  <a:pt x="14493" y="78770"/>
                </a:cubicBezTo>
                <a:lnTo>
                  <a:pt x="41385" y="105663"/>
                </a:lnTo>
                <a:lnTo>
                  <a:pt x="103384" y="20428"/>
                </a:lnTo>
                <a:cubicBezTo>
                  <a:pt x="106139" y="16639"/>
                  <a:pt x="111439" y="15791"/>
                  <a:pt x="115227" y="18547"/>
                </a:cubicBezTo>
                <a:close/>
              </a:path>
            </a:pathLst>
          </a:custGeom>
          <a:solidFill>
            <a:srgbClr val="C9A87C"/>
          </a:solidFill>
          <a:ln/>
        </p:spPr>
        <p:txBody>
          <a:bodyPr/>
          <a:lstStyle/>
          <a:p>
            <a:endParaRPr lang="zh-CN" altLang="en-US"/>
          </a:p>
        </p:txBody>
      </p:sp>
      <p:sp>
        <p:nvSpPr>
          <p:cNvPr id="46" name="Text 44"/>
          <p:cNvSpPr/>
          <p:nvPr/>
        </p:nvSpPr>
        <p:spPr>
          <a:xfrm>
            <a:off x="6597155" y="4349441"/>
            <a:ext cx="1042848" cy="169569"/>
          </a:xfrm>
          <a:prstGeom prst="rect">
            <a:avLst/>
          </a:prstGeom>
          <a:noFill/>
          <a:ln/>
        </p:spPr>
        <p:txBody>
          <a:bodyPr wrap="square" lIns="0" tIns="0" rIns="0" bIns="0" rtlCol="0" anchor="ctr"/>
          <a:lstStyle/>
          <a:p>
            <a:pPr>
              <a:lnSpc>
                <a:spcPct val="120000"/>
              </a:lnSpc>
            </a:pPr>
            <a:r>
              <a:rPr lang="en-US" sz="935" dirty="0">
                <a:solidFill>
                  <a:srgbClr val="7D7C7A"/>
                </a:solidFill>
                <a:latin typeface="Noto Sans SC" pitchFamily="34" charset="0"/>
                <a:ea typeface="Noto Sans SC" pitchFamily="34" charset="-122"/>
                <a:cs typeface="Noto Sans SC" pitchFamily="34" charset="-120"/>
              </a:rPr>
              <a:t>实现 execute 方法</a:t>
            </a:r>
            <a:endParaRPr lang="en-US" sz="1600" dirty="0"/>
          </a:p>
        </p:txBody>
      </p:sp>
      <p:sp>
        <p:nvSpPr>
          <p:cNvPr id="47" name="Shape 45"/>
          <p:cNvSpPr/>
          <p:nvPr/>
        </p:nvSpPr>
        <p:spPr>
          <a:xfrm>
            <a:off x="6385194" y="4603794"/>
            <a:ext cx="118698" cy="135655"/>
          </a:xfrm>
          <a:custGeom>
            <a:avLst/>
            <a:gdLst/>
            <a:ahLst/>
            <a:cxnLst/>
            <a:rect l="l" t="t" r="r" b="b"/>
            <a:pathLst>
              <a:path w="118698" h="135655">
                <a:moveTo>
                  <a:pt x="115201" y="18573"/>
                </a:moveTo>
                <a:cubicBezTo>
                  <a:pt x="118990" y="21329"/>
                  <a:pt x="119837" y="26628"/>
                  <a:pt x="117082" y="30416"/>
                </a:cubicBezTo>
                <a:lnTo>
                  <a:pt x="49254" y="123679"/>
                </a:lnTo>
                <a:cubicBezTo>
                  <a:pt x="47797" y="125693"/>
                  <a:pt x="45545" y="126938"/>
                  <a:pt x="43055" y="127150"/>
                </a:cubicBezTo>
                <a:cubicBezTo>
                  <a:pt x="40564" y="127362"/>
                  <a:pt x="38153" y="126435"/>
                  <a:pt x="36404" y="124686"/>
                </a:cubicBezTo>
                <a:lnTo>
                  <a:pt x="2491" y="90772"/>
                </a:lnTo>
                <a:cubicBezTo>
                  <a:pt x="-821" y="87460"/>
                  <a:pt x="-821" y="82082"/>
                  <a:pt x="2491" y="78770"/>
                </a:cubicBezTo>
                <a:cubicBezTo>
                  <a:pt x="5802" y="75458"/>
                  <a:pt x="11181" y="75458"/>
                  <a:pt x="14493" y="78770"/>
                </a:cubicBezTo>
                <a:lnTo>
                  <a:pt x="41385" y="105663"/>
                </a:lnTo>
                <a:lnTo>
                  <a:pt x="103384" y="20428"/>
                </a:lnTo>
                <a:cubicBezTo>
                  <a:pt x="106139" y="16639"/>
                  <a:pt x="111439" y="15791"/>
                  <a:pt x="115227" y="18547"/>
                </a:cubicBezTo>
                <a:close/>
              </a:path>
            </a:pathLst>
          </a:custGeom>
          <a:solidFill>
            <a:srgbClr val="C9A87C"/>
          </a:solidFill>
          <a:ln/>
        </p:spPr>
        <p:txBody>
          <a:bodyPr/>
          <a:lstStyle/>
          <a:p>
            <a:endParaRPr lang="zh-CN" altLang="en-US"/>
          </a:p>
        </p:txBody>
      </p:sp>
      <p:sp>
        <p:nvSpPr>
          <p:cNvPr id="48" name="Text 46"/>
          <p:cNvSpPr/>
          <p:nvPr/>
        </p:nvSpPr>
        <p:spPr>
          <a:xfrm>
            <a:off x="6597155" y="4586837"/>
            <a:ext cx="1365029" cy="169569"/>
          </a:xfrm>
          <a:prstGeom prst="rect">
            <a:avLst/>
          </a:prstGeom>
          <a:noFill/>
          <a:ln/>
        </p:spPr>
        <p:txBody>
          <a:bodyPr wrap="square" lIns="0" tIns="0" rIns="0" bIns="0" rtlCol="0" anchor="ctr"/>
          <a:lstStyle/>
          <a:p>
            <a:pPr>
              <a:lnSpc>
                <a:spcPct val="120000"/>
              </a:lnSpc>
            </a:pPr>
            <a:r>
              <a:rPr lang="en-US" sz="935" dirty="0">
                <a:solidFill>
                  <a:srgbClr val="7D7C7A"/>
                </a:solidFill>
                <a:latin typeface="Noto Sans SC" pitchFamily="34" charset="0"/>
                <a:ea typeface="Noto Sans SC" pitchFamily="34" charset="-122"/>
                <a:cs typeface="Noto Sans SC" pitchFamily="34" charset="-120"/>
              </a:rPr>
              <a:t>框架自动完成校验与封装</a:t>
            </a:r>
            <a:endParaRPr lang="en-US" sz="1600" dirty="0"/>
          </a:p>
        </p:txBody>
      </p:sp>
      <p:sp>
        <p:nvSpPr>
          <p:cNvPr id="49" name="Shape 47"/>
          <p:cNvSpPr/>
          <p:nvPr/>
        </p:nvSpPr>
        <p:spPr>
          <a:xfrm>
            <a:off x="356095" y="5809853"/>
            <a:ext cx="11496768" cy="712189"/>
          </a:xfrm>
          <a:custGeom>
            <a:avLst/>
            <a:gdLst/>
            <a:ahLst/>
            <a:cxnLst/>
            <a:rect l="l" t="t" r="r" b="b"/>
            <a:pathLst>
              <a:path w="11496768" h="712189">
                <a:moveTo>
                  <a:pt x="0" y="0"/>
                </a:moveTo>
                <a:lnTo>
                  <a:pt x="11428939" y="0"/>
                </a:lnTo>
                <a:cubicBezTo>
                  <a:pt x="11466400" y="0"/>
                  <a:pt x="11496768" y="30368"/>
                  <a:pt x="11496768" y="67829"/>
                </a:cubicBezTo>
                <a:lnTo>
                  <a:pt x="11496768" y="644360"/>
                </a:lnTo>
                <a:cubicBezTo>
                  <a:pt x="11496768" y="681821"/>
                  <a:pt x="11466400" y="712189"/>
                  <a:pt x="11428939" y="712189"/>
                </a:cubicBezTo>
                <a:lnTo>
                  <a:pt x="0" y="712189"/>
                </a:lnTo>
                <a:lnTo>
                  <a:pt x="0" y="0"/>
                </a:lnTo>
                <a:close/>
              </a:path>
            </a:pathLst>
          </a:custGeom>
          <a:solidFill>
            <a:srgbClr val="4A6D8C">
              <a:alpha val="10196"/>
            </a:srgbClr>
          </a:solidFill>
          <a:ln/>
        </p:spPr>
        <p:txBody>
          <a:bodyPr/>
          <a:lstStyle/>
          <a:p>
            <a:endParaRPr lang="zh-CN" altLang="en-US"/>
          </a:p>
        </p:txBody>
      </p:sp>
      <p:sp>
        <p:nvSpPr>
          <p:cNvPr id="50" name="Shape 48"/>
          <p:cNvSpPr/>
          <p:nvPr/>
        </p:nvSpPr>
        <p:spPr>
          <a:xfrm>
            <a:off x="356095" y="5809853"/>
            <a:ext cx="33914" cy="712189"/>
          </a:xfrm>
          <a:custGeom>
            <a:avLst/>
            <a:gdLst/>
            <a:ahLst/>
            <a:cxnLst/>
            <a:rect l="l" t="t" r="r" b="b"/>
            <a:pathLst>
              <a:path w="33914" h="712189">
                <a:moveTo>
                  <a:pt x="0" y="0"/>
                </a:moveTo>
                <a:lnTo>
                  <a:pt x="33914" y="0"/>
                </a:lnTo>
                <a:lnTo>
                  <a:pt x="33914" y="712189"/>
                </a:lnTo>
                <a:lnTo>
                  <a:pt x="0" y="712189"/>
                </a:lnTo>
                <a:lnTo>
                  <a:pt x="0" y="0"/>
                </a:lnTo>
                <a:close/>
              </a:path>
            </a:pathLst>
          </a:custGeom>
          <a:solidFill>
            <a:srgbClr val="4A6D8C"/>
          </a:solidFill>
          <a:ln/>
        </p:spPr>
        <p:txBody>
          <a:bodyPr/>
          <a:lstStyle/>
          <a:p>
            <a:endParaRPr lang="zh-CN" altLang="en-US"/>
          </a:p>
        </p:txBody>
      </p:sp>
      <p:sp>
        <p:nvSpPr>
          <p:cNvPr id="51" name="Shape 49"/>
          <p:cNvSpPr/>
          <p:nvPr/>
        </p:nvSpPr>
        <p:spPr>
          <a:xfrm>
            <a:off x="542620" y="5987900"/>
            <a:ext cx="101741" cy="135655"/>
          </a:xfrm>
          <a:custGeom>
            <a:avLst/>
            <a:gdLst/>
            <a:ahLst/>
            <a:cxnLst/>
            <a:rect l="l" t="t" r="r" b="b"/>
            <a:pathLst>
              <a:path w="101741" h="135655">
                <a:moveTo>
                  <a:pt x="77604" y="101741"/>
                </a:moveTo>
                <a:cubicBezTo>
                  <a:pt x="79538" y="95833"/>
                  <a:pt x="83407" y="90481"/>
                  <a:pt x="87778" y="85871"/>
                </a:cubicBezTo>
                <a:cubicBezTo>
                  <a:pt x="96442" y="76756"/>
                  <a:pt x="101741" y="64436"/>
                  <a:pt x="101741" y="50871"/>
                </a:cubicBezTo>
                <a:cubicBezTo>
                  <a:pt x="101741" y="22786"/>
                  <a:pt x="78955" y="0"/>
                  <a:pt x="50871" y="0"/>
                </a:cubicBezTo>
                <a:cubicBezTo>
                  <a:pt x="22786" y="0"/>
                  <a:pt x="0" y="22786"/>
                  <a:pt x="0" y="50871"/>
                </a:cubicBezTo>
                <a:cubicBezTo>
                  <a:pt x="0" y="64436"/>
                  <a:pt x="5299" y="76756"/>
                  <a:pt x="13963" y="85871"/>
                </a:cubicBezTo>
                <a:cubicBezTo>
                  <a:pt x="18335" y="90481"/>
                  <a:pt x="22229" y="95833"/>
                  <a:pt x="24137" y="101741"/>
                </a:cubicBezTo>
                <a:lnTo>
                  <a:pt x="77578" y="101741"/>
                </a:lnTo>
                <a:close/>
                <a:moveTo>
                  <a:pt x="76306" y="114459"/>
                </a:moveTo>
                <a:lnTo>
                  <a:pt x="25435" y="114459"/>
                </a:lnTo>
                <a:lnTo>
                  <a:pt x="25435" y="118698"/>
                </a:lnTo>
                <a:cubicBezTo>
                  <a:pt x="25435" y="130409"/>
                  <a:pt x="34921" y="139894"/>
                  <a:pt x="46631" y="139894"/>
                </a:cubicBezTo>
                <a:lnTo>
                  <a:pt x="55110" y="139894"/>
                </a:lnTo>
                <a:cubicBezTo>
                  <a:pt x="66821" y="139894"/>
                  <a:pt x="76306" y="130409"/>
                  <a:pt x="76306" y="118698"/>
                </a:cubicBezTo>
                <a:lnTo>
                  <a:pt x="76306" y="114459"/>
                </a:lnTo>
                <a:close/>
                <a:moveTo>
                  <a:pt x="48751" y="29675"/>
                </a:moveTo>
                <a:cubicBezTo>
                  <a:pt x="38206" y="29675"/>
                  <a:pt x="29675" y="38206"/>
                  <a:pt x="29675" y="48751"/>
                </a:cubicBezTo>
                <a:cubicBezTo>
                  <a:pt x="29675" y="52275"/>
                  <a:pt x="26840" y="55110"/>
                  <a:pt x="23316" y="55110"/>
                </a:cubicBezTo>
                <a:cubicBezTo>
                  <a:pt x="19792" y="55110"/>
                  <a:pt x="16957" y="52275"/>
                  <a:pt x="16957" y="48751"/>
                </a:cubicBezTo>
                <a:cubicBezTo>
                  <a:pt x="16957" y="31185"/>
                  <a:pt x="31185" y="16957"/>
                  <a:pt x="48751" y="16957"/>
                </a:cubicBezTo>
                <a:cubicBezTo>
                  <a:pt x="52275" y="16957"/>
                  <a:pt x="55110" y="19792"/>
                  <a:pt x="55110" y="23316"/>
                </a:cubicBezTo>
                <a:cubicBezTo>
                  <a:pt x="55110" y="26840"/>
                  <a:pt x="52275" y="29675"/>
                  <a:pt x="48751" y="29675"/>
                </a:cubicBezTo>
                <a:close/>
              </a:path>
            </a:pathLst>
          </a:custGeom>
          <a:solidFill>
            <a:srgbClr val="C9A87C"/>
          </a:solidFill>
          <a:ln/>
        </p:spPr>
        <p:txBody>
          <a:bodyPr/>
          <a:lstStyle/>
          <a:p>
            <a:endParaRPr lang="zh-CN" altLang="en-US"/>
          </a:p>
        </p:txBody>
      </p:sp>
      <p:sp>
        <p:nvSpPr>
          <p:cNvPr id="52" name="Text 50"/>
          <p:cNvSpPr/>
          <p:nvPr/>
        </p:nvSpPr>
        <p:spPr>
          <a:xfrm>
            <a:off x="723557" y="5945508"/>
            <a:ext cx="11061478" cy="440879"/>
          </a:xfrm>
          <a:prstGeom prst="rect">
            <a:avLst/>
          </a:prstGeom>
          <a:noFill/>
          <a:ln/>
        </p:spPr>
        <p:txBody>
          <a:bodyPr wrap="square" lIns="0" tIns="0" rIns="0" bIns="0" rtlCol="0" anchor="ctr"/>
          <a:lstStyle/>
          <a:p>
            <a:pPr>
              <a:lnSpc>
                <a:spcPct val="140000"/>
              </a:lnSpc>
            </a:pPr>
            <a:r>
              <a:rPr lang="en-US" sz="1068" b="1" dirty="0">
                <a:solidFill>
                  <a:srgbClr val="C9A87C"/>
                </a:solidFill>
                <a:latin typeface="Noto Sans SC" pitchFamily="34" charset="0"/>
                <a:ea typeface="Noto Sans SC" pitchFamily="34" charset="-122"/>
                <a:cs typeface="Noto Sans SC" pitchFamily="34" charset="-120"/>
              </a:rPr>
              <a:t>模块化设计：</a:t>
            </a:r>
            <a:r>
              <a:rPr lang="en-US" sz="1068" dirty="0">
                <a:solidFill>
                  <a:srgbClr val="E0E2E5"/>
                </a:solidFill>
                <a:latin typeface="Noto Sans SC" pitchFamily="34" charset="0"/>
                <a:ea typeface="Noto Sans SC" pitchFamily="34" charset="-122"/>
                <a:cs typeface="Noto Sans SC" pitchFamily="34" charset="-120"/>
              </a:rPr>
              <a:t>这种面向对象的设计使得工具系统高度模块化，每个工具都是独立的、可测试的、可复用的组件。框架自动处理参数校验、Schema 导出及结果封装，让开发者专注于业务逻辑的实现。</a:t>
            </a:r>
            <a:endParaRPr lang="en-US" sz="1600" dirty="0"/>
          </a:p>
        </p:txBody>
      </p:sp>
    </p:spTree>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1A1D21"/>
        </a:solidFill>
        <a:effectLst/>
      </p:bgPr>
    </p:bg>
    <p:spTree>
      <p:nvGrpSpPr>
        <p:cNvPr id="1" name=""/>
        <p:cNvGrpSpPr/>
        <p:nvPr/>
      </p:nvGrpSpPr>
      <p:grpSpPr>
        <a:xfrm>
          <a:off x="0" y="0"/>
          <a:ext cx="0" cy="0"/>
          <a:chOff x="0" y="0"/>
          <a:chExt cx="0" cy="0"/>
        </a:xfrm>
      </p:grpSpPr>
      <p:sp>
        <p:nvSpPr>
          <p:cNvPr id="2" name="Text 0"/>
          <p:cNvSpPr/>
          <p:nvPr/>
        </p:nvSpPr>
        <p:spPr>
          <a:xfrm>
            <a:off x="340797" y="340797"/>
            <a:ext cx="11578566" cy="204478"/>
          </a:xfrm>
          <a:prstGeom prst="rect">
            <a:avLst/>
          </a:prstGeom>
          <a:noFill/>
          <a:ln/>
        </p:spPr>
        <p:txBody>
          <a:bodyPr wrap="square" lIns="0" tIns="0" rIns="0" bIns="0" rtlCol="0" anchor="ctr"/>
          <a:lstStyle/>
          <a:p>
            <a:pPr>
              <a:lnSpc>
                <a:spcPct val="130000"/>
              </a:lnSpc>
            </a:pPr>
            <a:r>
              <a:rPr lang="en-US" sz="1073" b="1" kern="0" spc="54" dirty="0">
                <a:solidFill>
                  <a:srgbClr val="C9A87C"/>
                </a:solidFill>
                <a:latin typeface="Noto Sans SC" pitchFamily="34" charset="0"/>
                <a:ea typeface="Noto Sans SC" pitchFamily="34" charset="-122"/>
                <a:cs typeface="Noto Sans SC" pitchFamily="34" charset="-120"/>
              </a:rPr>
              <a:t>CORE FEATURE</a:t>
            </a:r>
            <a:endParaRPr lang="en-US" sz="1600" dirty="0"/>
          </a:p>
        </p:txBody>
      </p:sp>
      <p:sp>
        <p:nvSpPr>
          <p:cNvPr id="3" name="Text 1"/>
          <p:cNvSpPr/>
          <p:nvPr/>
        </p:nvSpPr>
        <p:spPr>
          <a:xfrm>
            <a:off x="340797" y="613434"/>
            <a:ext cx="11663765" cy="340797"/>
          </a:xfrm>
          <a:prstGeom prst="rect">
            <a:avLst/>
          </a:prstGeom>
          <a:noFill/>
          <a:ln/>
        </p:spPr>
        <p:txBody>
          <a:bodyPr wrap="square" lIns="0" tIns="0" rIns="0" bIns="0" rtlCol="0" anchor="ctr"/>
          <a:lstStyle/>
          <a:p>
            <a:pPr>
              <a:lnSpc>
                <a:spcPct val="90000"/>
              </a:lnSpc>
            </a:pPr>
            <a:r>
              <a:rPr lang="en-US" sz="2415" b="1" dirty="0">
                <a:solidFill>
                  <a:srgbClr val="E0E2E5"/>
                </a:solidFill>
                <a:latin typeface="Noto Sans SC" pitchFamily="34" charset="0"/>
                <a:ea typeface="Noto Sans SC" pitchFamily="34" charset="-122"/>
                <a:cs typeface="Noto Sans SC" pitchFamily="34" charset="-120"/>
              </a:rPr>
              <a:t>细粒度的权限管控：PermissionChecker</a:t>
            </a:r>
            <a:endParaRPr lang="en-US" sz="1600" dirty="0"/>
          </a:p>
        </p:txBody>
      </p:sp>
      <p:sp>
        <p:nvSpPr>
          <p:cNvPr id="4" name="Shape 2"/>
          <p:cNvSpPr/>
          <p:nvPr/>
        </p:nvSpPr>
        <p:spPr>
          <a:xfrm>
            <a:off x="345057" y="1060730"/>
            <a:ext cx="6841493" cy="4396277"/>
          </a:xfrm>
          <a:custGeom>
            <a:avLst/>
            <a:gdLst/>
            <a:ahLst/>
            <a:cxnLst/>
            <a:rect l="l" t="t" r="r" b="b"/>
            <a:pathLst>
              <a:path w="6841493" h="4396277">
                <a:moveTo>
                  <a:pt x="68142" y="0"/>
                </a:moveTo>
                <a:lnTo>
                  <a:pt x="6773350" y="0"/>
                </a:lnTo>
                <a:cubicBezTo>
                  <a:pt x="6810984" y="0"/>
                  <a:pt x="6841493" y="30508"/>
                  <a:pt x="6841493" y="68142"/>
                </a:cubicBezTo>
                <a:lnTo>
                  <a:pt x="6841493" y="4328134"/>
                </a:lnTo>
                <a:cubicBezTo>
                  <a:pt x="6841493" y="4365768"/>
                  <a:pt x="6810984" y="4396277"/>
                  <a:pt x="6773350" y="4396277"/>
                </a:cubicBezTo>
                <a:lnTo>
                  <a:pt x="68142" y="4396277"/>
                </a:lnTo>
                <a:cubicBezTo>
                  <a:pt x="30508" y="4396277"/>
                  <a:pt x="0" y="4365768"/>
                  <a:pt x="0" y="4328134"/>
                </a:cubicBezTo>
                <a:lnTo>
                  <a:pt x="0" y="68142"/>
                </a:lnTo>
                <a:cubicBezTo>
                  <a:pt x="0" y="30534"/>
                  <a:pt x="30534" y="0"/>
                  <a:pt x="68142" y="0"/>
                </a:cubicBezTo>
                <a:close/>
              </a:path>
            </a:pathLst>
          </a:custGeom>
          <a:solidFill>
            <a:srgbClr val="4A6D8C">
              <a:alpha val="10196"/>
            </a:srgbClr>
          </a:solidFill>
          <a:ln w="12700">
            <a:solidFill>
              <a:srgbClr val="4A6D8C">
                <a:alpha val="30196"/>
              </a:srgbClr>
            </a:solidFill>
            <a:prstDash val="solid"/>
          </a:ln>
        </p:spPr>
        <p:txBody>
          <a:bodyPr/>
          <a:lstStyle/>
          <a:p>
            <a:endParaRPr lang="zh-CN" altLang="en-US"/>
          </a:p>
        </p:txBody>
      </p:sp>
      <p:sp>
        <p:nvSpPr>
          <p:cNvPr id="5" name="Text 3"/>
          <p:cNvSpPr/>
          <p:nvPr/>
        </p:nvSpPr>
        <p:spPr>
          <a:xfrm>
            <a:off x="485635" y="1201308"/>
            <a:ext cx="6637015" cy="238558"/>
          </a:xfrm>
          <a:prstGeom prst="rect">
            <a:avLst/>
          </a:prstGeom>
          <a:noFill/>
          <a:ln/>
        </p:spPr>
        <p:txBody>
          <a:bodyPr wrap="square" lIns="0" tIns="0" rIns="0" bIns="0" rtlCol="0" anchor="ctr"/>
          <a:lstStyle/>
          <a:p>
            <a:pPr>
              <a:lnSpc>
                <a:spcPct val="130000"/>
              </a:lnSpc>
            </a:pPr>
            <a:r>
              <a:rPr lang="en-US" sz="1208" b="1" dirty="0">
                <a:solidFill>
                  <a:srgbClr val="E0E2E5"/>
                </a:solidFill>
                <a:latin typeface="MiSans" pitchFamily="34" charset="0"/>
                <a:ea typeface="MiSans" pitchFamily="34" charset="-122"/>
                <a:cs typeface="MiSans" pitchFamily="34" charset="-120"/>
              </a:rPr>
              <a:t>多维度拦截机制</a:t>
            </a:r>
            <a:endParaRPr lang="en-US" sz="1600" dirty="0"/>
          </a:p>
        </p:txBody>
      </p:sp>
      <p:sp>
        <p:nvSpPr>
          <p:cNvPr id="6" name="Shape 4"/>
          <p:cNvSpPr/>
          <p:nvPr/>
        </p:nvSpPr>
        <p:spPr>
          <a:xfrm>
            <a:off x="485635" y="1542105"/>
            <a:ext cx="6560335" cy="3774323"/>
          </a:xfrm>
          <a:custGeom>
            <a:avLst/>
            <a:gdLst/>
            <a:ahLst/>
            <a:cxnLst/>
            <a:rect l="l" t="t" r="r" b="b"/>
            <a:pathLst>
              <a:path w="6560335" h="3774323">
                <a:moveTo>
                  <a:pt x="68164" y="0"/>
                </a:moveTo>
                <a:lnTo>
                  <a:pt x="6492171" y="0"/>
                </a:lnTo>
                <a:cubicBezTo>
                  <a:pt x="6529817" y="0"/>
                  <a:pt x="6560335" y="30518"/>
                  <a:pt x="6560335" y="68164"/>
                </a:cubicBezTo>
                <a:lnTo>
                  <a:pt x="6560335" y="3706159"/>
                </a:lnTo>
                <a:cubicBezTo>
                  <a:pt x="6560335" y="3743805"/>
                  <a:pt x="6529817" y="3774323"/>
                  <a:pt x="6492171" y="3774323"/>
                </a:cubicBezTo>
                <a:lnTo>
                  <a:pt x="68164" y="3774323"/>
                </a:lnTo>
                <a:cubicBezTo>
                  <a:pt x="30518" y="3774323"/>
                  <a:pt x="0" y="3743805"/>
                  <a:pt x="0" y="3706159"/>
                </a:cubicBezTo>
                <a:lnTo>
                  <a:pt x="0" y="68164"/>
                </a:lnTo>
                <a:cubicBezTo>
                  <a:pt x="0" y="30543"/>
                  <a:pt x="30543" y="0"/>
                  <a:pt x="68164" y="0"/>
                </a:cubicBezTo>
                <a:close/>
              </a:path>
            </a:pathLst>
          </a:custGeom>
          <a:solidFill>
            <a:srgbClr val="1A1D21"/>
          </a:solidFill>
          <a:ln/>
        </p:spPr>
        <p:txBody>
          <a:bodyPr/>
          <a:lstStyle/>
          <a:p>
            <a:endParaRPr lang="zh-CN" altLang="en-US"/>
          </a:p>
        </p:txBody>
      </p:sp>
      <p:sp>
        <p:nvSpPr>
          <p:cNvPr id="7" name="Shape 5"/>
          <p:cNvSpPr/>
          <p:nvPr/>
        </p:nvSpPr>
        <p:spPr>
          <a:xfrm>
            <a:off x="607044" y="1678423"/>
            <a:ext cx="89459" cy="102239"/>
          </a:xfrm>
          <a:custGeom>
            <a:avLst/>
            <a:gdLst/>
            <a:ahLst/>
            <a:cxnLst/>
            <a:rect l="l" t="t" r="r" b="b"/>
            <a:pathLst>
              <a:path w="89459" h="102239">
                <a:moveTo>
                  <a:pt x="87822" y="40037"/>
                </a:moveTo>
                <a:cubicBezTo>
                  <a:pt x="86284" y="33867"/>
                  <a:pt x="83369" y="29214"/>
                  <a:pt x="77158" y="29214"/>
                </a:cubicBezTo>
                <a:lnTo>
                  <a:pt x="69151" y="29214"/>
                </a:lnTo>
                <a:lnTo>
                  <a:pt x="69151" y="38679"/>
                </a:lnTo>
                <a:cubicBezTo>
                  <a:pt x="69151" y="46028"/>
                  <a:pt x="62921" y="52218"/>
                  <a:pt x="55812" y="52218"/>
                </a:cubicBezTo>
                <a:lnTo>
                  <a:pt x="34486" y="52218"/>
                </a:lnTo>
                <a:cubicBezTo>
                  <a:pt x="28655" y="52218"/>
                  <a:pt x="23822" y="57210"/>
                  <a:pt x="23822" y="63061"/>
                </a:cubicBezTo>
                <a:lnTo>
                  <a:pt x="23822" y="83389"/>
                </a:lnTo>
                <a:cubicBezTo>
                  <a:pt x="23822" y="89180"/>
                  <a:pt x="28855" y="92574"/>
                  <a:pt x="34486" y="94232"/>
                </a:cubicBezTo>
                <a:cubicBezTo>
                  <a:pt x="41235" y="96208"/>
                  <a:pt x="47725" y="96568"/>
                  <a:pt x="55812" y="94232"/>
                </a:cubicBezTo>
                <a:cubicBezTo>
                  <a:pt x="61184" y="92674"/>
                  <a:pt x="66475" y="89539"/>
                  <a:pt x="66475" y="83389"/>
                </a:cubicBezTo>
                <a:lnTo>
                  <a:pt x="66475" y="75261"/>
                </a:lnTo>
                <a:lnTo>
                  <a:pt x="45169" y="75261"/>
                </a:lnTo>
                <a:lnTo>
                  <a:pt x="45169" y="72546"/>
                </a:lnTo>
                <a:lnTo>
                  <a:pt x="77158" y="72546"/>
                </a:lnTo>
                <a:cubicBezTo>
                  <a:pt x="83369" y="72546"/>
                  <a:pt x="85665" y="68213"/>
                  <a:pt x="87822" y="61723"/>
                </a:cubicBezTo>
                <a:cubicBezTo>
                  <a:pt x="90058" y="55033"/>
                  <a:pt x="89958" y="48603"/>
                  <a:pt x="87822" y="40037"/>
                </a:cubicBezTo>
                <a:close/>
                <a:moveTo>
                  <a:pt x="57150" y="88800"/>
                </a:moveTo>
                <a:cubicBezTo>
                  <a:pt x="55630" y="88907"/>
                  <a:pt x="54178" y="88156"/>
                  <a:pt x="53386" y="86855"/>
                </a:cubicBezTo>
                <a:cubicBezTo>
                  <a:pt x="52593" y="85554"/>
                  <a:pt x="52593" y="83919"/>
                  <a:pt x="53386" y="82618"/>
                </a:cubicBezTo>
                <a:cubicBezTo>
                  <a:pt x="54178" y="81317"/>
                  <a:pt x="55630" y="80566"/>
                  <a:pt x="57150" y="80673"/>
                </a:cubicBezTo>
                <a:cubicBezTo>
                  <a:pt x="58670" y="80566"/>
                  <a:pt x="60122" y="81317"/>
                  <a:pt x="60914" y="82618"/>
                </a:cubicBezTo>
                <a:cubicBezTo>
                  <a:pt x="61707" y="83919"/>
                  <a:pt x="61707" y="85554"/>
                  <a:pt x="60914" y="86855"/>
                </a:cubicBezTo>
                <a:cubicBezTo>
                  <a:pt x="60122" y="88156"/>
                  <a:pt x="58670" y="88907"/>
                  <a:pt x="57150" y="88800"/>
                </a:cubicBezTo>
                <a:close/>
                <a:moveTo>
                  <a:pt x="33507" y="49542"/>
                </a:moveTo>
                <a:lnTo>
                  <a:pt x="54834" y="49542"/>
                </a:lnTo>
                <a:cubicBezTo>
                  <a:pt x="60764" y="49542"/>
                  <a:pt x="65497" y="44650"/>
                  <a:pt x="65497" y="38699"/>
                </a:cubicBezTo>
                <a:lnTo>
                  <a:pt x="65497" y="18351"/>
                </a:lnTo>
                <a:cubicBezTo>
                  <a:pt x="65497" y="12560"/>
                  <a:pt x="60625" y="8227"/>
                  <a:pt x="54834" y="7249"/>
                </a:cubicBezTo>
                <a:cubicBezTo>
                  <a:pt x="47685" y="6070"/>
                  <a:pt x="39917" y="6130"/>
                  <a:pt x="33507" y="7269"/>
                </a:cubicBezTo>
                <a:cubicBezTo>
                  <a:pt x="24481" y="8866"/>
                  <a:pt x="22844" y="12201"/>
                  <a:pt x="22844" y="18371"/>
                </a:cubicBezTo>
                <a:lnTo>
                  <a:pt x="22844" y="26498"/>
                </a:lnTo>
                <a:lnTo>
                  <a:pt x="44190" y="26498"/>
                </a:lnTo>
                <a:lnTo>
                  <a:pt x="44190" y="29214"/>
                </a:lnTo>
                <a:lnTo>
                  <a:pt x="14837" y="29214"/>
                </a:lnTo>
                <a:cubicBezTo>
                  <a:pt x="8626" y="29214"/>
                  <a:pt x="3195" y="32948"/>
                  <a:pt x="1498" y="40037"/>
                </a:cubicBezTo>
                <a:cubicBezTo>
                  <a:pt x="-459" y="48164"/>
                  <a:pt x="-539" y="53236"/>
                  <a:pt x="1498" y="61723"/>
                </a:cubicBezTo>
                <a:cubicBezTo>
                  <a:pt x="3015" y="68033"/>
                  <a:pt x="6630" y="72546"/>
                  <a:pt x="12840" y="72546"/>
                </a:cubicBezTo>
                <a:lnTo>
                  <a:pt x="20168" y="72546"/>
                </a:lnTo>
                <a:lnTo>
                  <a:pt x="20168" y="62801"/>
                </a:lnTo>
                <a:cubicBezTo>
                  <a:pt x="20168" y="55752"/>
                  <a:pt x="26259" y="49542"/>
                  <a:pt x="33507" y="49542"/>
                </a:cubicBezTo>
                <a:close/>
                <a:moveTo>
                  <a:pt x="32189" y="12920"/>
                </a:moveTo>
                <a:cubicBezTo>
                  <a:pt x="34438" y="12920"/>
                  <a:pt x="36263" y="14745"/>
                  <a:pt x="36263" y="16993"/>
                </a:cubicBezTo>
                <a:cubicBezTo>
                  <a:pt x="36263" y="19242"/>
                  <a:pt x="34438" y="21067"/>
                  <a:pt x="32189" y="21067"/>
                </a:cubicBezTo>
                <a:cubicBezTo>
                  <a:pt x="29941" y="21067"/>
                  <a:pt x="28116" y="19242"/>
                  <a:pt x="28116" y="16993"/>
                </a:cubicBezTo>
                <a:cubicBezTo>
                  <a:pt x="28116" y="14745"/>
                  <a:pt x="29941" y="12920"/>
                  <a:pt x="32189" y="12920"/>
                </a:cubicBezTo>
                <a:close/>
              </a:path>
            </a:pathLst>
          </a:custGeom>
          <a:solidFill>
            <a:srgbClr val="7D7C7A"/>
          </a:solidFill>
          <a:ln/>
        </p:spPr>
        <p:txBody>
          <a:bodyPr/>
          <a:lstStyle/>
          <a:p>
            <a:endParaRPr lang="zh-CN" altLang="en-US"/>
          </a:p>
        </p:txBody>
      </p:sp>
      <p:sp>
        <p:nvSpPr>
          <p:cNvPr id="8" name="Text 6"/>
          <p:cNvSpPr/>
          <p:nvPr/>
        </p:nvSpPr>
        <p:spPr>
          <a:xfrm>
            <a:off x="783832" y="1644344"/>
            <a:ext cx="2504855" cy="170398"/>
          </a:xfrm>
          <a:prstGeom prst="rect">
            <a:avLst/>
          </a:prstGeom>
          <a:noFill/>
          <a:ln/>
        </p:spPr>
        <p:txBody>
          <a:bodyPr wrap="square" lIns="0" tIns="0" rIns="0" bIns="0" rtlCol="0" anchor="ctr"/>
          <a:lstStyle/>
          <a:p>
            <a:pPr>
              <a:lnSpc>
                <a:spcPct val="120000"/>
              </a:lnSpc>
            </a:pPr>
            <a:r>
              <a:rPr lang="en-US" sz="939" dirty="0">
                <a:solidFill>
                  <a:srgbClr val="7D7C7A"/>
                </a:solidFill>
                <a:latin typeface="MiSans" pitchFamily="34" charset="0"/>
                <a:ea typeface="MiSans" pitchFamily="34" charset="-122"/>
                <a:cs typeface="MiSans" pitchFamily="34" charset="-120"/>
              </a:rPr>
              <a:t>openharness/permissions/checker.py</a:t>
            </a:r>
            <a:endParaRPr lang="en-US" sz="1600" dirty="0"/>
          </a:p>
        </p:txBody>
      </p:sp>
      <p:sp>
        <p:nvSpPr>
          <p:cNvPr id="9" name="Text 7"/>
          <p:cNvSpPr/>
          <p:nvPr/>
        </p:nvSpPr>
        <p:spPr>
          <a:xfrm>
            <a:off x="587874" y="1882901"/>
            <a:ext cx="6415497" cy="161878"/>
          </a:xfrm>
          <a:prstGeom prst="rect">
            <a:avLst/>
          </a:prstGeom>
          <a:noFill/>
          <a:ln/>
        </p:spPr>
        <p:txBody>
          <a:bodyPr wrap="square" lIns="0" tIns="0" rIns="0" bIns="0" rtlCol="0" anchor="ctr"/>
          <a:lstStyle/>
          <a:p>
            <a:pPr>
              <a:lnSpc>
                <a:spcPct val="110000"/>
              </a:lnSpc>
            </a:pPr>
            <a:r>
              <a:rPr lang="en-US" sz="939" dirty="0">
                <a:solidFill>
                  <a:srgbClr val="C9A87C"/>
                </a:solidFill>
                <a:latin typeface="MiSans" pitchFamily="34" charset="0"/>
                <a:ea typeface="MiSans" pitchFamily="34" charset="-122"/>
                <a:cs typeface="MiSans" pitchFamily="34" charset="-120"/>
              </a:rPr>
              <a:t>def</a:t>
            </a:r>
            <a:r>
              <a:rPr lang="en-US" sz="939" dirty="0">
                <a:solidFill>
                  <a:srgbClr val="4A6D8C"/>
                </a:solidFill>
                <a:latin typeface="MiSans" pitchFamily="34" charset="0"/>
                <a:ea typeface="MiSans" pitchFamily="34" charset="-122"/>
                <a:cs typeface="MiSans" pitchFamily="34" charset="-120"/>
              </a:rPr>
              <a:t>evaluate</a:t>
            </a:r>
            <a:r>
              <a:rPr lang="en-US" sz="939" dirty="0">
                <a:solidFill>
                  <a:srgbClr val="E0E2E5"/>
                </a:solidFill>
                <a:latin typeface="MiSans" pitchFamily="34" charset="0"/>
                <a:ea typeface="MiSans" pitchFamily="34" charset="-122"/>
                <a:cs typeface="MiSans" pitchFamily="34" charset="-120"/>
              </a:rPr>
              <a:t>(self, tool_name: </a:t>
            </a:r>
            <a:r>
              <a:rPr lang="en-US" sz="939" dirty="0">
                <a:solidFill>
                  <a:srgbClr val="4A6D8C"/>
                </a:solidFill>
                <a:latin typeface="MiSans" pitchFamily="34" charset="0"/>
                <a:ea typeface="MiSans" pitchFamily="34" charset="-122"/>
                <a:cs typeface="MiSans" pitchFamily="34" charset="-120"/>
              </a:rPr>
              <a:t>str</a:t>
            </a:r>
            <a:r>
              <a:rPr lang="en-US" sz="939" dirty="0">
                <a:solidFill>
                  <a:srgbClr val="E0E2E5"/>
                </a:solidFill>
                <a:latin typeface="MiSans" pitchFamily="34" charset="0"/>
                <a:ea typeface="MiSans" pitchFamily="34" charset="-122"/>
                <a:cs typeface="MiSans" pitchFamily="34" charset="-120"/>
              </a:rPr>
              <a:t>, *, ...):</a:t>
            </a:r>
            <a:endParaRPr lang="en-US" sz="1600" dirty="0"/>
          </a:p>
        </p:txBody>
      </p:sp>
      <p:sp>
        <p:nvSpPr>
          <p:cNvPr id="10" name="Text 8"/>
          <p:cNvSpPr/>
          <p:nvPr/>
        </p:nvSpPr>
        <p:spPr>
          <a:xfrm>
            <a:off x="656034" y="2089509"/>
            <a:ext cx="2518301" cy="140579"/>
          </a:xfrm>
          <a:prstGeom prst="rect">
            <a:avLst/>
          </a:prstGeom>
          <a:noFill/>
          <a:ln/>
        </p:spPr>
        <p:txBody>
          <a:bodyPr wrap="square" lIns="0" tIns="0" rIns="0" bIns="0" rtlCol="0" anchor="ctr"/>
          <a:lstStyle/>
          <a:p>
            <a:pPr>
              <a:lnSpc>
                <a:spcPct val="110000"/>
              </a:lnSpc>
            </a:pPr>
            <a:r>
              <a:rPr lang="en-US" sz="939" dirty="0">
                <a:solidFill>
                  <a:srgbClr val="7D7C7A"/>
                </a:solidFill>
                <a:latin typeface="MiSans" pitchFamily="34" charset="0"/>
                <a:ea typeface="MiSans" pitchFamily="34" charset="-122"/>
                <a:cs typeface="MiSans" pitchFamily="34" charset="-120"/>
              </a:rPr>
              <a:t>"""返回工具是否允许立即运行的决策结果"""</a:t>
            </a:r>
            <a:endParaRPr lang="en-US" sz="1600" dirty="0"/>
          </a:p>
        </p:txBody>
      </p:sp>
      <p:sp>
        <p:nvSpPr>
          <p:cNvPr id="11" name="Text 9"/>
          <p:cNvSpPr/>
          <p:nvPr/>
        </p:nvSpPr>
        <p:spPr>
          <a:xfrm>
            <a:off x="656034" y="2287597"/>
            <a:ext cx="1492250" cy="140579"/>
          </a:xfrm>
          <a:prstGeom prst="rect">
            <a:avLst/>
          </a:prstGeom>
          <a:noFill/>
          <a:ln/>
        </p:spPr>
        <p:txBody>
          <a:bodyPr wrap="square" lIns="0" tIns="0" rIns="0" bIns="0" rtlCol="0" anchor="ctr"/>
          <a:lstStyle/>
          <a:p>
            <a:pPr>
              <a:lnSpc>
                <a:spcPct val="110000"/>
              </a:lnSpc>
            </a:pPr>
            <a:r>
              <a:rPr lang="en-US" sz="939" dirty="0">
                <a:solidFill>
                  <a:srgbClr val="7D7C7A"/>
                </a:solidFill>
                <a:latin typeface="MiSans" pitchFamily="34" charset="0"/>
                <a:ea typeface="MiSans" pitchFamily="34" charset="-122"/>
                <a:cs typeface="MiSans" pitchFamily="34" charset="-120"/>
              </a:rPr>
              <a:t># 1. 检查工具显式黑名单</a:t>
            </a:r>
            <a:endParaRPr lang="en-US" sz="1600" dirty="0"/>
          </a:p>
        </p:txBody>
      </p:sp>
      <p:sp>
        <p:nvSpPr>
          <p:cNvPr id="12" name="Text 10"/>
          <p:cNvSpPr/>
          <p:nvPr/>
        </p:nvSpPr>
        <p:spPr>
          <a:xfrm>
            <a:off x="656034" y="2477166"/>
            <a:ext cx="6347338" cy="161878"/>
          </a:xfrm>
          <a:prstGeom prst="rect">
            <a:avLst/>
          </a:prstGeom>
          <a:noFill/>
          <a:ln/>
        </p:spPr>
        <p:txBody>
          <a:bodyPr wrap="square" lIns="0" tIns="0" rIns="0" bIns="0" rtlCol="0" anchor="ctr"/>
          <a:lstStyle/>
          <a:p>
            <a:pPr>
              <a:lnSpc>
                <a:spcPct val="110000"/>
              </a:lnSpc>
            </a:pPr>
            <a:r>
              <a:rPr lang="en-US" sz="939" dirty="0">
                <a:solidFill>
                  <a:srgbClr val="C9A87C"/>
                </a:solidFill>
                <a:latin typeface="MiSans" pitchFamily="34" charset="0"/>
                <a:ea typeface="MiSans" pitchFamily="34" charset="-122"/>
                <a:cs typeface="MiSans" pitchFamily="34" charset="-120"/>
              </a:rPr>
              <a:t>if</a:t>
            </a:r>
            <a:r>
              <a:rPr lang="en-US" sz="939" dirty="0">
                <a:solidFill>
                  <a:srgbClr val="E0E2E5"/>
                </a:solidFill>
                <a:latin typeface="MiSans" pitchFamily="34" charset="0"/>
                <a:ea typeface="MiSans" pitchFamily="34" charset="-122"/>
                <a:cs typeface="MiSans" pitchFamily="34" charset="-120"/>
              </a:rPr>
              <a:t> tool_name </a:t>
            </a:r>
            <a:r>
              <a:rPr lang="en-US" sz="939" dirty="0">
                <a:solidFill>
                  <a:srgbClr val="C9A87C"/>
                </a:solidFill>
                <a:latin typeface="MiSans" pitchFamily="34" charset="0"/>
                <a:ea typeface="MiSans" pitchFamily="34" charset="-122"/>
                <a:cs typeface="MiSans" pitchFamily="34" charset="-120"/>
              </a:rPr>
              <a:t>in</a:t>
            </a:r>
            <a:r>
              <a:rPr lang="en-US" sz="939" dirty="0">
                <a:solidFill>
                  <a:srgbClr val="E0E2E5"/>
                </a:solidFill>
                <a:latin typeface="MiSans" pitchFamily="34" charset="0"/>
                <a:ea typeface="MiSans" pitchFamily="34" charset="-122"/>
                <a:cs typeface="MiSans" pitchFamily="34" charset="-120"/>
              </a:rPr>
              <a:t> self._settings.denied_tools:</a:t>
            </a:r>
            <a:endParaRPr lang="en-US" sz="1600" dirty="0"/>
          </a:p>
        </p:txBody>
      </p:sp>
      <p:sp>
        <p:nvSpPr>
          <p:cNvPr id="13" name="Text 11"/>
          <p:cNvSpPr/>
          <p:nvPr/>
        </p:nvSpPr>
        <p:spPr>
          <a:xfrm>
            <a:off x="724193" y="2675254"/>
            <a:ext cx="6279178" cy="161878"/>
          </a:xfrm>
          <a:prstGeom prst="rect">
            <a:avLst/>
          </a:prstGeom>
          <a:noFill/>
          <a:ln/>
        </p:spPr>
        <p:txBody>
          <a:bodyPr wrap="square" lIns="0" tIns="0" rIns="0" bIns="0" rtlCol="0" anchor="ctr"/>
          <a:lstStyle/>
          <a:p>
            <a:pPr>
              <a:lnSpc>
                <a:spcPct val="110000"/>
              </a:lnSpc>
            </a:pPr>
            <a:r>
              <a:rPr lang="en-US" sz="939" dirty="0">
                <a:solidFill>
                  <a:srgbClr val="C9A87C"/>
                </a:solidFill>
                <a:latin typeface="MiSans" pitchFamily="34" charset="0"/>
                <a:ea typeface="MiSans" pitchFamily="34" charset="-122"/>
                <a:cs typeface="MiSans" pitchFamily="34" charset="-120"/>
              </a:rPr>
              <a:t>return</a:t>
            </a:r>
            <a:r>
              <a:rPr lang="en-US" sz="939" dirty="0">
                <a:solidFill>
                  <a:srgbClr val="E0E2E5"/>
                </a:solidFill>
                <a:latin typeface="MiSans" pitchFamily="34" charset="0"/>
                <a:ea typeface="MiSans" pitchFamily="34" charset="-122"/>
                <a:cs typeface="MiSans" pitchFamily="34" charset="-120"/>
              </a:rPr>
              <a:t> PermissionDecision(</a:t>
            </a:r>
            <a:endParaRPr lang="en-US" sz="1600" dirty="0"/>
          </a:p>
        </p:txBody>
      </p:sp>
      <p:sp>
        <p:nvSpPr>
          <p:cNvPr id="14" name="Text 12"/>
          <p:cNvSpPr/>
          <p:nvPr/>
        </p:nvSpPr>
        <p:spPr>
          <a:xfrm>
            <a:off x="792352" y="2873342"/>
            <a:ext cx="6211019" cy="161878"/>
          </a:xfrm>
          <a:prstGeom prst="rect">
            <a:avLst/>
          </a:prstGeom>
          <a:noFill/>
          <a:ln/>
        </p:spPr>
        <p:txBody>
          <a:bodyPr wrap="square" lIns="0" tIns="0" rIns="0" bIns="0" rtlCol="0" anchor="ctr"/>
          <a:lstStyle/>
          <a:p>
            <a:pPr>
              <a:lnSpc>
                <a:spcPct val="110000"/>
              </a:lnSpc>
            </a:pPr>
            <a:r>
              <a:rPr lang="en-US" sz="939" dirty="0">
                <a:solidFill>
                  <a:srgbClr val="E0E2E5"/>
                </a:solidFill>
                <a:latin typeface="MiSans" pitchFamily="34" charset="0"/>
                <a:ea typeface="MiSans" pitchFamily="34" charset="-122"/>
                <a:cs typeface="MiSans" pitchFamily="34" charset="-120"/>
              </a:rPr>
              <a:t>allowed=</a:t>
            </a:r>
            <a:r>
              <a:rPr lang="en-US" sz="939" dirty="0">
                <a:solidFill>
                  <a:srgbClr val="C9A87C"/>
                </a:solidFill>
                <a:latin typeface="MiSans" pitchFamily="34" charset="0"/>
                <a:ea typeface="MiSans" pitchFamily="34" charset="-122"/>
                <a:cs typeface="MiSans" pitchFamily="34" charset="-120"/>
              </a:rPr>
              <a:t>False</a:t>
            </a:r>
            <a:r>
              <a:rPr lang="en-US" sz="939" dirty="0">
                <a:solidFill>
                  <a:srgbClr val="E0E2E5"/>
                </a:solidFill>
                <a:latin typeface="MiSans" pitchFamily="34" charset="0"/>
                <a:ea typeface="MiSans" pitchFamily="34" charset="-122"/>
                <a:cs typeface="MiSans" pitchFamily="34" charset="-120"/>
              </a:rPr>
              <a:t>, reason=</a:t>
            </a:r>
            <a:r>
              <a:rPr lang="en-US" sz="939" dirty="0">
                <a:solidFill>
                  <a:srgbClr val="4A6D8C"/>
                </a:solidFill>
                <a:latin typeface="MiSans" pitchFamily="34" charset="0"/>
                <a:ea typeface="MiSans" pitchFamily="34" charset="-122"/>
                <a:cs typeface="MiSans" pitchFamily="34" charset="-120"/>
              </a:rPr>
              <a:t>"..."</a:t>
            </a:r>
            <a:r>
              <a:rPr lang="en-US" sz="939" dirty="0">
                <a:solidFill>
                  <a:srgbClr val="E0E2E5"/>
                </a:solidFill>
                <a:latin typeface="MiSans" pitchFamily="34" charset="0"/>
                <a:ea typeface="MiSans" pitchFamily="34" charset="-122"/>
                <a:cs typeface="MiSans" pitchFamily="34" charset="-120"/>
              </a:rPr>
              <a:t>)</a:t>
            </a:r>
            <a:endParaRPr lang="en-US" sz="1600" dirty="0"/>
          </a:p>
        </p:txBody>
      </p:sp>
      <p:sp>
        <p:nvSpPr>
          <p:cNvPr id="15" name="Text 13"/>
          <p:cNvSpPr/>
          <p:nvPr/>
        </p:nvSpPr>
        <p:spPr>
          <a:xfrm>
            <a:off x="656034" y="3079950"/>
            <a:ext cx="1923105" cy="140579"/>
          </a:xfrm>
          <a:prstGeom prst="rect">
            <a:avLst/>
          </a:prstGeom>
          <a:noFill/>
          <a:ln/>
        </p:spPr>
        <p:txBody>
          <a:bodyPr wrap="square" lIns="0" tIns="0" rIns="0" bIns="0" rtlCol="0" anchor="ctr"/>
          <a:lstStyle/>
          <a:p>
            <a:pPr>
              <a:lnSpc>
                <a:spcPct val="110000"/>
              </a:lnSpc>
            </a:pPr>
            <a:r>
              <a:rPr lang="en-US" sz="939" dirty="0">
                <a:solidFill>
                  <a:srgbClr val="7D7C7A"/>
                </a:solidFill>
                <a:latin typeface="MiSans" pitchFamily="34" charset="0"/>
                <a:ea typeface="MiSans" pitchFamily="34" charset="-122"/>
                <a:cs typeface="MiSans" pitchFamily="34" charset="-120"/>
              </a:rPr>
              <a:t># 2. 检查基于 glob 的路径规则</a:t>
            </a:r>
            <a:endParaRPr lang="en-US" sz="1600" dirty="0"/>
          </a:p>
        </p:txBody>
      </p:sp>
      <p:sp>
        <p:nvSpPr>
          <p:cNvPr id="16" name="Text 14"/>
          <p:cNvSpPr/>
          <p:nvPr/>
        </p:nvSpPr>
        <p:spPr>
          <a:xfrm>
            <a:off x="656034" y="3269518"/>
            <a:ext cx="6347338" cy="161878"/>
          </a:xfrm>
          <a:prstGeom prst="rect">
            <a:avLst/>
          </a:prstGeom>
          <a:noFill/>
          <a:ln/>
        </p:spPr>
        <p:txBody>
          <a:bodyPr wrap="square" lIns="0" tIns="0" rIns="0" bIns="0" rtlCol="0" anchor="ctr"/>
          <a:lstStyle/>
          <a:p>
            <a:pPr>
              <a:lnSpc>
                <a:spcPct val="110000"/>
              </a:lnSpc>
            </a:pPr>
            <a:r>
              <a:rPr lang="en-US" sz="939" dirty="0">
                <a:solidFill>
                  <a:srgbClr val="C9A87C"/>
                </a:solidFill>
                <a:latin typeface="MiSans" pitchFamily="34" charset="0"/>
                <a:ea typeface="MiSans" pitchFamily="34" charset="-122"/>
                <a:cs typeface="MiSans" pitchFamily="34" charset="-120"/>
              </a:rPr>
              <a:t>if</a:t>
            </a:r>
            <a:r>
              <a:rPr lang="en-US" sz="939" dirty="0">
                <a:solidFill>
                  <a:srgbClr val="E0E2E5"/>
                </a:solidFill>
                <a:latin typeface="MiSans" pitchFamily="34" charset="0"/>
                <a:ea typeface="MiSans" pitchFamily="34" charset="-122"/>
                <a:cs typeface="MiSans" pitchFamily="34" charset="-120"/>
              </a:rPr>
              <a:t> file_path </a:t>
            </a:r>
            <a:r>
              <a:rPr lang="en-US" sz="939" dirty="0">
                <a:solidFill>
                  <a:srgbClr val="C9A87C"/>
                </a:solidFill>
                <a:latin typeface="MiSans" pitchFamily="34" charset="0"/>
                <a:ea typeface="MiSans" pitchFamily="34" charset="-122"/>
                <a:cs typeface="MiSans" pitchFamily="34" charset="-120"/>
              </a:rPr>
              <a:t>and</a:t>
            </a:r>
            <a:r>
              <a:rPr lang="en-US" sz="939" dirty="0">
                <a:solidFill>
                  <a:srgbClr val="E0E2E5"/>
                </a:solidFill>
                <a:latin typeface="MiSans" pitchFamily="34" charset="0"/>
                <a:ea typeface="MiSans" pitchFamily="34" charset="-122"/>
                <a:cs typeface="MiSans" pitchFamily="34" charset="-120"/>
              </a:rPr>
              <a:t> self._path_rules:</a:t>
            </a:r>
            <a:endParaRPr lang="en-US" sz="1600" dirty="0"/>
          </a:p>
        </p:txBody>
      </p:sp>
      <p:sp>
        <p:nvSpPr>
          <p:cNvPr id="17" name="Text 15"/>
          <p:cNvSpPr/>
          <p:nvPr/>
        </p:nvSpPr>
        <p:spPr>
          <a:xfrm>
            <a:off x="724193" y="3467606"/>
            <a:ext cx="6279178" cy="161878"/>
          </a:xfrm>
          <a:prstGeom prst="rect">
            <a:avLst/>
          </a:prstGeom>
          <a:noFill/>
          <a:ln/>
        </p:spPr>
        <p:txBody>
          <a:bodyPr wrap="square" lIns="0" tIns="0" rIns="0" bIns="0" rtlCol="0" anchor="ctr"/>
          <a:lstStyle/>
          <a:p>
            <a:pPr>
              <a:lnSpc>
                <a:spcPct val="110000"/>
              </a:lnSpc>
            </a:pPr>
            <a:r>
              <a:rPr lang="en-US" sz="939" dirty="0">
                <a:solidFill>
                  <a:srgbClr val="C9A87C"/>
                </a:solidFill>
                <a:latin typeface="MiSans" pitchFamily="34" charset="0"/>
                <a:ea typeface="MiSans" pitchFamily="34" charset="-122"/>
                <a:cs typeface="MiSans" pitchFamily="34" charset="-120"/>
              </a:rPr>
              <a:t>for</a:t>
            </a:r>
            <a:r>
              <a:rPr lang="en-US" sz="939" dirty="0">
                <a:solidFill>
                  <a:srgbClr val="E0E2E5"/>
                </a:solidFill>
                <a:latin typeface="MiSans" pitchFamily="34" charset="0"/>
                <a:ea typeface="MiSans" pitchFamily="34" charset="-122"/>
                <a:cs typeface="MiSans" pitchFamily="34" charset="-120"/>
              </a:rPr>
              <a:t> rule </a:t>
            </a:r>
            <a:r>
              <a:rPr lang="en-US" sz="939" dirty="0">
                <a:solidFill>
                  <a:srgbClr val="C9A87C"/>
                </a:solidFill>
                <a:latin typeface="MiSans" pitchFamily="34" charset="0"/>
                <a:ea typeface="MiSans" pitchFamily="34" charset="-122"/>
                <a:cs typeface="MiSans" pitchFamily="34" charset="-120"/>
              </a:rPr>
              <a:t>in</a:t>
            </a:r>
            <a:r>
              <a:rPr lang="en-US" sz="939" dirty="0">
                <a:solidFill>
                  <a:srgbClr val="E0E2E5"/>
                </a:solidFill>
                <a:latin typeface="MiSans" pitchFamily="34" charset="0"/>
                <a:ea typeface="MiSans" pitchFamily="34" charset="-122"/>
                <a:cs typeface="MiSans" pitchFamily="34" charset="-120"/>
              </a:rPr>
              <a:t> self._path_rules:</a:t>
            </a:r>
            <a:endParaRPr lang="en-US" sz="1600" dirty="0"/>
          </a:p>
        </p:txBody>
      </p:sp>
      <p:sp>
        <p:nvSpPr>
          <p:cNvPr id="18" name="Text 16"/>
          <p:cNvSpPr/>
          <p:nvPr/>
        </p:nvSpPr>
        <p:spPr>
          <a:xfrm>
            <a:off x="792352" y="3665694"/>
            <a:ext cx="6211019" cy="161878"/>
          </a:xfrm>
          <a:prstGeom prst="rect">
            <a:avLst/>
          </a:prstGeom>
          <a:noFill/>
          <a:ln/>
        </p:spPr>
        <p:txBody>
          <a:bodyPr wrap="square" lIns="0" tIns="0" rIns="0" bIns="0" rtlCol="0" anchor="ctr"/>
          <a:lstStyle/>
          <a:p>
            <a:pPr>
              <a:lnSpc>
                <a:spcPct val="110000"/>
              </a:lnSpc>
            </a:pPr>
            <a:r>
              <a:rPr lang="en-US" sz="939" dirty="0">
                <a:solidFill>
                  <a:srgbClr val="C9A87C"/>
                </a:solidFill>
                <a:latin typeface="MiSans" pitchFamily="34" charset="0"/>
                <a:ea typeface="MiSans" pitchFamily="34" charset="-122"/>
                <a:cs typeface="MiSans" pitchFamily="34" charset="-120"/>
              </a:rPr>
              <a:t>if</a:t>
            </a:r>
            <a:r>
              <a:rPr lang="en-US" sz="939" dirty="0">
                <a:solidFill>
                  <a:srgbClr val="E0E2E5"/>
                </a:solidFill>
                <a:latin typeface="MiSans" pitchFamily="34" charset="0"/>
                <a:ea typeface="MiSans" pitchFamily="34" charset="-122"/>
                <a:cs typeface="MiSans" pitchFamily="34" charset="-120"/>
              </a:rPr>
              <a:t> fnmatch.fnmatch(file_path, rule.pattern):</a:t>
            </a:r>
            <a:endParaRPr lang="en-US" sz="1600" dirty="0"/>
          </a:p>
        </p:txBody>
      </p:sp>
      <p:sp>
        <p:nvSpPr>
          <p:cNvPr id="19" name="Text 17"/>
          <p:cNvSpPr/>
          <p:nvPr/>
        </p:nvSpPr>
        <p:spPr>
          <a:xfrm>
            <a:off x="860512" y="3863782"/>
            <a:ext cx="6142860" cy="161878"/>
          </a:xfrm>
          <a:prstGeom prst="rect">
            <a:avLst/>
          </a:prstGeom>
          <a:noFill/>
          <a:ln/>
        </p:spPr>
        <p:txBody>
          <a:bodyPr wrap="square" lIns="0" tIns="0" rIns="0" bIns="0" rtlCol="0" anchor="ctr"/>
          <a:lstStyle/>
          <a:p>
            <a:pPr>
              <a:lnSpc>
                <a:spcPct val="110000"/>
              </a:lnSpc>
            </a:pPr>
            <a:r>
              <a:rPr lang="en-US" sz="939" dirty="0">
                <a:solidFill>
                  <a:srgbClr val="C9A87C"/>
                </a:solidFill>
                <a:latin typeface="MiSans" pitchFamily="34" charset="0"/>
                <a:ea typeface="MiSans" pitchFamily="34" charset="-122"/>
                <a:cs typeface="MiSans" pitchFamily="34" charset="-120"/>
              </a:rPr>
              <a:t>return</a:t>
            </a:r>
            <a:r>
              <a:rPr lang="en-US" sz="939" dirty="0">
                <a:solidFill>
                  <a:srgbClr val="E0E2E5"/>
                </a:solidFill>
                <a:latin typeface="MiSans" pitchFamily="34" charset="0"/>
                <a:ea typeface="MiSans" pitchFamily="34" charset="-122"/>
                <a:cs typeface="MiSans" pitchFamily="34" charset="-120"/>
              </a:rPr>
              <a:t> PermissionDecision(allowed=</a:t>
            </a:r>
            <a:r>
              <a:rPr lang="en-US" sz="939" dirty="0">
                <a:solidFill>
                  <a:srgbClr val="C9A87C"/>
                </a:solidFill>
                <a:latin typeface="MiSans" pitchFamily="34" charset="0"/>
                <a:ea typeface="MiSans" pitchFamily="34" charset="-122"/>
                <a:cs typeface="MiSans" pitchFamily="34" charset="-120"/>
              </a:rPr>
              <a:t>False</a:t>
            </a:r>
            <a:r>
              <a:rPr lang="en-US" sz="939" dirty="0">
                <a:solidFill>
                  <a:srgbClr val="E0E2E5"/>
                </a:solidFill>
                <a:latin typeface="MiSans" pitchFamily="34" charset="0"/>
                <a:ea typeface="MiSans" pitchFamily="34" charset="-122"/>
                <a:cs typeface="MiSans" pitchFamily="34" charset="-120"/>
              </a:rPr>
              <a:t>, ...)</a:t>
            </a:r>
            <a:endParaRPr lang="en-US" sz="1600" dirty="0"/>
          </a:p>
        </p:txBody>
      </p:sp>
      <p:sp>
        <p:nvSpPr>
          <p:cNvPr id="20" name="Text 18"/>
          <p:cNvSpPr/>
          <p:nvPr/>
        </p:nvSpPr>
        <p:spPr>
          <a:xfrm>
            <a:off x="656034" y="4070390"/>
            <a:ext cx="1372971" cy="140579"/>
          </a:xfrm>
          <a:prstGeom prst="rect">
            <a:avLst/>
          </a:prstGeom>
          <a:noFill/>
          <a:ln/>
        </p:spPr>
        <p:txBody>
          <a:bodyPr wrap="square" lIns="0" tIns="0" rIns="0" bIns="0" rtlCol="0" anchor="ctr"/>
          <a:lstStyle/>
          <a:p>
            <a:pPr>
              <a:lnSpc>
                <a:spcPct val="110000"/>
              </a:lnSpc>
            </a:pPr>
            <a:r>
              <a:rPr lang="en-US" sz="939" dirty="0">
                <a:solidFill>
                  <a:srgbClr val="7D7C7A"/>
                </a:solidFill>
                <a:latin typeface="MiSans" pitchFamily="34" charset="0"/>
                <a:ea typeface="MiSans" pitchFamily="34" charset="-122"/>
                <a:cs typeface="MiSans" pitchFamily="34" charset="-120"/>
              </a:rPr>
              <a:t># 3. 只读工具默认放行</a:t>
            </a:r>
            <a:endParaRPr lang="en-US" sz="1600" dirty="0"/>
          </a:p>
        </p:txBody>
      </p:sp>
      <p:sp>
        <p:nvSpPr>
          <p:cNvPr id="21" name="Text 19"/>
          <p:cNvSpPr/>
          <p:nvPr/>
        </p:nvSpPr>
        <p:spPr>
          <a:xfrm>
            <a:off x="656034" y="4259958"/>
            <a:ext cx="6347338" cy="161878"/>
          </a:xfrm>
          <a:prstGeom prst="rect">
            <a:avLst/>
          </a:prstGeom>
          <a:noFill/>
          <a:ln/>
        </p:spPr>
        <p:txBody>
          <a:bodyPr wrap="square" lIns="0" tIns="0" rIns="0" bIns="0" rtlCol="0" anchor="ctr"/>
          <a:lstStyle/>
          <a:p>
            <a:pPr>
              <a:lnSpc>
                <a:spcPct val="110000"/>
              </a:lnSpc>
            </a:pPr>
            <a:r>
              <a:rPr lang="en-US" sz="939" dirty="0">
                <a:solidFill>
                  <a:srgbClr val="C9A87C"/>
                </a:solidFill>
                <a:latin typeface="MiSans" pitchFamily="34" charset="0"/>
                <a:ea typeface="MiSans" pitchFamily="34" charset="-122"/>
                <a:cs typeface="MiSans" pitchFamily="34" charset="-120"/>
              </a:rPr>
              <a:t>if</a:t>
            </a:r>
            <a:r>
              <a:rPr lang="en-US" sz="939" dirty="0">
                <a:solidFill>
                  <a:srgbClr val="E0E2E5"/>
                </a:solidFill>
                <a:latin typeface="MiSans" pitchFamily="34" charset="0"/>
                <a:ea typeface="MiSans" pitchFamily="34" charset="-122"/>
                <a:cs typeface="MiSans" pitchFamily="34" charset="-120"/>
              </a:rPr>
              <a:t> is_read_only:</a:t>
            </a:r>
            <a:endParaRPr lang="en-US" sz="1600" dirty="0"/>
          </a:p>
        </p:txBody>
      </p:sp>
      <p:sp>
        <p:nvSpPr>
          <p:cNvPr id="22" name="Text 20"/>
          <p:cNvSpPr/>
          <p:nvPr/>
        </p:nvSpPr>
        <p:spPr>
          <a:xfrm>
            <a:off x="724193" y="4458046"/>
            <a:ext cx="6279178" cy="161878"/>
          </a:xfrm>
          <a:prstGeom prst="rect">
            <a:avLst/>
          </a:prstGeom>
          <a:noFill/>
          <a:ln/>
        </p:spPr>
        <p:txBody>
          <a:bodyPr wrap="square" lIns="0" tIns="0" rIns="0" bIns="0" rtlCol="0" anchor="ctr"/>
          <a:lstStyle/>
          <a:p>
            <a:pPr>
              <a:lnSpc>
                <a:spcPct val="110000"/>
              </a:lnSpc>
            </a:pPr>
            <a:r>
              <a:rPr lang="en-US" sz="939" dirty="0">
                <a:solidFill>
                  <a:srgbClr val="C9A87C"/>
                </a:solidFill>
                <a:latin typeface="MiSans" pitchFamily="34" charset="0"/>
                <a:ea typeface="MiSans" pitchFamily="34" charset="-122"/>
                <a:cs typeface="MiSans" pitchFamily="34" charset="-120"/>
              </a:rPr>
              <a:t>return</a:t>
            </a:r>
            <a:r>
              <a:rPr lang="en-US" sz="939" dirty="0">
                <a:solidFill>
                  <a:srgbClr val="E0E2E5"/>
                </a:solidFill>
                <a:latin typeface="MiSans" pitchFamily="34" charset="0"/>
                <a:ea typeface="MiSans" pitchFamily="34" charset="-122"/>
                <a:cs typeface="MiSans" pitchFamily="34" charset="-120"/>
              </a:rPr>
              <a:t> PermissionDecision(allowed=</a:t>
            </a:r>
            <a:r>
              <a:rPr lang="en-US" sz="939" dirty="0">
                <a:solidFill>
                  <a:srgbClr val="C9A87C"/>
                </a:solidFill>
                <a:latin typeface="MiSans" pitchFamily="34" charset="0"/>
                <a:ea typeface="MiSans" pitchFamily="34" charset="-122"/>
                <a:cs typeface="MiSans" pitchFamily="34" charset="-120"/>
              </a:rPr>
              <a:t>True</a:t>
            </a:r>
            <a:r>
              <a:rPr lang="en-US" sz="939" dirty="0">
                <a:solidFill>
                  <a:srgbClr val="E0E2E5"/>
                </a:solidFill>
                <a:latin typeface="MiSans" pitchFamily="34" charset="0"/>
                <a:ea typeface="MiSans" pitchFamily="34" charset="-122"/>
                <a:cs typeface="MiSans" pitchFamily="34" charset="-120"/>
              </a:rPr>
              <a:t>, ...)</a:t>
            </a:r>
            <a:endParaRPr lang="en-US" sz="1600" dirty="0"/>
          </a:p>
        </p:txBody>
      </p:sp>
      <p:sp>
        <p:nvSpPr>
          <p:cNvPr id="23" name="Text 21"/>
          <p:cNvSpPr/>
          <p:nvPr/>
        </p:nvSpPr>
        <p:spPr>
          <a:xfrm>
            <a:off x="656034" y="4664654"/>
            <a:ext cx="1730808" cy="140579"/>
          </a:xfrm>
          <a:prstGeom prst="rect">
            <a:avLst/>
          </a:prstGeom>
          <a:noFill/>
          <a:ln/>
        </p:spPr>
        <p:txBody>
          <a:bodyPr wrap="square" lIns="0" tIns="0" rIns="0" bIns="0" rtlCol="0" anchor="ctr"/>
          <a:lstStyle/>
          <a:p>
            <a:pPr>
              <a:lnSpc>
                <a:spcPct val="110000"/>
              </a:lnSpc>
            </a:pPr>
            <a:r>
              <a:rPr lang="en-US" sz="939" dirty="0">
                <a:solidFill>
                  <a:srgbClr val="7D7C7A"/>
                </a:solidFill>
                <a:latin typeface="MiSans" pitchFamily="34" charset="0"/>
                <a:ea typeface="MiSans" pitchFamily="34" charset="-122"/>
                <a:cs typeface="MiSans" pitchFamily="34" charset="-120"/>
              </a:rPr>
              <a:t># 4. 状态变更工具需人工确认</a:t>
            </a:r>
            <a:endParaRPr lang="en-US" sz="1600" dirty="0"/>
          </a:p>
        </p:txBody>
      </p:sp>
      <p:sp>
        <p:nvSpPr>
          <p:cNvPr id="24" name="Text 22"/>
          <p:cNvSpPr/>
          <p:nvPr/>
        </p:nvSpPr>
        <p:spPr>
          <a:xfrm>
            <a:off x="656034" y="4854222"/>
            <a:ext cx="6347338" cy="161878"/>
          </a:xfrm>
          <a:prstGeom prst="rect">
            <a:avLst/>
          </a:prstGeom>
          <a:noFill/>
          <a:ln/>
        </p:spPr>
        <p:txBody>
          <a:bodyPr wrap="square" lIns="0" tIns="0" rIns="0" bIns="0" rtlCol="0" anchor="ctr"/>
          <a:lstStyle/>
          <a:p>
            <a:pPr>
              <a:lnSpc>
                <a:spcPct val="110000"/>
              </a:lnSpc>
            </a:pPr>
            <a:r>
              <a:rPr lang="en-US" sz="939" dirty="0">
                <a:solidFill>
                  <a:srgbClr val="C9A87C"/>
                </a:solidFill>
                <a:latin typeface="MiSans" pitchFamily="34" charset="0"/>
                <a:ea typeface="MiSans" pitchFamily="34" charset="-122"/>
                <a:cs typeface="MiSans" pitchFamily="34" charset="-120"/>
              </a:rPr>
              <a:t>return</a:t>
            </a:r>
            <a:r>
              <a:rPr lang="en-US" sz="939" dirty="0">
                <a:solidFill>
                  <a:srgbClr val="E0E2E5"/>
                </a:solidFill>
                <a:latin typeface="MiSans" pitchFamily="34" charset="0"/>
                <a:ea typeface="MiSans" pitchFamily="34" charset="-122"/>
                <a:cs typeface="MiSans" pitchFamily="34" charset="-120"/>
              </a:rPr>
              <a:t> PermissionDecision(</a:t>
            </a:r>
            <a:endParaRPr lang="en-US" sz="1600" dirty="0"/>
          </a:p>
        </p:txBody>
      </p:sp>
      <p:sp>
        <p:nvSpPr>
          <p:cNvPr id="25" name="Text 23"/>
          <p:cNvSpPr/>
          <p:nvPr/>
        </p:nvSpPr>
        <p:spPr>
          <a:xfrm>
            <a:off x="724193" y="5052310"/>
            <a:ext cx="6279178" cy="161878"/>
          </a:xfrm>
          <a:prstGeom prst="rect">
            <a:avLst/>
          </a:prstGeom>
          <a:noFill/>
          <a:ln/>
        </p:spPr>
        <p:txBody>
          <a:bodyPr wrap="square" lIns="0" tIns="0" rIns="0" bIns="0" rtlCol="0" anchor="ctr"/>
          <a:lstStyle/>
          <a:p>
            <a:pPr>
              <a:lnSpc>
                <a:spcPct val="110000"/>
              </a:lnSpc>
            </a:pPr>
            <a:r>
              <a:rPr lang="en-US" sz="939" dirty="0">
                <a:solidFill>
                  <a:srgbClr val="E0E2E5"/>
                </a:solidFill>
                <a:latin typeface="MiSans" pitchFamily="34" charset="0"/>
                <a:ea typeface="MiSans" pitchFamily="34" charset="-122"/>
                <a:cs typeface="MiSans" pitchFamily="34" charset="-120"/>
              </a:rPr>
              <a:t>allowed=</a:t>
            </a:r>
            <a:r>
              <a:rPr lang="en-US" sz="939" dirty="0">
                <a:solidFill>
                  <a:srgbClr val="C9A87C"/>
                </a:solidFill>
                <a:latin typeface="MiSans" pitchFamily="34" charset="0"/>
                <a:ea typeface="MiSans" pitchFamily="34" charset="-122"/>
                <a:cs typeface="MiSans" pitchFamily="34" charset="-120"/>
              </a:rPr>
              <a:t>False</a:t>
            </a:r>
            <a:r>
              <a:rPr lang="en-US" sz="939" dirty="0">
                <a:solidFill>
                  <a:srgbClr val="E0E2E5"/>
                </a:solidFill>
                <a:latin typeface="MiSans" pitchFamily="34" charset="0"/>
                <a:ea typeface="MiSans" pitchFamily="34" charset="-122"/>
                <a:cs typeface="MiSans" pitchFamily="34" charset="-120"/>
              </a:rPr>
              <a:t>, requires_confirmation=</a:t>
            </a:r>
            <a:r>
              <a:rPr lang="en-US" sz="939" dirty="0">
                <a:solidFill>
                  <a:srgbClr val="C9A87C"/>
                </a:solidFill>
                <a:latin typeface="MiSans" pitchFamily="34" charset="0"/>
                <a:ea typeface="MiSans" pitchFamily="34" charset="-122"/>
                <a:cs typeface="MiSans" pitchFamily="34" charset="-120"/>
              </a:rPr>
              <a:t>True</a:t>
            </a:r>
            <a:r>
              <a:rPr lang="en-US" sz="939" dirty="0">
                <a:solidFill>
                  <a:srgbClr val="E0E2E5"/>
                </a:solidFill>
                <a:latin typeface="MiSans" pitchFamily="34" charset="0"/>
                <a:ea typeface="MiSans" pitchFamily="34" charset="-122"/>
                <a:cs typeface="MiSans" pitchFamily="34" charset="-120"/>
              </a:rPr>
              <a:t>, ...)</a:t>
            </a:r>
            <a:endParaRPr lang="en-US" sz="1600" dirty="0"/>
          </a:p>
        </p:txBody>
      </p:sp>
      <p:sp>
        <p:nvSpPr>
          <p:cNvPr id="26" name="Shape 24"/>
          <p:cNvSpPr/>
          <p:nvPr/>
        </p:nvSpPr>
        <p:spPr>
          <a:xfrm>
            <a:off x="7333651" y="1060730"/>
            <a:ext cx="4515556" cy="2871212"/>
          </a:xfrm>
          <a:custGeom>
            <a:avLst/>
            <a:gdLst/>
            <a:ahLst/>
            <a:cxnLst/>
            <a:rect l="l" t="t" r="r" b="b"/>
            <a:pathLst>
              <a:path w="4515556" h="2871212">
                <a:moveTo>
                  <a:pt x="68163" y="0"/>
                </a:moveTo>
                <a:lnTo>
                  <a:pt x="4447393" y="0"/>
                </a:lnTo>
                <a:cubicBezTo>
                  <a:pt x="4485038" y="0"/>
                  <a:pt x="4515556" y="30517"/>
                  <a:pt x="4515556" y="68163"/>
                </a:cubicBezTo>
                <a:lnTo>
                  <a:pt x="4515556" y="2803049"/>
                </a:lnTo>
                <a:cubicBezTo>
                  <a:pt x="4515556" y="2840694"/>
                  <a:pt x="4485038" y="2871212"/>
                  <a:pt x="4447393" y="2871212"/>
                </a:cubicBezTo>
                <a:lnTo>
                  <a:pt x="68163" y="2871212"/>
                </a:lnTo>
                <a:cubicBezTo>
                  <a:pt x="30517" y="2871212"/>
                  <a:pt x="0" y="2840694"/>
                  <a:pt x="0" y="2803049"/>
                </a:cubicBezTo>
                <a:lnTo>
                  <a:pt x="0" y="68163"/>
                </a:lnTo>
                <a:cubicBezTo>
                  <a:pt x="0" y="30543"/>
                  <a:pt x="30543" y="0"/>
                  <a:pt x="68163" y="0"/>
                </a:cubicBezTo>
                <a:close/>
              </a:path>
            </a:pathLst>
          </a:custGeom>
          <a:solidFill>
            <a:srgbClr val="4A6D8C">
              <a:alpha val="10196"/>
            </a:srgbClr>
          </a:solidFill>
          <a:ln w="12700">
            <a:solidFill>
              <a:srgbClr val="4A6D8C">
                <a:alpha val="30196"/>
              </a:srgbClr>
            </a:solidFill>
            <a:prstDash val="solid"/>
          </a:ln>
        </p:spPr>
        <p:txBody>
          <a:bodyPr/>
          <a:lstStyle/>
          <a:p>
            <a:endParaRPr lang="zh-CN" altLang="en-US"/>
          </a:p>
        </p:txBody>
      </p:sp>
      <p:sp>
        <p:nvSpPr>
          <p:cNvPr id="27" name="Text 25"/>
          <p:cNvSpPr/>
          <p:nvPr/>
        </p:nvSpPr>
        <p:spPr>
          <a:xfrm>
            <a:off x="7440150" y="1167229"/>
            <a:ext cx="4370717" cy="204478"/>
          </a:xfrm>
          <a:prstGeom prst="rect">
            <a:avLst/>
          </a:prstGeom>
          <a:noFill/>
          <a:ln/>
        </p:spPr>
        <p:txBody>
          <a:bodyPr wrap="square" lIns="0" tIns="0" rIns="0" bIns="0" rtlCol="0" anchor="ctr"/>
          <a:lstStyle/>
          <a:p>
            <a:pPr>
              <a:lnSpc>
                <a:spcPct val="130000"/>
              </a:lnSpc>
            </a:pPr>
            <a:r>
              <a:rPr lang="en-US" sz="1073" b="1" dirty="0">
                <a:solidFill>
                  <a:srgbClr val="E0E2E5"/>
                </a:solidFill>
                <a:latin typeface="MiSans" pitchFamily="34" charset="0"/>
                <a:ea typeface="MiSans" pitchFamily="34" charset="-122"/>
                <a:cs typeface="MiSans" pitchFamily="34" charset="-120"/>
              </a:rPr>
              <a:t>拦截层级</a:t>
            </a:r>
            <a:endParaRPr lang="en-US" sz="1600" dirty="0"/>
          </a:p>
        </p:txBody>
      </p:sp>
      <p:sp>
        <p:nvSpPr>
          <p:cNvPr id="28" name="Shape 26"/>
          <p:cNvSpPr/>
          <p:nvPr/>
        </p:nvSpPr>
        <p:spPr>
          <a:xfrm>
            <a:off x="7440150" y="1439866"/>
            <a:ext cx="4302558" cy="545275"/>
          </a:xfrm>
          <a:custGeom>
            <a:avLst/>
            <a:gdLst/>
            <a:ahLst/>
            <a:cxnLst/>
            <a:rect l="l" t="t" r="r" b="b"/>
            <a:pathLst>
              <a:path w="4302558" h="545275">
                <a:moveTo>
                  <a:pt x="68159" y="0"/>
                </a:moveTo>
                <a:lnTo>
                  <a:pt x="4234398" y="0"/>
                </a:lnTo>
                <a:cubicBezTo>
                  <a:pt x="4272042" y="0"/>
                  <a:pt x="4302558" y="30516"/>
                  <a:pt x="4302558" y="68159"/>
                </a:cubicBezTo>
                <a:lnTo>
                  <a:pt x="4302558" y="477115"/>
                </a:lnTo>
                <a:cubicBezTo>
                  <a:pt x="4302558" y="514759"/>
                  <a:pt x="4272042" y="545275"/>
                  <a:pt x="4234398" y="545275"/>
                </a:cubicBezTo>
                <a:lnTo>
                  <a:pt x="68159" y="545275"/>
                </a:lnTo>
                <a:cubicBezTo>
                  <a:pt x="30516" y="545275"/>
                  <a:pt x="0" y="514759"/>
                  <a:pt x="0" y="477115"/>
                </a:cubicBezTo>
                <a:lnTo>
                  <a:pt x="0" y="68159"/>
                </a:lnTo>
                <a:cubicBezTo>
                  <a:pt x="0" y="30541"/>
                  <a:pt x="30541" y="0"/>
                  <a:pt x="68159" y="0"/>
                </a:cubicBezTo>
                <a:close/>
              </a:path>
            </a:pathLst>
          </a:custGeom>
          <a:solidFill>
            <a:srgbClr val="1A1D21"/>
          </a:solidFill>
          <a:ln/>
        </p:spPr>
        <p:txBody>
          <a:bodyPr/>
          <a:lstStyle/>
          <a:p>
            <a:endParaRPr lang="zh-CN" altLang="en-US"/>
          </a:p>
        </p:txBody>
      </p:sp>
      <p:sp>
        <p:nvSpPr>
          <p:cNvPr id="29" name="Shape 27"/>
          <p:cNvSpPr/>
          <p:nvPr/>
        </p:nvSpPr>
        <p:spPr>
          <a:xfrm>
            <a:off x="7508309" y="1508025"/>
            <a:ext cx="178918" cy="204478"/>
          </a:xfrm>
          <a:custGeom>
            <a:avLst/>
            <a:gdLst/>
            <a:ahLst/>
            <a:cxnLst/>
            <a:rect l="l" t="t" r="r" b="b"/>
            <a:pathLst>
              <a:path w="178918" h="204478">
                <a:moveTo>
                  <a:pt x="34080" y="0"/>
                </a:moveTo>
                <a:lnTo>
                  <a:pt x="144838" y="0"/>
                </a:lnTo>
                <a:cubicBezTo>
                  <a:pt x="163660" y="0"/>
                  <a:pt x="178918" y="15258"/>
                  <a:pt x="178918" y="34080"/>
                </a:cubicBezTo>
                <a:lnTo>
                  <a:pt x="178918" y="170398"/>
                </a:lnTo>
                <a:cubicBezTo>
                  <a:pt x="178918" y="189220"/>
                  <a:pt x="163660" y="204478"/>
                  <a:pt x="144838" y="204478"/>
                </a:cubicBezTo>
                <a:lnTo>
                  <a:pt x="34080" y="204478"/>
                </a:lnTo>
                <a:cubicBezTo>
                  <a:pt x="15258" y="204478"/>
                  <a:pt x="0" y="189220"/>
                  <a:pt x="0" y="170398"/>
                </a:cubicBezTo>
                <a:lnTo>
                  <a:pt x="0" y="34080"/>
                </a:lnTo>
                <a:cubicBezTo>
                  <a:pt x="0" y="15258"/>
                  <a:pt x="15258" y="0"/>
                  <a:pt x="34080" y="0"/>
                </a:cubicBezTo>
                <a:close/>
              </a:path>
            </a:pathLst>
          </a:custGeom>
          <a:solidFill>
            <a:srgbClr val="C9A87C"/>
          </a:solidFill>
          <a:ln/>
        </p:spPr>
        <p:txBody>
          <a:bodyPr/>
          <a:lstStyle/>
          <a:p>
            <a:endParaRPr lang="zh-CN" altLang="en-US"/>
          </a:p>
        </p:txBody>
      </p:sp>
      <p:sp>
        <p:nvSpPr>
          <p:cNvPr id="30" name="Text 28"/>
          <p:cNvSpPr/>
          <p:nvPr/>
        </p:nvSpPr>
        <p:spPr>
          <a:xfrm>
            <a:off x="7508309" y="1508025"/>
            <a:ext cx="230038" cy="204478"/>
          </a:xfrm>
          <a:prstGeom prst="rect">
            <a:avLst/>
          </a:prstGeom>
          <a:noFill/>
          <a:ln/>
        </p:spPr>
        <p:txBody>
          <a:bodyPr wrap="square" lIns="68159" tIns="34080" rIns="68159" bIns="34080" rtlCol="0" anchor="ctr"/>
          <a:lstStyle/>
          <a:p>
            <a:pPr>
              <a:lnSpc>
                <a:spcPct val="110000"/>
              </a:lnSpc>
            </a:pPr>
            <a:r>
              <a:rPr lang="en-US" sz="805" b="1" dirty="0">
                <a:solidFill>
                  <a:srgbClr val="1A1D21"/>
                </a:solidFill>
                <a:latin typeface="Noto Sans SC" pitchFamily="34" charset="0"/>
                <a:ea typeface="Noto Sans SC" pitchFamily="34" charset="-122"/>
                <a:cs typeface="Noto Sans SC" pitchFamily="34" charset="-120"/>
              </a:rPr>
              <a:t>1</a:t>
            </a:r>
            <a:endParaRPr lang="en-US" sz="1600" dirty="0"/>
          </a:p>
        </p:txBody>
      </p:sp>
      <p:sp>
        <p:nvSpPr>
          <p:cNvPr id="31" name="Text 29"/>
          <p:cNvSpPr/>
          <p:nvPr/>
        </p:nvSpPr>
        <p:spPr>
          <a:xfrm>
            <a:off x="7754721" y="1508025"/>
            <a:ext cx="749753" cy="204478"/>
          </a:xfrm>
          <a:prstGeom prst="rect">
            <a:avLst/>
          </a:prstGeom>
          <a:noFill/>
          <a:ln/>
        </p:spPr>
        <p:txBody>
          <a:bodyPr wrap="square" lIns="0" tIns="0" rIns="0" bIns="0" rtlCol="0" anchor="ctr"/>
          <a:lstStyle/>
          <a:p>
            <a:pPr>
              <a:lnSpc>
                <a:spcPct val="130000"/>
              </a:lnSpc>
            </a:pPr>
            <a:r>
              <a:rPr lang="en-US" sz="1073" b="1" dirty="0">
                <a:solidFill>
                  <a:srgbClr val="E0E2E5"/>
                </a:solidFill>
                <a:latin typeface="Noto Sans SC" pitchFamily="34" charset="0"/>
                <a:ea typeface="Noto Sans SC" pitchFamily="34" charset="-122"/>
                <a:cs typeface="Noto Sans SC" pitchFamily="34" charset="-120"/>
              </a:rPr>
              <a:t>工具黑名单</a:t>
            </a:r>
            <a:endParaRPr lang="en-US" sz="1600" dirty="0"/>
          </a:p>
        </p:txBody>
      </p:sp>
      <p:sp>
        <p:nvSpPr>
          <p:cNvPr id="32" name="Text 30"/>
          <p:cNvSpPr/>
          <p:nvPr/>
        </p:nvSpPr>
        <p:spPr>
          <a:xfrm>
            <a:off x="7508309" y="1746583"/>
            <a:ext cx="4225878" cy="170398"/>
          </a:xfrm>
          <a:prstGeom prst="rect">
            <a:avLst/>
          </a:prstGeom>
          <a:noFill/>
          <a:ln/>
        </p:spPr>
        <p:txBody>
          <a:bodyPr wrap="square" lIns="0" tIns="0" rIns="0" bIns="0" rtlCol="0" anchor="ctr"/>
          <a:lstStyle/>
          <a:p>
            <a:pPr>
              <a:lnSpc>
                <a:spcPct val="120000"/>
              </a:lnSpc>
            </a:pPr>
            <a:r>
              <a:rPr lang="en-US" sz="939" dirty="0">
                <a:solidFill>
                  <a:srgbClr val="7D7C7A"/>
                </a:solidFill>
                <a:latin typeface="Noto Sans SC" pitchFamily="34" charset="0"/>
                <a:ea typeface="Noto Sans SC" pitchFamily="34" charset="-122"/>
                <a:cs typeface="Noto Sans SC" pitchFamily="34" charset="-120"/>
              </a:rPr>
              <a:t>显式拒绝特定工具</a:t>
            </a:r>
            <a:endParaRPr lang="en-US" sz="1600" dirty="0"/>
          </a:p>
        </p:txBody>
      </p:sp>
      <p:sp>
        <p:nvSpPr>
          <p:cNvPr id="33" name="Shape 31"/>
          <p:cNvSpPr/>
          <p:nvPr/>
        </p:nvSpPr>
        <p:spPr>
          <a:xfrm>
            <a:off x="7440150" y="2053300"/>
            <a:ext cx="4302558" cy="545275"/>
          </a:xfrm>
          <a:custGeom>
            <a:avLst/>
            <a:gdLst/>
            <a:ahLst/>
            <a:cxnLst/>
            <a:rect l="l" t="t" r="r" b="b"/>
            <a:pathLst>
              <a:path w="4302558" h="545275">
                <a:moveTo>
                  <a:pt x="68159" y="0"/>
                </a:moveTo>
                <a:lnTo>
                  <a:pt x="4234398" y="0"/>
                </a:lnTo>
                <a:cubicBezTo>
                  <a:pt x="4272042" y="0"/>
                  <a:pt x="4302558" y="30516"/>
                  <a:pt x="4302558" y="68159"/>
                </a:cubicBezTo>
                <a:lnTo>
                  <a:pt x="4302558" y="477115"/>
                </a:lnTo>
                <a:cubicBezTo>
                  <a:pt x="4302558" y="514759"/>
                  <a:pt x="4272042" y="545275"/>
                  <a:pt x="4234398" y="545275"/>
                </a:cubicBezTo>
                <a:lnTo>
                  <a:pt x="68159" y="545275"/>
                </a:lnTo>
                <a:cubicBezTo>
                  <a:pt x="30516" y="545275"/>
                  <a:pt x="0" y="514759"/>
                  <a:pt x="0" y="477115"/>
                </a:cubicBezTo>
                <a:lnTo>
                  <a:pt x="0" y="68159"/>
                </a:lnTo>
                <a:cubicBezTo>
                  <a:pt x="0" y="30541"/>
                  <a:pt x="30541" y="0"/>
                  <a:pt x="68159" y="0"/>
                </a:cubicBezTo>
                <a:close/>
              </a:path>
            </a:pathLst>
          </a:custGeom>
          <a:solidFill>
            <a:srgbClr val="1A1D21"/>
          </a:solidFill>
          <a:ln/>
        </p:spPr>
        <p:txBody>
          <a:bodyPr/>
          <a:lstStyle/>
          <a:p>
            <a:endParaRPr lang="zh-CN" altLang="en-US"/>
          </a:p>
        </p:txBody>
      </p:sp>
      <p:sp>
        <p:nvSpPr>
          <p:cNvPr id="34" name="Shape 32"/>
          <p:cNvSpPr/>
          <p:nvPr/>
        </p:nvSpPr>
        <p:spPr>
          <a:xfrm>
            <a:off x="7508309" y="2121459"/>
            <a:ext cx="195958" cy="204478"/>
          </a:xfrm>
          <a:custGeom>
            <a:avLst/>
            <a:gdLst/>
            <a:ahLst/>
            <a:cxnLst/>
            <a:rect l="l" t="t" r="r" b="b"/>
            <a:pathLst>
              <a:path w="195958" h="204478">
                <a:moveTo>
                  <a:pt x="34079" y="0"/>
                </a:moveTo>
                <a:lnTo>
                  <a:pt x="161879" y="0"/>
                </a:lnTo>
                <a:cubicBezTo>
                  <a:pt x="180688" y="0"/>
                  <a:pt x="195958" y="15270"/>
                  <a:pt x="195958" y="34079"/>
                </a:cubicBezTo>
                <a:lnTo>
                  <a:pt x="195958" y="170399"/>
                </a:lnTo>
                <a:cubicBezTo>
                  <a:pt x="195958" y="189208"/>
                  <a:pt x="180688" y="204478"/>
                  <a:pt x="161879" y="204478"/>
                </a:cubicBezTo>
                <a:lnTo>
                  <a:pt x="34079" y="204478"/>
                </a:lnTo>
                <a:cubicBezTo>
                  <a:pt x="15270" y="204478"/>
                  <a:pt x="0" y="189208"/>
                  <a:pt x="0" y="170399"/>
                </a:cubicBezTo>
                <a:lnTo>
                  <a:pt x="0" y="34079"/>
                </a:lnTo>
                <a:cubicBezTo>
                  <a:pt x="0" y="15270"/>
                  <a:pt x="15270" y="0"/>
                  <a:pt x="34079" y="0"/>
                </a:cubicBezTo>
                <a:close/>
              </a:path>
            </a:pathLst>
          </a:custGeom>
          <a:solidFill>
            <a:srgbClr val="C9A87C"/>
          </a:solidFill>
          <a:ln/>
        </p:spPr>
        <p:txBody>
          <a:bodyPr/>
          <a:lstStyle/>
          <a:p>
            <a:endParaRPr lang="zh-CN" altLang="en-US"/>
          </a:p>
        </p:txBody>
      </p:sp>
      <p:sp>
        <p:nvSpPr>
          <p:cNvPr id="35" name="Text 33"/>
          <p:cNvSpPr/>
          <p:nvPr/>
        </p:nvSpPr>
        <p:spPr>
          <a:xfrm>
            <a:off x="7508309" y="2121459"/>
            <a:ext cx="247078" cy="204478"/>
          </a:xfrm>
          <a:prstGeom prst="rect">
            <a:avLst/>
          </a:prstGeom>
          <a:noFill/>
          <a:ln/>
        </p:spPr>
        <p:txBody>
          <a:bodyPr wrap="square" lIns="68159" tIns="34080" rIns="68159" bIns="34080" rtlCol="0" anchor="ctr"/>
          <a:lstStyle/>
          <a:p>
            <a:pPr>
              <a:lnSpc>
                <a:spcPct val="110000"/>
              </a:lnSpc>
            </a:pPr>
            <a:r>
              <a:rPr lang="en-US" sz="805" b="1" dirty="0">
                <a:solidFill>
                  <a:srgbClr val="1A1D21"/>
                </a:solidFill>
                <a:latin typeface="Noto Sans SC" pitchFamily="34" charset="0"/>
                <a:ea typeface="Noto Sans SC" pitchFamily="34" charset="-122"/>
                <a:cs typeface="Noto Sans SC" pitchFamily="34" charset="-120"/>
              </a:rPr>
              <a:t>2</a:t>
            </a:r>
            <a:endParaRPr lang="en-US" sz="1600" dirty="0"/>
          </a:p>
        </p:txBody>
      </p:sp>
      <p:sp>
        <p:nvSpPr>
          <p:cNvPr id="36" name="Text 34"/>
          <p:cNvSpPr/>
          <p:nvPr/>
        </p:nvSpPr>
        <p:spPr>
          <a:xfrm>
            <a:off x="7774157" y="2121459"/>
            <a:ext cx="613434" cy="204478"/>
          </a:xfrm>
          <a:prstGeom prst="rect">
            <a:avLst/>
          </a:prstGeom>
          <a:noFill/>
          <a:ln/>
        </p:spPr>
        <p:txBody>
          <a:bodyPr wrap="square" lIns="0" tIns="0" rIns="0" bIns="0" rtlCol="0" anchor="ctr"/>
          <a:lstStyle/>
          <a:p>
            <a:pPr>
              <a:lnSpc>
                <a:spcPct val="130000"/>
              </a:lnSpc>
            </a:pPr>
            <a:r>
              <a:rPr lang="en-US" sz="1073" b="1" dirty="0">
                <a:solidFill>
                  <a:srgbClr val="E0E2E5"/>
                </a:solidFill>
                <a:latin typeface="Noto Sans SC" pitchFamily="34" charset="0"/>
                <a:ea typeface="Noto Sans SC" pitchFamily="34" charset="-122"/>
                <a:cs typeface="Noto Sans SC" pitchFamily="34" charset="-120"/>
              </a:rPr>
              <a:t>路径规则</a:t>
            </a:r>
            <a:endParaRPr lang="en-US" sz="1600" dirty="0"/>
          </a:p>
        </p:txBody>
      </p:sp>
      <p:sp>
        <p:nvSpPr>
          <p:cNvPr id="37" name="Text 35"/>
          <p:cNvSpPr/>
          <p:nvPr/>
        </p:nvSpPr>
        <p:spPr>
          <a:xfrm>
            <a:off x="7508309" y="2360017"/>
            <a:ext cx="4225878" cy="170398"/>
          </a:xfrm>
          <a:prstGeom prst="rect">
            <a:avLst/>
          </a:prstGeom>
          <a:noFill/>
          <a:ln/>
        </p:spPr>
        <p:txBody>
          <a:bodyPr wrap="square" lIns="0" tIns="0" rIns="0" bIns="0" rtlCol="0" anchor="ctr"/>
          <a:lstStyle/>
          <a:p>
            <a:pPr>
              <a:lnSpc>
                <a:spcPct val="120000"/>
              </a:lnSpc>
            </a:pPr>
            <a:r>
              <a:rPr lang="en-US" sz="939" dirty="0">
                <a:solidFill>
                  <a:srgbClr val="7D7C7A"/>
                </a:solidFill>
                <a:latin typeface="Noto Sans SC" pitchFamily="34" charset="0"/>
                <a:ea typeface="Noto Sans SC" pitchFamily="34" charset="-122"/>
                <a:cs typeface="Noto Sans SC" pitchFamily="34" charset="-120"/>
              </a:rPr>
              <a:t>glob 模式匹配（如 /etc/*）</a:t>
            </a:r>
            <a:endParaRPr lang="en-US" sz="1600" dirty="0"/>
          </a:p>
        </p:txBody>
      </p:sp>
      <p:sp>
        <p:nvSpPr>
          <p:cNvPr id="38" name="Shape 36"/>
          <p:cNvSpPr/>
          <p:nvPr/>
        </p:nvSpPr>
        <p:spPr>
          <a:xfrm>
            <a:off x="7440150" y="2666734"/>
            <a:ext cx="4302558" cy="545275"/>
          </a:xfrm>
          <a:custGeom>
            <a:avLst/>
            <a:gdLst/>
            <a:ahLst/>
            <a:cxnLst/>
            <a:rect l="l" t="t" r="r" b="b"/>
            <a:pathLst>
              <a:path w="4302558" h="545275">
                <a:moveTo>
                  <a:pt x="68159" y="0"/>
                </a:moveTo>
                <a:lnTo>
                  <a:pt x="4234398" y="0"/>
                </a:lnTo>
                <a:cubicBezTo>
                  <a:pt x="4272042" y="0"/>
                  <a:pt x="4302558" y="30516"/>
                  <a:pt x="4302558" y="68159"/>
                </a:cubicBezTo>
                <a:lnTo>
                  <a:pt x="4302558" y="477115"/>
                </a:lnTo>
                <a:cubicBezTo>
                  <a:pt x="4302558" y="514759"/>
                  <a:pt x="4272042" y="545275"/>
                  <a:pt x="4234398" y="545275"/>
                </a:cubicBezTo>
                <a:lnTo>
                  <a:pt x="68159" y="545275"/>
                </a:lnTo>
                <a:cubicBezTo>
                  <a:pt x="30516" y="545275"/>
                  <a:pt x="0" y="514759"/>
                  <a:pt x="0" y="477115"/>
                </a:cubicBezTo>
                <a:lnTo>
                  <a:pt x="0" y="68159"/>
                </a:lnTo>
                <a:cubicBezTo>
                  <a:pt x="0" y="30541"/>
                  <a:pt x="30541" y="0"/>
                  <a:pt x="68159" y="0"/>
                </a:cubicBezTo>
                <a:close/>
              </a:path>
            </a:pathLst>
          </a:custGeom>
          <a:solidFill>
            <a:srgbClr val="1A1D21"/>
          </a:solidFill>
          <a:ln/>
        </p:spPr>
        <p:txBody>
          <a:bodyPr/>
          <a:lstStyle/>
          <a:p>
            <a:endParaRPr lang="zh-CN" altLang="en-US"/>
          </a:p>
        </p:txBody>
      </p:sp>
      <p:sp>
        <p:nvSpPr>
          <p:cNvPr id="39" name="Shape 37"/>
          <p:cNvSpPr/>
          <p:nvPr/>
        </p:nvSpPr>
        <p:spPr>
          <a:xfrm>
            <a:off x="7508309" y="2734893"/>
            <a:ext cx="195958" cy="204478"/>
          </a:xfrm>
          <a:custGeom>
            <a:avLst/>
            <a:gdLst/>
            <a:ahLst/>
            <a:cxnLst/>
            <a:rect l="l" t="t" r="r" b="b"/>
            <a:pathLst>
              <a:path w="195958" h="204478">
                <a:moveTo>
                  <a:pt x="34079" y="0"/>
                </a:moveTo>
                <a:lnTo>
                  <a:pt x="161879" y="0"/>
                </a:lnTo>
                <a:cubicBezTo>
                  <a:pt x="180688" y="0"/>
                  <a:pt x="195958" y="15270"/>
                  <a:pt x="195958" y="34079"/>
                </a:cubicBezTo>
                <a:lnTo>
                  <a:pt x="195958" y="170399"/>
                </a:lnTo>
                <a:cubicBezTo>
                  <a:pt x="195958" y="189208"/>
                  <a:pt x="180688" y="204478"/>
                  <a:pt x="161879" y="204478"/>
                </a:cubicBezTo>
                <a:lnTo>
                  <a:pt x="34079" y="204478"/>
                </a:lnTo>
                <a:cubicBezTo>
                  <a:pt x="15270" y="204478"/>
                  <a:pt x="0" y="189208"/>
                  <a:pt x="0" y="170399"/>
                </a:cubicBezTo>
                <a:lnTo>
                  <a:pt x="0" y="34079"/>
                </a:lnTo>
                <a:cubicBezTo>
                  <a:pt x="0" y="15270"/>
                  <a:pt x="15270" y="0"/>
                  <a:pt x="34079" y="0"/>
                </a:cubicBezTo>
                <a:close/>
              </a:path>
            </a:pathLst>
          </a:custGeom>
          <a:solidFill>
            <a:srgbClr val="C9A87C"/>
          </a:solidFill>
          <a:ln/>
        </p:spPr>
        <p:txBody>
          <a:bodyPr/>
          <a:lstStyle/>
          <a:p>
            <a:endParaRPr lang="zh-CN" altLang="en-US"/>
          </a:p>
        </p:txBody>
      </p:sp>
      <p:sp>
        <p:nvSpPr>
          <p:cNvPr id="40" name="Text 38"/>
          <p:cNvSpPr/>
          <p:nvPr/>
        </p:nvSpPr>
        <p:spPr>
          <a:xfrm>
            <a:off x="7508309" y="2734893"/>
            <a:ext cx="247078" cy="204478"/>
          </a:xfrm>
          <a:prstGeom prst="rect">
            <a:avLst/>
          </a:prstGeom>
          <a:noFill/>
          <a:ln/>
        </p:spPr>
        <p:txBody>
          <a:bodyPr wrap="square" lIns="68159" tIns="34080" rIns="68159" bIns="34080" rtlCol="0" anchor="ctr"/>
          <a:lstStyle/>
          <a:p>
            <a:pPr>
              <a:lnSpc>
                <a:spcPct val="110000"/>
              </a:lnSpc>
            </a:pPr>
            <a:r>
              <a:rPr lang="en-US" sz="805" b="1" dirty="0">
                <a:solidFill>
                  <a:srgbClr val="1A1D21"/>
                </a:solidFill>
                <a:latin typeface="Noto Sans SC" pitchFamily="34" charset="0"/>
                <a:ea typeface="Noto Sans SC" pitchFamily="34" charset="-122"/>
                <a:cs typeface="Noto Sans SC" pitchFamily="34" charset="-120"/>
              </a:rPr>
              <a:t>3</a:t>
            </a:r>
            <a:endParaRPr lang="en-US" sz="1600" dirty="0"/>
          </a:p>
        </p:txBody>
      </p:sp>
      <p:sp>
        <p:nvSpPr>
          <p:cNvPr id="41" name="Text 39"/>
          <p:cNvSpPr/>
          <p:nvPr/>
        </p:nvSpPr>
        <p:spPr>
          <a:xfrm>
            <a:off x="7774157" y="2734893"/>
            <a:ext cx="613434" cy="204478"/>
          </a:xfrm>
          <a:prstGeom prst="rect">
            <a:avLst/>
          </a:prstGeom>
          <a:noFill/>
          <a:ln/>
        </p:spPr>
        <p:txBody>
          <a:bodyPr wrap="square" lIns="0" tIns="0" rIns="0" bIns="0" rtlCol="0" anchor="ctr"/>
          <a:lstStyle/>
          <a:p>
            <a:pPr>
              <a:lnSpc>
                <a:spcPct val="130000"/>
              </a:lnSpc>
            </a:pPr>
            <a:r>
              <a:rPr lang="en-US" sz="1073" b="1" dirty="0">
                <a:solidFill>
                  <a:srgbClr val="E0E2E5"/>
                </a:solidFill>
                <a:latin typeface="Noto Sans SC" pitchFamily="34" charset="0"/>
                <a:ea typeface="Noto Sans SC" pitchFamily="34" charset="-122"/>
                <a:cs typeface="Noto Sans SC" pitchFamily="34" charset="-120"/>
              </a:rPr>
              <a:t>只读放行</a:t>
            </a:r>
            <a:endParaRPr lang="en-US" sz="1600" dirty="0"/>
          </a:p>
        </p:txBody>
      </p:sp>
      <p:sp>
        <p:nvSpPr>
          <p:cNvPr id="42" name="Text 40"/>
          <p:cNvSpPr/>
          <p:nvPr/>
        </p:nvSpPr>
        <p:spPr>
          <a:xfrm>
            <a:off x="7508309" y="2973451"/>
            <a:ext cx="4225878" cy="170398"/>
          </a:xfrm>
          <a:prstGeom prst="rect">
            <a:avLst/>
          </a:prstGeom>
          <a:noFill/>
          <a:ln/>
        </p:spPr>
        <p:txBody>
          <a:bodyPr wrap="square" lIns="0" tIns="0" rIns="0" bIns="0" rtlCol="0" anchor="ctr"/>
          <a:lstStyle/>
          <a:p>
            <a:pPr>
              <a:lnSpc>
                <a:spcPct val="120000"/>
              </a:lnSpc>
            </a:pPr>
            <a:r>
              <a:rPr lang="en-US" sz="939" dirty="0">
                <a:solidFill>
                  <a:srgbClr val="7D7C7A"/>
                </a:solidFill>
                <a:latin typeface="Noto Sans SC" pitchFamily="34" charset="0"/>
                <a:ea typeface="Noto Sans SC" pitchFamily="34" charset="-122"/>
                <a:cs typeface="Noto Sans SC" pitchFamily="34" charset="-120"/>
              </a:rPr>
              <a:t>只读工具默认允许</a:t>
            </a:r>
            <a:endParaRPr lang="en-US" sz="1600" dirty="0"/>
          </a:p>
        </p:txBody>
      </p:sp>
      <p:sp>
        <p:nvSpPr>
          <p:cNvPr id="43" name="Shape 41"/>
          <p:cNvSpPr/>
          <p:nvPr/>
        </p:nvSpPr>
        <p:spPr>
          <a:xfrm>
            <a:off x="7440150" y="3280168"/>
            <a:ext cx="4302558" cy="545275"/>
          </a:xfrm>
          <a:custGeom>
            <a:avLst/>
            <a:gdLst/>
            <a:ahLst/>
            <a:cxnLst/>
            <a:rect l="l" t="t" r="r" b="b"/>
            <a:pathLst>
              <a:path w="4302558" h="545275">
                <a:moveTo>
                  <a:pt x="68159" y="0"/>
                </a:moveTo>
                <a:lnTo>
                  <a:pt x="4234398" y="0"/>
                </a:lnTo>
                <a:cubicBezTo>
                  <a:pt x="4272042" y="0"/>
                  <a:pt x="4302558" y="30516"/>
                  <a:pt x="4302558" y="68159"/>
                </a:cubicBezTo>
                <a:lnTo>
                  <a:pt x="4302558" y="477115"/>
                </a:lnTo>
                <a:cubicBezTo>
                  <a:pt x="4302558" y="514759"/>
                  <a:pt x="4272042" y="545275"/>
                  <a:pt x="4234398" y="545275"/>
                </a:cubicBezTo>
                <a:lnTo>
                  <a:pt x="68159" y="545275"/>
                </a:lnTo>
                <a:cubicBezTo>
                  <a:pt x="30516" y="545275"/>
                  <a:pt x="0" y="514759"/>
                  <a:pt x="0" y="477115"/>
                </a:cubicBezTo>
                <a:lnTo>
                  <a:pt x="0" y="68159"/>
                </a:lnTo>
                <a:cubicBezTo>
                  <a:pt x="0" y="30541"/>
                  <a:pt x="30541" y="0"/>
                  <a:pt x="68159" y="0"/>
                </a:cubicBezTo>
                <a:close/>
              </a:path>
            </a:pathLst>
          </a:custGeom>
          <a:solidFill>
            <a:srgbClr val="1A1D21"/>
          </a:solidFill>
          <a:ln/>
        </p:spPr>
        <p:txBody>
          <a:bodyPr/>
          <a:lstStyle/>
          <a:p>
            <a:endParaRPr lang="zh-CN" altLang="en-US"/>
          </a:p>
        </p:txBody>
      </p:sp>
      <p:sp>
        <p:nvSpPr>
          <p:cNvPr id="44" name="Shape 42"/>
          <p:cNvSpPr/>
          <p:nvPr/>
        </p:nvSpPr>
        <p:spPr>
          <a:xfrm>
            <a:off x="7508309" y="3348327"/>
            <a:ext cx="195958" cy="204478"/>
          </a:xfrm>
          <a:custGeom>
            <a:avLst/>
            <a:gdLst/>
            <a:ahLst/>
            <a:cxnLst/>
            <a:rect l="l" t="t" r="r" b="b"/>
            <a:pathLst>
              <a:path w="195958" h="204478">
                <a:moveTo>
                  <a:pt x="34079" y="0"/>
                </a:moveTo>
                <a:lnTo>
                  <a:pt x="161879" y="0"/>
                </a:lnTo>
                <a:cubicBezTo>
                  <a:pt x="180688" y="0"/>
                  <a:pt x="195958" y="15270"/>
                  <a:pt x="195958" y="34079"/>
                </a:cubicBezTo>
                <a:lnTo>
                  <a:pt x="195958" y="170399"/>
                </a:lnTo>
                <a:cubicBezTo>
                  <a:pt x="195958" y="189208"/>
                  <a:pt x="180688" y="204478"/>
                  <a:pt x="161879" y="204478"/>
                </a:cubicBezTo>
                <a:lnTo>
                  <a:pt x="34079" y="204478"/>
                </a:lnTo>
                <a:cubicBezTo>
                  <a:pt x="15270" y="204478"/>
                  <a:pt x="0" y="189208"/>
                  <a:pt x="0" y="170399"/>
                </a:cubicBezTo>
                <a:lnTo>
                  <a:pt x="0" y="34079"/>
                </a:lnTo>
                <a:cubicBezTo>
                  <a:pt x="0" y="15270"/>
                  <a:pt x="15270" y="0"/>
                  <a:pt x="34079" y="0"/>
                </a:cubicBezTo>
                <a:close/>
              </a:path>
            </a:pathLst>
          </a:custGeom>
          <a:solidFill>
            <a:srgbClr val="C9A87C"/>
          </a:solidFill>
          <a:ln/>
        </p:spPr>
        <p:txBody>
          <a:bodyPr/>
          <a:lstStyle/>
          <a:p>
            <a:endParaRPr lang="zh-CN" altLang="en-US"/>
          </a:p>
        </p:txBody>
      </p:sp>
      <p:sp>
        <p:nvSpPr>
          <p:cNvPr id="45" name="Text 43"/>
          <p:cNvSpPr/>
          <p:nvPr/>
        </p:nvSpPr>
        <p:spPr>
          <a:xfrm>
            <a:off x="7508309" y="3348327"/>
            <a:ext cx="247078" cy="204478"/>
          </a:xfrm>
          <a:prstGeom prst="rect">
            <a:avLst/>
          </a:prstGeom>
          <a:noFill/>
          <a:ln/>
        </p:spPr>
        <p:txBody>
          <a:bodyPr wrap="square" lIns="68159" tIns="34080" rIns="68159" bIns="34080" rtlCol="0" anchor="ctr"/>
          <a:lstStyle/>
          <a:p>
            <a:pPr>
              <a:lnSpc>
                <a:spcPct val="110000"/>
              </a:lnSpc>
            </a:pPr>
            <a:r>
              <a:rPr lang="en-US" sz="805" b="1" dirty="0">
                <a:solidFill>
                  <a:srgbClr val="1A1D21"/>
                </a:solidFill>
                <a:latin typeface="Noto Sans SC" pitchFamily="34" charset="0"/>
                <a:ea typeface="Noto Sans SC" pitchFamily="34" charset="-122"/>
                <a:cs typeface="Noto Sans SC" pitchFamily="34" charset="-120"/>
              </a:rPr>
              <a:t>4</a:t>
            </a:r>
            <a:endParaRPr lang="en-US" sz="1600" dirty="0"/>
          </a:p>
        </p:txBody>
      </p:sp>
      <p:sp>
        <p:nvSpPr>
          <p:cNvPr id="46" name="Text 44"/>
          <p:cNvSpPr/>
          <p:nvPr/>
        </p:nvSpPr>
        <p:spPr>
          <a:xfrm>
            <a:off x="7774157" y="3348327"/>
            <a:ext cx="613434" cy="204478"/>
          </a:xfrm>
          <a:prstGeom prst="rect">
            <a:avLst/>
          </a:prstGeom>
          <a:noFill/>
          <a:ln/>
        </p:spPr>
        <p:txBody>
          <a:bodyPr wrap="square" lIns="0" tIns="0" rIns="0" bIns="0" rtlCol="0" anchor="ctr"/>
          <a:lstStyle/>
          <a:p>
            <a:pPr>
              <a:lnSpc>
                <a:spcPct val="130000"/>
              </a:lnSpc>
            </a:pPr>
            <a:r>
              <a:rPr lang="en-US" sz="1073" b="1" dirty="0">
                <a:solidFill>
                  <a:srgbClr val="E0E2E5"/>
                </a:solidFill>
                <a:latin typeface="Noto Sans SC" pitchFamily="34" charset="0"/>
                <a:ea typeface="Noto Sans SC" pitchFamily="34" charset="-122"/>
                <a:cs typeface="Noto Sans SC" pitchFamily="34" charset="-120"/>
              </a:rPr>
              <a:t>变更确认</a:t>
            </a:r>
            <a:endParaRPr lang="en-US" sz="1600" dirty="0"/>
          </a:p>
        </p:txBody>
      </p:sp>
      <p:sp>
        <p:nvSpPr>
          <p:cNvPr id="47" name="Text 45"/>
          <p:cNvSpPr/>
          <p:nvPr/>
        </p:nvSpPr>
        <p:spPr>
          <a:xfrm>
            <a:off x="7508309" y="3586885"/>
            <a:ext cx="4225878" cy="170398"/>
          </a:xfrm>
          <a:prstGeom prst="rect">
            <a:avLst/>
          </a:prstGeom>
          <a:noFill/>
          <a:ln/>
        </p:spPr>
        <p:txBody>
          <a:bodyPr wrap="square" lIns="0" tIns="0" rIns="0" bIns="0" rtlCol="0" anchor="ctr"/>
          <a:lstStyle/>
          <a:p>
            <a:pPr>
              <a:lnSpc>
                <a:spcPct val="120000"/>
              </a:lnSpc>
            </a:pPr>
            <a:r>
              <a:rPr lang="en-US" sz="939" dirty="0">
                <a:solidFill>
                  <a:srgbClr val="7D7C7A"/>
                </a:solidFill>
                <a:latin typeface="Noto Sans SC" pitchFamily="34" charset="0"/>
                <a:ea typeface="Noto Sans SC" pitchFamily="34" charset="-122"/>
                <a:cs typeface="Noto Sans SC" pitchFamily="34" charset="-120"/>
              </a:rPr>
              <a:t>状态变更需人工确认</a:t>
            </a:r>
            <a:endParaRPr lang="en-US" sz="1600" dirty="0"/>
          </a:p>
        </p:txBody>
      </p:sp>
      <p:sp>
        <p:nvSpPr>
          <p:cNvPr id="48" name="Shape 46"/>
          <p:cNvSpPr/>
          <p:nvPr/>
        </p:nvSpPr>
        <p:spPr>
          <a:xfrm>
            <a:off x="357836" y="5565635"/>
            <a:ext cx="11493367" cy="954231"/>
          </a:xfrm>
          <a:custGeom>
            <a:avLst/>
            <a:gdLst/>
            <a:ahLst/>
            <a:cxnLst/>
            <a:rect l="l" t="t" r="r" b="b"/>
            <a:pathLst>
              <a:path w="11493367" h="954231">
                <a:moveTo>
                  <a:pt x="0" y="0"/>
                </a:moveTo>
                <a:lnTo>
                  <a:pt x="11425206" y="0"/>
                </a:lnTo>
                <a:cubicBezTo>
                  <a:pt x="11462850" y="0"/>
                  <a:pt x="11493367" y="30517"/>
                  <a:pt x="11493367" y="68161"/>
                </a:cubicBezTo>
                <a:lnTo>
                  <a:pt x="11493367" y="886070"/>
                </a:lnTo>
                <a:cubicBezTo>
                  <a:pt x="11493367" y="923714"/>
                  <a:pt x="11462850" y="954231"/>
                  <a:pt x="11425206" y="954231"/>
                </a:cubicBezTo>
                <a:lnTo>
                  <a:pt x="0" y="954231"/>
                </a:lnTo>
                <a:lnTo>
                  <a:pt x="0" y="0"/>
                </a:lnTo>
                <a:close/>
              </a:path>
            </a:pathLst>
          </a:custGeom>
          <a:solidFill>
            <a:srgbClr val="C9A87C">
              <a:alpha val="10196"/>
            </a:srgbClr>
          </a:solidFill>
          <a:ln/>
        </p:spPr>
        <p:txBody>
          <a:bodyPr/>
          <a:lstStyle/>
          <a:p>
            <a:endParaRPr lang="zh-CN" altLang="en-US"/>
          </a:p>
        </p:txBody>
      </p:sp>
      <p:sp>
        <p:nvSpPr>
          <p:cNvPr id="49" name="Shape 47"/>
          <p:cNvSpPr/>
          <p:nvPr/>
        </p:nvSpPr>
        <p:spPr>
          <a:xfrm>
            <a:off x="357836" y="5565635"/>
            <a:ext cx="34080" cy="954231"/>
          </a:xfrm>
          <a:custGeom>
            <a:avLst/>
            <a:gdLst/>
            <a:ahLst/>
            <a:cxnLst/>
            <a:rect l="l" t="t" r="r" b="b"/>
            <a:pathLst>
              <a:path w="34080" h="954231">
                <a:moveTo>
                  <a:pt x="0" y="0"/>
                </a:moveTo>
                <a:lnTo>
                  <a:pt x="34080" y="0"/>
                </a:lnTo>
                <a:lnTo>
                  <a:pt x="34080" y="954231"/>
                </a:lnTo>
                <a:lnTo>
                  <a:pt x="0" y="954231"/>
                </a:lnTo>
                <a:lnTo>
                  <a:pt x="0" y="0"/>
                </a:lnTo>
                <a:close/>
              </a:path>
            </a:pathLst>
          </a:custGeom>
          <a:solidFill>
            <a:srgbClr val="C9A87C"/>
          </a:solidFill>
          <a:ln/>
        </p:spPr>
        <p:txBody>
          <a:bodyPr/>
          <a:lstStyle/>
          <a:p>
            <a:endParaRPr lang="zh-CN" altLang="en-US"/>
          </a:p>
        </p:txBody>
      </p:sp>
      <p:sp>
        <p:nvSpPr>
          <p:cNvPr id="50" name="Shape 48"/>
          <p:cNvSpPr/>
          <p:nvPr/>
        </p:nvSpPr>
        <p:spPr>
          <a:xfrm>
            <a:off x="502675" y="5667874"/>
            <a:ext cx="204478" cy="204478"/>
          </a:xfrm>
          <a:custGeom>
            <a:avLst/>
            <a:gdLst/>
            <a:ahLst/>
            <a:cxnLst/>
            <a:rect l="l" t="t" r="r" b="b"/>
            <a:pathLst>
              <a:path w="204478" h="204478">
                <a:moveTo>
                  <a:pt x="102239" y="0"/>
                </a:moveTo>
                <a:cubicBezTo>
                  <a:pt x="104076" y="0"/>
                  <a:pt x="105913" y="399"/>
                  <a:pt x="107591" y="1158"/>
                </a:cubicBezTo>
                <a:lnTo>
                  <a:pt x="182832" y="33068"/>
                </a:lnTo>
                <a:cubicBezTo>
                  <a:pt x="191618" y="36782"/>
                  <a:pt x="198168" y="45448"/>
                  <a:pt x="198128" y="55912"/>
                </a:cubicBezTo>
                <a:cubicBezTo>
                  <a:pt x="197928" y="95530"/>
                  <a:pt x="181634" y="168015"/>
                  <a:pt x="112822" y="200964"/>
                </a:cubicBezTo>
                <a:cubicBezTo>
                  <a:pt x="106153" y="204158"/>
                  <a:pt x="98405" y="204158"/>
                  <a:pt x="91736" y="200964"/>
                </a:cubicBezTo>
                <a:cubicBezTo>
                  <a:pt x="22884" y="168015"/>
                  <a:pt x="6630" y="95530"/>
                  <a:pt x="6430" y="55912"/>
                </a:cubicBezTo>
                <a:cubicBezTo>
                  <a:pt x="6390" y="45448"/>
                  <a:pt x="12940" y="36782"/>
                  <a:pt x="21726" y="33068"/>
                </a:cubicBezTo>
                <a:lnTo>
                  <a:pt x="96927" y="1158"/>
                </a:lnTo>
                <a:cubicBezTo>
                  <a:pt x="98605" y="399"/>
                  <a:pt x="100402" y="0"/>
                  <a:pt x="102239" y="0"/>
                </a:cubicBezTo>
                <a:close/>
                <a:moveTo>
                  <a:pt x="102239" y="26678"/>
                </a:moveTo>
                <a:lnTo>
                  <a:pt x="102239" y="177680"/>
                </a:lnTo>
                <a:cubicBezTo>
                  <a:pt x="157352" y="151002"/>
                  <a:pt x="172169" y="91895"/>
                  <a:pt x="172528" y="56511"/>
                </a:cubicBezTo>
                <a:lnTo>
                  <a:pt x="102239" y="26718"/>
                </a:lnTo>
                <a:lnTo>
                  <a:pt x="102239" y="26718"/>
                </a:lnTo>
                <a:close/>
              </a:path>
            </a:pathLst>
          </a:custGeom>
          <a:solidFill>
            <a:srgbClr val="C9A87C"/>
          </a:solidFill>
          <a:ln/>
        </p:spPr>
        <p:txBody>
          <a:bodyPr/>
          <a:lstStyle/>
          <a:p>
            <a:endParaRPr lang="zh-CN" altLang="en-US"/>
          </a:p>
        </p:txBody>
      </p:sp>
      <p:sp>
        <p:nvSpPr>
          <p:cNvPr id="51" name="Text 49"/>
          <p:cNvSpPr/>
          <p:nvPr/>
        </p:nvSpPr>
        <p:spPr>
          <a:xfrm>
            <a:off x="869031" y="5667874"/>
            <a:ext cx="10956612" cy="238558"/>
          </a:xfrm>
          <a:prstGeom prst="rect">
            <a:avLst/>
          </a:prstGeom>
          <a:noFill/>
          <a:ln/>
        </p:spPr>
        <p:txBody>
          <a:bodyPr wrap="square" lIns="0" tIns="0" rIns="0" bIns="0" rtlCol="0" anchor="ctr"/>
          <a:lstStyle/>
          <a:p>
            <a:pPr>
              <a:lnSpc>
                <a:spcPct val="130000"/>
              </a:lnSpc>
            </a:pPr>
            <a:r>
              <a:rPr lang="en-US" sz="1208" b="1" dirty="0">
                <a:solidFill>
                  <a:srgbClr val="E0E2E5"/>
                </a:solidFill>
                <a:latin typeface="MiSans" pitchFamily="34" charset="0"/>
                <a:ea typeface="MiSans" pitchFamily="34" charset="-122"/>
                <a:cs typeface="MiSans" pitchFamily="34" charset="-120"/>
              </a:rPr>
              <a:t>安全边界保障</a:t>
            </a:r>
            <a:endParaRPr lang="en-US" sz="1600" dirty="0"/>
          </a:p>
        </p:txBody>
      </p:sp>
      <p:sp>
        <p:nvSpPr>
          <p:cNvPr id="52" name="Text 50"/>
          <p:cNvSpPr/>
          <p:nvPr/>
        </p:nvSpPr>
        <p:spPr>
          <a:xfrm>
            <a:off x="869031" y="5974591"/>
            <a:ext cx="10948092" cy="443036"/>
          </a:xfrm>
          <a:prstGeom prst="rect">
            <a:avLst/>
          </a:prstGeom>
          <a:noFill/>
          <a:ln/>
        </p:spPr>
        <p:txBody>
          <a:bodyPr wrap="square" lIns="0" tIns="0" rIns="0" bIns="0" rtlCol="0" anchor="ctr"/>
          <a:lstStyle/>
          <a:p>
            <a:pPr>
              <a:lnSpc>
                <a:spcPct val="140000"/>
              </a:lnSpc>
            </a:pPr>
            <a:r>
              <a:rPr lang="en-US" sz="1073" dirty="0">
                <a:solidFill>
                  <a:srgbClr val="E0E2E5"/>
                </a:solidFill>
                <a:latin typeface="Noto Sans SC" pitchFamily="34" charset="0"/>
                <a:ea typeface="Noto Sans SC" pitchFamily="34" charset="-122"/>
                <a:cs typeface="Noto Sans SC" pitchFamily="34" charset="-120"/>
              </a:rPr>
              <a:t>该拦截器确保了哪怕大模型发生了</a:t>
            </a:r>
            <a:r>
              <a:rPr lang="en-US" sz="1073" b="1" dirty="0">
                <a:solidFill>
                  <a:srgbClr val="C9A87C"/>
                </a:solidFill>
                <a:latin typeface="Noto Sans SC" pitchFamily="34" charset="0"/>
                <a:ea typeface="Noto Sans SC" pitchFamily="34" charset="-122"/>
                <a:cs typeface="Noto Sans SC" pitchFamily="34" charset="-120"/>
              </a:rPr>
              <a:t>幻觉</a:t>
            </a:r>
            <a:r>
              <a:rPr lang="en-US" sz="1073" dirty="0">
                <a:solidFill>
                  <a:srgbClr val="E0E2E5"/>
                </a:solidFill>
                <a:latin typeface="Noto Sans SC" pitchFamily="34" charset="0"/>
                <a:ea typeface="Noto Sans SC" pitchFamily="34" charset="-122"/>
                <a:cs typeface="Noto Sans SC" pitchFamily="34" charset="-120"/>
              </a:rPr>
              <a:t>或遭到</a:t>
            </a:r>
            <a:r>
              <a:rPr lang="en-US" sz="1073" b="1" dirty="0">
                <a:solidFill>
                  <a:srgbClr val="C9A87C"/>
                </a:solidFill>
                <a:latin typeface="Noto Sans SC" pitchFamily="34" charset="0"/>
                <a:ea typeface="Noto Sans SC" pitchFamily="34" charset="-122"/>
                <a:cs typeface="Noto Sans SC" pitchFamily="34" charset="-120"/>
              </a:rPr>
              <a:t>提示词注入攻击</a:t>
            </a:r>
            <a:r>
              <a:rPr lang="en-US" sz="1073" dirty="0">
                <a:solidFill>
                  <a:srgbClr val="E0E2E5"/>
                </a:solidFill>
                <a:latin typeface="Noto Sans SC" pitchFamily="34" charset="0"/>
                <a:ea typeface="Noto Sans SC" pitchFamily="34" charset="-122"/>
                <a:cs typeface="Noto Sans SC" pitchFamily="34" charset="-120"/>
              </a:rPr>
              <a:t>，高危操作（如修改敏感配置、执行 rm -rf）也会被强行阻断。这种多层次的权限管控机制为自动化程序接入真实系统提供了坚实的安全基础。</a:t>
            </a:r>
            <a:endParaRPr lang="en-US" sz="1600" dirty="0"/>
          </a:p>
        </p:txBody>
      </p:sp>
    </p:spTree>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1A1D21"/>
        </a:solidFill>
        <a:effectLst/>
      </p:bgPr>
    </p:bg>
    <p:spTree>
      <p:nvGrpSpPr>
        <p:cNvPr id="1" name=""/>
        <p:cNvGrpSpPr/>
        <p:nvPr/>
      </p:nvGrpSpPr>
      <p:grpSpPr>
        <a:xfrm>
          <a:off x="0" y="0"/>
          <a:ext cx="0" cy="0"/>
          <a:chOff x="0" y="0"/>
          <a:chExt cx="0" cy="0"/>
        </a:xfrm>
      </p:grpSpPr>
      <p:sp>
        <p:nvSpPr>
          <p:cNvPr id="4" name="Text 1"/>
          <p:cNvSpPr/>
          <p:nvPr/>
        </p:nvSpPr>
        <p:spPr>
          <a:xfrm>
            <a:off x="381000" y="1766888"/>
            <a:ext cx="1554510" cy="1281113"/>
          </a:xfrm>
          <a:prstGeom prst="rect">
            <a:avLst/>
          </a:prstGeom>
          <a:noFill/>
          <a:ln/>
        </p:spPr>
        <p:txBody>
          <a:bodyPr wrap="square" lIns="0" tIns="0" rIns="0" bIns="0" rtlCol="0" anchor="ctr"/>
          <a:lstStyle/>
          <a:p>
            <a:pPr>
              <a:lnSpc>
                <a:spcPct val="80000"/>
              </a:lnSpc>
            </a:pPr>
            <a:r>
              <a:rPr lang="en-US" sz="7200" b="1" dirty="0">
                <a:solidFill>
                  <a:srgbClr val="C9A87C">
                    <a:alpha val="30000"/>
                  </a:srgbClr>
                </a:solidFill>
                <a:latin typeface="Hedvig Letters Sans" pitchFamily="34" charset="0"/>
                <a:ea typeface="Hedvig Letters Sans" pitchFamily="34" charset="-122"/>
                <a:cs typeface="Hedvig Letters Sans" pitchFamily="34" charset="-120"/>
              </a:rPr>
              <a:t>05</a:t>
            </a:r>
            <a:endParaRPr lang="en-US" sz="1600" dirty="0"/>
          </a:p>
        </p:txBody>
      </p:sp>
      <p:sp>
        <p:nvSpPr>
          <p:cNvPr id="5" name="Text 2"/>
          <p:cNvSpPr/>
          <p:nvPr/>
        </p:nvSpPr>
        <p:spPr>
          <a:xfrm>
            <a:off x="381000" y="3095625"/>
            <a:ext cx="11715750" cy="714375"/>
          </a:xfrm>
          <a:prstGeom prst="rect">
            <a:avLst/>
          </a:prstGeom>
          <a:noFill/>
          <a:ln/>
        </p:spPr>
        <p:txBody>
          <a:bodyPr wrap="square" lIns="0" tIns="0" rIns="0" bIns="0" rtlCol="0" anchor="ctr"/>
          <a:lstStyle/>
          <a:p>
            <a:pPr>
              <a:lnSpc>
                <a:spcPct val="100000"/>
              </a:lnSpc>
            </a:pPr>
            <a:r>
              <a:rPr lang="en-US" sz="4500" b="1" dirty="0">
                <a:solidFill>
                  <a:srgbClr val="E0E2E5"/>
                </a:solidFill>
                <a:latin typeface="Noto Sans SC" pitchFamily="34" charset="0"/>
                <a:ea typeface="Noto Sans SC" pitchFamily="34" charset="-122"/>
                <a:cs typeface="Noto Sans SC" pitchFamily="34" charset="-120"/>
              </a:rPr>
              <a:t>核心流程说明</a:t>
            </a:r>
            <a:endParaRPr lang="en-US" sz="1600" dirty="0"/>
          </a:p>
        </p:txBody>
      </p:sp>
      <p:sp>
        <p:nvSpPr>
          <p:cNvPr id="6" name="Text 3"/>
          <p:cNvSpPr/>
          <p:nvPr/>
        </p:nvSpPr>
        <p:spPr>
          <a:xfrm>
            <a:off x="381000" y="4038600"/>
            <a:ext cx="5600700" cy="371475"/>
          </a:xfrm>
          <a:prstGeom prst="rect">
            <a:avLst/>
          </a:prstGeom>
          <a:noFill/>
          <a:ln/>
        </p:spPr>
        <p:txBody>
          <a:bodyPr wrap="square" lIns="0" tIns="0" rIns="0" bIns="0" rtlCol="0" anchor="ctr"/>
          <a:lstStyle/>
          <a:p>
            <a:pPr>
              <a:lnSpc>
                <a:spcPct val="140000"/>
              </a:lnSpc>
            </a:pPr>
            <a:r>
              <a:rPr lang="en-US" sz="1800" dirty="0">
                <a:solidFill>
                  <a:srgbClr val="7D7C7A"/>
                </a:solidFill>
                <a:latin typeface="Noto Sans SC" pitchFamily="34" charset="0"/>
                <a:ea typeface="Noto Sans SC" pitchFamily="34" charset="-122"/>
                <a:cs typeface="Noto Sans SC" pitchFamily="34" charset="-120"/>
              </a:rPr>
              <a:t>Agent Loop 的闭环交互流</a:t>
            </a:r>
            <a:endParaRPr lang="en-US" sz="1600" dirty="0"/>
          </a:p>
        </p:txBody>
      </p:sp>
      <p:sp>
        <p:nvSpPr>
          <p:cNvPr id="7" name="Shape 4"/>
          <p:cNvSpPr/>
          <p:nvPr/>
        </p:nvSpPr>
        <p:spPr>
          <a:xfrm>
            <a:off x="381000" y="4867275"/>
            <a:ext cx="914400" cy="38100"/>
          </a:xfrm>
          <a:custGeom>
            <a:avLst/>
            <a:gdLst/>
            <a:ahLst/>
            <a:cxnLst/>
            <a:rect l="l" t="t" r="r" b="b"/>
            <a:pathLst>
              <a:path w="914400" h="38100">
                <a:moveTo>
                  <a:pt x="0" y="0"/>
                </a:moveTo>
                <a:lnTo>
                  <a:pt x="914400" y="0"/>
                </a:lnTo>
                <a:lnTo>
                  <a:pt x="914400" y="38100"/>
                </a:lnTo>
                <a:lnTo>
                  <a:pt x="0" y="38100"/>
                </a:lnTo>
                <a:lnTo>
                  <a:pt x="0" y="0"/>
                </a:lnTo>
                <a:close/>
              </a:path>
            </a:pathLst>
          </a:custGeom>
          <a:solidFill>
            <a:srgbClr val="4A6D8C"/>
          </a:solidFill>
          <a:ln/>
        </p:spPr>
        <p:txBody>
          <a:bodyPr/>
          <a:lstStyle/>
          <a:p>
            <a:endParaRPr lang="zh-CN" altLang="en-US"/>
          </a:p>
        </p:txBody>
      </p:sp>
      <p:sp>
        <p:nvSpPr>
          <p:cNvPr id="8" name="Shape 5"/>
          <p:cNvSpPr/>
          <p:nvPr/>
        </p:nvSpPr>
        <p:spPr>
          <a:xfrm>
            <a:off x="1447800" y="4867275"/>
            <a:ext cx="457200" cy="38100"/>
          </a:xfrm>
          <a:custGeom>
            <a:avLst/>
            <a:gdLst/>
            <a:ahLst/>
            <a:cxnLst/>
            <a:rect l="l" t="t" r="r" b="b"/>
            <a:pathLst>
              <a:path w="457200" h="38100">
                <a:moveTo>
                  <a:pt x="0" y="0"/>
                </a:moveTo>
                <a:lnTo>
                  <a:pt x="457200" y="0"/>
                </a:lnTo>
                <a:lnTo>
                  <a:pt x="457200" y="38100"/>
                </a:lnTo>
                <a:lnTo>
                  <a:pt x="0" y="38100"/>
                </a:lnTo>
                <a:lnTo>
                  <a:pt x="0" y="0"/>
                </a:lnTo>
                <a:close/>
              </a:path>
            </a:pathLst>
          </a:custGeom>
          <a:solidFill>
            <a:srgbClr val="C9A87C"/>
          </a:solidFill>
          <a:ln/>
        </p:spPr>
        <p:txBody>
          <a:bodyPr/>
          <a:lstStyle/>
          <a:p>
            <a:endParaRPr lang="zh-CN" altLang="en-US"/>
          </a:p>
        </p:txBody>
      </p:sp>
    </p:spTree>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1A1D21"/>
        </a:solidFill>
        <a:effectLst/>
      </p:bgPr>
    </p:bg>
    <p:spTree>
      <p:nvGrpSpPr>
        <p:cNvPr id="1" name=""/>
        <p:cNvGrpSpPr/>
        <p:nvPr/>
      </p:nvGrpSpPr>
      <p:grpSpPr>
        <a:xfrm>
          <a:off x="0" y="0"/>
          <a:ext cx="0" cy="0"/>
          <a:chOff x="0" y="0"/>
          <a:chExt cx="0" cy="0"/>
        </a:xfrm>
      </p:grpSpPr>
      <p:sp>
        <p:nvSpPr>
          <p:cNvPr id="2" name="Text 0"/>
          <p:cNvSpPr/>
          <p:nvPr/>
        </p:nvSpPr>
        <p:spPr>
          <a:xfrm>
            <a:off x="317500" y="317500"/>
            <a:ext cx="11620500" cy="190500"/>
          </a:xfrm>
          <a:prstGeom prst="rect">
            <a:avLst/>
          </a:prstGeom>
          <a:noFill/>
          <a:ln/>
        </p:spPr>
        <p:txBody>
          <a:bodyPr wrap="square" lIns="0" tIns="0" rIns="0" bIns="0" rtlCol="0" anchor="ctr"/>
          <a:lstStyle/>
          <a:p>
            <a:pPr>
              <a:lnSpc>
                <a:spcPct val="130000"/>
              </a:lnSpc>
            </a:pPr>
            <a:r>
              <a:rPr lang="en-US" sz="1000" b="1" kern="0" spc="50" dirty="0">
                <a:solidFill>
                  <a:srgbClr val="C9A87C"/>
                </a:solidFill>
                <a:latin typeface="Noto Sans SC" pitchFamily="34" charset="0"/>
                <a:ea typeface="Noto Sans SC" pitchFamily="34" charset="-122"/>
                <a:cs typeface="Noto Sans SC" pitchFamily="34" charset="-120"/>
              </a:rPr>
              <a:t>CORE PROCESS</a:t>
            </a:r>
            <a:endParaRPr lang="en-US" sz="1600" dirty="0"/>
          </a:p>
        </p:txBody>
      </p:sp>
      <p:sp>
        <p:nvSpPr>
          <p:cNvPr id="3" name="Text 1"/>
          <p:cNvSpPr/>
          <p:nvPr/>
        </p:nvSpPr>
        <p:spPr>
          <a:xfrm>
            <a:off x="317500" y="571500"/>
            <a:ext cx="11699875" cy="317500"/>
          </a:xfrm>
          <a:prstGeom prst="rect">
            <a:avLst/>
          </a:prstGeom>
          <a:noFill/>
          <a:ln/>
        </p:spPr>
        <p:txBody>
          <a:bodyPr wrap="square" lIns="0" tIns="0" rIns="0" bIns="0" rtlCol="0" anchor="ctr"/>
          <a:lstStyle/>
          <a:p>
            <a:pPr>
              <a:lnSpc>
                <a:spcPct val="90000"/>
              </a:lnSpc>
            </a:pPr>
            <a:r>
              <a:rPr lang="en-US" sz="2250" b="1" dirty="0">
                <a:solidFill>
                  <a:srgbClr val="E0E2E5"/>
                </a:solidFill>
                <a:latin typeface="Noto Sans SC" pitchFamily="34" charset="0"/>
                <a:ea typeface="Noto Sans SC" pitchFamily="34" charset="-122"/>
                <a:cs typeface="Noto Sans SC" pitchFamily="34" charset="-120"/>
              </a:rPr>
              <a:t>Agent Loop：五步闭环流程</a:t>
            </a:r>
            <a:endParaRPr lang="en-US" sz="1600" dirty="0"/>
          </a:p>
        </p:txBody>
      </p:sp>
      <p:sp>
        <p:nvSpPr>
          <p:cNvPr id="4" name="Shape 2"/>
          <p:cNvSpPr/>
          <p:nvPr/>
        </p:nvSpPr>
        <p:spPr>
          <a:xfrm>
            <a:off x="333375" y="1016000"/>
            <a:ext cx="11541125" cy="904875"/>
          </a:xfrm>
          <a:custGeom>
            <a:avLst/>
            <a:gdLst/>
            <a:ahLst/>
            <a:cxnLst/>
            <a:rect l="l" t="t" r="r" b="b"/>
            <a:pathLst>
              <a:path w="11541125" h="904875">
                <a:moveTo>
                  <a:pt x="0" y="0"/>
                </a:moveTo>
                <a:lnTo>
                  <a:pt x="11477621" y="0"/>
                </a:lnTo>
                <a:cubicBezTo>
                  <a:pt x="11512693" y="0"/>
                  <a:pt x="11541125" y="28432"/>
                  <a:pt x="11541125" y="63504"/>
                </a:cubicBezTo>
                <a:lnTo>
                  <a:pt x="11541125" y="841371"/>
                </a:lnTo>
                <a:cubicBezTo>
                  <a:pt x="11541125" y="876443"/>
                  <a:pt x="11512693" y="904875"/>
                  <a:pt x="11477621" y="904875"/>
                </a:cubicBezTo>
                <a:lnTo>
                  <a:pt x="0" y="904875"/>
                </a:lnTo>
                <a:lnTo>
                  <a:pt x="0" y="0"/>
                </a:lnTo>
                <a:close/>
              </a:path>
            </a:pathLst>
          </a:custGeom>
          <a:solidFill>
            <a:srgbClr val="4A6D8C">
              <a:alpha val="10196"/>
            </a:srgbClr>
          </a:solidFill>
          <a:ln/>
        </p:spPr>
        <p:txBody>
          <a:bodyPr/>
          <a:lstStyle/>
          <a:p>
            <a:endParaRPr lang="zh-CN" altLang="en-US"/>
          </a:p>
        </p:txBody>
      </p:sp>
      <p:sp>
        <p:nvSpPr>
          <p:cNvPr id="5" name="Shape 3"/>
          <p:cNvSpPr/>
          <p:nvPr/>
        </p:nvSpPr>
        <p:spPr>
          <a:xfrm>
            <a:off x="333375" y="1016000"/>
            <a:ext cx="31750" cy="904875"/>
          </a:xfrm>
          <a:custGeom>
            <a:avLst/>
            <a:gdLst/>
            <a:ahLst/>
            <a:cxnLst/>
            <a:rect l="l" t="t" r="r" b="b"/>
            <a:pathLst>
              <a:path w="31750" h="904875">
                <a:moveTo>
                  <a:pt x="0" y="0"/>
                </a:moveTo>
                <a:lnTo>
                  <a:pt x="31750" y="0"/>
                </a:lnTo>
                <a:lnTo>
                  <a:pt x="31750" y="904875"/>
                </a:lnTo>
                <a:lnTo>
                  <a:pt x="0" y="904875"/>
                </a:lnTo>
                <a:lnTo>
                  <a:pt x="0" y="0"/>
                </a:lnTo>
                <a:close/>
              </a:path>
            </a:pathLst>
          </a:custGeom>
          <a:solidFill>
            <a:srgbClr val="4A6D8C"/>
          </a:solidFill>
          <a:ln/>
        </p:spPr>
        <p:txBody>
          <a:bodyPr/>
          <a:lstStyle/>
          <a:p>
            <a:endParaRPr lang="zh-CN" altLang="en-US"/>
          </a:p>
        </p:txBody>
      </p:sp>
      <p:sp>
        <p:nvSpPr>
          <p:cNvPr id="6" name="Shape 4"/>
          <p:cNvSpPr/>
          <p:nvPr/>
        </p:nvSpPr>
        <p:spPr>
          <a:xfrm>
            <a:off x="444500" y="1111250"/>
            <a:ext cx="381000" cy="381000"/>
          </a:xfrm>
          <a:custGeom>
            <a:avLst/>
            <a:gdLst/>
            <a:ahLst/>
            <a:cxnLst/>
            <a:rect l="l" t="t" r="r" b="b"/>
            <a:pathLst>
              <a:path w="381000" h="381000">
                <a:moveTo>
                  <a:pt x="190500" y="0"/>
                </a:moveTo>
                <a:lnTo>
                  <a:pt x="190500" y="0"/>
                </a:lnTo>
                <a:cubicBezTo>
                  <a:pt x="295640" y="0"/>
                  <a:pt x="381000" y="85360"/>
                  <a:pt x="381000" y="190500"/>
                </a:cubicBezTo>
                <a:lnTo>
                  <a:pt x="381000" y="190500"/>
                </a:lnTo>
                <a:cubicBezTo>
                  <a:pt x="381000" y="295640"/>
                  <a:pt x="295640" y="381000"/>
                  <a:pt x="190500" y="381000"/>
                </a:cubicBezTo>
                <a:lnTo>
                  <a:pt x="190500" y="381000"/>
                </a:lnTo>
                <a:cubicBezTo>
                  <a:pt x="85360" y="381000"/>
                  <a:pt x="0" y="295640"/>
                  <a:pt x="0" y="190500"/>
                </a:cubicBezTo>
                <a:lnTo>
                  <a:pt x="0" y="190500"/>
                </a:lnTo>
                <a:cubicBezTo>
                  <a:pt x="0" y="85360"/>
                  <a:pt x="85360" y="0"/>
                  <a:pt x="190500" y="0"/>
                </a:cubicBezTo>
                <a:close/>
              </a:path>
            </a:pathLst>
          </a:custGeom>
          <a:solidFill>
            <a:srgbClr val="4A6D8C"/>
          </a:solidFill>
          <a:ln/>
        </p:spPr>
        <p:txBody>
          <a:bodyPr/>
          <a:lstStyle/>
          <a:p>
            <a:endParaRPr lang="zh-CN" altLang="en-US"/>
          </a:p>
        </p:txBody>
      </p:sp>
      <p:sp>
        <p:nvSpPr>
          <p:cNvPr id="7" name="Text 5"/>
          <p:cNvSpPr/>
          <p:nvPr/>
        </p:nvSpPr>
        <p:spPr>
          <a:xfrm>
            <a:off x="404813" y="1111250"/>
            <a:ext cx="460375" cy="381000"/>
          </a:xfrm>
          <a:prstGeom prst="rect">
            <a:avLst/>
          </a:prstGeom>
          <a:noFill/>
          <a:ln/>
        </p:spPr>
        <p:txBody>
          <a:bodyPr wrap="square" lIns="0" tIns="0" rIns="0" bIns="0" rtlCol="0" anchor="ctr"/>
          <a:lstStyle/>
          <a:p>
            <a:pPr algn="ctr">
              <a:lnSpc>
                <a:spcPct val="120000"/>
              </a:lnSpc>
            </a:pPr>
            <a:r>
              <a:rPr lang="en-US" sz="1250" b="1" dirty="0">
                <a:solidFill>
                  <a:srgbClr val="FFFFFF"/>
                </a:solidFill>
                <a:latin typeface="Hedvig Letters Sans" pitchFamily="34" charset="0"/>
                <a:ea typeface="Hedvig Letters Sans" pitchFamily="34" charset="-122"/>
                <a:cs typeface="Hedvig Letters Sans" pitchFamily="34" charset="-120"/>
              </a:rPr>
              <a:t>1</a:t>
            </a:r>
            <a:endParaRPr lang="en-US" sz="1600" dirty="0"/>
          </a:p>
        </p:txBody>
      </p:sp>
      <p:sp>
        <p:nvSpPr>
          <p:cNvPr id="8" name="Text 6"/>
          <p:cNvSpPr/>
          <p:nvPr/>
        </p:nvSpPr>
        <p:spPr>
          <a:xfrm>
            <a:off x="952500" y="1111250"/>
            <a:ext cx="10898188" cy="222250"/>
          </a:xfrm>
          <a:prstGeom prst="rect">
            <a:avLst/>
          </a:prstGeom>
          <a:noFill/>
          <a:ln/>
        </p:spPr>
        <p:txBody>
          <a:bodyPr wrap="square" lIns="0" tIns="0" rIns="0" bIns="0" rtlCol="0" anchor="ctr"/>
          <a:lstStyle/>
          <a:p>
            <a:pPr>
              <a:lnSpc>
                <a:spcPct val="130000"/>
              </a:lnSpc>
            </a:pPr>
            <a:r>
              <a:rPr lang="en-US" sz="1125" b="1" dirty="0">
                <a:solidFill>
                  <a:srgbClr val="E0E2E5"/>
                </a:solidFill>
                <a:latin typeface="MiSans" pitchFamily="34" charset="0"/>
                <a:ea typeface="MiSans" pitchFamily="34" charset="-122"/>
                <a:cs typeface="MiSans" pitchFamily="34" charset="-120"/>
              </a:rPr>
              <a:t>输入解析与上下文组装</a:t>
            </a:r>
            <a:endParaRPr lang="en-US" sz="1600" dirty="0"/>
          </a:p>
        </p:txBody>
      </p:sp>
      <p:sp>
        <p:nvSpPr>
          <p:cNvPr id="9" name="Text 7"/>
          <p:cNvSpPr/>
          <p:nvPr/>
        </p:nvSpPr>
        <p:spPr>
          <a:xfrm>
            <a:off x="952500" y="1397000"/>
            <a:ext cx="10890250" cy="206375"/>
          </a:xfrm>
          <a:prstGeom prst="rect">
            <a:avLst/>
          </a:prstGeom>
          <a:noFill/>
          <a:ln/>
        </p:spPr>
        <p:txBody>
          <a:bodyPr wrap="square" lIns="0" tIns="0" rIns="0" bIns="0" rtlCol="0" anchor="ctr"/>
          <a:lstStyle/>
          <a:p>
            <a:pPr>
              <a:lnSpc>
                <a:spcPct val="140000"/>
              </a:lnSpc>
            </a:pPr>
            <a:r>
              <a:rPr lang="en-US" sz="1000" dirty="0">
                <a:solidFill>
                  <a:srgbClr val="E0E2E5"/>
                </a:solidFill>
                <a:latin typeface="Noto Sans SC" pitchFamily="34" charset="0"/>
                <a:ea typeface="Noto Sans SC" pitchFamily="34" charset="-122"/>
                <a:cs typeface="Noto Sans SC" pitchFamily="34" charset="-120"/>
              </a:rPr>
              <a:t>用户的自然语言指令首先进入 </a:t>
            </a:r>
            <a:r>
              <a:rPr lang="en-US" sz="1000" b="1" dirty="0">
                <a:solidFill>
                  <a:srgbClr val="C9A87C"/>
                </a:solidFill>
                <a:latin typeface="Noto Sans SC" pitchFamily="34" charset="0"/>
                <a:ea typeface="Noto Sans SC" pitchFamily="34" charset="-122"/>
                <a:cs typeface="Noto Sans SC" pitchFamily="34" charset="-120"/>
              </a:rPr>
              <a:t>QueryEngine</a:t>
            </a:r>
            <a:r>
              <a:rPr lang="en-US" sz="1000" dirty="0">
                <a:solidFill>
                  <a:srgbClr val="E0E2E5"/>
                </a:solidFill>
                <a:latin typeface="Noto Sans SC" pitchFamily="34" charset="0"/>
                <a:ea typeface="Noto Sans SC" pitchFamily="34" charset="-122"/>
                <a:cs typeface="Noto Sans SC" pitchFamily="34" charset="-120"/>
              </a:rPr>
              <a:t>。系统会自动将工作目录下的基础规则（如 CLAUDE.md）与当前会话历史拼接成结构化的系统提示词（System Prompt）。</a:t>
            </a:r>
            <a:endParaRPr lang="en-US" sz="1600" dirty="0"/>
          </a:p>
        </p:txBody>
      </p:sp>
      <p:sp>
        <p:nvSpPr>
          <p:cNvPr id="10" name="Shape 8"/>
          <p:cNvSpPr/>
          <p:nvPr/>
        </p:nvSpPr>
        <p:spPr>
          <a:xfrm>
            <a:off x="968375" y="1690688"/>
            <a:ext cx="111125" cy="111125"/>
          </a:xfrm>
          <a:custGeom>
            <a:avLst/>
            <a:gdLst/>
            <a:ahLst/>
            <a:cxnLst/>
            <a:rect l="l" t="t" r="r" b="b"/>
            <a:pathLst>
              <a:path w="111125" h="111125">
                <a:moveTo>
                  <a:pt x="42345" y="2062"/>
                </a:moveTo>
                <a:cubicBezTo>
                  <a:pt x="42996" y="-1150"/>
                  <a:pt x="45839" y="-3473"/>
                  <a:pt x="49138" y="-3473"/>
                </a:cubicBezTo>
                <a:lnTo>
                  <a:pt x="62117" y="-3473"/>
                </a:lnTo>
                <a:cubicBezTo>
                  <a:pt x="65416" y="-3473"/>
                  <a:pt x="68259" y="-1150"/>
                  <a:pt x="68911" y="2062"/>
                </a:cubicBezTo>
                <a:lnTo>
                  <a:pt x="72058" y="17255"/>
                </a:lnTo>
                <a:cubicBezTo>
                  <a:pt x="75118" y="18557"/>
                  <a:pt x="77983" y="20228"/>
                  <a:pt x="80587" y="22203"/>
                </a:cubicBezTo>
                <a:lnTo>
                  <a:pt x="95303" y="17320"/>
                </a:lnTo>
                <a:cubicBezTo>
                  <a:pt x="98428" y="16278"/>
                  <a:pt x="101857" y="17580"/>
                  <a:pt x="103507" y="20445"/>
                </a:cubicBezTo>
                <a:lnTo>
                  <a:pt x="109996" y="31688"/>
                </a:lnTo>
                <a:cubicBezTo>
                  <a:pt x="111646" y="34553"/>
                  <a:pt x="111060" y="38156"/>
                  <a:pt x="108586" y="40348"/>
                </a:cubicBezTo>
                <a:lnTo>
                  <a:pt x="97017" y="50636"/>
                </a:lnTo>
                <a:cubicBezTo>
                  <a:pt x="97213" y="52242"/>
                  <a:pt x="97299" y="53891"/>
                  <a:pt x="97299" y="55563"/>
                </a:cubicBezTo>
                <a:cubicBezTo>
                  <a:pt x="97299" y="57234"/>
                  <a:pt x="97191" y="58883"/>
                  <a:pt x="97017" y="60489"/>
                </a:cubicBezTo>
                <a:lnTo>
                  <a:pt x="108607" y="70799"/>
                </a:lnTo>
                <a:cubicBezTo>
                  <a:pt x="111082" y="72991"/>
                  <a:pt x="111646" y="76615"/>
                  <a:pt x="110018" y="79459"/>
                </a:cubicBezTo>
                <a:lnTo>
                  <a:pt x="103529" y="90701"/>
                </a:lnTo>
                <a:cubicBezTo>
                  <a:pt x="101879" y="93545"/>
                  <a:pt x="98450" y="94869"/>
                  <a:pt x="95324" y="93827"/>
                </a:cubicBezTo>
                <a:lnTo>
                  <a:pt x="80609" y="88943"/>
                </a:lnTo>
                <a:cubicBezTo>
                  <a:pt x="77983" y="90918"/>
                  <a:pt x="75118" y="92568"/>
                  <a:pt x="72079" y="93892"/>
                </a:cubicBezTo>
                <a:lnTo>
                  <a:pt x="68954" y="109063"/>
                </a:lnTo>
                <a:cubicBezTo>
                  <a:pt x="68281" y="112297"/>
                  <a:pt x="65438" y="114598"/>
                  <a:pt x="62161" y="114598"/>
                </a:cubicBezTo>
                <a:lnTo>
                  <a:pt x="49181" y="114598"/>
                </a:lnTo>
                <a:cubicBezTo>
                  <a:pt x="45882" y="114598"/>
                  <a:pt x="43039" y="112275"/>
                  <a:pt x="42388" y="109063"/>
                </a:cubicBezTo>
                <a:lnTo>
                  <a:pt x="39263" y="93892"/>
                </a:lnTo>
                <a:cubicBezTo>
                  <a:pt x="36202" y="92590"/>
                  <a:pt x="33359" y="90918"/>
                  <a:pt x="30733" y="88943"/>
                </a:cubicBezTo>
                <a:lnTo>
                  <a:pt x="15953" y="93827"/>
                </a:lnTo>
                <a:cubicBezTo>
                  <a:pt x="12827" y="94869"/>
                  <a:pt x="9398" y="93566"/>
                  <a:pt x="7748" y="90701"/>
                </a:cubicBezTo>
                <a:lnTo>
                  <a:pt x="1259" y="79459"/>
                </a:lnTo>
                <a:cubicBezTo>
                  <a:pt x="-391" y="76594"/>
                  <a:pt x="195" y="72991"/>
                  <a:pt x="2670" y="70799"/>
                </a:cubicBezTo>
                <a:lnTo>
                  <a:pt x="14260" y="60489"/>
                </a:lnTo>
                <a:cubicBezTo>
                  <a:pt x="14064" y="58883"/>
                  <a:pt x="13977" y="57234"/>
                  <a:pt x="13977" y="55563"/>
                </a:cubicBezTo>
                <a:cubicBezTo>
                  <a:pt x="13977" y="53891"/>
                  <a:pt x="14086" y="52242"/>
                  <a:pt x="14260" y="50636"/>
                </a:cubicBezTo>
                <a:lnTo>
                  <a:pt x="2670" y="40326"/>
                </a:lnTo>
                <a:cubicBezTo>
                  <a:pt x="195" y="38134"/>
                  <a:pt x="-369" y="34510"/>
                  <a:pt x="1259" y="31666"/>
                </a:cubicBezTo>
                <a:lnTo>
                  <a:pt x="7748" y="20424"/>
                </a:lnTo>
                <a:cubicBezTo>
                  <a:pt x="9398" y="17559"/>
                  <a:pt x="12827" y="16256"/>
                  <a:pt x="15953" y="17298"/>
                </a:cubicBezTo>
                <a:lnTo>
                  <a:pt x="30668" y="22182"/>
                </a:lnTo>
                <a:cubicBezTo>
                  <a:pt x="33294" y="20207"/>
                  <a:pt x="36159" y="18557"/>
                  <a:pt x="39198" y="17233"/>
                </a:cubicBezTo>
                <a:lnTo>
                  <a:pt x="42345" y="2062"/>
                </a:lnTo>
                <a:close/>
                <a:moveTo>
                  <a:pt x="55628" y="72926"/>
                </a:moveTo>
                <a:cubicBezTo>
                  <a:pt x="61831" y="72903"/>
                  <a:pt x="67551" y="69572"/>
                  <a:pt x="70632" y="64188"/>
                </a:cubicBezTo>
                <a:cubicBezTo>
                  <a:pt x="73714" y="58804"/>
                  <a:pt x="73689" y="52185"/>
                  <a:pt x="70567" y="46824"/>
                </a:cubicBezTo>
                <a:cubicBezTo>
                  <a:pt x="67445" y="41464"/>
                  <a:pt x="61701" y="38176"/>
                  <a:pt x="55497" y="38199"/>
                </a:cubicBezTo>
                <a:cubicBezTo>
                  <a:pt x="49294" y="38222"/>
                  <a:pt x="43574" y="41553"/>
                  <a:pt x="40493" y="46937"/>
                </a:cubicBezTo>
                <a:cubicBezTo>
                  <a:pt x="37411" y="52321"/>
                  <a:pt x="37436" y="58940"/>
                  <a:pt x="40558" y="64301"/>
                </a:cubicBezTo>
                <a:cubicBezTo>
                  <a:pt x="43680" y="69661"/>
                  <a:pt x="49424" y="72949"/>
                  <a:pt x="55628" y="72926"/>
                </a:cubicBezTo>
                <a:close/>
              </a:path>
            </a:pathLst>
          </a:custGeom>
          <a:solidFill>
            <a:srgbClr val="4A6D8C"/>
          </a:solidFill>
          <a:ln/>
        </p:spPr>
        <p:txBody>
          <a:bodyPr/>
          <a:lstStyle/>
          <a:p>
            <a:endParaRPr lang="zh-CN" altLang="en-US"/>
          </a:p>
        </p:txBody>
      </p:sp>
      <p:sp>
        <p:nvSpPr>
          <p:cNvPr id="11" name="Text 9"/>
          <p:cNvSpPr/>
          <p:nvPr/>
        </p:nvSpPr>
        <p:spPr>
          <a:xfrm>
            <a:off x="1115219" y="1666875"/>
            <a:ext cx="718344" cy="158750"/>
          </a:xfrm>
          <a:prstGeom prst="rect">
            <a:avLst/>
          </a:prstGeom>
          <a:noFill/>
          <a:ln/>
        </p:spPr>
        <p:txBody>
          <a:bodyPr wrap="square" lIns="0" tIns="0" rIns="0" bIns="0" rtlCol="0" anchor="ctr"/>
          <a:lstStyle/>
          <a:p>
            <a:pPr>
              <a:lnSpc>
                <a:spcPct val="120000"/>
              </a:lnSpc>
            </a:pPr>
            <a:r>
              <a:rPr lang="en-US" sz="875" dirty="0">
                <a:solidFill>
                  <a:srgbClr val="7D7C7A"/>
                </a:solidFill>
                <a:latin typeface="Noto Sans SC" pitchFamily="34" charset="0"/>
                <a:ea typeface="Noto Sans SC" pitchFamily="34" charset="-122"/>
                <a:cs typeface="Noto Sans SC" pitchFamily="34" charset="-120"/>
              </a:rPr>
              <a:t>QueryEngine</a:t>
            </a:r>
            <a:endParaRPr lang="en-US" sz="1600" dirty="0"/>
          </a:p>
        </p:txBody>
      </p:sp>
      <p:sp>
        <p:nvSpPr>
          <p:cNvPr id="12" name="Shape 10"/>
          <p:cNvSpPr/>
          <p:nvPr/>
        </p:nvSpPr>
        <p:spPr>
          <a:xfrm>
            <a:off x="1935572" y="1690688"/>
            <a:ext cx="83344" cy="111125"/>
          </a:xfrm>
          <a:custGeom>
            <a:avLst/>
            <a:gdLst/>
            <a:ahLst/>
            <a:cxnLst/>
            <a:rect l="l" t="t" r="r" b="b"/>
            <a:pathLst>
              <a:path w="83344" h="111125">
                <a:moveTo>
                  <a:pt x="0" y="13891"/>
                </a:moveTo>
                <a:cubicBezTo>
                  <a:pt x="0" y="6229"/>
                  <a:pt x="6229" y="0"/>
                  <a:pt x="13891" y="0"/>
                </a:cubicBezTo>
                <a:lnTo>
                  <a:pt x="46338" y="0"/>
                </a:lnTo>
                <a:cubicBezTo>
                  <a:pt x="50028" y="0"/>
                  <a:pt x="53566" y="1454"/>
                  <a:pt x="56170" y="4059"/>
                </a:cubicBezTo>
                <a:lnTo>
                  <a:pt x="79285" y="27195"/>
                </a:lnTo>
                <a:cubicBezTo>
                  <a:pt x="81890" y="29800"/>
                  <a:pt x="83344" y="33338"/>
                  <a:pt x="83344" y="37027"/>
                </a:cubicBezTo>
                <a:lnTo>
                  <a:pt x="83344" y="97234"/>
                </a:lnTo>
                <a:cubicBezTo>
                  <a:pt x="83344" y="104896"/>
                  <a:pt x="77115" y="111125"/>
                  <a:pt x="69453" y="111125"/>
                </a:cubicBezTo>
                <a:lnTo>
                  <a:pt x="13891" y="111125"/>
                </a:lnTo>
                <a:cubicBezTo>
                  <a:pt x="6229" y="111125"/>
                  <a:pt x="0" y="104896"/>
                  <a:pt x="0" y="97234"/>
                </a:cubicBezTo>
                <a:lnTo>
                  <a:pt x="0" y="13891"/>
                </a:lnTo>
                <a:close/>
                <a:moveTo>
                  <a:pt x="45145" y="12697"/>
                </a:moveTo>
                <a:lnTo>
                  <a:pt x="45145" y="32990"/>
                </a:lnTo>
                <a:cubicBezTo>
                  <a:pt x="45145" y="35877"/>
                  <a:pt x="47467" y="38199"/>
                  <a:pt x="50354" y="38199"/>
                </a:cubicBezTo>
                <a:lnTo>
                  <a:pt x="70647" y="38199"/>
                </a:lnTo>
                <a:lnTo>
                  <a:pt x="45145" y="12697"/>
                </a:lnTo>
                <a:close/>
                <a:moveTo>
                  <a:pt x="26045" y="55563"/>
                </a:moveTo>
                <a:cubicBezTo>
                  <a:pt x="23158" y="55563"/>
                  <a:pt x="20836" y="57885"/>
                  <a:pt x="20836" y="60771"/>
                </a:cubicBezTo>
                <a:cubicBezTo>
                  <a:pt x="20836" y="63658"/>
                  <a:pt x="23158" y="65980"/>
                  <a:pt x="26045" y="65980"/>
                </a:cubicBezTo>
                <a:lnTo>
                  <a:pt x="57299" y="65980"/>
                </a:lnTo>
                <a:cubicBezTo>
                  <a:pt x="60185" y="65980"/>
                  <a:pt x="62508" y="63658"/>
                  <a:pt x="62508" y="60771"/>
                </a:cubicBezTo>
                <a:cubicBezTo>
                  <a:pt x="62508" y="57885"/>
                  <a:pt x="60185" y="55563"/>
                  <a:pt x="57299" y="55563"/>
                </a:cubicBezTo>
                <a:lnTo>
                  <a:pt x="26045" y="55563"/>
                </a:lnTo>
                <a:close/>
                <a:moveTo>
                  <a:pt x="26045" y="76398"/>
                </a:moveTo>
                <a:cubicBezTo>
                  <a:pt x="23158" y="76398"/>
                  <a:pt x="20836" y="78721"/>
                  <a:pt x="20836" y="81607"/>
                </a:cubicBezTo>
                <a:cubicBezTo>
                  <a:pt x="20836" y="84494"/>
                  <a:pt x="23158" y="86816"/>
                  <a:pt x="26045" y="86816"/>
                </a:cubicBezTo>
                <a:lnTo>
                  <a:pt x="57299" y="86816"/>
                </a:lnTo>
                <a:cubicBezTo>
                  <a:pt x="60185" y="86816"/>
                  <a:pt x="62508" y="84494"/>
                  <a:pt x="62508" y="81607"/>
                </a:cubicBezTo>
                <a:cubicBezTo>
                  <a:pt x="62508" y="78721"/>
                  <a:pt x="60185" y="76398"/>
                  <a:pt x="57299" y="76398"/>
                </a:cubicBezTo>
                <a:lnTo>
                  <a:pt x="26045" y="76398"/>
                </a:lnTo>
                <a:close/>
              </a:path>
            </a:pathLst>
          </a:custGeom>
          <a:solidFill>
            <a:srgbClr val="4A6D8C"/>
          </a:solidFill>
          <a:ln/>
        </p:spPr>
        <p:txBody>
          <a:bodyPr/>
          <a:lstStyle/>
          <a:p>
            <a:endParaRPr lang="zh-CN" altLang="en-US"/>
          </a:p>
        </p:txBody>
      </p:sp>
      <p:sp>
        <p:nvSpPr>
          <p:cNvPr id="13" name="Text 11"/>
          <p:cNvSpPr/>
          <p:nvPr/>
        </p:nvSpPr>
        <p:spPr>
          <a:xfrm>
            <a:off x="2068525" y="1666875"/>
            <a:ext cx="702469" cy="158750"/>
          </a:xfrm>
          <a:prstGeom prst="rect">
            <a:avLst/>
          </a:prstGeom>
          <a:noFill/>
          <a:ln/>
        </p:spPr>
        <p:txBody>
          <a:bodyPr wrap="square" lIns="0" tIns="0" rIns="0" bIns="0" rtlCol="0" anchor="ctr"/>
          <a:lstStyle/>
          <a:p>
            <a:pPr>
              <a:lnSpc>
                <a:spcPct val="120000"/>
              </a:lnSpc>
            </a:pPr>
            <a:r>
              <a:rPr lang="en-US" sz="875" dirty="0">
                <a:solidFill>
                  <a:srgbClr val="7D7C7A"/>
                </a:solidFill>
                <a:latin typeface="Noto Sans SC" pitchFamily="34" charset="0"/>
                <a:ea typeface="Noto Sans SC" pitchFamily="34" charset="-122"/>
                <a:cs typeface="Noto Sans SC" pitchFamily="34" charset="-120"/>
              </a:rPr>
              <a:t>CLAUDE.md</a:t>
            </a:r>
            <a:endParaRPr lang="en-US" sz="1600" dirty="0"/>
          </a:p>
        </p:txBody>
      </p:sp>
      <p:sp>
        <p:nvSpPr>
          <p:cNvPr id="14" name="Shape 12"/>
          <p:cNvSpPr/>
          <p:nvPr/>
        </p:nvSpPr>
        <p:spPr>
          <a:xfrm>
            <a:off x="2849749" y="1690688"/>
            <a:ext cx="125016" cy="111125"/>
          </a:xfrm>
          <a:custGeom>
            <a:avLst/>
            <a:gdLst/>
            <a:ahLst/>
            <a:cxnLst/>
            <a:rect l="l" t="t" r="r" b="b"/>
            <a:pathLst>
              <a:path w="125016" h="111125">
                <a:moveTo>
                  <a:pt x="62508" y="13891"/>
                </a:moveTo>
                <a:cubicBezTo>
                  <a:pt x="85514" y="13891"/>
                  <a:pt x="104180" y="32556"/>
                  <a:pt x="104180" y="55563"/>
                </a:cubicBezTo>
                <a:cubicBezTo>
                  <a:pt x="104180" y="78569"/>
                  <a:pt x="85514" y="97234"/>
                  <a:pt x="62508" y="97234"/>
                </a:cubicBezTo>
                <a:cubicBezTo>
                  <a:pt x="48357" y="97234"/>
                  <a:pt x="35833" y="90181"/>
                  <a:pt x="28302" y="79372"/>
                </a:cubicBezTo>
                <a:cubicBezTo>
                  <a:pt x="26110" y="76225"/>
                  <a:pt x="21769" y="75465"/>
                  <a:pt x="18622" y="77657"/>
                </a:cubicBezTo>
                <a:cubicBezTo>
                  <a:pt x="15475" y="79849"/>
                  <a:pt x="14715" y="84190"/>
                  <a:pt x="16907" y="87337"/>
                </a:cubicBezTo>
                <a:cubicBezTo>
                  <a:pt x="26935" y="101705"/>
                  <a:pt x="43625" y="111125"/>
                  <a:pt x="62508" y="111125"/>
                </a:cubicBezTo>
                <a:cubicBezTo>
                  <a:pt x="93197" y="111125"/>
                  <a:pt x="118070" y="86252"/>
                  <a:pt x="118070" y="55563"/>
                </a:cubicBezTo>
                <a:cubicBezTo>
                  <a:pt x="118070" y="24873"/>
                  <a:pt x="93197" y="0"/>
                  <a:pt x="62508" y="0"/>
                </a:cubicBezTo>
                <a:cubicBezTo>
                  <a:pt x="43907" y="0"/>
                  <a:pt x="27456" y="9137"/>
                  <a:pt x="17363" y="23158"/>
                </a:cubicBezTo>
                <a:lnTo>
                  <a:pt x="17363" y="17363"/>
                </a:lnTo>
                <a:cubicBezTo>
                  <a:pt x="17363" y="13522"/>
                  <a:pt x="14260" y="10418"/>
                  <a:pt x="10418" y="10418"/>
                </a:cubicBezTo>
                <a:cubicBezTo>
                  <a:pt x="6576" y="10418"/>
                  <a:pt x="3473" y="13522"/>
                  <a:pt x="3473" y="17363"/>
                </a:cubicBezTo>
                <a:lnTo>
                  <a:pt x="3473" y="41672"/>
                </a:lnTo>
                <a:cubicBezTo>
                  <a:pt x="3473" y="45514"/>
                  <a:pt x="6576" y="48617"/>
                  <a:pt x="10418" y="48617"/>
                </a:cubicBezTo>
                <a:lnTo>
                  <a:pt x="15757" y="48617"/>
                </a:lnTo>
                <a:cubicBezTo>
                  <a:pt x="15866" y="48617"/>
                  <a:pt x="15974" y="48617"/>
                  <a:pt x="16083" y="48617"/>
                </a:cubicBezTo>
                <a:lnTo>
                  <a:pt x="34748" y="48617"/>
                </a:lnTo>
                <a:cubicBezTo>
                  <a:pt x="38590" y="48617"/>
                  <a:pt x="41694" y="45514"/>
                  <a:pt x="41694" y="41672"/>
                </a:cubicBezTo>
                <a:cubicBezTo>
                  <a:pt x="41694" y="37830"/>
                  <a:pt x="38590" y="34727"/>
                  <a:pt x="34748" y="34727"/>
                </a:cubicBezTo>
                <a:lnTo>
                  <a:pt x="26436" y="34727"/>
                </a:lnTo>
                <a:cubicBezTo>
                  <a:pt x="33620" y="22268"/>
                  <a:pt x="47098" y="13891"/>
                  <a:pt x="62508" y="13891"/>
                </a:cubicBezTo>
                <a:close/>
                <a:moveTo>
                  <a:pt x="67717" y="32990"/>
                </a:moveTo>
                <a:cubicBezTo>
                  <a:pt x="67717" y="30104"/>
                  <a:pt x="65394" y="27781"/>
                  <a:pt x="62508" y="27781"/>
                </a:cubicBezTo>
                <a:cubicBezTo>
                  <a:pt x="59621" y="27781"/>
                  <a:pt x="57299" y="30104"/>
                  <a:pt x="57299" y="32990"/>
                </a:cubicBezTo>
                <a:lnTo>
                  <a:pt x="57299" y="55563"/>
                </a:lnTo>
                <a:cubicBezTo>
                  <a:pt x="57299" y="56952"/>
                  <a:pt x="57841" y="58276"/>
                  <a:pt x="58818" y="59252"/>
                </a:cubicBezTo>
                <a:lnTo>
                  <a:pt x="74445" y="74879"/>
                </a:lnTo>
                <a:cubicBezTo>
                  <a:pt x="76485" y="76919"/>
                  <a:pt x="79784" y="76919"/>
                  <a:pt x="81803" y="74879"/>
                </a:cubicBezTo>
                <a:cubicBezTo>
                  <a:pt x="83821" y="72839"/>
                  <a:pt x="83843" y="69540"/>
                  <a:pt x="81803" y="67521"/>
                </a:cubicBezTo>
                <a:lnTo>
                  <a:pt x="67695" y="53414"/>
                </a:lnTo>
                <a:lnTo>
                  <a:pt x="67695" y="32990"/>
                </a:lnTo>
                <a:close/>
              </a:path>
            </a:pathLst>
          </a:custGeom>
          <a:solidFill>
            <a:srgbClr val="4A6D8C"/>
          </a:solidFill>
          <a:ln/>
        </p:spPr>
        <p:txBody>
          <a:bodyPr/>
          <a:lstStyle/>
          <a:p>
            <a:endParaRPr lang="zh-CN" altLang="en-US"/>
          </a:p>
        </p:txBody>
      </p:sp>
      <p:sp>
        <p:nvSpPr>
          <p:cNvPr id="15" name="Text 13"/>
          <p:cNvSpPr/>
          <p:nvPr/>
        </p:nvSpPr>
        <p:spPr>
          <a:xfrm>
            <a:off x="3003538" y="1666875"/>
            <a:ext cx="511969" cy="158750"/>
          </a:xfrm>
          <a:prstGeom prst="rect">
            <a:avLst/>
          </a:prstGeom>
          <a:noFill/>
          <a:ln/>
        </p:spPr>
        <p:txBody>
          <a:bodyPr wrap="square" lIns="0" tIns="0" rIns="0" bIns="0" rtlCol="0" anchor="ctr"/>
          <a:lstStyle/>
          <a:p>
            <a:pPr>
              <a:lnSpc>
                <a:spcPct val="120000"/>
              </a:lnSpc>
            </a:pPr>
            <a:r>
              <a:rPr lang="en-US" sz="875" dirty="0">
                <a:solidFill>
                  <a:srgbClr val="7D7C7A"/>
                </a:solidFill>
                <a:latin typeface="Noto Sans SC" pitchFamily="34" charset="0"/>
                <a:ea typeface="Noto Sans SC" pitchFamily="34" charset="-122"/>
                <a:cs typeface="Noto Sans SC" pitchFamily="34" charset="-120"/>
              </a:rPr>
              <a:t>会话历史</a:t>
            </a:r>
            <a:endParaRPr lang="en-US" sz="1600" dirty="0"/>
          </a:p>
        </p:txBody>
      </p:sp>
      <p:sp>
        <p:nvSpPr>
          <p:cNvPr id="16" name="Shape 14"/>
          <p:cNvSpPr/>
          <p:nvPr/>
        </p:nvSpPr>
        <p:spPr>
          <a:xfrm>
            <a:off x="333375" y="1984375"/>
            <a:ext cx="11541125" cy="904875"/>
          </a:xfrm>
          <a:custGeom>
            <a:avLst/>
            <a:gdLst/>
            <a:ahLst/>
            <a:cxnLst/>
            <a:rect l="l" t="t" r="r" b="b"/>
            <a:pathLst>
              <a:path w="11541125" h="904875">
                <a:moveTo>
                  <a:pt x="0" y="0"/>
                </a:moveTo>
                <a:lnTo>
                  <a:pt x="11477621" y="0"/>
                </a:lnTo>
                <a:cubicBezTo>
                  <a:pt x="11512693" y="0"/>
                  <a:pt x="11541125" y="28432"/>
                  <a:pt x="11541125" y="63504"/>
                </a:cubicBezTo>
                <a:lnTo>
                  <a:pt x="11541125" y="841371"/>
                </a:lnTo>
                <a:cubicBezTo>
                  <a:pt x="11541125" y="876443"/>
                  <a:pt x="11512693" y="904875"/>
                  <a:pt x="11477621" y="904875"/>
                </a:cubicBezTo>
                <a:lnTo>
                  <a:pt x="0" y="904875"/>
                </a:lnTo>
                <a:lnTo>
                  <a:pt x="0" y="0"/>
                </a:lnTo>
                <a:close/>
              </a:path>
            </a:pathLst>
          </a:custGeom>
          <a:solidFill>
            <a:srgbClr val="4A6D8C">
              <a:alpha val="10196"/>
            </a:srgbClr>
          </a:solidFill>
          <a:ln/>
        </p:spPr>
        <p:txBody>
          <a:bodyPr/>
          <a:lstStyle/>
          <a:p>
            <a:endParaRPr lang="zh-CN" altLang="en-US"/>
          </a:p>
        </p:txBody>
      </p:sp>
      <p:sp>
        <p:nvSpPr>
          <p:cNvPr id="17" name="Shape 15"/>
          <p:cNvSpPr/>
          <p:nvPr/>
        </p:nvSpPr>
        <p:spPr>
          <a:xfrm>
            <a:off x="333375" y="1984375"/>
            <a:ext cx="31750" cy="904875"/>
          </a:xfrm>
          <a:custGeom>
            <a:avLst/>
            <a:gdLst/>
            <a:ahLst/>
            <a:cxnLst/>
            <a:rect l="l" t="t" r="r" b="b"/>
            <a:pathLst>
              <a:path w="31750" h="904875">
                <a:moveTo>
                  <a:pt x="0" y="0"/>
                </a:moveTo>
                <a:lnTo>
                  <a:pt x="31750" y="0"/>
                </a:lnTo>
                <a:lnTo>
                  <a:pt x="31750" y="904875"/>
                </a:lnTo>
                <a:lnTo>
                  <a:pt x="0" y="904875"/>
                </a:lnTo>
                <a:lnTo>
                  <a:pt x="0" y="0"/>
                </a:lnTo>
                <a:close/>
              </a:path>
            </a:pathLst>
          </a:custGeom>
          <a:solidFill>
            <a:srgbClr val="4A6D8C"/>
          </a:solidFill>
          <a:ln/>
        </p:spPr>
        <p:txBody>
          <a:bodyPr/>
          <a:lstStyle/>
          <a:p>
            <a:endParaRPr lang="zh-CN" altLang="en-US"/>
          </a:p>
        </p:txBody>
      </p:sp>
      <p:sp>
        <p:nvSpPr>
          <p:cNvPr id="18" name="Shape 16"/>
          <p:cNvSpPr/>
          <p:nvPr/>
        </p:nvSpPr>
        <p:spPr>
          <a:xfrm>
            <a:off x="444500" y="2079625"/>
            <a:ext cx="381000" cy="381000"/>
          </a:xfrm>
          <a:custGeom>
            <a:avLst/>
            <a:gdLst/>
            <a:ahLst/>
            <a:cxnLst/>
            <a:rect l="l" t="t" r="r" b="b"/>
            <a:pathLst>
              <a:path w="381000" h="381000">
                <a:moveTo>
                  <a:pt x="190500" y="0"/>
                </a:moveTo>
                <a:lnTo>
                  <a:pt x="190500" y="0"/>
                </a:lnTo>
                <a:cubicBezTo>
                  <a:pt x="295640" y="0"/>
                  <a:pt x="381000" y="85360"/>
                  <a:pt x="381000" y="190500"/>
                </a:cubicBezTo>
                <a:lnTo>
                  <a:pt x="381000" y="190500"/>
                </a:lnTo>
                <a:cubicBezTo>
                  <a:pt x="381000" y="295640"/>
                  <a:pt x="295640" y="381000"/>
                  <a:pt x="190500" y="381000"/>
                </a:cubicBezTo>
                <a:lnTo>
                  <a:pt x="190500" y="381000"/>
                </a:lnTo>
                <a:cubicBezTo>
                  <a:pt x="85360" y="381000"/>
                  <a:pt x="0" y="295640"/>
                  <a:pt x="0" y="190500"/>
                </a:cubicBezTo>
                <a:lnTo>
                  <a:pt x="0" y="190500"/>
                </a:lnTo>
                <a:cubicBezTo>
                  <a:pt x="0" y="85360"/>
                  <a:pt x="85360" y="0"/>
                  <a:pt x="190500" y="0"/>
                </a:cubicBezTo>
                <a:close/>
              </a:path>
            </a:pathLst>
          </a:custGeom>
          <a:solidFill>
            <a:srgbClr val="4A6D8C"/>
          </a:solidFill>
          <a:ln/>
        </p:spPr>
        <p:txBody>
          <a:bodyPr/>
          <a:lstStyle/>
          <a:p>
            <a:endParaRPr lang="zh-CN" altLang="en-US"/>
          </a:p>
        </p:txBody>
      </p:sp>
      <p:sp>
        <p:nvSpPr>
          <p:cNvPr id="19" name="Text 17"/>
          <p:cNvSpPr/>
          <p:nvPr/>
        </p:nvSpPr>
        <p:spPr>
          <a:xfrm>
            <a:off x="404813" y="2079625"/>
            <a:ext cx="460375" cy="381000"/>
          </a:xfrm>
          <a:prstGeom prst="rect">
            <a:avLst/>
          </a:prstGeom>
          <a:noFill/>
          <a:ln/>
        </p:spPr>
        <p:txBody>
          <a:bodyPr wrap="square" lIns="0" tIns="0" rIns="0" bIns="0" rtlCol="0" anchor="ctr"/>
          <a:lstStyle/>
          <a:p>
            <a:pPr algn="ctr">
              <a:lnSpc>
                <a:spcPct val="120000"/>
              </a:lnSpc>
            </a:pPr>
            <a:r>
              <a:rPr lang="en-US" sz="1250" b="1" dirty="0">
                <a:solidFill>
                  <a:srgbClr val="FFFFFF"/>
                </a:solidFill>
                <a:latin typeface="Hedvig Letters Sans" pitchFamily="34" charset="0"/>
                <a:ea typeface="Hedvig Letters Sans" pitchFamily="34" charset="-122"/>
                <a:cs typeface="Hedvig Letters Sans" pitchFamily="34" charset="-120"/>
              </a:rPr>
              <a:t>2</a:t>
            </a:r>
            <a:endParaRPr lang="en-US" sz="1600" dirty="0"/>
          </a:p>
        </p:txBody>
      </p:sp>
      <p:sp>
        <p:nvSpPr>
          <p:cNvPr id="20" name="Text 18"/>
          <p:cNvSpPr/>
          <p:nvPr/>
        </p:nvSpPr>
        <p:spPr>
          <a:xfrm>
            <a:off x="952500" y="2079625"/>
            <a:ext cx="10898188" cy="222250"/>
          </a:xfrm>
          <a:prstGeom prst="rect">
            <a:avLst/>
          </a:prstGeom>
          <a:noFill/>
          <a:ln/>
        </p:spPr>
        <p:txBody>
          <a:bodyPr wrap="square" lIns="0" tIns="0" rIns="0" bIns="0" rtlCol="0" anchor="ctr"/>
          <a:lstStyle/>
          <a:p>
            <a:pPr>
              <a:lnSpc>
                <a:spcPct val="130000"/>
              </a:lnSpc>
            </a:pPr>
            <a:r>
              <a:rPr lang="en-US" sz="1125" b="1" dirty="0">
                <a:solidFill>
                  <a:srgbClr val="E0E2E5"/>
                </a:solidFill>
                <a:latin typeface="MiSans" pitchFamily="34" charset="0"/>
                <a:ea typeface="MiSans" pitchFamily="34" charset="-122"/>
                <a:cs typeface="MiSans" pitchFamily="34" charset="-120"/>
              </a:rPr>
              <a:t>大模型推理</a:t>
            </a:r>
            <a:endParaRPr lang="en-US" sz="1600" dirty="0"/>
          </a:p>
        </p:txBody>
      </p:sp>
      <p:sp>
        <p:nvSpPr>
          <p:cNvPr id="21" name="Text 19"/>
          <p:cNvSpPr/>
          <p:nvPr/>
        </p:nvSpPr>
        <p:spPr>
          <a:xfrm>
            <a:off x="952500" y="2365375"/>
            <a:ext cx="10890250" cy="206375"/>
          </a:xfrm>
          <a:prstGeom prst="rect">
            <a:avLst/>
          </a:prstGeom>
          <a:noFill/>
          <a:ln/>
        </p:spPr>
        <p:txBody>
          <a:bodyPr wrap="square" lIns="0" tIns="0" rIns="0" bIns="0" rtlCol="0" anchor="ctr"/>
          <a:lstStyle/>
          <a:p>
            <a:pPr>
              <a:lnSpc>
                <a:spcPct val="140000"/>
              </a:lnSpc>
            </a:pPr>
            <a:r>
              <a:rPr lang="en-US" sz="1000" dirty="0">
                <a:solidFill>
                  <a:srgbClr val="E0E2E5"/>
                </a:solidFill>
                <a:latin typeface="Noto Sans SC" pitchFamily="34" charset="0"/>
                <a:ea typeface="Noto Sans SC" pitchFamily="34" charset="-122"/>
                <a:cs typeface="Noto Sans SC" pitchFamily="34" charset="-120"/>
              </a:rPr>
              <a:t>拼接好的提示词通过适配层（如 </a:t>
            </a:r>
            <a:r>
              <a:rPr lang="en-US" sz="1000" b="1" dirty="0">
                <a:solidFill>
                  <a:srgbClr val="C9A87C"/>
                </a:solidFill>
                <a:latin typeface="Noto Sans SC" pitchFamily="34" charset="0"/>
                <a:ea typeface="Noto Sans SC" pitchFamily="34" charset="-122"/>
                <a:cs typeface="Noto Sans SC" pitchFamily="34" charset="-120"/>
              </a:rPr>
              <a:t>AnthropicApiClient</a:t>
            </a:r>
            <a:r>
              <a:rPr lang="en-US" sz="1000" dirty="0">
                <a:solidFill>
                  <a:srgbClr val="E0E2E5"/>
                </a:solidFill>
                <a:latin typeface="Noto Sans SC" pitchFamily="34" charset="0"/>
                <a:ea typeface="Noto Sans SC" pitchFamily="34" charset="-122"/>
                <a:cs typeface="Noto Sans SC" pitchFamily="34" charset="-120"/>
              </a:rPr>
              <a:t>）发送至大语言模型。模型根据上下文环境，开始生成推理过程与工具调用意图。</a:t>
            </a:r>
            <a:endParaRPr lang="en-US" sz="1600" dirty="0"/>
          </a:p>
        </p:txBody>
      </p:sp>
      <p:sp>
        <p:nvSpPr>
          <p:cNvPr id="22" name="Shape 20"/>
          <p:cNvSpPr/>
          <p:nvPr/>
        </p:nvSpPr>
        <p:spPr>
          <a:xfrm>
            <a:off x="968375" y="2659063"/>
            <a:ext cx="111125" cy="111125"/>
          </a:xfrm>
          <a:custGeom>
            <a:avLst/>
            <a:gdLst/>
            <a:ahLst/>
            <a:cxnLst/>
            <a:rect l="l" t="t" r="r" b="b"/>
            <a:pathLst>
              <a:path w="111125" h="111125">
                <a:moveTo>
                  <a:pt x="26045" y="12154"/>
                </a:moveTo>
                <a:cubicBezTo>
                  <a:pt x="26045" y="5448"/>
                  <a:pt x="31493" y="0"/>
                  <a:pt x="38199" y="0"/>
                </a:cubicBezTo>
                <a:lnTo>
                  <a:pt x="43408" y="0"/>
                </a:lnTo>
                <a:cubicBezTo>
                  <a:pt x="47250" y="0"/>
                  <a:pt x="50354" y="3104"/>
                  <a:pt x="50354" y="6945"/>
                </a:cubicBezTo>
                <a:lnTo>
                  <a:pt x="50354" y="104180"/>
                </a:lnTo>
                <a:cubicBezTo>
                  <a:pt x="50354" y="108021"/>
                  <a:pt x="47250" y="111125"/>
                  <a:pt x="43408" y="111125"/>
                </a:cubicBezTo>
                <a:lnTo>
                  <a:pt x="36463" y="111125"/>
                </a:lnTo>
                <a:cubicBezTo>
                  <a:pt x="29995" y="111125"/>
                  <a:pt x="24547" y="106697"/>
                  <a:pt x="23006" y="100707"/>
                </a:cubicBezTo>
                <a:cubicBezTo>
                  <a:pt x="22854" y="100707"/>
                  <a:pt x="22724" y="100707"/>
                  <a:pt x="22572" y="100707"/>
                </a:cubicBezTo>
                <a:cubicBezTo>
                  <a:pt x="12979" y="100707"/>
                  <a:pt x="5209" y="92937"/>
                  <a:pt x="5209" y="83344"/>
                </a:cubicBezTo>
                <a:cubicBezTo>
                  <a:pt x="5209" y="79437"/>
                  <a:pt x="6511" y="75834"/>
                  <a:pt x="8682" y="72926"/>
                </a:cubicBezTo>
                <a:cubicBezTo>
                  <a:pt x="4471" y="69757"/>
                  <a:pt x="1736" y="64722"/>
                  <a:pt x="1736" y="59035"/>
                </a:cubicBezTo>
                <a:cubicBezTo>
                  <a:pt x="1736" y="52329"/>
                  <a:pt x="5556" y="46490"/>
                  <a:pt x="11113" y="43604"/>
                </a:cubicBezTo>
                <a:cubicBezTo>
                  <a:pt x="9572" y="40999"/>
                  <a:pt x="8682" y="37960"/>
                  <a:pt x="8682" y="34727"/>
                </a:cubicBezTo>
                <a:cubicBezTo>
                  <a:pt x="8682" y="25133"/>
                  <a:pt x="16452" y="17363"/>
                  <a:pt x="26045" y="17363"/>
                </a:cubicBezTo>
                <a:lnTo>
                  <a:pt x="26045" y="12154"/>
                </a:lnTo>
                <a:close/>
                <a:moveTo>
                  <a:pt x="85080" y="12154"/>
                </a:moveTo>
                <a:lnTo>
                  <a:pt x="85080" y="17363"/>
                </a:lnTo>
                <a:cubicBezTo>
                  <a:pt x="94673" y="17363"/>
                  <a:pt x="102443" y="25133"/>
                  <a:pt x="102443" y="34727"/>
                </a:cubicBezTo>
                <a:cubicBezTo>
                  <a:pt x="102443" y="37982"/>
                  <a:pt x="101553" y="41021"/>
                  <a:pt x="100013" y="43604"/>
                </a:cubicBezTo>
                <a:cubicBezTo>
                  <a:pt x="105590" y="46490"/>
                  <a:pt x="109389" y="52307"/>
                  <a:pt x="109389" y="59035"/>
                </a:cubicBezTo>
                <a:cubicBezTo>
                  <a:pt x="109389" y="64722"/>
                  <a:pt x="106654" y="69757"/>
                  <a:pt x="102443" y="72926"/>
                </a:cubicBezTo>
                <a:cubicBezTo>
                  <a:pt x="104614" y="75834"/>
                  <a:pt x="105916" y="79437"/>
                  <a:pt x="105916" y="83344"/>
                </a:cubicBezTo>
                <a:cubicBezTo>
                  <a:pt x="105916" y="92937"/>
                  <a:pt x="98146" y="100707"/>
                  <a:pt x="88553" y="100707"/>
                </a:cubicBezTo>
                <a:cubicBezTo>
                  <a:pt x="88401" y="100707"/>
                  <a:pt x="88271" y="100707"/>
                  <a:pt x="88119" y="100707"/>
                </a:cubicBezTo>
                <a:cubicBezTo>
                  <a:pt x="86578" y="106697"/>
                  <a:pt x="81130" y="111125"/>
                  <a:pt x="74662" y="111125"/>
                </a:cubicBezTo>
                <a:lnTo>
                  <a:pt x="67717" y="111125"/>
                </a:lnTo>
                <a:cubicBezTo>
                  <a:pt x="63875" y="111125"/>
                  <a:pt x="60771" y="108021"/>
                  <a:pt x="60771" y="104180"/>
                </a:cubicBezTo>
                <a:lnTo>
                  <a:pt x="60771" y="6945"/>
                </a:lnTo>
                <a:cubicBezTo>
                  <a:pt x="60771" y="3104"/>
                  <a:pt x="63875" y="0"/>
                  <a:pt x="67717" y="0"/>
                </a:cubicBezTo>
                <a:lnTo>
                  <a:pt x="72926" y="0"/>
                </a:lnTo>
                <a:cubicBezTo>
                  <a:pt x="79632" y="0"/>
                  <a:pt x="85080" y="5448"/>
                  <a:pt x="85080" y="12154"/>
                </a:cubicBezTo>
                <a:close/>
              </a:path>
            </a:pathLst>
          </a:custGeom>
          <a:solidFill>
            <a:srgbClr val="4A6D8C"/>
          </a:solidFill>
          <a:ln/>
        </p:spPr>
        <p:txBody>
          <a:bodyPr/>
          <a:lstStyle/>
          <a:p>
            <a:endParaRPr lang="zh-CN" altLang="en-US"/>
          </a:p>
        </p:txBody>
      </p:sp>
      <p:sp>
        <p:nvSpPr>
          <p:cNvPr id="23" name="Text 21"/>
          <p:cNvSpPr/>
          <p:nvPr/>
        </p:nvSpPr>
        <p:spPr>
          <a:xfrm>
            <a:off x="1115219" y="2635250"/>
            <a:ext cx="511969" cy="158750"/>
          </a:xfrm>
          <a:prstGeom prst="rect">
            <a:avLst/>
          </a:prstGeom>
          <a:noFill/>
          <a:ln/>
        </p:spPr>
        <p:txBody>
          <a:bodyPr wrap="square" lIns="0" tIns="0" rIns="0" bIns="0" rtlCol="0" anchor="ctr"/>
          <a:lstStyle/>
          <a:p>
            <a:pPr>
              <a:lnSpc>
                <a:spcPct val="120000"/>
              </a:lnSpc>
            </a:pPr>
            <a:r>
              <a:rPr lang="en-US" sz="875" dirty="0">
                <a:solidFill>
                  <a:srgbClr val="7D7C7A"/>
                </a:solidFill>
                <a:latin typeface="Noto Sans SC" pitchFamily="34" charset="0"/>
                <a:ea typeface="Noto Sans SC" pitchFamily="34" charset="-122"/>
                <a:cs typeface="Noto Sans SC" pitchFamily="34" charset="-120"/>
              </a:rPr>
              <a:t>模型推理</a:t>
            </a:r>
            <a:endParaRPr lang="en-US" sz="1600" dirty="0"/>
          </a:p>
        </p:txBody>
      </p:sp>
      <p:sp>
        <p:nvSpPr>
          <p:cNvPr id="24" name="Shape 22"/>
          <p:cNvSpPr/>
          <p:nvPr/>
        </p:nvSpPr>
        <p:spPr>
          <a:xfrm>
            <a:off x="1703586" y="2659063"/>
            <a:ext cx="125016" cy="111125"/>
          </a:xfrm>
          <a:custGeom>
            <a:avLst/>
            <a:gdLst/>
            <a:ahLst/>
            <a:cxnLst/>
            <a:rect l="l" t="t" r="r" b="b"/>
            <a:pathLst>
              <a:path w="125016" h="111125">
                <a:moveTo>
                  <a:pt x="48639" y="21075"/>
                </a:moveTo>
                <a:lnTo>
                  <a:pt x="48639" y="31840"/>
                </a:lnTo>
                <a:lnTo>
                  <a:pt x="48747" y="31948"/>
                </a:lnTo>
                <a:cubicBezTo>
                  <a:pt x="50158" y="14064"/>
                  <a:pt x="65112" y="0"/>
                  <a:pt x="83365" y="0"/>
                </a:cubicBezTo>
                <a:cubicBezTo>
                  <a:pt x="87728" y="0"/>
                  <a:pt x="91917" y="803"/>
                  <a:pt x="95758" y="2279"/>
                </a:cubicBezTo>
                <a:cubicBezTo>
                  <a:pt x="97929" y="3104"/>
                  <a:pt x="98320" y="5860"/>
                  <a:pt x="96692" y="7510"/>
                </a:cubicBezTo>
                <a:lnTo>
                  <a:pt x="77440" y="26761"/>
                </a:lnTo>
                <a:cubicBezTo>
                  <a:pt x="76789" y="27412"/>
                  <a:pt x="76420" y="28302"/>
                  <a:pt x="76420" y="29214"/>
                </a:cubicBezTo>
                <a:lnTo>
                  <a:pt x="76420" y="38199"/>
                </a:lnTo>
                <a:cubicBezTo>
                  <a:pt x="76420" y="40109"/>
                  <a:pt x="77983" y="41672"/>
                  <a:pt x="79893" y="41672"/>
                </a:cubicBezTo>
                <a:lnTo>
                  <a:pt x="88878" y="41672"/>
                </a:lnTo>
                <a:cubicBezTo>
                  <a:pt x="89790" y="41672"/>
                  <a:pt x="90680" y="41303"/>
                  <a:pt x="91331" y="40652"/>
                </a:cubicBezTo>
                <a:lnTo>
                  <a:pt x="110582" y="21400"/>
                </a:lnTo>
                <a:cubicBezTo>
                  <a:pt x="112232" y="19751"/>
                  <a:pt x="114988" y="20163"/>
                  <a:pt x="115813" y="22334"/>
                </a:cubicBezTo>
                <a:cubicBezTo>
                  <a:pt x="117289" y="26175"/>
                  <a:pt x="118092" y="30364"/>
                  <a:pt x="118092" y="34727"/>
                </a:cubicBezTo>
                <a:cubicBezTo>
                  <a:pt x="118092" y="47879"/>
                  <a:pt x="110778" y="59339"/>
                  <a:pt x="99969" y="65221"/>
                </a:cubicBezTo>
                <a:lnTo>
                  <a:pt x="117658" y="82910"/>
                </a:lnTo>
                <a:cubicBezTo>
                  <a:pt x="121717" y="86968"/>
                  <a:pt x="121717" y="93566"/>
                  <a:pt x="117658" y="97647"/>
                </a:cubicBezTo>
                <a:lnTo>
                  <a:pt x="104614" y="110691"/>
                </a:lnTo>
                <a:cubicBezTo>
                  <a:pt x="100555" y="114750"/>
                  <a:pt x="93957" y="114750"/>
                  <a:pt x="89877" y="110691"/>
                </a:cubicBezTo>
                <a:lnTo>
                  <a:pt x="62530" y="83344"/>
                </a:lnTo>
                <a:cubicBezTo>
                  <a:pt x="56583" y="77397"/>
                  <a:pt x="55237" y="68607"/>
                  <a:pt x="58514" y="61357"/>
                </a:cubicBezTo>
                <a:lnTo>
                  <a:pt x="38829" y="41672"/>
                </a:lnTo>
                <a:lnTo>
                  <a:pt x="28063" y="41672"/>
                </a:lnTo>
                <a:cubicBezTo>
                  <a:pt x="25741" y="41672"/>
                  <a:pt x="23571" y="40522"/>
                  <a:pt x="22290" y="38590"/>
                </a:cubicBezTo>
                <a:lnTo>
                  <a:pt x="5079" y="12784"/>
                </a:lnTo>
                <a:cubicBezTo>
                  <a:pt x="4167" y="11416"/>
                  <a:pt x="4341" y="9572"/>
                  <a:pt x="5513" y="8399"/>
                </a:cubicBezTo>
                <a:lnTo>
                  <a:pt x="15367" y="-1454"/>
                </a:lnTo>
                <a:cubicBezTo>
                  <a:pt x="16539" y="-2626"/>
                  <a:pt x="18362" y="-2800"/>
                  <a:pt x="19751" y="-1888"/>
                </a:cubicBezTo>
                <a:lnTo>
                  <a:pt x="45557" y="15301"/>
                </a:lnTo>
                <a:cubicBezTo>
                  <a:pt x="47489" y="16582"/>
                  <a:pt x="48639" y="18752"/>
                  <a:pt x="48639" y="21075"/>
                </a:cubicBezTo>
                <a:close/>
                <a:moveTo>
                  <a:pt x="46794" y="64374"/>
                </a:moveTo>
                <a:cubicBezTo>
                  <a:pt x="45427" y="72405"/>
                  <a:pt x="47315" y="80891"/>
                  <a:pt x="52524" y="87685"/>
                </a:cubicBezTo>
                <a:lnTo>
                  <a:pt x="31905" y="108282"/>
                </a:lnTo>
                <a:cubicBezTo>
                  <a:pt x="25806" y="114381"/>
                  <a:pt x="15909" y="114381"/>
                  <a:pt x="9810" y="108282"/>
                </a:cubicBezTo>
                <a:cubicBezTo>
                  <a:pt x="3711" y="102183"/>
                  <a:pt x="3711" y="92286"/>
                  <a:pt x="9810" y="86187"/>
                </a:cubicBezTo>
                <a:lnTo>
                  <a:pt x="39198" y="56800"/>
                </a:lnTo>
                <a:lnTo>
                  <a:pt x="46794" y="64396"/>
                </a:lnTo>
                <a:close/>
              </a:path>
            </a:pathLst>
          </a:custGeom>
          <a:solidFill>
            <a:srgbClr val="4A6D8C"/>
          </a:solidFill>
          <a:ln/>
        </p:spPr>
        <p:txBody>
          <a:bodyPr/>
          <a:lstStyle/>
          <a:p>
            <a:endParaRPr lang="zh-CN" altLang="en-US"/>
          </a:p>
        </p:txBody>
      </p:sp>
      <p:sp>
        <p:nvSpPr>
          <p:cNvPr id="25" name="Text 23"/>
          <p:cNvSpPr/>
          <p:nvPr/>
        </p:nvSpPr>
        <p:spPr>
          <a:xfrm>
            <a:off x="1857375" y="2635250"/>
            <a:ext cx="734219" cy="158750"/>
          </a:xfrm>
          <a:prstGeom prst="rect">
            <a:avLst/>
          </a:prstGeom>
          <a:noFill/>
          <a:ln/>
        </p:spPr>
        <p:txBody>
          <a:bodyPr wrap="square" lIns="0" tIns="0" rIns="0" bIns="0" rtlCol="0" anchor="ctr"/>
          <a:lstStyle/>
          <a:p>
            <a:pPr>
              <a:lnSpc>
                <a:spcPct val="120000"/>
              </a:lnSpc>
            </a:pPr>
            <a:r>
              <a:rPr lang="en-US" sz="875" dirty="0">
                <a:solidFill>
                  <a:srgbClr val="7D7C7A"/>
                </a:solidFill>
                <a:latin typeface="Noto Sans SC" pitchFamily="34" charset="0"/>
                <a:ea typeface="Noto Sans SC" pitchFamily="34" charset="-122"/>
                <a:cs typeface="Noto Sans SC" pitchFamily="34" charset="-120"/>
              </a:rPr>
              <a:t>工具意图识别</a:t>
            </a:r>
            <a:endParaRPr lang="en-US" sz="1600" dirty="0"/>
          </a:p>
        </p:txBody>
      </p:sp>
      <p:sp>
        <p:nvSpPr>
          <p:cNvPr id="26" name="Shape 24"/>
          <p:cNvSpPr/>
          <p:nvPr/>
        </p:nvSpPr>
        <p:spPr>
          <a:xfrm>
            <a:off x="333375" y="2952750"/>
            <a:ext cx="11541125" cy="904875"/>
          </a:xfrm>
          <a:custGeom>
            <a:avLst/>
            <a:gdLst/>
            <a:ahLst/>
            <a:cxnLst/>
            <a:rect l="l" t="t" r="r" b="b"/>
            <a:pathLst>
              <a:path w="11541125" h="904875">
                <a:moveTo>
                  <a:pt x="0" y="0"/>
                </a:moveTo>
                <a:lnTo>
                  <a:pt x="11477621" y="0"/>
                </a:lnTo>
                <a:cubicBezTo>
                  <a:pt x="11512693" y="0"/>
                  <a:pt x="11541125" y="28432"/>
                  <a:pt x="11541125" y="63504"/>
                </a:cubicBezTo>
                <a:lnTo>
                  <a:pt x="11541125" y="841371"/>
                </a:lnTo>
                <a:cubicBezTo>
                  <a:pt x="11541125" y="876443"/>
                  <a:pt x="11512693" y="904875"/>
                  <a:pt x="11477621" y="904875"/>
                </a:cubicBezTo>
                <a:lnTo>
                  <a:pt x="0" y="904875"/>
                </a:lnTo>
                <a:lnTo>
                  <a:pt x="0" y="0"/>
                </a:lnTo>
                <a:close/>
              </a:path>
            </a:pathLst>
          </a:custGeom>
          <a:solidFill>
            <a:srgbClr val="C9A87C">
              <a:alpha val="10196"/>
            </a:srgbClr>
          </a:solidFill>
          <a:ln/>
        </p:spPr>
        <p:txBody>
          <a:bodyPr/>
          <a:lstStyle/>
          <a:p>
            <a:endParaRPr lang="zh-CN" altLang="en-US"/>
          </a:p>
        </p:txBody>
      </p:sp>
      <p:sp>
        <p:nvSpPr>
          <p:cNvPr id="27" name="Shape 25"/>
          <p:cNvSpPr/>
          <p:nvPr/>
        </p:nvSpPr>
        <p:spPr>
          <a:xfrm>
            <a:off x="333375" y="2952750"/>
            <a:ext cx="31750" cy="904875"/>
          </a:xfrm>
          <a:custGeom>
            <a:avLst/>
            <a:gdLst/>
            <a:ahLst/>
            <a:cxnLst/>
            <a:rect l="l" t="t" r="r" b="b"/>
            <a:pathLst>
              <a:path w="31750" h="904875">
                <a:moveTo>
                  <a:pt x="0" y="0"/>
                </a:moveTo>
                <a:lnTo>
                  <a:pt x="31750" y="0"/>
                </a:lnTo>
                <a:lnTo>
                  <a:pt x="31750" y="904875"/>
                </a:lnTo>
                <a:lnTo>
                  <a:pt x="0" y="904875"/>
                </a:lnTo>
                <a:lnTo>
                  <a:pt x="0" y="0"/>
                </a:lnTo>
                <a:close/>
              </a:path>
            </a:pathLst>
          </a:custGeom>
          <a:solidFill>
            <a:srgbClr val="C9A87C"/>
          </a:solidFill>
          <a:ln/>
        </p:spPr>
        <p:txBody>
          <a:bodyPr/>
          <a:lstStyle/>
          <a:p>
            <a:endParaRPr lang="zh-CN" altLang="en-US"/>
          </a:p>
        </p:txBody>
      </p:sp>
      <p:sp>
        <p:nvSpPr>
          <p:cNvPr id="28" name="Shape 26"/>
          <p:cNvSpPr/>
          <p:nvPr/>
        </p:nvSpPr>
        <p:spPr>
          <a:xfrm>
            <a:off x="444500" y="3048000"/>
            <a:ext cx="381000" cy="381000"/>
          </a:xfrm>
          <a:custGeom>
            <a:avLst/>
            <a:gdLst/>
            <a:ahLst/>
            <a:cxnLst/>
            <a:rect l="l" t="t" r="r" b="b"/>
            <a:pathLst>
              <a:path w="381000" h="381000">
                <a:moveTo>
                  <a:pt x="190500" y="0"/>
                </a:moveTo>
                <a:lnTo>
                  <a:pt x="190500" y="0"/>
                </a:lnTo>
                <a:cubicBezTo>
                  <a:pt x="295640" y="0"/>
                  <a:pt x="381000" y="85360"/>
                  <a:pt x="381000" y="190500"/>
                </a:cubicBezTo>
                <a:lnTo>
                  <a:pt x="381000" y="190500"/>
                </a:lnTo>
                <a:cubicBezTo>
                  <a:pt x="381000" y="295640"/>
                  <a:pt x="295640" y="381000"/>
                  <a:pt x="190500" y="381000"/>
                </a:cubicBezTo>
                <a:lnTo>
                  <a:pt x="190500" y="381000"/>
                </a:lnTo>
                <a:cubicBezTo>
                  <a:pt x="85360" y="381000"/>
                  <a:pt x="0" y="295640"/>
                  <a:pt x="0" y="190500"/>
                </a:cubicBezTo>
                <a:lnTo>
                  <a:pt x="0" y="190500"/>
                </a:lnTo>
                <a:cubicBezTo>
                  <a:pt x="0" y="85360"/>
                  <a:pt x="85360" y="0"/>
                  <a:pt x="190500" y="0"/>
                </a:cubicBezTo>
                <a:close/>
              </a:path>
            </a:pathLst>
          </a:custGeom>
          <a:solidFill>
            <a:srgbClr val="C9A87C"/>
          </a:solidFill>
          <a:ln/>
        </p:spPr>
        <p:txBody>
          <a:bodyPr/>
          <a:lstStyle/>
          <a:p>
            <a:endParaRPr lang="zh-CN" altLang="en-US"/>
          </a:p>
        </p:txBody>
      </p:sp>
      <p:sp>
        <p:nvSpPr>
          <p:cNvPr id="29" name="Text 27"/>
          <p:cNvSpPr/>
          <p:nvPr/>
        </p:nvSpPr>
        <p:spPr>
          <a:xfrm>
            <a:off x="404813" y="3048000"/>
            <a:ext cx="460375" cy="381000"/>
          </a:xfrm>
          <a:prstGeom prst="rect">
            <a:avLst/>
          </a:prstGeom>
          <a:noFill/>
          <a:ln/>
        </p:spPr>
        <p:txBody>
          <a:bodyPr wrap="square" lIns="0" tIns="0" rIns="0" bIns="0" rtlCol="0" anchor="ctr"/>
          <a:lstStyle/>
          <a:p>
            <a:pPr algn="ctr">
              <a:lnSpc>
                <a:spcPct val="120000"/>
              </a:lnSpc>
            </a:pPr>
            <a:r>
              <a:rPr lang="en-US" sz="1250" b="1" dirty="0">
                <a:solidFill>
                  <a:srgbClr val="1A1D21"/>
                </a:solidFill>
                <a:latin typeface="Hedvig Letters Sans" pitchFamily="34" charset="0"/>
                <a:ea typeface="Hedvig Letters Sans" pitchFamily="34" charset="-122"/>
                <a:cs typeface="Hedvig Letters Sans" pitchFamily="34" charset="-120"/>
              </a:rPr>
              <a:t>3</a:t>
            </a:r>
            <a:endParaRPr lang="en-US" sz="1600" dirty="0"/>
          </a:p>
        </p:txBody>
      </p:sp>
      <p:sp>
        <p:nvSpPr>
          <p:cNvPr id="30" name="Text 28"/>
          <p:cNvSpPr/>
          <p:nvPr/>
        </p:nvSpPr>
        <p:spPr>
          <a:xfrm>
            <a:off x="952500" y="3048000"/>
            <a:ext cx="10898188" cy="222250"/>
          </a:xfrm>
          <a:prstGeom prst="rect">
            <a:avLst/>
          </a:prstGeom>
          <a:noFill/>
          <a:ln/>
        </p:spPr>
        <p:txBody>
          <a:bodyPr wrap="square" lIns="0" tIns="0" rIns="0" bIns="0" rtlCol="0" anchor="ctr"/>
          <a:lstStyle/>
          <a:p>
            <a:pPr>
              <a:lnSpc>
                <a:spcPct val="130000"/>
              </a:lnSpc>
            </a:pPr>
            <a:r>
              <a:rPr lang="en-US" sz="1125" b="1" dirty="0">
                <a:solidFill>
                  <a:srgbClr val="E0E2E5"/>
                </a:solidFill>
                <a:latin typeface="MiSans" pitchFamily="34" charset="0"/>
                <a:ea typeface="MiSans" pitchFamily="34" charset="-122"/>
                <a:cs typeface="MiSans" pitchFamily="34" charset="-120"/>
              </a:rPr>
              <a:t>安全拦截与生命周期挂载</a:t>
            </a:r>
            <a:endParaRPr lang="en-US" sz="1600" dirty="0"/>
          </a:p>
        </p:txBody>
      </p:sp>
      <p:sp>
        <p:nvSpPr>
          <p:cNvPr id="31" name="Text 29"/>
          <p:cNvSpPr/>
          <p:nvPr/>
        </p:nvSpPr>
        <p:spPr>
          <a:xfrm>
            <a:off x="952500" y="3333750"/>
            <a:ext cx="10890250" cy="206375"/>
          </a:xfrm>
          <a:prstGeom prst="rect">
            <a:avLst/>
          </a:prstGeom>
          <a:noFill/>
          <a:ln/>
        </p:spPr>
        <p:txBody>
          <a:bodyPr wrap="square" lIns="0" tIns="0" rIns="0" bIns="0" rtlCol="0" anchor="ctr"/>
          <a:lstStyle/>
          <a:p>
            <a:pPr>
              <a:lnSpc>
                <a:spcPct val="140000"/>
              </a:lnSpc>
            </a:pPr>
            <a:r>
              <a:rPr lang="en-US" sz="1000" dirty="0">
                <a:solidFill>
                  <a:srgbClr val="E0E2E5"/>
                </a:solidFill>
                <a:latin typeface="Noto Sans SC" pitchFamily="34" charset="0"/>
                <a:ea typeface="Noto Sans SC" pitchFamily="34" charset="-122"/>
                <a:cs typeface="Noto Sans SC" pitchFamily="34" charset="-120"/>
              </a:rPr>
              <a:t>在模型返回工具调用指令后，请求必须经过 </a:t>
            </a:r>
            <a:r>
              <a:rPr lang="en-US" sz="1000" b="1" dirty="0">
                <a:solidFill>
                  <a:srgbClr val="C9A87C"/>
                </a:solidFill>
                <a:latin typeface="Noto Sans SC" pitchFamily="34" charset="0"/>
                <a:ea typeface="Noto Sans SC" pitchFamily="34" charset="-122"/>
                <a:cs typeface="Noto Sans SC" pitchFamily="34" charset="-120"/>
              </a:rPr>
              <a:t>PermissionChecker</a:t>
            </a:r>
            <a:r>
              <a:rPr lang="en-US" sz="1000" dirty="0">
                <a:solidFill>
                  <a:srgbClr val="E0E2E5"/>
                </a:solidFill>
                <a:latin typeface="Noto Sans SC" pitchFamily="34" charset="0"/>
                <a:ea typeface="Noto Sans SC" pitchFamily="34" charset="-122"/>
                <a:cs typeface="Noto Sans SC" pitchFamily="34" charset="-120"/>
              </a:rPr>
              <a:t> 的黑白名单校验。如果涉及文件写入等高危操作，系统会触发终端的人工审批弹窗，并执行相关的钩子函数（PreToolUse）。</a:t>
            </a:r>
            <a:endParaRPr lang="en-US" sz="1600" dirty="0"/>
          </a:p>
        </p:txBody>
      </p:sp>
      <p:sp>
        <p:nvSpPr>
          <p:cNvPr id="32" name="Shape 30"/>
          <p:cNvSpPr/>
          <p:nvPr/>
        </p:nvSpPr>
        <p:spPr>
          <a:xfrm>
            <a:off x="968375" y="3627438"/>
            <a:ext cx="111125" cy="111125"/>
          </a:xfrm>
          <a:custGeom>
            <a:avLst/>
            <a:gdLst/>
            <a:ahLst/>
            <a:cxnLst/>
            <a:rect l="l" t="t" r="r" b="b"/>
            <a:pathLst>
              <a:path w="111125" h="111125">
                <a:moveTo>
                  <a:pt x="55563" y="0"/>
                </a:moveTo>
                <a:cubicBezTo>
                  <a:pt x="56561" y="0"/>
                  <a:pt x="57559" y="217"/>
                  <a:pt x="58471" y="629"/>
                </a:cubicBezTo>
                <a:lnTo>
                  <a:pt x="99361" y="17971"/>
                </a:lnTo>
                <a:cubicBezTo>
                  <a:pt x="104136" y="19989"/>
                  <a:pt x="107696" y="24699"/>
                  <a:pt x="107674" y="30386"/>
                </a:cubicBezTo>
                <a:cubicBezTo>
                  <a:pt x="107566" y="51916"/>
                  <a:pt x="98710" y="91309"/>
                  <a:pt x="61314" y="109215"/>
                </a:cubicBezTo>
                <a:cubicBezTo>
                  <a:pt x="57690" y="110951"/>
                  <a:pt x="53479" y="110951"/>
                  <a:pt x="49854" y="109215"/>
                </a:cubicBezTo>
                <a:cubicBezTo>
                  <a:pt x="12436" y="91309"/>
                  <a:pt x="3603" y="51916"/>
                  <a:pt x="3494" y="30386"/>
                </a:cubicBezTo>
                <a:cubicBezTo>
                  <a:pt x="3473" y="24699"/>
                  <a:pt x="7032" y="19989"/>
                  <a:pt x="11807" y="17971"/>
                </a:cubicBezTo>
                <a:lnTo>
                  <a:pt x="52676" y="629"/>
                </a:lnTo>
                <a:cubicBezTo>
                  <a:pt x="53587" y="217"/>
                  <a:pt x="54564" y="0"/>
                  <a:pt x="55563" y="0"/>
                </a:cubicBezTo>
                <a:close/>
                <a:moveTo>
                  <a:pt x="55563" y="14498"/>
                </a:moveTo>
                <a:lnTo>
                  <a:pt x="55563" y="96562"/>
                </a:lnTo>
                <a:cubicBezTo>
                  <a:pt x="85514" y="82063"/>
                  <a:pt x="93566" y="49941"/>
                  <a:pt x="93762" y="30711"/>
                </a:cubicBezTo>
                <a:lnTo>
                  <a:pt x="55563" y="14520"/>
                </a:lnTo>
                <a:lnTo>
                  <a:pt x="55563" y="14520"/>
                </a:lnTo>
                <a:close/>
              </a:path>
            </a:pathLst>
          </a:custGeom>
          <a:solidFill>
            <a:srgbClr val="C9A87C"/>
          </a:solidFill>
          <a:ln/>
        </p:spPr>
        <p:txBody>
          <a:bodyPr/>
          <a:lstStyle/>
          <a:p>
            <a:endParaRPr lang="zh-CN" altLang="en-US"/>
          </a:p>
        </p:txBody>
      </p:sp>
      <p:sp>
        <p:nvSpPr>
          <p:cNvPr id="33" name="Text 31"/>
          <p:cNvSpPr/>
          <p:nvPr/>
        </p:nvSpPr>
        <p:spPr>
          <a:xfrm>
            <a:off x="1115219" y="3603625"/>
            <a:ext cx="1051719" cy="158750"/>
          </a:xfrm>
          <a:prstGeom prst="rect">
            <a:avLst/>
          </a:prstGeom>
          <a:noFill/>
          <a:ln/>
        </p:spPr>
        <p:txBody>
          <a:bodyPr wrap="square" lIns="0" tIns="0" rIns="0" bIns="0" rtlCol="0" anchor="ctr"/>
          <a:lstStyle/>
          <a:p>
            <a:pPr>
              <a:lnSpc>
                <a:spcPct val="120000"/>
              </a:lnSpc>
            </a:pPr>
            <a:r>
              <a:rPr lang="en-US" sz="875" dirty="0">
                <a:solidFill>
                  <a:srgbClr val="7D7C7A"/>
                </a:solidFill>
                <a:latin typeface="Noto Sans SC" pitchFamily="34" charset="0"/>
                <a:ea typeface="Noto Sans SC" pitchFamily="34" charset="-122"/>
                <a:cs typeface="Noto Sans SC" pitchFamily="34" charset="-120"/>
              </a:rPr>
              <a:t>PermissionChecker</a:t>
            </a:r>
            <a:endParaRPr lang="en-US" sz="1600" dirty="0"/>
          </a:p>
        </p:txBody>
      </p:sp>
      <p:sp>
        <p:nvSpPr>
          <p:cNvPr id="34" name="Shape 32"/>
          <p:cNvSpPr/>
          <p:nvPr/>
        </p:nvSpPr>
        <p:spPr>
          <a:xfrm>
            <a:off x="2257165" y="3627438"/>
            <a:ext cx="111125" cy="111125"/>
          </a:xfrm>
          <a:custGeom>
            <a:avLst/>
            <a:gdLst/>
            <a:ahLst/>
            <a:cxnLst/>
            <a:rect l="l" t="t" r="r" b="b"/>
            <a:pathLst>
              <a:path w="111125" h="111125">
                <a:moveTo>
                  <a:pt x="55563" y="111125"/>
                </a:moveTo>
                <a:cubicBezTo>
                  <a:pt x="86228" y="111125"/>
                  <a:pt x="111125" y="86228"/>
                  <a:pt x="111125" y="55563"/>
                </a:cubicBezTo>
                <a:cubicBezTo>
                  <a:pt x="111125" y="24897"/>
                  <a:pt x="86228" y="0"/>
                  <a:pt x="55563" y="0"/>
                </a:cubicBezTo>
                <a:cubicBezTo>
                  <a:pt x="24897" y="0"/>
                  <a:pt x="0" y="24897"/>
                  <a:pt x="0" y="55563"/>
                </a:cubicBezTo>
                <a:cubicBezTo>
                  <a:pt x="0" y="86228"/>
                  <a:pt x="24897" y="111125"/>
                  <a:pt x="55562" y="111125"/>
                </a:cubicBezTo>
                <a:close/>
                <a:moveTo>
                  <a:pt x="73881" y="46165"/>
                </a:moveTo>
                <a:lnTo>
                  <a:pt x="56517" y="73946"/>
                </a:lnTo>
                <a:cubicBezTo>
                  <a:pt x="55606" y="75400"/>
                  <a:pt x="54043" y="76312"/>
                  <a:pt x="52329" y="76398"/>
                </a:cubicBezTo>
                <a:cubicBezTo>
                  <a:pt x="50614" y="76485"/>
                  <a:pt x="48964" y="75704"/>
                  <a:pt x="47944" y="74315"/>
                </a:cubicBezTo>
                <a:lnTo>
                  <a:pt x="37526" y="60424"/>
                </a:lnTo>
                <a:cubicBezTo>
                  <a:pt x="35790" y="58124"/>
                  <a:pt x="36268" y="54868"/>
                  <a:pt x="38568" y="53132"/>
                </a:cubicBezTo>
                <a:cubicBezTo>
                  <a:pt x="40869" y="51395"/>
                  <a:pt x="44124" y="51873"/>
                  <a:pt x="45861" y="54173"/>
                </a:cubicBezTo>
                <a:lnTo>
                  <a:pt x="51721" y="61987"/>
                </a:lnTo>
                <a:lnTo>
                  <a:pt x="65047" y="40652"/>
                </a:lnTo>
                <a:cubicBezTo>
                  <a:pt x="66566" y="38221"/>
                  <a:pt x="69779" y="37461"/>
                  <a:pt x="72231" y="39002"/>
                </a:cubicBezTo>
                <a:cubicBezTo>
                  <a:pt x="74684" y="40543"/>
                  <a:pt x="75422" y="43734"/>
                  <a:pt x="73881" y="46186"/>
                </a:cubicBezTo>
                <a:close/>
              </a:path>
            </a:pathLst>
          </a:custGeom>
          <a:solidFill>
            <a:srgbClr val="C9A87C"/>
          </a:solidFill>
          <a:ln/>
        </p:spPr>
        <p:txBody>
          <a:bodyPr/>
          <a:lstStyle/>
          <a:p>
            <a:endParaRPr lang="zh-CN" altLang="en-US"/>
          </a:p>
        </p:txBody>
      </p:sp>
      <p:sp>
        <p:nvSpPr>
          <p:cNvPr id="35" name="Text 33"/>
          <p:cNvSpPr/>
          <p:nvPr/>
        </p:nvSpPr>
        <p:spPr>
          <a:xfrm>
            <a:off x="2404008" y="3603625"/>
            <a:ext cx="511969" cy="158750"/>
          </a:xfrm>
          <a:prstGeom prst="rect">
            <a:avLst/>
          </a:prstGeom>
          <a:noFill/>
          <a:ln/>
        </p:spPr>
        <p:txBody>
          <a:bodyPr wrap="square" lIns="0" tIns="0" rIns="0" bIns="0" rtlCol="0" anchor="ctr"/>
          <a:lstStyle/>
          <a:p>
            <a:pPr>
              <a:lnSpc>
                <a:spcPct val="120000"/>
              </a:lnSpc>
            </a:pPr>
            <a:r>
              <a:rPr lang="en-US" sz="875" dirty="0">
                <a:solidFill>
                  <a:srgbClr val="7D7C7A"/>
                </a:solidFill>
                <a:latin typeface="Noto Sans SC" pitchFamily="34" charset="0"/>
                <a:ea typeface="Noto Sans SC" pitchFamily="34" charset="-122"/>
                <a:cs typeface="Noto Sans SC" pitchFamily="34" charset="-120"/>
              </a:rPr>
              <a:t>人工审批</a:t>
            </a:r>
            <a:endParaRPr lang="en-US" sz="1600" dirty="0"/>
          </a:p>
        </p:txBody>
      </p:sp>
      <p:sp>
        <p:nvSpPr>
          <p:cNvPr id="36" name="Shape 34"/>
          <p:cNvSpPr/>
          <p:nvPr/>
        </p:nvSpPr>
        <p:spPr>
          <a:xfrm>
            <a:off x="2992375" y="3627438"/>
            <a:ext cx="125016" cy="111125"/>
          </a:xfrm>
          <a:custGeom>
            <a:avLst/>
            <a:gdLst/>
            <a:ahLst/>
            <a:cxnLst/>
            <a:rect l="l" t="t" r="r" b="b"/>
            <a:pathLst>
              <a:path w="125016" h="111125">
                <a:moveTo>
                  <a:pt x="91049" y="20836"/>
                </a:moveTo>
                <a:cubicBezTo>
                  <a:pt x="87446" y="20836"/>
                  <a:pt x="83951" y="21813"/>
                  <a:pt x="80891" y="23592"/>
                </a:cubicBezTo>
                <a:cubicBezTo>
                  <a:pt x="77462" y="20120"/>
                  <a:pt x="73468" y="17211"/>
                  <a:pt x="69062" y="15019"/>
                </a:cubicBezTo>
                <a:cubicBezTo>
                  <a:pt x="75183" y="9810"/>
                  <a:pt x="82975" y="6945"/>
                  <a:pt x="91049" y="6945"/>
                </a:cubicBezTo>
                <a:cubicBezTo>
                  <a:pt x="109801" y="6945"/>
                  <a:pt x="125016" y="22138"/>
                  <a:pt x="125016" y="40912"/>
                </a:cubicBezTo>
                <a:cubicBezTo>
                  <a:pt x="125016" y="49919"/>
                  <a:pt x="121434" y="58558"/>
                  <a:pt x="115075" y="64917"/>
                </a:cubicBezTo>
                <a:lnTo>
                  <a:pt x="99644" y="80349"/>
                </a:lnTo>
                <a:cubicBezTo>
                  <a:pt x="93284" y="86708"/>
                  <a:pt x="84646" y="90289"/>
                  <a:pt x="75639" y="90289"/>
                </a:cubicBezTo>
                <a:cubicBezTo>
                  <a:pt x="56886" y="90289"/>
                  <a:pt x="41672" y="75096"/>
                  <a:pt x="41672" y="56322"/>
                </a:cubicBezTo>
                <a:cubicBezTo>
                  <a:pt x="41672" y="55997"/>
                  <a:pt x="41672" y="55671"/>
                  <a:pt x="41694" y="55345"/>
                </a:cubicBezTo>
                <a:cubicBezTo>
                  <a:pt x="41802" y="51504"/>
                  <a:pt x="44993" y="48487"/>
                  <a:pt x="48834" y="48595"/>
                </a:cubicBezTo>
                <a:cubicBezTo>
                  <a:pt x="52676" y="48704"/>
                  <a:pt x="55693" y="51895"/>
                  <a:pt x="55584" y="55736"/>
                </a:cubicBezTo>
                <a:cubicBezTo>
                  <a:pt x="55584" y="55931"/>
                  <a:pt x="55584" y="56127"/>
                  <a:pt x="55584" y="56300"/>
                </a:cubicBezTo>
                <a:cubicBezTo>
                  <a:pt x="55584" y="67391"/>
                  <a:pt x="64570" y="76377"/>
                  <a:pt x="75660" y="76377"/>
                </a:cubicBezTo>
                <a:cubicBezTo>
                  <a:pt x="80978" y="76377"/>
                  <a:pt x="86078" y="74271"/>
                  <a:pt x="89855" y="70495"/>
                </a:cubicBezTo>
                <a:lnTo>
                  <a:pt x="105287" y="55063"/>
                </a:lnTo>
                <a:cubicBezTo>
                  <a:pt x="109041" y="51308"/>
                  <a:pt x="111168" y="46186"/>
                  <a:pt x="111168" y="40869"/>
                </a:cubicBezTo>
                <a:cubicBezTo>
                  <a:pt x="111168" y="29778"/>
                  <a:pt x="102183" y="20793"/>
                  <a:pt x="91092" y="20793"/>
                </a:cubicBezTo>
                <a:close/>
                <a:moveTo>
                  <a:pt x="59730" y="37613"/>
                </a:moveTo>
                <a:cubicBezTo>
                  <a:pt x="59317" y="37440"/>
                  <a:pt x="58905" y="37201"/>
                  <a:pt x="58536" y="36940"/>
                </a:cubicBezTo>
                <a:cubicBezTo>
                  <a:pt x="55801" y="35530"/>
                  <a:pt x="52676" y="34727"/>
                  <a:pt x="49399" y="34727"/>
                </a:cubicBezTo>
                <a:cubicBezTo>
                  <a:pt x="44081" y="34727"/>
                  <a:pt x="38981" y="36832"/>
                  <a:pt x="35204" y="40608"/>
                </a:cubicBezTo>
                <a:lnTo>
                  <a:pt x="19772" y="56040"/>
                </a:lnTo>
                <a:cubicBezTo>
                  <a:pt x="16018" y="59795"/>
                  <a:pt x="13891" y="64917"/>
                  <a:pt x="13891" y="70234"/>
                </a:cubicBezTo>
                <a:cubicBezTo>
                  <a:pt x="13891" y="81325"/>
                  <a:pt x="22876" y="90311"/>
                  <a:pt x="33967" y="90311"/>
                </a:cubicBezTo>
                <a:cubicBezTo>
                  <a:pt x="37548" y="90311"/>
                  <a:pt x="41042" y="89356"/>
                  <a:pt x="44103" y="87576"/>
                </a:cubicBezTo>
                <a:cubicBezTo>
                  <a:pt x="47532" y="91049"/>
                  <a:pt x="51526" y="93957"/>
                  <a:pt x="55953" y="96149"/>
                </a:cubicBezTo>
                <a:cubicBezTo>
                  <a:pt x="49833" y="101336"/>
                  <a:pt x="42063" y="104223"/>
                  <a:pt x="33967" y="104223"/>
                </a:cubicBezTo>
                <a:cubicBezTo>
                  <a:pt x="15215" y="104223"/>
                  <a:pt x="0" y="89030"/>
                  <a:pt x="0" y="70256"/>
                </a:cubicBezTo>
                <a:cubicBezTo>
                  <a:pt x="0" y="61249"/>
                  <a:pt x="3581" y="52611"/>
                  <a:pt x="9940" y="46251"/>
                </a:cubicBezTo>
                <a:lnTo>
                  <a:pt x="25372" y="30820"/>
                </a:lnTo>
                <a:cubicBezTo>
                  <a:pt x="31731" y="24461"/>
                  <a:pt x="40370" y="20879"/>
                  <a:pt x="49377" y="20879"/>
                </a:cubicBezTo>
                <a:cubicBezTo>
                  <a:pt x="68173" y="20879"/>
                  <a:pt x="83344" y="36202"/>
                  <a:pt x="83344" y="54933"/>
                </a:cubicBezTo>
                <a:cubicBezTo>
                  <a:pt x="83344" y="55215"/>
                  <a:pt x="83344" y="55497"/>
                  <a:pt x="83344" y="55780"/>
                </a:cubicBezTo>
                <a:cubicBezTo>
                  <a:pt x="83257" y="59621"/>
                  <a:pt x="80066" y="62638"/>
                  <a:pt x="76225" y="62551"/>
                </a:cubicBezTo>
                <a:cubicBezTo>
                  <a:pt x="72383" y="62464"/>
                  <a:pt x="69366" y="59274"/>
                  <a:pt x="69453" y="55432"/>
                </a:cubicBezTo>
                <a:cubicBezTo>
                  <a:pt x="69453" y="55259"/>
                  <a:pt x="69453" y="55107"/>
                  <a:pt x="69453" y="54933"/>
                </a:cubicBezTo>
                <a:cubicBezTo>
                  <a:pt x="69453" y="47619"/>
                  <a:pt x="65546" y="41194"/>
                  <a:pt x="59730" y="37657"/>
                </a:cubicBezTo>
                <a:close/>
              </a:path>
            </a:pathLst>
          </a:custGeom>
          <a:solidFill>
            <a:srgbClr val="C9A87C"/>
          </a:solidFill>
          <a:ln/>
        </p:spPr>
        <p:txBody>
          <a:bodyPr/>
          <a:lstStyle/>
          <a:p>
            <a:endParaRPr lang="zh-CN" altLang="en-US"/>
          </a:p>
        </p:txBody>
      </p:sp>
      <p:sp>
        <p:nvSpPr>
          <p:cNvPr id="37" name="Text 35"/>
          <p:cNvSpPr/>
          <p:nvPr/>
        </p:nvSpPr>
        <p:spPr>
          <a:xfrm>
            <a:off x="3146165" y="3603625"/>
            <a:ext cx="384969" cy="158750"/>
          </a:xfrm>
          <a:prstGeom prst="rect">
            <a:avLst/>
          </a:prstGeom>
          <a:noFill/>
          <a:ln/>
        </p:spPr>
        <p:txBody>
          <a:bodyPr wrap="square" lIns="0" tIns="0" rIns="0" bIns="0" rtlCol="0" anchor="ctr"/>
          <a:lstStyle/>
          <a:p>
            <a:pPr>
              <a:lnSpc>
                <a:spcPct val="120000"/>
              </a:lnSpc>
            </a:pPr>
            <a:r>
              <a:rPr lang="en-US" sz="875" dirty="0">
                <a:solidFill>
                  <a:srgbClr val="7D7C7A"/>
                </a:solidFill>
                <a:latin typeface="Noto Sans SC" pitchFamily="34" charset="0"/>
                <a:ea typeface="Noto Sans SC" pitchFamily="34" charset="-122"/>
                <a:cs typeface="Noto Sans SC" pitchFamily="34" charset="-120"/>
              </a:rPr>
              <a:t>Hooks</a:t>
            </a:r>
            <a:endParaRPr lang="en-US" sz="1600" dirty="0"/>
          </a:p>
        </p:txBody>
      </p:sp>
      <p:sp>
        <p:nvSpPr>
          <p:cNvPr id="38" name="Shape 36"/>
          <p:cNvSpPr/>
          <p:nvPr/>
        </p:nvSpPr>
        <p:spPr>
          <a:xfrm>
            <a:off x="333375" y="3921125"/>
            <a:ext cx="11541125" cy="904875"/>
          </a:xfrm>
          <a:custGeom>
            <a:avLst/>
            <a:gdLst/>
            <a:ahLst/>
            <a:cxnLst/>
            <a:rect l="l" t="t" r="r" b="b"/>
            <a:pathLst>
              <a:path w="11541125" h="904875">
                <a:moveTo>
                  <a:pt x="0" y="0"/>
                </a:moveTo>
                <a:lnTo>
                  <a:pt x="11477621" y="0"/>
                </a:lnTo>
                <a:cubicBezTo>
                  <a:pt x="11512693" y="0"/>
                  <a:pt x="11541125" y="28432"/>
                  <a:pt x="11541125" y="63504"/>
                </a:cubicBezTo>
                <a:lnTo>
                  <a:pt x="11541125" y="841371"/>
                </a:lnTo>
                <a:cubicBezTo>
                  <a:pt x="11541125" y="876443"/>
                  <a:pt x="11512693" y="904875"/>
                  <a:pt x="11477621" y="904875"/>
                </a:cubicBezTo>
                <a:lnTo>
                  <a:pt x="0" y="904875"/>
                </a:lnTo>
                <a:lnTo>
                  <a:pt x="0" y="0"/>
                </a:lnTo>
                <a:close/>
              </a:path>
            </a:pathLst>
          </a:custGeom>
          <a:solidFill>
            <a:srgbClr val="4A6D8C">
              <a:alpha val="10196"/>
            </a:srgbClr>
          </a:solidFill>
          <a:ln/>
        </p:spPr>
        <p:txBody>
          <a:bodyPr/>
          <a:lstStyle/>
          <a:p>
            <a:endParaRPr lang="zh-CN" altLang="en-US"/>
          </a:p>
        </p:txBody>
      </p:sp>
      <p:sp>
        <p:nvSpPr>
          <p:cNvPr id="39" name="Shape 37"/>
          <p:cNvSpPr/>
          <p:nvPr/>
        </p:nvSpPr>
        <p:spPr>
          <a:xfrm>
            <a:off x="333375" y="3921125"/>
            <a:ext cx="31750" cy="904875"/>
          </a:xfrm>
          <a:custGeom>
            <a:avLst/>
            <a:gdLst/>
            <a:ahLst/>
            <a:cxnLst/>
            <a:rect l="l" t="t" r="r" b="b"/>
            <a:pathLst>
              <a:path w="31750" h="904875">
                <a:moveTo>
                  <a:pt x="0" y="0"/>
                </a:moveTo>
                <a:lnTo>
                  <a:pt x="31750" y="0"/>
                </a:lnTo>
                <a:lnTo>
                  <a:pt x="31750" y="904875"/>
                </a:lnTo>
                <a:lnTo>
                  <a:pt x="0" y="904875"/>
                </a:lnTo>
                <a:lnTo>
                  <a:pt x="0" y="0"/>
                </a:lnTo>
                <a:close/>
              </a:path>
            </a:pathLst>
          </a:custGeom>
          <a:solidFill>
            <a:srgbClr val="4A6D8C"/>
          </a:solidFill>
          <a:ln/>
        </p:spPr>
        <p:txBody>
          <a:bodyPr/>
          <a:lstStyle/>
          <a:p>
            <a:endParaRPr lang="zh-CN" altLang="en-US"/>
          </a:p>
        </p:txBody>
      </p:sp>
      <p:sp>
        <p:nvSpPr>
          <p:cNvPr id="40" name="Shape 38"/>
          <p:cNvSpPr/>
          <p:nvPr/>
        </p:nvSpPr>
        <p:spPr>
          <a:xfrm>
            <a:off x="444500" y="4016375"/>
            <a:ext cx="381000" cy="381000"/>
          </a:xfrm>
          <a:custGeom>
            <a:avLst/>
            <a:gdLst/>
            <a:ahLst/>
            <a:cxnLst/>
            <a:rect l="l" t="t" r="r" b="b"/>
            <a:pathLst>
              <a:path w="381000" h="381000">
                <a:moveTo>
                  <a:pt x="190500" y="0"/>
                </a:moveTo>
                <a:lnTo>
                  <a:pt x="190500" y="0"/>
                </a:lnTo>
                <a:cubicBezTo>
                  <a:pt x="295640" y="0"/>
                  <a:pt x="381000" y="85360"/>
                  <a:pt x="381000" y="190500"/>
                </a:cubicBezTo>
                <a:lnTo>
                  <a:pt x="381000" y="190500"/>
                </a:lnTo>
                <a:cubicBezTo>
                  <a:pt x="381000" y="295640"/>
                  <a:pt x="295640" y="381000"/>
                  <a:pt x="190500" y="381000"/>
                </a:cubicBezTo>
                <a:lnTo>
                  <a:pt x="190500" y="381000"/>
                </a:lnTo>
                <a:cubicBezTo>
                  <a:pt x="85360" y="381000"/>
                  <a:pt x="0" y="295640"/>
                  <a:pt x="0" y="190500"/>
                </a:cubicBezTo>
                <a:lnTo>
                  <a:pt x="0" y="190500"/>
                </a:lnTo>
                <a:cubicBezTo>
                  <a:pt x="0" y="85360"/>
                  <a:pt x="85360" y="0"/>
                  <a:pt x="190500" y="0"/>
                </a:cubicBezTo>
                <a:close/>
              </a:path>
            </a:pathLst>
          </a:custGeom>
          <a:solidFill>
            <a:srgbClr val="4A6D8C"/>
          </a:solidFill>
          <a:ln/>
        </p:spPr>
        <p:txBody>
          <a:bodyPr/>
          <a:lstStyle/>
          <a:p>
            <a:endParaRPr lang="zh-CN" altLang="en-US"/>
          </a:p>
        </p:txBody>
      </p:sp>
      <p:sp>
        <p:nvSpPr>
          <p:cNvPr id="41" name="Text 39"/>
          <p:cNvSpPr/>
          <p:nvPr/>
        </p:nvSpPr>
        <p:spPr>
          <a:xfrm>
            <a:off x="404813" y="4016375"/>
            <a:ext cx="460375" cy="381000"/>
          </a:xfrm>
          <a:prstGeom prst="rect">
            <a:avLst/>
          </a:prstGeom>
          <a:noFill/>
          <a:ln/>
        </p:spPr>
        <p:txBody>
          <a:bodyPr wrap="square" lIns="0" tIns="0" rIns="0" bIns="0" rtlCol="0" anchor="ctr"/>
          <a:lstStyle/>
          <a:p>
            <a:pPr algn="ctr">
              <a:lnSpc>
                <a:spcPct val="120000"/>
              </a:lnSpc>
            </a:pPr>
            <a:r>
              <a:rPr lang="en-US" sz="1250" b="1" dirty="0">
                <a:solidFill>
                  <a:srgbClr val="FFFFFF"/>
                </a:solidFill>
                <a:latin typeface="Hedvig Letters Sans" pitchFamily="34" charset="0"/>
                <a:ea typeface="Hedvig Letters Sans" pitchFamily="34" charset="-122"/>
                <a:cs typeface="Hedvig Letters Sans" pitchFamily="34" charset="-120"/>
              </a:rPr>
              <a:t>4</a:t>
            </a:r>
            <a:endParaRPr lang="en-US" sz="1600" dirty="0"/>
          </a:p>
        </p:txBody>
      </p:sp>
      <p:sp>
        <p:nvSpPr>
          <p:cNvPr id="42" name="Text 40"/>
          <p:cNvSpPr/>
          <p:nvPr/>
        </p:nvSpPr>
        <p:spPr>
          <a:xfrm>
            <a:off x="952500" y="4016375"/>
            <a:ext cx="10898188" cy="222250"/>
          </a:xfrm>
          <a:prstGeom prst="rect">
            <a:avLst/>
          </a:prstGeom>
          <a:noFill/>
          <a:ln/>
        </p:spPr>
        <p:txBody>
          <a:bodyPr wrap="square" lIns="0" tIns="0" rIns="0" bIns="0" rtlCol="0" anchor="ctr"/>
          <a:lstStyle/>
          <a:p>
            <a:pPr>
              <a:lnSpc>
                <a:spcPct val="130000"/>
              </a:lnSpc>
            </a:pPr>
            <a:r>
              <a:rPr lang="en-US" sz="1125" b="1" dirty="0">
                <a:solidFill>
                  <a:srgbClr val="E0E2E5"/>
                </a:solidFill>
                <a:latin typeface="MiSans" pitchFamily="34" charset="0"/>
                <a:ea typeface="MiSans" pitchFamily="34" charset="-122"/>
                <a:cs typeface="MiSans" pitchFamily="34" charset="-120"/>
              </a:rPr>
              <a:t>工具执行与结果回传</a:t>
            </a:r>
            <a:endParaRPr lang="en-US" sz="1600" dirty="0"/>
          </a:p>
        </p:txBody>
      </p:sp>
      <p:sp>
        <p:nvSpPr>
          <p:cNvPr id="43" name="Text 41"/>
          <p:cNvSpPr/>
          <p:nvPr/>
        </p:nvSpPr>
        <p:spPr>
          <a:xfrm>
            <a:off x="952500" y="4302125"/>
            <a:ext cx="10890250" cy="206375"/>
          </a:xfrm>
          <a:prstGeom prst="rect">
            <a:avLst/>
          </a:prstGeom>
          <a:noFill/>
          <a:ln/>
        </p:spPr>
        <p:txBody>
          <a:bodyPr wrap="square" lIns="0" tIns="0" rIns="0" bIns="0" rtlCol="0" anchor="ctr"/>
          <a:lstStyle/>
          <a:p>
            <a:pPr>
              <a:lnSpc>
                <a:spcPct val="140000"/>
              </a:lnSpc>
            </a:pPr>
            <a:r>
              <a:rPr lang="en-US" sz="1000" dirty="0">
                <a:solidFill>
                  <a:srgbClr val="E0E2E5"/>
                </a:solidFill>
                <a:latin typeface="Noto Sans SC" pitchFamily="34" charset="0"/>
                <a:ea typeface="Noto Sans SC" pitchFamily="34" charset="-122"/>
                <a:cs typeface="Noto Sans SC" pitchFamily="34" charset="-120"/>
              </a:rPr>
              <a:t>被放行的指令被路由至 </a:t>
            </a:r>
            <a:r>
              <a:rPr lang="en-US" sz="1000" b="1" dirty="0">
                <a:solidFill>
                  <a:srgbClr val="C9A87C"/>
                </a:solidFill>
                <a:latin typeface="Noto Sans SC" pitchFamily="34" charset="0"/>
                <a:ea typeface="Noto Sans SC" pitchFamily="34" charset="-122"/>
                <a:cs typeface="Noto Sans SC" pitchFamily="34" charset="-120"/>
              </a:rPr>
              <a:t>Tool Registry</a:t>
            </a:r>
            <a:r>
              <a:rPr lang="en-US" sz="1000" dirty="0">
                <a:solidFill>
                  <a:srgbClr val="E0E2E5"/>
                </a:solidFill>
                <a:latin typeface="Noto Sans SC" pitchFamily="34" charset="0"/>
                <a:ea typeface="Noto Sans SC" pitchFamily="34" charset="-122"/>
                <a:cs typeface="Noto Sans SC" pitchFamily="34" charset="-120"/>
              </a:rPr>
              <a:t> 执行，例如拉起 Bash 脚本或检索本地文件。工具的物理执行结果（如标准输出或错误堆栈）会被重新封装为 ToolResult 并喂回给大模型。</a:t>
            </a:r>
            <a:endParaRPr lang="en-US" sz="1600" dirty="0"/>
          </a:p>
        </p:txBody>
      </p:sp>
      <p:sp>
        <p:nvSpPr>
          <p:cNvPr id="44" name="Shape 42"/>
          <p:cNvSpPr/>
          <p:nvPr/>
        </p:nvSpPr>
        <p:spPr>
          <a:xfrm>
            <a:off x="968375" y="4595813"/>
            <a:ext cx="111125" cy="111125"/>
          </a:xfrm>
          <a:custGeom>
            <a:avLst/>
            <a:gdLst/>
            <a:ahLst/>
            <a:cxnLst/>
            <a:rect l="l" t="t" r="r" b="b"/>
            <a:pathLst>
              <a:path w="111125" h="111125">
                <a:moveTo>
                  <a:pt x="38199" y="12154"/>
                </a:moveTo>
                <a:lnTo>
                  <a:pt x="38199" y="20836"/>
                </a:lnTo>
                <a:lnTo>
                  <a:pt x="72926" y="20836"/>
                </a:lnTo>
                <a:lnTo>
                  <a:pt x="72926" y="12154"/>
                </a:lnTo>
                <a:cubicBezTo>
                  <a:pt x="72926" y="11199"/>
                  <a:pt x="72144" y="10418"/>
                  <a:pt x="71189" y="10418"/>
                </a:cubicBezTo>
                <a:lnTo>
                  <a:pt x="39936" y="10418"/>
                </a:lnTo>
                <a:cubicBezTo>
                  <a:pt x="38981" y="10418"/>
                  <a:pt x="38199" y="11199"/>
                  <a:pt x="38199" y="12154"/>
                </a:cubicBezTo>
                <a:close/>
                <a:moveTo>
                  <a:pt x="27781" y="20836"/>
                </a:moveTo>
                <a:lnTo>
                  <a:pt x="27781" y="12154"/>
                </a:lnTo>
                <a:cubicBezTo>
                  <a:pt x="27781" y="5448"/>
                  <a:pt x="33229" y="0"/>
                  <a:pt x="39936" y="0"/>
                </a:cubicBezTo>
                <a:lnTo>
                  <a:pt x="71189" y="0"/>
                </a:lnTo>
                <a:cubicBezTo>
                  <a:pt x="77896" y="0"/>
                  <a:pt x="83344" y="5448"/>
                  <a:pt x="83344" y="12154"/>
                </a:cubicBezTo>
                <a:lnTo>
                  <a:pt x="83344" y="20836"/>
                </a:lnTo>
                <a:lnTo>
                  <a:pt x="89443" y="20836"/>
                </a:lnTo>
                <a:cubicBezTo>
                  <a:pt x="92199" y="20836"/>
                  <a:pt x="94847" y="21943"/>
                  <a:pt x="96800" y="23896"/>
                </a:cubicBezTo>
                <a:lnTo>
                  <a:pt x="108065" y="35161"/>
                </a:lnTo>
                <a:cubicBezTo>
                  <a:pt x="110018" y="37114"/>
                  <a:pt x="111125" y="39762"/>
                  <a:pt x="111125" y="42518"/>
                </a:cubicBezTo>
                <a:lnTo>
                  <a:pt x="111125" y="59035"/>
                </a:lnTo>
                <a:lnTo>
                  <a:pt x="81607" y="59035"/>
                </a:lnTo>
                <a:lnTo>
                  <a:pt x="81607" y="55563"/>
                </a:lnTo>
                <a:cubicBezTo>
                  <a:pt x="81607" y="52676"/>
                  <a:pt x="79285" y="50354"/>
                  <a:pt x="76398" y="50354"/>
                </a:cubicBezTo>
                <a:cubicBezTo>
                  <a:pt x="73512" y="50354"/>
                  <a:pt x="71189" y="52676"/>
                  <a:pt x="71189" y="55563"/>
                </a:cubicBezTo>
                <a:lnTo>
                  <a:pt x="71189" y="59035"/>
                </a:lnTo>
                <a:lnTo>
                  <a:pt x="39936" y="59035"/>
                </a:lnTo>
                <a:lnTo>
                  <a:pt x="39936" y="55563"/>
                </a:lnTo>
                <a:cubicBezTo>
                  <a:pt x="39936" y="52676"/>
                  <a:pt x="37613" y="50354"/>
                  <a:pt x="34727" y="50354"/>
                </a:cubicBezTo>
                <a:cubicBezTo>
                  <a:pt x="31840" y="50354"/>
                  <a:pt x="29518" y="52676"/>
                  <a:pt x="29518" y="55563"/>
                </a:cubicBezTo>
                <a:lnTo>
                  <a:pt x="29518" y="59035"/>
                </a:lnTo>
                <a:lnTo>
                  <a:pt x="0" y="59035"/>
                </a:lnTo>
                <a:lnTo>
                  <a:pt x="0" y="42518"/>
                </a:lnTo>
                <a:cubicBezTo>
                  <a:pt x="0" y="39762"/>
                  <a:pt x="1107" y="37114"/>
                  <a:pt x="3060" y="35161"/>
                </a:cubicBezTo>
                <a:lnTo>
                  <a:pt x="14325" y="23896"/>
                </a:lnTo>
                <a:cubicBezTo>
                  <a:pt x="16278" y="21943"/>
                  <a:pt x="18926" y="20836"/>
                  <a:pt x="21682" y="20836"/>
                </a:cubicBezTo>
                <a:lnTo>
                  <a:pt x="27781" y="20836"/>
                </a:lnTo>
                <a:close/>
                <a:moveTo>
                  <a:pt x="0" y="90289"/>
                </a:moveTo>
                <a:lnTo>
                  <a:pt x="0" y="69453"/>
                </a:lnTo>
                <a:lnTo>
                  <a:pt x="29518" y="69453"/>
                </a:lnTo>
                <a:lnTo>
                  <a:pt x="29518" y="72926"/>
                </a:lnTo>
                <a:cubicBezTo>
                  <a:pt x="29518" y="75812"/>
                  <a:pt x="31840" y="78135"/>
                  <a:pt x="34727" y="78135"/>
                </a:cubicBezTo>
                <a:cubicBezTo>
                  <a:pt x="37613" y="78135"/>
                  <a:pt x="39936" y="75812"/>
                  <a:pt x="39936" y="72926"/>
                </a:cubicBezTo>
                <a:lnTo>
                  <a:pt x="39936" y="69453"/>
                </a:lnTo>
                <a:lnTo>
                  <a:pt x="71189" y="69453"/>
                </a:lnTo>
                <a:lnTo>
                  <a:pt x="71189" y="72926"/>
                </a:lnTo>
                <a:cubicBezTo>
                  <a:pt x="71189" y="75812"/>
                  <a:pt x="73512" y="78135"/>
                  <a:pt x="76398" y="78135"/>
                </a:cubicBezTo>
                <a:cubicBezTo>
                  <a:pt x="79285" y="78135"/>
                  <a:pt x="81607" y="75812"/>
                  <a:pt x="81607" y="72926"/>
                </a:cubicBezTo>
                <a:lnTo>
                  <a:pt x="81607" y="69453"/>
                </a:lnTo>
                <a:lnTo>
                  <a:pt x="111125" y="69453"/>
                </a:lnTo>
                <a:lnTo>
                  <a:pt x="111125" y="90289"/>
                </a:lnTo>
                <a:cubicBezTo>
                  <a:pt x="111125" y="97951"/>
                  <a:pt x="104896" y="104180"/>
                  <a:pt x="97234" y="104180"/>
                </a:cubicBezTo>
                <a:lnTo>
                  <a:pt x="13891" y="104180"/>
                </a:lnTo>
                <a:cubicBezTo>
                  <a:pt x="6229" y="104180"/>
                  <a:pt x="0" y="97951"/>
                  <a:pt x="0" y="90289"/>
                </a:cubicBezTo>
                <a:close/>
              </a:path>
            </a:pathLst>
          </a:custGeom>
          <a:solidFill>
            <a:srgbClr val="4A6D8C"/>
          </a:solidFill>
          <a:ln/>
        </p:spPr>
        <p:txBody>
          <a:bodyPr/>
          <a:lstStyle/>
          <a:p>
            <a:endParaRPr lang="zh-CN" altLang="en-US"/>
          </a:p>
        </p:txBody>
      </p:sp>
      <p:sp>
        <p:nvSpPr>
          <p:cNvPr id="45" name="Text 43"/>
          <p:cNvSpPr/>
          <p:nvPr/>
        </p:nvSpPr>
        <p:spPr>
          <a:xfrm>
            <a:off x="1115219" y="4572000"/>
            <a:ext cx="750094" cy="158750"/>
          </a:xfrm>
          <a:prstGeom prst="rect">
            <a:avLst/>
          </a:prstGeom>
          <a:noFill/>
          <a:ln/>
        </p:spPr>
        <p:txBody>
          <a:bodyPr wrap="square" lIns="0" tIns="0" rIns="0" bIns="0" rtlCol="0" anchor="ctr"/>
          <a:lstStyle/>
          <a:p>
            <a:pPr>
              <a:lnSpc>
                <a:spcPct val="120000"/>
              </a:lnSpc>
            </a:pPr>
            <a:r>
              <a:rPr lang="en-US" sz="875" dirty="0">
                <a:solidFill>
                  <a:srgbClr val="7D7C7A"/>
                </a:solidFill>
                <a:latin typeface="Noto Sans SC" pitchFamily="34" charset="0"/>
                <a:ea typeface="Noto Sans SC" pitchFamily="34" charset="-122"/>
                <a:cs typeface="Noto Sans SC" pitchFamily="34" charset="-120"/>
              </a:rPr>
              <a:t>Tool Registry</a:t>
            </a:r>
            <a:endParaRPr lang="en-US" sz="1600" dirty="0"/>
          </a:p>
        </p:txBody>
      </p:sp>
      <p:sp>
        <p:nvSpPr>
          <p:cNvPr id="46" name="Shape 44"/>
          <p:cNvSpPr/>
          <p:nvPr/>
        </p:nvSpPr>
        <p:spPr>
          <a:xfrm>
            <a:off x="1950393" y="4595813"/>
            <a:ext cx="111125" cy="111125"/>
          </a:xfrm>
          <a:custGeom>
            <a:avLst/>
            <a:gdLst/>
            <a:ahLst/>
            <a:cxnLst/>
            <a:rect l="l" t="t" r="r" b="b"/>
            <a:pathLst>
              <a:path w="111125" h="111125">
                <a:moveTo>
                  <a:pt x="2040" y="25741"/>
                </a:moveTo>
                <a:cubicBezTo>
                  <a:pt x="-673" y="23028"/>
                  <a:pt x="-673" y="18622"/>
                  <a:pt x="2040" y="15909"/>
                </a:cubicBezTo>
                <a:cubicBezTo>
                  <a:pt x="4753" y="13196"/>
                  <a:pt x="9159" y="13196"/>
                  <a:pt x="11872" y="15909"/>
                </a:cubicBezTo>
                <a:lnTo>
                  <a:pt x="46599" y="50636"/>
                </a:lnTo>
                <a:cubicBezTo>
                  <a:pt x="49312" y="53349"/>
                  <a:pt x="49312" y="57755"/>
                  <a:pt x="46599" y="60468"/>
                </a:cubicBezTo>
                <a:lnTo>
                  <a:pt x="11872" y="95194"/>
                </a:lnTo>
                <a:cubicBezTo>
                  <a:pt x="9159" y="97907"/>
                  <a:pt x="4753" y="97907"/>
                  <a:pt x="2040" y="95194"/>
                </a:cubicBezTo>
                <a:cubicBezTo>
                  <a:pt x="-673" y="92481"/>
                  <a:pt x="-673" y="88075"/>
                  <a:pt x="2040" y="85362"/>
                </a:cubicBezTo>
                <a:lnTo>
                  <a:pt x="31840" y="55563"/>
                </a:lnTo>
                <a:lnTo>
                  <a:pt x="2040" y="25741"/>
                </a:lnTo>
                <a:close/>
                <a:moveTo>
                  <a:pt x="48617" y="83344"/>
                </a:moveTo>
                <a:lnTo>
                  <a:pt x="104180" y="83344"/>
                </a:lnTo>
                <a:cubicBezTo>
                  <a:pt x="108021" y="83344"/>
                  <a:pt x="111125" y="86447"/>
                  <a:pt x="111125" y="90289"/>
                </a:cubicBezTo>
                <a:cubicBezTo>
                  <a:pt x="111125" y="94131"/>
                  <a:pt x="108021" y="97234"/>
                  <a:pt x="104180" y="97234"/>
                </a:cubicBezTo>
                <a:lnTo>
                  <a:pt x="48617" y="97234"/>
                </a:lnTo>
                <a:cubicBezTo>
                  <a:pt x="44776" y="97234"/>
                  <a:pt x="41672" y="94131"/>
                  <a:pt x="41672" y="90289"/>
                </a:cubicBezTo>
                <a:cubicBezTo>
                  <a:pt x="41672" y="86447"/>
                  <a:pt x="44776" y="83344"/>
                  <a:pt x="48617" y="83344"/>
                </a:cubicBezTo>
                <a:close/>
              </a:path>
            </a:pathLst>
          </a:custGeom>
          <a:solidFill>
            <a:srgbClr val="4A6D8C"/>
          </a:solidFill>
          <a:ln/>
        </p:spPr>
        <p:txBody>
          <a:bodyPr/>
          <a:lstStyle/>
          <a:p>
            <a:endParaRPr lang="zh-CN" altLang="en-US"/>
          </a:p>
        </p:txBody>
      </p:sp>
      <p:sp>
        <p:nvSpPr>
          <p:cNvPr id="47" name="Text 45"/>
          <p:cNvSpPr/>
          <p:nvPr/>
        </p:nvSpPr>
        <p:spPr>
          <a:xfrm>
            <a:off x="2097236" y="4572000"/>
            <a:ext cx="575469" cy="158750"/>
          </a:xfrm>
          <a:prstGeom prst="rect">
            <a:avLst/>
          </a:prstGeom>
          <a:noFill/>
          <a:ln/>
        </p:spPr>
        <p:txBody>
          <a:bodyPr wrap="square" lIns="0" tIns="0" rIns="0" bIns="0" rtlCol="0" anchor="ctr"/>
          <a:lstStyle/>
          <a:p>
            <a:pPr>
              <a:lnSpc>
                <a:spcPct val="120000"/>
              </a:lnSpc>
            </a:pPr>
            <a:r>
              <a:rPr lang="en-US" sz="875" dirty="0">
                <a:solidFill>
                  <a:srgbClr val="7D7C7A"/>
                </a:solidFill>
                <a:latin typeface="Noto Sans SC" pitchFamily="34" charset="0"/>
                <a:ea typeface="Noto Sans SC" pitchFamily="34" charset="-122"/>
                <a:cs typeface="Noto Sans SC" pitchFamily="34" charset="-120"/>
              </a:rPr>
              <a:t>Bash 执行</a:t>
            </a:r>
            <a:endParaRPr lang="en-US" sz="1600" dirty="0"/>
          </a:p>
        </p:txBody>
      </p:sp>
      <p:sp>
        <p:nvSpPr>
          <p:cNvPr id="48" name="Shape 46"/>
          <p:cNvSpPr/>
          <p:nvPr/>
        </p:nvSpPr>
        <p:spPr>
          <a:xfrm>
            <a:off x="2762560" y="4595813"/>
            <a:ext cx="111125" cy="111125"/>
          </a:xfrm>
          <a:custGeom>
            <a:avLst/>
            <a:gdLst/>
            <a:ahLst/>
            <a:cxnLst/>
            <a:rect l="l" t="t" r="r" b="b"/>
            <a:pathLst>
              <a:path w="111125" h="111125">
                <a:moveTo>
                  <a:pt x="44320" y="3994"/>
                </a:moveTo>
                <a:cubicBezTo>
                  <a:pt x="46924" y="5079"/>
                  <a:pt x="48617" y="7596"/>
                  <a:pt x="48617" y="10418"/>
                </a:cubicBezTo>
                <a:lnTo>
                  <a:pt x="48617" y="27781"/>
                </a:lnTo>
                <a:lnTo>
                  <a:pt x="72926" y="27781"/>
                </a:lnTo>
                <a:cubicBezTo>
                  <a:pt x="94022" y="27781"/>
                  <a:pt x="111125" y="44884"/>
                  <a:pt x="111125" y="65980"/>
                </a:cubicBezTo>
                <a:cubicBezTo>
                  <a:pt x="111125" y="90571"/>
                  <a:pt x="93436" y="101553"/>
                  <a:pt x="89377" y="103767"/>
                </a:cubicBezTo>
                <a:cubicBezTo>
                  <a:pt x="88835" y="104071"/>
                  <a:pt x="88227" y="104180"/>
                  <a:pt x="87619" y="104180"/>
                </a:cubicBezTo>
                <a:cubicBezTo>
                  <a:pt x="85254" y="104180"/>
                  <a:pt x="83344" y="102248"/>
                  <a:pt x="83344" y="99904"/>
                </a:cubicBezTo>
                <a:cubicBezTo>
                  <a:pt x="83344" y="98276"/>
                  <a:pt x="84277" y="96779"/>
                  <a:pt x="85471" y="95672"/>
                </a:cubicBezTo>
                <a:cubicBezTo>
                  <a:pt x="87511" y="93762"/>
                  <a:pt x="90289" y="89942"/>
                  <a:pt x="90289" y="83365"/>
                </a:cubicBezTo>
                <a:cubicBezTo>
                  <a:pt x="90289" y="71862"/>
                  <a:pt x="80956" y="62530"/>
                  <a:pt x="69453" y="62530"/>
                </a:cubicBezTo>
                <a:lnTo>
                  <a:pt x="48617" y="62530"/>
                </a:lnTo>
                <a:lnTo>
                  <a:pt x="48617" y="79893"/>
                </a:lnTo>
                <a:cubicBezTo>
                  <a:pt x="48617" y="82693"/>
                  <a:pt x="46924" y="85232"/>
                  <a:pt x="44320" y="86317"/>
                </a:cubicBezTo>
                <a:cubicBezTo>
                  <a:pt x="41715" y="87402"/>
                  <a:pt x="38742" y="86795"/>
                  <a:pt x="36745" y="84820"/>
                </a:cubicBezTo>
                <a:lnTo>
                  <a:pt x="2018" y="50093"/>
                </a:lnTo>
                <a:cubicBezTo>
                  <a:pt x="-695" y="47380"/>
                  <a:pt x="-695" y="42974"/>
                  <a:pt x="2018" y="40261"/>
                </a:cubicBezTo>
                <a:lnTo>
                  <a:pt x="36745" y="5535"/>
                </a:lnTo>
                <a:cubicBezTo>
                  <a:pt x="38742" y="3538"/>
                  <a:pt x="41715" y="2952"/>
                  <a:pt x="44320" y="4037"/>
                </a:cubicBezTo>
                <a:close/>
              </a:path>
            </a:pathLst>
          </a:custGeom>
          <a:solidFill>
            <a:srgbClr val="4A6D8C"/>
          </a:solidFill>
          <a:ln/>
        </p:spPr>
        <p:txBody>
          <a:bodyPr/>
          <a:lstStyle/>
          <a:p>
            <a:endParaRPr lang="zh-CN" altLang="en-US"/>
          </a:p>
        </p:txBody>
      </p:sp>
      <p:sp>
        <p:nvSpPr>
          <p:cNvPr id="49" name="Text 47"/>
          <p:cNvSpPr/>
          <p:nvPr/>
        </p:nvSpPr>
        <p:spPr>
          <a:xfrm>
            <a:off x="2909404" y="4572000"/>
            <a:ext cx="607219" cy="158750"/>
          </a:xfrm>
          <a:prstGeom prst="rect">
            <a:avLst/>
          </a:prstGeom>
          <a:noFill/>
          <a:ln/>
        </p:spPr>
        <p:txBody>
          <a:bodyPr wrap="square" lIns="0" tIns="0" rIns="0" bIns="0" rtlCol="0" anchor="ctr"/>
          <a:lstStyle/>
          <a:p>
            <a:pPr>
              <a:lnSpc>
                <a:spcPct val="120000"/>
              </a:lnSpc>
            </a:pPr>
            <a:r>
              <a:rPr lang="en-US" sz="875" dirty="0">
                <a:solidFill>
                  <a:srgbClr val="7D7C7A"/>
                </a:solidFill>
                <a:latin typeface="Noto Sans SC" pitchFamily="34" charset="0"/>
                <a:ea typeface="Noto Sans SC" pitchFamily="34" charset="-122"/>
                <a:cs typeface="Noto Sans SC" pitchFamily="34" charset="-120"/>
              </a:rPr>
              <a:t>ToolResult</a:t>
            </a:r>
            <a:endParaRPr lang="en-US" sz="1600" dirty="0"/>
          </a:p>
        </p:txBody>
      </p:sp>
      <p:sp>
        <p:nvSpPr>
          <p:cNvPr id="50" name="Shape 48"/>
          <p:cNvSpPr/>
          <p:nvPr/>
        </p:nvSpPr>
        <p:spPr>
          <a:xfrm>
            <a:off x="333375" y="4889500"/>
            <a:ext cx="11541125" cy="1111250"/>
          </a:xfrm>
          <a:custGeom>
            <a:avLst/>
            <a:gdLst/>
            <a:ahLst/>
            <a:cxnLst/>
            <a:rect l="l" t="t" r="r" b="b"/>
            <a:pathLst>
              <a:path w="11541125" h="1111250">
                <a:moveTo>
                  <a:pt x="0" y="0"/>
                </a:moveTo>
                <a:lnTo>
                  <a:pt x="11477628" y="0"/>
                </a:lnTo>
                <a:cubicBezTo>
                  <a:pt x="11512697" y="0"/>
                  <a:pt x="11541125" y="28428"/>
                  <a:pt x="11541125" y="63497"/>
                </a:cubicBezTo>
                <a:lnTo>
                  <a:pt x="11541125" y="1047753"/>
                </a:lnTo>
                <a:cubicBezTo>
                  <a:pt x="11541125" y="1082822"/>
                  <a:pt x="11512697" y="1111250"/>
                  <a:pt x="11477628" y="1111250"/>
                </a:cubicBezTo>
                <a:lnTo>
                  <a:pt x="0" y="1111250"/>
                </a:lnTo>
                <a:lnTo>
                  <a:pt x="0" y="0"/>
                </a:lnTo>
                <a:close/>
              </a:path>
            </a:pathLst>
          </a:custGeom>
          <a:solidFill>
            <a:srgbClr val="4A6D8C">
              <a:alpha val="10196"/>
            </a:srgbClr>
          </a:solidFill>
          <a:ln/>
        </p:spPr>
        <p:txBody>
          <a:bodyPr/>
          <a:lstStyle/>
          <a:p>
            <a:endParaRPr lang="zh-CN" altLang="en-US"/>
          </a:p>
        </p:txBody>
      </p:sp>
      <p:sp>
        <p:nvSpPr>
          <p:cNvPr id="51" name="Shape 49"/>
          <p:cNvSpPr/>
          <p:nvPr/>
        </p:nvSpPr>
        <p:spPr>
          <a:xfrm>
            <a:off x="333375" y="4889500"/>
            <a:ext cx="31750" cy="1111250"/>
          </a:xfrm>
          <a:custGeom>
            <a:avLst/>
            <a:gdLst/>
            <a:ahLst/>
            <a:cxnLst/>
            <a:rect l="l" t="t" r="r" b="b"/>
            <a:pathLst>
              <a:path w="31750" h="1111250">
                <a:moveTo>
                  <a:pt x="0" y="0"/>
                </a:moveTo>
                <a:lnTo>
                  <a:pt x="31750" y="0"/>
                </a:lnTo>
                <a:lnTo>
                  <a:pt x="31750" y="1111250"/>
                </a:lnTo>
                <a:lnTo>
                  <a:pt x="0" y="1111250"/>
                </a:lnTo>
                <a:lnTo>
                  <a:pt x="0" y="0"/>
                </a:lnTo>
                <a:close/>
              </a:path>
            </a:pathLst>
          </a:custGeom>
          <a:solidFill>
            <a:srgbClr val="4A6D8C"/>
          </a:solidFill>
          <a:ln/>
        </p:spPr>
        <p:txBody>
          <a:bodyPr/>
          <a:lstStyle/>
          <a:p>
            <a:endParaRPr lang="zh-CN" altLang="en-US"/>
          </a:p>
        </p:txBody>
      </p:sp>
      <p:sp>
        <p:nvSpPr>
          <p:cNvPr id="52" name="Shape 50"/>
          <p:cNvSpPr/>
          <p:nvPr/>
        </p:nvSpPr>
        <p:spPr>
          <a:xfrm>
            <a:off x="444500" y="4984750"/>
            <a:ext cx="381000" cy="381000"/>
          </a:xfrm>
          <a:custGeom>
            <a:avLst/>
            <a:gdLst/>
            <a:ahLst/>
            <a:cxnLst/>
            <a:rect l="l" t="t" r="r" b="b"/>
            <a:pathLst>
              <a:path w="381000" h="381000">
                <a:moveTo>
                  <a:pt x="190500" y="0"/>
                </a:moveTo>
                <a:lnTo>
                  <a:pt x="190500" y="0"/>
                </a:lnTo>
                <a:cubicBezTo>
                  <a:pt x="295640" y="0"/>
                  <a:pt x="381000" y="85360"/>
                  <a:pt x="381000" y="190500"/>
                </a:cubicBezTo>
                <a:lnTo>
                  <a:pt x="381000" y="190500"/>
                </a:lnTo>
                <a:cubicBezTo>
                  <a:pt x="381000" y="295640"/>
                  <a:pt x="295640" y="381000"/>
                  <a:pt x="190500" y="381000"/>
                </a:cubicBezTo>
                <a:lnTo>
                  <a:pt x="190500" y="381000"/>
                </a:lnTo>
                <a:cubicBezTo>
                  <a:pt x="85360" y="381000"/>
                  <a:pt x="0" y="295640"/>
                  <a:pt x="0" y="190500"/>
                </a:cubicBezTo>
                <a:lnTo>
                  <a:pt x="0" y="190500"/>
                </a:lnTo>
                <a:cubicBezTo>
                  <a:pt x="0" y="85360"/>
                  <a:pt x="85360" y="0"/>
                  <a:pt x="190500" y="0"/>
                </a:cubicBezTo>
                <a:close/>
              </a:path>
            </a:pathLst>
          </a:custGeom>
          <a:solidFill>
            <a:srgbClr val="4A6D8C"/>
          </a:solidFill>
          <a:ln/>
        </p:spPr>
        <p:txBody>
          <a:bodyPr/>
          <a:lstStyle/>
          <a:p>
            <a:endParaRPr lang="zh-CN" altLang="en-US"/>
          </a:p>
        </p:txBody>
      </p:sp>
      <p:sp>
        <p:nvSpPr>
          <p:cNvPr id="53" name="Text 51"/>
          <p:cNvSpPr/>
          <p:nvPr/>
        </p:nvSpPr>
        <p:spPr>
          <a:xfrm>
            <a:off x="404813" y="4984750"/>
            <a:ext cx="460375" cy="381000"/>
          </a:xfrm>
          <a:prstGeom prst="rect">
            <a:avLst/>
          </a:prstGeom>
          <a:noFill/>
          <a:ln/>
        </p:spPr>
        <p:txBody>
          <a:bodyPr wrap="square" lIns="0" tIns="0" rIns="0" bIns="0" rtlCol="0" anchor="ctr"/>
          <a:lstStyle/>
          <a:p>
            <a:pPr algn="ctr">
              <a:lnSpc>
                <a:spcPct val="120000"/>
              </a:lnSpc>
            </a:pPr>
            <a:r>
              <a:rPr lang="en-US" sz="1250" b="1" dirty="0">
                <a:solidFill>
                  <a:srgbClr val="FFFFFF"/>
                </a:solidFill>
                <a:latin typeface="Hedvig Letters Sans" pitchFamily="34" charset="0"/>
                <a:ea typeface="Hedvig Letters Sans" pitchFamily="34" charset="-122"/>
                <a:cs typeface="Hedvig Letters Sans" pitchFamily="34" charset="-120"/>
              </a:rPr>
              <a:t>5</a:t>
            </a:r>
            <a:endParaRPr lang="en-US" sz="1600" dirty="0"/>
          </a:p>
        </p:txBody>
      </p:sp>
      <p:sp>
        <p:nvSpPr>
          <p:cNvPr id="54" name="Text 52"/>
          <p:cNvSpPr/>
          <p:nvPr/>
        </p:nvSpPr>
        <p:spPr>
          <a:xfrm>
            <a:off x="952500" y="4984750"/>
            <a:ext cx="10898188" cy="222250"/>
          </a:xfrm>
          <a:prstGeom prst="rect">
            <a:avLst/>
          </a:prstGeom>
          <a:noFill/>
          <a:ln/>
        </p:spPr>
        <p:txBody>
          <a:bodyPr wrap="square" lIns="0" tIns="0" rIns="0" bIns="0" rtlCol="0" anchor="ctr"/>
          <a:lstStyle/>
          <a:p>
            <a:pPr>
              <a:lnSpc>
                <a:spcPct val="130000"/>
              </a:lnSpc>
            </a:pPr>
            <a:r>
              <a:rPr lang="en-US" sz="1125" b="1" dirty="0">
                <a:solidFill>
                  <a:srgbClr val="E0E2E5"/>
                </a:solidFill>
                <a:latin typeface="MiSans" pitchFamily="34" charset="0"/>
                <a:ea typeface="MiSans" pitchFamily="34" charset="-122"/>
                <a:cs typeface="MiSans" pitchFamily="34" charset="-120"/>
              </a:rPr>
              <a:t>循环直至任务完结</a:t>
            </a:r>
            <a:endParaRPr lang="en-US" sz="1600" dirty="0"/>
          </a:p>
        </p:txBody>
      </p:sp>
      <p:sp>
        <p:nvSpPr>
          <p:cNvPr id="55" name="Text 53"/>
          <p:cNvSpPr/>
          <p:nvPr/>
        </p:nvSpPr>
        <p:spPr>
          <a:xfrm>
            <a:off x="952500" y="5270500"/>
            <a:ext cx="10890250" cy="412750"/>
          </a:xfrm>
          <a:prstGeom prst="rect">
            <a:avLst/>
          </a:prstGeom>
          <a:noFill/>
          <a:ln/>
        </p:spPr>
        <p:txBody>
          <a:bodyPr wrap="square" lIns="0" tIns="0" rIns="0" bIns="0" rtlCol="0" anchor="ctr"/>
          <a:lstStyle/>
          <a:p>
            <a:pPr>
              <a:lnSpc>
                <a:spcPct val="140000"/>
              </a:lnSpc>
            </a:pPr>
            <a:r>
              <a:rPr lang="en-US" sz="1000" dirty="0">
                <a:solidFill>
                  <a:srgbClr val="E0E2E5"/>
                </a:solidFill>
                <a:latin typeface="Noto Sans SC" pitchFamily="34" charset="0"/>
                <a:ea typeface="Noto Sans SC" pitchFamily="34" charset="-122"/>
                <a:cs typeface="Noto Sans SC" pitchFamily="34" charset="-120"/>
              </a:rPr>
              <a:t>模型查阅工具返回结果后，如果认为信息足够，则生成最终的总结性解答；如果信息不足，则会根据反馈结果再次发起新的工具调用，形成经典的</a:t>
            </a:r>
            <a:r>
              <a:rPr lang="en-US" sz="1000" b="1" dirty="0">
                <a:solidFill>
                  <a:srgbClr val="C9A87C"/>
                </a:solidFill>
                <a:latin typeface="Noto Sans SC" pitchFamily="34" charset="0"/>
                <a:ea typeface="Noto Sans SC" pitchFamily="34" charset="-122"/>
                <a:cs typeface="Noto Sans SC" pitchFamily="34" charset="-120"/>
              </a:rPr>
              <a:t>感知与行动循环（Agent Loop）</a:t>
            </a:r>
            <a:r>
              <a:rPr lang="en-US" sz="1000" dirty="0">
                <a:solidFill>
                  <a:srgbClr val="E0E2E5"/>
                </a:solidFill>
                <a:latin typeface="Noto Sans SC" pitchFamily="34" charset="0"/>
                <a:ea typeface="Noto Sans SC" pitchFamily="34" charset="-122"/>
                <a:cs typeface="Noto Sans SC" pitchFamily="34" charset="-120"/>
              </a:rPr>
              <a:t>，直到最终任务达成。</a:t>
            </a:r>
            <a:endParaRPr lang="en-US" sz="1600" dirty="0"/>
          </a:p>
        </p:txBody>
      </p:sp>
      <p:sp>
        <p:nvSpPr>
          <p:cNvPr id="56" name="Shape 54"/>
          <p:cNvSpPr/>
          <p:nvPr/>
        </p:nvSpPr>
        <p:spPr>
          <a:xfrm>
            <a:off x="968375" y="5770563"/>
            <a:ext cx="111125" cy="111125"/>
          </a:xfrm>
          <a:custGeom>
            <a:avLst/>
            <a:gdLst/>
            <a:ahLst/>
            <a:cxnLst/>
            <a:rect l="l" t="t" r="r" b="b"/>
            <a:pathLst>
              <a:path w="111125" h="111125">
                <a:moveTo>
                  <a:pt x="104201" y="41672"/>
                </a:moveTo>
                <a:lnTo>
                  <a:pt x="105916" y="41672"/>
                </a:lnTo>
                <a:cubicBezTo>
                  <a:pt x="108803" y="41672"/>
                  <a:pt x="111125" y="39350"/>
                  <a:pt x="111125" y="36463"/>
                </a:cubicBezTo>
                <a:lnTo>
                  <a:pt x="111125" y="5209"/>
                </a:lnTo>
                <a:cubicBezTo>
                  <a:pt x="111125" y="3104"/>
                  <a:pt x="109866" y="1194"/>
                  <a:pt x="107913" y="391"/>
                </a:cubicBezTo>
                <a:cubicBezTo>
                  <a:pt x="105959" y="-412"/>
                  <a:pt x="103724" y="43"/>
                  <a:pt x="102226" y="1519"/>
                </a:cubicBezTo>
                <a:lnTo>
                  <a:pt x="91005" y="12762"/>
                </a:lnTo>
                <a:cubicBezTo>
                  <a:pt x="81390" y="4797"/>
                  <a:pt x="69019" y="0"/>
                  <a:pt x="55563" y="0"/>
                </a:cubicBezTo>
                <a:cubicBezTo>
                  <a:pt x="27564" y="0"/>
                  <a:pt x="4406" y="20706"/>
                  <a:pt x="564" y="47641"/>
                </a:cubicBezTo>
                <a:cubicBezTo>
                  <a:pt x="22" y="51439"/>
                  <a:pt x="2648" y="54955"/>
                  <a:pt x="6446" y="55497"/>
                </a:cubicBezTo>
                <a:cubicBezTo>
                  <a:pt x="10244" y="56040"/>
                  <a:pt x="13760" y="53392"/>
                  <a:pt x="14303" y="49616"/>
                </a:cubicBezTo>
                <a:cubicBezTo>
                  <a:pt x="17190" y="29409"/>
                  <a:pt x="34575" y="13891"/>
                  <a:pt x="55563" y="13891"/>
                </a:cubicBezTo>
                <a:cubicBezTo>
                  <a:pt x="65199" y="13891"/>
                  <a:pt x="74054" y="17146"/>
                  <a:pt x="81108" y="22637"/>
                </a:cubicBezTo>
                <a:lnTo>
                  <a:pt x="70972" y="32773"/>
                </a:lnTo>
                <a:cubicBezTo>
                  <a:pt x="69475" y="34271"/>
                  <a:pt x="69041" y="36506"/>
                  <a:pt x="69844" y="38460"/>
                </a:cubicBezTo>
                <a:cubicBezTo>
                  <a:pt x="70647" y="40413"/>
                  <a:pt x="72557" y="41672"/>
                  <a:pt x="74662" y="41672"/>
                </a:cubicBezTo>
                <a:lnTo>
                  <a:pt x="104201" y="41672"/>
                </a:lnTo>
                <a:close/>
                <a:moveTo>
                  <a:pt x="110582" y="63484"/>
                </a:moveTo>
                <a:cubicBezTo>
                  <a:pt x="111125" y="59686"/>
                  <a:pt x="108477" y="56170"/>
                  <a:pt x="104701" y="55628"/>
                </a:cubicBezTo>
                <a:cubicBezTo>
                  <a:pt x="100924" y="55085"/>
                  <a:pt x="97386" y="57733"/>
                  <a:pt x="96844" y="61509"/>
                </a:cubicBezTo>
                <a:cubicBezTo>
                  <a:pt x="93957" y="81694"/>
                  <a:pt x="76572" y="97213"/>
                  <a:pt x="55584" y="97213"/>
                </a:cubicBezTo>
                <a:cubicBezTo>
                  <a:pt x="45948" y="97213"/>
                  <a:pt x="37092" y="93957"/>
                  <a:pt x="30038" y="88466"/>
                </a:cubicBezTo>
                <a:lnTo>
                  <a:pt x="40153" y="78352"/>
                </a:lnTo>
                <a:cubicBezTo>
                  <a:pt x="41650" y="76854"/>
                  <a:pt x="42084" y="74619"/>
                  <a:pt x="41281" y="72665"/>
                </a:cubicBezTo>
                <a:cubicBezTo>
                  <a:pt x="40478" y="70712"/>
                  <a:pt x="38568" y="69453"/>
                  <a:pt x="36463" y="69453"/>
                </a:cubicBezTo>
                <a:lnTo>
                  <a:pt x="5209" y="69453"/>
                </a:lnTo>
                <a:cubicBezTo>
                  <a:pt x="2322" y="69453"/>
                  <a:pt x="0" y="71775"/>
                  <a:pt x="0" y="74662"/>
                </a:cubicBezTo>
                <a:lnTo>
                  <a:pt x="0" y="105916"/>
                </a:lnTo>
                <a:cubicBezTo>
                  <a:pt x="0" y="108021"/>
                  <a:pt x="1259" y="109931"/>
                  <a:pt x="3212" y="110734"/>
                </a:cubicBezTo>
                <a:cubicBezTo>
                  <a:pt x="5166" y="111537"/>
                  <a:pt x="7401" y="111082"/>
                  <a:pt x="8899" y="109606"/>
                </a:cubicBezTo>
                <a:lnTo>
                  <a:pt x="20141" y="98363"/>
                </a:lnTo>
                <a:cubicBezTo>
                  <a:pt x="29735" y="106328"/>
                  <a:pt x="42106" y="111125"/>
                  <a:pt x="55563" y="111125"/>
                </a:cubicBezTo>
                <a:cubicBezTo>
                  <a:pt x="83561" y="111125"/>
                  <a:pt x="106719" y="90419"/>
                  <a:pt x="110561" y="63484"/>
                </a:cubicBezTo>
                <a:close/>
              </a:path>
            </a:pathLst>
          </a:custGeom>
          <a:solidFill>
            <a:srgbClr val="4A6D8C"/>
          </a:solidFill>
          <a:ln/>
        </p:spPr>
        <p:txBody>
          <a:bodyPr/>
          <a:lstStyle/>
          <a:p>
            <a:endParaRPr lang="zh-CN" altLang="en-US"/>
          </a:p>
        </p:txBody>
      </p:sp>
      <p:sp>
        <p:nvSpPr>
          <p:cNvPr id="57" name="Text 55"/>
          <p:cNvSpPr/>
          <p:nvPr/>
        </p:nvSpPr>
        <p:spPr>
          <a:xfrm>
            <a:off x="1115219" y="5746750"/>
            <a:ext cx="511969" cy="158750"/>
          </a:xfrm>
          <a:prstGeom prst="rect">
            <a:avLst/>
          </a:prstGeom>
          <a:noFill/>
          <a:ln/>
        </p:spPr>
        <p:txBody>
          <a:bodyPr wrap="square" lIns="0" tIns="0" rIns="0" bIns="0" rtlCol="0" anchor="ctr"/>
          <a:lstStyle/>
          <a:p>
            <a:pPr>
              <a:lnSpc>
                <a:spcPct val="120000"/>
              </a:lnSpc>
            </a:pPr>
            <a:r>
              <a:rPr lang="en-US" sz="875" dirty="0">
                <a:solidFill>
                  <a:srgbClr val="7D7C7A"/>
                </a:solidFill>
                <a:latin typeface="Noto Sans SC" pitchFamily="34" charset="0"/>
                <a:ea typeface="Noto Sans SC" pitchFamily="34" charset="-122"/>
                <a:cs typeface="Noto Sans SC" pitchFamily="34" charset="-120"/>
              </a:rPr>
              <a:t>循环迭代</a:t>
            </a:r>
            <a:endParaRPr lang="en-US" sz="1600" dirty="0"/>
          </a:p>
        </p:txBody>
      </p:sp>
      <p:sp>
        <p:nvSpPr>
          <p:cNvPr id="58" name="Shape 56"/>
          <p:cNvSpPr/>
          <p:nvPr/>
        </p:nvSpPr>
        <p:spPr>
          <a:xfrm>
            <a:off x="1724422" y="5770563"/>
            <a:ext cx="83344" cy="111125"/>
          </a:xfrm>
          <a:custGeom>
            <a:avLst/>
            <a:gdLst/>
            <a:ahLst/>
            <a:cxnLst/>
            <a:rect l="l" t="t" r="r" b="b"/>
            <a:pathLst>
              <a:path w="83344" h="111125">
                <a:moveTo>
                  <a:pt x="54239" y="14498"/>
                </a:moveTo>
                <a:cubicBezTo>
                  <a:pt x="56496" y="11395"/>
                  <a:pt x="55801" y="7054"/>
                  <a:pt x="52698" y="4797"/>
                </a:cubicBezTo>
                <a:cubicBezTo>
                  <a:pt x="49594" y="2539"/>
                  <a:pt x="45253" y="3234"/>
                  <a:pt x="42996" y="6338"/>
                </a:cubicBezTo>
                <a:lnTo>
                  <a:pt x="19989" y="37960"/>
                </a:lnTo>
                <a:lnTo>
                  <a:pt x="11850" y="29821"/>
                </a:lnTo>
                <a:cubicBezTo>
                  <a:pt x="9137" y="27108"/>
                  <a:pt x="4731" y="27108"/>
                  <a:pt x="2018" y="29821"/>
                </a:cubicBezTo>
                <a:cubicBezTo>
                  <a:pt x="-695" y="32534"/>
                  <a:pt x="-695" y="36940"/>
                  <a:pt x="2018" y="39653"/>
                </a:cubicBezTo>
                <a:lnTo>
                  <a:pt x="15909" y="53544"/>
                </a:lnTo>
                <a:cubicBezTo>
                  <a:pt x="17342" y="54976"/>
                  <a:pt x="19338" y="55714"/>
                  <a:pt x="21357" y="55563"/>
                </a:cubicBezTo>
                <a:cubicBezTo>
                  <a:pt x="23375" y="55411"/>
                  <a:pt x="25242" y="54369"/>
                  <a:pt x="26436" y="52719"/>
                </a:cubicBezTo>
                <a:lnTo>
                  <a:pt x="54217" y="14520"/>
                </a:lnTo>
                <a:close/>
                <a:moveTo>
                  <a:pt x="82020" y="44016"/>
                </a:moveTo>
                <a:cubicBezTo>
                  <a:pt x="84277" y="40912"/>
                  <a:pt x="83582" y="36571"/>
                  <a:pt x="80479" y="34314"/>
                </a:cubicBezTo>
                <a:cubicBezTo>
                  <a:pt x="77375" y="32057"/>
                  <a:pt x="73034" y="32751"/>
                  <a:pt x="70777" y="35855"/>
                </a:cubicBezTo>
                <a:lnTo>
                  <a:pt x="33880" y="86578"/>
                </a:lnTo>
                <a:lnTo>
                  <a:pt x="18796" y="71493"/>
                </a:lnTo>
                <a:cubicBezTo>
                  <a:pt x="16083" y="68780"/>
                  <a:pt x="11677" y="68780"/>
                  <a:pt x="8964" y="71493"/>
                </a:cubicBezTo>
                <a:cubicBezTo>
                  <a:pt x="6251" y="74206"/>
                  <a:pt x="6251" y="78612"/>
                  <a:pt x="8964" y="81325"/>
                </a:cubicBezTo>
                <a:lnTo>
                  <a:pt x="29800" y="102161"/>
                </a:lnTo>
                <a:cubicBezTo>
                  <a:pt x="31232" y="103594"/>
                  <a:pt x="33229" y="104332"/>
                  <a:pt x="35247" y="104180"/>
                </a:cubicBezTo>
                <a:cubicBezTo>
                  <a:pt x="37266" y="104028"/>
                  <a:pt x="39132" y="102986"/>
                  <a:pt x="40326" y="101336"/>
                </a:cubicBezTo>
                <a:lnTo>
                  <a:pt x="81998" y="44038"/>
                </a:lnTo>
                <a:close/>
              </a:path>
            </a:pathLst>
          </a:custGeom>
          <a:solidFill>
            <a:srgbClr val="4A6D8C"/>
          </a:solidFill>
          <a:ln/>
        </p:spPr>
        <p:txBody>
          <a:bodyPr/>
          <a:lstStyle/>
          <a:p>
            <a:endParaRPr lang="zh-CN" altLang="en-US"/>
          </a:p>
        </p:txBody>
      </p:sp>
      <p:sp>
        <p:nvSpPr>
          <p:cNvPr id="59" name="Text 57"/>
          <p:cNvSpPr/>
          <p:nvPr/>
        </p:nvSpPr>
        <p:spPr>
          <a:xfrm>
            <a:off x="1857375" y="5746750"/>
            <a:ext cx="511969" cy="158750"/>
          </a:xfrm>
          <a:prstGeom prst="rect">
            <a:avLst/>
          </a:prstGeom>
          <a:noFill/>
          <a:ln/>
        </p:spPr>
        <p:txBody>
          <a:bodyPr wrap="square" lIns="0" tIns="0" rIns="0" bIns="0" rtlCol="0" anchor="ctr"/>
          <a:lstStyle/>
          <a:p>
            <a:pPr>
              <a:lnSpc>
                <a:spcPct val="120000"/>
              </a:lnSpc>
            </a:pPr>
            <a:r>
              <a:rPr lang="en-US" sz="875" dirty="0">
                <a:solidFill>
                  <a:srgbClr val="7D7C7A"/>
                </a:solidFill>
                <a:latin typeface="Noto Sans SC" pitchFamily="34" charset="0"/>
                <a:ea typeface="Noto Sans SC" pitchFamily="34" charset="-122"/>
                <a:cs typeface="Noto Sans SC" pitchFamily="34" charset="-120"/>
              </a:rPr>
              <a:t>任务完成</a:t>
            </a:r>
            <a:endParaRPr lang="en-US" sz="1600" dirty="0"/>
          </a:p>
        </p:txBody>
      </p:sp>
    </p:spTree>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1A1D21"/>
        </a:solidFill>
        <a:effectLst/>
      </p:bgPr>
    </p:bg>
    <p:spTree>
      <p:nvGrpSpPr>
        <p:cNvPr id="1" name=""/>
        <p:cNvGrpSpPr/>
        <p:nvPr/>
      </p:nvGrpSpPr>
      <p:grpSpPr>
        <a:xfrm>
          <a:off x="0" y="0"/>
          <a:ext cx="0" cy="0"/>
          <a:chOff x="0" y="0"/>
          <a:chExt cx="0" cy="0"/>
        </a:xfrm>
      </p:grpSpPr>
      <p:sp>
        <p:nvSpPr>
          <p:cNvPr id="4" name="Text 1"/>
          <p:cNvSpPr/>
          <p:nvPr/>
        </p:nvSpPr>
        <p:spPr>
          <a:xfrm>
            <a:off x="381000" y="1766888"/>
            <a:ext cx="1554510" cy="1281113"/>
          </a:xfrm>
          <a:prstGeom prst="rect">
            <a:avLst/>
          </a:prstGeom>
          <a:noFill/>
          <a:ln/>
        </p:spPr>
        <p:txBody>
          <a:bodyPr wrap="square" lIns="0" tIns="0" rIns="0" bIns="0" rtlCol="0" anchor="ctr"/>
          <a:lstStyle/>
          <a:p>
            <a:pPr>
              <a:lnSpc>
                <a:spcPct val="80000"/>
              </a:lnSpc>
            </a:pPr>
            <a:r>
              <a:rPr lang="en-US" sz="7200" b="1" dirty="0">
                <a:solidFill>
                  <a:srgbClr val="C9A87C">
                    <a:alpha val="30000"/>
                  </a:srgbClr>
                </a:solidFill>
                <a:latin typeface="Hedvig Letters Sans" pitchFamily="34" charset="0"/>
                <a:ea typeface="Hedvig Letters Sans" pitchFamily="34" charset="-122"/>
                <a:cs typeface="Hedvig Letters Sans" pitchFamily="34" charset="-120"/>
              </a:rPr>
              <a:t>06</a:t>
            </a:r>
            <a:endParaRPr lang="en-US" sz="1600" dirty="0"/>
          </a:p>
        </p:txBody>
      </p:sp>
      <p:sp>
        <p:nvSpPr>
          <p:cNvPr id="5" name="Text 2"/>
          <p:cNvSpPr/>
          <p:nvPr/>
        </p:nvSpPr>
        <p:spPr>
          <a:xfrm>
            <a:off x="381000" y="3095625"/>
            <a:ext cx="11715750" cy="714375"/>
          </a:xfrm>
          <a:prstGeom prst="rect">
            <a:avLst/>
          </a:prstGeom>
          <a:noFill/>
          <a:ln/>
        </p:spPr>
        <p:txBody>
          <a:bodyPr wrap="square" lIns="0" tIns="0" rIns="0" bIns="0" rtlCol="0" anchor="ctr"/>
          <a:lstStyle/>
          <a:p>
            <a:pPr>
              <a:lnSpc>
                <a:spcPct val="100000"/>
              </a:lnSpc>
            </a:pPr>
            <a:r>
              <a:rPr lang="en-US" sz="4500" b="1" dirty="0">
                <a:solidFill>
                  <a:srgbClr val="E0E2E5"/>
                </a:solidFill>
                <a:latin typeface="Noto Sans SC" pitchFamily="34" charset="0"/>
                <a:ea typeface="Noto Sans SC" pitchFamily="34" charset="-122"/>
                <a:cs typeface="Noto Sans SC" pitchFamily="34" charset="-120"/>
              </a:rPr>
              <a:t>总结与展望</a:t>
            </a:r>
            <a:endParaRPr lang="en-US" sz="1600" dirty="0"/>
          </a:p>
        </p:txBody>
      </p:sp>
      <p:sp>
        <p:nvSpPr>
          <p:cNvPr id="6" name="Text 3"/>
          <p:cNvSpPr/>
          <p:nvPr/>
        </p:nvSpPr>
        <p:spPr>
          <a:xfrm>
            <a:off x="381000" y="4038600"/>
            <a:ext cx="5600700" cy="371475"/>
          </a:xfrm>
          <a:prstGeom prst="rect">
            <a:avLst/>
          </a:prstGeom>
          <a:noFill/>
          <a:ln/>
        </p:spPr>
        <p:txBody>
          <a:bodyPr wrap="square" lIns="0" tIns="0" rIns="0" bIns="0" rtlCol="0" anchor="ctr"/>
          <a:lstStyle/>
          <a:p>
            <a:pPr>
              <a:lnSpc>
                <a:spcPct val="140000"/>
              </a:lnSpc>
            </a:pPr>
            <a:r>
              <a:rPr lang="en-US" sz="1800" dirty="0">
                <a:solidFill>
                  <a:srgbClr val="7D7C7A"/>
                </a:solidFill>
                <a:latin typeface="Noto Sans SC" pitchFamily="34" charset="0"/>
                <a:ea typeface="Noto Sans SC" pitchFamily="34" charset="-122"/>
                <a:cs typeface="Noto Sans SC" pitchFamily="34" charset="-120"/>
              </a:rPr>
              <a:t>OpenHarness 的价值与未来</a:t>
            </a:r>
            <a:endParaRPr lang="en-US" sz="1600" dirty="0"/>
          </a:p>
        </p:txBody>
      </p:sp>
      <p:sp>
        <p:nvSpPr>
          <p:cNvPr id="7" name="Shape 4"/>
          <p:cNvSpPr/>
          <p:nvPr/>
        </p:nvSpPr>
        <p:spPr>
          <a:xfrm>
            <a:off x="381000" y="4867275"/>
            <a:ext cx="914400" cy="38100"/>
          </a:xfrm>
          <a:custGeom>
            <a:avLst/>
            <a:gdLst/>
            <a:ahLst/>
            <a:cxnLst/>
            <a:rect l="l" t="t" r="r" b="b"/>
            <a:pathLst>
              <a:path w="914400" h="38100">
                <a:moveTo>
                  <a:pt x="0" y="0"/>
                </a:moveTo>
                <a:lnTo>
                  <a:pt x="914400" y="0"/>
                </a:lnTo>
                <a:lnTo>
                  <a:pt x="914400" y="38100"/>
                </a:lnTo>
                <a:lnTo>
                  <a:pt x="0" y="38100"/>
                </a:lnTo>
                <a:lnTo>
                  <a:pt x="0" y="0"/>
                </a:lnTo>
                <a:close/>
              </a:path>
            </a:pathLst>
          </a:custGeom>
          <a:solidFill>
            <a:srgbClr val="4A6D8C"/>
          </a:solidFill>
          <a:ln/>
        </p:spPr>
        <p:txBody>
          <a:bodyPr/>
          <a:lstStyle/>
          <a:p>
            <a:endParaRPr lang="zh-CN" altLang="en-US"/>
          </a:p>
        </p:txBody>
      </p:sp>
      <p:sp>
        <p:nvSpPr>
          <p:cNvPr id="8" name="Shape 5"/>
          <p:cNvSpPr/>
          <p:nvPr/>
        </p:nvSpPr>
        <p:spPr>
          <a:xfrm>
            <a:off x="1447800" y="4867275"/>
            <a:ext cx="457200" cy="38100"/>
          </a:xfrm>
          <a:custGeom>
            <a:avLst/>
            <a:gdLst/>
            <a:ahLst/>
            <a:cxnLst/>
            <a:rect l="l" t="t" r="r" b="b"/>
            <a:pathLst>
              <a:path w="457200" h="38100">
                <a:moveTo>
                  <a:pt x="0" y="0"/>
                </a:moveTo>
                <a:lnTo>
                  <a:pt x="457200" y="0"/>
                </a:lnTo>
                <a:lnTo>
                  <a:pt x="457200" y="38100"/>
                </a:lnTo>
                <a:lnTo>
                  <a:pt x="0" y="38100"/>
                </a:lnTo>
                <a:lnTo>
                  <a:pt x="0" y="0"/>
                </a:lnTo>
                <a:close/>
              </a:path>
            </a:pathLst>
          </a:custGeom>
          <a:solidFill>
            <a:srgbClr val="C9A87C"/>
          </a:solidFill>
          <a:ln/>
        </p:spPr>
        <p:txBody>
          <a:bodyPr/>
          <a:lstStyle/>
          <a:p>
            <a:endParaRPr lang="zh-CN" altLang="en-US"/>
          </a:p>
        </p:txBody>
      </p:sp>
    </p:spTree>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1A1D21"/>
        </a:solidFill>
        <a:effectLst/>
      </p:bgPr>
    </p:bg>
    <p:spTree>
      <p:nvGrpSpPr>
        <p:cNvPr id="1" name=""/>
        <p:cNvGrpSpPr/>
        <p:nvPr/>
      </p:nvGrpSpPr>
      <p:grpSpPr>
        <a:xfrm>
          <a:off x="0" y="0"/>
          <a:ext cx="0" cy="0"/>
          <a:chOff x="0" y="0"/>
          <a:chExt cx="0" cy="0"/>
        </a:xfrm>
      </p:grpSpPr>
      <p:sp>
        <p:nvSpPr>
          <p:cNvPr id="2" name="Text 0"/>
          <p:cNvSpPr/>
          <p:nvPr/>
        </p:nvSpPr>
        <p:spPr>
          <a:xfrm>
            <a:off x="341513" y="341513"/>
            <a:ext cx="11577277" cy="204908"/>
          </a:xfrm>
          <a:prstGeom prst="rect">
            <a:avLst/>
          </a:prstGeom>
          <a:noFill/>
          <a:ln/>
        </p:spPr>
        <p:txBody>
          <a:bodyPr wrap="square" lIns="0" tIns="0" rIns="0" bIns="0" rtlCol="0" anchor="ctr"/>
          <a:lstStyle/>
          <a:p>
            <a:pPr>
              <a:lnSpc>
                <a:spcPct val="130000"/>
              </a:lnSpc>
            </a:pPr>
            <a:r>
              <a:rPr lang="en-US" sz="1076" b="1" kern="0" spc="54" dirty="0">
                <a:solidFill>
                  <a:srgbClr val="C9A87C"/>
                </a:solidFill>
                <a:latin typeface="Noto Sans SC" pitchFamily="34" charset="0"/>
                <a:ea typeface="Noto Sans SC" pitchFamily="34" charset="-122"/>
                <a:cs typeface="Noto Sans SC" pitchFamily="34" charset="-120"/>
              </a:rPr>
              <a:t>CONCLUSION</a:t>
            </a:r>
            <a:endParaRPr lang="en-US" sz="1600" dirty="0"/>
          </a:p>
        </p:txBody>
      </p:sp>
      <p:sp>
        <p:nvSpPr>
          <p:cNvPr id="3" name="Text 1"/>
          <p:cNvSpPr/>
          <p:nvPr/>
        </p:nvSpPr>
        <p:spPr>
          <a:xfrm>
            <a:off x="341513" y="614723"/>
            <a:ext cx="11662655" cy="341513"/>
          </a:xfrm>
          <a:prstGeom prst="rect">
            <a:avLst/>
          </a:prstGeom>
          <a:noFill/>
          <a:ln/>
        </p:spPr>
        <p:txBody>
          <a:bodyPr wrap="square" lIns="0" tIns="0" rIns="0" bIns="0" rtlCol="0" anchor="ctr"/>
          <a:lstStyle/>
          <a:p>
            <a:pPr>
              <a:lnSpc>
                <a:spcPct val="90000"/>
              </a:lnSpc>
            </a:pPr>
            <a:r>
              <a:rPr lang="en-US" sz="2420" b="1" dirty="0">
                <a:solidFill>
                  <a:srgbClr val="E0E2E5"/>
                </a:solidFill>
                <a:latin typeface="Noto Sans SC" pitchFamily="34" charset="0"/>
                <a:ea typeface="Noto Sans SC" pitchFamily="34" charset="-122"/>
                <a:cs typeface="Noto Sans SC" pitchFamily="34" charset="-120"/>
              </a:rPr>
              <a:t>OpenHarness 的核心价值</a:t>
            </a:r>
            <a:endParaRPr lang="en-US" sz="1600" dirty="0"/>
          </a:p>
        </p:txBody>
      </p:sp>
      <p:sp>
        <p:nvSpPr>
          <p:cNvPr id="4" name="Shape 2"/>
          <p:cNvSpPr/>
          <p:nvPr/>
        </p:nvSpPr>
        <p:spPr>
          <a:xfrm>
            <a:off x="345782" y="1097109"/>
            <a:ext cx="11500437" cy="2407664"/>
          </a:xfrm>
          <a:custGeom>
            <a:avLst/>
            <a:gdLst/>
            <a:ahLst/>
            <a:cxnLst/>
            <a:rect l="l" t="t" r="r" b="b"/>
            <a:pathLst>
              <a:path w="11500437" h="2407664">
                <a:moveTo>
                  <a:pt x="68305" y="0"/>
                </a:moveTo>
                <a:lnTo>
                  <a:pt x="11432132" y="0"/>
                </a:lnTo>
                <a:cubicBezTo>
                  <a:pt x="11469856" y="0"/>
                  <a:pt x="11500437" y="30581"/>
                  <a:pt x="11500437" y="68305"/>
                </a:cubicBezTo>
                <a:lnTo>
                  <a:pt x="11500437" y="2339358"/>
                </a:lnTo>
                <a:cubicBezTo>
                  <a:pt x="11500437" y="2377082"/>
                  <a:pt x="11469856" y="2407664"/>
                  <a:pt x="11432132" y="2407664"/>
                </a:cubicBezTo>
                <a:lnTo>
                  <a:pt x="68305" y="2407664"/>
                </a:lnTo>
                <a:cubicBezTo>
                  <a:pt x="30581" y="2407664"/>
                  <a:pt x="0" y="2377082"/>
                  <a:pt x="0" y="2339358"/>
                </a:cubicBezTo>
                <a:lnTo>
                  <a:pt x="0" y="68305"/>
                </a:lnTo>
                <a:cubicBezTo>
                  <a:pt x="0" y="30581"/>
                  <a:pt x="30581" y="0"/>
                  <a:pt x="68305" y="0"/>
                </a:cubicBezTo>
                <a:close/>
              </a:path>
            </a:pathLst>
          </a:custGeom>
          <a:solidFill>
            <a:srgbClr val="4A6D8C">
              <a:alpha val="10196"/>
            </a:srgbClr>
          </a:solidFill>
          <a:ln w="12700">
            <a:solidFill>
              <a:srgbClr val="4A6D8C">
                <a:alpha val="30196"/>
              </a:srgbClr>
            </a:solidFill>
            <a:prstDash val="solid"/>
          </a:ln>
        </p:spPr>
        <p:txBody>
          <a:bodyPr/>
          <a:lstStyle/>
          <a:p>
            <a:endParaRPr lang="zh-CN" altLang="en-US"/>
          </a:p>
        </p:txBody>
      </p:sp>
      <p:sp>
        <p:nvSpPr>
          <p:cNvPr id="5" name="Text 3"/>
          <p:cNvSpPr/>
          <p:nvPr/>
        </p:nvSpPr>
        <p:spPr>
          <a:xfrm>
            <a:off x="520807" y="1272134"/>
            <a:ext cx="11235765" cy="281748"/>
          </a:xfrm>
          <a:prstGeom prst="rect">
            <a:avLst/>
          </a:prstGeom>
          <a:noFill/>
          <a:ln/>
        </p:spPr>
        <p:txBody>
          <a:bodyPr wrap="square" lIns="0" tIns="0" rIns="0" bIns="0" rtlCol="0" anchor="ctr"/>
          <a:lstStyle/>
          <a:p>
            <a:pPr>
              <a:lnSpc>
                <a:spcPct val="140000"/>
              </a:lnSpc>
            </a:pPr>
            <a:r>
              <a:rPr lang="en-US" sz="1345" dirty="0">
                <a:solidFill>
                  <a:srgbClr val="E0E2E5"/>
                </a:solidFill>
                <a:latin typeface="Noto Sans SC" pitchFamily="34" charset="0"/>
                <a:ea typeface="Noto Sans SC" pitchFamily="34" charset="-122"/>
                <a:cs typeface="Noto Sans SC" pitchFamily="34" charset="-120"/>
              </a:rPr>
              <a:t>在迈向通用人工智能（AGI）的进程中，模型的智力上限固然决定了天花板，但</a:t>
            </a:r>
            <a:r>
              <a:rPr lang="en-US" sz="1345" b="1" dirty="0">
                <a:solidFill>
                  <a:srgbClr val="C9A87C"/>
                </a:solidFill>
                <a:latin typeface="Noto Sans SC" pitchFamily="34" charset="0"/>
                <a:ea typeface="Noto Sans SC" pitchFamily="34" charset="-122"/>
                <a:cs typeface="Noto Sans SC" pitchFamily="34" charset="-120"/>
              </a:rPr>
              <a:t>基础设施的完善程度却决定了应用落地的底线</a:t>
            </a:r>
            <a:r>
              <a:rPr lang="en-US" sz="1345" dirty="0">
                <a:solidFill>
                  <a:srgbClr val="E0E2E5"/>
                </a:solidFill>
                <a:latin typeface="Noto Sans SC" pitchFamily="34" charset="0"/>
                <a:ea typeface="Noto Sans SC" pitchFamily="34" charset="-122"/>
                <a:cs typeface="Noto Sans SC" pitchFamily="34" charset="-120"/>
              </a:rPr>
              <a:t>。</a:t>
            </a:r>
            <a:endParaRPr lang="en-US" sz="1600" dirty="0"/>
          </a:p>
        </p:txBody>
      </p:sp>
      <p:sp>
        <p:nvSpPr>
          <p:cNvPr id="6" name="Shape 4"/>
          <p:cNvSpPr/>
          <p:nvPr/>
        </p:nvSpPr>
        <p:spPr>
          <a:xfrm>
            <a:off x="520807" y="1686218"/>
            <a:ext cx="5506891" cy="1639261"/>
          </a:xfrm>
          <a:custGeom>
            <a:avLst/>
            <a:gdLst/>
            <a:ahLst/>
            <a:cxnLst/>
            <a:rect l="l" t="t" r="r" b="b"/>
            <a:pathLst>
              <a:path w="5506891" h="1639261">
                <a:moveTo>
                  <a:pt x="68308" y="0"/>
                </a:moveTo>
                <a:lnTo>
                  <a:pt x="5438583" y="0"/>
                </a:lnTo>
                <a:cubicBezTo>
                  <a:pt x="5476308" y="0"/>
                  <a:pt x="5506891" y="30583"/>
                  <a:pt x="5506891" y="68308"/>
                </a:cubicBezTo>
                <a:lnTo>
                  <a:pt x="5506891" y="1570953"/>
                </a:lnTo>
                <a:cubicBezTo>
                  <a:pt x="5506891" y="1608678"/>
                  <a:pt x="5476308" y="1639261"/>
                  <a:pt x="5438583" y="1639261"/>
                </a:cubicBezTo>
                <a:lnTo>
                  <a:pt x="68308" y="1639261"/>
                </a:lnTo>
                <a:cubicBezTo>
                  <a:pt x="30583" y="1639261"/>
                  <a:pt x="0" y="1608678"/>
                  <a:pt x="0" y="1570953"/>
                </a:cubicBezTo>
                <a:lnTo>
                  <a:pt x="0" y="68308"/>
                </a:lnTo>
                <a:cubicBezTo>
                  <a:pt x="0" y="30583"/>
                  <a:pt x="30583" y="0"/>
                  <a:pt x="68308" y="0"/>
                </a:cubicBezTo>
                <a:close/>
              </a:path>
            </a:pathLst>
          </a:custGeom>
          <a:solidFill>
            <a:srgbClr val="1A1D21"/>
          </a:solidFill>
          <a:ln/>
        </p:spPr>
        <p:txBody>
          <a:bodyPr/>
          <a:lstStyle/>
          <a:p>
            <a:endParaRPr lang="zh-CN" altLang="en-US"/>
          </a:p>
        </p:txBody>
      </p:sp>
      <p:sp>
        <p:nvSpPr>
          <p:cNvPr id="7" name="Text 5"/>
          <p:cNvSpPr/>
          <p:nvPr/>
        </p:nvSpPr>
        <p:spPr>
          <a:xfrm>
            <a:off x="657412" y="1822824"/>
            <a:ext cx="5310521" cy="239059"/>
          </a:xfrm>
          <a:prstGeom prst="rect">
            <a:avLst/>
          </a:prstGeom>
          <a:noFill/>
          <a:ln/>
        </p:spPr>
        <p:txBody>
          <a:bodyPr wrap="square" lIns="0" tIns="0" rIns="0" bIns="0" rtlCol="0" anchor="ctr"/>
          <a:lstStyle/>
          <a:p>
            <a:pPr>
              <a:lnSpc>
                <a:spcPct val="130000"/>
              </a:lnSpc>
            </a:pPr>
            <a:r>
              <a:rPr lang="en-US" sz="1210" b="1" dirty="0">
                <a:solidFill>
                  <a:srgbClr val="E0E2E5"/>
                </a:solidFill>
                <a:latin typeface="MiSans" pitchFamily="34" charset="0"/>
                <a:ea typeface="MiSans" pitchFamily="34" charset="-122"/>
                <a:cs typeface="MiSans" pitchFamily="34" charset="-120"/>
              </a:rPr>
              <a:t>工程挑战拆解</a:t>
            </a:r>
            <a:endParaRPr lang="en-US" sz="1600" dirty="0"/>
          </a:p>
        </p:txBody>
      </p:sp>
      <p:sp>
        <p:nvSpPr>
          <p:cNvPr id="8" name="Shape 6"/>
          <p:cNvSpPr/>
          <p:nvPr/>
        </p:nvSpPr>
        <p:spPr>
          <a:xfrm>
            <a:off x="665950" y="2198487"/>
            <a:ext cx="153681" cy="136605"/>
          </a:xfrm>
          <a:custGeom>
            <a:avLst/>
            <a:gdLst/>
            <a:ahLst/>
            <a:cxnLst/>
            <a:rect l="l" t="t" r="r" b="b"/>
            <a:pathLst>
              <a:path w="153681" h="136605">
                <a:moveTo>
                  <a:pt x="59791" y="25907"/>
                </a:moveTo>
                <a:lnTo>
                  <a:pt x="59791" y="39141"/>
                </a:lnTo>
                <a:lnTo>
                  <a:pt x="59925" y="39274"/>
                </a:lnTo>
                <a:cubicBezTo>
                  <a:pt x="61659" y="17289"/>
                  <a:pt x="80042" y="0"/>
                  <a:pt x="102480" y="0"/>
                </a:cubicBezTo>
                <a:cubicBezTo>
                  <a:pt x="107843" y="0"/>
                  <a:pt x="112993" y="987"/>
                  <a:pt x="117715" y="2801"/>
                </a:cubicBezTo>
                <a:cubicBezTo>
                  <a:pt x="120383" y="3815"/>
                  <a:pt x="120863" y="7204"/>
                  <a:pt x="118862" y="9232"/>
                </a:cubicBezTo>
                <a:lnTo>
                  <a:pt x="95197" y="32897"/>
                </a:lnTo>
                <a:cubicBezTo>
                  <a:pt x="94396" y="33698"/>
                  <a:pt x="93943" y="34792"/>
                  <a:pt x="93943" y="35912"/>
                </a:cubicBezTo>
                <a:lnTo>
                  <a:pt x="93943" y="46958"/>
                </a:lnTo>
                <a:cubicBezTo>
                  <a:pt x="93943" y="49306"/>
                  <a:pt x="95864" y="51227"/>
                  <a:pt x="98212" y="51227"/>
                </a:cubicBezTo>
                <a:lnTo>
                  <a:pt x="109257" y="51227"/>
                </a:lnTo>
                <a:cubicBezTo>
                  <a:pt x="110378" y="51227"/>
                  <a:pt x="111472" y="50773"/>
                  <a:pt x="112272" y="49973"/>
                </a:cubicBezTo>
                <a:lnTo>
                  <a:pt x="135938" y="26307"/>
                </a:lnTo>
                <a:cubicBezTo>
                  <a:pt x="137966" y="24279"/>
                  <a:pt x="141354" y="24786"/>
                  <a:pt x="142368" y="27454"/>
                </a:cubicBezTo>
                <a:cubicBezTo>
                  <a:pt x="144182" y="32177"/>
                  <a:pt x="145170" y="37326"/>
                  <a:pt x="145170" y="42689"/>
                </a:cubicBezTo>
                <a:cubicBezTo>
                  <a:pt x="145170" y="58858"/>
                  <a:pt x="136178" y="72945"/>
                  <a:pt x="122891" y="80175"/>
                </a:cubicBezTo>
                <a:lnTo>
                  <a:pt x="144636" y="101920"/>
                </a:lnTo>
                <a:cubicBezTo>
                  <a:pt x="149625" y="106909"/>
                  <a:pt x="149625" y="115020"/>
                  <a:pt x="144636" y="120036"/>
                </a:cubicBezTo>
                <a:lnTo>
                  <a:pt x="128601" y="136071"/>
                </a:lnTo>
                <a:cubicBezTo>
                  <a:pt x="123612" y="141061"/>
                  <a:pt x="115501" y="141061"/>
                  <a:pt x="110485" y="136071"/>
                </a:cubicBezTo>
                <a:lnTo>
                  <a:pt x="76867" y="102454"/>
                </a:lnTo>
                <a:cubicBezTo>
                  <a:pt x="69557" y="95143"/>
                  <a:pt x="67902" y="84338"/>
                  <a:pt x="71931" y="75426"/>
                </a:cubicBezTo>
                <a:lnTo>
                  <a:pt x="47732" y="51227"/>
                </a:lnTo>
                <a:lnTo>
                  <a:pt x="34498" y="51227"/>
                </a:lnTo>
                <a:cubicBezTo>
                  <a:pt x="31643" y="51227"/>
                  <a:pt x="28975" y="49813"/>
                  <a:pt x="27401" y="47438"/>
                </a:cubicBezTo>
                <a:lnTo>
                  <a:pt x="6243" y="15715"/>
                </a:lnTo>
                <a:cubicBezTo>
                  <a:pt x="5123" y="14034"/>
                  <a:pt x="5336" y="11766"/>
                  <a:pt x="6777" y="10325"/>
                </a:cubicBezTo>
                <a:lnTo>
                  <a:pt x="18890" y="-1788"/>
                </a:lnTo>
                <a:cubicBezTo>
                  <a:pt x="20331" y="-3228"/>
                  <a:pt x="22572" y="-3442"/>
                  <a:pt x="24279" y="-2321"/>
                </a:cubicBezTo>
                <a:lnTo>
                  <a:pt x="56003" y="18810"/>
                </a:lnTo>
                <a:cubicBezTo>
                  <a:pt x="58377" y="20384"/>
                  <a:pt x="59791" y="23052"/>
                  <a:pt x="59791" y="25907"/>
                </a:cubicBezTo>
                <a:close/>
                <a:moveTo>
                  <a:pt x="57524" y="79135"/>
                </a:moveTo>
                <a:cubicBezTo>
                  <a:pt x="55843" y="89007"/>
                  <a:pt x="58164" y="99439"/>
                  <a:pt x="64567" y="107790"/>
                </a:cubicBezTo>
                <a:lnTo>
                  <a:pt x="39221" y="133110"/>
                </a:lnTo>
                <a:cubicBezTo>
                  <a:pt x="31723" y="140607"/>
                  <a:pt x="19557" y="140607"/>
                  <a:pt x="12060" y="133110"/>
                </a:cubicBezTo>
                <a:cubicBezTo>
                  <a:pt x="4562" y="125613"/>
                  <a:pt x="4562" y="113446"/>
                  <a:pt x="12060" y="105949"/>
                </a:cubicBezTo>
                <a:lnTo>
                  <a:pt x="48185" y="69823"/>
                </a:lnTo>
                <a:lnTo>
                  <a:pt x="57524" y="79162"/>
                </a:lnTo>
                <a:close/>
              </a:path>
            </a:pathLst>
          </a:custGeom>
          <a:solidFill>
            <a:srgbClr val="4A6D8C"/>
          </a:solidFill>
          <a:ln/>
        </p:spPr>
        <p:txBody>
          <a:bodyPr/>
          <a:lstStyle/>
          <a:p>
            <a:endParaRPr lang="zh-CN" altLang="en-US"/>
          </a:p>
        </p:txBody>
      </p:sp>
      <p:sp>
        <p:nvSpPr>
          <p:cNvPr id="9" name="Text 7"/>
          <p:cNvSpPr/>
          <p:nvPr/>
        </p:nvSpPr>
        <p:spPr>
          <a:xfrm>
            <a:off x="896471" y="2164336"/>
            <a:ext cx="614723" cy="204908"/>
          </a:xfrm>
          <a:prstGeom prst="rect">
            <a:avLst/>
          </a:prstGeom>
          <a:noFill/>
          <a:ln/>
        </p:spPr>
        <p:txBody>
          <a:bodyPr wrap="square" lIns="0" tIns="0" rIns="0" bIns="0" rtlCol="0" anchor="ctr"/>
          <a:lstStyle/>
          <a:p>
            <a:pPr>
              <a:lnSpc>
                <a:spcPct val="130000"/>
              </a:lnSpc>
            </a:pPr>
            <a:r>
              <a:rPr lang="en-US" sz="1076" dirty="0">
                <a:solidFill>
                  <a:srgbClr val="7D7C7A"/>
                </a:solidFill>
                <a:latin typeface="Noto Sans SC" pitchFamily="34" charset="0"/>
                <a:ea typeface="Noto Sans SC" pitchFamily="34" charset="-122"/>
                <a:cs typeface="Noto Sans SC" pitchFamily="34" charset="-120"/>
              </a:rPr>
              <a:t>工具调用</a:t>
            </a:r>
            <a:endParaRPr lang="en-US" sz="1600" dirty="0"/>
          </a:p>
        </p:txBody>
      </p:sp>
      <p:sp>
        <p:nvSpPr>
          <p:cNvPr id="10" name="Shape 8"/>
          <p:cNvSpPr/>
          <p:nvPr/>
        </p:nvSpPr>
        <p:spPr>
          <a:xfrm>
            <a:off x="674487" y="2471697"/>
            <a:ext cx="136605" cy="136605"/>
          </a:xfrm>
          <a:custGeom>
            <a:avLst/>
            <a:gdLst/>
            <a:ahLst/>
            <a:cxnLst/>
            <a:rect l="l" t="t" r="r" b="b"/>
            <a:pathLst>
              <a:path w="136605" h="136605">
                <a:moveTo>
                  <a:pt x="68303" y="0"/>
                </a:moveTo>
                <a:cubicBezTo>
                  <a:pt x="69530" y="0"/>
                  <a:pt x="70757" y="267"/>
                  <a:pt x="71878" y="774"/>
                </a:cubicBezTo>
                <a:lnTo>
                  <a:pt x="122144" y="22092"/>
                </a:lnTo>
                <a:cubicBezTo>
                  <a:pt x="128014" y="24573"/>
                  <a:pt x="132389" y="30363"/>
                  <a:pt x="132363" y="37353"/>
                </a:cubicBezTo>
                <a:cubicBezTo>
                  <a:pt x="132229" y="63820"/>
                  <a:pt x="121344" y="112246"/>
                  <a:pt x="75373" y="134257"/>
                </a:cubicBezTo>
                <a:cubicBezTo>
                  <a:pt x="70917" y="136392"/>
                  <a:pt x="65741" y="136392"/>
                  <a:pt x="61286" y="134257"/>
                </a:cubicBezTo>
                <a:cubicBezTo>
                  <a:pt x="15288" y="112246"/>
                  <a:pt x="4429" y="63820"/>
                  <a:pt x="4296" y="37353"/>
                </a:cubicBezTo>
                <a:cubicBezTo>
                  <a:pt x="4269" y="30363"/>
                  <a:pt x="8645" y="24573"/>
                  <a:pt x="14514" y="22092"/>
                </a:cubicBezTo>
                <a:lnTo>
                  <a:pt x="64754" y="774"/>
                </a:lnTo>
                <a:cubicBezTo>
                  <a:pt x="65875" y="267"/>
                  <a:pt x="67075" y="0"/>
                  <a:pt x="68303" y="0"/>
                </a:cubicBezTo>
                <a:close/>
                <a:moveTo>
                  <a:pt x="68303" y="17823"/>
                </a:moveTo>
                <a:lnTo>
                  <a:pt x="68303" y="118702"/>
                </a:lnTo>
                <a:cubicBezTo>
                  <a:pt x="105122" y="100880"/>
                  <a:pt x="115020" y="61392"/>
                  <a:pt x="115261" y="37753"/>
                </a:cubicBezTo>
                <a:lnTo>
                  <a:pt x="68303" y="17849"/>
                </a:lnTo>
                <a:lnTo>
                  <a:pt x="68303" y="17849"/>
                </a:lnTo>
                <a:close/>
              </a:path>
            </a:pathLst>
          </a:custGeom>
          <a:solidFill>
            <a:srgbClr val="4A6D8C"/>
          </a:solidFill>
          <a:ln/>
        </p:spPr>
        <p:txBody>
          <a:bodyPr/>
          <a:lstStyle/>
          <a:p>
            <a:endParaRPr lang="zh-CN" altLang="en-US"/>
          </a:p>
        </p:txBody>
      </p:sp>
      <p:sp>
        <p:nvSpPr>
          <p:cNvPr id="11" name="Text 9"/>
          <p:cNvSpPr/>
          <p:nvPr/>
        </p:nvSpPr>
        <p:spPr>
          <a:xfrm>
            <a:off x="896471" y="2437546"/>
            <a:ext cx="614723" cy="204908"/>
          </a:xfrm>
          <a:prstGeom prst="rect">
            <a:avLst/>
          </a:prstGeom>
          <a:noFill/>
          <a:ln/>
        </p:spPr>
        <p:txBody>
          <a:bodyPr wrap="square" lIns="0" tIns="0" rIns="0" bIns="0" rtlCol="0" anchor="ctr"/>
          <a:lstStyle/>
          <a:p>
            <a:pPr>
              <a:lnSpc>
                <a:spcPct val="130000"/>
              </a:lnSpc>
            </a:pPr>
            <a:r>
              <a:rPr lang="en-US" sz="1076" dirty="0">
                <a:solidFill>
                  <a:srgbClr val="7D7C7A"/>
                </a:solidFill>
                <a:latin typeface="Noto Sans SC" pitchFamily="34" charset="0"/>
                <a:ea typeface="Noto Sans SC" pitchFamily="34" charset="-122"/>
                <a:cs typeface="Noto Sans SC" pitchFamily="34" charset="-120"/>
              </a:rPr>
              <a:t>安全隔离</a:t>
            </a:r>
            <a:endParaRPr lang="en-US" sz="1600" dirty="0"/>
          </a:p>
        </p:txBody>
      </p:sp>
      <p:sp>
        <p:nvSpPr>
          <p:cNvPr id="12" name="Shape 10"/>
          <p:cNvSpPr/>
          <p:nvPr/>
        </p:nvSpPr>
        <p:spPr>
          <a:xfrm>
            <a:off x="674487" y="2744908"/>
            <a:ext cx="136605" cy="136605"/>
          </a:xfrm>
          <a:custGeom>
            <a:avLst/>
            <a:gdLst/>
            <a:ahLst/>
            <a:cxnLst/>
            <a:rect l="l" t="t" r="r" b="b"/>
            <a:pathLst>
              <a:path w="136605" h="136605">
                <a:moveTo>
                  <a:pt x="17076" y="17076"/>
                </a:moveTo>
                <a:cubicBezTo>
                  <a:pt x="7657" y="17076"/>
                  <a:pt x="0" y="24733"/>
                  <a:pt x="0" y="34151"/>
                </a:cubicBezTo>
                <a:lnTo>
                  <a:pt x="0" y="36126"/>
                </a:lnTo>
                <a:cubicBezTo>
                  <a:pt x="0" y="37940"/>
                  <a:pt x="1174" y="39487"/>
                  <a:pt x="2695" y="40475"/>
                </a:cubicBezTo>
                <a:cubicBezTo>
                  <a:pt x="6217" y="42769"/>
                  <a:pt x="8538" y="46718"/>
                  <a:pt x="8538" y="51227"/>
                </a:cubicBezTo>
                <a:cubicBezTo>
                  <a:pt x="8538" y="55736"/>
                  <a:pt x="6217" y="59685"/>
                  <a:pt x="2695" y="61979"/>
                </a:cubicBezTo>
                <a:cubicBezTo>
                  <a:pt x="1174" y="62966"/>
                  <a:pt x="0" y="64514"/>
                  <a:pt x="0" y="66328"/>
                </a:cubicBezTo>
                <a:lnTo>
                  <a:pt x="0" y="81109"/>
                </a:lnTo>
                <a:lnTo>
                  <a:pt x="136605" y="81109"/>
                </a:lnTo>
                <a:lnTo>
                  <a:pt x="136605" y="66328"/>
                </a:lnTo>
                <a:cubicBezTo>
                  <a:pt x="136605" y="64514"/>
                  <a:pt x="135431" y="62966"/>
                  <a:pt x="133910" y="61979"/>
                </a:cubicBezTo>
                <a:cubicBezTo>
                  <a:pt x="130388" y="59685"/>
                  <a:pt x="128067" y="55736"/>
                  <a:pt x="128067" y="51227"/>
                </a:cubicBezTo>
                <a:cubicBezTo>
                  <a:pt x="128067" y="46718"/>
                  <a:pt x="130388" y="42769"/>
                  <a:pt x="133910" y="40475"/>
                </a:cubicBezTo>
                <a:cubicBezTo>
                  <a:pt x="135431" y="39487"/>
                  <a:pt x="136605" y="37940"/>
                  <a:pt x="136605" y="36126"/>
                </a:cubicBezTo>
                <a:lnTo>
                  <a:pt x="136605" y="34151"/>
                </a:lnTo>
                <a:cubicBezTo>
                  <a:pt x="136605" y="24733"/>
                  <a:pt x="128948" y="17076"/>
                  <a:pt x="119529" y="17076"/>
                </a:cubicBezTo>
                <a:lnTo>
                  <a:pt x="17076" y="17076"/>
                </a:lnTo>
                <a:close/>
                <a:moveTo>
                  <a:pt x="136605" y="110992"/>
                </a:moveTo>
                <a:lnTo>
                  <a:pt x="136605" y="93916"/>
                </a:lnTo>
                <a:lnTo>
                  <a:pt x="0" y="93916"/>
                </a:lnTo>
                <a:lnTo>
                  <a:pt x="0" y="110992"/>
                </a:lnTo>
                <a:cubicBezTo>
                  <a:pt x="0" y="115714"/>
                  <a:pt x="3815" y="119529"/>
                  <a:pt x="8538" y="119529"/>
                </a:cubicBezTo>
                <a:lnTo>
                  <a:pt x="25613" y="119529"/>
                </a:lnTo>
                <a:lnTo>
                  <a:pt x="25613" y="113126"/>
                </a:lnTo>
                <a:cubicBezTo>
                  <a:pt x="25613" y="109578"/>
                  <a:pt x="28468" y="106723"/>
                  <a:pt x="32017" y="106723"/>
                </a:cubicBezTo>
                <a:cubicBezTo>
                  <a:pt x="35565" y="106723"/>
                  <a:pt x="38420" y="109578"/>
                  <a:pt x="38420" y="113126"/>
                </a:cubicBezTo>
                <a:lnTo>
                  <a:pt x="38420" y="119529"/>
                </a:lnTo>
                <a:lnTo>
                  <a:pt x="61899" y="119529"/>
                </a:lnTo>
                <a:lnTo>
                  <a:pt x="61899" y="113126"/>
                </a:lnTo>
                <a:cubicBezTo>
                  <a:pt x="61899" y="109578"/>
                  <a:pt x="64754" y="106723"/>
                  <a:pt x="68303" y="106723"/>
                </a:cubicBezTo>
                <a:cubicBezTo>
                  <a:pt x="71851" y="106723"/>
                  <a:pt x="74706" y="109578"/>
                  <a:pt x="74706" y="113126"/>
                </a:cubicBezTo>
                <a:lnTo>
                  <a:pt x="74706" y="119529"/>
                </a:lnTo>
                <a:lnTo>
                  <a:pt x="98185" y="119529"/>
                </a:lnTo>
                <a:lnTo>
                  <a:pt x="98185" y="113126"/>
                </a:lnTo>
                <a:cubicBezTo>
                  <a:pt x="98185" y="109578"/>
                  <a:pt x="101040" y="106723"/>
                  <a:pt x="104588" y="106723"/>
                </a:cubicBezTo>
                <a:cubicBezTo>
                  <a:pt x="108137" y="106723"/>
                  <a:pt x="110992" y="109578"/>
                  <a:pt x="110992" y="113126"/>
                </a:cubicBezTo>
                <a:lnTo>
                  <a:pt x="110992" y="119529"/>
                </a:lnTo>
                <a:lnTo>
                  <a:pt x="128067" y="119529"/>
                </a:lnTo>
                <a:cubicBezTo>
                  <a:pt x="132790" y="119529"/>
                  <a:pt x="136605" y="115714"/>
                  <a:pt x="136605" y="110992"/>
                </a:cubicBezTo>
                <a:close/>
                <a:moveTo>
                  <a:pt x="42689" y="42689"/>
                </a:moveTo>
                <a:lnTo>
                  <a:pt x="42689" y="59765"/>
                </a:lnTo>
                <a:cubicBezTo>
                  <a:pt x="42689" y="64487"/>
                  <a:pt x="38874" y="68303"/>
                  <a:pt x="34151" y="68303"/>
                </a:cubicBezTo>
                <a:cubicBezTo>
                  <a:pt x="29429" y="68303"/>
                  <a:pt x="25613" y="64487"/>
                  <a:pt x="25613" y="59765"/>
                </a:cubicBezTo>
                <a:lnTo>
                  <a:pt x="25613" y="42689"/>
                </a:lnTo>
                <a:cubicBezTo>
                  <a:pt x="25613" y="37967"/>
                  <a:pt x="29429" y="34151"/>
                  <a:pt x="34151" y="34151"/>
                </a:cubicBezTo>
                <a:cubicBezTo>
                  <a:pt x="38874" y="34151"/>
                  <a:pt x="42689" y="37967"/>
                  <a:pt x="42689" y="42689"/>
                </a:cubicBezTo>
                <a:close/>
                <a:moveTo>
                  <a:pt x="76840" y="42689"/>
                </a:moveTo>
                <a:lnTo>
                  <a:pt x="76840" y="59765"/>
                </a:lnTo>
                <a:cubicBezTo>
                  <a:pt x="76840" y="64487"/>
                  <a:pt x="73025" y="68303"/>
                  <a:pt x="68303" y="68303"/>
                </a:cubicBezTo>
                <a:cubicBezTo>
                  <a:pt x="63580" y="68303"/>
                  <a:pt x="59765" y="64487"/>
                  <a:pt x="59765" y="59765"/>
                </a:cubicBezTo>
                <a:lnTo>
                  <a:pt x="59765" y="42689"/>
                </a:lnTo>
                <a:cubicBezTo>
                  <a:pt x="59765" y="37967"/>
                  <a:pt x="63580" y="34151"/>
                  <a:pt x="68303" y="34151"/>
                </a:cubicBezTo>
                <a:cubicBezTo>
                  <a:pt x="73025" y="34151"/>
                  <a:pt x="76840" y="37967"/>
                  <a:pt x="76840" y="42689"/>
                </a:cubicBezTo>
                <a:close/>
                <a:moveTo>
                  <a:pt x="110992" y="42689"/>
                </a:moveTo>
                <a:lnTo>
                  <a:pt x="110992" y="59765"/>
                </a:lnTo>
                <a:cubicBezTo>
                  <a:pt x="110992" y="64487"/>
                  <a:pt x="107176" y="68303"/>
                  <a:pt x="102454" y="68303"/>
                </a:cubicBezTo>
                <a:cubicBezTo>
                  <a:pt x="97731" y="68303"/>
                  <a:pt x="93916" y="64487"/>
                  <a:pt x="93916" y="59765"/>
                </a:cubicBezTo>
                <a:lnTo>
                  <a:pt x="93916" y="42689"/>
                </a:lnTo>
                <a:cubicBezTo>
                  <a:pt x="93916" y="37967"/>
                  <a:pt x="97731" y="34151"/>
                  <a:pt x="102454" y="34151"/>
                </a:cubicBezTo>
                <a:cubicBezTo>
                  <a:pt x="107176" y="34151"/>
                  <a:pt x="110992" y="37967"/>
                  <a:pt x="110992" y="42689"/>
                </a:cubicBezTo>
                <a:close/>
              </a:path>
            </a:pathLst>
          </a:custGeom>
          <a:solidFill>
            <a:srgbClr val="4A6D8C"/>
          </a:solidFill>
          <a:ln/>
        </p:spPr>
        <p:txBody>
          <a:bodyPr/>
          <a:lstStyle/>
          <a:p>
            <a:endParaRPr lang="zh-CN" altLang="en-US"/>
          </a:p>
        </p:txBody>
      </p:sp>
      <p:sp>
        <p:nvSpPr>
          <p:cNvPr id="13" name="Text 11"/>
          <p:cNvSpPr/>
          <p:nvPr/>
        </p:nvSpPr>
        <p:spPr>
          <a:xfrm>
            <a:off x="896471" y="2710756"/>
            <a:ext cx="751328" cy="204908"/>
          </a:xfrm>
          <a:prstGeom prst="rect">
            <a:avLst/>
          </a:prstGeom>
          <a:noFill/>
          <a:ln/>
        </p:spPr>
        <p:txBody>
          <a:bodyPr wrap="square" lIns="0" tIns="0" rIns="0" bIns="0" rtlCol="0" anchor="ctr"/>
          <a:lstStyle/>
          <a:p>
            <a:pPr>
              <a:lnSpc>
                <a:spcPct val="130000"/>
              </a:lnSpc>
            </a:pPr>
            <a:r>
              <a:rPr lang="en-US" sz="1076" dirty="0">
                <a:solidFill>
                  <a:srgbClr val="7D7C7A"/>
                </a:solidFill>
                <a:latin typeface="Noto Sans SC" pitchFamily="34" charset="0"/>
                <a:ea typeface="Noto Sans SC" pitchFamily="34" charset="-122"/>
                <a:cs typeface="Noto Sans SC" pitchFamily="34" charset="-120"/>
              </a:rPr>
              <a:t>记忆持久化</a:t>
            </a:r>
            <a:endParaRPr lang="en-US" sz="1600" dirty="0"/>
          </a:p>
        </p:txBody>
      </p:sp>
      <p:sp>
        <p:nvSpPr>
          <p:cNvPr id="14" name="Shape 12"/>
          <p:cNvSpPr/>
          <p:nvPr/>
        </p:nvSpPr>
        <p:spPr>
          <a:xfrm>
            <a:off x="665950" y="3018118"/>
            <a:ext cx="153681" cy="136605"/>
          </a:xfrm>
          <a:custGeom>
            <a:avLst/>
            <a:gdLst/>
            <a:ahLst/>
            <a:cxnLst/>
            <a:rect l="l" t="t" r="r" b="b"/>
            <a:pathLst>
              <a:path w="153681" h="136605">
                <a:moveTo>
                  <a:pt x="66168" y="23479"/>
                </a:moveTo>
                <a:lnTo>
                  <a:pt x="87513" y="23479"/>
                </a:lnTo>
                <a:lnTo>
                  <a:pt x="87513" y="36286"/>
                </a:lnTo>
                <a:lnTo>
                  <a:pt x="66168" y="36286"/>
                </a:lnTo>
                <a:lnTo>
                  <a:pt x="66168" y="23479"/>
                </a:lnTo>
                <a:close/>
                <a:moveTo>
                  <a:pt x="64034" y="8538"/>
                </a:moveTo>
                <a:cubicBezTo>
                  <a:pt x="56963" y="8538"/>
                  <a:pt x="51227" y="14274"/>
                  <a:pt x="51227" y="21345"/>
                </a:cubicBezTo>
                <a:lnTo>
                  <a:pt x="51227" y="38420"/>
                </a:lnTo>
                <a:cubicBezTo>
                  <a:pt x="51227" y="45491"/>
                  <a:pt x="56963" y="51227"/>
                  <a:pt x="64034" y="51227"/>
                </a:cubicBezTo>
                <a:lnTo>
                  <a:pt x="68303" y="51227"/>
                </a:lnTo>
                <a:lnTo>
                  <a:pt x="68303" y="59765"/>
                </a:lnTo>
                <a:lnTo>
                  <a:pt x="8538" y="59765"/>
                </a:lnTo>
                <a:cubicBezTo>
                  <a:pt x="3815" y="59765"/>
                  <a:pt x="0" y="63580"/>
                  <a:pt x="0" y="68303"/>
                </a:cubicBezTo>
                <a:cubicBezTo>
                  <a:pt x="0" y="73025"/>
                  <a:pt x="3815" y="76840"/>
                  <a:pt x="8538" y="76840"/>
                </a:cubicBezTo>
                <a:lnTo>
                  <a:pt x="34151" y="76840"/>
                </a:lnTo>
                <a:lnTo>
                  <a:pt x="34151" y="85378"/>
                </a:lnTo>
                <a:lnTo>
                  <a:pt x="29882" y="85378"/>
                </a:lnTo>
                <a:cubicBezTo>
                  <a:pt x="22812" y="85378"/>
                  <a:pt x="17076" y="91114"/>
                  <a:pt x="17076" y="98185"/>
                </a:cubicBezTo>
                <a:lnTo>
                  <a:pt x="17076" y="115261"/>
                </a:lnTo>
                <a:cubicBezTo>
                  <a:pt x="17076" y="122331"/>
                  <a:pt x="22812" y="128067"/>
                  <a:pt x="29882" y="128067"/>
                </a:cubicBezTo>
                <a:lnTo>
                  <a:pt x="55496" y="128067"/>
                </a:lnTo>
                <a:cubicBezTo>
                  <a:pt x="62566" y="128067"/>
                  <a:pt x="68303" y="122331"/>
                  <a:pt x="68303" y="115261"/>
                </a:cubicBezTo>
                <a:lnTo>
                  <a:pt x="68303" y="98185"/>
                </a:lnTo>
                <a:cubicBezTo>
                  <a:pt x="68303" y="91114"/>
                  <a:pt x="62566" y="85378"/>
                  <a:pt x="55496" y="85378"/>
                </a:cubicBezTo>
                <a:lnTo>
                  <a:pt x="51227" y="85378"/>
                </a:lnTo>
                <a:lnTo>
                  <a:pt x="51227" y="76840"/>
                </a:lnTo>
                <a:lnTo>
                  <a:pt x="102454" y="76840"/>
                </a:lnTo>
                <a:lnTo>
                  <a:pt x="102454" y="85378"/>
                </a:lnTo>
                <a:lnTo>
                  <a:pt x="98185" y="85378"/>
                </a:lnTo>
                <a:cubicBezTo>
                  <a:pt x="91114" y="85378"/>
                  <a:pt x="85378" y="91114"/>
                  <a:pt x="85378" y="98185"/>
                </a:cubicBezTo>
                <a:lnTo>
                  <a:pt x="85378" y="115261"/>
                </a:lnTo>
                <a:cubicBezTo>
                  <a:pt x="85378" y="122331"/>
                  <a:pt x="91114" y="128067"/>
                  <a:pt x="98185" y="128067"/>
                </a:cubicBezTo>
                <a:lnTo>
                  <a:pt x="123798" y="128067"/>
                </a:lnTo>
                <a:cubicBezTo>
                  <a:pt x="130869" y="128067"/>
                  <a:pt x="136605" y="122331"/>
                  <a:pt x="136605" y="115261"/>
                </a:cubicBezTo>
                <a:lnTo>
                  <a:pt x="136605" y="98185"/>
                </a:lnTo>
                <a:cubicBezTo>
                  <a:pt x="136605" y="91114"/>
                  <a:pt x="130869" y="85378"/>
                  <a:pt x="123798" y="85378"/>
                </a:cubicBezTo>
                <a:lnTo>
                  <a:pt x="119529" y="85378"/>
                </a:lnTo>
                <a:lnTo>
                  <a:pt x="119529" y="76840"/>
                </a:lnTo>
                <a:lnTo>
                  <a:pt x="145143" y="76840"/>
                </a:lnTo>
                <a:cubicBezTo>
                  <a:pt x="149865" y="76840"/>
                  <a:pt x="153681" y="73025"/>
                  <a:pt x="153681" y="68303"/>
                </a:cubicBezTo>
                <a:cubicBezTo>
                  <a:pt x="153681" y="63580"/>
                  <a:pt x="149865" y="59765"/>
                  <a:pt x="145143" y="59765"/>
                </a:cubicBezTo>
                <a:lnTo>
                  <a:pt x="85378" y="59765"/>
                </a:lnTo>
                <a:lnTo>
                  <a:pt x="85378" y="51227"/>
                </a:lnTo>
                <a:lnTo>
                  <a:pt x="89647" y="51227"/>
                </a:lnTo>
                <a:cubicBezTo>
                  <a:pt x="96717" y="51227"/>
                  <a:pt x="102454" y="45491"/>
                  <a:pt x="102454" y="38420"/>
                </a:cubicBezTo>
                <a:lnTo>
                  <a:pt x="102454" y="21345"/>
                </a:lnTo>
                <a:cubicBezTo>
                  <a:pt x="102454" y="14274"/>
                  <a:pt x="96717" y="8538"/>
                  <a:pt x="89647" y="8538"/>
                </a:cubicBezTo>
                <a:lnTo>
                  <a:pt x="64034" y="8538"/>
                </a:lnTo>
                <a:close/>
                <a:moveTo>
                  <a:pt x="119529" y="100319"/>
                </a:moveTo>
                <a:lnTo>
                  <a:pt x="121664" y="100319"/>
                </a:lnTo>
                <a:lnTo>
                  <a:pt x="121664" y="113126"/>
                </a:lnTo>
                <a:lnTo>
                  <a:pt x="100319" y="113126"/>
                </a:lnTo>
                <a:lnTo>
                  <a:pt x="100319" y="100319"/>
                </a:lnTo>
                <a:lnTo>
                  <a:pt x="119529" y="100319"/>
                </a:lnTo>
                <a:close/>
                <a:moveTo>
                  <a:pt x="51227" y="100319"/>
                </a:moveTo>
                <a:lnTo>
                  <a:pt x="53361" y="100319"/>
                </a:lnTo>
                <a:lnTo>
                  <a:pt x="53361" y="113126"/>
                </a:lnTo>
                <a:lnTo>
                  <a:pt x="32017" y="113126"/>
                </a:lnTo>
                <a:lnTo>
                  <a:pt x="32017" y="100319"/>
                </a:lnTo>
                <a:lnTo>
                  <a:pt x="51227" y="100319"/>
                </a:lnTo>
                <a:close/>
              </a:path>
            </a:pathLst>
          </a:custGeom>
          <a:solidFill>
            <a:srgbClr val="4A6D8C"/>
          </a:solidFill>
          <a:ln/>
        </p:spPr>
        <p:txBody>
          <a:bodyPr/>
          <a:lstStyle/>
          <a:p>
            <a:endParaRPr lang="zh-CN" altLang="en-US"/>
          </a:p>
        </p:txBody>
      </p:sp>
      <p:sp>
        <p:nvSpPr>
          <p:cNvPr id="15" name="Text 13"/>
          <p:cNvSpPr/>
          <p:nvPr/>
        </p:nvSpPr>
        <p:spPr>
          <a:xfrm>
            <a:off x="896471" y="2983966"/>
            <a:ext cx="751328" cy="204908"/>
          </a:xfrm>
          <a:prstGeom prst="rect">
            <a:avLst/>
          </a:prstGeom>
          <a:noFill/>
          <a:ln/>
        </p:spPr>
        <p:txBody>
          <a:bodyPr wrap="square" lIns="0" tIns="0" rIns="0" bIns="0" rtlCol="0" anchor="ctr"/>
          <a:lstStyle/>
          <a:p>
            <a:pPr>
              <a:lnSpc>
                <a:spcPct val="130000"/>
              </a:lnSpc>
            </a:pPr>
            <a:r>
              <a:rPr lang="en-US" sz="1076" dirty="0">
                <a:solidFill>
                  <a:srgbClr val="7D7C7A"/>
                </a:solidFill>
                <a:latin typeface="Noto Sans SC" pitchFamily="34" charset="0"/>
                <a:ea typeface="Noto Sans SC" pitchFamily="34" charset="-122"/>
                <a:cs typeface="Noto Sans SC" pitchFamily="34" charset="-120"/>
              </a:rPr>
              <a:t>多节点协同</a:t>
            </a:r>
            <a:endParaRPr lang="en-US" sz="1600" dirty="0"/>
          </a:p>
        </p:txBody>
      </p:sp>
      <p:sp>
        <p:nvSpPr>
          <p:cNvPr id="16" name="Shape 14"/>
          <p:cNvSpPr/>
          <p:nvPr/>
        </p:nvSpPr>
        <p:spPr>
          <a:xfrm>
            <a:off x="6162368" y="1686218"/>
            <a:ext cx="5506891" cy="1639261"/>
          </a:xfrm>
          <a:custGeom>
            <a:avLst/>
            <a:gdLst/>
            <a:ahLst/>
            <a:cxnLst/>
            <a:rect l="l" t="t" r="r" b="b"/>
            <a:pathLst>
              <a:path w="5506891" h="1639261">
                <a:moveTo>
                  <a:pt x="68308" y="0"/>
                </a:moveTo>
                <a:lnTo>
                  <a:pt x="5438583" y="0"/>
                </a:lnTo>
                <a:cubicBezTo>
                  <a:pt x="5476308" y="0"/>
                  <a:pt x="5506891" y="30583"/>
                  <a:pt x="5506891" y="68308"/>
                </a:cubicBezTo>
                <a:lnTo>
                  <a:pt x="5506891" y="1570953"/>
                </a:lnTo>
                <a:cubicBezTo>
                  <a:pt x="5506891" y="1608678"/>
                  <a:pt x="5476308" y="1639261"/>
                  <a:pt x="5438583" y="1639261"/>
                </a:cubicBezTo>
                <a:lnTo>
                  <a:pt x="68308" y="1639261"/>
                </a:lnTo>
                <a:cubicBezTo>
                  <a:pt x="30583" y="1639261"/>
                  <a:pt x="0" y="1608678"/>
                  <a:pt x="0" y="1570953"/>
                </a:cubicBezTo>
                <a:lnTo>
                  <a:pt x="0" y="68308"/>
                </a:lnTo>
                <a:cubicBezTo>
                  <a:pt x="0" y="30583"/>
                  <a:pt x="30583" y="0"/>
                  <a:pt x="68308" y="0"/>
                </a:cubicBezTo>
                <a:close/>
              </a:path>
            </a:pathLst>
          </a:custGeom>
          <a:solidFill>
            <a:srgbClr val="1A1D21"/>
          </a:solidFill>
          <a:ln/>
        </p:spPr>
        <p:txBody>
          <a:bodyPr/>
          <a:lstStyle/>
          <a:p>
            <a:endParaRPr lang="zh-CN" altLang="en-US"/>
          </a:p>
        </p:txBody>
      </p:sp>
      <p:sp>
        <p:nvSpPr>
          <p:cNvPr id="17" name="Text 15"/>
          <p:cNvSpPr/>
          <p:nvPr/>
        </p:nvSpPr>
        <p:spPr>
          <a:xfrm>
            <a:off x="6298973" y="1822824"/>
            <a:ext cx="5310521" cy="239059"/>
          </a:xfrm>
          <a:prstGeom prst="rect">
            <a:avLst/>
          </a:prstGeom>
          <a:noFill/>
          <a:ln/>
        </p:spPr>
        <p:txBody>
          <a:bodyPr wrap="square" lIns="0" tIns="0" rIns="0" bIns="0" rtlCol="0" anchor="ctr"/>
          <a:lstStyle/>
          <a:p>
            <a:pPr>
              <a:lnSpc>
                <a:spcPct val="130000"/>
              </a:lnSpc>
            </a:pPr>
            <a:r>
              <a:rPr lang="en-US" sz="1210" b="1" dirty="0">
                <a:solidFill>
                  <a:srgbClr val="E0E2E5"/>
                </a:solidFill>
                <a:latin typeface="MiSans" pitchFamily="34" charset="0"/>
                <a:ea typeface="MiSans" pitchFamily="34" charset="-122"/>
                <a:cs typeface="MiSans" pitchFamily="34" charset="-120"/>
              </a:rPr>
              <a:t>为大模型装配</a:t>
            </a:r>
            <a:endParaRPr lang="en-US" sz="1600" dirty="0"/>
          </a:p>
        </p:txBody>
      </p:sp>
      <p:sp>
        <p:nvSpPr>
          <p:cNvPr id="18" name="Shape 16"/>
          <p:cNvSpPr/>
          <p:nvPr/>
        </p:nvSpPr>
        <p:spPr>
          <a:xfrm>
            <a:off x="6316049" y="2198487"/>
            <a:ext cx="136605" cy="136605"/>
          </a:xfrm>
          <a:custGeom>
            <a:avLst/>
            <a:gdLst/>
            <a:ahLst/>
            <a:cxnLst/>
            <a:rect l="l" t="t" r="r" b="b"/>
            <a:pathLst>
              <a:path w="136605" h="136605">
                <a:moveTo>
                  <a:pt x="76840" y="8538"/>
                </a:moveTo>
                <a:cubicBezTo>
                  <a:pt x="76840" y="3815"/>
                  <a:pt x="73025" y="0"/>
                  <a:pt x="68303" y="0"/>
                </a:cubicBezTo>
                <a:cubicBezTo>
                  <a:pt x="63580" y="0"/>
                  <a:pt x="59765" y="3815"/>
                  <a:pt x="59765" y="8538"/>
                </a:cubicBezTo>
                <a:lnTo>
                  <a:pt x="59765" y="64034"/>
                </a:lnTo>
                <a:cubicBezTo>
                  <a:pt x="59765" y="66382"/>
                  <a:pt x="57844" y="68303"/>
                  <a:pt x="55496" y="68303"/>
                </a:cubicBezTo>
                <a:cubicBezTo>
                  <a:pt x="53148" y="68303"/>
                  <a:pt x="51227" y="66382"/>
                  <a:pt x="51227" y="64034"/>
                </a:cubicBezTo>
                <a:lnTo>
                  <a:pt x="51227" y="17076"/>
                </a:lnTo>
                <a:cubicBezTo>
                  <a:pt x="51227" y="12353"/>
                  <a:pt x="47412" y="8538"/>
                  <a:pt x="42689" y="8538"/>
                </a:cubicBezTo>
                <a:cubicBezTo>
                  <a:pt x="37967" y="8538"/>
                  <a:pt x="34151" y="12353"/>
                  <a:pt x="34151" y="17076"/>
                </a:cubicBezTo>
                <a:lnTo>
                  <a:pt x="34151" y="89647"/>
                </a:lnTo>
                <a:cubicBezTo>
                  <a:pt x="34151" y="90047"/>
                  <a:pt x="34151" y="90474"/>
                  <a:pt x="34178" y="90874"/>
                </a:cubicBezTo>
                <a:lnTo>
                  <a:pt x="18036" y="75506"/>
                </a:lnTo>
                <a:cubicBezTo>
                  <a:pt x="13767" y="71451"/>
                  <a:pt x="7017" y="71611"/>
                  <a:pt x="2935" y="75880"/>
                </a:cubicBezTo>
                <a:cubicBezTo>
                  <a:pt x="-1147" y="80149"/>
                  <a:pt x="-961" y="86899"/>
                  <a:pt x="3308" y="90981"/>
                </a:cubicBezTo>
                <a:lnTo>
                  <a:pt x="33297" y="119529"/>
                </a:lnTo>
                <a:cubicBezTo>
                  <a:pt x="44797" y="130495"/>
                  <a:pt x="60085" y="136605"/>
                  <a:pt x="75987" y="136605"/>
                </a:cubicBezTo>
                <a:lnTo>
                  <a:pt x="81109" y="136605"/>
                </a:lnTo>
                <a:cubicBezTo>
                  <a:pt x="107043" y="136605"/>
                  <a:pt x="128067" y="115581"/>
                  <a:pt x="128067" y="89647"/>
                </a:cubicBezTo>
                <a:lnTo>
                  <a:pt x="128067" y="34151"/>
                </a:lnTo>
                <a:cubicBezTo>
                  <a:pt x="128067" y="29429"/>
                  <a:pt x="124252" y="25613"/>
                  <a:pt x="119529" y="25613"/>
                </a:cubicBezTo>
                <a:cubicBezTo>
                  <a:pt x="114807" y="25613"/>
                  <a:pt x="110992" y="29429"/>
                  <a:pt x="110992" y="34151"/>
                </a:cubicBezTo>
                <a:lnTo>
                  <a:pt x="110992" y="64034"/>
                </a:lnTo>
                <a:cubicBezTo>
                  <a:pt x="110992" y="66382"/>
                  <a:pt x="109071" y="68303"/>
                  <a:pt x="106723" y="68303"/>
                </a:cubicBezTo>
                <a:cubicBezTo>
                  <a:pt x="104375" y="68303"/>
                  <a:pt x="102454" y="66382"/>
                  <a:pt x="102454" y="64034"/>
                </a:cubicBezTo>
                <a:lnTo>
                  <a:pt x="102454" y="17076"/>
                </a:lnTo>
                <a:cubicBezTo>
                  <a:pt x="102454" y="12353"/>
                  <a:pt x="98638" y="8538"/>
                  <a:pt x="93916" y="8538"/>
                </a:cubicBezTo>
                <a:cubicBezTo>
                  <a:pt x="89193" y="8538"/>
                  <a:pt x="85378" y="12353"/>
                  <a:pt x="85378" y="17076"/>
                </a:cubicBezTo>
                <a:lnTo>
                  <a:pt x="85378" y="64034"/>
                </a:lnTo>
                <a:cubicBezTo>
                  <a:pt x="85378" y="66382"/>
                  <a:pt x="83457" y="68303"/>
                  <a:pt x="81109" y="68303"/>
                </a:cubicBezTo>
                <a:cubicBezTo>
                  <a:pt x="78761" y="68303"/>
                  <a:pt x="76840" y="66382"/>
                  <a:pt x="76840" y="64034"/>
                </a:cubicBezTo>
                <a:lnTo>
                  <a:pt x="76840" y="8538"/>
                </a:lnTo>
                <a:close/>
              </a:path>
            </a:pathLst>
          </a:custGeom>
          <a:solidFill>
            <a:srgbClr val="C9A87C"/>
          </a:solidFill>
          <a:ln/>
        </p:spPr>
        <p:txBody>
          <a:bodyPr/>
          <a:lstStyle/>
          <a:p>
            <a:endParaRPr lang="zh-CN" altLang="en-US"/>
          </a:p>
        </p:txBody>
      </p:sp>
      <p:sp>
        <p:nvSpPr>
          <p:cNvPr id="19" name="Text 17"/>
          <p:cNvSpPr/>
          <p:nvPr/>
        </p:nvSpPr>
        <p:spPr>
          <a:xfrm>
            <a:off x="6538032" y="2164336"/>
            <a:ext cx="1280672" cy="204908"/>
          </a:xfrm>
          <a:prstGeom prst="rect">
            <a:avLst/>
          </a:prstGeom>
          <a:noFill/>
          <a:ln/>
        </p:spPr>
        <p:txBody>
          <a:bodyPr wrap="square" lIns="0" tIns="0" rIns="0" bIns="0" rtlCol="0" anchor="ctr"/>
          <a:lstStyle/>
          <a:p>
            <a:pPr>
              <a:lnSpc>
                <a:spcPct val="130000"/>
              </a:lnSpc>
            </a:pPr>
            <a:r>
              <a:rPr lang="en-US" sz="1076" dirty="0">
                <a:solidFill>
                  <a:srgbClr val="7D7C7A"/>
                </a:solidFill>
                <a:latin typeface="Noto Sans SC" pitchFamily="34" charset="0"/>
                <a:ea typeface="Noto Sans SC" pitchFamily="34" charset="-122"/>
                <a:cs typeface="Noto Sans SC" pitchFamily="34" charset="-120"/>
              </a:rPr>
              <a:t>探索物理世界的"手"</a:t>
            </a:r>
            <a:endParaRPr lang="en-US" sz="1600" dirty="0"/>
          </a:p>
        </p:txBody>
      </p:sp>
      <p:sp>
        <p:nvSpPr>
          <p:cNvPr id="20" name="Shape 18"/>
          <p:cNvSpPr/>
          <p:nvPr/>
        </p:nvSpPr>
        <p:spPr>
          <a:xfrm>
            <a:off x="6307511" y="2471697"/>
            <a:ext cx="153681" cy="136605"/>
          </a:xfrm>
          <a:custGeom>
            <a:avLst/>
            <a:gdLst/>
            <a:ahLst/>
            <a:cxnLst/>
            <a:rect l="l" t="t" r="r" b="b"/>
            <a:pathLst>
              <a:path w="153681" h="136605">
                <a:moveTo>
                  <a:pt x="76840" y="8538"/>
                </a:moveTo>
                <a:cubicBezTo>
                  <a:pt x="55282" y="8538"/>
                  <a:pt x="38020" y="18356"/>
                  <a:pt x="25453" y="30042"/>
                </a:cubicBezTo>
                <a:cubicBezTo>
                  <a:pt x="12967" y="41649"/>
                  <a:pt x="4616" y="55496"/>
                  <a:pt x="640" y="65021"/>
                </a:cubicBezTo>
                <a:cubicBezTo>
                  <a:pt x="-240" y="67129"/>
                  <a:pt x="-240" y="69476"/>
                  <a:pt x="640" y="71584"/>
                </a:cubicBezTo>
                <a:cubicBezTo>
                  <a:pt x="4616" y="81109"/>
                  <a:pt x="12967" y="94983"/>
                  <a:pt x="25453" y="106563"/>
                </a:cubicBezTo>
                <a:cubicBezTo>
                  <a:pt x="38020" y="118222"/>
                  <a:pt x="55282" y="128067"/>
                  <a:pt x="76840" y="128067"/>
                </a:cubicBezTo>
                <a:cubicBezTo>
                  <a:pt x="98398" y="128067"/>
                  <a:pt x="115661" y="118249"/>
                  <a:pt x="128227" y="106563"/>
                </a:cubicBezTo>
                <a:cubicBezTo>
                  <a:pt x="140714" y="94957"/>
                  <a:pt x="149065" y="81109"/>
                  <a:pt x="153040" y="71584"/>
                </a:cubicBezTo>
                <a:cubicBezTo>
                  <a:pt x="153921" y="69476"/>
                  <a:pt x="153921" y="67129"/>
                  <a:pt x="153040" y="65021"/>
                </a:cubicBezTo>
                <a:cubicBezTo>
                  <a:pt x="149065" y="55496"/>
                  <a:pt x="140714" y="41622"/>
                  <a:pt x="128227" y="30042"/>
                </a:cubicBezTo>
                <a:cubicBezTo>
                  <a:pt x="115661" y="18383"/>
                  <a:pt x="98398" y="8538"/>
                  <a:pt x="76840" y="8538"/>
                </a:cubicBezTo>
                <a:close/>
                <a:moveTo>
                  <a:pt x="38420" y="68303"/>
                </a:moveTo>
                <a:cubicBezTo>
                  <a:pt x="38420" y="47098"/>
                  <a:pt x="55636" y="29882"/>
                  <a:pt x="76840" y="29882"/>
                </a:cubicBezTo>
                <a:cubicBezTo>
                  <a:pt x="98045" y="29882"/>
                  <a:pt x="115261" y="47098"/>
                  <a:pt x="115261" y="68303"/>
                </a:cubicBezTo>
                <a:cubicBezTo>
                  <a:pt x="115261" y="89507"/>
                  <a:pt x="98045" y="106723"/>
                  <a:pt x="76840" y="106723"/>
                </a:cubicBezTo>
                <a:cubicBezTo>
                  <a:pt x="55636" y="106723"/>
                  <a:pt x="38420" y="89507"/>
                  <a:pt x="38420" y="68303"/>
                </a:cubicBezTo>
                <a:close/>
                <a:moveTo>
                  <a:pt x="76840" y="51227"/>
                </a:moveTo>
                <a:cubicBezTo>
                  <a:pt x="76840" y="60645"/>
                  <a:pt x="69183" y="68303"/>
                  <a:pt x="59765" y="68303"/>
                </a:cubicBezTo>
                <a:cubicBezTo>
                  <a:pt x="56696" y="68303"/>
                  <a:pt x="53815" y="67502"/>
                  <a:pt x="51307" y="66061"/>
                </a:cubicBezTo>
                <a:cubicBezTo>
                  <a:pt x="51040" y="68970"/>
                  <a:pt x="51280" y="71958"/>
                  <a:pt x="52081" y="74919"/>
                </a:cubicBezTo>
                <a:cubicBezTo>
                  <a:pt x="55736" y="88580"/>
                  <a:pt x="69797" y="96691"/>
                  <a:pt x="83457" y="93036"/>
                </a:cubicBezTo>
                <a:cubicBezTo>
                  <a:pt x="97118" y="89380"/>
                  <a:pt x="105229" y="75320"/>
                  <a:pt x="101573" y="61659"/>
                </a:cubicBezTo>
                <a:cubicBezTo>
                  <a:pt x="98318" y="49466"/>
                  <a:pt x="86766" y="41702"/>
                  <a:pt x="74599" y="42769"/>
                </a:cubicBezTo>
                <a:cubicBezTo>
                  <a:pt x="76013" y="45250"/>
                  <a:pt x="76840" y="48132"/>
                  <a:pt x="76840" y="51227"/>
                </a:cubicBezTo>
                <a:close/>
              </a:path>
            </a:pathLst>
          </a:custGeom>
          <a:solidFill>
            <a:srgbClr val="C9A87C"/>
          </a:solidFill>
          <a:ln/>
        </p:spPr>
        <p:txBody>
          <a:bodyPr/>
          <a:lstStyle/>
          <a:p>
            <a:endParaRPr lang="zh-CN" altLang="en-US"/>
          </a:p>
        </p:txBody>
      </p:sp>
      <p:sp>
        <p:nvSpPr>
          <p:cNvPr id="21" name="Text 19"/>
          <p:cNvSpPr/>
          <p:nvPr/>
        </p:nvSpPr>
        <p:spPr>
          <a:xfrm>
            <a:off x="6538032" y="2437546"/>
            <a:ext cx="1280672" cy="204908"/>
          </a:xfrm>
          <a:prstGeom prst="rect">
            <a:avLst/>
          </a:prstGeom>
          <a:noFill/>
          <a:ln/>
        </p:spPr>
        <p:txBody>
          <a:bodyPr wrap="square" lIns="0" tIns="0" rIns="0" bIns="0" rtlCol="0" anchor="ctr"/>
          <a:lstStyle/>
          <a:p>
            <a:pPr>
              <a:lnSpc>
                <a:spcPct val="130000"/>
              </a:lnSpc>
            </a:pPr>
            <a:r>
              <a:rPr lang="en-US" sz="1076" dirty="0">
                <a:solidFill>
                  <a:srgbClr val="7D7C7A"/>
                </a:solidFill>
                <a:latin typeface="Noto Sans SC" pitchFamily="34" charset="0"/>
                <a:ea typeface="Noto Sans SC" pitchFamily="34" charset="-122"/>
                <a:cs typeface="Noto Sans SC" pitchFamily="34" charset="-120"/>
              </a:rPr>
              <a:t>感知环境状态的"眼"</a:t>
            </a:r>
            <a:endParaRPr lang="en-US" sz="1600" dirty="0"/>
          </a:p>
        </p:txBody>
      </p:sp>
      <p:sp>
        <p:nvSpPr>
          <p:cNvPr id="22" name="Shape 20"/>
          <p:cNvSpPr/>
          <p:nvPr/>
        </p:nvSpPr>
        <p:spPr>
          <a:xfrm>
            <a:off x="345782" y="3645647"/>
            <a:ext cx="5660571" cy="2228370"/>
          </a:xfrm>
          <a:custGeom>
            <a:avLst/>
            <a:gdLst/>
            <a:ahLst/>
            <a:cxnLst/>
            <a:rect l="l" t="t" r="r" b="b"/>
            <a:pathLst>
              <a:path w="5660571" h="2228370">
                <a:moveTo>
                  <a:pt x="68300" y="0"/>
                </a:moveTo>
                <a:lnTo>
                  <a:pt x="5592272" y="0"/>
                </a:lnTo>
                <a:cubicBezTo>
                  <a:pt x="5629993" y="0"/>
                  <a:pt x="5660571" y="30579"/>
                  <a:pt x="5660571" y="68300"/>
                </a:cubicBezTo>
                <a:lnTo>
                  <a:pt x="5660571" y="2160070"/>
                </a:lnTo>
                <a:cubicBezTo>
                  <a:pt x="5660571" y="2197791"/>
                  <a:pt x="5629993" y="2228370"/>
                  <a:pt x="5592272" y="2228370"/>
                </a:cubicBezTo>
                <a:lnTo>
                  <a:pt x="68300" y="2228370"/>
                </a:lnTo>
                <a:cubicBezTo>
                  <a:pt x="30579" y="2228370"/>
                  <a:pt x="0" y="2197791"/>
                  <a:pt x="0" y="2160070"/>
                </a:cubicBezTo>
                <a:lnTo>
                  <a:pt x="0" y="68300"/>
                </a:lnTo>
                <a:cubicBezTo>
                  <a:pt x="0" y="30604"/>
                  <a:pt x="30604" y="0"/>
                  <a:pt x="68300" y="0"/>
                </a:cubicBezTo>
                <a:close/>
              </a:path>
            </a:pathLst>
          </a:custGeom>
          <a:solidFill>
            <a:srgbClr val="4A6D8C">
              <a:alpha val="10196"/>
            </a:srgbClr>
          </a:solidFill>
          <a:ln w="12700">
            <a:solidFill>
              <a:srgbClr val="4A6D8C">
                <a:alpha val="30196"/>
              </a:srgbClr>
            </a:solidFill>
            <a:prstDash val="solid"/>
          </a:ln>
        </p:spPr>
        <p:txBody>
          <a:bodyPr/>
          <a:lstStyle/>
          <a:p>
            <a:endParaRPr lang="zh-CN" altLang="en-US"/>
          </a:p>
        </p:txBody>
      </p:sp>
      <p:sp>
        <p:nvSpPr>
          <p:cNvPr id="23" name="Shape 21"/>
          <p:cNvSpPr/>
          <p:nvPr/>
        </p:nvSpPr>
        <p:spPr>
          <a:xfrm>
            <a:off x="520807" y="3820672"/>
            <a:ext cx="409815" cy="409815"/>
          </a:xfrm>
          <a:custGeom>
            <a:avLst/>
            <a:gdLst/>
            <a:ahLst/>
            <a:cxnLst/>
            <a:rect l="l" t="t" r="r" b="b"/>
            <a:pathLst>
              <a:path w="409815" h="409815">
                <a:moveTo>
                  <a:pt x="68304" y="0"/>
                </a:moveTo>
                <a:lnTo>
                  <a:pt x="341511" y="0"/>
                </a:lnTo>
                <a:cubicBezTo>
                  <a:pt x="379234" y="0"/>
                  <a:pt x="409815" y="30581"/>
                  <a:pt x="409815" y="68304"/>
                </a:cubicBezTo>
                <a:lnTo>
                  <a:pt x="409815" y="341511"/>
                </a:lnTo>
                <a:cubicBezTo>
                  <a:pt x="409815" y="379234"/>
                  <a:pt x="379234" y="409815"/>
                  <a:pt x="341511" y="409815"/>
                </a:cubicBezTo>
                <a:lnTo>
                  <a:pt x="68304" y="409815"/>
                </a:lnTo>
                <a:cubicBezTo>
                  <a:pt x="30581" y="409815"/>
                  <a:pt x="0" y="379234"/>
                  <a:pt x="0" y="341511"/>
                </a:cubicBezTo>
                <a:lnTo>
                  <a:pt x="0" y="68304"/>
                </a:lnTo>
                <a:cubicBezTo>
                  <a:pt x="0" y="30606"/>
                  <a:pt x="30606" y="0"/>
                  <a:pt x="68304" y="0"/>
                </a:cubicBezTo>
                <a:close/>
              </a:path>
            </a:pathLst>
          </a:custGeom>
          <a:solidFill>
            <a:srgbClr val="4A6D8C"/>
          </a:solidFill>
          <a:ln/>
        </p:spPr>
        <p:txBody>
          <a:bodyPr/>
          <a:lstStyle/>
          <a:p>
            <a:endParaRPr lang="zh-CN" altLang="en-US"/>
          </a:p>
        </p:txBody>
      </p:sp>
      <p:sp>
        <p:nvSpPr>
          <p:cNvPr id="24" name="Shape 22"/>
          <p:cNvSpPr/>
          <p:nvPr/>
        </p:nvSpPr>
        <p:spPr>
          <a:xfrm>
            <a:off x="651008" y="3940202"/>
            <a:ext cx="149412" cy="170756"/>
          </a:xfrm>
          <a:custGeom>
            <a:avLst/>
            <a:gdLst/>
            <a:ahLst/>
            <a:cxnLst/>
            <a:rect l="l" t="t" r="r" b="b"/>
            <a:pathLst>
              <a:path w="149412" h="170756">
                <a:moveTo>
                  <a:pt x="74706" y="112059"/>
                </a:moveTo>
                <a:cubicBezTo>
                  <a:pt x="99586" y="112059"/>
                  <a:pt x="120863" y="96584"/>
                  <a:pt x="129401" y="74706"/>
                </a:cubicBezTo>
                <a:lnTo>
                  <a:pt x="130735" y="74706"/>
                </a:lnTo>
                <a:cubicBezTo>
                  <a:pt x="135171" y="74706"/>
                  <a:pt x="138739" y="71137"/>
                  <a:pt x="138739" y="66702"/>
                </a:cubicBezTo>
                <a:lnTo>
                  <a:pt x="138739" y="40021"/>
                </a:lnTo>
                <a:cubicBezTo>
                  <a:pt x="138739" y="35585"/>
                  <a:pt x="135171" y="32017"/>
                  <a:pt x="130735" y="32017"/>
                </a:cubicBezTo>
                <a:lnTo>
                  <a:pt x="129401" y="32017"/>
                </a:lnTo>
                <a:cubicBezTo>
                  <a:pt x="120863" y="10139"/>
                  <a:pt x="99586" y="-5336"/>
                  <a:pt x="74706" y="-5336"/>
                </a:cubicBezTo>
                <a:cubicBezTo>
                  <a:pt x="49826" y="-5336"/>
                  <a:pt x="28548" y="10139"/>
                  <a:pt x="20011" y="32017"/>
                </a:cubicBezTo>
                <a:lnTo>
                  <a:pt x="18676" y="32017"/>
                </a:lnTo>
                <a:cubicBezTo>
                  <a:pt x="14241" y="32017"/>
                  <a:pt x="10672" y="35585"/>
                  <a:pt x="10672" y="40021"/>
                </a:cubicBezTo>
                <a:lnTo>
                  <a:pt x="10672" y="66702"/>
                </a:lnTo>
                <a:cubicBezTo>
                  <a:pt x="10672" y="71137"/>
                  <a:pt x="14241" y="74706"/>
                  <a:pt x="18676" y="74706"/>
                </a:cubicBezTo>
                <a:lnTo>
                  <a:pt x="20011" y="74706"/>
                </a:lnTo>
                <a:cubicBezTo>
                  <a:pt x="28548" y="96584"/>
                  <a:pt x="49826" y="112059"/>
                  <a:pt x="74706" y="112059"/>
                </a:cubicBezTo>
                <a:close/>
                <a:moveTo>
                  <a:pt x="69370" y="26681"/>
                </a:moveTo>
                <a:lnTo>
                  <a:pt x="80042" y="26681"/>
                </a:lnTo>
                <a:cubicBezTo>
                  <a:pt x="97718" y="26681"/>
                  <a:pt x="112059" y="41022"/>
                  <a:pt x="112059" y="58697"/>
                </a:cubicBezTo>
                <a:cubicBezTo>
                  <a:pt x="112059" y="76373"/>
                  <a:pt x="97718" y="90714"/>
                  <a:pt x="80042" y="90714"/>
                </a:cubicBezTo>
                <a:lnTo>
                  <a:pt x="69370" y="90714"/>
                </a:lnTo>
                <a:cubicBezTo>
                  <a:pt x="51694" y="90714"/>
                  <a:pt x="37353" y="76373"/>
                  <a:pt x="37353" y="58697"/>
                </a:cubicBezTo>
                <a:cubicBezTo>
                  <a:pt x="37353" y="41022"/>
                  <a:pt x="51694" y="26681"/>
                  <a:pt x="69370" y="26681"/>
                </a:cubicBezTo>
                <a:close/>
                <a:moveTo>
                  <a:pt x="5336" y="161618"/>
                </a:moveTo>
                <a:cubicBezTo>
                  <a:pt x="5336" y="166654"/>
                  <a:pt x="9438" y="170756"/>
                  <a:pt x="14474" y="170756"/>
                </a:cubicBezTo>
                <a:lnTo>
                  <a:pt x="32017" y="170756"/>
                </a:lnTo>
                <a:lnTo>
                  <a:pt x="32017" y="154748"/>
                </a:lnTo>
                <a:cubicBezTo>
                  <a:pt x="32017" y="148845"/>
                  <a:pt x="36786" y="144076"/>
                  <a:pt x="42689" y="144076"/>
                </a:cubicBezTo>
                <a:lnTo>
                  <a:pt x="106723" y="144076"/>
                </a:lnTo>
                <a:cubicBezTo>
                  <a:pt x="112626" y="144076"/>
                  <a:pt x="117395" y="148845"/>
                  <a:pt x="117395" y="154748"/>
                </a:cubicBezTo>
                <a:lnTo>
                  <a:pt x="117395" y="170756"/>
                </a:lnTo>
                <a:lnTo>
                  <a:pt x="134938" y="170756"/>
                </a:lnTo>
                <a:cubicBezTo>
                  <a:pt x="139973" y="170756"/>
                  <a:pt x="144076" y="166654"/>
                  <a:pt x="144076" y="161618"/>
                </a:cubicBezTo>
                <a:cubicBezTo>
                  <a:pt x="144076" y="141674"/>
                  <a:pt x="133437" y="124199"/>
                  <a:pt x="117528" y="114593"/>
                </a:cubicBezTo>
                <a:cubicBezTo>
                  <a:pt x="105389" y="123098"/>
                  <a:pt x="90648" y="128067"/>
                  <a:pt x="74706" y="128067"/>
                </a:cubicBezTo>
                <a:cubicBezTo>
                  <a:pt x="58764" y="128067"/>
                  <a:pt x="44023" y="123098"/>
                  <a:pt x="31883" y="114593"/>
                </a:cubicBezTo>
                <a:cubicBezTo>
                  <a:pt x="15975" y="124199"/>
                  <a:pt x="5336" y="141674"/>
                  <a:pt x="5336" y="161618"/>
                </a:cubicBezTo>
                <a:close/>
                <a:moveTo>
                  <a:pt x="61132" y="47191"/>
                </a:moveTo>
                <a:cubicBezTo>
                  <a:pt x="60832" y="46091"/>
                  <a:pt x="59831" y="45357"/>
                  <a:pt x="58697" y="45357"/>
                </a:cubicBezTo>
                <a:cubicBezTo>
                  <a:pt x="57564" y="45357"/>
                  <a:pt x="56563" y="46091"/>
                  <a:pt x="56263" y="47191"/>
                </a:cubicBezTo>
                <a:lnTo>
                  <a:pt x="54262" y="54262"/>
                </a:lnTo>
                <a:lnTo>
                  <a:pt x="47191" y="56263"/>
                </a:lnTo>
                <a:cubicBezTo>
                  <a:pt x="46091" y="56563"/>
                  <a:pt x="45357" y="57564"/>
                  <a:pt x="45357" y="58697"/>
                </a:cubicBezTo>
                <a:cubicBezTo>
                  <a:pt x="45357" y="59831"/>
                  <a:pt x="46091" y="60832"/>
                  <a:pt x="47191" y="61132"/>
                </a:cubicBezTo>
                <a:lnTo>
                  <a:pt x="54262" y="63133"/>
                </a:lnTo>
                <a:lnTo>
                  <a:pt x="56263" y="70204"/>
                </a:lnTo>
                <a:cubicBezTo>
                  <a:pt x="56563" y="71304"/>
                  <a:pt x="57564" y="72038"/>
                  <a:pt x="58697" y="72038"/>
                </a:cubicBezTo>
                <a:cubicBezTo>
                  <a:pt x="59831" y="72038"/>
                  <a:pt x="60832" y="71304"/>
                  <a:pt x="61132" y="70204"/>
                </a:cubicBezTo>
                <a:lnTo>
                  <a:pt x="63133" y="63133"/>
                </a:lnTo>
                <a:lnTo>
                  <a:pt x="70204" y="61132"/>
                </a:lnTo>
                <a:cubicBezTo>
                  <a:pt x="71304" y="60832"/>
                  <a:pt x="72038" y="59831"/>
                  <a:pt x="72038" y="58697"/>
                </a:cubicBezTo>
                <a:cubicBezTo>
                  <a:pt x="72038" y="57564"/>
                  <a:pt x="71304" y="56563"/>
                  <a:pt x="70204" y="56263"/>
                </a:cubicBezTo>
                <a:lnTo>
                  <a:pt x="63133" y="54262"/>
                </a:lnTo>
                <a:lnTo>
                  <a:pt x="61132" y="47191"/>
                </a:lnTo>
                <a:close/>
                <a:moveTo>
                  <a:pt x="50693" y="162752"/>
                </a:moveTo>
                <a:lnTo>
                  <a:pt x="50693" y="170756"/>
                </a:lnTo>
                <a:lnTo>
                  <a:pt x="66702" y="170756"/>
                </a:lnTo>
                <a:lnTo>
                  <a:pt x="66702" y="162752"/>
                </a:lnTo>
                <a:cubicBezTo>
                  <a:pt x="66702" y="158316"/>
                  <a:pt x="63133" y="154748"/>
                  <a:pt x="58697" y="154748"/>
                </a:cubicBezTo>
                <a:cubicBezTo>
                  <a:pt x="54262" y="154748"/>
                  <a:pt x="50693" y="158316"/>
                  <a:pt x="50693" y="162752"/>
                </a:cubicBezTo>
                <a:close/>
                <a:moveTo>
                  <a:pt x="90714" y="154748"/>
                </a:moveTo>
                <a:cubicBezTo>
                  <a:pt x="86279" y="154748"/>
                  <a:pt x="82710" y="158316"/>
                  <a:pt x="82710" y="162752"/>
                </a:cubicBezTo>
                <a:lnTo>
                  <a:pt x="82710" y="170756"/>
                </a:lnTo>
                <a:lnTo>
                  <a:pt x="98718" y="170756"/>
                </a:lnTo>
                <a:lnTo>
                  <a:pt x="98718" y="162752"/>
                </a:lnTo>
                <a:cubicBezTo>
                  <a:pt x="98718" y="158316"/>
                  <a:pt x="95150" y="154748"/>
                  <a:pt x="90714" y="154748"/>
                </a:cubicBezTo>
                <a:close/>
              </a:path>
            </a:pathLst>
          </a:custGeom>
          <a:solidFill>
            <a:srgbClr val="FFFFFF"/>
          </a:solidFill>
          <a:ln/>
        </p:spPr>
        <p:txBody>
          <a:bodyPr/>
          <a:lstStyle/>
          <a:p>
            <a:endParaRPr lang="zh-CN" altLang="en-US"/>
          </a:p>
        </p:txBody>
      </p:sp>
      <p:sp>
        <p:nvSpPr>
          <p:cNvPr id="25" name="Text 23"/>
          <p:cNvSpPr/>
          <p:nvPr/>
        </p:nvSpPr>
        <p:spPr>
          <a:xfrm>
            <a:off x="1033076" y="3906050"/>
            <a:ext cx="1109916" cy="239059"/>
          </a:xfrm>
          <a:prstGeom prst="rect">
            <a:avLst/>
          </a:prstGeom>
          <a:noFill/>
          <a:ln/>
        </p:spPr>
        <p:txBody>
          <a:bodyPr wrap="square" lIns="0" tIns="0" rIns="0" bIns="0" rtlCol="0" anchor="ctr"/>
          <a:lstStyle/>
          <a:p>
            <a:pPr>
              <a:lnSpc>
                <a:spcPct val="120000"/>
              </a:lnSpc>
            </a:pPr>
            <a:r>
              <a:rPr lang="en-US" sz="1345" b="1" dirty="0">
                <a:solidFill>
                  <a:srgbClr val="E0E2E5"/>
                </a:solidFill>
                <a:latin typeface="Noto Sans SC" pitchFamily="34" charset="0"/>
                <a:ea typeface="Noto Sans SC" pitchFamily="34" charset="-122"/>
                <a:cs typeface="Noto Sans SC" pitchFamily="34" charset="-120"/>
              </a:rPr>
              <a:t>极客与开发者</a:t>
            </a:r>
            <a:endParaRPr lang="en-US" sz="1600" dirty="0"/>
          </a:p>
        </p:txBody>
      </p:sp>
      <p:sp>
        <p:nvSpPr>
          <p:cNvPr id="26" name="Shape 24"/>
          <p:cNvSpPr/>
          <p:nvPr/>
        </p:nvSpPr>
        <p:spPr>
          <a:xfrm>
            <a:off x="520807" y="4367092"/>
            <a:ext cx="5310521" cy="614723"/>
          </a:xfrm>
          <a:custGeom>
            <a:avLst/>
            <a:gdLst/>
            <a:ahLst/>
            <a:cxnLst/>
            <a:rect l="l" t="t" r="r" b="b"/>
            <a:pathLst>
              <a:path w="5310521" h="614723">
                <a:moveTo>
                  <a:pt x="68302" y="0"/>
                </a:moveTo>
                <a:lnTo>
                  <a:pt x="5242219" y="0"/>
                </a:lnTo>
                <a:cubicBezTo>
                  <a:pt x="5279941" y="0"/>
                  <a:pt x="5310521" y="30580"/>
                  <a:pt x="5310521" y="68302"/>
                </a:cubicBezTo>
                <a:lnTo>
                  <a:pt x="5310521" y="546421"/>
                </a:lnTo>
                <a:cubicBezTo>
                  <a:pt x="5310521" y="584143"/>
                  <a:pt x="5279941" y="614723"/>
                  <a:pt x="5242219" y="614723"/>
                </a:cubicBezTo>
                <a:lnTo>
                  <a:pt x="68302" y="614723"/>
                </a:lnTo>
                <a:cubicBezTo>
                  <a:pt x="30580" y="614723"/>
                  <a:pt x="0" y="584143"/>
                  <a:pt x="0" y="546421"/>
                </a:cubicBezTo>
                <a:lnTo>
                  <a:pt x="0" y="68302"/>
                </a:lnTo>
                <a:cubicBezTo>
                  <a:pt x="0" y="30605"/>
                  <a:pt x="30605" y="0"/>
                  <a:pt x="68302" y="0"/>
                </a:cubicBezTo>
                <a:close/>
              </a:path>
            </a:pathLst>
          </a:custGeom>
          <a:solidFill>
            <a:srgbClr val="1A1D21"/>
          </a:solidFill>
          <a:ln/>
        </p:spPr>
        <p:txBody>
          <a:bodyPr/>
          <a:lstStyle/>
          <a:p>
            <a:endParaRPr lang="zh-CN" altLang="en-US"/>
          </a:p>
        </p:txBody>
      </p:sp>
      <p:sp>
        <p:nvSpPr>
          <p:cNvPr id="27" name="Text 25"/>
          <p:cNvSpPr/>
          <p:nvPr/>
        </p:nvSpPr>
        <p:spPr>
          <a:xfrm>
            <a:off x="623261" y="4469546"/>
            <a:ext cx="5173916" cy="204908"/>
          </a:xfrm>
          <a:prstGeom prst="rect">
            <a:avLst/>
          </a:prstGeom>
          <a:noFill/>
          <a:ln/>
        </p:spPr>
        <p:txBody>
          <a:bodyPr wrap="square" lIns="0" tIns="0" rIns="0" bIns="0" rtlCol="0" anchor="ctr"/>
          <a:lstStyle/>
          <a:p>
            <a:pPr>
              <a:lnSpc>
                <a:spcPct val="130000"/>
              </a:lnSpc>
            </a:pPr>
            <a:r>
              <a:rPr lang="en-US" sz="1076" b="1" dirty="0">
                <a:solidFill>
                  <a:srgbClr val="C9A87C"/>
                </a:solidFill>
                <a:latin typeface="Noto Sans SC" pitchFamily="34" charset="0"/>
                <a:ea typeface="Noto Sans SC" pitchFamily="34" charset="-122"/>
                <a:cs typeface="Noto Sans SC" pitchFamily="34" charset="-120"/>
              </a:rPr>
              <a:t>开箱即用</a:t>
            </a:r>
            <a:endParaRPr lang="en-US" sz="1600" dirty="0"/>
          </a:p>
        </p:txBody>
      </p:sp>
      <p:sp>
        <p:nvSpPr>
          <p:cNvPr id="28" name="Text 26"/>
          <p:cNvSpPr/>
          <p:nvPr/>
        </p:nvSpPr>
        <p:spPr>
          <a:xfrm>
            <a:off x="623261" y="4708605"/>
            <a:ext cx="5165378" cy="170756"/>
          </a:xfrm>
          <a:prstGeom prst="rect">
            <a:avLst/>
          </a:prstGeom>
          <a:noFill/>
          <a:ln/>
        </p:spPr>
        <p:txBody>
          <a:bodyPr wrap="square" lIns="0" tIns="0" rIns="0" bIns="0" rtlCol="0" anchor="ctr"/>
          <a:lstStyle/>
          <a:p>
            <a:pPr>
              <a:lnSpc>
                <a:spcPct val="120000"/>
              </a:lnSpc>
            </a:pPr>
            <a:r>
              <a:rPr lang="en-US" sz="941" dirty="0">
                <a:solidFill>
                  <a:srgbClr val="7D7C7A"/>
                </a:solidFill>
                <a:latin typeface="Noto Sans SC" pitchFamily="34" charset="0"/>
                <a:ea typeface="Noto Sans SC" pitchFamily="34" charset="-122"/>
                <a:cs typeface="Noto Sans SC" pitchFamily="34" charset="-120"/>
              </a:rPr>
              <a:t>日常提效利器，一行命令即可启动</a:t>
            </a:r>
            <a:endParaRPr lang="en-US" sz="1600" dirty="0"/>
          </a:p>
        </p:txBody>
      </p:sp>
      <p:sp>
        <p:nvSpPr>
          <p:cNvPr id="29" name="Shape 27"/>
          <p:cNvSpPr/>
          <p:nvPr/>
        </p:nvSpPr>
        <p:spPr>
          <a:xfrm>
            <a:off x="520807" y="5084269"/>
            <a:ext cx="5310521" cy="614723"/>
          </a:xfrm>
          <a:custGeom>
            <a:avLst/>
            <a:gdLst/>
            <a:ahLst/>
            <a:cxnLst/>
            <a:rect l="l" t="t" r="r" b="b"/>
            <a:pathLst>
              <a:path w="5310521" h="614723">
                <a:moveTo>
                  <a:pt x="68302" y="0"/>
                </a:moveTo>
                <a:lnTo>
                  <a:pt x="5242219" y="0"/>
                </a:lnTo>
                <a:cubicBezTo>
                  <a:pt x="5279941" y="0"/>
                  <a:pt x="5310521" y="30580"/>
                  <a:pt x="5310521" y="68302"/>
                </a:cubicBezTo>
                <a:lnTo>
                  <a:pt x="5310521" y="546421"/>
                </a:lnTo>
                <a:cubicBezTo>
                  <a:pt x="5310521" y="584143"/>
                  <a:pt x="5279941" y="614723"/>
                  <a:pt x="5242219" y="614723"/>
                </a:cubicBezTo>
                <a:lnTo>
                  <a:pt x="68302" y="614723"/>
                </a:lnTo>
                <a:cubicBezTo>
                  <a:pt x="30580" y="614723"/>
                  <a:pt x="0" y="584143"/>
                  <a:pt x="0" y="546421"/>
                </a:cubicBezTo>
                <a:lnTo>
                  <a:pt x="0" y="68302"/>
                </a:lnTo>
                <a:cubicBezTo>
                  <a:pt x="0" y="30605"/>
                  <a:pt x="30605" y="0"/>
                  <a:pt x="68302" y="0"/>
                </a:cubicBezTo>
                <a:close/>
              </a:path>
            </a:pathLst>
          </a:custGeom>
          <a:solidFill>
            <a:srgbClr val="1A1D21"/>
          </a:solidFill>
          <a:ln/>
        </p:spPr>
        <p:txBody>
          <a:bodyPr/>
          <a:lstStyle/>
          <a:p>
            <a:endParaRPr lang="zh-CN" altLang="en-US"/>
          </a:p>
        </p:txBody>
      </p:sp>
      <p:sp>
        <p:nvSpPr>
          <p:cNvPr id="30" name="Text 28"/>
          <p:cNvSpPr/>
          <p:nvPr/>
        </p:nvSpPr>
        <p:spPr>
          <a:xfrm>
            <a:off x="623261" y="5186723"/>
            <a:ext cx="5173916" cy="204908"/>
          </a:xfrm>
          <a:prstGeom prst="rect">
            <a:avLst/>
          </a:prstGeom>
          <a:noFill/>
          <a:ln/>
        </p:spPr>
        <p:txBody>
          <a:bodyPr wrap="square" lIns="0" tIns="0" rIns="0" bIns="0" rtlCol="0" anchor="ctr"/>
          <a:lstStyle/>
          <a:p>
            <a:pPr>
              <a:lnSpc>
                <a:spcPct val="130000"/>
              </a:lnSpc>
            </a:pPr>
            <a:r>
              <a:rPr lang="en-US" sz="1076" b="1" dirty="0">
                <a:solidFill>
                  <a:srgbClr val="C9A87C"/>
                </a:solidFill>
                <a:latin typeface="Noto Sans SC" pitchFamily="34" charset="0"/>
                <a:ea typeface="Noto Sans SC" pitchFamily="34" charset="-122"/>
                <a:cs typeface="Noto Sans SC" pitchFamily="34" charset="-120"/>
              </a:rPr>
              <a:t>AI 开发副驾</a:t>
            </a:r>
            <a:endParaRPr lang="en-US" sz="1600" dirty="0"/>
          </a:p>
        </p:txBody>
      </p:sp>
      <p:sp>
        <p:nvSpPr>
          <p:cNvPr id="31" name="Text 29"/>
          <p:cNvSpPr/>
          <p:nvPr/>
        </p:nvSpPr>
        <p:spPr>
          <a:xfrm>
            <a:off x="623261" y="5425782"/>
            <a:ext cx="5165378" cy="170756"/>
          </a:xfrm>
          <a:prstGeom prst="rect">
            <a:avLst/>
          </a:prstGeom>
          <a:noFill/>
          <a:ln/>
        </p:spPr>
        <p:txBody>
          <a:bodyPr wrap="square" lIns="0" tIns="0" rIns="0" bIns="0" rtlCol="0" anchor="ctr"/>
          <a:lstStyle/>
          <a:p>
            <a:pPr>
              <a:lnSpc>
                <a:spcPct val="120000"/>
              </a:lnSpc>
            </a:pPr>
            <a:r>
              <a:rPr lang="en-US" sz="941" dirty="0">
                <a:solidFill>
                  <a:srgbClr val="7D7C7A"/>
                </a:solidFill>
                <a:latin typeface="Noto Sans SC" pitchFamily="34" charset="0"/>
                <a:ea typeface="Noto Sans SC" pitchFamily="34" charset="-122"/>
                <a:cs typeface="Noto Sans SC" pitchFamily="34" charset="-120"/>
              </a:rPr>
              <a:t>深入理解复杂项目架构的智能助手</a:t>
            </a:r>
            <a:endParaRPr lang="en-US" sz="1600" dirty="0"/>
          </a:p>
        </p:txBody>
      </p:sp>
      <p:sp>
        <p:nvSpPr>
          <p:cNvPr id="32" name="Shape 30"/>
          <p:cNvSpPr/>
          <p:nvPr/>
        </p:nvSpPr>
        <p:spPr>
          <a:xfrm>
            <a:off x="6183713" y="3645647"/>
            <a:ext cx="5660571" cy="2228370"/>
          </a:xfrm>
          <a:custGeom>
            <a:avLst/>
            <a:gdLst/>
            <a:ahLst/>
            <a:cxnLst/>
            <a:rect l="l" t="t" r="r" b="b"/>
            <a:pathLst>
              <a:path w="5660571" h="2228370">
                <a:moveTo>
                  <a:pt x="68300" y="0"/>
                </a:moveTo>
                <a:lnTo>
                  <a:pt x="5592272" y="0"/>
                </a:lnTo>
                <a:cubicBezTo>
                  <a:pt x="5629993" y="0"/>
                  <a:pt x="5660571" y="30579"/>
                  <a:pt x="5660571" y="68300"/>
                </a:cubicBezTo>
                <a:lnTo>
                  <a:pt x="5660571" y="2160070"/>
                </a:lnTo>
                <a:cubicBezTo>
                  <a:pt x="5660571" y="2197791"/>
                  <a:pt x="5629993" y="2228370"/>
                  <a:pt x="5592272" y="2228370"/>
                </a:cubicBezTo>
                <a:lnTo>
                  <a:pt x="68300" y="2228370"/>
                </a:lnTo>
                <a:cubicBezTo>
                  <a:pt x="30579" y="2228370"/>
                  <a:pt x="0" y="2197791"/>
                  <a:pt x="0" y="2160070"/>
                </a:cubicBezTo>
                <a:lnTo>
                  <a:pt x="0" y="68300"/>
                </a:lnTo>
                <a:cubicBezTo>
                  <a:pt x="0" y="30604"/>
                  <a:pt x="30604" y="0"/>
                  <a:pt x="68300" y="0"/>
                </a:cubicBezTo>
                <a:close/>
              </a:path>
            </a:pathLst>
          </a:custGeom>
          <a:solidFill>
            <a:srgbClr val="C9A87C">
              <a:alpha val="10196"/>
            </a:srgbClr>
          </a:solidFill>
          <a:ln w="12700">
            <a:solidFill>
              <a:srgbClr val="C9A87C">
                <a:alpha val="30196"/>
              </a:srgbClr>
            </a:solidFill>
            <a:prstDash val="solid"/>
          </a:ln>
        </p:spPr>
        <p:txBody>
          <a:bodyPr/>
          <a:lstStyle/>
          <a:p>
            <a:endParaRPr lang="zh-CN" altLang="en-US"/>
          </a:p>
        </p:txBody>
      </p:sp>
      <p:sp>
        <p:nvSpPr>
          <p:cNvPr id="33" name="Shape 31"/>
          <p:cNvSpPr/>
          <p:nvPr/>
        </p:nvSpPr>
        <p:spPr>
          <a:xfrm>
            <a:off x="6358738" y="3820672"/>
            <a:ext cx="409815" cy="409815"/>
          </a:xfrm>
          <a:custGeom>
            <a:avLst/>
            <a:gdLst/>
            <a:ahLst/>
            <a:cxnLst/>
            <a:rect l="l" t="t" r="r" b="b"/>
            <a:pathLst>
              <a:path w="409815" h="409815">
                <a:moveTo>
                  <a:pt x="68304" y="0"/>
                </a:moveTo>
                <a:lnTo>
                  <a:pt x="341511" y="0"/>
                </a:lnTo>
                <a:cubicBezTo>
                  <a:pt x="379234" y="0"/>
                  <a:pt x="409815" y="30581"/>
                  <a:pt x="409815" y="68304"/>
                </a:cubicBezTo>
                <a:lnTo>
                  <a:pt x="409815" y="341511"/>
                </a:lnTo>
                <a:cubicBezTo>
                  <a:pt x="409815" y="379234"/>
                  <a:pt x="379234" y="409815"/>
                  <a:pt x="341511" y="409815"/>
                </a:cubicBezTo>
                <a:lnTo>
                  <a:pt x="68304" y="409815"/>
                </a:lnTo>
                <a:cubicBezTo>
                  <a:pt x="30581" y="409815"/>
                  <a:pt x="0" y="379234"/>
                  <a:pt x="0" y="341511"/>
                </a:cubicBezTo>
                <a:lnTo>
                  <a:pt x="0" y="68304"/>
                </a:lnTo>
                <a:cubicBezTo>
                  <a:pt x="0" y="30606"/>
                  <a:pt x="30606" y="0"/>
                  <a:pt x="68304" y="0"/>
                </a:cubicBezTo>
                <a:close/>
              </a:path>
            </a:pathLst>
          </a:custGeom>
          <a:solidFill>
            <a:srgbClr val="C9A87C"/>
          </a:solidFill>
          <a:ln/>
        </p:spPr>
        <p:txBody>
          <a:bodyPr/>
          <a:lstStyle/>
          <a:p>
            <a:endParaRPr lang="zh-CN" altLang="en-US"/>
          </a:p>
        </p:txBody>
      </p:sp>
      <p:sp>
        <p:nvSpPr>
          <p:cNvPr id="34" name="Shape 32"/>
          <p:cNvSpPr/>
          <p:nvPr/>
        </p:nvSpPr>
        <p:spPr>
          <a:xfrm>
            <a:off x="6478267" y="3940202"/>
            <a:ext cx="170756" cy="170756"/>
          </a:xfrm>
          <a:custGeom>
            <a:avLst/>
            <a:gdLst/>
            <a:ahLst/>
            <a:cxnLst/>
            <a:rect l="l" t="t" r="r" b="b"/>
            <a:pathLst>
              <a:path w="170756" h="170756">
                <a:moveTo>
                  <a:pt x="90681" y="6737"/>
                </a:moveTo>
                <a:cubicBezTo>
                  <a:pt x="87413" y="4869"/>
                  <a:pt x="83377" y="4869"/>
                  <a:pt x="80075" y="6737"/>
                </a:cubicBezTo>
                <a:lnTo>
                  <a:pt x="5369" y="49426"/>
                </a:lnTo>
                <a:cubicBezTo>
                  <a:pt x="1167" y="51827"/>
                  <a:pt x="-900" y="56763"/>
                  <a:pt x="334" y="61432"/>
                </a:cubicBezTo>
                <a:cubicBezTo>
                  <a:pt x="1567" y="66101"/>
                  <a:pt x="5836" y="69370"/>
                  <a:pt x="10672" y="69370"/>
                </a:cubicBezTo>
                <a:lnTo>
                  <a:pt x="21345" y="69370"/>
                </a:lnTo>
                <a:lnTo>
                  <a:pt x="21345" y="138739"/>
                </a:lnTo>
                <a:lnTo>
                  <a:pt x="21345" y="138739"/>
                </a:lnTo>
                <a:lnTo>
                  <a:pt x="4269" y="151546"/>
                </a:lnTo>
                <a:cubicBezTo>
                  <a:pt x="1567" y="153547"/>
                  <a:pt x="0" y="156716"/>
                  <a:pt x="0" y="160084"/>
                </a:cubicBezTo>
                <a:cubicBezTo>
                  <a:pt x="0" y="165987"/>
                  <a:pt x="4769" y="170756"/>
                  <a:pt x="10672" y="170756"/>
                </a:cubicBezTo>
                <a:lnTo>
                  <a:pt x="160084" y="170756"/>
                </a:lnTo>
                <a:cubicBezTo>
                  <a:pt x="165987" y="170756"/>
                  <a:pt x="170756" y="165987"/>
                  <a:pt x="170756" y="160084"/>
                </a:cubicBezTo>
                <a:cubicBezTo>
                  <a:pt x="170756" y="156716"/>
                  <a:pt x="169189" y="153547"/>
                  <a:pt x="166487" y="151546"/>
                </a:cubicBezTo>
                <a:lnTo>
                  <a:pt x="149412" y="138739"/>
                </a:lnTo>
                <a:lnTo>
                  <a:pt x="149412" y="69370"/>
                </a:lnTo>
                <a:lnTo>
                  <a:pt x="160084" y="69370"/>
                </a:lnTo>
                <a:cubicBezTo>
                  <a:pt x="164920" y="69370"/>
                  <a:pt x="169155" y="66101"/>
                  <a:pt x="170389" y="61432"/>
                </a:cubicBezTo>
                <a:cubicBezTo>
                  <a:pt x="171623" y="56763"/>
                  <a:pt x="169556" y="51827"/>
                  <a:pt x="165353" y="49426"/>
                </a:cubicBezTo>
                <a:lnTo>
                  <a:pt x="90648" y="6737"/>
                </a:lnTo>
                <a:close/>
                <a:moveTo>
                  <a:pt x="133403" y="69370"/>
                </a:moveTo>
                <a:lnTo>
                  <a:pt x="133403" y="138739"/>
                </a:lnTo>
                <a:lnTo>
                  <a:pt x="112059" y="138739"/>
                </a:lnTo>
                <a:lnTo>
                  <a:pt x="112059" y="69370"/>
                </a:lnTo>
                <a:lnTo>
                  <a:pt x="133403" y="69370"/>
                </a:lnTo>
                <a:close/>
                <a:moveTo>
                  <a:pt x="96050" y="69370"/>
                </a:moveTo>
                <a:lnTo>
                  <a:pt x="96050" y="138739"/>
                </a:lnTo>
                <a:lnTo>
                  <a:pt x="74706" y="138739"/>
                </a:lnTo>
                <a:lnTo>
                  <a:pt x="74706" y="69370"/>
                </a:lnTo>
                <a:lnTo>
                  <a:pt x="96050" y="69370"/>
                </a:lnTo>
                <a:close/>
                <a:moveTo>
                  <a:pt x="58697" y="69370"/>
                </a:moveTo>
                <a:lnTo>
                  <a:pt x="58697" y="138739"/>
                </a:lnTo>
                <a:lnTo>
                  <a:pt x="37353" y="138739"/>
                </a:lnTo>
                <a:lnTo>
                  <a:pt x="37353" y="69370"/>
                </a:lnTo>
                <a:lnTo>
                  <a:pt x="58697" y="69370"/>
                </a:lnTo>
                <a:close/>
                <a:moveTo>
                  <a:pt x="85378" y="32017"/>
                </a:moveTo>
                <a:cubicBezTo>
                  <a:pt x="91268" y="32017"/>
                  <a:pt x="96050" y="36799"/>
                  <a:pt x="96050" y="42689"/>
                </a:cubicBezTo>
                <a:cubicBezTo>
                  <a:pt x="96050" y="48579"/>
                  <a:pt x="91268" y="53361"/>
                  <a:pt x="85378" y="53361"/>
                </a:cubicBezTo>
                <a:cubicBezTo>
                  <a:pt x="79488" y="53361"/>
                  <a:pt x="74706" y="48579"/>
                  <a:pt x="74706" y="42689"/>
                </a:cubicBezTo>
                <a:cubicBezTo>
                  <a:pt x="74706" y="36799"/>
                  <a:pt x="79488" y="32017"/>
                  <a:pt x="85378" y="32017"/>
                </a:cubicBezTo>
                <a:close/>
              </a:path>
            </a:pathLst>
          </a:custGeom>
          <a:solidFill>
            <a:srgbClr val="1A1D21"/>
          </a:solidFill>
          <a:ln/>
        </p:spPr>
        <p:txBody>
          <a:bodyPr/>
          <a:lstStyle/>
          <a:p>
            <a:endParaRPr lang="zh-CN" altLang="en-US"/>
          </a:p>
        </p:txBody>
      </p:sp>
      <p:sp>
        <p:nvSpPr>
          <p:cNvPr id="35" name="Text 33"/>
          <p:cNvSpPr/>
          <p:nvPr/>
        </p:nvSpPr>
        <p:spPr>
          <a:xfrm>
            <a:off x="6871007" y="3906050"/>
            <a:ext cx="1451429" cy="239059"/>
          </a:xfrm>
          <a:prstGeom prst="rect">
            <a:avLst/>
          </a:prstGeom>
          <a:noFill/>
          <a:ln/>
        </p:spPr>
        <p:txBody>
          <a:bodyPr wrap="square" lIns="0" tIns="0" rIns="0" bIns="0" rtlCol="0" anchor="ctr"/>
          <a:lstStyle/>
          <a:p>
            <a:pPr>
              <a:lnSpc>
                <a:spcPct val="120000"/>
              </a:lnSpc>
            </a:pPr>
            <a:r>
              <a:rPr lang="en-US" sz="1345" b="1" dirty="0">
                <a:solidFill>
                  <a:srgbClr val="E0E2E5"/>
                </a:solidFill>
                <a:latin typeface="Noto Sans SC" pitchFamily="34" charset="0"/>
                <a:ea typeface="Noto Sans SC" pitchFamily="34" charset="-122"/>
                <a:cs typeface="Noto Sans SC" pitchFamily="34" charset="-120"/>
              </a:rPr>
              <a:t>学术研究与架构师</a:t>
            </a:r>
            <a:endParaRPr lang="en-US" sz="1600" dirty="0"/>
          </a:p>
        </p:txBody>
      </p:sp>
      <p:sp>
        <p:nvSpPr>
          <p:cNvPr id="36" name="Shape 34"/>
          <p:cNvSpPr/>
          <p:nvPr/>
        </p:nvSpPr>
        <p:spPr>
          <a:xfrm>
            <a:off x="6358738" y="4367092"/>
            <a:ext cx="5310521" cy="614723"/>
          </a:xfrm>
          <a:custGeom>
            <a:avLst/>
            <a:gdLst/>
            <a:ahLst/>
            <a:cxnLst/>
            <a:rect l="l" t="t" r="r" b="b"/>
            <a:pathLst>
              <a:path w="5310521" h="614723">
                <a:moveTo>
                  <a:pt x="68302" y="0"/>
                </a:moveTo>
                <a:lnTo>
                  <a:pt x="5242219" y="0"/>
                </a:lnTo>
                <a:cubicBezTo>
                  <a:pt x="5279941" y="0"/>
                  <a:pt x="5310521" y="30580"/>
                  <a:pt x="5310521" y="68302"/>
                </a:cubicBezTo>
                <a:lnTo>
                  <a:pt x="5310521" y="546421"/>
                </a:lnTo>
                <a:cubicBezTo>
                  <a:pt x="5310521" y="584143"/>
                  <a:pt x="5279941" y="614723"/>
                  <a:pt x="5242219" y="614723"/>
                </a:cubicBezTo>
                <a:lnTo>
                  <a:pt x="68302" y="614723"/>
                </a:lnTo>
                <a:cubicBezTo>
                  <a:pt x="30580" y="614723"/>
                  <a:pt x="0" y="584143"/>
                  <a:pt x="0" y="546421"/>
                </a:cubicBezTo>
                <a:lnTo>
                  <a:pt x="0" y="68302"/>
                </a:lnTo>
                <a:cubicBezTo>
                  <a:pt x="0" y="30605"/>
                  <a:pt x="30605" y="0"/>
                  <a:pt x="68302" y="0"/>
                </a:cubicBezTo>
                <a:close/>
              </a:path>
            </a:pathLst>
          </a:custGeom>
          <a:solidFill>
            <a:srgbClr val="1A1D21"/>
          </a:solidFill>
          <a:ln/>
        </p:spPr>
        <p:txBody>
          <a:bodyPr/>
          <a:lstStyle/>
          <a:p>
            <a:endParaRPr lang="zh-CN" altLang="en-US"/>
          </a:p>
        </p:txBody>
      </p:sp>
      <p:sp>
        <p:nvSpPr>
          <p:cNvPr id="37" name="Text 35"/>
          <p:cNvSpPr/>
          <p:nvPr/>
        </p:nvSpPr>
        <p:spPr>
          <a:xfrm>
            <a:off x="6461192" y="4469546"/>
            <a:ext cx="5173916" cy="204908"/>
          </a:xfrm>
          <a:prstGeom prst="rect">
            <a:avLst/>
          </a:prstGeom>
          <a:noFill/>
          <a:ln/>
        </p:spPr>
        <p:txBody>
          <a:bodyPr wrap="square" lIns="0" tIns="0" rIns="0" bIns="0" rtlCol="0" anchor="ctr"/>
          <a:lstStyle/>
          <a:p>
            <a:pPr>
              <a:lnSpc>
                <a:spcPct val="130000"/>
              </a:lnSpc>
            </a:pPr>
            <a:r>
              <a:rPr lang="en-US" sz="1076" b="1" dirty="0">
                <a:solidFill>
                  <a:srgbClr val="C9A87C"/>
                </a:solidFill>
                <a:latin typeface="Noto Sans SC" pitchFamily="34" charset="0"/>
                <a:ea typeface="Noto Sans SC" pitchFamily="34" charset="-122"/>
                <a:cs typeface="Noto Sans SC" pitchFamily="34" charset="-120"/>
              </a:rPr>
              <a:t>透明安全</a:t>
            </a:r>
            <a:endParaRPr lang="en-US" sz="1600" dirty="0"/>
          </a:p>
        </p:txBody>
      </p:sp>
      <p:sp>
        <p:nvSpPr>
          <p:cNvPr id="38" name="Text 36"/>
          <p:cNvSpPr/>
          <p:nvPr/>
        </p:nvSpPr>
        <p:spPr>
          <a:xfrm>
            <a:off x="6461192" y="4708605"/>
            <a:ext cx="5165378" cy="170756"/>
          </a:xfrm>
          <a:prstGeom prst="rect">
            <a:avLst/>
          </a:prstGeom>
          <a:noFill/>
          <a:ln/>
        </p:spPr>
        <p:txBody>
          <a:bodyPr wrap="square" lIns="0" tIns="0" rIns="0" bIns="0" rtlCol="0" anchor="ctr"/>
          <a:lstStyle/>
          <a:p>
            <a:pPr>
              <a:lnSpc>
                <a:spcPct val="120000"/>
              </a:lnSpc>
            </a:pPr>
            <a:r>
              <a:rPr lang="en-US" sz="941" dirty="0">
                <a:solidFill>
                  <a:srgbClr val="7D7C7A"/>
                </a:solidFill>
                <a:latin typeface="Noto Sans SC" pitchFamily="34" charset="0"/>
                <a:ea typeface="Noto Sans SC" pitchFamily="34" charset="-122"/>
                <a:cs typeface="Noto Sans SC" pitchFamily="34" charset="-120"/>
              </a:rPr>
              <a:t>高度可扩展的定制沙盒</a:t>
            </a:r>
            <a:endParaRPr lang="en-US" sz="1600" dirty="0"/>
          </a:p>
        </p:txBody>
      </p:sp>
      <p:sp>
        <p:nvSpPr>
          <p:cNvPr id="39" name="Shape 37"/>
          <p:cNvSpPr/>
          <p:nvPr/>
        </p:nvSpPr>
        <p:spPr>
          <a:xfrm>
            <a:off x="6358738" y="5084269"/>
            <a:ext cx="5310521" cy="614723"/>
          </a:xfrm>
          <a:custGeom>
            <a:avLst/>
            <a:gdLst/>
            <a:ahLst/>
            <a:cxnLst/>
            <a:rect l="l" t="t" r="r" b="b"/>
            <a:pathLst>
              <a:path w="5310521" h="614723">
                <a:moveTo>
                  <a:pt x="68302" y="0"/>
                </a:moveTo>
                <a:lnTo>
                  <a:pt x="5242219" y="0"/>
                </a:lnTo>
                <a:cubicBezTo>
                  <a:pt x="5279941" y="0"/>
                  <a:pt x="5310521" y="30580"/>
                  <a:pt x="5310521" y="68302"/>
                </a:cubicBezTo>
                <a:lnTo>
                  <a:pt x="5310521" y="546421"/>
                </a:lnTo>
                <a:cubicBezTo>
                  <a:pt x="5310521" y="584143"/>
                  <a:pt x="5279941" y="614723"/>
                  <a:pt x="5242219" y="614723"/>
                </a:cubicBezTo>
                <a:lnTo>
                  <a:pt x="68302" y="614723"/>
                </a:lnTo>
                <a:cubicBezTo>
                  <a:pt x="30580" y="614723"/>
                  <a:pt x="0" y="584143"/>
                  <a:pt x="0" y="546421"/>
                </a:cubicBezTo>
                <a:lnTo>
                  <a:pt x="0" y="68302"/>
                </a:lnTo>
                <a:cubicBezTo>
                  <a:pt x="0" y="30605"/>
                  <a:pt x="30605" y="0"/>
                  <a:pt x="68302" y="0"/>
                </a:cubicBezTo>
                <a:close/>
              </a:path>
            </a:pathLst>
          </a:custGeom>
          <a:solidFill>
            <a:srgbClr val="1A1D21"/>
          </a:solidFill>
          <a:ln/>
        </p:spPr>
        <p:txBody>
          <a:bodyPr/>
          <a:lstStyle/>
          <a:p>
            <a:endParaRPr lang="zh-CN" altLang="en-US"/>
          </a:p>
        </p:txBody>
      </p:sp>
      <p:sp>
        <p:nvSpPr>
          <p:cNvPr id="40" name="Text 38"/>
          <p:cNvSpPr/>
          <p:nvPr/>
        </p:nvSpPr>
        <p:spPr>
          <a:xfrm>
            <a:off x="6461192" y="5186723"/>
            <a:ext cx="5173916" cy="204908"/>
          </a:xfrm>
          <a:prstGeom prst="rect">
            <a:avLst/>
          </a:prstGeom>
          <a:noFill/>
          <a:ln/>
        </p:spPr>
        <p:txBody>
          <a:bodyPr wrap="square" lIns="0" tIns="0" rIns="0" bIns="0" rtlCol="0" anchor="ctr"/>
          <a:lstStyle/>
          <a:p>
            <a:pPr>
              <a:lnSpc>
                <a:spcPct val="130000"/>
              </a:lnSpc>
            </a:pPr>
            <a:r>
              <a:rPr lang="en-US" sz="1076" b="1" dirty="0">
                <a:solidFill>
                  <a:srgbClr val="C9A87C"/>
                </a:solidFill>
                <a:latin typeface="Noto Sans SC" pitchFamily="34" charset="0"/>
                <a:ea typeface="Noto Sans SC" pitchFamily="34" charset="-122"/>
                <a:cs typeface="Noto Sans SC" pitchFamily="34" charset="-120"/>
              </a:rPr>
              <a:t>标准化底座</a:t>
            </a:r>
            <a:endParaRPr lang="en-US" sz="1600" dirty="0"/>
          </a:p>
        </p:txBody>
      </p:sp>
      <p:sp>
        <p:nvSpPr>
          <p:cNvPr id="41" name="Text 39"/>
          <p:cNvSpPr/>
          <p:nvPr/>
        </p:nvSpPr>
        <p:spPr>
          <a:xfrm>
            <a:off x="6461192" y="5425782"/>
            <a:ext cx="5165378" cy="170756"/>
          </a:xfrm>
          <a:prstGeom prst="rect">
            <a:avLst/>
          </a:prstGeom>
          <a:noFill/>
          <a:ln/>
        </p:spPr>
        <p:txBody>
          <a:bodyPr wrap="square" lIns="0" tIns="0" rIns="0" bIns="0" rtlCol="0" anchor="ctr"/>
          <a:lstStyle/>
          <a:p>
            <a:pPr>
              <a:lnSpc>
                <a:spcPct val="120000"/>
              </a:lnSpc>
            </a:pPr>
            <a:r>
              <a:rPr lang="en-US" sz="941" dirty="0">
                <a:solidFill>
                  <a:srgbClr val="7D7C7A"/>
                </a:solidFill>
                <a:latin typeface="Noto Sans SC" pitchFamily="34" charset="0"/>
                <a:ea typeface="Noto Sans SC" pitchFamily="34" charset="-122"/>
                <a:cs typeface="Noto Sans SC" pitchFamily="34" charset="-120"/>
              </a:rPr>
              <a:t>快速验证新的工具链与协同模式</a:t>
            </a:r>
            <a:endParaRPr lang="en-US" sz="1600" dirty="0"/>
          </a:p>
        </p:txBody>
      </p:sp>
      <p:sp>
        <p:nvSpPr>
          <p:cNvPr id="42" name="Shape 40"/>
          <p:cNvSpPr/>
          <p:nvPr/>
        </p:nvSpPr>
        <p:spPr>
          <a:xfrm>
            <a:off x="358588" y="6014891"/>
            <a:ext cx="11491899" cy="495193"/>
          </a:xfrm>
          <a:custGeom>
            <a:avLst/>
            <a:gdLst/>
            <a:ahLst/>
            <a:cxnLst/>
            <a:rect l="l" t="t" r="r" b="b"/>
            <a:pathLst>
              <a:path w="11491899" h="495193">
                <a:moveTo>
                  <a:pt x="0" y="0"/>
                </a:moveTo>
                <a:lnTo>
                  <a:pt x="11423597" y="0"/>
                </a:lnTo>
                <a:cubicBezTo>
                  <a:pt x="11461319" y="0"/>
                  <a:pt x="11491899" y="30580"/>
                  <a:pt x="11491899" y="68302"/>
                </a:cubicBezTo>
                <a:lnTo>
                  <a:pt x="11491899" y="426891"/>
                </a:lnTo>
                <a:cubicBezTo>
                  <a:pt x="11491899" y="464613"/>
                  <a:pt x="11461319" y="495193"/>
                  <a:pt x="11423597" y="495193"/>
                </a:cubicBezTo>
                <a:lnTo>
                  <a:pt x="0" y="495193"/>
                </a:lnTo>
                <a:lnTo>
                  <a:pt x="0" y="0"/>
                </a:lnTo>
                <a:close/>
              </a:path>
            </a:pathLst>
          </a:custGeom>
          <a:solidFill>
            <a:srgbClr val="C9A87C">
              <a:alpha val="10196"/>
            </a:srgbClr>
          </a:solidFill>
          <a:ln/>
        </p:spPr>
        <p:txBody>
          <a:bodyPr/>
          <a:lstStyle/>
          <a:p>
            <a:endParaRPr lang="zh-CN" altLang="en-US"/>
          </a:p>
        </p:txBody>
      </p:sp>
      <p:sp>
        <p:nvSpPr>
          <p:cNvPr id="43" name="Shape 41"/>
          <p:cNvSpPr/>
          <p:nvPr/>
        </p:nvSpPr>
        <p:spPr>
          <a:xfrm>
            <a:off x="358588" y="6014891"/>
            <a:ext cx="34151" cy="495193"/>
          </a:xfrm>
          <a:custGeom>
            <a:avLst/>
            <a:gdLst/>
            <a:ahLst/>
            <a:cxnLst/>
            <a:rect l="l" t="t" r="r" b="b"/>
            <a:pathLst>
              <a:path w="34151" h="495193">
                <a:moveTo>
                  <a:pt x="0" y="0"/>
                </a:moveTo>
                <a:lnTo>
                  <a:pt x="34151" y="0"/>
                </a:lnTo>
                <a:lnTo>
                  <a:pt x="34151" y="495193"/>
                </a:lnTo>
                <a:lnTo>
                  <a:pt x="0" y="495193"/>
                </a:lnTo>
                <a:lnTo>
                  <a:pt x="0" y="0"/>
                </a:lnTo>
                <a:close/>
              </a:path>
            </a:pathLst>
          </a:custGeom>
          <a:solidFill>
            <a:srgbClr val="C9A87C"/>
          </a:solidFill>
          <a:ln/>
        </p:spPr>
        <p:txBody>
          <a:bodyPr/>
          <a:lstStyle/>
          <a:p>
            <a:endParaRPr lang="zh-CN" altLang="en-US"/>
          </a:p>
        </p:txBody>
      </p:sp>
      <p:sp>
        <p:nvSpPr>
          <p:cNvPr id="44" name="Shape 42"/>
          <p:cNvSpPr/>
          <p:nvPr/>
        </p:nvSpPr>
        <p:spPr>
          <a:xfrm>
            <a:off x="529345" y="6194185"/>
            <a:ext cx="136605" cy="136605"/>
          </a:xfrm>
          <a:custGeom>
            <a:avLst/>
            <a:gdLst/>
            <a:ahLst/>
            <a:cxnLst/>
            <a:rect l="l" t="t" r="r" b="b"/>
            <a:pathLst>
              <a:path w="136605" h="136605">
                <a:moveTo>
                  <a:pt x="34151" y="85378"/>
                </a:moveTo>
                <a:lnTo>
                  <a:pt x="6537" y="85378"/>
                </a:lnTo>
                <a:cubicBezTo>
                  <a:pt x="-107" y="85378"/>
                  <a:pt x="-4189" y="78148"/>
                  <a:pt x="-774" y="72438"/>
                </a:cubicBezTo>
                <a:lnTo>
                  <a:pt x="13340" y="48906"/>
                </a:lnTo>
                <a:cubicBezTo>
                  <a:pt x="15662" y="45037"/>
                  <a:pt x="19824" y="42689"/>
                  <a:pt x="24333" y="42689"/>
                </a:cubicBezTo>
                <a:lnTo>
                  <a:pt x="49679" y="42689"/>
                </a:lnTo>
                <a:cubicBezTo>
                  <a:pt x="69983" y="8298"/>
                  <a:pt x="100266" y="6563"/>
                  <a:pt x="120517" y="9525"/>
                </a:cubicBezTo>
                <a:cubicBezTo>
                  <a:pt x="123932" y="10032"/>
                  <a:pt x="126600" y="12700"/>
                  <a:pt x="127080" y="16088"/>
                </a:cubicBezTo>
                <a:cubicBezTo>
                  <a:pt x="130042" y="36339"/>
                  <a:pt x="128307" y="66622"/>
                  <a:pt x="93916" y="86926"/>
                </a:cubicBezTo>
                <a:lnTo>
                  <a:pt x="93916" y="112272"/>
                </a:lnTo>
                <a:cubicBezTo>
                  <a:pt x="93916" y="116781"/>
                  <a:pt x="91568" y="120943"/>
                  <a:pt x="87699" y="123265"/>
                </a:cubicBezTo>
                <a:lnTo>
                  <a:pt x="64167" y="137379"/>
                </a:lnTo>
                <a:cubicBezTo>
                  <a:pt x="58484" y="140794"/>
                  <a:pt x="51227" y="136685"/>
                  <a:pt x="51227" y="130068"/>
                </a:cubicBezTo>
                <a:lnTo>
                  <a:pt x="51227" y="102454"/>
                </a:lnTo>
                <a:cubicBezTo>
                  <a:pt x="51227" y="93036"/>
                  <a:pt x="43570" y="85378"/>
                  <a:pt x="34151" y="85378"/>
                </a:cubicBezTo>
                <a:lnTo>
                  <a:pt x="34125" y="85378"/>
                </a:lnTo>
                <a:close/>
                <a:moveTo>
                  <a:pt x="106723" y="42689"/>
                </a:moveTo>
                <a:cubicBezTo>
                  <a:pt x="106723" y="35621"/>
                  <a:pt x="100984" y="29882"/>
                  <a:pt x="93916" y="29882"/>
                </a:cubicBezTo>
                <a:cubicBezTo>
                  <a:pt x="86848" y="29882"/>
                  <a:pt x="81109" y="35621"/>
                  <a:pt x="81109" y="42689"/>
                </a:cubicBezTo>
                <a:cubicBezTo>
                  <a:pt x="81109" y="49757"/>
                  <a:pt x="86848" y="55496"/>
                  <a:pt x="93916" y="55496"/>
                </a:cubicBezTo>
                <a:cubicBezTo>
                  <a:pt x="100984" y="55496"/>
                  <a:pt x="106723" y="49757"/>
                  <a:pt x="106723" y="42689"/>
                </a:cubicBezTo>
                <a:close/>
              </a:path>
            </a:pathLst>
          </a:custGeom>
          <a:solidFill>
            <a:srgbClr val="C9A87C"/>
          </a:solidFill>
          <a:ln/>
        </p:spPr>
        <p:txBody>
          <a:bodyPr/>
          <a:lstStyle/>
          <a:p>
            <a:endParaRPr lang="zh-CN" altLang="en-US"/>
          </a:p>
        </p:txBody>
      </p:sp>
      <p:sp>
        <p:nvSpPr>
          <p:cNvPr id="45" name="Text 43"/>
          <p:cNvSpPr/>
          <p:nvPr/>
        </p:nvSpPr>
        <p:spPr>
          <a:xfrm>
            <a:off x="728943" y="6151496"/>
            <a:ext cx="11053242" cy="221983"/>
          </a:xfrm>
          <a:prstGeom prst="rect">
            <a:avLst/>
          </a:prstGeom>
          <a:noFill/>
          <a:ln/>
        </p:spPr>
        <p:txBody>
          <a:bodyPr wrap="square" lIns="0" tIns="0" rIns="0" bIns="0" rtlCol="0" anchor="ctr"/>
          <a:lstStyle/>
          <a:p>
            <a:pPr>
              <a:lnSpc>
                <a:spcPct val="140000"/>
              </a:lnSpc>
            </a:pPr>
            <a:r>
              <a:rPr lang="en-US" sz="1076" b="1" dirty="0">
                <a:solidFill>
                  <a:srgbClr val="C9A87C"/>
                </a:solidFill>
                <a:latin typeface="Noto Sans SC" pitchFamily="34" charset="0"/>
                <a:ea typeface="Noto Sans SC" pitchFamily="34" charset="-122"/>
                <a:cs typeface="Noto Sans SC" pitchFamily="34" charset="-120"/>
              </a:rPr>
              <a:t>统一规范：</a:t>
            </a:r>
            <a:r>
              <a:rPr lang="en-US" sz="1076" dirty="0">
                <a:solidFill>
                  <a:srgbClr val="E0E2E5"/>
                </a:solidFill>
                <a:latin typeface="Noto Sans SC" pitchFamily="34" charset="0"/>
                <a:ea typeface="Noto Sans SC" pitchFamily="34" charset="-122"/>
                <a:cs typeface="Noto Sans SC" pitchFamily="34" charset="-120"/>
              </a:rPr>
              <a:t>依托于统一的工具规范与协同协议，OpenHarness 正在极大地降低多智能体工作流的研发门槛。</a:t>
            </a:r>
            <a:endParaRPr lang="en-US" sz="1600" dirty="0"/>
          </a:p>
        </p:txBody>
      </p:sp>
    </p:spTree>
  </p:cSld>
  <p:clrMapOvr>
    <a:masterClrMapping/>
  </p:clrMapOvr>
  <p:transition>
    <p:fade/>
  </p:transition>
</p:sld>
</file>

<file path=ppt/theme/theme1.xml><?xml version="1.0" encoding="utf-8"?>
<a:theme xmlns:a="http://schemas.openxmlformats.org/drawingml/2006/main" name="Custom Theme">
  <a:themeElements>
    <a:clrScheme name="Custom">
      <a:dk1>
        <a:srgbClr val="000000"/>
      </a:dk1>
      <a:lt1>
        <a:srgbClr val="FFFFFF"/>
      </a:lt1>
      <a:dk2>
        <a:srgbClr val="333333"/>
      </a:dk2>
      <a:lt2>
        <a:srgbClr val="EEEEEE"/>
      </a:lt2>
      <a:accent1>
        <a:srgbClr val="8DAAC2"/>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等线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TotalTime>
  <Words>1458</Words>
  <Application>Microsoft Macintosh PowerPoint</Application>
  <PresentationFormat>宽屏</PresentationFormat>
  <Paragraphs>461</Paragraphs>
  <Slides>23</Slides>
  <Notes>23</Notes>
  <HiddenSlides>0</HiddenSlides>
  <MMClips>0</MMClips>
  <ScaleCrop>false</ScaleCrop>
  <HeadingPairs>
    <vt:vector size="6" baseType="variant">
      <vt:variant>
        <vt:lpstr>已用的字体</vt:lpstr>
      </vt:variant>
      <vt:variant>
        <vt:i4>4</vt:i4>
      </vt:variant>
      <vt:variant>
        <vt:lpstr>主题</vt:lpstr>
      </vt:variant>
      <vt:variant>
        <vt:i4>1</vt:i4>
      </vt:variant>
      <vt:variant>
        <vt:lpstr>幻灯片标题</vt:lpstr>
      </vt:variant>
      <vt:variant>
        <vt:i4>23</vt:i4>
      </vt:variant>
    </vt:vector>
  </HeadingPairs>
  <TitlesOfParts>
    <vt:vector size="28" baseType="lpstr">
      <vt:lpstr>Arial</vt:lpstr>
      <vt:lpstr>MiSans</vt:lpstr>
      <vt:lpstr>Hedvig Letters Sans</vt:lpstr>
      <vt:lpstr>Noto Sans SC</vt:lpstr>
      <vt:lpstr>Custom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Moonshot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OpenHarness 深入浅出：解密开源智能体基础设施</dc:title>
  <dc:subject>OpenHarness 深入浅出：解密开源智能体基础设施</dc:subject>
  <dc:creator>Kimi</dc:creator>
  <cp:lastModifiedBy>王 天青</cp:lastModifiedBy>
  <cp:revision>6</cp:revision>
  <dcterms:created xsi:type="dcterms:W3CDTF">2026-04-05T09:11:29Z</dcterms:created>
  <dcterms:modified xsi:type="dcterms:W3CDTF">2026-04-05T09:13:39Z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IGC">
    <vt:lpwstr>{"Label":"OpenHarness 深入浅出：解密开源智能体基础设施","ContentProducer":"001191110108MACG2KBH8F10000","ProduceID":"19d5ce64-f952-8e88-8000-0000d8d7798d","ReservedCode1":"","ContentPropagator":"001191110108MACG2KBH8F20000","PropagateID":"19d5ce64-f952-8e88-8000-0000d8d7798d","ReservedCode2":""}</vt:lpwstr>
  </property>
</Properties>
</file>