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12192000"/>
  <p:embeddedFontLst>
    <p:embeddedFont>
      <p:font typeface="MiSans" pitchFamily="2" charset="-122"/>
      <p:regular r:id="rId32"/>
    </p:embeddedFont>
    <p:embeddedFont>
      <p:font typeface="Noto Sans SC" panose="020B0200000000000000" pitchFamily="34" charset="-128"/>
      <p:regular r:id="rId33"/>
    </p:embeddedFont>
    <p:embeddedFont>
      <p:font typeface="微软雅黑" panose="020B0503020204020204" pitchFamily="34" charset="-122"/>
      <p:regular r:id="rId34"/>
      <p:bold r:id="rId35"/>
    </p:embeddedFont>
    <p:embeddedFont>
      <p:font typeface="Hedvig Letters Sans" pitchFamily="2" charset="0"/>
      <p:regular r:id="rId36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39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5836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/>
          <p:cNvSpPr/>
          <p:nvPr/>
        </p:nvSpPr>
        <p:spPr>
          <a:xfrm>
            <a:off x="400050" y="1619250"/>
            <a:ext cx="2181225" cy="419100"/>
          </a:xfrm>
          <a:custGeom>
            <a:avLst/>
            <a:gdLst/>
            <a:ahLst/>
            <a:cxnLst/>
            <a:rect l="l" t="t" r="r" b="b"/>
            <a:pathLst>
              <a:path w="2181225" h="419100">
                <a:moveTo>
                  <a:pt x="0" y="0"/>
                </a:moveTo>
                <a:lnTo>
                  <a:pt x="2181225" y="0"/>
                </a:lnTo>
                <a:lnTo>
                  <a:pt x="2181225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D4A26A">
              <a:alpha val="14902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400050" y="1619250"/>
            <a:ext cx="38100" cy="419100"/>
          </a:xfrm>
          <a:custGeom>
            <a:avLst/>
            <a:gdLst/>
            <a:ahLst/>
            <a:cxnLst/>
            <a:rect l="l" t="t" r="r" b="b"/>
            <a:pathLst>
              <a:path w="38100" h="419100">
                <a:moveTo>
                  <a:pt x="0" y="0"/>
                </a:moveTo>
                <a:lnTo>
                  <a:pt x="38100" y="0"/>
                </a:lnTo>
                <a:lnTo>
                  <a:pt x="3810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Text 3"/>
          <p:cNvSpPr/>
          <p:nvPr/>
        </p:nvSpPr>
        <p:spPr>
          <a:xfrm>
            <a:off x="609600" y="1695450"/>
            <a:ext cx="1866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kern="0" spc="135" dirty="0">
                <a:solidFill>
                  <a:srgbClr val="D4A26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DATA AGENT MVP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81000" y="2343150"/>
            <a:ext cx="11772900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企业级 Data Agent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敏捷落地规划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381000" y="4286250"/>
            <a:ext cx="1524000" cy="38100"/>
          </a:xfrm>
          <a:custGeom>
            <a:avLst/>
            <a:gdLst/>
            <a:ahLst/>
            <a:cxnLst/>
            <a:rect l="l" t="t" r="r" b="b"/>
            <a:pathLst>
              <a:path w="1524000" h="38100">
                <a:moveTo>
                  <a:pt x="0" y="0"/>
                </a:moveTo>
                <a:lnTo>
                  <a:pt x="1524000" y="0"/>
                </a:lnTo>
                <a:lnTo>
                  <a:pt x="1524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D4A26A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6"/>
          <p:cNvSpPr/>
          <p:nvPr/>
        </p:nvSpPr>
        <p:spPr>
          <a:xfrm>
            <a:off x="381000" y="4629150"/>
            <a:ext cx="115728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kern="0" spc="56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存量数据资产的 AI 智能化盘活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416719" y="6248400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47625" y="0"/>
                </a:moveTo>
                <a:cubicBezTo>
                  <a:pt x="54211" y="0"/>
                  <a:pt x="59531" y="5321"/>
                  <a:pt x="59531" y="11906"/>
                </a:cubicBezTo>
                <a:lnTo>
                  <a:pt x="59531" y="23812"/>
                </a:lnTo>
                <a:lnTo>
                  <a:pt x="107156" y="23812"/>
                </a:lnTo>
                <a:lnTo>
                  <a:pt x="107156" y="11906"/>
                </a:lnTo>
                <a:cubicBezTo>
                  <a:pt x="107156" y="5321"/>
                  <a:pt x="112477" y="0"/>
                  <a:pt x="119063" y="0"/>
                </a:cubicBezTo>
                <a:cubicBezTo>
                  <a:pt x="125648" y="0"/>
                  <a:pt x="130969" y="5321"/>
                  <a:pt x="130969" y="11906"/>
                </a:cubicBezTo>
                <a:lnTo>
                  <a:pt x="130969" y="23812"/>
                </a:lnTo>
                <a:lnTo>
                  <a:pt x="142875" y="23812"/>
                </a:lnTo>
                <a:cubicBezTo>
                  <a:pt x="156009" y="23812"/>
                  <a:pt x="166688" y="34491"/>
                  <a:pt x="166688" y="47625"/>
                </a:cubicBezTo>
                <a:lnTo>
                  <a:pt x="166688" y="154781"/>
                </a:lnTo>
                <a:cubicBezTo>
                  <a:pt x="166688" y="167915"/>
                  <a:pt x="156009" y="178594"/>
                  <a:pt x="142875" y="178594"/>
                </a:cubicBezTo>
                <a:lnTo>
                  <a:pt x="23812" y="178594"/>
                </a:lnTo>
                <a:cubicBezTo>
                  <a:pt x="10678" y="178594"/>
                  <a:pt x="0" y="167915"/>
                  <a:pt x="0" y="154781"/>
                </a:cubicBezTo>
                <a:lnTo>
                  <a:pt x="0" y="47625"/>
                </a:lnTo>
                <a:cubicBezTo>
                  <a:pt x="0" y="34491"/>
                  <a:pt x="10678" y="23812"/>
                  <a:pt x="23812" y="23812"/>
                </a:cubicBezTo>
                <a:lnTo>
                  <a:pt x="35719" y="23812"/>
                </a:lnTo>
                <a:lnTo>
                  <a:pt x="35719" y="11906"/>
                </a:lnTo>
                <a:cubicBezTo>
                  <a:pt x="35719" y="5321"/>
                  <a:pt x="41039" y="0"/>
                  <a:pt x="47625" y="0"/>
                </a:cubicBezTo>
                <a:close/>
                <a:moveTo>
                  <a:pt x="23812" y="89297"/>
                </a:moveTo>
                <a:lnTo>
                  <a:pt x="23812" y="101203"/>
                </a:lnTo>
                <a:cubicBezTo>
                  <a:pt x="23812" y="104477"/>
                  <a:pt x="26491" y="107156"/>
                  <a:pt x="29766" y="107156"/>
                </a:cubicBezTo>
                <a:lnTo>
                  <a:pt x="41672" y="107156"/>
                </a:lnTo>
                <a:cubicBezTo>
                  <a:pt x="44946" y="107156"/>
                  <a:pt x="47625" y="104477"/>
                  <a:pt x="47625" y="101203"/>
                </a:cubicBezTo>
                <a:lnTo>
                  <a:pt x="47625" y="89297"/>
                </a:lnTo>
                <a:cubicBezTo>
                  <a:pt x="47625" y="86023"/>
                  <a:pt x="44946" y="83344"/>
                  <a:pt x="41672" y="83344"/>
                </a:cubicBezTo>
                <a:lnTo>
                  <a:pt x="29766" y="83344"/>
                </a:lnTo>
                <a:cubicBezTo>
                  <a:pt x="26491" y="83344"/>
                  <a:pt x="23812" y="86023"/>
                  <a:pt x="23812" y="89297"/>
                </a:cubicBezTo>
                <a:close/>
                <a:moveTo>
                  <a:pt x="71438" y="89297"/>
                </a:moveTo>
                <a:lnTo>
                  <a:pt x="71438" y="101203"/>
                </a:lnTo>
                <a:cubicBezTo>
                  <a:pt x="71438" y="104477"/>
                  <a:pt x="74116" y="107156"/>
                  <a:pt x="77391" y="107156"/>
                </a:cubicBezTo>
                <a:lnTo>
                  <a:pt x="89297" y="107156"/>
                </a:lnTo>
                <a:cubicBezTo>
                  <a:pt x="92571" y="107156"/>
                  <a:pt x="95250" y="104477"/>
                  <a:pt x="95250" y="101203"/>
                </a:cubicBezTo>
                <a:lnTo>
                  <a:pt x="95250" y="89297"/>
                </a:lnTo>
                <a:cubicBezTo>
                  <a:pt x="95250" y="86023"/>
                  <a:pt x="92571" y="83344"/>
                  <a:pt x="89297" y="83344"/>
                </a:cubicBezTo>
                <a:lnTo>
                  <a:pt x="77391" y="83344"/>
                </a:lnTo>
                <a:cubicBezTo>
                  <a:pt x="74116" y="83344"/>
                  <a:pt x="71438" y="86023"/>
                  <a:pt x="71438" y="89297"/>
                </a:cubicBezTo>
                <a:close/>
                <a:moveTo>
                  <a:pt x="125016" y="83344"/>
                </a:moveTo>
                <a:cubicBezTo>
                  <a:pt x="121741" y="83344"/>
                  <a:pt x="119063" y="86023"/>
                  <a:pt x="119063" y="89297"/>
                </a:cubicBezTo>
                <a:lnTo>
                  <a:pt x="119063" y="101203"/>
                </a:lnTo>
                <a:cubicBezTo>
                  <a:pt x="119063" y="104477"/>
                  <a:pt x="121741" y="107156"/>
                  <a:pt x="125016" y="107156"/>
                </a:cubicBezTo>
                <a:lnTo>
                  <a:pt x="136922" y="107156"/>
                </a:lnTo>
                <a:cubicBezTo>
                  <a:pt x="140196" y="107156"/>
                  <a:pt x="142875" y="104477"/>
                  <a:pt x="142875" y="101203"/>
                </a:cubicBezTo>
                <a:lnTo>
                  <a:pt x="142875" y="89297"/>
                </a:lnTo>
                <a:cubicBezTo>
                  <a:pt x="142875" y="86023"/>
                  <a:pt x="140196" y="83344"/>
                  <a:pt x="136922" y="83344"/>
                </a:cubicBezTo>
                <a:lnTo>
                  <a:pt x="125016" y="83344"/>
                </a:lnTo>
                <a:close/>
                <a:moveTo>
                  <a:pt x="23812" y="136922"/>
                </a:moveTo>
                <a:lnTo>
                  <a:pt x="23812" y="148828"/>
                </a:lnTo>
                <a:cubicBezTo>
                  <a:pt x="23812" y="152102"/>
                  <a:pt x="26491" y="154781"/>
                  <a:pt x="29766" y="154781"/>
                </a:cubicBezTo>
                <a:lnTo>
                  <a:pt x="41672" y="154781"/>
                </a:lnTo>
                <a:cubicBezTo>
                  <a:pt x="44946" y="154781"/>
                  <a:pt x="47625" y="152102"/>
                  <a:pt x="47625" y="148828"/>
                </a:cubicBezTo>
                <a:lnTo>
                  <a:pt x="47625" y="136922"/>
                </a:lnTo>
                <a:cubicBezTo>
                  <a:pt x="47625" y="133648"/>
                  <a:pt x="44946" y="130969"/>
                  <a:pt x="41672" y="130969"/>
                </a:cubicBezTo>
                <a:lnTo>
                  <a:pt x="29766" y="130969"/>
                </a:lnTo>
                <a:cubicBezTo>
                  <a:pt x="26491" y="130969"/>
                  <a:pt x="23812" y="133648"/>
                  <a:pt x="23812" y="136922"/>
                </a:cubicBezTo>
                <a:close/>
                <a:moveTo>
                  <a:pt x="77391" y="130969"/>
                </a:moveTo>
                <a:cubicBezTo>
                  <a:pt x="74116" y="130969"/>
                  <a:pt x="71438" y="133648"/>
                  <a:pt x="71438" y="136922"/>
                </a:cubicBezTo>
                <a:lnTo>
                  <a:pt x="71438" y="148828"/>
                </a:lnTo>
                <a:cubicBezTo>
                  <a:pt x="71438" y="152102"/>
                  <a:pt x="74116" y="154781"/>
                  <a:pt x="77391" y="154781"/>
                </a:cubicBezTo>
                <a:lnTo>
                  <a:pt x="89297" y="154781"/>
                </a:lnTo>
                <a:cubicBezTo>
                  <a:pt x="92571" y="154781"/>
                  <a:pt x="95250" y="152102"/>
                  <a:pt x="95250" y="148828"/>
                </a:cubicBezTo>
                <a:lnTo>
                  <a:pt x="95250" y="136922"/>
                </a:lnTo>
                <a:cubicBezTo>
                  <a:pt x="95250" y="133648"/>
                  <a:pt x="92571" y="130969"/>
                  <a:pt x="89297" y="130969"/>
                </a:cubicBezTo>
                <a:lnTo>
                  <a:pt x="77391" y="130969"/>
                </a:lnTo>
                <a:close/>
                <a:moveTo>
                  <a:pt x="119063" y="136922"/>
                </a:moveTo>
                <a:lnTo>
                  <a:pt x="119063" y="148828"/>
                </a:lnTo>
                <a:cubicBezTo>
                  <a:pt x="119063" y="152102"/>
                  <a:pt x="121741" y="154781"/>
                  <a:pt x="125016" y="154781"/>
                </a:cubicBezTo>
                <a:lnTo>
                  <a:pt x="136922" y="154781"/>
                </a:lnTo>
                <a:cubicBezTo>
                  <a:pt x="140196" y="154781"/>
                  <a:pt x="142875" y="152102"/>
                  <a:pt x="142875" y="148828"/>
                </a:cubicBezTo>
                <a:lnTo>
                  <a:pt x="142875" y="136922"/>
                </a:lnTo>
                <a:cubicBezTo>
                  <a:pt x="142875" y="133648"/>
                  <a:pt x="140196" y="130969"/>
                  <a:pt x="136922" y="130969"/>
                </a:cubicBezTo>
                <a:lnTo>
                  <a:pt x="125016" y="130969"/>
                </a:lnTo>
                <a:cubicBezTo>
                  <a:pt x="121741" y="130969"/>
                  <a:pt x="119063" y="133648"/>
                  <a:pt x="119063" y="136922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Text 8"/>
          <p:cNvSpPr/>
          <p:nvPr/>
        </p:nvSpPr>
        <p:spPr>
          <a:xfrm>
            <a:off x="771525" y="6210300"/>
            <a:ext cx="1009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2025年12月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120" dirty="0">
                <a:solidFill>
                  <a:srgbClr val="D4A26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TABLE OF CONTENTS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723900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目录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333500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D4A26A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400050" y="1752600"/>
            <a:ext cx="5543550" cy="1352550"/>
          </a:xfrm>
          <a:custGeom>
            <a:avLst/>
            <a:gdLst/>
            <a:ahLst/>
            <a:cxnLst/>
            <a:rect l="l" t="t" r="r" b="b"/>
            <a:pathLst>
              <a:path w="5543550" h="1352550">
                <a:moveTo>
                  <a:pt x="38100" y="0"/>
                </a:moveTo>
                <a:lnTo>
                  <a:pt x="5467347" y="0"/>
                </a:lnTo>
                <a:cubicBezTo>
                  <a:pt x="5509433" y="0"/>
                  <a:pt x="5543550" y="34117"/>
                  <a:pt x="5543550" y="76203"/>
                </a:cubicBezTo>
                <a:lnTo>
                  <a:pt x="5543550" y="1276347"/>
                </a:lnTo>
                <a:cubicBezTo>
                  <a:pt x="5543550" y="1318433"/>
                  <a:pt x="5509433" y="1352550"/>
                  <a:pt x="5467347" y="1352550"/>
                </a:cubicBezTo>
                <a:lnTo>
                  <a:pt x="38100" y="1352550"/>
                </a:lnTo>
                <a:cubicBezTo>
                  <a:pt x="17072" y="1352550"/>
                  <a:pt x="0" y="1335478"/>
                  <a:pt x="0" y="13144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rgbClr val="4C5F7A">
                  <a:alpha val="20000"/>
                </a:srgbClr>
              </a:gs>
              <a:gs pos="100000">
                <a:srgbClr val="4C5F7A">
                  <a:alpha val="5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400050" y="1752600"/>
            <a:ext cx="38100" cy="1352550"/>
          </a:xfrm>
          <a:custGeom>
            <a:avLst/>
            <a:gdLst/>
            <a:ahLst/>
            <a:cxnLst/>
            <a:rect l="l" t="t" r="r" b="b"/>
            <a:pathLst>
              <a:path w="38100" h="1352550">
                <a:moveTo>
                  <a:pt x="38100" y="0"/>
                </a:moveTo>
                <a:lnTo>
                  <a:pt x="38100" y="0"/>
                </a:lnTo>
                <a:lnTo>
                  <a:pt x="38100" y="1352550"/>
                </a:lnTo>
                <a:lnTo>
                  <a:pt x="38100" y="1352550"/>
                </a:lnTo>
                <a:cubicBezTo>
                  <a:pt x="17072" y="1352550"/>
                  <a:pt x="0" y="1335478"/>
                  <a:pt x="0" y="13144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647700" y="19812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798909" y="2095500"/>
            <a:ext cx="342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A1D21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01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333500" y="2095500"/>
            <a:ext cx="23717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业务背景与 MVP 目标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33500" y="2628900"/>
            <a:ext cx="445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技能挂载策略：降维打击的敏捷落地路径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267450" y="1752600"/>
            <a:ext cx="5543550" cy="1352550"/>
          </a:xfrm>
          <a:custGeom>
            <a:avLst/>
            <a:gdLst/>
            <a:ahLst/>
            <a:cxnLst/>
            <a:rect l="l" t="t" r="r" b="b"/>
            <a:pathLst>
              <a:path w="5543550" h="1352550">
                <a:moveTo>
                  <a:pt x="38100" y="0"/>
                </a:moveTo>
                <a:lnTo>
                  <a:pt x="5467347" y="0"/>
                </a:lnTo>
                <a:cubicBezTo>
                  <a:pt x="5509433" y="0"/>
                  <a:pt x="5543550" y="34117"/>
                  <a:pt x="5543550" y="76203"/>
                </a:cubicBezTo>
                <a:lnTo>
                  <a:pt x="5543550" y="1276347"/>
                </a:lnTo>
                <a:cubicBezTo>
                  <a:pt x="5543550" y="1318433"/>
                  <a:pt x="5509433" y="1352550"/>
                  <a:pt x="5467347" y="1352550"/>
                </a:cubicBezTo>
                <a:lnTo>
                  <a:pt x="38100" y="1352550"/>
                </a:lnTo>
                <a:cubicBezTo>
                  <a:pt x="17072" y="1352550"/>
                  <a:pt x="0" y="1335478"/>
                  <a:pt x="0" y="13144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rgbClr val="4C5F7A">
                  <a:alpha val="20000"/>
                </a:srgbClr>
              </a:gs>
              <a:gs pos="100000">
                <a:srgbClr val="4C5F7A">
                  <a:alpha val="5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10"/>
          <p:cNvSpPr/>
          <p:nvPr/>
        </p:nvSpPr>
        <p:spPr>
          <a:xfrm>
            <a:off x="6267450" y="1752600"/>
            <a:ext cx="38100" cy="1352550"/>
          </a:xfrm>
          <a:custGeom>
            <a:avLst/>
            <a:gdLst/>
            <a:ahLst/>
            <a:cxnLst/>
            <a:rect l="l" t="t" r="r" b="b"/>
            <a:pathLst>
              <a:path w="38100" h="1352550">
                <a:moveTo>
                  <a:pt x="38100" y="0"/>
                </a:moveTo>
                <a:lnTo>
                  <a:pt x="38100" y="0"/>
                </a:lnTo>
                <a:lnTo>
                  <a:pt x="38100" y="1352550"/>
                </a:lnTo>
                <a:lnTo>
                  <a:pt x="38100" y="1352550"/>
                </a:lnTo>
                <a:cubicBezTo>
                  <a:pt x="17072" y="1352550"/>
                  <a:pt x="0" y="1335478"/>
                  <a:pt x="0" y="13144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11"/>
          <p:cNvSpPr/>
          <p:nvPr/>
        </p:nvSpPr>
        <p:spPr>
          <a:xfrm>
            <a:off x="6515100" y="19812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2"/>
          <p:cNvSpPr/>
          <p:nvPr/>
        </p:nvSpPr>
        <p:spPr>
          <a:xfrm>
            <a:off x="6644580" y="2095500"/>
            <a:ext cx="390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A1D21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02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200900" y="2095500"/>
            <a:ext cx="1485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系统架构设计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200900" y="2628900"/>
            <a:ext cx="445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精简拓扑：构建高可靠的自然语言路由引擎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00050" y="3333750"/>
            <a:ext cx="5543550" cy="1352550"/>
          </a:xfrm>
          <a:custGeom>
            <a:avLst/>
            <a:gdLst/>
            <a:ahLst/>
            <a:cxnLst/>
            <a:rect l="l" t="t" r="r" b="b"/>
            <a:pathLst>
              <a:path w="5543550" h="1352550">
                <a:moveTo>
                  <a:pt x="38100" y="0"/>
                </a:moveTo>
                <a:lnTo>
                  <a:pt x="5467347" y="0"/>
                </a:lnTo>
                <a:cubicBezTo>
                  <a:pt x="5509433" y="0"/>
                  <a:pt x="5543550" y="34117"/>
                  <a:pt x="5543550" y="76203"/>
                </a:cubicBezTo>
                <a:lnTo>
                  <a:pt x="5543550" y="1276347"/>
                </a:lnTo>
                <a:cubicBezTo>
                  <a:pt x="5543550" y="1318433"/>
                  <a:pt x="5509433" y="1352550"/>
                  <a:pt x="5467347" y="1352550"/>
                </a:cubicBezTo>
                <a:lnTo>
                  <a:pt x="38100" y="1352550"/>
                </a:lnTo>
                <a:cubicBezTo>
                  <a:pt x="17072" y="1352550"/>
                  <a:pt x="0" y="1335478"/>
                  <a:pt x="0" y="13144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rgbClr val="4C5F7A">
                  <a:alpha val="20000"/>
                </a:srgbClr>
              </a:gs>
              <a:gs pos="100000">
                <a:srgbClr val="4C5F7A">
                  <a:alpha val="5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6"/>
          <p:cNvSpPr/>
          <p:nvPr/>
        </p:nvSpPr>
        <p:spPr>
          <a:xfrm>
            <a:off x="400050" y="3333750"/>
            <a:ext cx="38100" cy="1352550"/>
          </a:xfrm>
          <a:custGeom>
            <a:avLst/>
            <a:gdLst/>
            <a:ahLst/>
            <a:cxnLst/>
            <a:rect l="l" t="t" r="r" b="b"/>
            <a:pathLst>
              <a:path w="38100" h="1352550">
                <a:moveTo>
                  <a:pt x="38100" y="0"/>
                </a:moveTo>
                <a:lnTo>
                  <a:pt x="38100" y="0"/>
                </a:lnTo>
                <a:lnTo>
                  <a:pt x="38100" y="1352550"/>
                </a:lnTo>
                <a:lnTo>
                  <a:pt x="38100" y="1352550"/>
                </a:lnTo>
                <a:cubicBezTo>
                  <a:pt x="17072" y="1352550"/>
                  <a:pt x="0" y="1335478"/>
                  <a:pt x="0" y="13144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Shape 17"/>
          <p:cNvSpPr/>
          <p:nvPr/>
        </p:nvSpPr>
        <p:spPr>
          <a:xfrm>
            <a:off x="647700" y="35623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Text 18"/>
          <p:cNvSpPr/>
          <p:nvPr/>
        </p:nvSpPr>
        <p:spPr>
          <a:xfrm>
            <a:off x="777180" y="3676650"/>
            <a:ext cx="390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A1D21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03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333500" y="3676650"/>
            <a:ext cx="1485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核心功能需求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33500" y="4210050"/>
            <a:ext cx="445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全生命周期管理：从技能注册到智能洞察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267450" y="3333750"/>
            <a:ext cx="5543550" cy="1352550"/>
          </a:xfrm>
          <a:custGeom>
            <a:avLst/>
            <a:gdLst/>
            <a:ahLst/>
            <a:cxnLst/>
            <a:rect l="l" t="t" r="r" b="b"/>
            <a:pathLst>
              <a:path w="5543550" h="1352550">
                <a:moveTo>
                  <a:pt x="38100" y="0"/>
                </a:moveTo>
                <a:lnTo>
                  <a:pt x="5467347" y="0"/>
                </a:lnTo>
                <a:cubicBezTo>
                  <a:pt x="5509433" y="0"/>
                  <a:pt x="5543550" y="34117"/>
                  <a:pt x="5543550" y="76203"/>
                </a:cubicBezTo>
                <a:lnTo>
                  <a:pt x="5543550" y="1276347"/>
                </a:lnTo>
                <a:cubicBezTo>
                  <a:pt x="5543550" y="1318433"/>
                  <a:pt x="5509433" y="1352550"/>
                  <a:pt x="5467347" y="1352550"/>
                </a:cubicBezTo>
                <a:lnTo>
                  <a:pt x="38100" y="1352550"/>
                </a:lnTo>
                <a:cubicBezTo>
                  <a:pt x="17072" y="1352550"/>
                  <a:pt x="0" y="1335478"/>
                  <a:pt x="0" y="13144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rgbClr val="4C5F7A">
                  <a:alpha val="20000"/>
                </a:srgbClr>
              </a:gs>
              <a:gs pos="100000">
                <a:srgbClr val="4C5F7A">
                  <a:alpha val="5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Shape 22"/>
          <p:cNvSpPr/>
          <p:nvPr/>
        </p:nvSpPr>
        <p:spPr>
          <a:xfrm>
            <a:off x="6267450" y="3333750"/>
            <a:ext cx="38100" cy="1352550"/>
          </a:xfrm>
          <a:custGeom>
            <a:avLst/>
            <a:gdLst/>
            <a:ahLst/>
            <a:cxnLst/>
            <a:rect l="l" t="t" r="r" b="b"/>
            <a:pathLst>
              <a:path w="38100" h="1352550">
                <a:moveTo>
                  <a:pt x="38100" y="0"/>
                </a:moveTo>
                <a:lnTo>
                  <a:pt x="38100" y="0"/>
                </a:lnTo>
                <a:lnTo>
                  <a:pt x="38100" y="1352550"/>
                </a:lnTo>
                <a:lnTo>
                  <a:pt x="38100" y="1352550"/>
                </a:lnTo>
                <a:cubicBezTo>
                  <a:pt x="17072" y="1352550"/>
                  <a:pt x="0" y="1335478"/>
                  <a:pt x="0" y="13144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5" name="Shape 23"/>
          <p:cNvSpPr/>
          <p:nvPr/>
        </p:nvSpPr>
        <p:spPr>
          <a:xfrm>
            <a:off x="6515100" y="35623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6" name="Text 24"/>
          <p:cNvSpPr/>
          <p:nvPr/>
        </p:nvSpPr>
        <p:spPr>
          <a:xfrm>
            <a:off x="6644580" y="3676650"/>
            <a:ext cx="390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A1D21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04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7200900" y="3676650"/>
            <a:ext cx="1485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技术选型建议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200900" y="4210050"/>
            <a:ext cx="445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轻量级云原生栈：兼顾极速交付与扩展性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400050" y="4914900"/>
            <a:ext cx="5543550" cy="1352550"/>
          </a:xfrm>
          <a:custGeom>
            <a:avLst/>
            <a:gdLst/>
            <a:ahLst/>
            <a:cxnLst/>
            <a:rect l="l" t="t" r="r" b="b"/>
            <a:pathLst>
              <a:path w="5543550" h="1352550">
                <a:moveTo>
                  <a:pt x="38100" y="0"/>
                </a:moveTo>
                <a:lnTo>
                  <a:pt x="5467347" y="0"/>
                </a:lnTo>
                <a:cubicBezTo>
                  <a:pt x="5509433" y="0"/>
                  <a:pt x="5543550" y="34117"/>
                  <a:pt x="5543550" y="76203"/>
                </a:cubicBezTo>
                <a:lnTo>
                  <a:pt x="5543550" y="1276347"/>
                </a:lnTo>
                <a:cubicBezTo>
                  <a:pt x="5543550" y="1318433"/>
                  <a:pt x="5509433" y="1352550"/>
                  <a:pt x="5467347" y="1352550"/>
                </a:cubicBezTo>
                <a:lnTo>
                  <a:pt x="38100" y="1352550"/>
                </a:lnTo>
                <a:cubicBezTo>
                  <a:pt x="17072" y="1352550"/>
                  <a:pt x="0" y="1335478"/>
                  <a:pt x="0" y="13144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rgbClr val="4C5F7A">
                  <a:alpha val="20000"/>
                </a:srgbClr>
              </a:gs>
              <a:gs pos="100000">
                <a:srgbClr val="4C5F7A">
                  <a:alpha val="5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0" name="Shape 28"/>
          <p:cNvSpPr/>
          <p:nvPr/>
        </p:nvSpPr>
        <p:spPr>
          <a:xfrm>
            <a:off x="400050" y="4914900"/>
            <a:ext cx="38100" cy="1352550"/>
          </a:xfrm>
          <a:custGeom>
            <a:avLst/>
            <a:gdLst/>
            <a:ahLst/>
            <a:cxnLst/>
            <a:rect l="l" t="t" r="r" b="b"/>
            <a:pathLst>
              <a:path w="38100" h="1352550">
                <a:moveTo>
                  <a:pt x="38100" y="0"/>
                </a:moveTo>
                <a:lnTo>
                  <a:pt x="38100" y="0"/>
                </a:lnTo>
                <a:lnTo>
                  <a:pt x="38100" y="1352550"/>
                </a:lnTo>
                <a:lnTo>
                  <a:pt x="38100" y="1352550"/>
                </a:lnTo>
                <a:cubicBezTo>
                  <a:pt x="17072" y="1352550"/>
                  <a:pt x="0" y="1335478"/>
                  <a:pt x="0" y="13144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Shape 29"/>
          <p:cNvSpPr/>
          <p:nvPr/>
        </p:nvSpPr>
        <p:spPr>
          <a:xfrm>
            <a:off x="647700" y="51435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2" name="Text 30"/>
          <p:cNvSpPr/>
          <p:nvPr/>
        </p:nvSpPr>
        <p:spPr>
          <a:xfrm>
            <a:off x="777180" y="5257800"/>
            <a:ext cx="390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A1D21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05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1333500" y="5257800"/>
            <a:ext cx="1943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实施计划与里程碑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1333500" y="5791200"/>
            <a:ext cx="445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敏捷交付：4-6周快速验证业务价值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6267450" y="4914900"/>
            <a:ext cx="5543550" cy="1352550"/>
          </a:xfrm>
          <a:custGeom>
            <a:avLst/>
            <a:gdLst/>
            <a:ahLst/>
            <a:cxnLst/>
            <a:rect l="l" t="t" r="r" b="b"/>
            <a:pathLst>
              <a:path w="5543550" h="1352550">
                <a:moveTo>
                  <a:pt x="38100" y="0"/>
                </a:moveTo>
                <a:lnTo>
                  <a:pt x="5467347" y="0"/>
                </a:lnTo>
                <a:cubicBezTo>
                  <a:pt x="5509433" y="0"/>
                  <a:pt x="5543550" y="34117"/>
                  <a:pt x="5543550" y="76203"/>
                </a:cubicBezTo>
                <a:lnTo>
                  <a:pt x="5543550" y="1276347"/>
                </a:lnTo>
                <a:cubicBezTo>
                  <a:pt x="5543550" y="1318433"/>
                  <a:pt x="5509433" y="1352550"/>
                  <a:pt x="5467347" y="1352550"/>
                </a:cubicBezTo>
                <a:lnTo>
                  <a:pt x="38100" y="1352550"/>
                </a:lnTo>
                <a:cubicBezTo>
                  <a:pt x="17072" y="1352550"/>
                  <a:pt x="0" y="1335478"/>
                  <a:pt x="0" y="13144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rgbClr val="4C5F7A">
                  <a:alpha val="20000"/>
                </a:srgbClr>
              </a:gs>
              <a:gs pos="100000">
                <a:srgbClr val="4C5F7A">
                  <a:alpha val="5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6" name="Shape 34"/>
          <p:cNvSpPr/>
          <p:nvPr/>
        </p:nvSpPr>
        <p:spPr>
          <a:xfrm>
            <a:off x="6267450" y="4914900"/>
            <a:ext cx="38100" cy="1352550"/>
          </a:xfrm>
          <a:custGeom>
            <a:avLst/>
            <a:gdLst/>
            <a:ahLst/>
            <a:cxnLst/>
            <a:rect l="l" t="t" r="r" b="b"/>
            <a:pathLst>
              <a:path w="38100" h="1352550">
                <a:moveTo>
                  <a:pt x="38100" y="0"/>
                </a:moveTo>
                <a:lnTo>
                  <a:pt x="38100" y="0"/>
                </a:lnTo>
                <a:lnTo>
                  <a:pt x="38100" y="1352550"/>
                </a:lnTo>
                <a:lnTo>
                  <a:pt x="38100" y="1352550"/>
                </a:lnTo>
                <a:cubicBezTo>
                  <a:pt x="17072" y="1352550"/>
                  <a:pt x="0" y="1335478"/>
                  <a:pt x="0" y="13144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7" name="Shape 35"/>
          <p:cNvSpPr/>
          <p:nvPr/>
        </p:nvSpPr>
        <p:spPr>
          <a:xfrm>
            <a:off x="6515100" y="51435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8" name="Text 36"/>
          <p:cNvSpPr/>
          <p:nvPr/>
        </p:nvSpPr>
        <p:spPr>
          <a:xfrm>
            <a:off x="6644580" y="5257800"/>
            <a:ext cx="390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A1D21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06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7200900" y="5257800"/>
            <a:ext cx="1028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成功指标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7200900" y="5791200"/>
            <a:ext cx="445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双维北极星：技术指标与业务效能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/>
          <p:cNvSpPr/>
          <p:nvPr/>
        </p:nvSpPr>
        <p:spPr>
          <a:xfrm>
            <a:off x="400050" y="1653778"/>
            <a:ext cx="1562100" cy="419100"/>
          </a:xfrm>
          <a:custGeom>
            <a:avLst/>
            <a:gdLst/>
            <a:ahLst/>
            <a:cxnLst/>
            <a:rect l="l" t="t" r="r" b="b"/>
            <a:pathLst>
              <a:path w="1562100" h="419100">
                <a:moveTo>
                  <a:pt x="0" y="0"/>
                </a:moveTo>
                <a:lnTo>
                  <a:pt x="1562100" y="0"/>
                </a:lnTo>
                <a:lnTo>
                  <a:pt x="156210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400050" y="1653778"/>
            <a:ext cx="38100" cy="419100"/>
          </a:xfrm>
          <a:custGeom>
            <a:avLst/>
            <a:gdLst/>
            <a:ahLst/>
            <a:cxnLst/>
            <a:rect l="l" t="t" r="r" b="b"/>
            <a:pathLst>
              <a:path w="38100" h="419100">
                <a:moveTo>
                  <a:pt x="0" y="0"/>
                </a:moveTo>
                <a:lnTo>
                  <a:pt x="38100" y="0"/>
                </a:lnTo>
                <a:lnTo>
                  <a:pt x="3810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Text 3"/>
          <p:cNvSpPr/>
          <p:nvPr/>
        </p:nvSpPr>
        <p:spPr>
          <a:xfrm>
            <a:off x="609600" y="1729978"/>
            <a:ext cx="12573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D4A26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CHAPTER 01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81000" y="2377678"/>
            <a:ext cx="11772900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业务背景与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MVP 目标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381000" y="4396978"/>
            <a:ext cx="1828800" cy="38100"/>
          </a:xfrm>
          <a:custGeom>
            <a:avLst/>
            <a:gdLst/>
            <a:ahLst/>
            <a:cxnLst/>
            <a:rect l="l" t="t" r="r" b="b"/>
            <a:pathLst>
              <a:path w="1828800" h="38100">
                <a:moveTo>
                  <a:pt x="0" y="0"/>
                </a:moveTo>
                <a:lnTo>
                  <a:pt x="1828800" y="0"/>
                </a:lnTo>
                <a:lnTo>
                  <a:pt x="18288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D4A26A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6"/>
          <p:cNvSpPr/>
          <p:nvPr/>
        </p:nvSpPr>
        <p:spPr>
          <a:xfrm>
            <a:off x="381000" y="4739878"/>
            <a:ext cx="654367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22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技能挂载策略：降维打击的敏捷落地路径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CURRENT SITUATION &amp; PAIN POINTS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现状与痛点：数据资产的"沉睡"困境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1811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D4A26A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85763" y="1528763"/>
            <a:ext cx="5829300" cy="4467225"/>
          </a:xfrm>
          <a:custGeom>
            <a:avLst/>
            <a:gdLst/>
            <a:ahLst/>
            <a:cxnLst/>
            <a:rect l="l" t="t" r="r" b="b"/>
            <a:pathLst>
              <a:path w="5829300" h="4467225">
                <a:moveTo>
                  <a:pt x="76211" y="0"/>
                </a:moveTo>
                <a:lnTo>
                  <a:pt x="5753089" y="0"/>
                </a:lnTo>
                <a:cubicBezTo>
                  <a:pt x="5795179" y="0"/>
                  <a:pt x="5829300" y="34121"/>
                  <a:pt x="5829300" y="76211"/>
                </a:cubicBezTo>
                <a:lnTo>
                  <a:pt x="5829300" y="4391014"/>
                </a:lnTo>
                <a:cubicBezTo>
                  <a:pt x="5829300" y="4433104"/>
                  <a:pt x="5795179" y="4467225"/>
                  <a:pt x="5753089" y="4467225"/>
                </a:cubicBezTo>
                <a:lnTo>
                  <a:pt x="76211" y="4467225"/>
                </a:lnTo>
                <a:cubicBezTo>
                  <a:pt x="34121" y="4467225"/>
                  <a:pt x="0" y="4433104"/>
                  <a:pt x="0" y="4391014"/>
                </a:cubicBezTo>
                <a:lnTo>
                  <a:pt x="0" y="76211"/>
                </a:lnTo>
                <a:cubicBezTo>
                  <a:pt x="0" y="34149"/>
                  <a:pt x="34149" y="0"/>
                  <a:pt x="76211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 w="12700">
            <a:solidFill>
              <a:srgbClr val="4C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619125" y="176212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76202" y="0"/>
                </a:moveTo>
                <a:lnTo>
                  <a:pt x="380998" y="0"/>
                </a:lnTo>
                <a:cubicBezTo>
                  <a:pt x="423055" y="0"/>
                  <a:pt x="457200" y="34145"/>
                  <a:pt x="457200" y="76202"/>
                </a:cubicBezTo>
                <a:lnTo>
                  <a:pt x="457200" y="380998"/>
                </a:lnTo>
                <a:cubicBezTo>
                  <a:pt x="457200" y="423055"/>
                  <a:pt x="423055" y="457200"/>
                  <a:pt x="38099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764381" y="1895475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166688" y="76572"/>
                </a:moveTo>
                <a:cubicBezTo>
                  <a:pt x="161181" y="80218"/>
                  <a:pt x="154856" y="83158"/>
                  <a:pt x="148270" y="85502"/>
                </a:cubicBezTo>
                <a:cubicBezTo>
                  <a:pt x="130783" y="91753"/>
                  <a:pt x="107826" y="95250"/>
                  <a:pt x="83344" y="95250"/>
                </a:cubicBezTo>
                <a:cubicBezTo>
                  <a:pt x="58862" y="95250"/>
                  <a:pt x="35868" y="91715"/>
                  <a:pt x="18417" y="85502"/>
                </a:cubicBezTo>
                <a:cubicBezTo>
                  <a:pt x="11869" y="83158"/>
                  <a:pt x="5507" y="80218"/>
                  <a:pt x="0" y="76572"/>
                </a:cubicBezTo>
                <a:lnTo>
                  <a:pt x="0" y="107156"/>
                </a:lnTo>
                <a:cubicBezTo>
                  <a:pt x="0" y="123602"/>
                  <a:pt x="37319" y="136922"/>
                  <a:pt x="83344" y="136922"/>
                </a:cubicBezTo>
                <a:cubicBezTo>
                  <a:pt x="129369" y="136922"/>
                  <a:pt x="166688" y="123602"/>
                  <a:pt x="166688" y="107156"/>
                </a:cubicBezTo>
                <a:lnTo>
                  <a:pt x="166688" y="76572"/>
                </a:lnTo>
                <a:close/>
                <a:moveTo>
                  <a:pt x="166688" y="47625"/>
                </a:moveTo>
                <a:lnTo>
                  <a:pt x="166688" y="29766"/>
                </a:lnTo>
                <a:cubicBezTo>
                  <a:pt x="166688" y="13320"/>
                  <a:pt x="129369" y="0"/>
                  <a:pt x="83344" y="0"/>
                </a:cubicBezTo>
                <a:cubicBezTo>
                  <a:pt x="37319" y="0"/>
                  <a:pt x="0" y="13320"/>
                  <a:pt x="0" y="29766"/>
                </a:cubicBezTo>
                <a:lnTo>
                  <a:pt x="0" y="47625"/>
                </a:lnTo>
                <a:cubicBezTo>
                  <a:pt x="0" y="64071"/>
                  <a:pt x="37319" y="77391"/>
                  <a:pt x="83344" y="77391"/>
                </a:cubicBezTo>
                <a:cubicBezTo>
                  <a:pt x="129369" y="77391"/>
                  <a:pt x="166688" y="64071"/>
                  <a:pt x="166688" y="47625"/>
                </a:cubicBezTo>
                <a:close/>
                <a:moveTo>
                  <a:pt x="148270" y="145033"/>
                </a:moveTo>
                <a:cubicBezTo>
                  <a:pt x="130820" y="151247"/>
                  <a:pt x="107863" y="154781"/>
                  <a:pt x="83344" y="154781"/>
                </a:cubicBezTo>
                <a:cubicBezTo>
                  <a:pt x="58824" y="154781"/>
                  <a:pt x="35868" y="151247"/>
                  <a:pt x="18417" y="145033"/>
                </a:cubicBezTo>
                <a:cubicBezTo>
                  <a:pt x="11869" y="142689"/>
                  <a:pt x="5507" y="139750"/>
                  <a:pt x="0" y="136103"/>
                </a:cubicBezTo>
                <a:lnTo>
                  <a:pt x="0" y="160734"/>
                </a:lnTo>
                <a:cubicBezTo>
                  <a:pt x="0" y="177180"/>
                  <a:pt x="37319" y="190500"/>
                  <a:pt x="83344" y="190500"/>
                </a:cubicBezTo>
                <a:cubicBezTo>
                  <a:pt x="129369" y="190500"/>
                  <a:pt x="166688" y="177180"/>
                  <a:pt x="166688" y="160734"/>
                </a:cubicBezTo>
                <a:lnTo>
                  <a:pt x="166688" y="136103"/>
                </a:lnTo>
                <a:cubicBezTo>
                  <a:pt x="161181" y="139750"/>
                  <a:pt x="154856" y="142689"/>
                  <a:pt x="148270" y="145033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1190625" y="1838325"/>
            <a:ext cx="1943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海量数据资产沉淀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19125" y="2371725"/>
            <a:ext cx="543877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中大型企业在长期数字化建设中，已沉淀海量数据报表、跑批SQL及数据查询API，形成庞大的数据资产库。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38175" y="3057525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Text 9"/>
          <p:cNvSpPr/>
          <p:nvPr/>
        </p:nvSpPr>
        <p:spPr>
          <a:xfrm>
            <a:off x="923925" y="3019425"/>
            <a:ext cx="2819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数据报表：</a:t>
            </a:r>
            <a:r>
              <a:rPr lang="en-US" sz="1200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数千个业务报表覆盖各业务线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38175" y="3400425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1"/>
          <p:cNvSpPr/>
          <p:nvPr/>
        </p:nvSpPr>
        <p:spPr>
          <a:xfrm>
            <a:off x="923925" y="3362325"/>
            <a:ext cx="2514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跑批SQL：</a:t>
            </a:r>
            <a:r>
              <a:rPr lang="en-US" sz="1200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数万条定时任务SQL脚本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38175" y="3743325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3"/>
          <p:cNvSpPr/>
          <p:nvPr/>
        </p:nvSpPr>
        <p:spPr>
          <a:xfrm>
            <a:off x="923925" y="3705225"/>
            <a:ext cx="26003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数据API：</a:t>
            </a:r>
            <a:r>
              <a:rPr lang="en-US" sz="1200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数百个对外暴露的查询接口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19125" y="5262563"/>
            <a:ext cx="5362575" cy="9525"/>
          </a:xfrm>
          <a:custGeom>
            <a:avLst/>
            <a:gdLst/>
            <a:ahLst/>
            <a:cxnLst/>
            <a:rect l="l" t="t" r="r" b="b"/>
            <a:pathLst>
              <a:path w="5362575" h="9525">
                <a:moveTo>
                  <a:pt x="0" y="0"/>
                </a:moveTo>
                <a:lnTo>
                  <a:pt x="5362575" y="0"/>
                </a:lnTo>
                <a:lnTo>
                  <a:pt x="5362575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4C5F7A">
              <a:alpha val="3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5"/>
          <p:cNvSpPr/>
          <p:nvPr/>
        </p:nvSpPr>
        <p:spPr>
          <a:xfrm>
            <a:off x="619125" y="5476875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资产规模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177284" y="5419725"/>
            <a:ext cx="9429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b="1" dirty="0">
                <a:solidFill>
                  <a:srgbClr val="D4A26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1000+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453188" y="1528763"/>
            <a:ext cx="5353050" cy="1381125"/>
          </a:xfrm>
          <a:custGeom>
            <a:avLst/>
            <a:gdLst/>
            <a:ahLst/>
            <a:cxnLst/>
            <a:rect l="l" t="t" r="r" b="b"/>
            <a:pathLst>
              <a:path w="5353050" h="1381125">
                <a:moveTo>
                  <a:pt x="76197" y="0"/>
                </a:moveTo>
                <a:lnTo>
                  <a:pt x="5276853" y="0"/>
                </a:lnTo>
                <a:cubicBezTo>
                  <a:pt x="5318936" y="0"/>
                  <a:pt x="5353050" y="34114"/>
                  <a:pt x="5353050" y="76197"/>
                </a:cubicBezTo>
                <a:lnTo>
                  <a:pt x="5353050" y="1304928"/>
                </a:lnTo>
                <a:cubicBezTo>
                  <a:pt x="5353050" y="1347011"/>
                  <a:pt x="5318936" y="1381125"/>
                  <a:pt x="5276853" y="1381125"/>
                </a:cubicBezTo>
                <a:lnTo>
                  <a:pt x="76197" y="1381125"/>
                </a:lnTo>
                <a:cubicBezTo>
                  <a:pt x="34114" y="1381125"/>
                  <a:pt x="0" y="1347011"/>
                  <a:pt x="0" y="1304928"/>
                </a:cubicBezTo>
                <a:lnTo>
                  <a:pt x="0" y="76197"/>
                </a:lnTo>
                <a:cubicBezTo>
                  <a:pt x="0" y="34114"/>
                  <a:pt x="34114" y="0"/>
                  <a:pt x="76197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 w="12700">
            <a:solidFill>
              <a:srgbClr val="4C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Shape 18"/>
          <p:cNvSpPr/>
          <p:nvPr/>
        </p:nvSpPr>
        <p:spPr>
          <a:xfrm>
            <a:off x="6648450" y="1724025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FB2C36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Shape 19"/>
          <p:cNvSpPr/>
          <p:nvPr/>
        </p:nvSpPr>
        <p:spPr>
          <a:xfrm>
            <a:off x="6755606" y="1828800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85725" y="0"/>
                </a:moveTo>
                <a:cubicBezTo>
                  <a:pt x="90647" y="0"/>
                  <a:pt x="95168" y="2712"/>
                  <a:pt x="97512" y="7032"/>
                </a:cubicBezTo>
                <a:lnTo>
                  <a:pt x="169843" y="140977"/>
                </a:lnTo>
                <a:cubicBezTo>
                  <a:pt x="172086" y="145130"/>
                  <a:pt x="171986" y="150153"/>
                  <a:pt x="169575" y="154205"/>
                </a:cubicBezTo>
                <a:cubicBezTo>
                  <a:pt x="167164" y="158256"/>
                  <a:pt x="162777" y="160734"/>
                  <a:pt x="158055" y="160734"/>
                </a:cubicBezTo>
                <a:lnTo>
                  <a:pt x="13395" y="160734"/>
                </a:lnTo>
                <a:cubicBezTo>
                  <a:pt x="8673" y="160734"/>
                  <a:pt x="4320" y="158256"/>
                  <a:pt x="1875" y="154205"/>
                </a:cubicBezTo>
                <a:cubicBezTo>
                  <a:pt x="-569" y="150153"/>
                  <a:pt x="-636" y="145130"/>
                  <a:pt x="1607" y="140977"/>
                </a:cubicBezTo>
                <a:lnTo>
                  <a:pt x="73938" y="7032"/>
                </a:lnTo>
                <a:cubicBezTo>
                  <a:pt x="76282" y="2712"/>
                  <a:pt x="80803" y="0"/>
                  <a:pt x="85725" y="0"/>
                </a:cubicBezTo>
                <a:close/>
                <a:moveTo>
                  <a:pt x="85725" y="56257"/>
                </a:moveTo>
                <a:cubicBezTo>
                  <a:pt x="81271" y="56257"/>
                  <a:pt x="77688" y="59840"/>
                  <a:pt x="77688" y="64294"/>
                </a:cubicBezTo>
                <a:lnTo>
                  <a:pt x="77688" y="101798"/>
                </a:lnTo>
                <a:cubicBezTo>
                  <a:pt x="77688" y="106252"/>
                  <a:pt x="81271" y="109835"/>
                  <a:pt x="85725" y="109835"/>
                </a:cubicBezTo>
                <a:cubicBezTo>
                  <a:pt x="90179" y="109835"/>
                  <a:pt x="93762" y="106252"/>
                  <a:pt x="93762" y="101798"/>
                </a:cubicBezTo>
                <a:lnTo>
                  <a:pt x="93762" y="64294"/>
                </a:lnTo>
                <a:cubicBezTo>
                  <a:pt x="93762" y="59840"/>
                  <a:pt x="90179" y="56257"/>
                  <a:pt x="85725" y="56257"/>
                </a:cubicBezTo>
                <a:close/>
                <a:moveTo>
                  <a:pt x="94666" y="128588"/>
                </a:moveTo>
                <a:cubicBezTo>
                  <a:pt x="94869" y="125269"/>
                  <a:pt x="93214" y="122111"/>
                  <a:pt x="90369" y="120390"/>
                </a:cubicBezTo>
                <a:cubicBezTo>
                  <a:pt x="87524" y="118670"/>
                  <a:pt x="83959" y="118670"/>
                  <a:pt x="81114" y="120390"/>
                </a:cubicBezTo>
                <a:cubicBezTo>
                  <a:pt x="78269" y="122111"/>
                  <a:pt x="76614" y="125269"/>
                  <a:pt x="76818" y="128587"/>
                </a:cubicBezTo>
                <a:cubicBezTo>
                  <a:pt x="76614" y="131906"/>
                  <a:pt x="78269" y="135064"/>
                  <a:pt x="81114" y="136785"/>
                </a:cubicBezTo>
                <a:cubicBezTo>
                  <a:pt x="83959" y="138505"/>
                  <a:pt x="87524" y="138505"/>
                  <a:pt x="90369" y="136785"/>
                </a:cubicBezTo>
                <a:cubicBezTo>
                  <a:pt x="93214" y="135064"/>
                  <a:pt x="94869" y="131906"/>
                  <a:pt x="94666" y="128588"/>
                </a:cubicBezTo>
                <a:close/>
              </a:path>
            </a:pathLst>
          </a:custGeom>
          <a:solidFill>
            <a:srgbClr val="FF6467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2" name="Text 20"/>
          <p:cNvSpPr/>
          <p:nvPr/>
        </p:nvSpPr>
        <p:spPr>
          <a:xfrm>
            <a:off x="7143750" y="1781175"/>
            <a:ext cx="14287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资产复用率极低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648450" y="2219325"/>
            <a:ext cx="503872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业务人员需跨越多个孤立系统获取数据，</a:t>
            </a:r>
            <a:r>
              <a:rPr lang="en-US" sz="1200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数据资产复用率不足20%</a:t>
            </a: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，大量已开发资产处于"沉睡"状态。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453188" y="3071813"/>
            <a:ext cx="5353050" cy="1381125"/>
          </a:xfrm>
          <a:custGeom>
            <a:avLst/>
            <a:gdLst/>
            <a:ahLst/>
            <a:cxnLst/>
            <a:rect l="l" t="t" r="r" b="b"/>
            <a:pathLst>
              <a:path w="5353050" h="1381125">
                <a:moveTo>
                  <a:pt x="76197" y="0"/>
                </a:moveTo>
                <a:lnTo>
                  <a:pt x="5276853" y="0"/>
                </a:lnTo>
                <a:cubicBezTo>
                  <a:pt x="5318936" y="0"/>
                  <a:pt x="5353050" y="34114"/>
                  <a:pt x="5353050" y="76197"/>
                </a:cubicBezTo>
                <a:lnTo>
                  <a:pt x="5353050" y="1304928"/>
                </a:lnTo>
                <a:cubicBezTo>
                  <a:pt x="5353050" y="1347011"/>
                  <a:pt x="5318936" y="1381125"/>
                  <a:pt x="5276853" y="1381125"/>
                </a:cubicBezTo>
                <a:lnTo>
                  <a:pt x="76197" y="1381125"/>
                </a:lnTo>
                <a:cubicBezTo>
                  <a:pt x="34114" y="1381125"/>
                  <a:pt x="0" y="1347011"/>
                  <a:pt x="0" y="1304928"/>
                </a:cubicBezTo>
                <a:lnTo>
                  <a:pt x="0" y="76197"/>
                </a:lnTo>
                <a:cubicBezTo>
                  <a:pt x="0" y="34114"/>
                  <a:pt x="34114" y="0"/>
                  <a:pt x="76197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 w="12700">
            <a:solidFill>
              <a:srgbClr val="4C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Shape 23"/>
          <p:cNvSpPr/>
          <p:nvPr/>
        </p:nvSpPr>
        <p:spPr>
          <a:xfrm>
            <a:off x="6648450" y="3267075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FB2C36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6" name="Shape 24"/>
          <p:cNvSpPr/>
          <p:nvPr/>
        </p:nvSpPr>
        <p:spPr>
          <a:xfrm>
            <a:off x="6744891" y="3371850"/>
            <a:ext cx="192881" cy="171450"/>
          </a:xfrm>
          <a:custGeom>
            <a:avLst/>
            <a:gdLst/>
            <a:ahLst/>
            <a:cxnLst/>
            <a:rect l="l" t="t" r="r" b="b"/>
            <a:pathLst>
              <a:path w="192881" h="171450">
                <a:moveTo>
                  <a:pt x="75009" y="2679"/>
                </a:moveTo>
                <a:cubicBezTo>
                  <a:pt x="97187" y="2679"/>
                  <a:pt x="115193" y="20685"/>
                  <a:pt x="115193" y="42863"/>
                </a:cubicBezTo>
                <a:cubicBezTo>
                  <a:pt x="115193" y="65040"/>
                  <a:pt x="97187" y="83046"/>
                  <a:pt x="75009" y="83046"/>
                </a:cubicBezTo>
                <a:cubicBezTo>
                  <a:pt x="52831" y="83046"/>
                  <a:pt x="34826" y="65040"/>
                  <a:pt x="34826" y="42863"/>
                </a:cubicBezTo>
                <a:cubicBezTo>
                  <a:pt x="34826" y="20685"/>
                  <a:pt x="52831" y="2679"/>
                  <a:pt x="75009" y="2679"/>
                </a:cubicBezTo>
                <a:close/>
                <a:moveTo>
                  <a:pt x="65064" y="101798"/>
                </a:moveTo>
                <a:lnTo>
                  <a:pt x="84955" y="101798"/>
                </a:lnTo>
                <a:cubicBezTo>
                  <a:pt x="94900" y="101798"/>
                  <a:pt x="104276" y="104243"/>
                  <a:pt x="112514" y="108529"/>
                </a:cubicBezTo>
                <a:lnTo>
                  <a:pt x="112514" y="109969"/>
                </a:lnTo>
                <a:cubicBezTo>
                  <a:pt x="105951" y="115863"/>
                  <a:pt x="101798" y="124402"/>
                  <a:pt x="101798" y="133912"/>
                </a:cubicBezTo>
                <a:lnTo>
                  <a:pt x="101798" y="166059"/>
                </a:lnTo>
                <a:cubicBezTo>
                  <a:pt x="101798" y="167900"/>
                  <a:pt x="101966" y="169709"/>
                  <a:pt x="102234" y="171450"/>
                </a:cubicBezTo>
                <a:lnTo>
                  <a:pt x="15303" y="171450"/>
                </a:lnTo>
                <a:cubicBezTo>
                  <a:pt x="9811" y="171450"/>
                  <a:pt x="5358" y="166996"/>
                  <a:pt x="5358" y="161505"/>
                </a:cubicBezTo>
                <a:cubicBezTo>
                  <a:pt x="5358" y="128521"/>
                  <a:pt x="32080" y="101798"/>
                  <a:pt x="65064" y="101798"/>
                </a:cubicBezTo>
                <a:close/>
                <a:moveTo>
                  <a:pt x="166092" y="101832"/>
                </a:moveTo>
                <a:cubicBezTo>
                  <a:pt x="166092" y="95905"/>
                  <a:pt x="161304" y="91116"/>
                  <a:pt x="155377" y="91116"/>
                </a:cubicBezTo>
                <a:cubicBezTo>
                  <a:pt x="149449" y="91116"/>
                  <a:pt x="144661" y="95905"/>
                  <a:pt x="144661" y="101832"/>
                </a:cubicBezTo>
                <a:lnTo>
                  <a:pt x="144661" y="117872"/>
                </a:lnTo>
                <a:lnTo>
                  <a:pt x="166092" y="117872"/>
                </a:lnTo>
                <a:lnTo>
                  <a:pt x="166092" y="101832"/>
                </a:lnTo>
                <a:close/>
                <a:moveTo>
                  <a:pt x="117872" y="133945"/>
                </a:moveTo>
                <a:cubicBezTo>
                  <a:pt x="117872" y="126947"/>
                  <a:pt x="122359" y="120986"/>
                  <a:pt x="128588" y="118776"/>
                </a:cubicBezTo>
                <a:lnTo>
                  <a:pt x="128588" y="101832"/>
                </a:lnTo>
                <a:cubicBezTo>
                  <a:pt x="128588" y="87031"/>
                  <a:pt x="140576" y="75043"/>
                  <a:pt x="155377" y="75043"/>
                </a:cubicBezTo>
                <a:cubicBezTo>
                  <a:pt x="170178" y="75043"/>
                  <a:pt x="182166" y="87031"/>
                  <a:pt x="182166" y="101832"/>
                </a:cubicBezTo>
                <a:lnTo>
                  <a:pt x="182166" y="118776"/>
                </a:lnTo>
                <a:cubicBezTo>
                  <a:pt x="188394" y="120986"/>
                  <a:pt x="192881" y="126947"/>
                  <a:pt x="192881" y="133945"/>
                </a:cubicBezTo>
                <a:lnTo>
                  <a:pt x="192881" y="166092"/>
                </a:lnTo>
                <a:cubicBezTo>
                  <a:pt x="192881" y="174966"/>
                  <a:pt x="185682" y="182166"/>
                  <a:pt x="176808" y="182166"/>
                </a:cubicBezTo>
                <a:lnTo>
                  <a:pt x="133945" y="182166"/>
                </a:lnTo>
                <a:cubicBezTo>
                  <a:pt x="125071" y="182166"/>
                  <a:pt x="117872" y="174966"/>
                  <a:pt x="117872" y="166092"/>
                </a:cubicBezTo>
                <a:lnTo>
                  <a:pt x="117872" y="133945"/>
                </a:lnTo>
                <a:close/>
              </a:path>
            </a:pathLst>
          </a:custGeom>
          <a:solidFill>
            <a:srgbClr val="FF6467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5"/>
          <p:cNvSpPr/>
          <p:nvPr/>
        </p:nvSpPr>
        <p:spPr>
          <a:xfrm>
            <a:off x="7143750" y="3324225"/>
            <a:ext cx="1238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缺乏统一入口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6648450" y="3762375"/>
            <a:ext cx="503872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没有统一的自然语言交互入口，业务人员</a:t>
            </a:r>
            <a:r>
              <a:rPr lang="en-US" sz="1200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必须学习SQL或依赖IT部门</a:t>
            </a: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，数据获取门槛极高。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453188" y="4614863"/>
            <a:ext cx="5353050" cy="1381125"/>
          </a:xfrm>
          <a:custGeom>
            <a:avLst/>
            <a:gdLst/>
            <a:ahLst/>
            <a:cxnLst/>
            <a:rect l="l" t="t" r="r" b="b"/>
            <a:pathLst>
              <a:path w="5353050" h="1381125">
                <a:moveTo>
                  <a:pt x="76197" y="0"/>
                </a:moveTo>
                <a:lnTo>
                  <a:pt x="5276853" y="0"/>
                </a:lnTo>
                <a:cubicBezTo>
                  <a:pt x="5318936" y="0"/>
                  <a:pt x="5353050" y="34114"/>
                  <a:pt x="5353050" y="76197"/>
                </a:cubicBezTo>
                <a:lnTo>
                  <a:pt x="5353050" y="1304928"/>
                </a:lnTo>
                <a:cubicBezTo>
                  <a:pt x="5353050" y="1347011"/>
                  <a:pt x="5318936" y="1381125"/>
                  <a:pt x="5276853" y="1381125"/>
                </a:cubicBezTo>
                <a:lnTo>
                  <a:pt x="76197" y="1381125"/>
                </a:lnTo>
                <a:cubicBezTo>
                  <a:pt x="34114" y="1381125"/>
                  <a:pt x="0" y="1347011"/>
                  <a:pt x="0" y="1304928"/>
                </a:cubicBezTo>
                <a:lnTo>
                  <a:pt x="0" y="76197"/>
                </a:lnTo>
                <a:cubicBezTo>
                  <a:pt x="0" y="34114"/>
                  <a:pt x="34114" y="0"/>
                  <a:pt x="76197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 w="12700">
            <a:solidFill>
              <a:srgbClr val="4C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Shape 28"/>
          <p:cNvSpPr/>
          <p:nvPr/>
        </p:nvSpPr>
        <p:spPr>
          <a:xfrm>
            <a:off x="6648450" y="4810125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FB2C36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Shape 29"/>
          <p:cNvSpPr/>
          <p:nvPr/>
        </p:nvSpPr>
        <p:spPr>
          <a:xfrm>
            <a:off x="6755606" y="4914900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85725" y="0"/>
                </a:moveTo>
                <a:cubicBezTo>
                  <a:pt x="133038" y="0"/>
                  <a:pt x="171450" y="38412"/>
                  <a:pt x="171450" y="85725"/>
                </a:cubicBezTo>
                <a:cubicBezTo>
                  <a:pt x="171450" y="133038"/>
                  <a:pt x="133038" y="171450"/>
                  <a:pt x="85725" y="171450"/>
                </a:cubicBezTo>
                <a:cubicBezTo>
                  <a:pt x="38412" y="171450"/>
                  <a:pt x="0" y="133038"/>
                  <a:pt x="0" y="85725"/>
                </a:cubicBezTo>
                <a:cubicBezTo>
                  <a:pt x="0" y="38412"/>
                  <a:pt x="38412" y="0"/>
                  <a:pt x="85725" y="0"/>
                </a:cubicBezTo>
                <a:close/>
                <a:moveTo>
                  <a:pt x="77688" y="40184"/>
                </a:moveTo>
                <a:lnTo>
                  <a:pt x="77688" y="85725"/>
                </a:lnTo>
                <a:cubicBezTo>
                  <a:pt x="77688" y="88404"/>
                  <a:pt x="79028" y="90915"/>
                  <a:pt x="81271" y="92422"/>
                </a:cubicBezTo>
                <a:lnTo>
                  <a:pt x="113418" y="113854"/>
                </a:lnTo>
                <a:cubicBezTo>
                  <a:pt x="117102" y="116332"/>
                  <a:pt x="122091" y="115327"/>
                  <a:pt x="124569" y="111610"/>
                </a:cubicBezTo>
                <a:cubicBezTo>
                  <a:pt x="127047" y="107893"/>
                  <a:pt x="126043" y="102937"/>
                  <a:pt x="122326" y="100459"/>
                </a:cubicBezTo>
                <a:lnTo>
                  <a:pt x="93762" y="81439"/>
                </a:lnTo>
                <a:lnTo>
                  <a:pt x="93762" y="40184"/>
                </a:lnTo>
                <a:cubicBezTo>
                  <a:pt x="93762" y="35730"/>
                  <a:pt x="90179" y="32147"/>
                  <a:pt x="85725" y="32147"/>
                </a:cubicBezTo>
                <a:cubicBezTo>
                  <a:pt x="81271" y="32147"/>
                  <a:pt x="77688" y="35730"/>
                  <a:pt x="77688" y="40184"/>
                </a:cubicBezTo>
                <a:close/>
              </a:path>
            </a:pathLst>
          </a:custGeom>
          <a:solidFill>
            <a:srgbClr val="FF6467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2" name="Text 30"/>
          <p:cNvSpPr/>
          <p:nvPr/>
        </p:nvSpPr>
        <p:spPr>
          <a:xfrm>
            <a:off x="7143750" y="4867275"/>
            <a:ext cx="1238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取数效率低下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648450" y="5305425"/>
            <a:ext cx="503872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反复向IT提交取数工单，</a:t>
            </a:r>
            <a:r>
              <a:rPr lang="en-US" sz="1200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平均等待时间2-3天</a:t>
            </a: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，严重影响业务决策的时效性。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MVP CORE OBJECTIVES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MVP 核心目标：快速闭环，建立信任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1811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D4A26A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90525" y="1419225"/>
            <a:ext cx="11410950" cy="1419225"/>
          </a:xfrm>
          <a:custGeom>
            <a:avLst/>
            <a:gdLst/>
            <a:ahLst/>
            <a:cxnLst/>
            <a:rect l="l" t="t" r="r" b="b"/>
            <a:pathLst>
              <a:path w="11410950" h="1419225">
                <a:moveTo>
                  <a:pt x="76198" y="0"/>
                </a:moveTo>
                <a:lnTo>
                  <a:pt x="11334752" y="0"/>
                </a:lnTo>
                <a:cubicBezTo>
                  <a:pt x="11376835" y="0"/>
                  <a:pt x="11410950" y="34115"/>
                  <a:pt x="11410950" y="76198"/>
                </a:cubicBezTo>
                <a:lnTo>
                  <a:pt x="11410950" y="1343027"/>
                </a:lnTo>
                <a:cubicBezTo>
                  <a:pt x="11410950" y="1385110"/>
                  <a:pt x="11376835" y="1419225"/>
                  <a:pt x="11334752" y="1419225"/>
                </a:cubicBezTo>
                <a:lnTo>
                  <a:pt x="76198" y="1419225"/>
                </a:lnTo>
                <a:cubicBezTo>
                  <a:pt x="34115" y="1419225"/>
                  <a:pt x="0" y="1385110"/>
                  <a:pt x="0" y="1343027"/>
                </a:cubicBezTo>
                <a:lnTo>
                  <a:pt x="0" y="76198"/>
                </a:lnTo>
                <a:cubicBezTo>
                  <a:pt x="0" y="34115"/>
                  <a:pt x="34115" y="0"/>
                  <a:pt x="76198" y="0"/>
                </a:cubicBezTo>
                <a:close/>
              </a:path>
            </a:pathLst>
          </a:custGeom>
          <a:gradFill flip="none" rotWithShape="1">
            <a:gsLst>
              <a:gs pos="0">
                <a:srgbClr val="D4A26A">
                  <a:alpha val="15000"/>
                </a:srgbClr>
              </a:gs>
              <a:gs pos="100000">
                <a:srgbClr val="D4A26A">
                  <a:alpha val="5000"/>
                </a:srgbClr>
              </a:gs>
            </a:gsLst>
            <a:lin ang="2700000" scaled="1"/>
          </a:gradFill>
          <a:ln w="25400">
            <a:solidFill>
              <a:srgbClr val="D4A26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590550" y="161925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754856" y="1781175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250031" y="142875"/>
                </a:moveTo>
                <a:cubicBezTo>
                  <a:pt x="250031" y="83734"/>
                  <a:pt x="202016" y="35719"/>
                  <a:pt x="142875" y="35719"/>
                </a:cubicBezTo>
                <a:cubicBezTo>
                  <a:pt x="83734" y="35719"/>
                  <a:pt x="35719" y="83734"/>
                  <a:pt x="35719" y="142875"/>
                </a:cubicBezTo>
                <a:cubicBezTo>
                  <a:pt x="35719" y="202016"/>
                  <a:pt x="83734" y="250031"/>
                  <a:pt x="142875" y="250031"/>
                </a:cubicBezTo>
                <a:cubicBezTo>
                  <a:pt x="202016" y="250031"/>
                  <a:pt x="250031" y="202016"/>
                  <a:pt x="250031" y="142875"/>
                </a:cubicBezTo>
                <a:close/>
                <a:moveTo>
                  <a:pt x="0" y="142875"/>
                </a:moveTo>
                <a:cubicBezTo>
                  <a:pt x="0" y="64020"/>
                  <a:pt x="64020" y="0"/>
                  <a:pt x="142875" y="0"/>
                </a:cubicBezTo>
                <a:cubicBezTo>
                  <a:pt x="221730" y="0"/>
                  <a:pt x="285750" y="64020"/>
                  <a:pt x="285750" y="142875"/>
                </a:cubicBezTo>
                <a:cubicBezTo>
                  <a:pt x="285750" y="221730"/>
                  <a:pt x="221730" y="285750"/>
                  <a:pt x="142875" y="285750"/>
                </a:cubicBezTo>
                <a:cubicBezTo>
                  <a:pt x="64020" y="285750"/>
                  <a:pt x="0" y="221730"/>
                  <a:pt x="0" y="142875"/>
                </a:cubicBezTo>
                <a:close/>
                <a:moveTo>
                  <a:pt x="142875" y="187523"/>
                </a:moveTo>
                <a:cubicBezTo>
                  <a:pt x="167517" y="187523"/>
                  <a:pt x="187523" y="167517"/>
                  <a:pt x="187523" y="142875"/>
                </a:cubicBezTo>
                <a:cubicBezTo>
                  <a:pt x="187523" y="118233"/>
                  <a:pt x="167517" y="98227"/>
                  <a:pt x="142875" y="98227"/>
                </a:cubicBezTo>
                <a:cubicBezTo>
                  <a:pt x="118233" y="98227"/>
                  <a:pt x="98227" y="118233"/>
                  <a:pt x="98227" y="142875"/>
                </a:cubicBezTo>
                <a:cubicBezTo>
                  <a:pt x="98227" y="167517"/>
                  <a:pt x="118233" y="187523"/>
                  <a:pt x="142875" y="187523"/>
                </a:cubicBezTo>
                <a:close/>
                <a:moveTo>
                  <a:pt x="142875" y="62508"/>
                </a:moveTo>
                <a:cubicBezTo>
                  <a:pt x="187231" y="62508"/>
                  <a:pt x="223242" y="98519"/>
                  <a:pt x="223242" y="142875"/>
                </a:cubicBezTo>
                <a:cubicBezTo>
                  <a:pt x="223242" y="187231"/>
                  <a:pt x="187231" y="223242"/>
                  <a:pt x="142875" y="223242"/>
                </a:cubicBezTo>
                <a:cubicBezTo>
                  <a:pt x="98519" y="223242"/>
                  <a:pt x="62508" y="187231"/>
                  <a:pt x="62508" y="142875"/>
                </a:cubicBezTo>
                <a:cubicBezTo>
                  <a:pt x="62508" y="98519"/>
                  <a:pt x="98519" y="62508"/>
                  <a:pt x="142875" y="62508"/>
                </a:cubicBezTo>
                <a:close/>
                <a:moveTo>
                  <a:pt x="125016" y="142875"/>
                </a:moveTo>
                <a:cubicBezTo>
                  <a:pt x="125016" y="133018"/>
                  <a:pt x="133018" y="125016"/>
                  <a:pt x="142875" y="125016"/>
                </a:cubicBezTo>
                <a:cubicBezTo>
                  <a:pt x="152732" y="125016"/>
                  <a:pt x="160734" y="133018"/>
                  <a:pt x="160734" y="142875"/>
                </a:cubicBezTo>
                <a:cubicBezTo>
                  <a:pt x="160734" y="152732"/>
                  <a:pt x="152732" y="160734"/>
                  <a:pt x="142875" y="160734"/>
                </a:cubicBezTo>
                <a:cubicBezTo>
                  <a:pt x="133018" y="160734"/>
                  <a:pt x="125016" y="152732"/>
                  <a:pt x="125016" y="142875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1390650" y="1619250"/>
            <a:ext cx="103536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"快速闭环，建立信任"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390650" y="2076450"/>
            <a:ext cx="10296525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MVP阶段的核心目标是通过</a:t>
            </a:r>
            <a:r>
              <a:rPr lang="en-US" sz="1350" b="1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技能挂载（Skill Integration）</a:t>
            </a:r>
            <a:r>
              <a:rPr lang="en-US" sz="13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策略，以极低的风险和成本快速验证"对话即分析"的商业价值，在保障100%数据准确性的前提下建立种子用户的信任基础。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85763" y="3038475"/>
            <a:ext cx="3695700" cy="1381125"/>
          </a:xfrm>
          <a:custGeom>
            <a:avLst/>
            <a:gdLst/>
            <a:ahLst/>
            <a:cxnLst/>
            <a:rect l="l" t="t" r="r" b="b"/>
            <a:pathLst>
              <a:path w="3695700" h="1381125">
                <a:moveTo>
                  <a:pt x="76197" y="0"/>
                </a:moveTo>
                <a:lnTo>
                  <a:pt x="3619503" y="0"/>
                </a:lnTo>
                <a:cubicBezTo>
                  <a:pt x="3661586" y="0"/>
                  <a:pt x="3695700" y="34114"/>
                  <a:pt x="3695700" y="76197"/>
                </a:cubicBezTo>
                <a:lnTo>
                  <a:pt x="3695700" y="1304928"/>
                </a:lnTo>
                <a:cubicBezTo>
                  <a:pt x="3695700" y="1347011"/>
                  <a:pt x="3661586" y="1381125"/>
                  <a:pt x="3619503" y="1381125"/>
                </a:cubicBezTo>
                <a:lnTo>
                  <a:pt x="76197" y="1381125"/>
                </a:lnTo>
                <a:cubicBezTo>
                  <a:pt x="34114" y="1381125"/>
                  <a:pt x="0" y="1347011"/>
                  <a:pt x="0" y="1304928"/>
                </a:cubicBezTo>
                <a:lnTo>
                  <a:pt x="0" y="76197"/>
                </a:lnTo>
                <a:cubicBezTo>
                  <a:pt x="0" y="34114"/>
                  <a:pt x="34114" y="0"/>
                  <a:pt x="76197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 w="12700">
            <a:solidFill>
              <a:srgbClr val="4C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Shape 9"/>
          <p:cNvSpPr/>
          <p:nvPr/>
        </p:nvSpPr>
        <p:spPr>
          <a:xfrm>
            <a:off x="542925" y="319563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76202" y="0"/>
                </a:moveTo>
                <a:lnTo>
                  <a:pt x="380998" y="0"/>
                </a:lnTo>
                <a:cubicBezTo>
                  <a:pt x="423055" y="0"/>
                  <a:pt x="457200" y="34145"/>
                  <a:pt x="457200" y="76202"/>
                </a:cubicBezTo>
                <a:lnTo>
                  <a:pt x="457200" y="380998"/>
                </a:lnTo>
                <a:cubicBezTo>
                  <a:pt x="457200" y="423055"/>
                  <a:pt x="423055" y="457200"/>
                  <a:pt x="38099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Text 10"/>
          <p:cNvSpPr/>
          <p:nvPr/>
        </p:nvSpPr>
        <p:spPr>
          <a:xfrm>
            <a:off x="656034" y="3271838"/>
            <a:ext cx="342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D4A26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01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114425" y="3290888"/>
            <a:ext cx="1238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降维打击策略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2925" y="3767138"/>
            <a:ext cx="345757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将高频业务需求路由至</a:t>
            </a:r>
            <a:r>
              <a:rPr lang="en-US" sz="1200" dirty="0">
                <a:solidFill>
                  <a:srgbClr val="D4A26A"/>
                </a:solidFill>
                <a:highlight>
                  <a:srgbClr val="D4A26A">
                    <a:alpha val="2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已验证的数据API </a:t>
            </a: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，完全规避NL2SQL的模型幻觉风险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4246513" y="3038475"/>
            <a:ext cx="3695700" cy="1381125"/>
          </a:xfrm>
          <a:custGeom>
            <a:avLst/>
            <a:gdLst/>
            <a:ahLst/>
            <a:cxnLst/>
            <a:rect l="l" t="t" r="r" b="b"/>
            <a:pathLst>
              <a:path w="3695700" h="1381125">
                <a:moveTo>
                  <a:pt x="76197" y="0"/>
                </a:moveTo>
                <a:lnTo>
                  <a:pt x="3619503" y="0"/>
                </a:lnTo>
                <a:cubicBezTo>
                  <a:pt x="3661586" y="0"/>
                  <a:pt x="3695700" y="34114"/>
                  <a:pt x="3695700" y="76197"/>
                </a:cubicBezTo>
                <a:lnTo>
                  <a:pt x="3695700" y="1304928"/>
                </a:lnTo>
                <a:cubicBezTo>
                  <a:pt x="3695700" y="1347011"/>
                  <a:pt x="3661586" y="1381125"/>
                  <a:pt x="3619503" y="1381125"/>
                </a:cubicBezTo>
                <a:lnTo>
                  <a:pt x="76197" y="1381125"/>
                </a:lnTo>
                <a:cubicBezTo>
                  <a:pt x="34114" y="1381125"/>
                  <a:pt x="0" y="1347011"/>
                  <a:pt x="0" y="1304928"/>
                </a:cubicBezTo>
                <a:lnTo>
                  <a:pt x="0" y="76197"/>
                </a:lnTo>
                <a:cubicBezTo>
                  <a:pt x="0" y="34114"/>
                  <a:pt x="34114" y="0"/>
                  <a:pt x="76197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 w="12700">
            <a:solidFill>
              <a:srgbClr val="4C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4"/>
          <p:cNvSpPr/>
          <p:nvPr/>
        </p:nvSpPr>
        <p:spPr>
          <a:xfrm>
            <a:off x="4403675" y="319563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76202" y="0"/>
                </a:moveTo>
                <a:lnTo>
                  <a:pt x="380998" y="0"/>
                </a:lnTo>
                <a:cubicBezTo>
                  <a:pt x="423055" y="0"/>
                  <a:pt x="457200" y="34145"/>
                  <a:pt x="457200" y="76202"/>
                </a:cubicBezTo>
                <a:lnTo>
                  <a:pt x="457200" y="380998"/>
                </a:lnTo>
                <a:cubicBezTo>
                  <a:pt x="457200" y="423055"/>
                  <a:pt x="423055" y="457200"/>
                  <a:pt x="38099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5"/>
          <p:cNvSpPr/>
          <p:nvPr/>
        </p:nvSpPr>
        <p:spPr>
          <a:xfrm>
            <a:off x="4495056" y="3271838"/>
            <a:ext cx="390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D4A26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02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975175" y="3290888"/>
            <a:ext cx="13525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100%数据准确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03675" y="3767138"/>
            <a:ext cx="345757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基于存量API的成熟逻辑，</a:t>
            </a:r>
            <a:r>
              <a:rPr lang="en-US" sz="1200" dirty="0">
                <a:solidFill>
                  <a:srgbClr val="D4A26A"/>
                </a:solidFill>
                <a:highlight>
                  <a:srgbClr val="D4A26A">
                    <a:alpha val="2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确保查询结果100%准确 </a:t>
            </a: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，消除模型幻觉带来的口径不一致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8107338" y="3038475"/>
            <a:ext cx="3695700" cy="1381125"/>
          </a:xfrm>
          <a:custGeom>
            <a:avLst/>
            <a:gdLst/>
            <a:ahLst/>
            <a:cxnLst/>
            <a:rect l="l" t="t" r="r" b="b"/>
            <a:pathLst>
              <a:path w="3695700" h="1381125">
                <a:moveTo>
                  <a:pt x="76197" y="0"/>
                </a:moveTo>
                <a:lnTo>
                  <a:pt x="3619503" y="0"/>
                </a:lnTo>
                <a:cubicBezTo>
                  <a:pt x="3661586" y="0"/>
                  <a:pt x="3695700" y="34114"/>
                  <a:pt x="3695700" y="76197"/>
                </a:cubicBezTo>
                <a:lnTo>
                  <a:pt x="3695700" y="1304928"/>
                </a:lnTo>
                <a:cubicBezTo>
                  <a:pt x="3695700" y="1347011"/>
                  <a:pt x="3661586" y="1381125"/>
                  <a:pt x="3619503" y="1381125"/>
                </a:cubicBezTo>
                <a:lnTo>
                  <a:pt x="76197" y="1381125"/>
                </a:lnTo>
                <a:cubicBezTo>
                  <a:pt x="34114" y="1381125"/>
                  <a:pt x="0" y="1347011"/>
                  <a:pt x="0" y="1304928"/>
                </a:cubicBezTo>
                <a:lnTo>
                  <a:pt x="0" y="76197"/>
                </a:lnTo>
                <a:cubicBezTo>
                  <a:pt x="0" y="34114"/>
                  <a:pt x="34114" y="0"/>
                  <a:pt x="76197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 w="12700">
            <a:solidFill>
              <a:srgbClr val="4C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Shape 19"/>
          <p:cNvSpPr/>
          <p:nvPr/>
        </p:nvSpPr>
        <p:spPr>
          <a:xfrm>
            <a:off x="8264500" y="319563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76202" y="0"/>
                </a:moveTo>
                <a:lnTo>
                  <a:pt x="380998" y="0"/>
                </a:lnTo>
                <a:cubicBezTo>
                  <a:pt x="423055" y="0"/>
                  <a:pt x="457200" y="34145"/>
                  <a:pt x="457200" y="76202"/>
                </a:cubicBezTo>
                <a:lnTo>
                  <a:pt x="457200" y="380998"/>
                </a:lnTo>
                <a:cubicBezTo>
                  <a:pt x="457200" y="423055"/>
                  <a:pt x="423055" y="457200"/>
                  <a:pt x="38099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2" name="Text 20"/>
          <p:cNvSpPr/>
          <p:nvPr/>
        </p:nvSpPr>
        <p:spPr>
          <a:xfrm>
            <a:off x="8355881" y="3271838"/>
            <a:ext cx="390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D4A26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03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836000" y="3290888"/>
            <a:ext cx="1238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最小工程代价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8264500" y="3767138"/>
            <a:ext cx="345757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封装10-20个高频核心API为Skill，</a:t>
            </a:r>
            <a:r>
              <a:rPr lang="en-US" sz="1200" dirty="0">
                <a:solidFill>
                  <a:srgbClr val="D4A26A"/>
                </a:solidFill>
                <a:highlight>
                  <a:srgbClr val="D4A26A">
                    <a:alpha val="2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4-6周内完成落地 </a:t>
            </a: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，快速验证商业闭环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385763" y="4619625"/>
            <a:ext cx="11420475" cy="923925"/>
          </a:xfrm>
          <a:custGeom>
            <a:avLst/>
            <a:gdLst/>
            <a:ahLst/>
            <a:cxnLst/>
            <a:rect l="l" t="t" r="r" b="b"/>
            <a:pathLst>
              <a:path w="11420475" h="923925">
                <a:moveTo>
                  <a:pt x="76196" y="0"/>
                </a:moveTo>
                <a:lnTo>
                  <a:pt x="11344279" y="0"/>
                </a:lnTo>
                <a:cubicBezTo>
                  <a:pt x="11386361" y="0"/>
                  <a:pt x="11420475" y="34114"/>
                  <a:pt x="11420475" y="76196"/>
                </a:cubicBezTo>
                <a:lnTo>
                  <a:pt x="11420475" y="847729"/>
                </a:lnTo>
                <a:cubicBezTo>
                  <a:pt x="11420475" y="889811"/>
                  <a:pt x="11386361" y="923925"/>
                  <a:pt x="11344279" y="923925"/>
                </a:cubicBezTo>
                <a:lnTo>
                  <a:pt x="76196" y="923925"/>
                </a:lnTo>
                <a:cubicBezTo>
                  <a:pt x="34114" y="923925"/>
                  <a:pt x="0" y="889811"/>
                  <a:pt x="0" y="847729"/>
                </a:cubicBezTo>
                <a:lnTo>
                  <a:pt x="0" y="76196"/>
                </a:lnTo>
                <a:cubicBezTo>
                  <a:pt x="0" y="34114"/>
                  <a:pt x="34114" y="0"/>
                  <a:pt x="76196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 w="12700">
            <a:solidFill>
              <a:srgbClr val="4C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Shape 24"/>
          <p:cNvSpPr/>
          <p:nvPr/>
        </p:nvSpPr>
        <p:spPr>
          <a:xfrm>
            <a:off x="581025" y="4938713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285750" y="53578"/>
                </a:moveTo>
                <a:cubicBezTo>
                  <a:pt x="285750" y="81595"/>
                  <a:pt x="252766" y="123397"/>
                  <a:pt x="238534" y="140084"/>
                </a:cubicBezTo>
                <a:cubicBezTo>
                  <a:pt x="236413" y="142540"/>
                  <a:pt x="233288" y="143489"/>
                  <a:pt x="230442" y="142875"/>
                </a:cubicBezTo>
                <a:lnTo>
                  <a:pt x="178594" y="142875"/>
                </a:lnTo>
                <a:cubicBezTo>
                  <a:pt x="168715" y="142875"/>
                  <a:pt x="160734" y="150856"/>
                  <a:pt x="160734" y="160734"/>
                </a:cubicBezTo>
                <a:cubicBezTo>
                  <a:pt x="160734" y="170613"/>
                  <a:pt x="168715" y="178594"/>
                  <a:pt x="178594" y="178594"/>
                </a:cubicBezTo>
                <a:lnTo>
                  <a:pt x="232172" y="178594"/>
                </a:lnTo>
                <a:cubicBezTo>
                  <a:pt x="261751" y="178594"/>
                  <a:pt x="285750" y="202592"/>
                  <a:pt x="285750" y="232172"/>
                </a:cubicBezTo>
                <a:cubicBezTo>
                  <a:pt x="285750" y="261751"/>
                  <a:pt x="261751" y="285750"/>
                  <a:pt x="232172" y="285750"/>
                </a:cubicBezTo>
                <a:lnTo>
                  <a:pt x="77912" y="285750"/>
                </a:lnTo>
                <a:cubicBezTo>
                  <a:pt x="82767" y="280225"/>
                  <a:pt x="88683" y="273137"/>
                  <a:pt x="94655" y="265212"/>
                </a:cubicBezTo>
                <a:cubicBezTo>
                  <a:pt x="98171" y="260524"/>
                  <a:pt x="101798" y="255389"/>
                  <a:pt x="105259" y="250031"/>
                </a:cubicBezTo>
                <a:lnTo>
                  <a:pt x="232172" y="250031"/>
                </a:lnTo>
                <a:cubicBezTo>
                  <a:pt x="242050" y="250031"/>
                  <a:pt x="250031" y="242050"/>
                  <a:pt x="250031" y="232172"/>
                </a:cubicBezTo>
                <a:cubicBezTo>
                  <a:pt x="250031" y="222293"/>
                  <a:pt x="242050" y="214313"/>
                  <a:pt x="232172" y="214313"/>
                </a:cubicBezTo>
                <a:lnTo>
                  <a:pt x="178594" y="214313"/>
                </a:lnTo>
                <a:cubicBezTo>
                  <a:pt x="149014" y="214313"/>
                  <a:pt x="125016" y="190314"/>
                  <a:pt x="125016" y="160734"/>
                </a:cubicBezTo>
                <a:cubicBezTo>
                  <a:pt x="125016" y="131155"/>
                  <a:pt x="149014" y="107156"/>
                  <a:pt x="178594" y="107156"/>
                </a:cubicBezTo>
                <a:lnTo>
                  <a:pt x="200806" y="107156"/>
                </a:lnTo>
                <a:cubicBezTo>
                  <a:pt x="189086" y="89576"/>
                  <a:pt x="178594" y="69373"/>
                  <a:pt x="178594" y="53578"/>
                </a:cubicBezTo>
                <a:cubicBezTo>
                  <a:pt x="178594" y="23999"/>
                  <a:pt x="202592" y="0"/>
                  <a:pt x="232172" y="0"/>
                </a:cubicBezTo>
                <a:cubicBezTo>
                  <a:pt x="261751" y="0"/>
                  <a:pt x="285750" y="23999"/>
                  <a:pt x="285750" y="53578"/>
                </a:cubicBezTo>
                <a:close/>
                <a:moveTo>
                  <a:pt x="65354" y="272969"/>
                </a:moveTo>
                <a:cubicBezTo>
                  <a:pt x="63233" y="275369"/>
                  <a:pt x="61336" y="277490"/>
                  <a:pt x="59717" y="279276"/>
                </a:cubicBezTo>
                <a:lnTo>
                  <a:pt x="58713" y="280392"/>
                </a:lnTo>
                <a:lnTo>
                  <a:pt x="58601" y="280281"/>
                </a:lnTo>
                <a:cubicBezTo>
                  <a:pt x="55252" y="282848"/>
                  <a:pt x="50453" y="282513"/>
                  <a:pt x="47439" y="279276"/>
                </a:cubicBezTo>
                <a:cubicBezTo>
                  <a:pt x="33375" y="263984"/>
                  <a:pt x="0" y="224637"/>
                  <a:pt x="0" y="196453"/>
                </a:cubicBezTo>
                <a:cubicBezTo>
                  <a:pt x="0" y="166874"/>
                  <a:pt x="23999" y="142875"/>
                  <a:pt x="53578" y="142875"/>
                </a:cubicBezTo>
                <a:cubicBezTo>
                  <a:pt x="83158" y="142875"/>
                  <a:pt x="107156" y="166874"/>
                  <a:pt x="107156" y="196453"/>
                </a:cubicBezTo>
                <a:cubicBezTo>
                  <a:pt x="107156" y="213196"/>
                  <a:pt x="95380" y="233846"/>
                  <a:pt x="82879" y="251092"/>
                </a:cubicBezTo>
                <a:cubicBezTo>
                  <a:pt x="76907" y="259296"/>
                  <a:pt x="70768" y="266719"/>
                  <a:pt x="65689" y="272579"/>
                </a:cubicBezTo>
                <a:lnTo>
                  <a:pt x="65354" y="272969"/>
                </a:lnTo>
                <a:close/>
                <a:moveTo>
                  <a:pt x="71438" y="196453"/>
                </a:moveTo>
                <a:cubicBezTo>
                  <a:pt x="71438" y="186596"/>
                  <a:pt x="63435" y="178594"/>
                  <a:pt x="53578" y="178594"/>
                </a:cubicBezTo>
                <a:cubicBezTo>
                  <a:pt x="43721" y="178594"/>
                  <a:pt x="35719" y="186596"/>
                  <a:pt x="35719" y="196453"/>
                </a:cubicBezTo>
                <a:cubicBezTo>
                  <a:pt x="35719" y="206310"/>
                  <a:pt x="43721" y="214313"/>
                  <a:pt x="53578" y="214313"/>
                </a:cubicBezTo>
                <a:cubicBezTo>
                  <a:pt x="63435" y="214313"/>
                  <a:pt x="71438" y="206310"/>
                  <a:pt x="71438" y="196453"/>
                </a:cubicBezTo>
                <a:close/>
                <a:moveTo>
                  <a:pt x="232172" y="71438"/>
                </a:moveTo>
                <a:cubicBezTo>
                  <a:pt x="242029" y="71438"/>
                  <a:pt x="250031" y="63435"/>
                  <a:pt x="250031" y="53578"/>
                </a:cubicBezTo>
                <a:cubicBezTo>
                  <a:pt x="250031" y="43721"/>
                  <a:pt x="242029" y="35719"/>
                  <a:pt x="232172" y="35719"/>
                </a:cubicBezTo>
                <a:cubicBezTo>
                  <a:pt x="222315" y="35719"/>
                  <a:pt x="214313" y="43721"/>
                  <a:pt x="214313" y="53578"/>
                </a:cubicBezTo>
                <a:cubicBezTo>
                  <a:pt x="214313" y="63435"/>
                  <a:pt x="222315" y="71438"/>
                  <a:pt x="232172" y="71438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5"/>
          <p:cNvSpPr/>
          <p:nvPr/>
        </p:nvSpPr>
        <p:spPr>
          <a:xfrm>
            <a:off x="1052513" y="4814888"/>
            <a:ext cx="38385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实施路径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052513" y="5119688"/>
            <a:ext cx="38195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自然语言意图路由 → 技能匹配 → API调用 → 智能渲染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8617297" y="4776788"/>
            <a:ext cx="9429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D4A26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10-20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8650635" y="5157788"/>
            <a:ext cx="8763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核心Skill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9726513" y="4776788"/>
            <a:ext cx="9429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4-6周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9759851" y="5157788"/>
            <a:ext cx="8763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落地周期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10832902" y="4776788"/>
            <a:ext cx="8858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D4A26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100%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10866239" y="5157788"/>
            <a:ext cx="819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数据准确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4164" y="344164"/>
            <a:ext cx="11572505" cy="2064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84" b="1" kern="0" spc="54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TARGET USER PERSONAS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44164" y="619495"/>
            <a:ext cx="11658546" cy="3441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39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目标用户画像：打通数据消费与生产壁垒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44164" y="1066908"/>
            <a:ext cx="825993" cy="34416"/>
          </a:xfrm>
          <a:custGeom>
            <a:avLst/>
            <a:gdLst/>
            <a:ahLst/>
            <a:cxnLst/>
            <a:rect l="l" t="t" r="r" b="b"/>
            <a:pathLst>
              <a:path w="825993" h="34416">
                <a:moveTo>
                  <a:pt x="0" y="0"/>
                </a:moveTo>
                <a:lnTo>
                  <a:pt x="825993" y="0"/>
                </a:lnTo>
                <a:lnTo>
                  <a:pt x="825993" y="34416"/>
                </a:lnTo>
                <a:lnTo>
                  <a:pt x="0" y="3441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D4A26A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52768" y="1282010"/>
            <a:ext cx="5627077" cy="4775272"/>
          </a:xfrm>
          <a:custGeom>
            <a:avLst/>
            <a:gdLst/>
            <a:ahLst/>
            <a:cxnLst/>
            <a:rect l="l" t="t" r="r" b="b"/>
            <a:pathLst>
              <a:path w="5627077" h="4775272">
                <a:moveTo>
                  <a:pt x="68812" y="0"/>
                </a:moveTo>
                <a:lnTo>
                  <a:pt x="5558265" y="0"/>
                </a:lnTo>
                <a:cubicBezTo>
                  <a:pt x="5596269" y="0"/>
                  <a:pt x="5627077" y="30808"/>
                  <a:pt x="5627077" y="68812"/>
                </a:cubicBezTo>
                <a:lnTo>
                  <a:pt x="5627077" y="4706460"/>
                </a:lnTo>
                <a:cubicBezTo>
                  <a:pt x="5627077" y="4744464"/>
                  <a:pt x="5596269" y="4775272"/>
                  <a:pt x="5558265" y="4775272"/>
                </a:cubicBezTo>
                <a:lnTo>
                  <a:pt x="68812" y="4775272"/>
                </a:lnTo>
                <a:cubicBezTo>
                  <a:pt x="30808" y="4775272"/>
                  <a:pt x="0" y="4744464"/>
                  <a:pt x="0" y="4706460"/>
                </a:cubicBezTo>
                <a:lnTo>
                  <a:pt x="0" y="68812"/>
                </a:lnTo>
                <a:cubicBezTo>
                  <a:pt x="0" y="30833"/>
                  <a:pt x="30833" y="0"/>
                  <a:pt x="68812" y="0"/>
                </a:cubicBezTo>
                <a:close/>
              </a:path>
            </a:pathLst>
          </a:custGeom>
          <a:gradFill flip="none" rotWithShape="1">
            <a:gsLst>
              <a:gs pos="0">
                <a:srgbClr val="4C5F7A">
                  <a:alpha val="20000"/>
                </a:srgbClr>
              </a:gs>
              <a:gs pos="100000">
                <a:srgbClr val="4C5F7A">
                  <a:alpha val="5000"/>
                </a:srgbClr>
              </a:gs>
            </a:gsLst>
            <a:lin ang="2700000" scaled="1"/>
          </a:gradFill>
          <a:ln w="25400">
            <a:solidFill>
              <a:srgbClr val="D4A26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567870" y="1497112"/>
            <a:ext cx="688327" cy="688327"/>
          </a:xfrm>
          <a:custGeom>
            <a:avLst/>
            <a:gdLst/>
            <a:ahLst/>
            <a:cxnLst/>
            <a:rect l="l" t="t" r="r" b="b"/>
            <a:pathLst>
              <a:path w="688327" h="688327">
                <a:moveTo>
                  <a:pt x="344164" y="0"/>
                </a:moveTo>
                <a:lnTo>
                  <a:pt x="344164" y="0"/>
                </a:lnTo>
                <a:cubicBezTo>
                  <a:pt x="534240" y="0"/>
                  <a:pt x="688327" y="154087"/>
                  <a:pt x="688327" y="344164"/>
                </a:cubicBezTo>
                <a:lnTo>
                  <a:pt x="688327" y="344164"/>
                </a:lnTo>
                <a:cubicBezTo>
                  <a:pt x="688327" y="534240"/>
                  <a:pt x="534240" y="688327"/>
                  <a:pt x="344164" y="688327"/>
                </a:cubicBezTo>
                <a:lnTo>
                  <a:pt x="344164" y="688327"/>
                </a:lnTo>
                <a:cubicBezTo>
                  <a:pt x="154087" y="688327"/>
                  <a:pt x="0" y="534240"/>
                  <a:pt x="0" y="344164"/>
                </a:cubicBezTo>
                <a:lnTo>
                  <a:pt x="0" y="344164"/>
                </a:lnTo>
                <a:cubicBezTo>
                  <a:pt x="0" y="154087"/>
                  <a:pt x="154087" y="0"/>
                  <a:pt x="344164" y="0"/>
                </a:cubicBezTo>
                <a:close/>
              </a:path>
            </a:pathLst>
          </a:custGeom>
          <a:gradFill flip="none" rotWithShape="1">
            <a:gsLst>
              <a:gs pos="0">
                <a:srgbClr val="D4A26A"/>
              </a:gs>
              <a:gs pos="100000">
                <a:srgbClr val="D4A26A">
                  <a:alpha val="6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752858" y="1712215"/>
            <a:ext cx="322653" cy="258123"/>
          </a:xfrm>
          <a:custGeom>
            <a:avLst/>
            <a:gdLst/>
            <a:ahLst/>
            <a:cxnLst/>
            <a:rect l="l" t="t" r="r" b="b"/>
            <a:pathLst>
              <a:path w="322653" h="258123">
                <a:moveTo>
                  <a:pt x="161327" y="8066"/>
                </a:moveTo>
                <a:cubicBezTo>
                  <a:pt x="190264" y="8066"/>
                  <a:pt x="213758" y="31560"/>
                  <a:pt x="213758" y="60498"/>
                </a:cubicBezTo>
                <a:cubicBezTo>
                  <a:pt x="213758" y="89435"/>
                  <a:pt x="190264" y="112929"/>
                  <a:pt x="161327" y="112929"/>
                </a:cubicBezTo>
                <a:cubicBezTo>
                  <a:pt x="132389" y="112929"/>
                  <a:pt x="108896" y="89435"/>
                  <a:pt x="108896" y="60498"/>
                </a:cubicBezTo>
                <a:cubicBezTo>
                  <a:pt x="108896" y="31560"/>
                  <a:pt x="132389" y="8066"/>
                  <a:pt x="161327" y="8066"/>
                </a:cubicBezTo>
                <a:close/>
                <a:moveTo>
                  <a:pt x="48398" y="44365"/>
                </a:moveTo>
                <a:cubicBezTo>
                  <a:pt x="68432" y="44365"/>
                  <a:pt x="84697" y="60630"/>
                  <a:pt x="84697" y="80663"/>
                </a:cubicBezTo>
                <a:cubicBezTo>
                  <a:pt x="84697" y="100697"/>
                  <a:pt x="68432" y="116962"/>
                  <a:pt x="48398" y="116962"/>
                </a:cubicBezTo>
                <a:cubicBezTo>
                  <a:pt x="28364" y="116962"/>
                  <a:pt x="12100" y="100697"/>
                  <a:pt x="12100" y="80663"/>
                </a:cubicBezTo>
                <a:cubicBezTo>
                  <a:pt x="12100" y="60630"/>
                  <a:pt x="28364" y="44365"/>
                  <a:pt x="48398" y="44365"/>
                </a:cubicBezTo>
                <a:close/>
                <a:moveTo>
                  <a:pt x="0" y="209725"/>
                </a:moveTo>
                <a:cubicBezTo>
                  <a:pt x="0" y="174082"/>
                  <a:pt x="28888" y="145194"/>
                  <a:pt x="64531" y="145194"/>
                </a:cubicBezTo>
                <a:cubicBezTo>
                  <a:pt x="70984" y="145194"/>
                  <a:pt x="77235" y="146152"/>
                  <a:pt x="83134" y="147916"/>
                </a:cubicBezTo>
                <a:cubicBezTo>
                  <a:pt x="66547" y="166469"/>
                  <a:pt x="56464" y="190971"/>
                  <a:pt x="56464" y="217791"/>
                </a:cubicBezTo>
                <a:lnTo>
                  <a:pt x="56464" y="225857"/>
                </a:lnTo>
                <a:cubicBezTo>
                  <a:pt x="56464" y="231605"/>
                  <a:pt x="57674" y="237049"/>
                  <a:pt x="59842" y="241990"/>
                </a:cubicBezTo>
                <a:lnTo>
                  <a:pt x="16133" y="241990"/>
                </a:lnTo>
                <a:cubicBezTo>
                  <a:pt x="7209" y="241990"/>
                  <a:pt x="0" y="234781"/>
                  <a:pt x="0" y="225857"/>
                </a:cubicBezTo>
                <a:lnTo>
                  <a:pt x="0" y="209725"/>
                </a:lnTo>
                <a:close/>
                <a:moveTo>
                  <a:pt x="262811" y="241990"/>
                </a:moveTo>
                <a:cubicBezTo>
                  <a:pt x="264979" y="237049"/>
                  <a:pt x="266189" y="231605"/>
                  <a:pt x="266189" y="225857"/>
                </a:cubicBezTo>
                <a:lnTo>
                  <a:pt x="266189" y="217791"/>
                </a:lnTo>
                <a:cubicBezTo>
                  <a:pt x="266189" y="190971"/>
                  <a:pt x="256106" y="166469"/>
                  <a:pt x="239520" y="147916"/>
                </a:cubicBezTo>
                <a:cubicBezTo>
                  <a:pt x="245418" y="146152"/>
                  <a:pt x="251670" y="145194"/>
                  <a:pt x="258123" y="145194"/>
                </a:cubicBezTo>
                <a:cubicBezTo>
                  <a:pt x="293766" y="145194"/>
                  <a:pt x="322653" y="174082"/>
                  <a:pt x="322653" y="209725"/>
                </a:cubicBezTo>
                <a:lnTo>
                  <a:pt x="322653" y="225857"/>
                </a:lnTo>
                <a:cubicBezTo>
                  <a:pt x="322653" y="234781"/>
                  <a:pt x="315444" y="241990"/>
                  <a:pt x="306521" y="241990"/>
                </a:cubicBezTo>
                <a:lnTo>
                  <a:pt x="262811" y="241990"/>
                </a:lnTo>
                <a:close/>
                <a:moveTo>
                  <a:pt x="237957" y="80663"/>
                </a:moveTo>
                <a:cubicBezTo>
                  <a:pt x="237957" y="60630"/>
                  <a:pt x="254222" y="44365"/>
                  <a:pt x="274255" y="44365"/>
                </a:cubicBezTo>
                <a:cubicBezTo>
                  <a:pt x="294289" y="44365"/>
                  <a:pt x="310554" y="60630"/>
                  <a:pt x="310554" y="80663"/>
                </a:cubicBezTo>
                <a:cubicBezTo>
                  <a:pt x="310554" y="100697"/>
                  <a:pt x="294289" y="116962"/>
                  <a:pt x="274255" y="116962"/>
                </a:cubicBezTo>
                <a:cubicBezTo>
                  <a:pt x="254222" y="116962"/>
                  <a:pt x="237957" y="100697"/>
                  <a:pt x="237957" y="80663"/>
                </a:cubicBezTo>
                <a:close/>
                <a:moveTo>
                  <a:pt x="80663" y="217791"/>
                </a:moveTo>
                <a:cubicBezTo>
                  <a:pt x="80663" y="173225"/>
                  <a:pt x="116760" y="137128"/>
                  <a:pt x="161327" y="137128"/>
                </a:cubicBezTo>
                <a:cubicBezTo>
                  <a:pt x="205893" y="137128"/>
                  <a:pt x="241990" y="173225"/>
                  <a:pt x="241990" y="217791"/>
                </a:cubicBezTo>
                <a:lnTo>
                  <a:pt x="241990" y="225857"/>
                </a:lnTo>
                <a:cubicBezTo>
                  <a:pt x="241990" y="234781"/>
                  <a:pt x="234781" y="241990"/>
                  <a:pt x="225857" y="241990"/>
                </a:cubicBezTo>
                <a:lnTo>
                  <a:pt x="96796" y="241990"/>
                </a:lnTo>
                <a:cubicBezTo>
                  <a:pt x="87873" y="241990"/>
                  <a:pt x="80663" y="234781"/>
                  <a:pt x="80663" y="225857"/>
                </a:cubicBezTo>
                <a:lnTo>
                  <a:pt x="80663" y="217791"/>
                </a:ln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1393863" y="1548737"/>
            <a:ext cx="2710289" cy="30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032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业务分析师与运营人员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393863" y="1892900"/>
            <a:ext cx="2658665" cy="240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19" b="1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技能消费者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67870" y="2357522"/>
            <a:ext cx="5196872" cy="808785"/>
          </a:xfrm>
          <a:custGeom>
            <a:avLst/>
            <a:gdLst/>
            <a:ahLst/>
            <a:cxnLst/>
            <a:rect l="l" t="t" r="r" b="b"/>
            <a:pathLst>
              <a:path w="5196872" h="808785">
                <a:moveTo>
                  <a:pt x="68836" y="0"/>
                </a:moveTo>
                <a:lnTo>
                  <a:pt x="5128037" y="0"/>
                </a:lnTo>
                <a:cubicBezTo>
                  <a:pt x="5166053" y="0"/>
                  <a:pt x="5196872" y="30819"/>
                  <a:pt x="5196872" y="68836"/>
                </a:cubicBezTo>
                <a:lnTo>
                  <a:pt x="5196872" y="739949"/>
                </a:lnTo>
                <a:cubicBezTo>
                  <a:pt x="5196872" y="777966"/>
                  <a:pt x="5166053" y="808785"/>
                  <a:pt x="5128037" y="808785"/>
                </a:cubicBezTo>
                <a:lnTo>
                  <a:pt x="68836" y="808785"/>
                </a:lnTo>
                <a:cubicBezTo>
                  <a:pt x="30819" y="808785"/>
                  <a:pt x="0" y="777966"/>
                  <a:pt x="0" y="739949"/>
                </a:cubicBezTo>
                <a:lnTo>
                  <a:pt x="0" y="68836"/>
                </a:lnTo>
                <a:cubicBezTo>
                  <a:pt x="0" y="30844"/>
                  <a:pt x="30844" y="0"/>
                  <a:pt x="68836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Shape 9"/>
          <p:cNvSpPr/>
          <p:nvPr/>
        </p:nvSpPr>
        <p:spPr>
          <a:xfrm>
            <a:off x="727046" y="2538207"/>
            <a:ext cx="154874" cy="154874"/>
          </a:xfrm>
          <a:custGeom>
            <a:avLst/>
            <a:gdLst/>
            <a:ahLst/>
            <a:cxnLst/>
            <a:rect l="l" t="t" r="r" b="b"/>
            <a:pathLst>
              <a:path w="154874" h="154874">
                <a:moveTo>
                  <a:pt x="60498" y="14519"/>
                </a:moveTo>
                <a:lnTo>
                  <a:pt x="94376" y="14519"/>
                </a:lnTo>
                <a:cubicBezTo>
                  <a:pt x="95707" y="14519"/>
                  <a:pt x="96796" y="15608"/>
                  <a:pt x="96796" y="16939"/>
                </a:cubicBezTo>
                <a:lnTo>
                  <a:pt x="96796" y="29039"/>
                </a:lnTo>
                <a:lnTo>
                  <a:pt x="58078" y="29039"/>
                </a:lnTo>
                <a:lnTo>
                  <a:pt x="58078" y="16939"/>
                </a:lnTo>
                <a:cubicBezTo>
                  <a:pt x="58078" y="15608"/>
                  <a:pt x="59167" y="14519"/>
                  <a:pt x="60498" y="14519"/>
                </a:cubicBezTo>
                <a:close/>
                <a:moveTo>
                  <a:pt x="43558" y="16939"/>
                </a:moveTo>
                <a:lnTo>
                  <a:pt x="43558" y="29039"/>
                </a:lnTo>
                <a:lnTo>
                  <a:pt x="19359" y="29039"/>
                </a:lnTo>
                <a:cubicBezTo>
                  <a:pt x="8681" y="29039"/>
                  <a:pt x="0" y="37720"/>
                  <a:pt x="0" y="48398"/>
                </a:cubicBezTo>
                <a:lnTo>
                  <a:pt x="0" y="77437"/>
                </a:lnTo>
                <a:lnTo>
                  <a:pt x="154874" y="77437"/>
                </a:lnTo>
                <a:lnTo>
                  <a:pt x="154874" y="48398"/>
                </a:lnTo>
                <a:cubicBezTo>
                  <a:pt x="154874" y="37720"/>
                  <a:pt x="146192" y="29039"/>
                  <a:pt x="135514" y="29039"/>
                </a:cubicBezTo>
                <a:lnTo>
                  <a:pt x="111315" y="29039"/>
                </a:lnTo>
                <a:lnTo>
                  <a:pt x="111315" y="16939"/>
                </a:lnTo>
                <a:cubicBezTo>
                  <a:pt x="111315" y="7592"/>
                  <a:pt x="103723" y="0"/>
                  <a:pt x="94376" y="0"/>
                </a:cubicBezTo>
                <a:lnTo>
                  <a:pt x="60498" y="0"/>
                </a:lnTo>
                <a:cubicBezTo>
                  <a:pt x="51151" y="0"/>
                  <a:pt x="43558" y="7592"/>
                  <a:pt x="43558" y="16939"/>
                </a:cubicBezTo>
                <a:close/>
                <a:moveTo>
                  <a:pt x="154874" y="91956"/>
                </a:moveTo>
                <a:lnTo>
                  <a:pt x="96796" y="91956"/>
                </a:lnTo>
                <a:lnTo>
                  <a:pt x="96796" y="96796"/>
                </a:lnTo>
                <a:cubicBezTo>
                  <a:pt x="96796" y="102150"/>
                  <a:pt x="92470" y="106476"/>
                  <a:pt x="87116" y="106476"/>
                </a:cubicBezTo>
                <a:lnTo>
                  <a:pt x="67757" y="106476"/>
                </a:lnTo>
                <a:cubicBezTo>
                  <a:pt x="62403" y="106476"/>
                  <a:pt x="58078" y="102150"/>
                  <a:pt x="58078" y="96796"/>
                </a:cubicBezTo>
                <a:lnTo>
                  <a:pt x="58078" y="91956"/>
                </a:lnTo>
                <a:lnTo>
                  <a:pt x="0" y="91956"/>
                </a:lnTo>
                <a:lnTo>
                  <a:pt x="0" y="125835"/>
                </a:lnTo>
                <a:cubicBezTo>
                  <a:pt x="0" y="136513"/>
                  <a:pt x="8681" y="145194"/>
                  <a:pt x="19359" y="145194"/>
                </a:cubicBezTo>
                <a:lnTo>
                  <a:pt x="135514" y="145194"/>
                </a:lnTo>
                <a:cubicBezTo>
                  <a:pt x="146192" y="145194"/>
                  <a:pt x="154874" y="136513"/>
                  <a:pt x="154874" y="125835"/>
                </a:cubicBezTo>
                <a:lnTo>
                  <a:pt x="154874" y="91956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Text 10"/>
          <p:cNvSpPr/>
          <p:nvPr/>
        </p:nvSpPr>
        <p:spPr>
          <a:xfrm>
            <a:off x="903430" y="2495187"/>
            <a:ext cx="4801084" cy="240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19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工作场景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05536" y="2804934"/>
            <a:ext cx="4990374" cy="2237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84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日常进行数据探查、指标监控、报表获取，需要快速响应业务问题的数据支持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67870" y="3303972"/>
            <a:ext cx="5196872" cy="808785"/>
          </a:xfrm>
          <a:custGeom>
            <a:avLst/>
            <a:gdLst/>
            <a:ahLst/>
            <a:cxnLst/>
            <a:rect l="l" t="t" r="r" b="b"/>
            <a:pathLst>
              <a:path w="5196872" h="808785">
                <a:moveTo>
                  <a:pt x="68836" y="0"/>
                </a:moveTo>
                <a:lnTo>
                  <a:pt x="5128037" y="0"/>
                </a:lnTo>
                <a:cubicBezTo>
                  <a:pt x="5166053" y="0"/>
                  <a:pt x="5196872" y="30819"/>
                  <a:pt x="5196872" y="68836"/>
                </a:cubicBezTo>
                <a:lnTo>
                  <a:pt x="5196872" y="739949"/>
                </a:lnTo>
                <a:cubicBezTo>
                  <a:pt x="5196872" y="777966"/>
                  <a:pt x="5166053" y="808785"/>
                  <a:pt x="5128037" y="808785"/>
                </a:cubicBezTo>
                <a:lnTo>
                  <a:pt x="68836" y="808785"/>
                </a:lnTo>
                <a:cubicBezTo>
                  <a:pt x="30819" y="808785"/>
                  <a:pt x="0" y="777966"/>
                  <a:pt x="0" y="739949"/>
                </a:cubicBezTo>
                <a:lnTo>
                  <a:pt x="0" y="68836"/>
                </a:lnTo>
                <a:cubicBezTo>
                  <a:pt x="0" y="30844"/>
                  <a:pt x="30844" y="0"/>
                  <a:pt x="68836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Shape 13"/>
          <p:cNvSpPr/>
          <p:nvPr/>
        </p:nvSpPr>
        <p:spPr>
          <a:xfrm>
            <a:off x="727046" y="3484658"/>
            <a:ext cx="154874" cy="154874"/>
          </a:xfrm>
          <a:custGeom>
            <a:avLst/>
            <a:gdLst/>
            <a:ahLst/>
            <a:cxnLst/>
            <a:rect l="l" t="t" r="r" b="b"/>
            <a:pathLst>
              <a:path w="154874" h="154874">
                <a:moveTo>
                  <a:pt x="19934" y="69118"/>
                </a:moveTo>
                <a:cubicBezTo>
                  <a:pt x="23957" y="40987"/>
                  <a:pt x="48186" y="19359"/>
                  <a:pt x="77437" y="19359"/>
                </a:cubicBezTo>
                <a:cubicBezTo>
                  <a:pt x="93469" y="19359"/>
                  <a:pt x="107988" y="25863"/>
                  <a:pt x="118515" y="36359"/>
                </a:cubicBezTo>
                <a:cubicBezTo>
                  <a:pt x="118575" y="36420"/>
                  <a:pt x="118636" y="36480"/>
                  <a:pt x="118696" y="36541"/>
                </a:cubicBezTo>
                <a:lnTo>
                  <a:pt x="120995" y="38718"/>
                </a:lnTo>
                <a:lnTo>
                  <a:pt x="106506" y="38718"/>
                </a:lnTo>
                <a:cubicBezTo>
                  <a:pt x="101152" y="38718"/>
                  <a:pt x="96826" y="43044"/>
                  <a:pt x="96826" y="48398"/>
                </a:cubicBezTo>
                <a:cubicBezTo>
                  <a:pt x="96826" y="53752"/>
                  <a:pt x="101152" y="58078"/>
                  <a:pt x="106506" y="58078"/>
                </a:cubicBezTo>
                <a:lnTo>
                  <a:pt x="145224" y="58078"/>
                </a:lnTo>
                <a:cubicBezTo>
                  <a:pt x="150578" y="58078"/>
                  <a:pt x="154904" y="53752"/>
                  <a:pt x="154904" y="48398"/>
                </a:cubicBezTo>
                <a:lnTo>
                  <a:pt x="154904" y="9680"/>
                </a:lnTo>
                <a:cubicBezTo>
                  <a:pt x="154904" y="4326"/>
                  <a:pt x="150578" y="0"/>
                  <a:pt x="145224" y="0"/>
                </a:cubicBezTo>
                <a:cubicBezTo>
                  <a:pt x="139870" y="0"/>
                  <a:pt x="135545" y="4326"/>
                  <a:pt x="135545" y="9680"/>
                </a:cubicBezTo>
                <a:lnTo>
                  <a:pt x="135545" y="25832"/>
                </a:lnTo>
                <a:lnTo>
                  <a:pt x="132127" y="22596"/>
                </a:lnTo>
                <a:cubicBezTo>
                  <a:pt x="118121" y="8651"/>
                  <a:pt x="98762" y="0"/>
                  <a:pt x="77437" y="0"/>
                </a:cubicBezTo>
                <a:cubicBezTo>
                  <a:pt x="38416" y="0"/>
                  <a:pt x="6140" y="28857"/>
                  <a:pt x="786" y="66396"/>
                </a:cubicBezTo>
                <a:cubicBezTo>
                  <a:pt x="30" y="71690"/>
                  <a:pt x="3690" y="76590"/>
                  <a:pt x="8984" y="77346"/>
                </a:cubicBezTo>
                <a:cubicBezTo>
                  <a:pt x="14277" y="78102"/>
                  <a:pt x="19178" y="74412"/>
                  <a:pt x="19934" y="69149"/>
                </a:cubicBezTo>
                <a:close/>
                <a:moveTo>
                  <a:pt x="154087" y="88478"/>
                </a:moveTo>
                <a:cubicBezTo>
                  <a:pt x="154843" y="83184"/>
                  <a:pt x="151153" y="78284"/>
                  <a:pt x="145890" y="77528"/>
                </a:cubicBezTo>
                <a:cubicBezTo>
                  <a:pt x="140627" y="76771"/>
                  <a:pt x="135696" y="80462"/>
                  <a:pt x="134940" y="85725"/>
                </a:cubicBezTo>
                <a:cubicBezTo>
                  <a:pt x="130917" y="113856"/>
                  <a:pt x="106687" y="135484"/>
                  <a:pt x="77437" y="135484"/>
                </a:cubicBezTo>
                <a:cubicBezTo>
                  <a:pt x="61405" y="135484"/>
                  <a:pt x="46886" y="128981"/>
                  <a:pt x="36359" y="118484"/>
                </a:cubicBezTo>
                <a:cubicBezTo>
                  <a:pt x="36299" y="118424"/>
                  <a:pt x="36238" y="118363"/>
                  <a:pt x="36178" y="118303"/>
                </a:cubicBezTo>
                <a:lnTo>
                  <a:pt x="33879" y="116125"/>
                </a:lnTo>
                <a:lnTo>
                  <a:pt x="48368" y="116125"/>
                </a:lnTo>
                <a:cubicBezTo>
                  <a:pt x="53722" y="116125"/>
                  <a:pt x="58047" y="111799"/>
                  <a:pt x="58047" y="106445"/>
                </a:cubicBezTo>
                <a:cubicBezTo>
                  <a:pt x="58047" y="101091"/>
                  <a:pt x="53722" y="96766"/>
                  <a:pt x="48368" y="96766"/>
                </a:cubicBezTo>
                <a:lnTo>
                  <a:pt x="9680" y="96796"/>
                </a:lnTo>
                <a:cubicBezTo>
                  <a:pt x="7108" y="96796"/>
                  <a:pt x="4628" y="97825"/>
                  <a:pt x="2813" y="99670"/>
                </a:cubicBezTo>
                <a:cubicBezTo>
                  <a:pt x="998" y="101515"/>
                  <a:pt x="-30" y="103965"/>
                  <a:pt x="0" y="106566"/>
                </a:cubicBezTo>
                <a:lnTo>
                  <a:pt x="302" y="144982"/>
                </a:lnTo>
                <a:cubicBezTo>
                  <a:pt x="333" y="150336"/>
                  <a:pt x="4719" y="154632"/>
                  <a:pt x="10073" y="154571"/>
                </a:cubicBezTo>
                <a:cubicBezTo>
                  <a:pt x="15427" y="154511"/>
                  <a:pt x="19722" y="150155"/>
                  <a:pt x="19662" y="144801"/>
                </a:cubicBezTo>
                <a:lnTo>
                  <a:pt x="19541" y="129223"/>
                </a:lnTo>
                <a:lnTo>
                  <a:pt x="22777" y="132278"/>
                </a:lnTo>
                <a:cubicBezTo>
                  <a:pt x="36782" y="146223"/>
                  <a:pt x="56111" y="154874"/>
                  <a:pt x="77437" y="154874"/>
                </a:cubicBezTo>
                <a:cubicBezTo>
                  <a:pt x="116458" y="154874"/>
                  <a:pt x="148733" y="126016"/>
                  <a:pt x="154087" y="88478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4"/>
          <p:cNvSpPr/>
          <p:nvPr/>
        </p:nvSpPr>
        <p:spPr>
          <a:xfrm>
            <a:off x="903430" y="3441637"/>
            <a:ext cx="4801084" cy="240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19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核心痛点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05536" y="3751385"/>
            <a:ext cx="4990374" cy="2237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84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需要学习复杂的SQL，或反复提交取数工单等待2-3天，严重影响决策效率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67870" y="4250422"/>
            <a:ext cx="5196872" cy="1032491"/>
          </a:xfrm>
          <a:custGeom>
            <a:avLst/>
            <a:gdLst/>
            <a:ahLst/>
            <a:cxnLst/>
            <a:rect l="l" t="t" r="r" b="b"/>
            <a:pathLst>
              <a:path w="5196872" h="1032491">
                <a:moveTo>
                  <a:pt x="68836" y="0"/>
                </a:moveTo>
                <a:lnTo>
                  <a:pt x="5128036" y="0"/>
                </a:lnTo>
                <a:cubicBezTo>
                  <a:pt x="5166053" y="0"/>
                  <a:pt x="5196872" y="30819"/>
                  <a:pt x="5196872" y="68836"/>
                </a:cubicBezTo>
                <a:lnTo>
                  <a:pt x="5196872" y="963655"/>
                </a:lnTo>
                <a:cubicBezTo>
                  <a:pt x="5196872" y="1001672"/>
                  <a:pt x="5166053" y="1032491"/>
                  <a:pt x="5128036" y="1032491"/>
                </a:cubicBezTo>
                <a:lnTo>
                  <a:pt x="68836" y="1032491"/>
                </a:lnTo>
                <a:cubicBezTo>
                  <a:pt x="30819" y="1032491"/>
                  <a:pt x="0" y="1001672"/>
                  <a:pt x="0" y="963655"/>
                </a:cubicBezTo>
                <a:lnTo>
                  <a:pt x="0" y="68836"/>
                </a:lnTo>
                <a:cubicBezTo>
                  <a:pt x="0" y="30844"/>
                  <a:pt x="30844" y="0"/>
                  <a:pt x="68836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Shape 17"/>
          <p:cNvSpPr/>
          <p:nvPr/>
        </p:nvSpPr>
        <p:spPr>
          <a:xfrm>
            <a:off x="727046" y="4431108"/>
            <a:ext cx="154874" cy="154874"/>
          </a:xfrm>
          <a:custGeom>
            <a:avLst/>
            <a:gdLst/>
            <a:ahLst/>
            <a:cxnLst/>
            <a:rect l="l" t="t" r="r" b="b"/>
            <a:pathLst>
              <a:path w="154874" h="154874">
                <a:moveTo>
                  <a:pt x="97250" y="20811"/>
                </a:moveTo>
                <a:cubicBezTo>
                  <a:pt x="99549" y="16909"/>
                  <a:pt x="103723" y="14519"/>
                  <a:pt x="108230" y="14519"/>
                </a:cubicBezTo>
                <a:lnTo>
                  <a:pt x="108896" y="14519"/>
                </a:lnTo>
                <a:cubicBezTo>
                  <a:pt x="115581" y="14519"/>
                  <a:pt x="120995" y="19934"/>
                  <a:pt x="120995" y="26619"/>
                </a:cubicBezTo>
                <a:cubicBezTo>
                  <a:pt x="120995" y="33304"/>
                  <a:pt x="115581" y="38718"/>
                  <a:pt x="108896" y="38718"/>
                </a:cubicBezTo>
                <a:lnTo>
                  <a:pt x="86723" y="38718"/>
                </a:lnTo>
                <a:lnTo>
                  <a:pt x="97250" y="20811"/>
                </a:lnTo>
                <a:close/>
                <a:moveTo>
                  <a:pt x="57624" y="20811"/>
                </a:moveTo>
                <a:lnTo>
                  <a:pt x="68150" y="38718"/>
                </a:lnTo>
                <a:lnTo>
                  <a:pt x="45978" y="38718"/>
                </a:lnTo>
                <a:cubicBezTo>
                  <a:pt x="39293" y="38718"/>
                  <a:pt x="33879" y="33304"/>
                  <a:pt x="33879" y="26619"/>
                </a:cubicBezTo>
                <a:cubicBezTo>
                  <a:pt x="33879" y="19934"/>
                  <a:pt x="39293" y="14519"/>
                  <a:pt x="45978" y="14519"/>
                </a:cubicBezTo>
                <a:lnTo>
                  <a:pt x="46644" y="14519"/>
                </a:lnTo>
                <a:cubicBezTo>
                  <a:pt x="51151" y="14519"/>
                  <a:pt x="55355" y="16909"/>
                  <a:pt x="57624" y="20811"/>
                </a:cubicBezTo>
                <a:close/>
                <a:moveTo>
                  <a:pt x="84727" y="13461"/>
                </a:moveTo>
                <a:lnTo>
                  <a:pt x="77437" y="25863"/>
                </a:lnTo>
                <a:lnTo>
                  <a:pt x="70147" y="13461"/>
                </a:lnTo>
                <a:cubicBezTo>
                  <a:pt x="65247" y="5112"/>
                  <a:pt x="56293" y="0"/>
                  <a:pt x="46644" y="0"/>
                </a:cubicBezTo>
                <a:lnTo>
                  <a:pt x="45978" y="0"/>
                </a:lnTo>
                <a:cubicBezTo>
                  <a:pt x="31277" y="0"/>
                  <a:pt x="19359" y="11918"/>
                  <a:pt x="19359" y="26619"/>
                </a:cubicBezTo>
                <a:cubicBezTo>
                  <a:pt x="19359" y="30975"/>
                  <a:pt x="20418" y="35089"/>
                  <a:pt x="22263" y="38718"/>
                </a:cubicBezTo>
                <a:lnTo>
                  <a:pt x="9680" y="38718"/>
                </a:lnTo>
                <a:cubicBezTo>
                  <a:pt x="4326" y="38718"/>
                  <a:pt x="0" y="43044"/>
                  <a:pt x="0" y="48398"/>
                </a:cubicBezTo>
                <a:lnTo>
                  <a:pt x="0" y="58078"/>
                </a:lnTo>
                <a:cubicBezTo>
                  <a:pt x="0" y="63432"/>
                  <a:pt x="4326" y="67757"/>
                  <a:pt x="9680" y="67757"/>
                </a:cubicBezTo>
                <a:lnTo>
                  <a:pt x="145194" y="67757"/>
                </a:lnTo>
                <a:cubicBezTo>
                  <a:pt x="150548" y="67757"/>
                  <a:pt x="154874" y="63432"/>
                  <a:pt x="154874" y="58078"/>
                </a:cubicBezTo>
                <a:lnTo>
                  <a:pt x="154874" y="48398"/>
                </a:lnTo>
                <a:cubicBezTo>
                  <a:pt x="154874" y="43044"/>
                  <a:pt x="150548" y="38718"/>
                  <a:pt x="145194" y="38718"/>
                </a:cubicBezTo>
                <a:lnTo>
                  <a:pt x="132611" y="38718"/>
                </a:lnTo>
                <a:cubicBezTo>
                  <a:pt x="134456" y="35089"/>
                  <a:pt x="135514" y="30975"/>
                  <a:pt x="135514" y="26619"/>
                </a:cubicBezTo>
                <a:cubicBezTo>
                  <a:pt x="135514" y="11918"/>
                  <a:pt x="123596" y="0"/>
                  <a:pt x="108896" y="0"/>
                </a:cubicBezTo>
                <a:lnTo>
                  <a:pt x="108230" y="0"/>
                </a:lnTo>
                <a:cubicBezTo>
                  <a:pt x="98581" y="0"/>
                  <a:pt x="89627" y="5112"/>
                  <a:pt x="84727" y="13430"/>
                </a:cubicBezTo>
                <a:close/>
                <a:moveTo>
                  <a:pt x="145194" y="82277"/>
                </a:moveTo>
                <a:lnTo>
                  <a:pt x="84697" y="82277"/>
                </a:lnTo>
                <a:lnTo>
                  <a:pt x="84697" y="145194"/>
                </a:lnTo>
                <a:lnTo>
                  <a:pt x="125835" y="145194"/>
                </a:lnTo>
                <a:cubicBezTo>
                  <a:pt x="136513" y="145194"/>
                  <a:pt x="145194" y="136513"/>
                  <a:pt x="145194" y="125835"/>
                </a:cubicBezTo>
                <a:lnTo>
                  <a:pt x="145194" y="82277"/>
                </a:lnTo>
                <a:close/>
                <a:moveTo>
                  <a:pt x="70177" y="82277"/>
                </a:moveTo>
                <a:lnTo>
                  <a:pt x="9680" y="82277"/>
                </a:lnTo>
                <a:lnTo>
                  <a:pt x="9680" y="125835"/>
                </a:lnTo>
                <a:cubicBezTo>
                  <a:pt x="9680" y="136513"/>
                  <a:pt x="18361" y="145194"/>
                  <a:pt x="29039" y="145194"/>
                </a:cubicBezTo>
                <a:lnTo>
                  <a:pt x="70177" y="145194"/>
                </a:lnTo>
                <a:lnTo>
                  <a:pt x="70177" y="82277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Text 18"/>
          <p:cNvSpPr/>
          <p:nvPr/>
        </p:nvSpPr>
        <p:spPr>
          <a:xfrm>
            <a:off x="903430" y="4388088"/>
            <a:ext cx="4801084" cy="240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19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MVP价值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05536" y="4697835"/>
            <a:ext cx="4990374" cy="4474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84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只需输入日常口语（如"帮我拉一下上个月华东区的各门店销量"），即可快速获取高可信度的图表与数据结论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67870" y="5459297"/>
            <a:ext cx="5196872" cy="8604"/>
          </a:xfrm>
          <a:custGeom>
            <a:avLst/>
            <a:gdLst/>
            <a:ahLst/>
            <a:cxnLst/>
            <a:rect l="l" t="t" r="r" b="b"/>
            <a:pathLst>
              <a:path w="5196872" h="8604">
                <a:moveTo>
                  <a:pt x="0" y="0"/>
                </a:moveTo>
                <a:lnTo>
                  <a:pt x="5196872" y="0"/>
                </a:lnTo>
                <a:lnTo>
                  <a:pt x="5196872" y="8604"/>
                </a:lnTo>
                <a:lnTo>
                  <a:pt x="0" y="8604"/>
                </a:lnTo>
                <a:lnTo>
                  <a:pt x="0" y="0"/>
                </a:lnTo>
                <a:close/>
              </a:path>
            </a:pathLst>
          </a:custGeom>
          <a:solidFill>
            <a:srgbClr val="4C5F7A">
              <a:alpha val="3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3" name="Shape 21"/>
          <p:cNvSpPr/>
          <p:nvPr/>
        </p:nvSpPr>
        <p:spPr>
          <a:xfrm>
            <a:off x="578625" y="5635681"/>
            <a:ext cx="193592" cy="172082"/>
          </a:xfrm>
          <a:custGeom>
            <a:avLst/>
            <a:gdLst/>
            <a:ahLst/>
            <a:cxnLst/>
            <a:rect l="l" t="t" r="r" b="b"/>
            <a:pathLst>
              <a:path w="193592" h="172082">
                <a:moveTo>
                  <a:pt x="104022" y="-6352"/>
                </a:moveTo>
                <a:cubicBezTo>
                  <a:pt x="102644" y="-9041"/>
                  <a:pt x="99855" y="-10755"/>
                  <a:pt x="96830" y="-10755"/>
                </a:cubicBezTo>
                <a:cubicBezTo>
                  <a:pt x="93805" y="-10755"/>
                  <a:pt x="91015" y="-9041"/>
                  <a:pt x="89637" y="-6352"/>
                </a:cubicBezTo>
                <a:lnTo>
                  <a:pt x="64900" y="42113"/>
                </a:lnTo>
                <a:lnTo>
                  <a:pt x="11158" y="50650"/>
                </a:lnTo>
                <a:cubicBezTo>
                  <a:pt x="8167" y="51120"/>
                  <a:pt x="5680" y="53238"/>
                  <a:pt x="4739" y="56128"/>
                </a:cubicBezTo>
                <a:cubicBezTo>
                  <a:pt x="3798" y="59019"/>
                  <a:pt x="4571" y="62178"/>
                  <a:pt x="6688" y="64329"/>
                </a:cubicBezTo>
                <a:lnTo>
                  <a:pt x="45138" y="102812"/>
                </a:lnTo>
                <a:lnTo>
                  <a:pt x="36668" y="156554"/>
                </a:lnTo>
                <a:cubicBezTo>
                  <a:pt x="36198" y="159545"/>
                  <a:pt x="37441" y="162570"/>
                  <a:pt x="39895" y="164352"/>
                </a:cubicBezTo>
                <a:cubicBezTo>
                  <a:pt x="42348" y="166133"/>
                  <a:pt x="45575" y="166402"/>
                  <a:pt x="48297" y="165024"/>
                </a:cubicBezTo>
                <a:lnTo>
                  <a:pt x="96830" y="140354"/>
                </a:lnTo>
                <a:lnTo>
                  <a:pt x="145329" y="165024"/>
                </a:lnTo>
                <a:cubicBezTo>
                  <a:pt x="148017" y="166402"/>
                  <a:pt x="151277" y="166133"/>
                  <a:pt x="153731" y="164352"/>
                </a:cubicBezTo>
                <a:cubicBezTo>
                  <a:pt x="156184" y="162570"/>
                  <a:pt x="157428" y="159579"/>
                  <a:pt x="156957" y="156554"/>
                </a:cubicBezTo>
                <a:lnTo>
                  <a:pt x="148454" y="102812"/>
                </a:lnTo>
                <a:lnTo>
                  <a:pt x="186904" y="64329"/>
                </a:lnTo>
                <a:cubicBezTo>
                  <a:pt x="189055" y="62178"/>
                  <a:pt x="189794" y="59019"/>
                  <a:pt x="188853" y="56128"/>
                </a:cubicBezTo>
                <a:cubicBezTo>
                  <a:pt x="187912" y="53238"/>
                  <a:pt x="185459" y="51120"/>
                  <a:pt x="182434" y="50650"/>
                </a:cubicBezTo>
                <a:lnTo>
                  <a:pt x="128725" y="42113"/>
                </a:lnTo>
                <a:lnTo>
                  <a:pt x="104022" y="-6352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22"/>
          <p:cNvSpPr/>
          <p:nvPr/>
        </p:nvSpPr>
        <p:spPr>
          <a:xfrm>
            <a:off x="886222" y="5601265"/>
            <a:ext cx="2400542" cy="240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19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高频使用者</a:t>
            </a:r>
            <a:r>
              <a:rPr lang="en-US" sz="1219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，系统的主要服务对象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207315" y="1282010"/>
            <a:ext cx="5627077" cy="4775272"/>
          </a:xfrm>
          <a:custGeom>
            <a:avLst/>
            <a:gdLst/>
            <a:ahLst/>
            <a:cxnLst/>
            <a:rect l="l" t="t" r="r" b="b"/>
            <a:pathLst>
              <a:path w="5627077" h="4775272">
                <a:moveTo>
                  <a:pt x="68812" y="0"/>
                </a:moveTo>
                <a:lnTo>
                  <a:pt x="5558265" y="0"/>
                </a:lnTo>
                <a:cubicBezTo>
                  <a:pt x="5596269" y="0"/>
                  <a:pt x="5627077" y="30808"/>
                  <a:pt x="5627077" y="68812"/>
                </a:cubicBezTo>
                <a:lnTo>
                  <a:pt x="5627077" y="4706460"/>
                </a:lnTo>
                <a:cubicBezTo>
                  <a:pt x="5627077" y="4744464"/>
                  <a:pt x="5596269" y="4775272"/>
                  <a:pt x="5558265" y="4775272"/>
                </a:cubicBezTo>
                <a:lnTo>
                  <a:pt x="68812" y="4775272"/>
                </a:lnTo>
                <a:cubicBezTo>
                  <a:pt x="30808" y="4775272"/>
                  <a:pt x="0" y="4744464"/>
                  <a:pt x="0" y="4706460"/>
                </a:cubicBezTo>
                <a:lnTo>
                  <a:pt x="0" y="68812"/>
                </a:lnTo>
                <a:cubicBezTo>
                  <a:pt x="0" y="30833"/>
                  <a:pt x="30833" y="0"/>
                  <a:pt x="68812" y="0"/>
                </a:cubicBezTo>
                <a:close/>
              </a:path>
            </a:pathLst>
          </a:custGeom>
          <a:gradFill flip="none" rotWithShape="1">
            <a:gsLst>
              <a:gs pos="0">
                <a:srgbClr val="4C5F7A">
                  <a:alpha val="20000"/>
                </a:srgbClr>
              </a:gs>
              <a:gs pos="100000">
                <a:srgbClr val="4C5F7A">
                  <a:alpha val="5000"/>
                </a:srgbClr>
              </a:gs>
            </a:gsLst>
            <a:lin ang="2700000" scaled="1"/>
          </a:gradFill>
          <a:ln w="25400">
            <a:solidFill>
              <a:srgbClr val="8F97A3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Shape 24"/>
          <p:cNvSpPr/>
          <p:nvPr/>
        </p:nvSpPr>
        <p:spPr>
          <a:xfrm>
            <a:off x="6422418" y="1497112"/>
            <a:ext cx="688327" cy="688327"/>
          </a:xfrm>
          <a:custGeom>
            <a:avLst/>
            <a:gdLst/>
            <a:ahLst/>
            <a:cxnLst/>
            <a:rect l="l" t="t" r="r" b="b"/>
            <a:pathLst>
              <a:path w="688327" h="688327">
                <a:moveTo>
                  <a:pt x="344164" y="0"/>
                </a:moveTo>
                <a:lnTo>
                  <a:pt x="344164" y="0"/>
                </a:lnTo>
                <a:cubicBezTo>
                  <a:pt x="534240" y="0"/>
                  <a:pt x="688327" y="154087"/>
                  <a:pt x="688327" y="344164"/>
                </a:cubicBezTo>
                <a:lnTo>
                  <a:pt x="688327" y="344164"/>
                </a:lnTo>
                <a:cubicBezTo>
                  <a:pt x="688327" y="534240"/>
                  <a:pt x="534240" y="688327"/>
                  <a:pt x="344164" y="688327"/>
                </a:cubicBezTo>
                <a:lnTo>
                  <a:pt x="344164" y="688327"/>
                </a:lnTo>
                <a:cubicBezTo>
                  <a:pt x="154087" y="688327"/>
                  <a:pt x="0" y="534240"/>
                  <a:pt x="0" y="344164"/>
                </a:cubicBezTo>
                <a:lnTo>
                  <a:pt x="0" y="344164"/>
                </a:lnTo>
                <a:cubicBezTo>
                  <a:pt x="0" y="154087"/>
                  <a:pt x="154087" y="0"/>
                  <a:pt x="344164" y="0"/>
                </a:cubicBezTo>
                <a:close/>
              </a:path>
            </a:pathLst>
          </a:custGeom>
          <a:gradFill flip="none" rotWithShape="1">
            <a:gsLst>
              <a:gs pos="0">
                <a:srgbClr val="8F97A3"/>
              </a:gs>
              <a:gs pos="100000">
                <a:srgbClr val="8F97A3">
                  <a:alpha val="6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Shape 25"/>
          <p:cNvSpPr/>
          <p:nvPr/>
        </p:nvSpPr>
        <p:spPr>
          <a:xfrm>
            <a:off x="6623538" y="1712215"/>
            <a:ext cx="290388" cy="258123"/>
          </a:xfrm>
          <a:custGeom>
            <a:avLst/>
            <a:gdLst/>
            <a:ahLst/>
            <a:cxnLst/>
            <a:rect l="l" t="t" r="r" b="b"/>
            <a:pathLst>
              <a:path w="290388" h="258123">
                <a:moveTo>
                  <a:pt x="112929" y="125028"/>
                </a:moveTo>
                <a:cubicBezTo>
                  <a:pt x="146318" y="125028"/>
                  <a:pt x="173426" y="97920"/>
                  <a:pt x="173426" y="64531"/>
                </a:cubicBezTo>
                <a:cubicBezTo>
                  <a:pt x="173426" y="31141"/>
                  <a:pt x="146318" y="4033"/>
                  <a:pt x="112929" y="4033"/>
                </a:cubicBezTo>
                <a:cubicBezTo>
                  <a:pt x="79539" y="4033"/>
                  <a:pt x="52431" y="31141"/>
                  <a:pt x="52431" y="64531"/>
                </a:cubicBezTo>
                <a:cubicBezTo>
                  <a:pt x="52431" y="97920"/>
                  <a:pt x="79539" y="125028"/>
                  <a:pt x="112929" y="125028"/>
                </a:cubicBezTo>
                <a:close/>
                <a:moveTo>
                  <a:pt x="97956" y="153260"/>
                </a:moveTo>
                <a:cubicBezTo>
                  <a:pt x="48297" y="153260"/>
                  <a:pt x="8066" y="193491"/>
                  <a:pt x="8066" y="243150"/>
                </a:cubicBezTo>
                <a:cubicBezTo>
                  <a:pt x="8066" y="251418"/>
                  <a:pt x="14771" y="258123"/>
                  <a:pt x="23039" y="258123"/>
                </a:cubicBezTo>
                <a:lnTo>
                  <a:pt x="149832" y="258123"/>
                </a:lnTo>
                <a:cubicBezTo>
                  <a:pt x="131582" y="236646"/>
                  <a:pt x="120995" y="208969"/>
                  <a:pt x="120995" y="179678"/>
                </a:cubicBezTo>
                <a:lnTo>
                  <a:pt x="120995" y="163999"/>
                </a:lnTo>
                <a:cubicBezTo>
                  <a:pt x="120995" y="160318"/>
                  <a:pt x="121499" y="156689"/>
                  <a:pt x="122457" y="153260"/>
                </a:cubicBezTo>
                <a:lnTo>
                  <a:pt x="97956" y="153260"/>
                </a:lnTo>
                <a:close/>
                <a:moveTo>
                  <a:pt x="224496" y="246275"/>
                </a:moveTo>
                <a:lnTo>
                  <a:pt x="217791" y="249451"/>
                </a:lnTo>
                <a:lnTo>
                  <a:pt x="217791" y="154622"/>
                </a:lnTo>
                <a:lnTo>
                  <a:pt x="266189" y="170754"/>
                </a:lnTo>
                <a:lnTo>
                  <a:pt x="266189" y="180636"/>
                </a:lnTo>
                <a:cubicBezTo>
                  <a:pt x="266189" y="208767"/>
                  <a:pt x="249956" y="234327"/>
                  <a:pt x="224496" y="246326"/>
                </a:cubicBezTo>
                <a:close/>
                <a:moveTo>
                  <a:pt x="212699" y="130826"/>
                </a:moveTo>
                <a:lnTo>
                  <a:pt x="156235" y="149631"/>
                </a:lnTo>
                <a:cubicBezTo>
                  <a:pt x="149631" y="151849"/>
                  <a:pt x="145194" y="157999"/>
                  <a:pt x="145194" y="164957"/>
                </a:cubicBezTo>
                <a:lnTo>
                  <a:pt x="145194" y="180636"/>
                </a:lnTo>
                <a:cubicBezTo>
                  <a:pt x="145194" y="218144"/>
                  <a:pt x="166872" y="252275"/>
                  <a:pt x="200751" y="268206"/>
                </a:cubicBezTo>
                <a:lnTo>
                  <a:pt x="210078" y="272592"/>
                </a:lnTo>
                <a:cubicBezTo>
                  <a:pt x="212498" y="273701"/>
                  <a:pt x="215119" y="274306"/>
                  <a:pt x="217741" y="274306"/>
                </a:cubicBezTo>
                <a:cubicBezTo>
                  <a:pt x="220362" y="274306"/>
                  <a:pt x="223034" y="273701"/>
                  <a:pt x="225404" y="272592"/>
                </a:cubicBezTo>
                <a:lnTo>
                  <a:pt x="234730" y="268206"/>
                </a:lnTo>
                <a:cubicBezTo>
                  <a:pt x="268710" y="252224"/>
                  <a:pt x="290388" y="218094"/>
                  <a:pt x="290388" y="180585"/>
                </a:cubicBezTo>
                <a:lnTo>
                  <a:pt x="290388" y="164906"/>
                </a:lnTo>
                <a:cubicBezTo>
                  <a:pt x="290388" y="157949"/>
                  <a:pt x="285952" y="151798"/>
                  <a:pt x="279347" y="149580"/>
                </a:cubicBezTo>
                <a:lnTo>
                  <a:pt x="222883" y="130775"/>
                </a:lnTo>
                <a:cubicBezTo>
                  <a:pt x="219556" y="129666"/>
                  <a:pt x="215976" y="129666"/>
                  <a:pt x="212699" y="130775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8" name="Text 26"/>
          <p:cNvSpPr/>
          <p:nvPr/>
        </p:nvSpPr>
        <p:spPr>
          <a:xfrm>
            <a:off x="7248411" y="1548737"/>
            <a:ext cx="1127136" cy="30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032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IT管理员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7248411" y="1892900"/>
            <a:ext cx="1075512" cy="240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19" b="1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技能生产者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6422418" y="2357522"/>
            <a:ext cx="5196872" cy="808785"/>
          </a:xfrm>
          <a:custGeom>
            <a:avLst/>
            <a:gdLst/>
            <a:ahLst/>
            <a:cxnLst/>
            <a:rect l="l" t="t" r="r" b="b"/>
            <a:pathLst>
              <a:path w="5196872" h="808785">
                <a:moveTo>
                  <a:pt x="68836" y="0"/>
                </a:moveTo>
                <a:lnTo>
                  <a:pt x="5128037" y="0"/>
                </a:lnTo>
                <a:cubicBezTo>
                  <a:pt x="5166053" y="0"/>
                  <a:pt x="5196872" y="30819"/>
                  <a:pt x="5196872" y="68836"/>
                </a:cubicBezTo>
                <a:lnTo>
                  <a:pt x="5196872" y="739949"/>
                </a:lnTo>
                <a:cubicBezTo>
                  <a:pt x="5196872" y="777966"/>
                  <a:pt x="5166053" y="808785"/>
                  <a:pt x="5128037" y="808785"/>
                </a:cubicBezTo>
                <a:lnTo>
                  <a:pt x="68836" y="808785"/>
                </a:lnTo>
                <a:cubicBezTo>
                  <a:pt x="30819" y="808785"/>
                  <a:pt x="0" y="777966"/>
                  <a:pt x="0" y="739949"/>
                </a:cubicBezTo>
                <a:lnTo>
                  <a:pt x="0" y="68836"/>
                </a:lnTo>
                <a:cubicBezTo>
                  <a:pt x="0" y="30844"/>
                  <a:pt x="30844" y="0"/>
                  <a:pt x="68836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Shape 29"/>
          <p:cNvSpPr/>
          <p:nvPr/>
        </p:nvSpPr>
        <p:spPr>
          <a:xfrm>
            <a:off x="6581594" y="2538207"/>
            <a:ext cx="154874" cy="154874"/>
          </a:xfrm>
          <a:custGeom>
            <a:avLst/>
            <a:gdLst/>
            <a:ahLst/>
            <a:cxnLst/>
            <a:rect l="l" t="t" r="r" b="b"/>
            <a:pathLst>
              <a:path w="154874" h="154874">
                <a:moveTo>
                  <a:pt x="60498" y="14519"/>
                </a:moveTo>
                <a:lnTo>
                  <a:pt x="94376" y="14519"/>
                </a:lnTo>
                <a:cubicBezTo>
                  <a:pt x="95707" y="14519"/>
                  <a:pt x="96796" y="15608"/>
                  <a:pt x="96796" y="16939"/>
                </a:cubicBezTo>
                <a:lnTo>
                  <a:pt x="96796" y="29039"/>
                </a:lnTo>
                <a:lnTo>
                  <a:pt x="58078" y="29039"/>
                </a:lnTo>
                <a:lnTo>
                  <a:pt x="58078" y="16939"/>
                </a:lnTo>
                <a:cubicBezTo>
                  <a:pt x="58078" y="15608"/>
                  <a:pt x="59167" y="14519"/>
                  <a:pt x="60498" y="14519"/>
                </a:cubicBezTo>
                <a:close/>
                <a:moveTo>
                  <a:pt x="43558" y="16939"/>
                </a:moveTo>
                <a:lnTo>
                  <a:pt x="43558" y="29039"/>
                </a:lnTo>
                <a:lnTo>
                  <a:pt x="19359" y="29039"/>
                </a:lnTo>
                <a:cubicBezTo>
                  <a:pt x="8681" y="29039"/>
                  <a:pt x="0" y="37720"/>
                  <a:pt x="0" y="48398"/>
                </a:cubicBezTo>
                <a:lnTo>
                  <a:pt x="0" y="77437"/>
                </a:lnTo>
                <a:lnTo>
                  <a:pt x="154874" y="77437"/>
                </a:lnTo>
                <a:lnTo>
                  <a:pt x="154874" y="48398"/>
                </a:lnTo>
                <a:cubicBezTo>
                  <a:pt x="154874" y="37720"/>
                  <a:pt x="146192" y="29039"/>
                  <a:pt x="135514" y="29039"/>
                </a:cubicBezTo>
                <a:lnTo>
                  <a:pt x="111315" y="29039"/>
                </a:lnTo>
                <a:lnTo>
                  <a:pt x="111315" y="16939"/>
                </a:lnTo>
                <a:cubicBezTo>
                  <a:pt x="111315" y="7592"/>
                  <a:pt x="103723" y="0"/>
                  <a:pt x="94376" y="0"/>
                </a:cubicBezTo>
                <a:lnTo>
                  <a:pt x="60498" y="0"/>
                </a:lnTo>
                <a:cubicBezTo>
                  <a:pt x="51151" y="0"/>
                  <a:pt x="43558" y="7592"/>
                  <a:pt x="43558" y="16939"/>
                </a:cubicBezTo>
                <a:close/>
                <a:moveTo>
                  <a:pt x="154874" y="91956"/>
                </a:moveTo>
                <a:lnTo>
                  <a:pt x="96796" y="91956"/>
                </a:lnTo>
                <a:lnTo>
                  <a:pt x="96796" y="96796"/>
                </a:lnTo>
                <a:cubicBezTo>
                  <a:pt x="96796" y="102150"/>
                  <a:pt x="92470" y="106476"/>
                  <a:pt x="87116" y="106476"/>
                </a:cubicBezTo>
                <a:lnTo>
                  <a:pt x="67757" y="106476"/>
                </a:lnTo>
                <a:cubicBezTo>
                  <a:pt x="62403" y="106476"/>
                  <a:pt x="58078" y="102150"/>
                  <a:pt x="58078" y="96796"/>
                </a:cubicBezTo>
                <a:lnTo>
                  <a:pt x="58078" y="91956"/>
                </a:lnTo>
                <a:lnTo>
                  <a:pt x="0" y="91956"/>
                </a:lnTo>
                <a:lnTo>
                  <a:pt x="0" y="125835"/>
                </a:lnTo>
                <a:cubicBezTo>
                  <a:pt x="0" y="136513"/>
                  <a:pt x="8681" y="145194"/>
                  <a:pt x="19359" y="145194"/>
                </a:cubicBezTo>
                <a:lnTo>
                  <a:pt x="135514" y="145194"/>
                </a:lnTo>
                <a:cubicBezTo>
                  <a:pt x="146192" y="145194"/>
                  <a:pt x="154874" y="136513"/>
                  <a:pt x="154874" y="125835"/>
                </a:cubicBezTo>
                <a:lnTo>
                  <a:pt x="154874" y="91956"/>
                </a:lnTo>
                <a:close/>
              </a:path>
            </a:pathLst>
          </a:custGeom>
          <a:solidFill>
            <a:srgbClr val="8F97A3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2" name="Text 30"/>
          <p:cNvSpPr/>
          <p:nvPr/>
        </p:nvSpPr>
        <p:spPr>
          <a:xfrm>
            <a:off x="6757977" y="2495187"/>
            <a:ext cx="4801084" cy="240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19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工作场景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560083" y="2804934"/>
            <a:ext cx="4990374" cy="2237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84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负责系统后端的稳定与安全，维护数据API和数据权限管理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422418" y="3303972"/>
            <a:ext cx="5196872" cy="808785"/>
          </a:xfrm>
          <a:custGeom>
            <a:avLst/>
            <a:gdLst/>
            <a:ahLst/>
            <a:cxnLst/>
            <a:rect l="l" t="t" r="r" b="b"/>
            <a:pathLst>
              <a:path w="5196872" h="808785">
                <a:moveTo>
                  <a:pt x="68836" y="0"/>
                </a:moveTo>
                <a:lnTo>
                  <a:pt x="5128037" y="0"/>
                </a:lnTo>
                <a:cubicBezTo>
                  <a:pt x="5166053" y="0"/>
                  <a:pt x="5196872" y="30819"/>
                  <a:pt x="5196872" y="68836"/>
                </a:cubicBezTo>
                <a:lnTo>
                  <a:pt x="5196872" y="739949"/>
                </a:lnTo>
                <a:cubicBezTo>
                  <a:pt x="5196872" y="777966"/>
                  <a:pt x="5166053" y="808785"/>
                  <a:pt x="5128037" y="808785"/>
                </a:cubicBezTo>
                <a:lnTo>
                  <a:pt x="68836" y="808785"/>
                </a:lnTo>
                <a:cubicBezTo>
                  <a:pt x="30819" y="808785"/>
                  <a:pt x="0" y="777966"/>
                  <a:pt x="0" y="739949"/>
                </a:cubicBezTo>
                <a:lnTo>
                  <a:pt x="0" y="68836"/>
                </a:lnTo>
                <a:cubicBezTo>
                  <a:pt x="0" y="30844"/>
                  <a:pt x="30844" y="0"/>
                  <a:pt x="68836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5" name="Shape 33"/>
          <p:cNvSpPr/>
          <p:nvPr/>
        </p:nvSpPr>
        <p:spPr>
          <a:xfrm>
            <a:off x="6581594" y="3484658"/>
            <a:ext cx="154874" cy="154874"/>
          </a:xfrm>
          <a:custGeom>
            <a:avLst/>
            <a:gdLst/>
            <a:ahLst/>
            <a:cxnLst/>
            <a:rect l="l" t="t" r="r" b="b"/>
            <a:pathLst>
              <a:path w="154874" h="154874">
                <a:moveTo>
                  <a:pt x="19934" y="69118"/>
                </a:moveTo>
                <a:cubicBezTo>
                  <a:pt x="23957" y="40987"/>
                  <a:pt x="48186" y="19359"/>
                  <a:pt x="77437" y="19359"/>
                </a:cubicBezTo>
                <a:cubicBezTo>
                  <a:pt x="93469" y="19359"/>
                  <a:pt x="107988" y="25863"/>
                  <a:pt x="118515" y="36359"/>
                </a:cubicBezTo>
                <a:cubicBezTo>
                  <a:pt x="118575" y="36420"/>
                  <a:pt x="118636" y="36480"/>
                  <a:pt x="118696" y="36541"/>
                </a:cubicBezTo>
                <a:lnTo>
                  <a:pt x="120995" y="38718"/>
                </a:lnTo>
                <a:lnTo>
                  <a:pt x="106506" y="38718"/>
                </a:lnTo>
                <a:cubicBezTo>
                  <a:pt x="101152" y="38718"/>
                  <a:pt x="96826" y="43044"/>
                  <a:pt x="96826" y="48398"/>
                </a:cubicBezTo>
                <a:cubicBezTo>
                  <a:pt x="96826" y="53752"/>
                  <a:pt x="101152" y="58078"/>
                  <a:pt x="106506" y="58078"/>
                </a:cubicBezTo>
                <a:lnTo>
                  <a:pt x="145224" y="58078"/>
                </a:lnTo>
                <a:cubicBezTo>
                  <a:pt x="150578" y="58078"/>
                  <a:pt x="154904" y="53752"/>
                  <a:pt x="154904" y="48398"/>
                </a:cubicBezTo>
                <a:lnTo>
                  <a:pt x="154904" y="9680"/>
                </a:lnTo>
                <a:cubicBezTo>
                  <a:pt x="154904" y="4326"/>
                  <a:pt x="150578" y="0"/>
                  <a:pt x="145224" y="0"/>
                </a:cubicBezTo>
                <a:cubicBezTo>
                  <a:pt x="139870" y="0"/>
                  <a:pt x="135545" y="4326"/>
                  <a:pt x="135545" y="9680"/>
                </a:cubicBezTo>
                <a:lnTo>
                  <a:pt x="135545" y="25832"/>
                </a:lnTo>
                <a:lnTo>
                  <a:pt x="132127" y="22596"/>
                </a:lnTo>
                <a:cubicBezTo>
                  <a:pt x="118121" y="8651"/>
                  <a:pt x="98762" y="0"/>
                  <a:pt x="77437" y="0"/>
                </a:cubicBezTo>
                <a:cubicBezTo>
                  <a:pt x="38416" y="0"/>
                  <a:pt x="6140" y="28857"/>
                  <a:pt x="786" y="66396"/>
                </a:cubicBezTo>
                <a:cubicBezTo>
                  <a:pt x="30" y="71690"/>
                  <a:pt x="3690" y="76590"/>
                  <a:pt x="8984" y="77346"/>
                </a:cubicBezTo>
                <a:cubicBezTo>
                  <a:pt x="14277" y="78102"/>
                  <a:pt x="19178" y="74412"/>
                  <a:pt x="19934" y="69149"/>
                </a:cubicBezTo>
                <a:close/>
                <a:moveTo>
                  <a:pt x="154087" y="88478"/>
                </a:moveTo>
                <a:cubicBezTo>
                  <a:pt x="154843" y="83184"/>
                  <a:pt x="151153" y="78284"/>
                  <a:pt x="145890" y="77528"/>
                </a:cubicBezTo>
                <a:cubicBezTo>
                  <a:pt x="140627" y="76771"/>
                  <a:pt x="135696" y="80462"/>
                  <a:pt x="134940" y="85725"/>
                </a:cubicBezTo>
                <a:cubicBezTo>
                  <a:pt x="130917" y="113856"/>
                  <a:pt x="106687" y="135484"/>
                  <a:pt x="77437" y="135484"/>
                </a:cubicBezTo>
                <a:cubicBezTo>
                  <a:pt x="61405" y="135484"/>
                  <a:pt x="46886" y="128981"/>
                  <a:pt x="36359" y="118484"/>
                </a:cubicBezTo>
                <a:cubicBezTo>
                  <a:pt x="36299" y="118424"/>
                  <a:pt x="36238" y="118363"/>
                  <a:pt x="36178" y="118303"/>
                </a:cubicBezTo>
                <a:lnTo>
                  <a:pt x="33879" y="116125"/>
                </a:lnTo>
                <a:lnTo>
                  <a:pt x="48368" y="116125"/>
                </a:lnTo>
                <a:cubicBezTo>
                  <a:pt x="53722" y="116125"/>
                  <a:pt x="58047" y="111799"/>
                  <a:pt x="58047" y="106445"/>
                </a:cubicBezTo>
                <a:cubicBezTo>
                  <a:pt x="58047" y="101091"/>
                  <a:pt x="53722" y="96766"/>
                  <a:pt x="48368" y="96766"/>
                </a:cubicBezTo>
                <a:lnTo>
                  <a:pt x="9680" y="96796"/>
                </a:lnTo>
                <a:cubicBezTo>
                  <a:pt x="7108" y="96796"/>
                  <a:pt x="4628" y="97825"/>
                  <a:pt x="2813" y="99670"/>
                </a:cubicBezTo>
                <a:cubicBezTo>
                  <a:pt x="998" y="101515"/>
                  <a:pt x="-30" y="103965"/>
                  <a:pt x="0" y="106566"/>
                </a:cubicBezTo>
                <a:lnTo>
                  <a:pt x="302" y="144982"/>
                </a:lnTo>
                <a:cubicBezTo>
                  <a:pt x="333" y="150336"/>
                  <a:pt x="4719" y="154632"/>
                  <a:pt x="10073" y="154571"/>
                </a:cubicBezTo>
                <a:cubicBezTo>
                  <a:pt x="15427" y="154511"/>
                  <a:pt x="19722" y="150155"/>
                  <a:pt x="19662" y="144801"/>
                </a:cubicBezTo>
                <a:lnTo>
                  <a:pt x="19541" y="129223"/>
                </a:lnTo>
                <a:lnTo>
                  <a:pt x="22777" y="132278"/>
                </a:lnTo>
                <a:cubicBezTo>
                  <a:pt x="36782" y="146223"/>
                  <a:pt x="56111" y="154874"/>
                  <a:pt x="77437" y="154874"/>
                </a:cubicBezTo>
                <a:cubicBezTo>
                  <a:pt x="116458" y="154874"/>
                  <a:pt x="148733" y="126016"/>
                  <a:pt x="154087" y="88478"/>
                </a:cubicBezTo>
                <a:close/>
              </a:path>
            </a:pathLst>
          </a:custGeom>
          <a:solidFill>
            <a:srgbClr val="8F97A3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6" name="Text 34"/>
          <p:cNvSpPr/>
          <p:nvPr/>
        </p:nvSpPr>
        <p:spPr>
          <a:xfrm>
            <a:off x="6757977" y="3441637"/>
            <a:ext cx="4801084" cy="240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19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核心痛点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6560083" y="3751385"/>
            <a:ext cx="4990374" cy="2237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84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面对无休止的临时取数工单，运维压力巨大，无法专注于核心系统建设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422418" y="4250422"/>
            <a:ext cx="5196872" cy="1032491"/>
          </a:xfrm>
          <a:custGeom>
            <a:avLst/>
            <a:gdLst/>
            <a:ahLst/>
            <a:cxnLst/>
            <a:rect l="l" t="t" r="r" b="b"/>
            <a:pathLst>
              <a:path w="5196872" h="1032491">
                <a:moveTo>
                  <a:pt x="68836" y="0"/>
                </a:moveTo>
                <a:lnTo>
                  <a:pt x="5128036" y="0"/>
                </a:lnTo>
                <a:cubicBezTo>
                  <a:pt x="5166053" y="0"/>
                  <a:pt x="5196872" y="30819"/>
                  <a:pt x="5196872" y="68836"/>
                </a:cubicBezTo>
                <a:lnTo>
                  <a:pt x="5196872" y="963655"/>
                </a:lnTo>
                <a:cubicBezTo>
                  <a:pt x="5196872" y="1001672"/>
                  <a:pt x="5166053" y="1032491"/>
                  <a:pt x="5128036" y="1032491"/>
                </a:cubicBezTo>
                <a:lnTo>
                  <a:pt x="68836" y="1032491"/>
                </a:lnTo>
                <a:cubicBezTo>
                  <a:pt x="30819" y="1032491"/>
                  <a:pt x="0" y="1001672"/>
                  <a:pt x="0" y="963655"/>
                </a:cubicBezTo>
                <a:lnTo>
                  <a:pt x="0" y="68836"/>
                </a:lnTo>
                <a:cubicBezTo>
                  <a:pt x="0" y="30844"/>
                  <a:pt x="30844" y="0"/>
                  <a:pt x="68836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9" name="Shape 37"/>
          <p:cNvSpPr/>
          <p:nvPr/>
        </p:nvSpPr>
        <p:spPr>
          <a:xfrm>
            <a:off x="6581594" y="4431108"/>
            <a:ext cx="154874" cy="154874"/>
          </a:xfrm>
          <a:custGeom>
            <a:avLst/>
            <a:gdLst/>
            <a:ahLst/>
            <a:cxnLst/>
            <a:rect l="l" t="t" r="r" b="b"/>
            <a:pathLst>
              <a:path w="154874" h="154874">
                <a:moveTo>
                  <a:pt x="97250" y="20811"/>
                </a:moveTo>
                <a:cubicBezTo>
                  <a:pt x="99549" y="16909"/>
                  <a:pt x="103723" y="14519"/>
                  <a:pt x="108230" y="14519"/>
                </a:cubicBezTo>
                <a:lnTo>
                  <a:pt x="108896" y="14519"/>
                </a:lnTo>
                <a:cubicBezTo>
                  <a:pt x="115581" y="14519"/>
                  <a:pt x="120995" y="19934"/>
                  <a:pt x="120995" y="26619"/>
                </a:cubicBezTo>
                <a:cubicBezTo>
                  <a:pt x="120995" y="33304"/>
                  <a:pt x="115581" y="38718"/>
                  <a:pt x="108896" y="38718"/>
                </a:cubicBezTo>
                <a:lnTo>
                  <a:pt x="86723" y="38718"/>
                </a:lnTo>
                <a:lnTo>
                  <a:pt x="97250" y="20811"/>
                </a:lnTo>
                <a:close/>
                <a:moveTo>
                  <a:pt x="57624" y="20811"/>
                </a:moveTo>
                <a:lnTo>
                  <a:pt x="68150" y="38718"/>
                </a:lnTo>
                <a:lnTo>
                  <a:pt x="45978" y="38718"/>
                </a:lnTo>
                <a:cubicBezTo>
                  <a:pt x="39293" y="38718"/>
                  <a:pt x="33879" y="33304"/>
                  <a:pt x="33879" y="26619"/>
                </a:cubicBezTo>
                <a:cubicBezTo>
                  <a:pt x="33879" y="19934"/>
                  <a:pt x="39293" y="14519"/>
                  <a:pt x="45978" y="14519"/>
                </a:cubicBezTo>
                <a:lnTo>
                  <a:pt x="46644" y="14519"/>
                </a:lnTo>
                <a:cubicBezTo>
                  <a:pt x="51151" y="14519"/>
                  <a:pt x="55355" y="16909"/>
                  <a:pt x="57624" y="20811"/>
                </a:cubicBezTo>
                <a:close/>
                <a:moveTo>
                  <a:pt x="84727" y="13461"/>
                </a:moveTo>
                <a:lnTo>
                  <a:pt x="77437" y="25863"/>
                </a:lnTo>
                <a:lnTo>
                  <a:pt x="70147" y="13461"/>
                </a:lnTo>
                <a:cubicBezTo>
                  <a:pt x="65247" y="5112"/>
                  <a:pt x="56293" y="0"/>
                  <a:pt x="46644" y="0"/>
                </a:cubicBezTo>
                <a:lnTo>
                  <a:pt x="45978" y="0"/>
                </a:lnTo>
                <a:cubicBezTo>
                  <a:pt x="31277" y="0"/>
                  <a:pt x="19359" y="11918"/>
                  <a:pt x="19359" y="26619"/>
                </a:cubicBezTo>
                <a:cubicBezTo>
                  <a:pt x="19359" y="30975"/>
                  <a:pt x="20418" y="35089"/>
                  <a:pt x="22263" y="38718"/>
                </a:cubicBezTo>
                <a:lnTo>
                  <a:pt x="9680" y="38718"/>
                </a:lnTo>
                <a:cubicBezTo>
                  <a:pt x="4326" y="38718"/>
                  <a:pt x="0" y="43044"/>
                  <a:pt x="0" y="48398"/>
                </a:cubicBezTo>
                <a:lnTo>
                  <a:pt x="0" y="58078"/>
                </a:lnTo>
                <a:cubicBezTo>
                  <a:pt x="0" y="63432"/>
                  <a:pt x="4326" y="67757"/>
                  <a:pt x="9680" y="67757"/>
                </a:cubicBezTo>
                <a:lnTo>
                  <a:pt x="145194" y="67757"/>
                </a:lnTo>
                <a:cubicBezTo>
                  <a:pt x="150548" y="67757"/>
                  <a:pt x="154874" y="63432"/>
                  <a:pt x="154874" y="58078"/>
                </a:cubicBezTo>
                <a:lnTo>
                  <a:pt x="154874" y="48398"/>
                </a:lnTo>
                <a:cubicBezTo>
                  <a:pt x="154874" y="43044"/>
                  <a:pt x="150548" y="38718"/>
                  <a:pt x="145194" y="38718"/>
                </a:cubicBezTo>
                <a:lnTo>
                  <a:pt x="132611" y="38718"/>
                </a:lnTo>
                <a:cubicBezTo>
                  <a:pt x="134456" y="35089"/>
                  <a:pt x="135514" y="30975"/>
                  <a:pt x="135514" y="26619"/>
                </a:cubicBezTo>
                <a:cubicBezTo>
                  <a:pt x="135514" y="11918"/>
                  <a:pt x="123596" y="0"/>
                  <a:pt x="108896" y="0"/>
                </a:cubicBezTo>
                <a:lnTo>
                  <a:pt x="108230" y="0"/>
                </a:lnTo>
                <a:cubicBezTo>
                  <a:pt x="98581" y="0"/>
                  <a:pt x="89627" y="5112"/>
                  <a:pt x="84727" y="13430"/>
                </a:cubicBezTo>
                <a:close/>
                <a:moveTo>
                  <a:pt x="145194" y="82277"/>
                </a:moveTo>
                <a:lnTo>
                  <a:pt x="84697" y="82277"/>
                </a:lnTo>
                <a:lnTo>
                  <a:pt x="84697" y="145194"/>
                </a:lnTo>
                <a:lnTo>
                  <a:pt x="125835" y="145194"/>
                </a:lnTo>
                <a:cubicBezTo>
                  <a:pt x="136513" y="145194"/>
                  <a:pt x="145194" y="136513"/>
                  <a:pt x="145194" y="125835"/>
                </a:cubicBezTo>
                <a:lnTo>
                  <a:pt x="145194" y="82277"/>
                </a:lnTo>
                <a:close/>
                <a:moveTo>
                  <a:pt x="70177" y="82277"/>
                </a:moveTo>
                <a:lnTo>
                  <a:pt x="9680" y="82277"/>
                </a:lnTo>
                <a:lnTo>
                  <a:pt x="9680" y="125835"/>
                </a:lnTo>
                <a:cubicBezTo>
                  <a:pt x="9680" y="136513"/>
                  <a:pt x="18361" y="145194"/>
                  <a:pt x="29039" y="145194"/>
                </a:cubicBezTo>
                <a:lnTo>
                  <a:pt x="70177" y="145194"/>
                </a:lnTo>
                <a:lnTo>
                  <a:pt x="70177" y="82277"/>
                </a:lnTo>
                <a:close/>
              </a:path>
            </a:pathLst>
          </a:custGeom>
          <a:solidFill>
            <a:srgbClr val="8F97A3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0" name="Text 38"/>
          <p:cNvSpPr/>
          <p:nvPr/>
        </p:nvSpPr>
        <p:spPr>
          <a:xfrm>
            <a:off x="6757977" y="4388088"/>
            <a:ext cx="4801084" cy="240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19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MVP价值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6560083" y="4697835"/>
            <a:ext cx="4990374" cy="4474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84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通过简单的控制台即可将历史沉淀的数据API注册为大模型技能，极大减轻运维压力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6422418" y="5459297"/>
            <a:ext cx="5196872" cy="8604"/>
          </a:xfrm>
          <a:custGeom>
            <a:avLst/>
            <a:gdLst/>
            <a:ahLst/>
            <a:cxnLst/>
            <a:rect l="l" t="t" r="r" b="b"/>
            <a:pathLst>
              <a:path w="5196872" h="8604">
                <a:moveTo>
                  <a:pt x="0" y="0"/>
                </a:moveTo>
                <a:lnTo>
                  <a:pt x="5196872" y="0"/>
                </a:lnTo>
                <a:lnTo>
                  <a:pt x="5196872" y="8604"/>
                </a:lnTo>
                <a:lnTo>
                  <a:pt x="0" y="8604"/>
                </a:lnTo>
                <a:lnTo>
                  <a:pt x="0" y="0"/>
                </a:lnTo>
                <a:close/>
              </a:path>
            </a:pathLst>
          </a:custGeom>
          <a:solidFill>
            <a:srgbClr val="4C5F7A">
              <a:alpha val="3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3" name="Shape 41"/>
          <p:cNvSpPr/>
          <p:nvPr/>
        </p:nvSpPr>
        <p:spPr>
          <a:xfrm>
            <a:off x="6443928" y="5635681"/>
            <a:ext cx="172082" cy="172082"/>
          </a:xfrm>
          <a:custGeom>
            <a:avLst/>
            <a:gdLst/>
            <a:ahLst/>
            <a:cxnLst/>
            <a:rect l="l" t="t" r="r" b="b"/>
            <a:pathLst>
              <a:path w="172082" h="172082">
                <a:moveTo>
                  <a:pt x="86041" y="0"/>
                </a:moveTo>
                <a:cubicBezTo>
                  <a:pt x="87587" y="0"/>
                  <a:pt x="89133" y="336"/>
                  <a:pt x="90545" y="975"/>
                </a:cubicBezTo>
                <a:lnTo>
                  <a:pt x="153865" y="27829"/>
                </a:lnTo>
                <a:cubicBezTo>
                  <a:pt x="161260" y="30955"/>
                  <a:pt x="166772" y="38248"/>
                  <a:pt x="166738" y="47054"/>
                </a:cubicBezTo>
                <a:cubicBezTo>
                  <a:pt x="166570" y="80394"/>
                  <a:pt x="152857" y="141396"/>
                  <a:pt x="94948" y="169124"/>
                </a:cubicBezTo>
                <a:cubicBezTo>
                  <a:pt x="89335" y="171813"/>
                  <a:pt x="82814" y="171813"/>
                  <a:pt x="77202" y="169124"/>
                </a:cubicBezTo>
                <a:cubicBezTo>
                  <a:pt x="19258" y="141396"/>
                  <a:pt x="5579" y="80394"/>
                  <a:pt x="5411" y="47054"/>
                </a:cubicBezTo>
                <a:cubicBezTo>
                  <a:pt x="5378" y="38248"/>
                  <a:pt x="10890" y="30955"/>
                  <a:pt x="18284" y="27829"/>
                </a:cubicBezTo>
                <a:lnTo>
                  <a:pt x="81571" y="975"/>
                </a:lnTo>
                <a:cubicBezTo>
                  <a:pt x="82982" y="336"/>
                  <a:pt x="84495" y="0"/>
                  <a:pt x="86041" y="0"/>
                </a:cubicBezTo>
                <a:close/>
                <a:moveTo>
                  <a:pt x="86041" y="22451"/>
                </a:moveTo>
                <a:lnTo>
                  <a:pt x="86041" y="149530"/>
                </a:lnTo>
                <a:cubicBezTo>
                  <a:pt x="132422" y="127078"/>
                  <a:pt x="144892" y="77336"/>
                  <a:pt x="145194" y="47558"/>
                </a:cubicBezTo>
                <a:lnTo>
                  <a:pt x="86041" y="22485"/>
                </a:lnTo>
                <a:lnTo>
                  <a:pt x="86041" y="22485"/>
                </a:lnTo>
                <a:close/>
              </a:path>
            </a:pathLst>
          </a:custGeom>
          <a:solidFill>
            <a:srgbClr val="8F97A3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4" name="Text 42"/>
          <p:cNvSpPr/>
          <p:nvPr/>
        </p:nvSpPr>
        <p:spPr>
          <a:xfrm>
            <a:off x="6740769" y="5601265"/>
            <a:ext cx="2400542" cy="240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19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系统守护者</a:t>
            </a:r>
            <a:r>
              <a:rPr lang="en-US" sz="1219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，保障数据安全与合规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1512" y="361512"/>
            <a:ext cx="11541278" cy="216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39" b="1" kern="0" spc="57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MVP VALUE PROPOSITION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61512" y="650722"/>
            <a:ext cx="11631656" cy="36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562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MVP 价值主张：低风险、高可信、快验证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61512" y="1120688"/>
            <a:ext cx="867629" cy="36151"/>
          </a:xfrm>
          <a:custGeom>
            <a:avLst/>
            <a:gdLst/>
            <a:ahLst/>
            <a:cxnLst/>
            <a:rect l="l" t="t" r="r" b="b"/>
            <a:pathLst>
              <a:path w="867629" h="36151">
                <a:moveTo>
                  <a:pt x="0" y="0"/>
                </a:moveTo>
                <a:lnTo>
                  <a:pt x="867629" y="0"/>
                </a:lnTo>
                <a:lnTo>
                  <a:pt x="867629" y="36151"/>
                </a:lnTo>
                <a:lnTo>
                  <a:pt x="0" y="36151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D4A26A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7" b="27"/>
          <a:stretch/>
        </p:blipFill>
        <p:spPr>
          <a:xfrm>
            <a:off x="361512" y="1301444"/>
            <a:ext cx="5630553" cy="4220655"/>
          </a:xfrm>
          <a:prstGeom prst="roundRect">
            <a:avLst>
              <a:gd name="adj" fmla="val 0"/>
            </a:avLst>
          </a:prstGeom>
        </p:spPr>
      </p:pic>
      <p:sp>
        <p:nvSpPr>
          <p:cNvPr id="6" name="Shape 3"/>
          <p:cNvSpPr/>
          <p:nvPr/>
        </p:nvSpPr>
        <p:spPr>
          <a:xfrm>
            <a:off x="6224012" y="1301444"/>
            <a:ext cx="5612477" cy="1211066"/>
          </a:xfrm>
          <a:custGeom>
            <a:avLst/>
            <a:gdLst/>
            <a:ahLst/>
            <a:cxnLst/>
            <a:rect l="l" t="t" r="r" b="b"/>
            <a:pathLst>
              <a:path w="5612477" h="1211066">
                <a:moveTo>
                  <a:pt x="36151" y="0"/>
                </a:moveTo>
                <a:lnTo>
                  <a:pt x="5540177" y="0"/>
                </a:lnTo>
                <a:cubicBezTo>
                  <a:pt x="5580107" y="0"/>
                  <a:pt x="5612477" y="32370"/>
                  <a:pt x="5612477" y="72301"/>
                </a:cubicBezTo>
                <a:lnTo>
                  <a:pt x="5612477" y="1138765"/>
                </a:lnTo>
                <a:cubicBezTo>
                  <a:pt x="5612477" y="1178696"/>
                  <a:pt x="5580107" y="1211066"/>
                  <a:pt x="5540177" y="1211066"/>
                </a:cubicBezTo>
                <a:lnTo>
                  <a:pt x="36151" y="1211066"/>
                </a:lnTo>
                <a:cubicBezTo>
                  <a:pt x="16185" y="1211066"/>
                  <a:pt x="0" y="1194881"/>
                  <a:pt x="0" y="1174915"/>
                </a:cubicBezTo>
                <a:lnTo>
                  <a:pt x="0" y="36151"/>
                </a:lnTo>
                <a:cubicBezTo>
                  <a:pt x="0" y="16185"/>
                  <a:pt x="16185" y="0"/>
                  <a:pt x="36151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4"/>
          <p:cNvSpPr/>
          <p:nvPr/>
        </p:nvSpPr>
        <p:spPr>
          <a:xfrm>
            <a:off x="6224012" y="1301444"/>
            <a:ext cx="36151" cy="1211066"/>
          </a:xfrm>
          <a:custGeom>
            <a:avLst/>
            <a:gdLst/>
            <a:ahLst/>
            <a:cxnLst/>
            <a:rect l="l" t="t" r="r" b="b"/>
            <a:pathLst>
              <a:path w="36151" h="1211066">
                <a:moveTo>
                  <a:pt x="36151" y="0"/>
                </a:moveTo>
                <a:lnTo>
                  <a:pt x="36151" y="0"/>
                </a:lnTo>
                <a:lnTo>
                  <a:pt x="36151" y="1211066"/>
                </a:lnTo>
                <a:lnTo>
                  <a:pt x="36151" y="1211066"/>
                </a:lnTo>
                <a:cubicBezTo>
                  <a:pt x="16185" y="1211066"/>
                  <a:pt x="0" y="1194881"/>
                  <a:pt x="0" y="1174915"/>
                </a:cubicBezTo>
                <a:lnTo>
                  <a:pt x="0" y="36151"/>
                </a:lnTo>
                <a:cubicBezTo>
                  <a:pt x="0" y="16185"/>
                  <a:pt x="16185" y="0"/>
                  <a:pt x="36151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Shape 5"/>
          <p:cNvSpPr/>
          <p:nvPr/>
        </p:nvSpPr>
        <p:spPr>
          <a:xfrm>
            <a:off x="6413806" y="1482200"/>
            <a:ext cx="216907" cy="216907"/>
          </a:xfrm>
          <a:custGeom>
            <a:avLst/>
            <a:gdLst/>
            <a:ahLst/>
            <a:cxnLst/>
            <a:rect l="l" t="t" r="r" b="b"/>
            <a:pathLst>
              <a:path w="216907" h="216907">
                <a:moveTo>
                  <a:pt x="54227" y="40670"/>
                </a:moveTo>
                <a:lnTo>
                  <a:pt x="54227" y="33892"/>
                </a:lnTo>
                <a:cubicBezTo>
                  <a:pt x="54227" y="15167"/>
                  <a:pt x="90660" y="0"/>
                  <a:pt x="135567" y="0"/>
                </a:cubicBezTo>
                <a:cubicBezTo>
                  <a:pt x="180474" y="0"/>
                  <a:pt x="216907" y="15167"/>
                  <a:pt x="216907" y="33892"/>
                </a:cubicBezTo>
                <a:lnTo>
                  <a:pt x="216907" y="40670"/>
                </a:lnTo>
                <a:cubicBezTo>
                  <a:pt x="216907" y="53634"/>
                  <a:pt x="199411" y="64903"/>
                  <a:pt x="173695" y="70622"/>
                </a:cubicBezTo>
                <a:cubicBezTo>
                  <a:pt x="172679" y="69436"/>
                  <a:pt x="171619" y="68292"/>
                  <a:pt x="170560" y="67233"/>
                </a:cubicBezTo>
                <a:cubicBezTo>
                  <a:pt x="163994" y="60751"/>
                  <a:pt x="155521" y="55837"/>
                  <a:pt x="146667" y="52193"/>
                </a:cubicBezTo>
                <a:cubicBezTo>
                  <a:pt x="128916" y="44780"/>
                  <a:pt x="105785" y="40712"/>
                  <a:pt x="81340" y="40712"/>
                </a:cubicBezTo>
                <a:cubicBezTo>
                  <a:pt x="72062" y="40712"/>
                  <a:pt x="62996" y="41306"/>
                  <a:pt x="54312" y="42449"/>
                </a:cubicBezTo>
                <a:cubicBezTo>
                  <a:pt x="54227" y="41899"/>
                  <a:pt x="54227" y="41306"/>
                  <a:pt x="54227" y="40712"/>
                </a:cubicBezTo>
                <a:close/>
                <a:moveTo>
                  <a:pt x="183016" y="149547"/>
                </a:moveTo>
                <a:lnTo>
                  <a:pt x="183016" y="129975"/>
                </a:lnTo>
                <a:cubicBezTo>
                  <a:pt x="189413" y="128323"/>
                  <a:pt x="195428" y="126374"/>
                  <a:pt x="200893" y="124086"/>
                </a:cubicBezTo>
                <a:cubicBezTo>
                  <a:pt x="206486" y="121756"/>
                  <a:pt x="211951" y="118918"/>
                  <a:pt x="216907" y="115486"/>
                </a:cubicBezTo>
                <a:lnTo>
                  <a:pt x="216907" y="122010"/>
                </a:lnTo>
                <a:cubicBezTo>
                  <a:pt x="216907" y="133364"/>
                  <a:pt x="203562" y="143405"/>
                  <a:pt x="183016" y="149547"/>
                </a:cubicBezTo>
                <a:close/>
                <a:moveTo>
                  <a:pt x="183016" y="108877"/>
                </a:moveTo>
                <a:lnTo>
                  <a:pt x="183016" y="94897"/>
                </a:lnTo>
                <a:cubicBezTo>
                  <a:pt x="183016" y="92991"/>
                  <a:pt x="182846" y="91169"/>
                  <a:pt x="182592" y="89390"/>
                </a:cubicBezTo>
                <a:cubicBezTo>
                  <a:pt x="189158" y="87737"/>
                  <a:pt x="195301" y="85746"/>
                  <a:pt x="200893" y="83374"/>
                </a:cubicBezTo>
                <a:cubicBezTo>
                  <a:pt x="206486" y="81001"/>
                  <a:pt x="211951" y="78205"/>
                  <a:pt x="216907" y="74774"/>
                </a:cubicBezTo>
                <a:lnTo>
                  <a:pt x="216907" y="81298"/>
                </a:lnTo>
                <a:cubicBezTo>
                  <a:pt x="216907" y="92652"/>
                  <a:pt x="203562" y="102692"/>
                  <a:pt x="183016" y="108835"/>
                </a:cubicBezTo>
                <a:close/>
                <a:moveTo>
                  <a:pt x="0" y="101675"/>
                </a:moveTo>
                <a:lnTo>
                  <a:pt x="0" y="94897"/>
                </a:lnTo>
                <a:cubicBezTo>
                  <a:pt x="0" y="76172"/>
                  <a:pt x="36434" y="61005"/>
                  <a:pt x="81340" y="61005"/>
                </a:cubicBezTo>
                <a:cubicBezTo>
                  <a:pt x="126247" y="61005"/>
                  <a:pt x="162681" y="76172"/>
                  <a:pt x="162681" y="94897"/>
                </a:cubicBezTo>
                <a:lnTo>
                  <a:pt x="162681" y="101675"/>
                </a:lnTo>
                <a:cubicBezTo>
                  <a:pt x="162681" y="120401"/>
                  <a:pt x="126247" y="135567"/>
                  <a:pt x="81340" y="135567"/>
                </a:cubicBezTo>
                <a:cubicBezTo>
                  <a:pt x="36434" y="135567"/>
                  <a:pt x="0" y="120401"/>
                  <a:pt x="0" y="101675"/>
                </a:cubicBezTo>
                <a:close/>
                <a:moveTo>
                  <a:pt x="162681" y="142345"/>
                </a:moveTo>
                <a:cubicBezTo>
                  <a:pt x="162681" y="161071"/>
                  <a:pt x="126247" y="176237"/>
                  <a:pt x="81340" y="176237"/>
                </a:cubicBezTo>
                <a:cubicBezTo>
                  <a:pt x="36434" y="176237"/>
                  <a:pt x="0" y="161071"/>
                  <a:pt x="0" y="142345"/>
                </a:cubicBezTo>
                <a:lnTo>
                  <a:pt x="0" y="135821"/>
                </a:lnTo>
                <a:cubicBezTo>
                  <a:pt x="4914" y="139253"/>
                  <a:pt x="10379" y="142049"/>
                  <a:pt x="16014" y="144421"/>
                </a:cubicBezTo>
                <a:cubicBezTo>
                  <a:pt x="33765" y="151835"/>
                  <a:pt x="56896" y="155902"/>
                  <a:pt x="81340" y="155902"/>
                </a:cubicBezTo>
                <a:cubicBezTo>
                  <a:pt x="105785" y="155902"/>
                  <a:pt x="128916" y="151793"/>
                  <a:pt x="146667" y="144421"/>
                </a:cubicBezTo>
                <a:cubicBezTo>
                  <a:pt x="152259" y="142091"/>
                  <a:pt x="157724" y="139253"/>
                  <a:pt x="162681" y="135821"/>
                </a:cubicBezTo>
                <a:lnTo>
                  <a:pt x="162681" y="142345"/>
                </a:lnTo>
                <a:close/>
                <a:moveTo>
                  <a:pt x="162681" y="176491"/>
                </a:moveTo>
                <a:lnTo>
                  <a:pt x="162681" y="183016"/>
                </a:lnTo>
                <a:cubicBezTo>
                  <a:pt x="162681" y="201741"/>
                  <a:pt x="126247" y="216907"/>
                  <a:pt x="81340" y="216907"/>
                </a:cubicBezTo>
                <a:cubicBezTo>
                  <a:pt x="36434" y="216907"/>
                  <a:pt x="0" y="201741"/>
                  <a:pt x="0" y="183016"/>
                </a:cubicBezTo>
                <a:lnTo>
                  <a:pt x="0" y="176491"/>
                </a:lnTo>
                <a:cubicBezTo>
                  <a:pt x="4914" y="179923"/>
                  <a:pt x="10379" y="182719"/>
                  <a:pt x="16014" y="185091"/>
                </a:cubicBezTo>
                <a:cubicBezTo>
                  <a:pt x="33765" y="192505"/>
                  <a:pt x="56896" y="196572"/>
                  <a:pt x="81340" y="196572"/>
                </a:cubicBezTo>
                <a:cubicBezTo>
                  <a:pt x="105785" y="196572"/>
                  <a:pt x="128916" y="192463"/>
                  <a:pt x="146667" y="185091"/>
                </a:cubicBezTo>
                <a:cubicBezTo>
                  <a:pt x="152259" y="182761"/>
                  <a:pt x="157724" y="179923"/>
                  <a:pt x="162681" y="176491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6"/>
          <p:cNvSpPr/>
          <p:nvPr/>
        </p:nvSpPr>
        <p:spPr>
          <a:xfrm>
            <a:off x="6766280" y="1446049"/>
            <a:ext cx="1409898" cy="289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08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基于存量资产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6386693" y="1807561"/>
            <a:ext cx="5377494" cy="2349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39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复用企业已验证的数据API，无需重新开发复杂的数据查询逻辑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6422844" y="2169073"/>
            <a:ext cx="108454" cy="144605"/>
          </a:xfrm>
          <a:custGeom>
            <a:avLst/>
            <a:gdLst/>
            <a:ahLst/>
            <a:cxnLst/>
            <a:rect l="l" t="t" r="r" b="b"/>
            <a:pathLst>
              <a:path w="108454" h="144605">
                <a:moveTo>
                  <a:pt x="47844" y="141950"/>
                </a:moveTo>
                <a:cubicBezTo>
                  <a:pt x="51374" y="145480"/>
                  <a:pt x="57108" y="145480"/>
                  <a:pt x="60638" y="141950"/>
                </a:cubicBezTo>
                <a:lnTo>
                  <a:pt x="105827" y="96761"/>
                </a:lnTo>
                <a:cubicBezTo>
                  <a:pt x="109357" y="93231"/>
                  <a:pt x="109357" y="87497"/>
                  <a:pt x="105827" y="83967"/>
                </a:cubicBezTo>
                <a:cubicBezTo>
                  <a:pt x="102297" y="80436"/>
                  <a:pt x="96563" y="80436"/>
                  <a:pt x="93033" y="83967"/>
                </a:cubicBezTo>
                <a:lnTo>
                  <a:pt x="63265" y="113735"/>
                </a:lnTo>
                <a:lnTo>
                  <a:pt x="63265" y="9038"/>
                </a:lnTo>
                <a:cubicBezTo>
                  <a:pt x="63265" y="4039"/>
                  <a:pt x="59226" y="0"/>
                  <a:pt x="54227" y="0"/>
                </a:cubicBezTo>
                <a:cubicBezTo>
                  <a:pt x="49228" y="0"/>
                  <a:pt x="45189" y="4039"/>
                  <a:pt x="45189" y="9038"/>
                </a:cubicBezTo>
                <a:lnTo>
                  <a:pt x="45189" y="113735"/>
                </a:lnTo>
                <a:lnTo>
                  <a:pt x="15421" y="83967"/>
                </a:lnTo>
                <a:cubicBezTo>
                  <a:pt x="11890" y="80436"/>
                  <a:pt x="6157" y="80436"/>
                  <a:pt x="2627" y="83967"/>
                </a:cubicBezTo>
                <a:cubicBezTo>
                  <a:pt x="-904" y="87497"/>
                  <a:pt x="-904" y="93231"/>
                  <a:pt x="2627" y="96761"/>
                </a:cubicBezTo>
                <a:lnTo>
                  <a:pt x="47816" y="141950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Text 9"/>
          <p:cNvSpPr/>
          <p:nvPr/>
        </p:nvSpPr>
        <p:spPr>
          <a:xfrm>
            <a:off x="6639751" y="2114847"/>
            <a:ext cx="1418936" cy="253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81" b="1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开发成本降低80%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6224012" y="2620964"/>
            <a:ext cx="5612477" cy="1211066"/>
          </a:xfrm>
          <a:custGeom>
            <a:avLst/>
            <a:gdLst/>
            <a:ahLst/>
            <a:cxnLst/>
            <a:rect l="l" t="t" r="r" b="b"/>
            <a:pathLst>
              <a:path w="5612477" h="1211066">
                <a:moveTo>
                  <a:pt x="36151" y="0"/>
                </a:moveTo>
                <a:lnTo>
                  <a:pt x="5540177" y="0"/>
                </a:lnTo>
                <a:cubicBezTo>
                  <a:pt x="5580107" y="0"/>
                  <a:pt x="5612477" y="32370"/>
                  <a:pt x="5612477" y="72301"/>
                </a:cubicBezTo>
                <a:lnTo>
                  <a:pt x="5612477" y="1138765"/>
                </a:lnTo>
                <a:cubicBezTo>
                  <a:pt x="5612477" y="1178696"/>
                  <a:pt x="5580107" y="1211066"/>
                  <a:pt x="5540177" y="1211066"/>
                </a:cubicBezTo>
                <a:lnTo>
                  <a:pt x="36151" y="1211066"/>
                </a:lnTo>
                <a:cubicBezTo>
                  <a:pt x="16185" y="1211066"/>
                  <a:pt x="0" y="1194881"/>
                  <a:pt x="0" y="1174915"/>
                </a:cubicBezTo>
                <a:lnTo>
                  <a:pt x="0" y="36151"/>
                </a:lnTo>
                <a:cubicBezTo>
                  <a:pt x="0" y="16185"/>
                  <a:pt x="16185" y="0"/>
                  <a:pt x="36151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Shape 11"/>
          <p:cNvSpPr/>
          <p:nvPr/>
        </p:nvSpPr>
        <p:spPr>
          <a:xfrm>
            <a:off x="6224012" y="2620964"/>
            <a:ext cx="36151" cy="1211066"/>
          </a:xfrm>
          <a:custGeom>
            <a:avLst/>
            <a:gdLst/>
            <a:ahLst/>
            <a:cxnLst/>
            <a:rect l="l" t="t" r="r" b="b"/>
            <a:pathLst>
              <a:path w="36151" h="1211066">
                <a:moveTo>
                  <a:pt x="36151" y="0"/>
                </a:moveTo>
                <a:lnTo>
                  <a:pt x="36151" y="0"/>
                </a:lnTo>
                <a:lnTo>
                  <a:pt x="36151" y="1211066"/>
                </a:lnTo>
                <a:lnTo>
                  <a:pt x="36151" y="1211066"/>
                </a:lnTo>
                <a:cubicBezTo>
                  <a:pt x="16185" y="1211066"/>
                  <a:pt x="0" y="1194881"/>
                  <a:pt x="0" y="1174915"/>
                </a:cubicBezTo>
                <a:lnTo>
                  <a:pt x="0" y="36151"/>
                </a:lnTo>
                <a:cubicBezTo>
                  <a:pt x="0" y="16185"/>
                  <a:pt x="16185" y="0"/>
                  <a:pt x="36151" y="0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Shape 12"/>
          <p:cNvSpPr/>
          <p:nvPr/>
        </p:nvSpPr>
        <p:spPr>
          <a:xfrm>
            <a:off x="6413806" y="2801720"/>
            <a:ext cx="216907" cy="216907"/>
          </a:xfrm>
          <a:custGeom>
            <a:avLst/>
            <a:gdLst/>
            <a:ahLst/>
            <a:cxnLst/>
            <a:rect l="l" t="t" r="r" b="b"/>
            <a:pathLst>
              <a:path w="216907" h="216907">
                <a:moveTo>
                  <a:pt x="27918" y="96803"/>
                </a:moveTo>
                <a:cubicBezTo>
                  <a:pt x="33553" y="57404"/>
                  <a:pt x="67487" y="27113"/>
                  <a:pt x="108454" y="27113"/>
                </a:cubicBezTo>
                <a:cubicBezTo>
                  <a:pt x="130907" y="27113"/>
                  <a:pt x="151242" y="36222"/>
                  <a:pt x="165985" y="50922"/>
                </a:cubicBezTo>
                <a:cubicBezTo>
                  <a:pt x="166070" y="51007"/>
                  <a:pt x="166154" y="51092"/>
                  <a:pt x="166239" y="51177"/>
                </a:cubicBezTo>
                <a:lnTo>
                  <a:pt x="169459" y="54227"/>
                </a:lnTo>
                <a:lnTo>
                  <a:pt x="149166" y="54227"/>
                </a:lnTo>
                <a:cubicBezTo>
                  <a:pt x="141668" y="54227"/>
                  <a:pt x="135609" y="60285"/>
                  <a:pt x="135609" y="67784"/>
                </a:cubicBezTo>
                <a:cubicBezTo>
                  <a:pt x="135609" y="75282"/>
                  <a:pt x="141668" y="81340"/>
                  <a:pt x="149166" y="81340"/>
                </a:cubicBezTo>
                <a:lnTo>
                  <a:pt x="203393" y="81340"/>
                </a:lnTo>
                <a:cubicBezTo>
                  <a:pt x="210892" y="81340"/>
                  <a:pt x="216950" y="75282"/>
                  <a:pt x="216950" y="67784"/>
                </a:cubicBezTo>
                <a:lnTo>
                  <a:pt x="216950" y="13557"/>
                </a:lnTo>
                <a:cubicBezTo>
                  <a:pt x="216950" y="6058"/>
                  <a:pt x="210892" y="0"/>
                  <a:pt x="203393" y="0"/>
                </a:cubicBezTo>
                <a:cubicBezTo>
                  <a:pt x="195894" y="0"/>
                  <a:pt x="189836" y="6058"/>
                  <a:pt x="189836" y="13557"/>
                </a:cubicBezTo>
                <a:lnTo>
                  <a:pt x="189836" y="36179"/>
                </a:lnTo>
                <a:lnTo>
                  <a:pt x="185049" y="31646"/>
                </a:lnTo>
                <a:cubicBezTo>
                  <a:pt x="165434" y="12116"/>
                  <a:pt x="138321" y="0"/>
                  <a:pt x="108454" y="0"/>
                </a:cubicBezTo>
                <a:cubicBezTo>
                  <a:pt x="53803" y="0"/>
                  <a:pt x="8600" y="40416"/>
                  <a:pt x="1101" y="92991"/>
                </a:cubicBezTo>
                <a:cubicBezTo>
                  <a:pt x="42" y="100404"/>
                  <a:pt x="5168" y="107267"/>
                  <a:pt x="12582" y="108327"/>
                </a:cubicBezTo>
                <a:cubicBezTo>
                  <a:pt x="19996" y="109386"/>
                  <a:pt x="26859" y="104217"/>
                  <a:pt x="27918" y="96846"/>
                </a:cubicBezTo>
                <a:close/>
                <a:moveTo>
                  <a:pt x="215806" y="123917"/>
                </a:moveTo>
                <a:cubicBezTo>
                  <a:pt x="216865" y="116503"/>
                  <a:pt x="211696" y="109640"/>
                  <a:pt x="204325" y="108581"/>
                </a:cubicBezTo>
                <a:cubicBezTo>
                  <a:pt x="196954" y="107522"/>
                  <a:pt x="190048" y="112690"/>
                  <a:pt x="188989" y="120062"/>
                </a:cubicBezTo>
                <a:cubicBezTo>
                  <a:pt x="183354" y="159461"/>
                  <a:pt x="149420" y="189752"/>
                  <a:pt x="108454" y="189752"/>
                </a:cubicBezTo>
                <a:cubicBezTo>
                  <a:pt x="86000" y="189752"/>
                  <a:pt x="65665" y="180643"/>
                  <a:pt x="50922" y="165943"/>
                </a:cubicBezTo>
                <a:cubicBezTo>
                  <a:pt x="50838" y="165858"/>
                  <a:pt x="50753" y="165773"/>
                  <a:pt x="50668" y="165688"/>
                </a:cubicBezTo>
                <a:lnTo>
                  <a:pt x="47448" y="162638"/>
                </a:lnTo>
                <a:lnTo>
                  <a:pt x="67741" y="162638"/>
                </a:lnTo>
                <a:cubicBezTo>
                  <a:pt x="75240" y="162638"/>
                  <a:pt x="81298" y="156580"/>
                  <a:pt x="81298" y="149081"/>
                </a:cubicBezTo>
                <a:cubicBezTo>
                  <a:pt x="81298" y="141583"/>
                  <a:pt x="75240" y="135525"/>
                  <a:pt x="67741" y="135525"/>
                </a:cubicBezTo>
                <a:lnTo>
                  <a:pt x="13557" y="135567"/>
                </a:lnTo>
                <a:cubicBezTo>
                  <a:pt x="9956" y="135567"/>
                  <a:pt x="6482" y="137007"/>
                  <a:pt x="3940" y="139592"/>
                </a:cubicBezTo>
                <a:cubicBezTo>
                  <a:pt x="1398" y="142176"/>
                  <a:pt x="-42" y="145608"/>
                  <a:pt x="0" y="149251"/>
                </a:cubicBezTo>
                <a:lnTo>
                  <a:pt x="424" y="203054"/>
                </a:lnTo>
                <a:cubicBezTo>
                  <a:pt x="466" y="210553"/>
                  <a:pt x="6609" y="216568"/>
                  <a:pt x="14107" y="216484"/>
                </a:cubicBezTo>
                <a:cubicBezTo>
                  <a:pt x="21606" y="216399"/>
                  <a:pt x="27622" y="210298"/>
                  <a:pt x="27537" y="202800"/>
                </a:cubicBezTo>
                <a:lnTo>
                  <a:pt x="27368" y="180982"/>
                </a:lnTo>
                <a:lnTo>
                  <a:pt x="31901" y="185261"/>
                </a:lnTo>
                <a:cubicBezTo>
                  <a:pt x="51515" y="204791"/>
                  <a:pt x="78587" y="216907"/>
                  <a:pt x="108454" y="216907"/>
                </a:cubicBezTo>
                <a:cubicBezTo>
                  <a:pt x="163104" y="216907"/>
                  <a:pt x="208307" y="176491"/>
                  <a:pt x="215806" y="123917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3"/>
          <p:cNvSpPr/>
          <p:nvPr/>
        </p:nvSpPr>
        <p:spPr>
          <a:xfrm>
            <a:off x="6766280" y="2765569"/>
            <a:ext cx="1545465" cy="289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08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100%数据准确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6386693" y="3127081"/>
            <a:ext cx="5377494" cy="2349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39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完全规避NL2SQL的模型幻觉风险，确保查询结果的准确性和一致性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6404768" y="3488593"/>
            <a:ext cx="144605" cy="144605"/>
          </a:xfrm>
          <a:custGeom>
            <a:avLst/>
            <a:gdLst/>
            <a:ahLst/>
            <a:cxnLst/>
            <a:rect l="l" t="t" r="r" b="b"/>
            <a:pathLst>
              <a:path w="144605" h="144605">
                <a:moveTo>
                  <a:pt x="72302" y="144605"/>
                </a:moveTo>
                <a:cubicBezTo>
                  <a:pt x="112207" y="144605"/>
                  <a:pt x="144605" y="112207"/>
                  <a:pt x="144605" y="72302"/>
                </a:cubicBezTo>
                <a:cubicBezTo>
                  <a:pt x="144605" y="32398"/>
                  <a:pt x="112207" y="0"/>
                  <a:pt x="72302" y="0"/>
                </a:cubicBezTo>
                <a:cubicBezTo>
                  <a:pt x="32398" y="0"/>
                  <a:pt x="0" y="32398"/>
                  <a:pt x="0" y="72302"/>
                </a:cubicBezTo>
                <a:cubicBezTo>
                  <a:pt x="0" y="112207"/>
                  <a:pt x="32398" y="144605"/>
                  <a:pt x="72302" y="144605"/>
                </a:cubicBezTo>
                <a:close/>
                <a:moveTo>
                  <a:pt x="96140" y="60073"/>
                </a:moveTo>
                <a:lnTo>
                  <a:pt x="73545" y="96224"/>
                </a:lnTo>
                <a:cubicBezTo>
                  <a:pt x="72359" y="98117"/>
                  <a:pt x="70325" y="99303"/>
                  <a:pt x="68094" y="99416"/>
                </a:cubicBezTo>
                <a:cubicBezTo>
                  <a:pt x="65863" y="99529"/>
                  <a:pt x="63717" y="98512"/>
                  <a:pt x="62389" y="96705"/>
                </a:cubicBezTo>
                <a:lnTo>
                  <a:pt x="48832" y="78629"/>
                </a:lnTo>
                <a:cubicBezTo>
                  <a:pt x="46573" y="75635"/>
                  <a:pt x="47194" y="71399"/>
                  <a:pt x="50188" y="69139"/>
                </a:cubicBezTo>
                <a:cubicBezTo>
                  <a:pt x="53182" y="66880"/>
                  <a:pt x="57418" y="67501"/>
                  <a:pt x="59678" y="70495"/>
                </a:cubicBezTo>
                <a:lnTo>
                  <a:pt x="67303" y="80662"/>
                </a:lnTo>
                <a:lnTo>
                  <a:pt x="84645" y="52899"/>
                </a:lnTo>
                <a:cubicBezTo>
                  <a:pt x="86622" y="49736"/>
                  <a:pt x="90802" y="48748"/>
                  <a:pt x="93993" y="50753"/>
                </a:cubicBezTo>
                <a:cubicBezTo>
                  <a:pt x="97185" y="52758"/>
                  <a:pt x="98145" y="56910"/>
                  <a:pt x="96140" y="60101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6"/>
          <p:cNvSpPr/>
          <p:nvPr/>
        </p:nvSpPr>
        <p:spPr>
          <a:xfrm>
            <a:off x="6639751" y="3434366"/>
            <a:ext cx="1319520" cy="253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81" b="1" dirty="0">
                <a:solidFill>
                  <a:srgbClr val="4C5F7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数据可信度100%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6224012" y="3940483"/>
            <a:ext cx="5612477" cy="1211066"/>
          </a:xfrm>
          <a:custGeom>
            <a:avLst/>
            <a:gdLst/>
            <a:ahLst/>
            <a:cxnLst/>
            <a:rect l="l" t="t" r="r" b="b"/>
            <a:pathLst>
              <a:path w="5612477" h="1211066">
                <a:moveTo>
                  <a:pt x="36151" y="0"/>
                </a:moveTo>
                <a:lnTo>
                  <a:pt x="5540177" y="0"/>
                </a:lnTo>
                <a:cubicBezTo>
                  <a:pt x="5580107" y="0"/>
                  <a:pt x="5612477" y="32370"/>
                  <a:pt x="5612477" y="72301"/>
                </a:cubicBezTo>
                <a:lnTo>
                  <a:pt x="5612477" y="1138765"/>
                </a:lnTo>
                <a:cubicBezTo>
                  <a:pt x="5612477" y="1178696"/>
                  <a:pt x="5580107" y="1211066"/>
                  <a:pt x="5540177" y="1211066"/>
                </a:cubicBezTo>
                <a:lnTo>
                  <a:pt x="36151" y="1211066"/>
                </a:lnTo>
                <a:cubicBezTo>
                  <a:pt x="16185" y="1211066"/>
                  <a:pt x="0" y="1194881"/>
                  <a:pt x="0" y="1174915"/>
                </a:cubicBezTo>
                <a:lnTo>
                  <a:pt x="0" y="36151"/>
                </a:lnTo>
                <a:cubicBezTo>
                  <a:pt x="0" y="16185"/>
                  <a:pt x="16185" y="0"/>
                  <a:pt x="36151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Shape 18"/>
          <p:cNvSpPr/>
          <p:nvPr/>
        </p:nvSpPr>
        <p:spPr>
          <a:xfrm>
            <a:off x="6224012" y="3940483"/>
            <a:ext cx="36151" cy="1211066"/>
          </a:xfrm>
          <a:custGeom>
            <a:avLst/>
            <a:gdLst/>
            <a:ahLst/>
            <a:cxnLst/>
            <a:rect l="l" t="t" r="r" b="b"/>
            <a:pathLst>
              <a:path w="36151" h="1211066">
                <a:moveTo>
                  <a:pt x="36151" y="0"/>
                </a:moveTo>
                <a:lnTo>
                  <a:pt x="36151" y="0"/>
                </a:lnTo>
                <a:lnTo>
                  <a:pt x="36151" y="1211066"/>
                </a:lnTo>
                <a:lnTo>
                  <a:pt x="36151" y="1211066"/>
                </a:lnTo>
                <a:cubicBezTo>
                  <a:pt x="16185" y="1211066"/>
                  <a:pt x="0" y="1194881"/>
                  <a:pt x="0" y="1174915"/>
                </a:cubicBezTo>
                <a:lnTo>
                  <a:pt x="0" y="36151"/>
                </a:lnTo>
                <a:cubicBezTo>
                  <a:pt x="0" y="16185"/>
                  <a:pt x="16185" y="0"/>
                  <a:pt x="36151" y="0"/>
                </a:cubicBezTo>
                <a:close/>
              </a:path>
            </a:pathLst>
          </a:custGeom>
          <a:solidFill>
            <a:srgbClr val="8F97A3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2" name="Shape 19"/>
          <p:cNvSpPr/>
          <p:nvPr/>
        </p:nvSpPr>
        <p:spPr>
          <a:xfrm>
            <a:off x="6413806" y="4121239"/>
            <a:ext cx="216907" cy="216907"/>
          </a:xfrm>
          <a:custGeom>
            <a:avLst/>
            <a:gdLst/>
            <a:ahLst/>
            <a:cxnLst/>
            <a:rect l="l" t="t" r="r" b="b"/>
            <a:pathLst>
              <a:path w="216907" h="216907">
                <a:moveTo>
                  <a:pt x="54227" y="135567"/>
                </a:moveTo>
                <a:lnTo>
                  <a:pt x="10379" y="135567"/>
                </a:lnTo>
                <a:cubicBezTo>
                  <a:pt x="-169" y="135567"/>
                  <a:pt x="-6651" y="124086"/>
                  <a:pt x="-1229" y="115020"/>
                </a:cubicBezTo>
                <a:lnTo>
                  <a:pt x="21182" y="77655"/>
                </a:lnTo>
                <a:cubicBezTo>
                  <a:pt x="24868" y="71512"/>
                  <a:pt x="31477" y="67784"/>
                  <a:pt x="38637" y="67784"/>
                </a:cubicBezTo>
                <a:lnTo>
                  <a:pt x="78883" y="67784"/>
                </a:lnTo>
                <a:cubicBezTo>
                  <a:pt x="111123" y="13175"/>
                  <a:pt x="159207" y="10422"/>
                  <a:pt x="191361" y="15124"/>
                </a:cubicBezTo>
                <a:cubicBezTo>
                  <a:pt x="196784" y="15929"/>
                  <a:pt x="201021" y="20166"/>
                  <a:pt x="201783" y="25546"/>
                </a:cubicBezTo>
                <a:cubicBezTo>
                  <a:pt x="206486" y="57701"/>
                  <a:pt x="203732" y="105785"/>
                  <a:pt x="149124" y="138024"/>
                </a:cubicBezTo>
                <a:lnTo>
                  <a:pt x="149124" y="178271"/>
                </a:lnTo>
                <a:cubicBezTo>
                  <a:pt x="149124" y="185430"/>
                  <a:pt x="145396" y="192039"/>
                  <a:pt x="139253" y="195725"/>
                </a:cubicBezTo>
                <a:lnTo>
                  <a:pt x="101887" y="218136"/>
                </a:lnTo>
                <a:cubicBezTo>
                  <a:pt x="92863" y="223559"/>
                  <a:pt x="81340" y="217034"/>
                  <a:pt x="81340" y="206528"/>
                </a:cubicBezTo>
                <a:lnTo>
                  <a:pt x="81340" y="162681"/>
                </a:lnTo>
                <a:cubicBezTo>
                  <a:pt x="81340" y="147726"/>
                  <a:pt x="69182" y="135567"/>
                  <a:pt x="54227" y="135567"/>
                </a:cubicBezTo>
                <a:lnTo>
                  <a:pt x="54184" y="135567"/>
                </a:lnTo>
                <a:close/>
                <a:moveTo>
                  <a:pt x="169459" y="67784"/>
                </a:moveTo>
                <a:cubicBezTo>
                  <a:pt x="169459" y="56560"/>
                  <a:pt x="160347" y="47448"/>
                  <a:pt x="149124" y="47448"/>
                </a:cubicBezTo>
                <a:cubicBezTo>
                  <a:pt x="137901" y="47448"/>
                  <a:pt x="128789" y="56560"/>
                  <a:pt x="128789" y="67784"/>
                </a:cubicBezTo>
                <a:cubicBezTo>
                  <a:pt x="128789" y="79007"/>
                  <a:pt x="137901" y="88119"/>
                  <a:pt x="149124" y="88119"/>
                </a:cubicBezTo>
                <a:cubicBezTo>
                  <a:pt x="160347" y="88119"/>
                  <a:pt x="169459" y="79007"/>
                  <a:pt x="169459" y="67784"/>
                </a:cubicBezTo>
                <a:close/>
              </a:path>
            </a:pathLst>
          </a:custGeom>
          <a:solidFill>
            <a:srgbClr val="8F97A3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3" name="Text 20"/>
          <p:cNvSpPr/>
          <p:nvPr/>
        </p:nvSpPr>
        <p:spPr>
          <a:xfrm>
            <a:off x="6766280" y="4085088"/>
            <a:ext cx="1581616" cy="289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08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4-6周快速落地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6386693" y="4446600"/>
            <a:ext cx="5377494" cy="2349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39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敏捷交付模式，快速验证商业价值，缩短从概念到生产的时间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6404768" y="4808113"/>
            <a:ext cx="144605" cy="144605"/>
          </a:xfrm>
          <a:custGeom>
            <a:avLst/>
            <a:gdLst/>
            <a:ahLst/>
            <a:cxnLst/>
            <a:rect l="l" t="t" r="r" b="b"/>
            <a:pathLst>
              <a:path w="144605" h="144605">
                <a:moveTo>
                  <a:pt x="72302" y="0"/>
                </a:moveTo>
                <a:cubicBezTo>
                  <a:pt x="112207" y="0"/>
                  <a:pt x="144605" y="32398"/>
                  <a:pt x="144605" y="72302"/>
                </a:cubicBezTo>
                <a:cubicBezTo>
                  <a:pt x="144605" y="112207"/>
                  <a:pt x="112207" y="144605"/>
                  <a:pt x="72302" y="144605"/>
                </a:cubicBezTo>
                <a:cubicBezTo>
                  <a:pt x="32398" y="144605"/>
                  <a:pt x="0" y="112207"/>
                  <a:pt x="0" y="72302"/>
                </a:cubicBezTo>
                <a:cubicBezTo>
                  <a:pt x="0" y="32398"/>
                  <a:pt x="32398" y="0"/>
                  <a:pt x="72302" y="0"/>
                </a:cubicBezTo>
                <a:close/>
                <a:moveTo>
                  <a:pt x="65524" y="33892"/>
                </a:moveTo>
                <a:lnTo>
                  <a:pt x="65524" y="72302"/>
                </a:lnTo>
                <a:cubicBezTo>
                  <a:pt x="65524" y="74562"/>
                  <a:pt x="66654" y="76680"/>
                  <a:pt x="68546" y="77951"/>
                </a:cubicBezTo>
                <a:lnTo>
                  <a:pt x="95660" y="96027"/>
                </a:lnTo>
                <a:cubicBezTo>
                  <a:pt x="98766" y="98117"/>
                  <a:pt x="102974" y="97269"/>
                  <a:pt x="105064" y="94134"/>
                </a:cubicBezTo>
                <a:cubicBezTo>
                  <a:pt x="107154" y="90999"/>
                  <a:pt x="106307" y="86819"/>
                  <a:pt x="103172" y="84729"/>
                </a:cubicBezTo>
                <a:lnTo>
                  <a:pt x="79081" y="68687"/>
                </a:lnTo>
                <a:lnTo>
                  <a:pt x="79081" y="33892"/>
                </a:lnTo>
                <a:cubicBezTo>
                  <a:pt x="79081" y="30135"/>
                  <a:pt x="76059" y="27113"/>
                  <a:pt x="72302" y="27113"/>
                </a:cubicBezTo>
                <a:cubicBezTo>
                  <a:pt x="68546" y="27113"/>
                  <a:pt x="65524" y="30135"/>
                  <a:pt x="65524" y="33892"/>
                </a:cubicBezTo>
                <a:close/>
              </a:path>
            </a:pathLst>
          </a:custGeom>
          <a:solidFill>
            <a:srgbClr val="8F97A3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6" name="Text 23"/>
          <p:cNvSpPr/>
          <p:nvPr/>
        </p:nvSpPr>
        <p:spPr>
          <a:xfrm>
            <a:off x="6639751" y="4753886"/>
            <a:ext cx="1409898" cy="253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81" b="1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落地周期缩短70%</a:t>
            </a:r>
            <a:endParaRPr lang="en-US" sz="1600" dirty="0"/>
          </a:p>
        </p:txBody>
      </p:sp>
      <p:sp>
        <p:nvSpPr>
          <p:cNvPr id="27" name="Shape 24"/>
          <p:cNvSpPr/>
          <p:nvPr/>
        </p:nvSpPr>
        <p:spPr>
          <a:xfrm>
            <a:off x="366031" y="5671153"/>
            <a:ext cx="11459938" cy="1057423"/>
          </a:xfrm>
          <a:custGeom>
            <a:avLst/>
            <a:gdLst/>
            <a:ahLst/>
            <a:cxnLst/>
            <a:rect l="l" t="t" r="r" b="b"/>
            <a:pathLst>
              <a:path w="11459938" h="1057423">
                <a:moveTo>
                  <a:pt x="72307" y="0"/>
                </a:moveTo>
                <a:lnTo>
                  <a:pt x="11387631" y="0"/>
                </a:lnTo>
                <a:cubicBezTo>
                  <a:pt x="11427565" y="0"/>
                  <a:pt x="11459938" y="32373"/>
                  <a:pt x="11459938" y="72307"/>
                </a:cubicBezTo>
                <a:lnTo>
                  <a:pt x="11459938" y="985117"/>
                </a:lnTo>
                <a:cubicBezTo>
                  <a:pt x="11459938" y="1025051"/>
                  <a:pt x="11427565" y="1057423"/>
                  <a:pt x="11387631" y="1057423"/>
                </a:cubicBezTo>
                <a:lnTo>
                  <a:pt x="72307" y="1057423"/>
                </a:lnTo>
                <a:cubicBezTo>
                  <a:pt x="32373" y="1057423"/>
                  <a:pt x="0" y="1025051"/>
                  <a:pt x="0" y="985117"/>
                </a:cubicBezTo>
                <a:lnTo>
                  <a:pt x="0" y="72307"/>
                </a:lnTo>
                <a:cubicBezTo>
                  <a:pt x="0" y="32400"/>
                  <a:pt x="32400" y="0"/>
                  <a:pt x="72307" y="0"/>
                </a:cubicBezTo>
                <a:close/>
              </a:path>
            </a:pathLst>
          </a:custGeom>
          <a:gradFill flip="none" rotWithShape="1">
            <a:gsLst>
              <a:gs pos="0">
                <a:srgbClr val="D4A26A">
                  <a:alpha val="1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 w="12700">
            <a:solidFill>
              <a:srgbClr val="D4A2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Shape 25"/>
          <p:cNvSpPr/>
          <p:nvPr/>
        </p:nvSpPr>
        <p:spPr>
          <a:xfrm>
            <a:off x="585198" y="6064297"/>
            <a:ext cx="203351" cy="271134"/>
          </a:xfrm>
          <a:custGeom>
            <a:avLst/>
            <a:gdLst/>
            <a:ahLst/>
            <a:cxnLst/>
            <a:rect l="l" t="t" r="r" b="b"/>
            <a:pathLst>
              <a:path w="203351" h="271134">
                <a:moveTo>
                  <a:pt x="155108" y="203351"/>
                </a:moveTo>
                <a:cubicBezTo>
                  <a:pt x="158974" y="191541"/>
                  <a:pt x="166705" y="180844"/>
                  <a:pt x="175443" y="171630"/>
                </a:cubicBezTo>
                <a:cubicBezTo>
                  <a:pt x="192759" y="153413"/>
                  <a:pt x="203351" y="128789"/>
                  <a:pt x="203351" y="101675"/>
                </a:cubicBezTo>
                <a:cubicBezTo>
                  <a:pt x="203351" y="45542"/>
                  <a:pt x="157809" y="0"/>
                  <a:pt x="101675" y="0"/>
                </a:cubicBezTo>
                <a:cubicBezTo>
                  <a:pt x="45542" y="0"/>
                  <a:pt x="0" y="45542"/>
                  <a:pt x="0" y="101675"/>
                </a:cubicBezTo>
                <a:cubicBezTo>
                  <a:pt x="0" y="128789"/>
                  <a:pt x="10591" y="153413"/>
                  <a:pt x="27908" y="171630"/>
                </a:cubicBezTo>
                <a:cubicBezTo>
                  <a:pt x="36645" y="180844"/>
                  <a:pt x="44430" y="191541"/>
                  <a:pt x="48243" y="203351"/>
                </a:cubicBezTo>
                <a:lnTo>
                  <a:pt x="155055" y="203351"/>
                </a:lnTo>
                <a:close/>
                <a:moveTo>
                  <a:pt x="152513" y="228769"/>
                </a:moveTo>
                <a:lnTo>
                  <a:pt x="50838" y="228769"/>
                </a:lnTo>
                <a:lnTo>
                  <a:pt x="50838" y="237242"/>
                </a:lnTo>
                <a:cubicBezTo>
                  <a:pt x="50838" y="260649"/>
                  <a:pt x="69796" y="279607"/>
                  <a:pt x="93202" y="279607"/>
                </a:cubicBezTo>
                <a:lnTo>
                  <a:pt x="110148" y="279607"/>
                </a:lnTo>
                <a:cubicBezTo>
                  <a:pt x="133555" y="279607"/>
                  <a:pt x="152513" y="260649"/>
                  <a:pt x="152513" y="237242"/>
                </a:cubicBezTo>
                <a:lnTo>
                  <a:pt x="152513" y="228769"/>
                </a:lnTo>
                <a:close/>
                <a:moveTo>
                  <a:pt x="97439" y="59311"/>
                </a:moveTo>
                <a:cubicBezTo>
                  <a:pt x="76362" y="59311"/>
                  <a:pt x="59311" y="76362"/>
                  <a:pt x="59311" y="97439"/>
                </a:cubicBezTo>
                <a:cubicBezTo>
                  <a:pt x="59311" y="104482"/>
                  <a:pt x="53644" y="110148"/>
                  <a:pt x="46601" y="110148"/>
                </a:cubicBezTo>
                <a:cubicBezTo>
                  <a:pt x="39558" y="110148"/>
                  <a:pt x="33892" y="104482"/>
                  <a:pt x="33892" y="97439"/>
                </a:cubicBezTo>
                <a:cubicBezTo>
                  <a:pt x="33892" y="62329"/>
                  <a:pt x="62329" y="33892"/>
                  <a:pt x="97439" y="33892"/>
                </a:cubicBezTo>
                <a:cubicBezTo>
                  <a:pt x="104482" y="33892"/>
                  <a:pt x="110148" y="39558"/>
                  <a:pt x="110148" y="46601"/>
                </a:cubicBezTo>
                <a:cubicBezTo>
                  <a:pt x="110148" y="53644"/>
                  <a:pt x="104482" y="59311"/>
                  <a:pt x="97439" y="59311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9" name="Text 26"/>
          <p:cNvSpPr/>
          <p:nvPr/>
        </p:nvSpPr>
        <p:spPr>
          <a:xfrm>
            <a:off x="998678" y="5820276"/>
            <a:ext cx="10773064" cy="253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23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核心洞察</a:t>
            </a:r>
            <a:endParaRPr lang="en-US" sz="1600" dirty="0"/>
          </a:p>
        </p:txBody>
      </p:sp>
      <p:sp>
        <p:nvSpPr>
          <p:cNvPr id="30" name="Text 27"/>
          <p:cNvSpPr/>
          <p:nvPr/>
        </p:nvSpPr>
        <p:spPr>
          <a:xfrm>
            <a:off x="998678" y="6109486"/>
            <a:ext cx="10754989" cy="4699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39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相比传统NL2SQL方案需要6-12个月的开发周期且存在模型幻觉风险，MVP Skill集成策略以</a:t>
            </a:r>
            <a:r>
              <a:rPr lang="en-US" sz="1139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更低的成本、更高的可信度、更快的速度</a:t>
            </a:r>
            <a:r>
              <a:rPr lang="en-US" sz="1139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验证"对话即分析"的商业价值，为企业数据智能化转型奠定信任基础。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/>
          <p:cNvSpPr/>
          <p:nvPr/>
        </p:nvSpPr>
        <p:spPr>
          <a:xfrm>
            <a:off x="400050" y="2082403"/>
            <a:ext cx="1600200" cy="419100"/>
          </a:xfrm>
          <a:custGeom>
            <a:avLst/>
            <a:gdLst/>
            <a:ahLst/>
            <a:cxnLst/>
            <a:rect l="l" t="t" r="r" b="b"/>
            <a:pathLst>
              <a:path w="1600200" h="419100">
                <a:moveTo>
                  <a:pt x="0" y="0"/>
                </a:moveTo>
                <a:lnTo>
                  <a:pt x="1600200" y="0"/>
                </a:lnTo>
                <a:lnTo>
                  <a:pt x="160020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400050" y="2082403"/>
            <a:ext cx="38100" cy="419100"/>
          </a:xfrm>
          <a:custGeom>
            <a:avLst/>
            <a:gdLst/>
            <a:ahLst/>
            <a:cxnLst/>
            <a:rect l="l" t="t" r="r" b="b"/>
            <a:pathLst>
              <a:path w="38100" h="419100">
                <a:moveTo>
                  <a:pt x="0" y="0"/>
                </a:moveTo>
                <a:lnTo>
                  <a:pt x="38100" y="0"/>
                </a:lnTo>
                <a:lnTo>
                  <a:pt x="3810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Text 3"/>
          <p:cNvSpPr/>
          <p:nvPr/>
        </p:nvSpPr>
        <p:spPr>
          <a:xfrm>
            <a:off x="609600" y="2158603"/>
            <a:ext cx="12954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D4A26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CHAPTER 02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81000" y="2806303"/>
            <a:ext cx="11772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系统架构设计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381000" y="3968353"/>
            <a:ext cx="1828800" cy="38100"/>
          </a:xfrm>
          <a:custGeom>
            <a:avLst/>
            <a:gdLst/>
            <a:ahLst/>
            <a:cxnLst/>
            <a:rect l="l" t="t" r="r" b="b"/>
            <a:pathLst>
              <a:path w="1828800" h="38100">
                <a:moveTo>
                  <a:pt x="0" y="0"/>
                </a:moveTo>
                <a:lnTo>
                  <a:pt x="1828800" y="0"/>
                </a:lnTo>
                <a:lnTo>
                  <a:pt x="18288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D4A26A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6"/>
          <p:cNvSpPr/>
          <p:nvPr/>
        </p:nvSpPr>
        <p:spPr>
          <a:xfrm>
            <a:off x="381000" y="4311253"/>
            <a:ext cx="654367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22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精简拓扑：构建高可靠的自然语言路由引擎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3391" y="353391"/>
            <a:ext cx="11555896" cy="2120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13" b="1" kern="0" spc="56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CORE COMPONENTS OVERVIEW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53391" y="636104"/>
            <a:ext cx="11644243" cy="3533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504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核心组件概览：三大模块协同工作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53391" y="1095513"/>
            <a:ext cx="848139" cy="35339"/>
          </a:xfrm>
          <a:custGeom>
            <a:avLst/>
            <a:gdLst/>
            <a:ahLst/>
            <a:cxnLst/>
            <a:rect l="l" t="t" r="r" b="b"/>
            <a:pathLst>
              <a:path w="848139" h="35339">
                <a:moveTo>
                  <a:pt x="0" y="0"/>
                </a:moveTo>
                <a:lnTo>
                  <a:pt x="848139" y="0"/>
                </a:lnTo>
                <a:lnTo>
                  <a:pt x="848139" y="35339"/>
                </a:lnTo>
                <a:lnTo>
                  <a:pt x="0" y="35339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D4A26A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1" name="Shape 4">
            <a:extLst>
              <a:ext uri="{FF2B5EF4-FFF2-40B4-BE49-F238E27FC236}">
                <a16:creationId xmlns:a16="http://schemas.microsoft.com/office/drawing/2014/main" id="{6B917C82-96AA-93ED-0666-5CE457964E3A}"/>
              </a:ext>
            </a:extLst>
          </p:cNvPr>
          <p:cNvSpPr/>
          <p:nvPr/>
        </p:nvSpPr>
        <p:spPr>
          <a:xfrm>
            <a:off x="385763" y="1376363"/>
            <a:ext cx="11420475" cy="1857375"/>
          </a:xfrm>
          <a:custGeom>
            <a:avLst/>
            <a:gdLst/>
            <a:ahLst/>
            <a:cxnLst/>
            <a:rect l="l" t="t" r="r" b="b"/>
            <a:pathLst>
              <a:path w="11420475" h="1857375">
                <a:moveTo>
                  <a:pt x="114303" y="0"/>
                </a:moveTo>
                <a:lnTo>
                  <a:pt x="11306172" y="0"/>
                </a:lnTo>
                <a:cubicBezTo>
                  <a:pt x="11369258" y="0"/>
                  <a:pt x="11420475" y="51217"/>
                  <a:pt x="11420475" y="114303"/>
                </a:cubicBezTo>
                <a:lnTo>
                  <a:pt x="11420475" y="1743072"/>
                </a:lnTo>
                <a:cubicBezTo>
                  <a:pt x="11420475" y="1806158"/>
                  <a:pt x="11369258" y="1857375"/>
                  <a:pt x="11306172" y="1857375"/>
                </a:cubicBezTo>
                <a:lnTo>
                  <a:pt x="114303" y="1857375"/>
                </a:lnTo>
                <a:cubicBezTo>
                  <a:pt x="51217" y="1857375"/>
                  <a:pt x="0" y="1806158"/>
                  <a:pt x="0" y="1743072"/>
                </a:cubicBezTo>
                <a:lnTo>
                  <a:pt x="0" y="114303"/>
                </a:lnTo>
                <a:cubicBezTo>
                  <a:pt x="0" y="51217"/>
                  <a:pt x="51217" y="0"/>
                  <a:pt x="114303" y="0"/>
                </a:cubicBezTo>
                <a:close/>
              </a:path>
            </a:pathLst>
          </a:custGeom>
          <a:solidFill>
            <a:srgbClr val="1E2130">
              <a:alpha val="60000"/>
            </a:srgbClr>
          </a:solidFill>
          <a:ln w="12700">
            <a:solidFill>
              <a:srgbClr val="2A2D3E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" name="Shape 5">
            <a:extLst>
              <a:ext uri="{FF2B5EF4-FFF2-40B4-BE49-F238E27FC236}">
                <a16:creationId xmlns:a16="http://schemas.microsoft.com/office/drawing/2014/main" id="{36705933-B30E-8D76-DDC2-16E1DC2472A8}"/>
              </a:ext>
            </a:extLst>
          </p:cNvPr>
          <p:cNvSpPr/>
          <p:nvPr/>
        </p:nvSpPr>
        <p:spPr>
          <a:xfrm>
            <a:off x="623888" y="1595438"/>
            <a:ext cx="600075" cy="523875"/>
          </a:xfrm>
          <a:custGeom>
            <a:avLst/>
            <a:gdLst/>
            <a:ahLst/>
            <a:cxnLst/>
            <a:rect l="l" t="t" r="r" b="b"/>
            <a:pathLst>
              <a:path w="600075" h="523875">
                <a:moveTo>
                  <a:pt x="76198" y="0"/>
                </a:moveTo>
                <a:lnTo>
                  <a:pt x="523877" y="0"/>
                </a:lnTo>
                <a:cubicBezTo>
                  <a:pt x="565960" y="0"/>
                  <a:pt x="600075" y="34115"/>
                  <a:pt x="600075" y="76198"/>
                </a:cubicBezTo>
                <a:lnTo>
                  <a:pt x="600075" y="447677"/>
                </a:lnTo>
                <a:cubicBezTo>
                  <a:pt x="600075" y="489760"/>
                  <a:pt x="565960" y="523875"/>
                  <a:pt x="523877" y="523875"/>
                </a:cubicBezTo>
                <a:lnTo>
                  <a:pt x="76198" y="523875"/>
                </a:lnTo>
                <a:cubicBezTo>
                  <a:pt x="34115" y="523875"/>
                  <a:pt x="0" y="489760"/>
                  <a:pt x="0" y="447677"/>
                </a:cubicBezTo>
                <a:lnTo>
                  <a:pt x="0" y="76198"/>
                </a:lnTo>
                <a:cubicBezTo>
                  <a:pt x="0" y="34115"/>
                  <a:pt x="34115" y="0"/>
                  <a:pt x="76198" y="0"/>
                </a:cubicBezTo>
                <a:close/>
              </a:path>
            </a:pathLst>
          </a:custGeom>
          <a:solidFill>
            <a:srgbClr val="2A2D3E"/>
          </a:solidFill>
          <a:ln w="12700">
            <a:solidFill>
              <a:srgbClr val="3A3D4E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4" name="Shape 6">
            <a:extLst>
              <a:ext uri="{FF2B5EF4-FFF2-40B4-BE49-F238E27FC236}">
                <a16:creationId xmlns:a16="http://schemas.microsoft.com/office/drawing/2014/main" id="{5FBBC09E-8A6D-7B9D-D57D-B4EC7DA7346E}"/>
              </a:ext>
            </a:extLst>
          </p:cNvPr>
          <p:cNvSpPr/>
          <p:nvPr/>
        </p:nvSpPr>
        <p:spPr>
          <a:xfrm>
            <a:off x="840581" y="1762125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83344" y="92273"/>
                </a:moveTo>
                <a:cubicBezTo>
                  <a:pt x="107986" y="92273"/>
                  <a:pt x="127992" y="72267"/>
                  <a:pt x="127992" y="47625"/>
                </a:cubicBezTo>
                <a:cubicBezTo>
                  <a:pt x="127992" y="22983"/>
                  <a:pt x="107986" y="2977"/>
                  <a:pt x="83344" y="2977"/>
                </a:cubicBezTo>
                <a:cubicBezTo>
                  <a:pt x="58702" y="2977"/>
                  <a:pt x="38695" y="22983"/>
                  <a:pt x="38695" y="47625"/>
                </a:cubicBezTo>
                <a:cubicBezTo>
                  <a:pt x="38695" y="72267"/>
                  <a:pt x="58702" y="92273"/>
                  <a:pt x="83344" y="92273"/>
                </a:cubicBezTo>
                <a:close/>
                <a:moveTo>
                  <a:pt x="72293" y="113109"/>
                </a:moveTo>
                <a:cubicBezTo>
                  <a:pt x="35644" y="113109"/>
                  <a:pt x="5953" y="142801"/>
                  <a:pt x="5953" y="179450"/>
                </a:cubicBezTo>
                <a:cubicBezTo>
                  <a:pt x="5953" y="185551"/>
                  <a:pt x="10902" y="190500"/>
                  <a:pt x="17004" y="190500"/>
                </a:cubicBezTo>
                <a:lnTo>
                  <a:pt x="149684" y="190500"/>
                </a:lnTo>
                <a:cubicBezTo>
                  <a:pt x="155786" y="190500"/>
                  <a:pt x="160734" y="185551"/>
                  <a:pt x="160734" y="179450"/>
                </a:cubicBezTo>
                <a:cubicBezTo>
                  <a:pt x="160734" y="142801"/>
                  <a:pt x="131043" y="113109"/>
                  <a:pt x="94394" y="113109"/>
                </a:cubicBezTo>
                <a:lnTo>
                  <a:pt x="72293" y="113109"/>
                </a:lnTo>
                <a:close/>
              </a:path>
            </a:pathLst>
          </a:custGeom>
          <a:solidFill>
            <a:srgbClr val="C9A962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5" name="Text 7">
            <a:extLst>
              <a:ext uri="{FF2B5EF4-FFF2-40B4-BE49-F238E27FC236}">
                <a16:creationId xmlns:a16="http://schemas.microsoft.com/office/drawing/2014/main" id="{C056D066-0695-FA14-89CE-E4F1EF2BC65C}"/>
              </a:ext>
            </a:extLst>
          </p:cNvPr>
          <p:cNvSpPr/>
          <p:nvPr/>
        </p:nvSpPr>
        <p:spPr>
          <a:xfrm>
            <a:off x="790575" y="2200275"/>
            <a:ext cx="333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用户</a:t>
            </a:r>
            <a:endParaRPr lang="en-US" sz="1600" dirty="0"/>
          </a:p>
        </p:txBody>
      </p:sp>
      <p:sp>
        <p:nvSpPr>
          <p:cNvPr id="46" name="Text 8">
            <a:extLst>
              <a:ext uri="{FF2B5EF4-FFF2-40B4-BE49-F238E27FC236}">
                <a16:creationId xmlns:a16="http://schemas.microsoft.com/office/drawing/2014/main" id="{42231EC2-BB88-5B36-C588-FA69C96CA110}"/>
              </a:ext>
            </a:extLst>
          </p:cNvPr>
          <p:cNvSpPr/>
          <p:nvPr/>
        </p:nvSpPr>
        <p:spPr>
          <a:xfrm>
            <a:off x="581025" y="2428875"/>
            <a:ext cx="7429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8B8D9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自然语言输入</a:t>
            </a:r>
            <a:endParaRPr lang="en-US" sz="1600" dirty="0"/>
          </a:p>
        </p:txBody>
      </p:sp>
      <p:sp>
        <p:nvSpPr>
          <p:cNvPr id="47" name="Shape 9">
            <a:extLst>
              <a:ext uri="{FF2B5EF4-FFF2-40B4-BE49-F238E27FC236}">
                <a16:creationId xmlns:a16="http://schemas.microsoft.com/office/drawing/2014/main" id="{E0ADCC78-E9BB-2D95-080A-026F50FD7FC0}"/>
              </a:ext>
            </a:extLst>
          </p:cNvPr>
          <p:cNvSpPr/>
          <p:nvPr/>
        </p:nvSpPr>
        <p:spPr>
          <a:xfrm>
            <a:off x="1933724" y="1995487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87003" y="103659"/>
                </a:moveTo>
                <a:cubicBezTo>
                  <a:pt x="191653" y="99008"/>
                  <a:pt x="191653" y="91455"/>
                  <a:pt x="187003" y="86804"/>
                </a:cubicBezTo>
                <a:lnTo>
                  <a:pt x="127471" y="27273"/>
                </a:lnTo>
                <a:cubicBezTo>
                  <a:pt x="122820" y="22622"/>
                  <a:pt x="115267" y="22622"/>
                  <a:pt x="110617" y="27273"/>
                </a:cubicBezTo>
                <a:cubicBezTo>
                  <a:pt x="105966" y="31924"/>
                  <a:pt x="105966" y="39477"/>
                  <a:pt x="110617" y="44128"/>
                </a:cubicBezTo>
                <a:lnTo>
                  <a:pt x="149833" y="83344"/>
                </a:lnTo>
                <a:lnTo>
                  <a:pt x="11906" y="83344"/>
                </a:lnTo>
                <a:cubicBezTo>
                  <a:pt x="5321" y="83344"/>
                  <a:pt x="0" y="88664"/>
                  <a:pt x="0" y="95250"/>
                </a:cubicBezTo>
                <a:cubicBezTo>
                  <a:pt x="0" y="101836"/>
                  <a:pt x="5321" y="107156"/>
                  <a:pt x="11906" y="107156"/>
                </a:cubicBezTo>
                <a:lnTo>
                  <a:pt x="149833" y="107156"/>
                </a:lnTo>
                <a:lnTo>
                  <a:pt x="110617" y="146372"/>
                </a:lnTo>
                <a:cubicBezTo>
                  <a:pt x="105966" y="151023"/>
                  <a:pt x="105966" y="158576"/>
                  <a:pt x="110617" y="163227"/>
                </a:cubicBezTo>
                <a:cubicBezTo>
                  <a:pt x="115267" y="167878"/>
                  <a:pt x="122820" y="167878"/>
                  <a:pt x="127471" y="163227"/>
                </a:cubicBezTo>
                <a:lnTo>
                  <a:pt x="187003" y="103696"/>
                </a:lnTo>
                <a:close/>
              </a:path>
            </a:pathLst>
          </a:custGeom>
          <a:solidFill>
            <a:srgbClr val="C9A962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8" name="Shape 10">
            <a:extLst>
              <a:ext uri="{FF2B5EF4-FFF2-40B4-BE49-F238E27FC236}">
                <a16:creationId xmlns:a16="http://schemas.microsoft.com/office/drawing/2014/main" id="{2A3EB993-70E5-5CAF-D14D-893CAB505C64}"/>
              </a:ext>
            </a:extLst>
          </p:cNvPr>
          <p:cNvSpPr/>
          <p:nvPr/>
        </p:nvSpPr>
        <p:spPr>
          <a:xfrm>
            <a:off x="2852440" y="1576388"/>
            <a:ext cx="904875" cy="523875"/>
          </a:xfrm>
          <a:custGeom>
            <a:avLst/>
            <a:gdLst/>
            <a:ahLst/>
            <a:cxnLst/>
            <a:rect l="l" t="t" r="r" b="b"/>
            <a:pathLst>
              <a:path w="904875" h="523875">
                <a:moveTo>
                  <a:pt x="76198" y="0"/>
                </a:moveTo>
                <a:lnTo>
                  <a:pt x="828677" y="0"/>
                </a:lnTo>
                <a:cubicBezTo>
                  <a:pt x="870760" y="0"/>
                  <a:pt x="904875" y="34115"/>
                  <a:pt x="904875" y="76198"/>
                </a:cubicBezTo>
                <a:lnTo>
                  <a:pt x="904875" y="447677"/>
                </a:lnTo>
                <a:cubicBezTo>
                  <a:pt x="904875" y="489760"/>
                  <a:pt x="870760" y="523875"/>
                  <a:pt x="828677" y="523875"/>
                </a:cubicBezTo>
                <a:lnTo>
                  <a:pt x="76198" y="523875"/>
                </a:lnTo>
                <a:cubicBezTo>
                  <a:pt x="34115" y="523875"/>
                  <a:pt x="0" y="489760"/>
                  <a:pt x="0" y="447677"/>
                </a:cubicBezTo>
                <a:lnTo>
                  <a:pt x="0" y="76198"/>
                </a:lnTo>
                <a:cubicBezTo>
                  <a:pt x="0" y="34115"/>
                  <a:pt x="34115" y="0"/>
                  <a:pt x="76198" y="0"/>
                </a:cubicBezTo>
                <a:close/>
              </a:path>
            </a:pathLst>
          </a:custGeom>
          <a:solidFill>
            <a:srgbClr val="C9A962">
              <a:alpha val="20000"/>
            </a:srgbClr>
          </a:solidFill>
          <a:ln w="12700">
            <a:solidFill>
              <a:srgbClr val="C9A962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9" name="Shape 11">
            <a:extLst>
              <a:ext uri="{FF2B5EF4-FFF2-40B4-BE49-F238E27FC236}">
                <a16:creationId xmlns:a16="http://schemas.microsoft.com/office/drawing/2014/main" id="{6D33E972-A0A8-AF0A-2BB3-751BE95CF7FC}"/>
              </a:ext>
            </a:extLst>
          </p:cNvPr>
          <p:cNvSpPr/>
          <p:nvPr/>
        </p:nvSpPr>
        <p:spPr>
          <a:xfrm>
            <a:off x="3209627" y="174307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44648" y="20836"/>
                </a:moveTo>
                <a:cubicBezTo>
                  <a:pt x="44648" y="9339"/>
                  <a:pt x="53987" y="0"/>
                  <a:pt x="65484" y="0"/>
                </a:cubicBezTo>
                <a:lnTo>
                  <a:pt x="74414" y="0"/>
                </a:lnTo>
                <a:cubicBezTo>
                  <a:pt x="81000" y="0"/>
                  <a:pt x="86320" y="5321"/>
                  <a:pt x="86320" y="11906"/>
                </a:cubicBezTo>
                <a:lnTo>
                  <a:pt x="86320" y="178594"/>
                </a:lnTo>
                <a:cubicBezTo>
                  <a:pt x="86320" y="185179"/>
                  <a:pt x="81000" y="190500"/>
                  <a:pt x="74414" y="190500"/>
                </a:cubicBezTo>
                <a:lnTo>
                  <a:pt x="62508" y="190500"/>
                </a:lnTo>
                <a:cubicBezTo>
                  <a:pt x="51420" y="190500"/>
                  <a:pt x="42081" y="182910"/>
                  <a:pt x="39439" y="172641"/>
                </a:cubicBezTo>
                <a:cubicBezTo>
                  <a:pt x="39179" y="172641"/>
                  <a:pt x="38956" y="172641"/>
                  <a:pt x="38695" y="172641"/>
                </a:cubicBezTo>
                <a:cubicBezTo>
                  <a:pt x="22250" y="172641"/>
                  <a:pt x="8930" y="159321"/>
                  <a:pt x="8930" y="142875"/>
                </a:cubicBezTo>
                <a:cubicBezTo>
                  <a:pt x="8930" y="136178"/>
                  <a:pt x="11162" y="130001"/>
                  <a:pt x="14883" y="125016"/>
                </a:cubicBezTo>
                <a:cubicBezTo>
                  <a:pt x="7665" y="119583"/>
                  <a:pt x="2977" y="110951"/>
                  <a:pt x="2977" y="101203"/>
                </a:cubicBezTo>
                <a:cubicBezTo>
                  <a:pt x="2977" y="89706"/>
                  <a:pt x="9525" y="79697"/>
                  <a:pt x="19050" y="74749"/>
                </a:cubicBezTo>
                <a:cubicBezTo>
                  <a:pt x="16408" y="70284"/>
                  <a:pt x="14883" y="65075"/>
                  <a:pt x="14883" y="59531"/>
                </a:cubicBezTo>
                <a:cubicBezTo>
                  <a:pt x="14883" y="43086"/>
                  <a:pt x="28203" y="29766"/>
                  <a:pt x="44648" y="29766"/>
                </a:cubicBezTo>
                <a:lnTo>
                  <a:pt x="44648" y="20836"/>
                </a:lnTo>
                <a:close/>
                <a:moveTo>
                  <a:pt x="145852" y="20836"/>
                </a:moveTo>
                <a:lnTo>
                  <a:pt x="145852" y="29766"/>
                </a:lnTo>
                <a:cubicBezTo>
                  <a:pt x="162297" y="29766"/>
                  <a:pt x="175617" y="43086"/>
                  <a:pt x="175617" y="59531"/>
                </a:cubicBezTo>
                <a:cubicBezTo>
                  <a:pt x="175617" y="65112"/>
                  <a:pt x="174092" y="70321"/>
                  <a:pt x="171450" y="74749"/>
                </a:cubicBezTo>
                <a:cubicBezTo>
                  <a:pt x="181012" y="79697"/>
                  <a:pt x="187523" y="89669"/>
                  <a:pt x="187523" y="101203"/>
                </a:cubicBezTo>
                <a:cubicBezTo>
                  <a:pt x="187523" y="110951"/>
                  <a:pt x="182835" y="119583"/>
                  <a:pt x="175617" y="125016"/>
                </a:cubicBezTo>
                <a:cubicBezTo>
                  <a:pt x="179338" y="130001"/>
                  <a:pt x="181570" y="136178"/>
                  <a:pt x="181570" y="142875"/>
                </a:cubicBezTo>
                <a:cubicBezTo>
                  <a:pt x="181570" y="159321"/>
                  <a:pt x="168250" y="172641"/>
                  <a:pt x="151805" y="172641"/>
                </a:cubicBezTo>
                <a:cubicBezTo>
                  <a:pt x="151544" y="172641"/>
                  <a:pt x="151321" y="172641"/>
                  <a:pt x="151061" y="172641"/>
                </a:cubicBezTo>
                <a:cubicBezTo>
                  <a:pt x="148419" y="182910"/>
                  <a:pt x="139080" y="190500"/>
                  <a:pt x="127992" y="190500"/>
                </a:cubicBezTo>
                <a:lnTo>
                  <a:pt x="116086" y="190500"/>
                </a:lnTo>
                <a:cubicBezTo>
                  <a:pt x="109500" y="190500"/>
                  <a:pt x="104180" y="185179"/>
                  <a:pt x="104180" y="178594"/>
                </a:cubicBezTo>
                <a:lnTo>
                  <a:pt x="104180" y="11906"/>
                </a:lnTo>
                <a:cubicBezTo>
                  <a:pt x="104180" y="5321"/>
                  <a:pt x="109500" y="0"/>
                  <a:pt x="116086" y="0"/>
                </a:cubicBezTo>
                <a:lnTo>
                  <a:pt x="125016" y="0"/>
                </a:lnTo>
                <a:cubicBezTo>
                  <a:pt x="136513" y="0"/>
                  <a:pt x="145852" y="9339"/>
                  <a:pt x="145852" y="20836"/>
                </a:cubicBezTo>
                <a:close/>
              </a:path>
            </a:pathLst>
          </a:custGeom>
          <a:solidFill>
            <a:srgbClr val="C9A962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0" name="Text 12">
            <a:extLst>
              <a:ext uri="{FF2B5EF4-FFF2-40B4-BE49-F238E27FC236}">
                <a16:creationId xmlns:a16="http://schemas.microsoft.com/office/drawing/2014/main" id="{40304A69-2C43-3158-FF31-350E73FED361}"/>
              </a:ext>
            </a:extLst>
          </p:cNvPr>
          <p:cNvSpPr/>
          <p:nvPr/>
        </p:nvSpPr>
        <p:spPr>
          <a:xfrm>
            <a:off x="2904827" y="2181225"/>
            <a:ext cx="8667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意图路由中心</a:t>
            </a:r>
            <a:endParaRPr lang="en-US" sz="1600" dirty="0"/>
          </a:p>
        </p:txBody>
      </p:sp>
      <p:sp>
        <p:nvSpPr>
          <p:cNvPr id="51" name="Shape 13">
            <a:extLst>
              <a:ext uri="{FF2B5EF4-FFF2-40B4-BE49-F238E27FC236}">
                <a16:creationId xmlns:a16="http://schemas.microsoft.com/office/drawing/2014/main" id="{030E67DF-4395-89B0-81F5-E4B2C94A2ED9}"/>
              </a:ext>
            </a:extLst>
          </p:cNvPr>
          <p:cNvSpPr/>
          <p:nvPr/>
        </p:nvSpPr>
        <p:spPr>
          <a:xfrm>
            <a:off x="2791197" y="2409825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38100" y="0"/>
                </a:moveTo>
                <a:lnTo>
                  <a:pt x="342900" y="0"/>
                </a:lnTo>
                <a:cubicBezTo>
                  <a:pt x="363928" y="0"/>
                  <a:pt x="381000" y="17072"/>
                  <a:pt x="381000" y="38100"/>
                </a:cubicBezTo>
                <a:lnTo>
                  <a:pt x="381000" y="152400"/>
                </a:lnTo>
                <a:cubicBezTo>
                  <a:pt x="381000" y="173428"/>
                  <a:pt x="363928" y="190500"/>
                  <a:pt x="342900" y="190500"/>
                </a:cubicBezTo>
                <a:lnTo>
                  <a:pt x="38100" y="190500"/>
                </a:lnTo>
                <a:cubicBezTo>
                  <a:pt x="17072" y="190500"/>
                  <a:pt x="0" y="173428"/>
                  <a:pt x="0" y="152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A3D4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2" name="Text 14">
            <a:extLst>
              <a:ext uri="{FF2B5EF4-FFF2-40B4-BE49-F238E27FC236}">
                <a16:creationId xmlns:a16="http://schemas.microsoft.com/office/drawing/2014/main" id="{662B9D01-3ABF-905B-6C92-D85EC18A8A60}"/>
              </a:ext>
            </a:extLst>
          </p:cNvPr>
          <p:cNvSpPr/>
          <p:nvPr/>
        </p:nvSpPr>
        <p:spPr>
          <a:xfrm>
            <a:off x="2791197" y="2409825"/>
            <a:ext cx="438150" cy="190500"/>
          </a:xfrm>
          <a:prstGeom prst="rect">
            <a:avLst/>
          </a:prstGeom>
          <a:noFill/>
          <a:ln/>
        </p:spPr>
        <p:txBody>
          <a:bodyPr wrap="square" lIns="76200" tIns="19050" rIns="76200" bIns="190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8B8D9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NLU</a:t>
            </a:r>
            <a:endParaRPr lang="en-US" sz="1600" dirty="0"/>
          </a:p>
        </p:txBody>
      </p:sp>
      <p:sp>
        <p:nvSpPr>
          <p:cNvPr id="53" name="Shape 15">
            <a:extLst>
              <a:ext uri="{FF2B5EF4-FFF2-40B4-BE49-F238E27FC236}">
                <a16:creationId xmlns:a16="http://schemas.microsoft.com/office/drawing/2014/main" id="{42E018D6-7207-B6CF-9E42-DA56F8B49416}"/>
              </a:ext>
            </a:extLst>
          </p:cNvPr>
          <p:cNvSpPr/>
          <p:nvPr/>
        </p:nvSpPr>
        <p:spPr>
          <a:xfrm>
            <a:off x="3208958" y="2409825"/>
            <a:ext cx="609600" cy="190500"/>
          </a:xfrm>
          <a:custGeom>
            <a:avLst/>
            <a:gdLst/>
            <a:ahLst/>
            <a:cxnLst/>
            <a:rect l="l" t="t" r="r" b="b"/>
            <a:pathLst>
              <a:path w="609600" h="190500">
                <a:moveTo>
                  <a:pt x="38100" y="0"/>
                </a:moveTo>
                <a:lnTo>
                  <a:pt x="571500" y="0"/>
                </a:lnTo>
                <a:cubicBezTo>
                  <a:pt x="592528" y="0"/>
                  <a:pt x="609600" y="17072"/>
                  <a:pt x="609600" y="38100"/>
                </a:cubicBezTo>
                <a:lnTo>
                  <a:pt x="609600" y="152400"/>
                </a:lnTo>
                <a:cubicBezTo>
                  <a:pt x="609600" y="173428"/>
                  <a:pt x="592528" y="190500"/>
                  <a:pt x="571500" y="190500"/>
                </a:cubicBezTo>
                <a:lnTo>
                  <a:pt x="38100" y="190500"/>
                </a:lnTo>
                <a:cubicBezTo>
                  <a:pt x="17072" y="190500"/>
                  <a:pt x="0" y="173428"/>
                  <a:pt x="0" y="152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A3D4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4" name="Text 16">
            <a:extLst>
              <a:ext uri="{FF2B5EF4-FFF2-40B4-BE49-F238E27FC236}">
                <a16:creationId xmlns:a16="http://schemas.microsoft.com/office/drawing/2014/main" id="{C5431E04-F10D-B736-8263-A7A9275DE0C2}"/>
              </a:ext>
            </a:extLst>
          </p:cNvPr>
          <p:cNvSpPr/>
          <p:nvPr/>
        </p:nvSpPr>
        <p:spPr>
          <a:xfrm>
            <a:off x="3208958" y="2409825"/>
            <a:ext cx="666750" cy="190500"/>
          </a:xfrm>
          <a:prstGeom prst="rect">
            <a:avLst/>
          </a:prstGeom>
          <a:noFill/>
          <a:ln/>
        </p:spPr>
        <p:txBody>
          <a:bodyPr wrap="square" lIns="76200" tIns="19050" rIns="76200" bIns="190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8B8D9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实体抽取</a:t>
            </a:r>
            <a:endParaRPr lang="en-US" sz="1600" dirty="0"/>
          </a:p>
        </p:txBody>
      </p:sp>
      <p:sp>
        <p:nvSpPr>
          <p:cNvPr id="55" name="Shape 17">
            <a:extLst>
              <a:ext uri="{FF2B5EF4-FFF2-40B4-BE49-F238E27FC236}">
                <a16:creationId xmlns:a16="http://schemas.microsoft.com/office/drawing/2014/main" id="{8CA0BB96-A3AB-D262-746F-6C2CF992303D}"/>
              </a:ext>
            </a:extLst>
          </p:cNvPr>
          <p:cNvSpPr/>
          <p:nvPr/>
        </p:nvSpPr>
        <p:spPr>
          <a:xfrm>
            <a:off x="4485456" y="1995487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87003" y="103659"/>
                </a:moveTo>
                <a:cubicBezTo>
                  <a:pt x="191653" y="99008"/>
                  <a:pt x="191653" y="91455"/>
                  <a:pt x="187003" y="86804"/>
                </a:cubicBezTo>
                <a:lnTo>
                  <a:pt x="127471" y="27273"/>
                </a:lnTo>
                <a:cubicBezTo>
                  <a:pt x="122820" y="22622"/>
                  <a:pt x="115267" y="22622"/>
                  <a:pt x="110617" y="27273"/>
                </a:cubicBezTo>
                <a:cubicBezTo>
                  <a:pt x="105966" y="31924"/>
                  <a:pt x="105966" y="39477"/>
                  <a:pt x="110617" y="44128"/>
                </a:cubicBezTo>
                <a:lnTo>
                  <a:pt x="149833" y="83344"/>
                </a:lnTo>
                <a:lnTo>
                  <a:pt x="11906" y="83344"/>
                </a:lnTo>
                <a:cubicBezTo>
                  <a:pt x="5321" y="83344"/>
                  <a:pt x="0" y="88664"/>
                  <a:pt x="0" y="95250"/>
                </a:cubicBezTo>
                <a:cubicBezTo>
                  <a:pt x="0" y="101836"/>
                  <a:pt x="5321" y="107156"/>
                  <a:pt x="11906" y="107156"/>
                </a:cubicBezTo>
                <a:lnTo>
                  <a:pt x="149833" y="107156"/>
                </a:lnTo>
                <a:lnTo>
                  <a:pt x="110617" y="146372"/>
                </a:lnTo>
                <a:cubicBezTo>
                  <a:pt x="105966" y="151023"/>
                  <a:pt x="105966" y="158576"/>
                  <a:pt x="110617" y="163227"/>
                </a:cubicBezTo>
                <a:cubicBezTo>
                  <a:pt x="115267" y="167878"/>
                  <a:pt x="122820" y="167878"/>
                  <a:pt x="127471" y="163227"/>
                </a:cubicBezTo>
                <a:lnTo>
                  <a:pt x="187003" y="103696"/>
                </a:lnTo>
                <a:close/>
              </a:path>
            </a:pathLst>
          </a:custGeom>
          <a:solidFill>
            <a:srgbClr val="C9A962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6" name="Shape 18">
            <a:extLst>
              <a:ext uri="{FF2B5EF4-FFF2-40B4-BE49-F238E27FC236}">
                <a16:creationId xmlns:a16="http://schemas.microsoft.com/office/drawing/2014/main" id="{3C8BC56C-8432-C992-CE18-C20739003CEE}"/>
              </a:ext>
            </a:extLst>
          </p:cNvPr>
          <p:cNvSpPr/>
          <p:nvPr/>
        </p:nvSpPr>
        <p:spPr>
          <a:xfrm>
            <a:off x="5415111" y="1576388"/>
            <a:ext cx="1057275" cy="523875"/>
          </a:xfrm>
          <a:custGeom>
            <a:avLst/>
            <a:gdLst/>
            <a:ahLst/>
            <a:cxnLst/>
            <a:rect l="l" t="t" r="r" b="b"/>
            <a:pathLst>
              <a:path w="1057275" h="523875">
                <a:moveTo>
                  <a:pt x="76198" y="0"/>
                </a:moveTo>
                <a:lnTo>
                  <a:pt x="981077" y="0"/>
                </a:lnTo>
                <a:cubicBezTo>
                  <a:pt x="1023160" y="0"/>
                  <a:pt x="1057275" y="34115"/>
                  <a:pt x="1057275" y="76198"/>
                </a:cubicBezTo>
                <a:lnTo>
                  <a:pt x="1057275" y="447677"/>
                </a:lnTo>
                <a:cubicBezTo>
                  <a:pt x="1057275" y="489760"/>
                  <a:pt x="1023160" y="523875"/>
                  <a:pt x="981077" y="523875"/>
                </a:cubicBezTo>
                <a:lnTo>
                  <a:pt x="76198" y="523875"/>
                </a:lnTo>
                <a:cubicBezTo>
                  <a:pt x="34115" y="523875"/>
                  <a:pt x="0" y="489760"/>
                  <a:pt x="0" y="447677"/>
                </a:cubicBezTo>
                <a:lnTo>
                  <a:pt x="0" y="76198"/>
                </a:lnTo>
                <a:cubicBezTo>
                  <a:pt x="0" y="34115"/>
                  <a:pt x="34115" y="0"/>
                  <a:pt x="76198" y="0"/>
                </a:cubicBezTo>
                <a:close/>
              </a:path>
            </a:pathLst>
          </a:custGeom>
          <a:solidFill>
            <a:srgbClr val="3A5A8A">
              <a:alpha val="30196"/>
            </a:srgbClr>
          </a:solidFill>
          <a:ln w="12700">
            <a:solidFill>
              <a:srgbClr val="5A7AAA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7" name="Shape 19">
            <a:extLst>
              <a:ext uri="{FF2B5EF4-FFF2-40B4-BE49-F238E27FC236}">
                <a16:creationId xmlns:a16="http://schemas.microsoft.com/office/drawing/2014/main" id="{7F68FB3C-105A-2671-B72D-BE6A929CE0A6}"/>
              </a:ext>
            </a:extLst>
          </p:cNvPr>
          <p:cNvSpPr/>
          <p:nvPr/>
        </p:nvSpPr>
        <p:spPr>
          <a:xfrm>
            <a:off x="5860405" y="1743075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166688" y="76572"/>
                </a:moveTo>
                <a:cubicBezTo>
                  <a:pt x="161181" y="80218"/>
                  <a:pt x="154856" y="83158"/>
                  <a:pt x="148270" y="85502"/>
                </a:cubicBezTo>
                <a:cubicBezTo>
                  <a:pt x="130783" y="91753"/>
                  <a:pt x="107826" y="95250"/>
                  <a:pt x="83344" y="95250"/>
                </a:cubicBezTo>
                <a:cubicBezTo>
                  <a:pt x="58862" y="95250"/>
                  <a:pt x="35868" y="91715"/>
                  <a:pt x="18417" y="85502"/>
                </a:cubicBezTo>
                <a:cubicBezTo>
                  <a:pt x="11869" y="83158"/>
                  <a:pt x="5507" y="80218"/>
                  <a:pt x="0" y="76572"/>
                </a:cubicBezTo>
                <a:lnTo>
                  <a:pt x="0" y="107156"/>
                </a:lnTo>
                <a:cubicBezTo>
                  <a:pt x="0" y="123602"/>
                  <a:pt x="37319" y="136922"/>
                  <a:pt x="83344" y="136922"/>
                </a:cubicBezTo>
                <a:cubicBezTo>
                  <a:pt x="129369" y="136922"/>
                  <a:pt x="166688" y="123602"/>
                  <a:pt x="166688" y="107156"/>
                </a:cubicBezTo>
                <a:lnTo>
                  <a:pt x="166688" y="76572"/>
                </a:lnTo>
                <a:close/>
                <a:moveTo>
                  <a:pt x="166688" y="47625"/>
                </a:moveTo>
                <a:lnTo>
                  <a:pt x="166688" y="29766"/>
                </a:lnTo>
                <a:cubicBezTo>
                  <a:pt x="166688" y="13320"/>
                  <a:pt x="129369" y="0"/>
                  <a:pt x="83344" y="0"/>
                </a:cubicBezTo>
                <a:cubicBezTo>
                  <a:pt x="37319" y="0"/>
                  <a:pt x="0" y="13320"/>
                  <a:pt x="0" y="29766"/>
                </a:cubicBezTo>
                <a:lnTo>
                  <a:pt x="0" y="47625"/>
                </a:lnTo>
                <a:cubicBezTo>
                  <a:pt x="0" y="64071"/>
                  <a:pt x="37319" y="77391"/>
                  <a:pt x="83344" y="77391"/>
                </a:cubicBezTo>
                <a:cubicBezTo>
                  <a:pt x="129369" y="77391"/>
                  <a:pt x="166688" y="64071"/>
                  <a:pt x="166688" y="47625"/>
                </a:cubicBezTo>
                <a:close/>
                <a:moveTo>
                  <a:pt x="148270" y="145033"/>
                </a:moveTo>
                <a:cubicBezTo>
                  <a:pt x="130820" y="151247"/>
                  <a:pt x="107863" y="154781"/>
                  <a:pt x="83344" y="154781"/>
                </a:cubicBezTo>
                <a:cubicBezTo>
                  <a:pt x="58824" y="154781"/>
                  <a:pt x="35868" y="151247"/>
                  <a:pt x="18417" y="145033"/>
                </a:cubicBezTo>
                <a:cubicBezTo>
                  <a:pt x="11869" y="142689"/>
                  <a:pt x="5507" y="139750"/>
                  <a:pt x="0" y="136103"/>
                </a:cubicBezTo>
                <a:lnTo>
                  <a:pt x="0" y="160734"/>
                </a:lnTo>
                <a:cubicBezTo>
                  <a:pt x="0" y="177180"/>
                  <a:pt x="37319" y="190500"/>
                  <a:pt x="83344" y="190500"/>
                </a:cubicBezTo>
                <a:cubicBezTo>
                  <a:pt x="129369" y="190500"/>
                  <a:pt x="166688" y="177180"/>
                  <a:pt x="166688" y="160734"/>
                </a:cubicBezTo>
                <a:lnTo>
                  <a:pt x="166688" y="136103"/>
                </a:lnTo>
                <a:cubicBezTo>
                  <a:pt x="161181" y="139750"/>
                  <a:pt x="154856" y="142689"/>
                  <a:pt x="148270" y="145033"/>
                </a:cubicBezTo>
                <a:close/>
              </a:path>
            </a:pathLst>
          </a:custGeom>
          <a:solidFill>
            <a:srgbClr val="7A9AC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8" name="Text 20">
            <a:extLst>
              <a:ext uri="{FF2B5EF4-FFF2-40B4-BE49-F238E27FC236}">
                <a16:creationId xmlns:a16="http://schemas.microsoft.com/office/drawing/2014/main" id="{6DAC4C52-6464-6B2D-C887-835FFDC9C8F1}"/>
              </a:ext>
            </a:extLst>
          </p:cNvPr>
          <p:cNvSpPr/>
          <p:nvPr/>
        </p:nvSpPr>
        <p:spPr>
          <a:xfrm>
            <a:off x="5410349" y="2181225"/>
            <a:ext cx="1133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技能元数据注册表</a:t>
            </a:r>
            <a:endParaRPr lang="en-US" sz="1600" dirty="0"/>
          </a:p>
        </p:txBody>
      </p:sp>
      <p:sp>
        <p:nvSpPr>
          <p:cNvPr id="59" name="Shape 21">
            <a:extLst>
              <a:ext uri="{FF2B5EF4-FFF2-40B4-BE49-F238E27FC236}">
                <a16:creationId xmlns:a16="http://schemas.microsoft.com/office/drawing/2014/main" id="{635AE3DA-9E12-4393-EF2B-8FB8F7AF9B7B}"/>
              </a:ext>
            </a:extLst>
          </p:cNvPr>
          <p:cNvSpPr/>
          <p:nvPr/>
        </p:nvSpPr>
        <p:spPr>
          <a:xfrm>
            <a:off x="5342930" y="2409825"/>
            <a:ext cx="552450" cy="190500"/>
          </a:xfrm>
          <a:custGeom>
            <a:avLst/>
            <a:gdLst/>
            <a:ahLst/>
            <a:cxnLst/>
            <a:rect l="l" t="t" r="r" b="b"/>
            <a:pathLst>
              <a:path w="552450" h="190500">
                <a:moveTo>
                  <a:pt x="38100" y="0"/>
                </a:moveTo>
                <a:lnTo>
                  <a:pt x="514350" y="0"/>
                </a:lnTo>
                <a:cubicBezTo>
                  <a:pt x="535378" y="0"/>
                  <a:pt x="552450" y="17072"/>
                  <a:pt x="552450" y="38100"/>
                </a:cubicBezTo>
                <a:lnTo>
                  <a:pt x="552450" y="152400"/>
                </a:lnTo>
                <a:cubicBezTo>
                  <a:pt x="552450" y="173428"/>
                  <a:pt x="535378" y="190500"/>
                  <a:pt x="514350" y="190500"/>
                </a:cubicBezTo>
                <a:lnTo>
                  <a:pt x="38100" y="190500"/>
                </a:lnTo>
                <a:cubicBezTo>
                  <a:pt x="17072" y="190500"/>
                  <a:pt x="0" y="173428"/>
                  <a:pt x="0" y="152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A3D4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0" name="Text 22">
            <a:extLst>
              <a:ext uri="{FF2B5EF4-FFF2-40B4-BE49-F238E27FC236}">
                <a16:creationId xmlns:a16="http://schemas.microsoft.com/office/drawing/2014/main" id="{AA8A3062-FC0E-3FAA-3798-348773F8AFC9}"/>
              </a:ext>
            </a:extLst>
          </p:cNvPr>
          <p:cNvSpPr/>
          <p:nvPr/>
        </p:nvSpPr>
        <p:spPr>
          <a:xfrm>
            <a:off x="5342930" y="2409825"/>
            <a:ext cx="609600" cy="190500"/>
          </a:xfrm>
          <a:prstGeom prst="rect">
            <a:avLst/>
          </a:prstGeom>
          <a:noFill/>
          <a:ln/>
        </p:spPr>
        <p:txBody>
          <a:bodyPr wrap="square" lIns="76200" tIns="19050" rIns="76200" bIns="190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8B8D9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API注册</a:t>
            </a:r>
            <a:endParaRPr lang="en-US" sz="1600" dirty="0"/>
          </a:p>
        </p:txBody>
      </p:sp>
      <p:sp>
        <p:nvSpPr>
          <p:cNvPr id="61" name="Shape 23">
            <a:extLst>
              <a:ext uri="{FF2B5EF4-FFF2-40B4-BE49-F238E27FC236}">
                <a16:creationId xmlns:a16="http://schemas.microsoft.com/office/drawing/2014/main" id="{09A7393E-9667-CACB-F9B3-C7A998148F2E}"/>
              </a:ext>
            </a:extLst>
          </p:cNvPr>
          <p:cNvSpPr/>
          <p:nvPr/>
        </p:nvSpPr>
        <p:spPr>
          <a:xfrm>
            <a:off x="5934968" y="2409825"/>
            <a:ext cx="609600" cy="190500"/>
          </a:xfrm>
          <a:custGeom>
            <a:avLst/>
            <a:gdLst/>
            <a:ahLst/>
            <a:cxnLst/>
            <a:rect l="l" t="t" r="r" b="b"/>
            <a:pathLst>
              <a:path w="609600" h="190500">
                <a:moveTo>
                  <a:pt x="38100" y="0"/>
                </a:moveTo>
                <a:lnTo>
                  <a:pt x="571500" y="0"/>
                </a:lnTo>
                <a:cubicBezTo>
                  <a:pt x="592528" y="0"/>
                  <a:pt x="609600" y="17072"/>
                  <a:pt x="609600" y="38100"/>
                </a:cubicBezTo>
                <a:lnTo>
                  <a:pt x="609600" y="152400"/>
                </a:lnTo>
                <a:cubicBezTo>
                  <a:pt x="609600" y="173428"/>
                  <a:pt x="592528" y="190500"/>
                  <a:pt x="571500" y="190500"/>
                </a:cubicBezTo>
                <a:lnTo>
                  <a:pt x="38100" y="190500"/>
                </a:lnTo>
                <a:cubicBezTo>
                  <a:pt x="17072" y="190500"/>
                  <a:pt x="0" y="173428"/>
                  <a:pt x="0" y="152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A3D4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2" name="Text 24">
            <a:extLst>
              <a:ext uri="{FF2B5EF4-FFF2-40B4-BE49-F238E27FC236}">
                <a16:creationId xmlns:a16="http://schemas.microsoft.com/office/drawing/2014/main" id="{7D87504B-DA9A-09D7-FFA6-60EB9011AAC8}"/>
              </a:ext>
            </a:extLst>
          </p:cNvPr>
          <p:cNvSpPr/>
          <p:nvPr/>
        </p:nvSpPr>
        <p:spPr>
          <a:xfrm>
            <a:off x="5934968" y="2409825"/>
            <a:ext cx="666750" cy="190500"/>
          </a:xfrm>
          <a:prstGeom prst="rect">
            <a:avLst/>
          </a:prstGeom>
          <a:noFill/>
          <a:ln/>
        </p:spPr>
        <p:txBody>
          <a:bodyPr wrap="square" lIns="76200" tIns="19050" rIns="76200" bIns="190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8B8D9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向量检索</a:t>
            </a:r>
            <a:endParaRPr lang="en-US" sz="1600" dirty="0"/>
          </a:p>
        </p:txBody>
      </p:sp>
      <p:sp>
        <p:nvSpPr>
          <p:cNvPr id="63" name="Shape 25">
            <a:extLst>
              <a:ext uri="{FF2B5EF4-FFF2-40B4-BE49-F238E27FC236}">
                <a16:creationId xmlns:a16="http://schemas.microsoft.com/office/drawing/2014/main" id="{D8235E1A-DF66-3124-BB42-850CE5436DAA}"/>
              </a:ext>
            </a:extLst>
          </p:cNvPr>
          <p:cNvSpPr/>
          <p:nvPr/>
        </p:nvSpPr>
        <p:spPr>
          <a:xfrm>
            <a:off x="7211467" y="1995487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87003" y="103659"/>
                </a:moveTo>
                <a:cubicBezTo>
                  <a:pt x="191653" y="99008"/>
                  <a:pt x="191653" y="91455"/>
                  <a:pt x="187003" y="86804"/>
                </a:cubicBezTo>
                <a:lnTo>
                  <a:pt x="127471" y="27273"/>
                </a:lnTo>
                <a:cubicBezTo>
                  <a:pt x="122820" y="22622"/>
                  <a:pt x="115267" y="22622"/>
                  <a:pt x="110617" y="27273"/>
                </a:cubicBezTo>
                <a:cubicBezTo>
                  <a:pt x="105966" y="31924"/>
                  <a:pt x="105966" y="39477"/>
                  <a:pt x="110617" y="44128"/>
                </a:cubicBezTo>
                <a:lnTo>
                  <a:pt x="149833" y="83344"/>
                </a:lnTo>
                <a:lnTo>
                  <a:pt x="11906" y="83344"/>
                </a:lnTo>
                <a:cubicBezTo>
                  <a:pt x="5321" y="83344"/>
                  <a:pt x="0" y="88664"/>
                  <a:pt x="0" y="95250"/>
                </a:cubicBezTo>
                <a:cubicBezTo>
                  <a:pt x="0" y="101836"/>
                  <a:pt x="5321" y="107156"/>
                  <a:pt x="11906" y="107156"/>
                </a:cubicBezTo>
                <a:lnTo>
                  <a:pt x="149833" y="107156"/>
                </a:lnTo>
                <a:lnTo>
                  <a:pt x="110617" y="146372"/>
                </a:lnTo>
                <a:cubicBezTo>
                  <a:pt x="105966" y="151023"/>
                  <a:pt x="105966" y="158576"/>
                  <a:pt x="110617" y="163227"/>
                </a:cubicBezTo>
                <a:cubicBezTo>
                  <a:pt x="115267" y="167878"/>
                  <a:pt x="122820" y="167878"/>
                  <a:pt x="127471" y="163227"/>
                </a:cubicBezTo>
                <a:lnTo>
                  <a:pt x="187003" y="103696"/>
                </a:lnTo>
                <a:close/>
              </a:path>
            </a:pathLst>
          </a:custGeom>
          <a:solidFill>
            <a:srgbClr val="C9A962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4" name="Shape 26">
            <a:extLst>
              <a:ext uri="{FF2B5EF4-FFF2-40B4-BE49-F238E27FC236}">
                <a16:creationId xmlns:a16="http://schemas.microsoft.com/office/drawing/2014/main" id="{1444389C-F6A1-D98A-D693-5F751D69C1AD}"/>
              </a:ext>
            </a:extLst>
          </p:cNvPr>
          <p:cNvSpPr/>
          <p:nvPr/>
        </p:nvSpPr>
        <p:spPr>
          <a:xfrm>
            <a:off x="8168060" y="1576388"/>
            <a:ext cx="1057275" cy="523875"/>
          </a:xfrm>
          <a:custGeom>
            <a:avLst/>
            <a:gdLst/>
            <a:ahLst/>
            <a:cxnLst/>
            <a:rect l="l" t="t" r="r" b="b"/>
            <a:pathLst>
              <a:path w="1057275" h="523875">
                <a:moveTo>
                  <a:pt x="76198" y="0"/>
                </a:moveTo>
                <a:lnTo>
                  <a:pt x="981077" y="0"/>
                </a:lnTo>
                <a:cubicBezTo>
                  <a:pt x="1023160" y="0"/>
                  <a:pt x="1057275" y="34115"/>
                  <a:pt x="1057275" y="76198"/>
                </a:cubicBezTo>
                <a:lnTo>
                  <a:pt x="1057275" y="447677"/>
                </a:lnTo>
                <a:cubicBezTo>
                  <a:pt x="1057275" y="489760"/>
                  <a:pt x="1023160" y="523875"/>
                  <a:pt x="981077" y="523875"/>
                </a:cubicBezTo>
                <a:lnTo>
                  <a:pt x="76198" y="523875"/>
                </a:lnTo>
                <a:cubicBezTo>
                  <a:pt x="34115" y="523875"/>
                  <a:pt x="0" y="489760"/>
                  <a:pt x="0" y="447677"/>
                </a:cubicBezTo>
                <a:lnTo>
                  <a:pt x="0" y="76198"/>
                </a:lnTo>
                <a:cubicBezTo>
                  <a:pt x="0" y="34115"/>
                  <a:pt x="34115" y="0"/>
                  <a:pt x="76198" y="0"/>
                </a:cubicBezTo>
                <a:close/>
              </a:path>
            </a:pathLst>
          </a:custGeom>
          <a:solidFill>
            <a:srgbClr val="4A4A5A">
              <a:alpha val="50196"/>
            </a:srgbClr>
          </a:solidFill>
          <a:ln w="12700">
            <a:solidFill>
              <a:srgbClr val="5A5A6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5" name="Shape 27">
            <a:extLst>
              <a:ext uri="{FF2B5EF4-FFF2-40B4-BE49-F238E27FC236}">
                <a16:creationId xmlns:a16="http://schemas.microsoft.com/office/drawing/2014/main" id="{320B6112-C222-8A44-5C6E-D15F77D58858}"/>
              </a:ext>
            </a:extLst>
          </p:cNvPr>
          <p:cNvSpPr/>
          <p:nvPr/>
        </p:nvSpPr>
        <p:spPr>
          <a:xfrm>
            <a:off x="8601447" y="174307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0"/>
                </a:moveTo>
                <a:cubicBezTo>
                  <a:pt x="96962" y="0"/>
                  <a:pt x="98673" y="372"/>
                  <a:pt x="100236" y="1079"/>
                </a:cubicBezTo>
                <a:lnTo>
                  <a:pt x="170334" y="30807"/>
                </a:lnTo>
                <a:cubicBezTo>
                  <a:pt x="178519" y="34268"/>
                  <a:pt x="184621" y="42342"/>
                  <a:pt x="184584" y="52090"/>
                </a:cubicBezTo>
                <a:cubicBezTo>
                  <a:pt x="184398" y="88999"/>
                  <a:pt x="169218" y="156530"/>
                  <a:pt x="105110" y="187226"/>
                </a:cubicBezTo>
                <a:cubicBezTo>
                  <a:pt x="98896" y="190202"/>
                  <a:pt x="91678" y="190202"/>
                  <a:pt x="85465" y="187226"/>
                </a:cubicBezTo>
                <a:cubicBezTo>
                  <a:pt x="21320" y="156530"/>
                  <a:pt x="6176" y="88999"/>
                  <a:pt x="5990" y="52090"/>
                </a:cubicBezTo>
                <a:cubicBezTo>
                  <a:pt x="5953" y="42342"/>
                  <a:pt x="12055" y="34268"/>
                  <a:pt x="20241" y="30807"/>
                </a:cubicBezTo>
                <a:lnTo>
                  <a:pt x="90301" y="1079"/>
                </a:lnTo>
                <a:cubicBezTo>
                  <a:pt x="91864" y="372"/>
                  <a:pt x="93538" y="0"/>
                  <a:pt x="95250" y="0"/>
                </a:cubicBezTo>
                <a:close/>
                <a:moveTo>
                  <a:pt x="95250" y="24854"/>
                </a:moveTo>
                <a:lnTo>
                  <a:pt x="95250" y="165534"/>
                </a:lnTo>
                <a:cubicBezTo>
                  <a:pt x="146596" y="140680"/>
                  <a:pt x="160400" y="85613"/>
                  <a:pt x="160734" y="52648"/>
                </a:cubicBezTo>
                <a:lnTo>
                  <a:pt x="95250" y="24892"/>
                </a:lnTo>
                <a:lnTo>
                  <a:pt x="95250" y="24892"/>
                </a:lnTo>
                <a:close/>
              </a:path>
            </a:pathLst>
          </a:custGeom>
          <a:solidFill>
            <a:srgbClr val="9A9AA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6" name="Text 28">
            <a:extLst>
              <a:ext uri="{FF2B5EF4-FFF2-40B4-BE49-F238E27FC236}">
                <a16:creationId xmlns:a16="http://schemas.microsoft.com/office/drawing/2014/main" id="{72C74FF6-6F4F-67E1-873A-CE452D8BEE16}"/>
              </a:ext>
            </a:extLst>
          </p:cNvPr>
          <p:cNvSpPr/>
          <p:nvPr/>
        </p:nvSpPr>
        <p:spPr>
          <a:xfrm>
            <a:off x="8195742" y="2181225"/>
            <a:ext cx="1066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API协议转换沙箱</a:t>
            </a:r>
            <a:endParaRPr lang="en-US" sz="1600" dirty="0"/>
          </a:p>
        </p:txBody>
      </p:sp>
      <p:sp>
        <p:nvSpPr>
          <p:cNvPr id="67" name="Shape 29">
            <a:extLst>
              <a:ext uri="{FF2B5EF4-FFF2-40B4-BE49-F238E27FC236}">
                <a16:creationId xmlns:a16="http://schemas.microsoft.com/office/drawing/2014/main" id="{EE7163F7-2D58-F108-013C-5FC73D0CD2DF}"/>
              </a:ext>
            </a:extLst>
          </p:cNvPr>
          <p:cNvSpPr/>
          <p:nvPr/>
        </p:nvSpPr>
        <p:spPr>
          <a:xfrm>
            <a:off x="8068866" y="2409825"/>
            <a:ext cx="609600" cy="190500"/>
          </a:xfrm>
          <a:custGeom>
            <a:avLst/>
            <a:gdLst/>
            <a:ahLst/>
            <a:cxnLst/>
            <a:rect l="l" t="t" r="r" b="b"/>
            <a:pathLst>
              <a:path w="609600" h="190500">
                <a:moveTo>
                  <a:pt x="38100" y="0"/>
                </a:moveTo>
                <a:lnTo>
                  <a:pt x="571500" y="0"/>
                </a:lnTo>
                <a:cubicBezTo>
                  <a:pt x="592528" y="0"/>
                  <a:pt x="609600" y="17072"/>
                  <a:pt x="609600" y="38100"/>
                </a:cubicBezTo>
                <a:lnTo>
                  <a:pt x="609600" y="152400"/>
                </a:lnTo>
                <a:cubicBezTo>
                  <a:pt x="609600" y="173428"/>
                  <a:pt x="592528" y="190500"/>
                  <a:pt x="571500" y="190500"/>
                </a:cubicBezTo>
                <a:lnTo>
                  <a:pt x="38100" y="190500"/>
                </a:lnTo>
                <a:cubicBezTo>
                  <a:pt x="17072" y="190500"/>
                  <a:pt x="0" y="173428"/>
                  <a:pt x="0" y="152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A3D4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8" name="Text 30">
            <a:extLst>
              <a:ext uri="{FF2B5EF4-FFF2-40B4-BE49-F238E27FC236}">
                <a16:creationId xmlns:a16="http://schemas.microsoft.com/office/drawing/2014/main" id="{43D42748-09F3-7367-2EEB-FF7DF59A507F}"/>
              </a:ext>
            </a:extLst>
          </p:cNvPr>
          <p:cNvSpPr/>
          <p:nvPr/>
        </p:nvSpPr>
        <p:spPr>
          <a:xfrm>
            <a:off x="8068866" y="2409825"/>
            <a:ext cx="666750" cy="190500"/>
          </a:xfrm>
          <a:prstGeom prst="rect">
            <a:avLst/>
          </a:prstGeom>
          <a:noFill/>
          <a:ln/>
        </p:spPr>
        <p:txBody>
          <a:bodyPr wrap="square" lIns="76200" tIns="19050" rIns="76200" bIns="190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8B8D9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协议转换</a:t>
            </a:r>
            <a:endParaRPr lang="en-US" sz="1600" dirty="0"/>
          </a:p>
        </p:txBody>
      </p:sp>
      <p:sp>
        <p:nvSpPr>
          <p:cNvPr id="69" name="Shape 31">
            <a:extLst>
              <a:ext uri="{FF2B5EF4-FFF2-40B4-BE49-F238E27FC236}">
                <a16:creationId xmlns:a16="http://schemas.microsoft.com/office/drawing/2014/main" id="{91C81CB3-9696-F407-054F-E743B165465C}"/>
              </a:ext>
            </a:extLst>
          </p:cNvPr>
          <p:cNvSpPr/>
          <p:nvPr/>
        </p:nvSpPr>
        <p:spPr>
          <a:xfrm>
            <a:off x="8716566" y="2409825"/>
            <a:ext cx="609600" cy="190500"/>
          </a:xfrm>
          <a:custGeom>
            <a:avLst/>
            <a:gdLst/>
            <a:ahLst/>
            <a:cxnLst/>
            <a:rect l="l" t="t" r="r" b="b"/>
            <a:pathLst>
              <a:path w="609600" h="190500">
                <a:moveTo>
                  <a:pt x="38100" y="0"/>
                </a:moveTo>
                <a:lnTo>
                  <a:pt x="571500" y="0"/>
                </a:lnTo>
                <a:cubicBezTo>
                  <a:pt x="592528" y="0"/>
                  <a:pt x="609600" y="17072"/>
                  <a:pt x="609600" y="38100"/>
                </a:cubicBezTo>
                <a:lnTo>
                  <a:pt x="609600" y="152400"/>
                </a:lnTo>
                <a:cubicBezTo>
                  <a:pt x="609600" y="173428"/>
                  <a:pt x="592528" y="190500"/>
                  <a:pt x="571500" y="190500"/>
                </a:cubicBezTo>
                <a:lnTo>
                  <a:pt x="38100" y="190500"/>
                </a:lnTo>
                <a:cubicBezTo>
                  <a:pt x="17072" y="190500"/>
                  <a:pt x="0" y="173428"/>
                  <a:pt x="0" y="152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A3D4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0" name="Text 32">
            <a:extLst>
              <a:ext uri="{FF2B5EF4-FFF2-40B4-BE49-F238E27FC236}">
                <a16:creationId xmlns:a16="http://schemas.microsoft.com/office/drawing/2014/main" id="{9F941721-BBD1-9B11-9136-BB8C1E3E70DB}"/>
              </a:ext>
            </a:extLst>
          </p:cNvPr>
          <p:cNvSpPr/>
          <p:nvPr/>
        </p:nvSpPr>
        <p:spPr>
          <a:xfrm>
            <a:off x="8716566" y="2409825"/>
            <a:ext cx="666750" cy="190500"/>
          </a:xfrm>
          <a:prstGeom prst="rect">
            <a:avLst/>
          </a:prstGeom>
          <a:noFill/>
          <a:ln/>
        </p:spPr>
        <p:txBody>
          <a:bodyPr wrap="square" lIns="76200" tIns="19050" rIns="76200" bIns="190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8B8D9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SSO鉴权</a:t>
            </a:r>
            <a:endParaRPr lang="en-US" sz="1600" dirty="0"/>
          </a:p>
        </p:txBody>
      </p:sp>
      <p:sp>
        <p:nvSpPr>
          <p:cNvPr id="71" name="Shape 33">
            <a:extLst>
              <a:ext uri="{FF2B5EF4-FFF2-40B4-BE49-F238E27FC236}">
                <a16:creationId xmlns:a16="http://schemas.microsoft.com/office/drawing/2014/main" id="{01BE38EB-6BB6-6DD3-C3CB-3FA3605E66B7}"/>
              </a:ext>
            </a:extLst>
          </p:cNvPr>
          <p:cNvSpPr/>
          <p:nvPr/>
        </p:nvSpPr>
        <p:spPr>
          <a:xfrm>
            <a:off x="9991576" y="1995487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87003" y="103659"/>
                </a:moveTo>
                <a:cubicBezTo>
                  <a:pt x="191653" y="99008"/>
                  <a:pt x="191653" y="91455"/>
                  <a:pt x="187003" y="86804"/>
                </a:cubicBezTo>
                <a:lnTo>
                  <a:pt x="127471" y="27273"/>
                </a:lnTo>
                <a:cubicBezTo>
                  <a:pt x="122820" y="22622"/>
                  <a:pt x="115267" y="22622"/>
                  <a:pt x="110617" y="27273"/>
                </a:cubicBezTo>
                <a:cubicBezTo>
                  <a:pt x="105966" y="31924"/>
                  <a:pt x="105966" y="39477"/>
                  <a:pt x="110617" y="44128"/>
                </a:cubicBezTo>
                <a:lnTo>
                  <a:pt x="149833" y="83344"/>
                </a:lnTo>
                <a:lnTo>
                  <a:pt x="11906" y="83344"/>
                </a:lnTo>
                <a:cubicBezTo>
                  <a:pt x="5321" y="83344"/>
                  <a:pt x="0" y="88664"/>
                  <a:pt x="0" y="95250"/>
                </a:cubicBezTo>
                <a:cubicBezTo>
                  <a:pt x="0" y="101836"/>
                  <a:pt x="5321" y="107156"/>
                  <a:pt x="11906" y="107156"/>
                </a:cubicBezTo>
                <a:lnTo>
                  <a:pt x="149833" y="107156"/>
                </a:lnTo>
                <a:lnTo>
                  <a:pt x="110617" y="146372"/>
                </a:lnTo>
                <a:cubicBezTo>
                  <a:pt x="105966" y="151023"/>
                  <a:pt x="105966" y="158576"/>
                  <a:pt x="110617" y="163227"/>
                </a:cubicBezTo>
                <a:cubicBezTo>
                  <a:pt x="115267" y="167878"/>
                  <a:pt x="122820" y="167878"/>
                  <a:pt x="127471" y="163227"/>
                </a:cubicBezTo>
                <a:lnTo>
                  <a:pt x="187003" y="103696"/>
                </a:lnTo>
                <a:close/>
              </a:path>
            </a:pathLst>
          </a:custGeom>
          <a:solidFill>
            <a:srgbClr val="C9A962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2" name="Shape 34">
            <a:extLst>
              <a:ext uri="{FF2B5EF4-FFF2-40B4-BE49-F238E27FC236}">
                <a16:creationId xmlns:a16="http://schemas.microsoft.com/office/drawing/2014/main" id="{CB991854-0400-1388-1FD6-5E490DC72478}"/>
              </a:ext>
            </a:extLst>
          </p:cNvPr>
          <p:cNvSpPr/>
          <p:nvPr/>
        </p:nvSpPr>
        <p:spPr>
          <a:xfrm>
            <a:off x="10853738" y="1595438"/>
            <a:ext cx="752475" cy="523875"/>
          </a:xfrm>
          <a:custGeom>
            <a:avLst/>
            <a:gdLst/>
            <a:ahLst/>
            <a:cxnLst/>
            <a:rect l="l" t="t" r="r" b="b"/>
            <a:pathLst>
              <a:path w="752475" h="523875">
                <a:moveTo>
                  <a:pt x="76198" y="0"/>
                </a:moveTo>
                <a:lnTo>
                  <a:pt x="676277" y="0"/>
                </a:lnTo>
                <a:cubicBezTo>
                  <a:pt x="718360" y="0"/>
                  <a:pt x="752475" y="34115"/>
                  <a:pt x="752475" y="76198"/>
                </a:cubicBezTo>
                <a:lnTo>
                  <a:pt x="752475" y="447677"/>
                </a:lnTo>
                <a:cubicBezTo>
                  <a:pt x="752475" y="489760"/>
                  <a:pt x="718360" y="523875"/>
                  <a:pt x="676277" y="523875"/>
                </a:cubicBezTo>
                <a:lnTo>
                  <a:pt x="76198" y="523875"/>
                </a:lnTo>
                <a:cubicBezTo>
                  <a:pt x="34115" y="523875"/>
                  <a:pt x="0" y="489760"/>
                  <a:pt x="0" y="447677"/>
                </a:cubicBezTo>
                <a:lnTo>
                  <a:pt x="0" y="76198"/>
                </a:lnTo>
                <a:cubicBezTo>
                  <a:pt x="0" y="34115"/>
                  <a:pt x="34115" y="0"/>
                  <a:pt x="76198" y="0"/>
                </a:cubicBezTo>
                <a:close/>
              </a:path>
            </a:pathLst>
          </a:custGeom>
          <a:solidFill>
            <a:srgbClr val="3A5A8A">
              <a:alpha val="30196"/>
            </a:srgbClr>
          </a:solidFill>
          <a:ln w="12700">
            <a:solidFill>
              <a:srgbClr val="5A7AAA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3" name="Shape 35">
            <a:extLst>
              <a:ext uri="{FF2B5EF4-FFF2-40B4-BE49-F238E27FC236}">
                <a16:creationId xmlns:a16="http://schemas.microsoft.com/office/drawing/2014/main" id="{F6F93E19-8214-8289-9177-F42D5647DF06}"/>
              </a:ext>
            </a:extLst>
          </p:cNvPr>
          <p:cNvSpPr/>
          <p:nvPr/>
        </p:nvSpPr>
        <p:spPr>
          <a:xfrm>
            <a:off x="11146631" y="1762125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23812" y="11906"/>
                </a:moveTo>
                <a:cubicBezTo>
                  <a:pt x="10678" y="11906"/>
                  <a:pt x="0" y="22585"/>
                  <a:pt x="0" y="35719"/>
                </a:cubicBezTo>
                <a:lnTo>
                  <a:pt x="0" y="59531"/>
                </a:lnTo>
                <a:cubicBezTo>
                  <a:pt x="0" y="72665"/>
                  <a:pt x="10678" y="83344"/>
                  <a:pt x="23812" y="83344"/>
                </a:cubicBezTo>
                <a:lnTo>
                  <a:pt x="142875" y="83344"/>
                </a:lnTo>
                <a:cubicBezTo>
                  <a:pt x="156009" y="83344"/>
                  <a:pt x="166688" y="72665"/>
                  <a:pt x="166688" y="59531"/>
                </a:cubicBezTo>
                <a:lnTo>
                  <a:pt x="166688" y="35719"/>
                </a:lnTo>
                <a:cubicBezTo>
                  <a:pt x="166688" y="22585"/>
                  <a:pt x="156009" y="11906"/>
                  <a:pt x="142875" y="11906"/>
                </a:cubicBezTo>
                <a:lnTo>
                  <a:pt x="23812" y="11906"/>
                </a:lnTo>
                <a:close/>
                <a:moveTo>
                  <a:pt x="104180" y="38695"/>
                </a:moveTo>
                <a:cubicBezTo>
                  <a:pt x="109108" y="38695"/>
                  <a:pt x="113109" y="42697"/>
                  <a:pt x="113109" y="47625"/>
                </a:cubicBezTo>
                <a:cubicBezTo>
                  <a:pt x="113109" y="52553"/>
                  <a:pt x="109108" y="56555"/>
                  <a:pt x="104180" y="56555"/>
                </a:cubicBezTo>
                <a:cubicBezTo>
                  <a:pt x="99251" y="56555"/>
                  <a:pt x="95250" y="52553"/>
                  <a:pt x="95250" y="47625"/>
                </a:cubicBezTo>
                <a:cubicBezTo>
                  <a:pt x="95250" y="42697"/>
                  <a:pt x="99251" y="38695"/>
                  <a:pt x="104180" y="38695"/>
                </a:cubicBezTo>
                <a:close/>
                <a:moveTo>
                  <a:pt x="125016" y="47625"/>
                </a:moveTo>
                <a:cubicBezTo>
                  <a:pt x="125016" y="42697"/>
                  <a:pt x="129017" y="38695"/>
                  <a:pt x="133945" y="38695"/>
                </a:cubicBezTo>
                <a:cubicBezTo>
                  <a:pt x="138874" y="38695"/>
                  <a:pt x="142875" y="42697"/>
                  <a:pt x="142875" y="47625"/>
                </a:cubicBezTo>
                <a:cubicBezTo>
                  <a:pt x="142875" y="52553"/>
                  <a:pt x="138874" y="56555"/>
                  <a:pt x="133945" y="56555"/>
                </a:cubicBezTo>
                <a:cubicBezTo>
                  <a:pt x="129017" y="56555"/>
                  <a:pt x="125016" y="52553"/>
                  <a:pt x="125016" y="47625"/>
                </a:cubicBezTo>
                <a:close/>
                <a:moveTo>
                  <a:pt x="23812" y="107156"/>
                </a:moveTo>
                <a:cubicBezTo>
                  <a:pt x="10678" y="107156"/>
                  <a:pt x="0" y="117835"/>
                  <a:pt x="0" y="130969"/>
                </a:cubicBezTo>
                <a:lnTo>
                  <a:pt x="0" y="154781"/>
                </a:lnTo>
                <a:cubicBezTo>
                  <a:pt x="0" y="167915"/>
                  <a:pt x="10678" y="178594"/>
                  <a:pt x="23812" y="178594"/>
                </a:cubicBezTo>
                <a:lnTo>
                  <a:pt x="142875" y="178594"/>
                </a:lnTo>
                <a:cubicBezTo>
                  <a:pt x="156009" y="178594"/>
                  <a:pt x="166688" y="167915"/>
                  <a:pt x="166688" y="154781"/>
                </a:cubicBezTo>
                <a:lnTo>
                  <a:pt x="166688" y="130969"/>
                </a:lnTo>
                <a:cubicBezTo>
                  <a:pt x="166688" y="117835"/>
                  <a:pt x="156009" y="107156"/>
                  <a:pt x="142875" y="107156"/>
                </a:cubicBezTo>
                <a:lnTo>
                  <a:pt x="23812" y="107156"/>
                </a:lnTo>
                <a:close/>
                <a:moveTo>
                  <a:pt x="104180" y="133945"/>
                </a:moveTo>
                <a:cubicBezTo>
                  <a:pt x="109108" y="133945"/>
                  <a:pt x="113109" y="137947"/>
                  <a:pt x="113109" y="142875"/>
                </a:cubicBezTo>
                <a:cubicBezTo>
                  <a:pt x="113109" y="147803"/>
                  <a:pt x="109108" y="151805"/>
                  <a:pt x="104180" y="151805"/>
                </a:cubicBezTo>
                <a:cubicBezTo>
                  <a:pt x="99251" y="151805"/>
                  <a:pt x="95250" y="147803"/>
                  <a:pt x="95250" y="142875"/>
                </a:cubicBezTo>
                <a:cubicBezTo>
                  <a:pt x="95250" y="137947"/>
                  <a:pt x="99251" y="133945"/>
                  <a:pt x="104180" y="133945"/>
                </a:cubicBezTo>
                <a:close/>
                <a:moveTo>
                  <a:pt x="125016" y="142875"/>
                </a:moveTo>
                <a:cubicBezTo>
                  <a:pt x="125016" y="137947"/>
                  <a:pt x="129017" y="133945"/>
                  <a:pt x="133945" y="133945"/>
                </a:cubicBezTo>
                <a:cubicBezTo>
                  <a:pt x="138874" y="133945"/>
                  <a:pt x="142875" y="137947"/>
                  <a:pt x="142875" y="142875"/>
                </a:cubicBezTo>
                <a:cubicBezTo>
                  <a:pt x="142875" y="147803"/>
                  <a:pt x="138874" y="151805"/>
                  <a:pt x="133945" y="151805"/>
                </a:cubicBezTo>
                <a:cubicBezTo>
                  <a:pt x="129017" y="151805"/>
                  <a:pt x="125016" y="147803"/>
                  <a:pt x="125016" y="142875"/>
                </a:cubicBezTo>
                <a:close/>
              </a:path>
            </a:pathLst>
          </a:custGeom>
          <a:solidFill>
            <a:srgbClr val="7A9AC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4" name="Text 36">
            <a:extLst>
              <a:ext uri="{FF2B5EF4-FFF2-40B4-BE49-F238E27FC236}">
                <a16:creationId xmlns:a16="http://schemas.microsoft.com/office/drawing/2014/main" id="{BECEE482-74FB-7A3B-2DCB-87638A79AF3B}"/>
              </a:ext>
            </a:extLst>
          </p:cNvPr>
          <p:cNvSpPr/>
          <p:nvPr/>
        </p:nvSpPr>
        <p:spPr>
          <a:xfrm>
            <a:off x="10862370" y="2200275"/>
            <a:ext cx="8001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企业API网关</a:t>
            </a:r>
            <a:endParaRPr lang="en-US" sz="1600" dirty="0"/>
          </a:p>
        </p:txBody>
      </p:sp>
      <p:sp>
        <p:nvSpPr>
          <p:cNvPr id="75" name="Text 37">
            <a:extLst>
              <a:ext uri="{FF2B5EF4-FFF2-40B4-BE49-F238E27FC236}">
                <a16:creationId xmlns:a16="http://schemas.microsoft.com/office/drawing/2014/main" id="{862DAA1C-4B53-8630-30F6-02B03DA057B3}"/>
              </a:ext>
            </a:extLst>
          </p:cNvPr>
          <p:cNvSpPr/>
          <p:nvPr/>
        </p:nvSpPr>
        <p:spPr>
          <a:xfrm>
            <a:off x="10887075" y="2428875"/>
            <a:ext cx="7429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8B8D9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内部数据服务</a:t>
            </a:r>
            <a:endParaRPr lang="en-US" sz="1600" dirty="0"/>
          </a:p>
        </p:txBody>
      </p:sp>
      <p:sp>
        <p:nvSpPr>
          <p:cNvPr id="76" name="Text 38">
            <a:extLst>
              <a:ext uri="{FF2B5EF4-FFF2-40B4-BE49-F238E27FC236}">
                <a16:creationId xmlns:a16="http://schemas.microsoft.com/office/drawing/2014/main" id="{5DBB1D54-4C7A-17E5-64B7-2571A8B7031C}"/>
              </a:ext>
            </a:extLst>
          </p:cNvPr>
          <p:cNvSpPr/>
          <p:nvPr/>
        </p:nvSpPr>
        <p:spPr>
          <a:xfrm>
            <a:off x="4410075" y="2800350"/>
            <a:ext cx="600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B8D9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数据返回</a:t>
            </a:r>
            <a:endParaRPr lang="en-US" sz="1600" dirty="0"/>
          </a:p>
        </p:txBody>
      </p:sp>
      <p:sp>
        <p:nvSpPr>
          <p:cNvPr id="77" name="Shape 39">
            <a:extLst>
              <a:ext uri="{FF2B5EF4-FFF2-40B4-BE49-F238E27FC236}">
                <a16:creationId xmlns:a16="http://schemas.microsoft.com/office/drawing/2014/main" id="{B3CE9690-C7E6-C3D3-7023-3F38AA6BEAF0}"/>
              </a:ext>
            </a:extLst>
          </p:cNvPr>
          <p:cNvSpPr/>
          <p:nvPr/>
        </p:nvSpPr>
        <p:spPr>
          <a:xfrm>
            <a:off x="5114925" y="2824163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2798" y="69473"/>
                </a:moveTo>
                <a:cubicBezTo>
                  <a:pt x="-923" y="73194"/>
                  <a:pt x="-923" y="79236"/>
                  <a:pt x="2798" y="82957"/>
                </a:cubicBezTo>
                <a:lnTo>
                  <a:pt x="50423" y="130582"/>
                </a:lnTo>
                <a:cubicBezTo>
                  <a:pt x="54144" y="134303"/>
                  <a:pt x="60186" y="134303"/>
                  <a:pt x="63907" y="130582"/>
                </a:cubicBezTo>
                <a:cubicBezTo>
                  <a:pt x="67628" y="126861"/>
                  <a:pt x="67628" y="120819"/>
                  <a:pt x="63907" y="117098"/>
                </a:cubicBezTo>
                <a:lnTo>
                  <a:pt x="32534" y="85725"/>
                </a:lnTo>
                <a:lnTo>
                  <a:pt x="142875" y="85725"/>
                </a:lnTo>
                <a:cubicBezTo>
                  <a:pt x="148144" y="85725"/>
                  <a:pt x="152400" y="81469"/>
                  <a:pt x="152400" y="76200"/>
                </a:cubicBezTo>
                <a:cubicBezTo>
                  <a:pt x="152400" y="70931"/>
                  <a:pt x="148144" y="66675"/>
                  <a:pt x="142875" y="66675"/>
                </a:cubicBezTo>
                <a:lnTo>
                  <a:pt x="32534" y="66675"/>
                </a:lnTo>
                <a:lnTo>
                  <a:pt x="63907" y="35302"/>
                </a:lnTo>
                <a:cubicBezTo>
                  <a:pt x="67628" y="31581"/>
                  <a:pt x="67628" y="25539"/>
                  <a:pt x="63907" y="21818"/>
                </a:cubicBezTo>
                <a:cubicBezTo>
                  <a:pt x="60186" y="18098"/>
                  <a:pt x="54144" y="18098"/>
                  <a:pt x="50423" y="21818"/>
                </a:cubicBezTo>
                <a:lnTo>
                  <a:pt x="2798" y="69443"/>
                </a:lnTo>
                <a:close/>
              </a:path>
            </a:pathLst>
          </a:custGeom>
          <a:solidFill>
            <a:srgbClr val="C9A962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8" name="Shape 40">
            <a:extLst>
              <a:ext uri="{FF2B5EF4-FFF2-40B4-BE49-F238E27FC236}">
                <a16:creationId xmlns:a16="http://schemas.microsoft.com/office/drawing/2014/main" id="{95D27206-566E-163B-9EF5-264FCCC1AD10}"/>
              </a:ext>
            </a:extLst>
          </p:cNvPr>
          <p:cNvSpPr/>
          <p:nvPr/>
        </p:nvSpPr>
        <p:spPr>
          <a:xfrm>
            <a:off x="5443538" y="2757488"/>
            <a:ext cx="1038225" cy="276225"/>
          </a:xfrm>
          <a:custGeom>
            <a:avLst/>
            <a:gdLst/>
            <a:ahLst/>
            <a:cxnLst/>
            <a:rect l="l" t="t" r="r" b="b"/>
            <a:pathLst>
              <a:path w="1038225" h="276225">
                <a:moveTo>
                  <a:pt x="38100" y="0"/>
                </a:moveTo>
                <a:lnTo>
                  <a:pt x="1000125" y="0"/>
                </a:lnTo>
                <a:cubicBezTo>
                  <a:pt x="1021167" y="0"/>
                  <a:pt x="1038225" y="17058"/>
                  <a:pt x="1038225" y="38100"/>
                </a:cubicBezTo>
                <a:lnTo>
                  <a:pt x="1038225" y="238125"/>
                </a:lnTo>
                <a:cubicBezTo>
                  <a:pt x="1038225" y="259167"/>
                  <a:pt x="1021167" y="276225"/>
                  <a:pt x="1000125" y="276225"/>
                </a:cubicBezTo>
                <a:lnTo>
                  <a:pt x="38100" y="276225"/>
                </a:lnTo>
                <a:cubicBezTo>
                  <a:pt x="17058" y="276225"/>
                  <a:pt x="0" y="259167"/>
                  <a:pt x="0" y="238125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C9A962">
              <a:alpha val="20000"/>
            </a:srgbClr>
          </a:solidFill>
          <a:ln w="12700">
            <a:solidFill>
              <a:srgbClr val="C9A962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9" name="Text 41">
            <a:extLst>
              <a:ext uri="{FF2B5EF4-FFF2-40B4-BE49-F238E27FC236}">
                <a16:creationId xmlns:a16="http://schemas.microsoft.com/office/drawing/2014/main" id="{B1DBDA45-E19D-A702-667F-48DBC19AF020}"/>
              </a:ext>
            </a:extLst>
          </p:cNvPr>
          <p:cNvSpPr/>
          <p:nvPr/>
        </p:nvSpPr>
        <p:spPr>
          <a:xfrm>
            <a:off x="5438775" y="2752725"/>
            <a:ext cx="1095375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C9A96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智能渲染引擎</a:t>
            </a:r>
            <a:endParaRPr lang="en-US" sz="1600" dirty="0"/>
          </a:p>
        </p:txBody>
      </p:sp>
      <p:sp>
        <p:nvSpPr>
          <p:cNvPr id="80" name="Shape 42">
            <a:extLst>
              <a:ext uri="{FF2B5EF4-FFF2-40B4-BE49-F238E27FC236}">
                <a16:creationId xmlns:a16="http://schemas.microsoft.com/office/drawing/2014/main" id="{A371C528-BA79-6C2C-C84D-02751E5CF315}"/>
              </a:ext>
            </a:extLst>
          </p:cNvPr>
          <p:cNvSpPr/>
          <p:nvPr/>
        </p:nvSpPr>
        <p:spPr>
          <a:xfrm>
            <a:off x="6657975" y="2824163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2798" y="69473"/>
                </a:moveTo>
                <a:cubicBezTo>
                  <a:pt x="-923" y="73194"/>
                  <a:pt x="-923" y="79236"/>
                  <a:pt x="2798" y="82957"/>
                </a:cubicBezTo>
                <a:lnTo>
                  <a:pt x="50423" y="130582"/>
                </a:lnTo>
                <a:cubicBezTo>
                  <a:pt x="54144" y="134303"/>
                  <a:pt x="60186" y="134303"/>
                  <a:pt x="63907" y="130582"/>
                </a:cubicBezTo>
                <a:cubicBezTo>
                  <a:pt x="67628" y="126861"/>
                  <a:pt x="67628" y="120819"/>
                  <a:pt x="63907" y="117098"/>
                </a:cubicBezTo>
                <a:lnTo>
                  <a:pt x="32534" y="85725"/>
                </a:lnTo>
                <a:lnTo>
                  <a:pt x="142875" y="85725"/>
                </a:lnTo>
                <a:cubicBezTo>
                  <a:pt x="148144" y="85725"/>
                  <a:pt x="152400" y="81469"/>
                  <a:pt x="152400" y="76200"/>
                </a:cubicBezTo>
                <a:cubicBezTo>
                  <a:pt x="152400" y="70931"/>
                  <a:pt x="148144" y="66675"/>
                  <a:pt x="142875" y="66675"/>
                </a:cubicBezTo>
                <a:lnTo>
                  <a:pt x="32534" y="66675"/>
                </a:lnTo>
                <a:lnTo>
                  <a:pt x="63907" y="35302"/>
                </a:lnTo>
                <a:cubicBezTo>
                  <a:pt x="67628" y="31581"/>
                  <a:pt x="67628" y="25539"/>
                  <a:pt x="63907" y="21818"/>
                </a:cubicBezTo>
                <a:cubicBezTo>
                  <a:pt x="60186" y="18098"/>
                  <a:pt x="54144" y="18098"/>
                  <a:pt x="50423" y="21818"/>
                </a:cubicBezTo>
                <a:lnTo>
                  <a:pt x="2798" y="69443"/>
                </a:lnTo>
                <a:close/>
              </a:path>
            </a:pathLst>
          </a:custGeom>
          <a:solidFill>
            <a:srgbClr val="C9A962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1" name="Text 43">
            <a:extLst>
              <a:ext uri="{FF2B5EF4-FFF2-40B4-BE49-F238E27FC236}">
                <a16:creationId xmlns:a16="http://schemas.microsoft.com/office/drawing/2014/main" id="{E6B6FEAF-9165-47A0-1C26-118E1137650C}"/>
              </a:ext>
            </a:extLst>
          </p:cNvPr>
          <p:cNvSpPr/>
          <p:nvPr/>
        </p:nvSpPr>
        <p:spPr>
          <a:xfrm>
            <a:off x="6981825" y="2800350"/>
            <a:ext cx="8667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B8D9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数据洞察输出</a:t>
            </a:r>
            <a:endParaRPr lang="en-US" sz="1600" dirty="0"/>
          </a:p>
        </p:txBody>
      </p:sp>
      <p:sp>
        <p:nvSpPr>
          <p:cNvPr id="82" name="Shape 44">
            <a:extLst>
              <a:ext uri="{FF2B5EF4-FFF2-40B4-BE49-F238E27FC236}">
                <a16:creationId xmlns:a16="http://schemas.microsoft.com/office/drawing/2014/main" id="{72BEC6CC-CC02-643A-1ED8-6932F17099E2}"/>
              </a:ext>
            </a:extLst>
          </p:cNvPr>
          <p:cNvSpPr/>
          <p:nvPr/>
        </p:nvSpPr>
        <p:spPr>
          <a:xfrm>
            <a:off x="385763" y="3433763"/>
            <a:ext cx="3676650" cy="1762125"/>
          </a:xfrm>
          <a:custGeom>
            <a:avLst/>
            <a:gdLst/>
            <a:ahLst/>
            <a:cxnLst/>
            <a:rect l="l" t="t" r="r" b="b"/>
            <a:pathLst>
              <a:path w="3676650" h="1762125">
                <a:moveTo>
                  <a:pt x="114291" y="0"/>
                </a:moveTo>
                <a:lnTo>
                  <a:pt x="3562359" y="0"/>
                </a:lnTo>
                <a:cubicBezTo>
                  <a:pt x="3625480" y="0"/>
                  <a:pt x="3676650" y="51170"/>
                  <a:pt x="3676650" y="114291"/>
                </a:cubicBezTo>
                <a:lnTo>
                  <a:pt x="3676650" y="1647834"/>
                </a:lnTo>
                <a:cubicBezTo>
                  <a:pt x="3676650" y="1710955"/>
                  <a:pt x="3625480" y="1762125"/>
                  <a:pt x="3562359" y="1762125"/>
                </a:cubicBezTo>
                <a:lnTo>
                  <a:pt x="114291" y="1762125"/>
                </a:lnTo>
                <a:cubicBezTo>
                  <a:pt x="51170" y="1762125"/>
                  <a:pt x="0" y="1710955"/>
                  <a:pt x="0" y="1647834"/>
                </a:cubicBezTo>
                <a:lnTo>
                  <a:pt x="0" y="114291"/>
                </a:lnTo>
                <a:cubicBezTo>
                  <a:pt x="0" y="51212"/>
                  <a:pt x="51212" y="0"/>
                  <a:pt x="114291" y="0"/>
                </a:cubicBezTo>
                <a:close/>
              </a:path>
            </a:pathLst>
          </a:custGeom>
          <a:solidFill>
            <a:srgbClr val="1E2130">
              <a:alpha val="80000"/>
            </a:srgbClr>
          </a:solidFill>
          <a:ln w="12700">
            <a:solidFill>
              <a:srgbClr val="C9A962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3" name="Shape 45">
            <a:extLst>
              <a:ext uri="{FF2B5EF4-FFF2-40B4-BE49-F238E27FC236}">
                <a16:creationId xmlns:a16="http://schemas.microsoft.com/office/drawing/2014/main" id="{BEDC87B7-A1E7-00C5-02EB-B28430D7B697}"/>
              </a:ext>
            </a:extLst>
          </p:cNvPr>
          <p:cNvSpPr/>
          <p:nvPr/>
        </p:nvSpPr>
        <p:spPr>
          <a:xfrm>
            <a:off x="581025" y="3629025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C9A962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4" name="Shape 46">
            <a:extLst>
              <a:ext uri="{FF2B5EF4-FFF2-40B4-BE49-F238E27FC236}">
                <a16:creationId xmlns:a16="http://schemas.microsoft.com/office/drawing/2014/main" id="{80A70973-E916-905D-5EA7-01AEC099848D}"/>
              </a:ext>
            </a:extLst>
          </p:cNvPr>
          <p:cNvSpPr/>
          <p:nvPr/>
        </p:nvSpPr>
        <p:spPr>
          <a:xfrm>
            <a:off x="688181" y="3733800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40184" y="18752"/>
                </a:moveTo>
                <a:cubicBezTo>
                  <a:pt x="40184" y="8405"/>
                  <a:pt x="48589" y="0"/>
                  <a:pt x="58936" y="0"/>
                </a:cubicBezTo>
                <a:lnTo>
                  <a:pt x="66973" y="0"/>
                </a:lnTo>
                <a:cubicBezTo>
                  <a:pt x="72900" y="0"/>
                  <a:pt x="77688" y="4789"/>
                  <a:pt x="77688" y="10716"/>
                </a:cubicBezTo>
                <a:lnTo>
                  <a:pt x="77688" y="160734"/>
                </a:lnTo>
                <a:cubicBezTo>
                  <a:pt x="77688" y="166661"/>
                  <a:pt x="72900" y="171450"/>
                  <a:pt x="66973" y="171450"/>
                </a:cubicBezTo>
                <a:lnTo>
                  <a:pt x="56257" y="171450"/>
                </a:lnTo>
                <a:cubicBezTo>
                  <a:pt x="46278" y="171450"/>
                  <a:pt x="37873" y="164619"/>
                  <a:pt x="35496" y="155377"/>
                </a:cubicBezTo>
                <a:cubicBezTo>
                  <a:pt x="35261" y="155377"/>
                  <a:pt x="35060" y="155377"/>
                  <a:pt x="34826" y="155377"/>
                </a:cubicBezTo>
                <a:cubicBezTo>
                  <a:pt x="20025" y="155377"/>
                  <a:pt x="8037" y="143388"/>
                  <a:pt x="8037" y="128588"/>
                </a:cubicBezTo>
                <a:cubicBezTo>
                  <a:pt x="8037" y="122560"/>
                  <a:pt x="10046" y="117001"/>
                  <a:pt x="13395" y="112514"/>
                </a:cubicBezTo>
                <a:cubicBezTo>
                  <a:pt x="6898" y="107625"/>
                  <a:pt x="2679" y="99856"/>
                  <a:pt x="2679" y="91083"/>
                </a:cubicBezTo>
                <a:cubicBezTo>
                  <a:pt x="2679" y="80736"/>
                  <a:pt x="8573" y="71728"/>
                  <a:pt x="17145" y="67274"/>
                </a:cubicBezTo>
                <a:cubicBezTo>
                  <a:pt x="14767" y="63256"/>
                  <a:pt x="13395" y="58568"/>
                  <a:pt x="13395" y="53578"/>
                </a:cubicBezTo>
                <a:cubicBezTo>
                  <a:pt x="13395" y="38777"/>
                  <a:pt x="25383" y="26789"/>
                  <a:pt x="40184" y="26789"/>
                </a:cubicBezTo>
                <a:lnTo>
                  <a:pt x="40184" y="18752"/>
                </a:lnTo>
                <a:close/>
                <a:moveTo>
                  <a:pt x="131266" y="18752"/>
                </a:moveTo>
                <a:lnTo>
                  <a:pt x="131266" y="26789"/>
                </a:lnTo>
                <a:cubicBezTo>
                  <a:pt x="146067" y="26789"/>
                  <a:pt x="158055" y="38777"/>
                  <a:pt x="158055" y="53578"/>
                </a:cubicBezTo>
                <a:cubicBezTo>
                  <a:pt x="158055" y="58601"/>
                  <a:pt x="156683" y="63289"/>
                  <a:pt x="154305" y="67274"/>
                </a:cubicBezTo>
                <a:cubicBezTo>
                  <a:pt x="162911" y="71728"/>
                  <a:pt x="168771" y="80702"/>
                  <a:pt x="168771" y="91083"/>
                </a:cubicBezTo>
                <a:cubicBezTo>
                  <a:pt x="168771" y="99856"/>
                  <a:pt x="164552" y="107625"/>
                  <a:pt x="158055" y="112514"/>
                </a:cubicBezTo>
                <a:cubicBezTo>
                  <a:pt x="161404" y="117001"/>
                  <a:pt x="163413" y="122560"/>
                  <a:pt x="163413" y="128588"/>
                </a:cubicBezTo>
                <a:cubicBezTo>
                  <a:pt x="163413" y="143388"/>
                  <a:pt x="151425" y="155377"/>
                  <a:pt x="136624" y="155377"/>
                </a:cubicBezTo>
                <a:cubicBezTo>
                  <a:pt x="136390" y="155377"/>
                  <a:pt x="136189" y="155377"/>
                  <a:pt x="135954" y="155377"/>
                </a:cubicBezTo>
                <a:cubicBezTo>
                  <a:pt x="133577" y="164619"/>
                  <a:pt x="125172" y="171450"/>
                  <a:pt x="115193" y="171450"/>
                </a:cubicBezTo>
                <a:lnTo>
                  <a:pt x="104477" y="171450"/>
                </a:lnTo>
                <a:cubicBezTo>
                  <a:pt x="98550" y="171450"/>
                  <a:pt x="93762" y="166661"/>
                  <a:pt x="93762" y="160734"/>
                </a:cubicBezTo>
                <a:lnTo>
                  <a:pt x="93762" y="10716"/>
                </a:lnTo>
                <a:cubicBezTo>
                  <a:pt x="93762" y="4789"/>
                  <a:pt x="98550" y="0"/>
                  <a:pt x="104477" y="0"/>
                </a:cubicBezTo>
                <a:lnTo>
                  <a:pt x="112514" y="0"/>
                </a:lnTo>
                <a:cubicBezTo>
                  <a:pt x="122861" y="0"/>
                  <a:pt x="131266" y="8405"/>
                  <a:pt x="131266" y="18752"/>
                </a:cubicBezTo>
                <a:close/>
              </a:path>
            </a:pathLst>
          </a:custGeom>
          <a:solidFill>
            <a:srgbClr val="C9A962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5" name="Text 47">
            <a:extLst>
              <a:ext uri="{FF2B5EF4-FFF2-40B4-BE49-F238E27FC236}">
                <a16:creationId xmlns:a16="http://schemas.microsoft.com/office/drawing/2014/main" id="{351D4A87-3350-1698-7888-B0EF69AB04C0}"/>
              </a:ext>
            </a:extLst>
          </p:cNvPr>
          <p:cNvSpPr/>
          <p:nvPr/>
        </p:nvSpPr>
        <p:spPr>
          <a:xfrm>
            <a:off x="1076325" y="3686175"/>
            <a:ext cx="16287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大模型意图路由中心</a:t>
            </a:r>
            <a:endParaRPr lang="en-US" sz="1600" dirty="0"/>
          </a:p>
        </p:txBody>
      </p:sp>
      <p:sp>
        <p:nvSpPr>
          <p:cNvPr id="86" name="Text 48">
            <a:extLst>
              <a:ext uri="{FF2B5EF4-FFF2-40B4-BE49-F238E27FC236}">
                <a16:creationId xmlns:a16="http://schemas.microsoft.com/office/drawing/2014/main" id="{62349B75-B964-E337-6608-6F1E55CB44BC}"/>
              </a:ext>
            </a:extLst>
          </p:cNvPr>
          <p:cNvSpPr/>
          <p:nvPr/>
        </p:nvSpPr>
        <p:spPr>
          <a:xfrm>
            <a:off x="581025" y="4124325"/>
            <a:ext cx="33528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50" dirty="0">
                <a:solidFill>
                  <a:srgbClr val="A0A2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负责解析用户的自然语言指令，执行实体抽取与意图识别，将口语化查询映射为结构化API调用</a:t>
            </a:r>
            <a:endParaRPr lang="en-US" sz="1600" dirty="0"/>
          </a:p>
        </p:txBody>
      </p:sp>
      <p:sp>
        <p:nvSpPr>
          <p:cNvPr id="87" name="Shape 49">
            <a:extLst>
              <a:ext uri="{FF2B5EF4-FFF2-40B4-BE49-F238E27FC236}">
                <a16:creationId xmlns:a16="http://schemas.microsoft.com/office/drawing/2014/main" id="{FBE13EB2-F909-9458-ADB9-3ADC50354569}"/>
              </a:ext>
            </a:extLst>
          </p:cNvPr>
          <p:cNvSpPr/>
          <p:nvPr/>
        </p:nvSpPr>
        <p:spPr>
          <a:xfrm>
            <a:off x="585788" y="4714875"/>
            <a:ext cx="695325" cy="276225"/>
          </a:xfrm>
          <a:custGeom>
            <a:avLst/>
            <a:gdLst/>
            <a:ahLst/>
            <a:cxnLst/>
            <a:rect l="l" t="t" r="r" b="b"/>
            <a:pathLst>
              <a:path w="695325" h="276225">
                <a:moveTo>
                  <a:pt x="38100" y="0"/>
                </a:moveTo>
                <a:lnTo>
                  <a:pt x="657225" y="0"/>
                </a:lnTo>
                <a:cubicBezTo>
                  <a:pt x="678267" y="0"/>
                  <a:pt x="695325" y="17058"/>
                  <a:pt x="695325" y="38100"/>
                </a:cubicBezTo>
                <a:lnTo>
                  <a:pt x="695325" y="238125"/>
                </a:lnTo>
                <a:cubicBezTo>
                  <a:pt x="695325" y="259167"/>
                  <a:pt x="678267" y="276225"/>
                  <a:pt x="657225" y="276225"/>
                </a:cubicBezTo>
                <a:lnTo>
                  <a:pt x="38100" y="276225"/>
                </a:lnTo>
                <a:cubicBezTo>
                  <a:pt x="17058" y="276225"/>
                  <a:pt x="0" y="259167"/>
                  <a:pt x="0" y="238125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2A2D3E"/>
          </a:solidFill>
          <a:ln w="12700">
            <a:solidFill>
              <a:srgbClr val="3A3D4E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8" name="Text 50">
            <a:extLst>
              <a:ext uri="{FF2B5EF4-FFF2-40B4-BE49-F238E27FC236}">
                <a16:creationId xmlns:a16="http://schemas.microsoft.com/office/drawing/2014/main" id="{0DA223AE-831C-87BA-E5BA-6D87DD78AC8B}"/>
              </a:ext>
            </a:extLst>
          </p:cNvPr>
          <p:cNvSpPr/>
          <p:nvPr/>
        </p:nvSpPr>
        <p:spPr>
          <a:xfrm>
            <a:off x="581025" y="4710113"/>
            <a:ext cx="742950" cy="266700"/>
          </a:xfrm>
          <a:prstGeom prst="rect">
            <a:avLst/>
          </a:prstGeom>
          <a:noFill/>
          <a:ln/>
        </p:spPr>
        <p:txBody>
          <a:bodyPr wrap="square" lIns="114300" tIns="57150" rIns="114300" bIns="571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8B8D9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NLU引擎</a:t>
            </a:r>
            <a:endParaRPr lang="en-US" sz="1600" dirty="0"/>
          </a:p>
        </p:txBody>
      </p:sp>
      <p:sp>
        <p:nvSpPr>
          <p:cNvPr id="89" name="Shape 51">
            <a:extLst>
              <a:ext uri="{FF2B5EF4-FFF2-40B4-BE49-F238E27FC236}">
                <a16:creationId xmlns:a16="http://schemas.microsoft.com/office/drawing/2014/main" id="{0697166E-3812-F143-C686-A88C9BA3EE0B}"/>
              </a:ext>
            </a:extLst>
          </p:cNvPr>
          <p:cNvSpPr/>
          <p:nvPr/>
        </p:nvSpPr>
        <p:spPr>
          <a:xfrm>
            <a:off x="1365498" y="4714875"/>
            <a:ext cx="695325" cy="276225"/>
          </a:xfrm>
          <a:custGeom>
            <a:avLst/>
            <a:gdLst/>
            <a:ahLst/>
            <a:cxnLst/>
            <a:rect l="l" t="t" r="r" b="b"/>
            <a:pathLst>
              <a:path w="695325" h="276225">
                <a:moveTo>
                  <a:pt x="38100" y="0"/>
                </a:moveTo>
                <a:lnTo>
                  <a:pt x="657225" y="0"/>
                </a:lnTo>
                <a:cubicBezTo>
                  <a:pt x="678267" y="0"/>
                  <a:pt x="695325" y="17058"/>
                  <a:pt x="695325" y="38100"/>
                </a:cubicBezTo>
                <a:lnTo>
                  <a:pt x="695325" y="238125"/>
                </a:lnTo>
                <a:cubicBezTo>
                  <a:pt x="695325" y="259167"/>
                  <a:pt x="678267" y="276225"/>
                  <a:pt x="657225" y="276225"/>
                </a:cubicBezTo>
                <a:lnTo>
                  <a:pt x="38100" y="276225"/>
                </a:lnTo>
                <a:cubicBezTo>
                  <a:pt x="17058" y="276225"/>
                  <a:pt x="0" y="259167"/>
                  <a:pt x="0" y="238125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2A2D3E"/>
          </a:solidFill>
          <a:ln w="12700">
            <a:solidFill>
              <a:srgbClr val="3A3D4E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0" name="Text 52">
            <a:extLst>
              <a:ext uri="{FF2B5EF4-FFF2-40B4-BE49-F238E27FC236}">
                <a16:creationId xmlns:a16="http://schemas.microsoft.com/office/drawing/2014/main" id="{0D7ECCCB-E0AA-468D-ACA3-3D52917BFDCA}"/>
              </a:ext>
            </a:extLst>
          </p:cNvPr>
          <p:cNvSpPr/>
          <p:nvPr/>
        </p:nvSpPr>
        <p:spPr>
          <a:xfrm>
            <a:off x="1360736" y="4710113"/>
            <a:ext cx="742950" cy="266700"/>
          </a:xfrm>
          <a:prstGeom prst="rect">
            <a:avLst/>
          </a:prstGeom>
          <a:noFill/>
          <a:ln/>
        </p:spPr>
        <p:txBody>
          <a:bodyPr wrap="square" lIns="114300" tIns="57150" rIns="114300" bIns="571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8B8D9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实体抽取</a:t>
            </a:r>
            <a:endParaRPr lang="en-US" sz="1600" dirty="0"/>
          </a:p>
        </p:txBody>
      </p:sp>
      <p:sp>
        <p:nvSpPr>
          <p:cNvPr id="91" name="Shape 53">
            <a:extLst>
              <a:ext uri="{FF2B5EF4-FFF2-40B4-BE49-F238E27FC236}">
                <a16:creationId xmlns:a16="http://schemas.microsoft.com/office/drawing/2014/main" id="{A6D502A8-35E0-11F1-E5F4-A76BCAF58C75}"/>
              </a:ext>
            </a:extLst>
          </p:cNvPr>
          <p:cNvSpPr/>
          <p:nvPr/>
        </p:nvSpPr>
        <p:spPr>
          <a:xfrm>
            <a:off x="2146548" y="4714875"/>
            <a:ext cx="695325" cy="276225"/>
          </a:xfrm>
          <a:custGeom>
            <a:avLst/>
            <a:gdLst/>
            <a:ahLst/>
            <a:cxnLst/>
            <a:rect l="l" t="t" r="r" b="b"/>
            <a:pathLst>
              <a:path w="695325" h="276225">
                <a:moveTo>
                  <a:pt x="38100" y="0"/>
                </a:moveTo>
                <a:lnTo>
                  <a:pt x="657225" y="0"/>
                </a:lnTo>
                <a:cubicBezTo>
                  <a:pt x="678267" y="0"/>
                  <a:pt x="695325" y="17058"/>
                  <a:pt x="695325" y="38100"/>
                </a:cubicBezTo>
                <a:lnTo>
                  <a:pt x="695325" y="238125"/>
                </a:lnTo>
                <a:cubicBezTo>
                  <a:pt x="695325" y="259167"/>
                  <a:pt x="678267" y="276225"/>
                  <a:pt x="657225" y="276225"/>
                </a:cubicBezTo>
                <a:lnTo>
                  <a:pt x="38100" y="276225"/>
                </a:lnTo>
                <a:cubicBezTo>
                  <a:pt x="17058" y="276225"/>
                  <a:pt x="0" y="259167"/>
                  <a:pt x="0" y="238125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2A2D3E"/>
          </a:solidFill>
          <a:ln w="12700">
            <a:solidFill>
              <a:srgbClr val="C9A962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" name="Text 54">
            <a:extLst>
              <a:ext uri="{FF2B5EF4-FFF2-40B4-BE49-F238E27FC236}">
                <a16:creationId xmlns:a16="http://schemas.microsoft.com/office/drawing/2014/main" id="{71AB75BF-15AB-2CB5-5859-C115545F295C}"/>
              </a:ext>
            </a:extLst>
          </p:cNvPr>
          <p:cNvSpPr/>
          <p:nvPr/>
        </p:nvSpPr>
        <p:spPr>
          <a:xfrm>
            <a:off x="2141786" y="4710113"/>
            <a:ext cx="742950" cy="266700"/>
          </a:xfrm>
          <a:prstGeom prst="rect">
            <a:avLst/>
          </a:prstGeom>
          <a:noFill/>
          <a:ln/>
        </p:spPr>
        <p:txBody>
          <a:bodyPr wrap="square" lIns="114300" tIns="57150" rIns="114300" bIns="571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C9A96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意图识别</a:t>
            </a:r>
            <a:endParaRPr lang="en-US" sz="1600" dirty="0"/>
          </a:p>
        </p:txBody>
      </p:sp>
      <p:sp>
        <p:nvSpPr>
          <p:cNvPr id="93" name="Shape 55">
            <a:extLst>
              <a:ext uri="{FF2B5EF4-FFF2-40B4-BE49-F238E27FC236}">
                <a16:creationId xmlns:a16="http://schemas.microsoft.com/office/drawing/2014/main" id="{F115DC0C-3673-8632-CC20-F6327D849E03}"/>
              </a:ext>
            </a:extLst>
          </p:cNvPr>
          <p:cNvSpPr/>
          <p:nvPr/>
        </p:nvSpPr>
        <p:spPr>
          <a:xfrm>
            <a:off x="4259238" y="3433763"/>
            <a:ext cx="3676650" cy="1762125"/>
          </a:xfrm>
          <a:custGeom>
            <a:avLst/>
            <a:gdLst/>
            <a:ahLst/>
            <a:cxnLst/>
            <a:rect l="l" t="t" r="r" b="b"/>
            <a:pathLst>
              <a:path w="3676650" h="1762125">
                <a:moveTo>
                  <a:pt x="114291" y="0"/>
                </a:moveTo>
                <a:lnTo>
                  <a:pt x="3562359" y="0"/>
                </a:lnTo>
                <a:cubicBezTo>
                  <a:pt x="3625480" y="0"/>
                  <a:pt x="3676650" y="51170"/>
                  <a:pt x="3676650" y="114291"/>
                </a:cubicBezTo>
                <a:lnTo>
                  <a:pt x="3676650" y="1647834"/>
                </a:lnTo>
                <a:cubicBezTo>
                  <a:pt x="3676650" y="1710955"/>
                  <a:pt x="3625480" y="1762125"/>
                  <a:pt x="3562359" y="1762125"/>
                </a:cubicBezTo>
                <a:lnTo>
                  <a:pt x="114291" y="1762125"/>
                </a:lnTo>
                <a:cubicBezTo>
                  <a:pt x="51170" y="1762125"/>
                  <a:pt x="0" y="1710955"/>
                  <a:pt x="0" y="1647834"/>
                </a:cubicBezTo>
                <a:lnTo>
                  <a:pt x="0" y="114291"/>
                </a:lnTo>
                <a:cubicBezTo>
                  <a:pt x="0" y="51212"/>
                  <a:pt x="51212" y="0"/>
                  <a:pt x="114291" y="0"/>
                </a:cubicBezTo>
                <a:close/>
              </a:path>
            </a:pathLst>
          </a:custGeom>
          <a:solidFill>
            <a:srgbClr val="1E2130">
              <a:alpha val="80000"/>
            </a:srgbClr>
          </a:solidFill>
          <a:ln w="12700">
            <a:solidFill>
              <a:srgbClr val="3A5A8A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4" name="Shape 56">
            <a:extLst>
              <a:ext uri="{FF2B5EF4-FFF2-40B4-BE49-F238E27FC236}">
                <a16:creationId xmlns:a16="http://schemas.microsoft.com/office/drawing/2014/main" id="{F1228B5A-45A5-7614-D3DB-DA34E9F801C3}"/>
              </a:ext>
            </a:extLst>
          </p:cNvPr>
          <p:cNvSpPr/>
          <p:nvPr/>
        </p:nvSpPr>
        <p:spPr>
          <a:xfrm>
            <a:off x="4454500" y="3629025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A5A8A">
              <a:alpha val="3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5" name="Shape 57">
            <a:extLst>
              <a:ext uri="{FF2B5EF4-FFF2-40B4-BE49-F238E27FC236}">
                <a16:creationId xmlns:a16="http://schemas.microsoft.com/office/drawing/2014/main" id="{662DB783-C9C8-BA80-D651-B35247DF21ED}"/>
              </a:ext>
            </a:extLst>
          </p:cNvPr>
          <p:cNvSpPr/>
          <p:nvPr/>
        </p:nvSpPr>
        <p:spPr>
          <a:xfrm>
            <a:off x="4572372" y="3733800"/>
            <a:ext cx="150019" cy="171450"/>
          </a:xfrm>
          <a:custGeom>
            <a:avLst/>
            <a:gdLst/>
            <a:ahLst/>
            <a:cxnLst/>
            <a:rect l="l" t="t" r="r" b="b"/>
            <a:pathLst>
              <a:path w="150019" h="171450">
                <a:moveTo>
                  <a:pt x="150019" y="68915"/>
                </a:moveTo>
                <a:cubicBezTo>
                  <a:pt x="145063" y="72197"/>
                  <a:pt x="139370" y="74842"/>
                  <a:pt x="133443" y="76952"/>
                </a:cubicBezTo>
                <a:cubicBezTo>
                  <a:pt x="117704" y="82577"/>
                  <a:pt x="97043" y="85725"/>
                  <a:pt x="75009" y="85725"/>
                </a:cubicBezTo>
                <a:cubicBezTo>
                  <a:pt x="52975" y="85725"/>
                  <a:pt x="32281" y="82544"/>
                  <a:pt x="16576" y="76952"/>
                </a:cubicBezTo>
                <a:cubicBezTo>
                  <a:pt x="10682" y="74842"/>
                  <a:pt x="4956" y="72197"/>
                  <a:pt x="0" y="68915"/>
                </a:cubicBezTo>
                <a:lnTo>
                  <a:pt x="0" y="96441"/>
                </a:lnTo>
                <a:cubicBezTo>
                  <a:pt x="0" y="111242"/>
                  <a:pt x="33587" y="123230"/>
                  <a:pt x="75009" y="123230"/>
                </a:cubicBezTo>
                <a:cubicBezTo>
                  <a:pt x="116432" y="123230"/>
                  <a:pt x="150019" y="111242"/>
                  <a:pt x="150019" y="96441"/>
                </a:cubicBezTo>
                <a:lnTo>
                  <a:pt x="150019" y="68915"/>
                </a:lnTo>
                <a:close/>
                <a:moveTo>
                  <a:pt x="150019" y="42863"/>
                </a:moveTo>
                <a:lnTo>
                  <a:pt x="150019" y="26789"/>
                </a:lnTo>
                <a:cubicBezTo>
                  <a:pt x="150019" y="11988"/>
                  <a:pt x="116432" y="0"/>
                  <a:pt x="75009" y="0"/>
                </a:cubicBezTo>
                <a:cubicBezTo>
                  <a:pt x="33587" y="0"/>
                  <a:pt x="0" y="11988"/>
                  <a:pt x="0" y="26789"/>
                </a:cubicBezTo>
                <a:lnTo>
                  <a:pt x="0" y="42863"/>
                </a:lnTo>
                <a:cubicBezTo>
                  <a:pt x="0" y="57663"/>
                  <a:pt x="33587" y="69652"/>
                  <a:pt x="75009" y="69652"/>
                </a:cubicBezTo>
                <a:cubicBezTo>
                  <a:pt x="116432" y="69652"/>
                  <a:pt x="150019" y="57663"/>
                  <a:pt x="150019" y="42863"/>
                </a:cubicBezTo>
                <a:close/>
                <a:moveTo>
                  <a:pt x="133443" y="130530"/>
                </a:moveTo>
                <a:cubicBezTo>
                  <a:pt x="117738" y="136122"/>
                  <a:pt x="97077" y="139303"/>
                  <a:pt x="75009" y="139303"/>
                </a:cubicBezTo>
                <a:cubicBezTo>
                  <a:pt x="52942" y="139303"/>
                  <a:pt x="32281" y="136122"/>
                  <a:pt x="16576" y="130530"/>
                </a:cubicBezTo>
                <a:cubicBezTo>
                  <a:pt x="10682" y="128420"/>
                  <a:pt x="4956" y="125775"/>
                  <a:pt x="0" y="122493"/>
                </a:cubicBezTo>
                <a:lnTo>
                  <a:pt x="0" y="144661"/>
                </a:lnTo>
                <a:cubicBezTo>
                  <a:pt x="0" y="159462"/>
                  <a:pt x="33587" y="171450"/>
                  <a:pt x="75009" y="171450"/>
                </a:cubicBezTo>
                <a:cubicBezTo>
                  <a:pt x="116432" y="171450"/>
                  <a:pt x="150019" y="159462"/>
                  <a:pt x="150019" y="144661"/>
                </a:cubicBezTo>
                <a:lnTo>
                  <a:pt x="150019" y="122493"/>
                </a:lnTo>
                <a:cubicBezTo>
                  <a:pt x="145063" y="125775"/>
                  <a:pt x="139370" y="128420"/>
                  <a:pt x="133443" y="130530"/>
                </a:cubicBezTo>
                <a:close/>
              </a:path>
            </a:pathLst>
          </a:custGeom>
          <a:solidFill>
            <a:srgbClr val="7A9AC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6" name="Text 58">
            <a:extLst>
              <a:ext uri="{FF2B5EF4-FFF2-40B4-BE49-F238E27FC236}">
                <a16:creationId xmlns:a16="http://schemas.microsoft.com/office/drawing/2014/main" id="{54AE83C5-5C5A-7ADF-2D39-67FB22F625E5}"/>
              </a:ext>
            </a:extLst>
          </p:cNvPr>
          <p:cNvSpPr/>
          <p:nvPr/>
        </p:nvSpPr>
        <p:spPr>
          <a:xfrm>
            <a:off x="4949800" y="3686175"/>
            <a:ext cx="14573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技能元数据注册表</a:t>
            </a:r>
            <a:endParaRPr lang="en-US" sz="1600" dirty="0"/>
          </a:p>
        </p:txBody>
      </p:sp>
      <p:sp>
        <p:nvSpPr>
          <p:cNvPr id="97" name="Text 59">
            <a:extLst>
              <a:ext uri="{FF2B5EF4-FFF2-40B4-BE49-F238E27FC236}">
                <a16:creationId xmlns:a16="http://schemas.microsoft.com/office/drawing/2014/main" id="{E427DEA6-7D7B-6D80-CF08-F2FE2A1CACC1}"/>
              </a:ext>
            </a:extLst>
          </p:cNvPr>
          <p:cNvSpPr/>
          <p:nvPr/>
        </p:nvSpPr>
        <p:spPr>
          <a:xfrm>
            <a:off x="4454500" y="4124325"/>
            <a:ext cx="33528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50" dirty="0">
                <a:solidFill>
                  <a:srgbClr val="A0A2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维护所有接入API的触发描述、入参Schema、自然语言示例等元数据，支持向量语义检索</a:t>
            </a:r>
            <a:endParaRPr lang="en-US" sz="1600" dirty="0"/>
          </a:p>
        </p:txBody>
      </p:sp>
      <p:sp>
        <p:nvSpPr>
          <p:cNvPr id="98" name="Shape 60">
            <a:extLst>
              <a:ext uri="{FF2B5EF4-FFF2-40B4-BE49-F238E27FC236}">
                <a16:creationId xmlns:a16="http://schemas.microsoft.com/office/drawing/2014/main" id="{25424289-26AE-F529-8292-213F19929BA5}"/>
              </a:ext>
            </a:extLst>
          </p:cNvPr>
          <p:cNvSpPr/>
          <p:nvPr/>
        </p:nvSpPr>
        <p:spPr>
          <a:xfrm>
            <a:off x="4459263" y="4714875"/>
            <a:ext cx="638175" cy="276225"/>
          </a:xfrm>
          <a:custGeom>
            <a:avLst/>
            <a:gdLst/>
            <a:ahLst/>
            <a:cxnLst/>
            <a:rect l="l" t="t" r="r" b="b"/>
            <a:pathLst>
              <a:path w="638175" h="276225">
                <a:moveTo>
                  <a:pt x="38100" y="0"/>
                </a:moveTo>
                <a:lnTo>
                  <a:pt x="600075" y="0"/>
                </a:lnTo>
                <a:cubicBezTo>
                  <a:pt x="621117" y="0"/>
                  <a:pt x="638175" y="17058"/>
                  <a:pt x="638175" y="38100"/>
                </a:cubicBezTo>
                <a:lnTo>
                  <a:pt x="638175" y="238125"/>
                </a:lnTo>
                <a:cubicBezTo>
                  <a:pt x="638175" y="259167"/>
                  <a:pt x="621117" y="276225"/>
                  <a:pt x="600075" y="276225"/>
                </a:cubicBezTo>
                <a:lnTo>
                  <a:pt x="38100" y="276225"/>
                </a:lnTo>
                <a:cubicBezTo>
                  <a:pt x="17058" y="276225"/>
                  <a:pt x="0" y="259167"/>
                  <a:pt x="0" y="238125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2A2D3E"/>
          </a:solidFill>
          <a:ln w="12700">
            <a:solidFill>
              <a:srgbClr val="3A5A8A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9" name="Text 61">
            <a:extLst>
              <a:ext uri="{FF2B5EF4-FFF2-40B4-BE49-F238E27FC236}">
                <a16:creationId xmlns:a16="http://schemas.microsoft.com/office/drawing/2014/main" id="{921435EE-A92B-5BA8-458E-0F71A6FB00B0}"/>
              </a:ext>
            </a:extLst>
          </p:cNvPr>
          <p:cNvSpPr/>
          <p:nvPr/>
        </p:nvSpPr>
        <p:spPr>
          <a:xfrm>
            <a:off x="4454500" y="4710113"/>
            <a:ext cx="685800" cy="266700"/>
          </a:xfrm>
          <a:prstGeom prst="rect">
            <a:avLst/>
          </a:prstGeom>
          <a:noFill/>
          <a:ln/>
        </p:spPr>
        <p:txBody>
          <a:bodyPr wrap="square" lIns="114300" tIns="57150" rIns="114300" bIns="571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7A9AC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API注册</a:t>
            </a:r>
            <a:endParaRPr lang="en-US" sz="1600" dirty="0"/>
          </a:p>
        </p:txBody>
      </p:sp>
      <p:sp>
        <p:nvSpPr>
          <p:cNvPr id="100" name="Shape 62">
            <a:extLst>
              <a:ext uri="{FF2B5EF4-FFF2-40B4-BE49-F238E27FC236}">
                <a16:creationId xmlns:a16="http://schemas.microsoft.com/office/drawing/2014/main" id="{0FE8DB4A-5ECE-DEDF-FF9B-A8CC416800BF}"/>
              </a:ext>
            </a:extLst>
          </p:cNvPr>
          <p:cNvSpPr/>
          <p:nvPr/>
        </p:nvSpPr>
        <p:spPr>
          <a:xfrm>
            <a:off x="5184651" y="4714875"/>
            <a:ext cx="695325" cy="276225"/>
          </a:xfrm>
          <a:custGeom>
            <a:avLst/>
            <a:gdLst/>
            <a:ahLst/>
            <a:cxnLst/>
            <a:rect l="l" t="t" r="r" b="b"/>
            <a:pathLst>
              <a:path w="695325" h="276225">
                <a:moveTo>
                  <a:pt x="38100" y="0"/>
                </a:moveTo>
                <a:lnTo>
                  <a:pt x="657225" y="0"/>
                </a:lnTo>
                <a:cubicBezTo>
                  <a:pt x="678267" y="0"/>
                  <a:pt x="695325" y="17058"/>
                  <a:pt x="695325" y="38100"/>
                </a:cubicBezTo>
                <a:lnTo>
                  <a:pt x="695325" y="238125"/>
                </a:lnTo>
                <a:cubicBezTo>
                  <a:pt x="695325" y="259167"/>
                  <a:pt x="678267" y="276225"/>
                  <a:pt x="657225" y="276225"/>
                </a:cubicBezTo>
                <a:lnTo>
                  <a:pt x="38100" y="276225"/>
                </a:lnTo>
                <a:cubicBezTo>
                  <a:pt x="17058" y="276225"/>
                  <a:pt x="0" y="259167"/>
                  <a:pt x="0" y="238125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2A2D3E"/>
          </a:solidFill>
          <a:ln w="12700">
            <a:solidFill>
              <a:srgbClr val="3A3D4E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1" name="Text 63">
            <a:extLst>
              <a:ext uri="{FF2B5EF4-FFF2-40B4-BE49-F238E27FC236}">
                <a16:creationId xmlns:a16="http://schemas.microsoft.com/office/drawing/2014/main" id="{562B8474-4D22-FD6A-D710-643106EC362C}"/>
              </a:ext>
            </a:extLst>
          </p:cNvPr>
          <p:cNvSpPr/>
          <p:nvPr/>
        </p:nvSpPr>
        <p:spPr>
          <a:xfrm>
            <a:off x="5179888" y="4710113"/>
            <a:ext cx="742950" cy="266700"/>
          </a:xfrm>
          <a:prstGeom prst="rect">
            <a:avLst/>
          </a:prstGeom>
          <a:noFill/>
          <a:ln/>
        </p:spPr>
        <p:txBody>
          <a:bodyPr wrap="square" lIns="114300" tIns="57150" rIns="114300" bIns="571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8B8D9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语义描述</a:t>
            </a:r>
            <a:endParaRPr lang="en-US" sz="1600" dirty="0"/>
          </a:p>
        </p:txBody>
      </p:sp>
      <p:sp>
        <p:nvSpPr>
          <p:cNvPr id="102" name="Shape 64">
            <a:extLst>
              <a:ext uri="{FF2B5EF4-FFF2-40B4-BE49-F238E27FC236}">
                <a16:creationId xmlns:a16="http://schemas.microsoft.com/office/drawing/2014/main" id="{AEB1EE32-B0E0-BE9E-C25A-BEC4799B98EE}"/>
              </a:ext>
            </a:extLst>
          </p:cNvPr>
          <p:cNvSpPr/>
          <p:nvPr/>
        </p:nvSpPr>
        <p:spPr>
          <a:xfrm>
            <a:off x="5965701" y="4714875"/>
            <a:ext cx="695325" cy="276225"/>
          </a:xfrm>
          <a:custGeom>
            <a:avLst/>
            <a:gdLst/>
            <a:ahLst/>
            <a:cxnLst/>
            <a:rect l="l" t="t" r="r" b="b"/>
            <a:pathLst>
              <a:path w="695325" h="276225">
                <a:moveTo>
                  <a:pt x="38100" y="0"/>
                </a:moveTo>
                <a:lnTo>
                  <a:pt x="657225" y="0"/>
                </a:lnTo>
                <a:cubicBezTo>
                  <a:pt x="678267" y="0"/>
                  <a:pt x="695325" y="17058"/>
                  <a:pt x="695325" y="38100"/>
                </a:cubicBezTo>
                <a:lnTo>
                  <a:pt x="695325" y="238125"/>
                </a:lnTo>
                <a:cubicBezTo>
                  <a:pt x="695325" y="259167"/>
                  <a:pt x="678267" y="276225"/>
                  <a:pt x="657225" y="276225"/>
                </a:cubicBezTo>
                <a:lnTo>
                  <a:pt x="38100" y="276225"/>
                </a:lnTo>
                <a:cubicBezTo>
                  <a:pt x="17058" y="276225"/>
                  <a:pt x="0" y="259167"/>
                  <a:pt x="0" y="238125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2A2D3E"/>
          </a:solidFill>
          <a:ln w="12700">
            <a:solidFill>
              <a:srgbClr val="3A3D4E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3" name="Text 65">
            <a:extLst>
              <a:ext uri="{FF2B5EF4-FFF2-40B4-BE49-F238E27FC236}">
                <a16:creationId xmlns:a16="http://schemas.microsoft.com/office/drawing/2014/main" id="{73EDB449-802F-E7A6-8D2D-8F6B77AFA04E}"/>
              </a:ext>
            </a:extLst>
          </p:cNvPr>
          <p:cNvSpPr/>
          <p:nvPr/>
        </p:nvSpPr>
        <p:spPr>
          <a:xfrm>
            <a:off x="5960938" y="4710113"/>
            <a:ext cx="742950" cy="266700"/>
          </a:xfrm>
          <a:prstGeom prst="rect">
            <a:avLst/>
          </a:prstGeom>
          <a:noFill/>
          <a:ln/>
        </p:spPr>
        <p:txBody>
          <a:bodyPr wrap="square" lIns="114300" tIns="57150" rIns="114300" bIns="571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8B8D9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向量检索</a:t>
            </a:r>
            <a:endParaRPr lang="en-US" sz="1600" dirty="0"/>
          </a:p>
        </p:txBody>
      </p:sp>
      <p:sp>
        <p:nvSpPr>
          <p:cNvPr id="104" name="Shape 66">
            <a:extLst>
              <a:ext uri="{FF2B5EF4-FFF2-40B4-BE49-F238E27FC236}">
                <a16:creationId xmlns:a16="http://schemas.microsoft.com/office/drawing/2014/main" id="{598B9968-DAAE-2CD1-48CB-D0B0B8EE6AAC}"/>
              </a:ext>
            </a:extLst>
          </p:cNvPr>
          <p:cNvSpPr/>
          <p:nvPr/>
        </p:nvSpPr>
        <p:spPr>
          <a:xfrm>
            <a:off x="8132787" y="3433763"/>
            <a:ext cx="3676650" cy="1762125"/>
          </a:xfrm>
          <a:custGeom>
            <a:avLst/>
            <a:gdLst/>
            <a:ahLst/>
            <a:cxnLst/>
            <a:rect l="l" t="t" r="r" b="b"/>
            <a:pathLst>
              <a:path w="3676650" h="1762125">
                <a:moveTo>
                  <a:pt x="114291" y="0"/>
                </a:moveTo>
                <a:lnTo>
                  <a:pt x="3562359" y="0"/>
                </a:lnTo>
                <a:cubicBezTo>
                  <a:pt x="3625480" y="0"/>
                  <a:pt x="3676650" y="51170"/>
                  <a:pt x="3676650" y="114291"/>
                </a:cubicBezTo>
                <a:lnTo>
                  <a:pt x="3676650" y="1647834"/>
                </a:lnTo>
                <a:cubicBezTo>
                  <a:pt x="3676650" y="1710955"/>
                  <a:pt x="3625480" y="1762125"/>
                  <a:pt x="3562359" y="1762125"/>
                </a:cubicBezTo>
                <a:lnTo>
                  <a:pt x="114291" y="1762125"/>
                </a:lnTo>
                <a:cubicBezTo>
                  <a:pt x="51170" y="1762125"/>
                  <a:pt x="0" y="1710955"/>
                  <a:pt x="0" y="1647834"/>
                </a:cubicBezTo>
                <a:lnTo>
                  <a:pt x="0" y="114291"/>
                </a:lnTo>
                <a:cubicBezTo>
                  <a:pt x="0" y="51212"/>
                  <a:pt x="51212" y="0"/>
                  <a:pt x="114291" y="0"/>
                </a:cubicBezTo>
                <a:close/>
              </a:path>
            </a:pathLst>
          </a:custGeom>
          <a:solidFill>
            <a:srgbClr val="1E2130">
              <a:alpha val="80000"/>
            </a:srgbClr>
          </a:solidFill>
          <a:ln w="12700">
            <a:solidFill>
              <a:srgbClr val="4A4A5A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5" name="Shape 67">
            <a:extLst>
              <a:ext uri="{FF2B5EF4-FFF2-40B4-BE49-F238E27FC236}">
                <a16:creationId xmlns:a16="http://schemas.microsoft.com/office/drawing/2014/main" id="{A80465D5-DA92-44B2-046E-110508C9EC34}"/>
              </a:ext>
            </a:extLst>
          </p:cNvPr>
          <p:cNvSpPr/>
          <p:nvPr/>
        </p:nvSpPr>
        <p:spPr>
          <a:xfrm>
            <a:off x="8328050" y="3629025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4A4A5A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6" name="Shape 68">
            <a:extLst>
              <a:ext uri="{FF2B5EF4-FFF2-40B4-BE49-F238E27FC236}">
                <a16:creationId xmlns:a16="http://schemas.microsoft.com/office/drawing/2014/main" id="{A09AA9AB-AFC6-D1AD-A2C7-2887B0CE014A}"/>
              </a:ext>
            </a:extLst>
          </p:cNvPr>
          <p:cNvSpPr/>
          <p:nvPr/>
        </p:nvSpPr>
        <p:spPr>
          <a:xfrm>
            <a:off x="8435206" y="3733800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85725" y="0"/>
                </a:moveTo>
                <a:cubicBezTo>
                  <a:pt x="87265" y="0"/>
                  <a:pt x="88806" y="335"/>
                  <a:pt x="90212" y="971"/>
                </a:cubicBezTo>
                <a:lnTo>
                  <a:pt x="153300" y="27727"/>
                </a:lnTo>
                <a:cubicBezTo>
                  <a:pt x="160667" y="30841"/>
                  <a:pt x="166159" y="38107"/>
                  <a:pt x="166126" y="46881"/>
                </a:cubicBezTo>
                <a:cubicBezTo>
                  <a:pt x="165958" y="80099"/>
                  <a:pt x="152296" y="140877"/>
                  <a:pt x="94599" y="168503"/>
                </a:cubicBezTo>
                <a:cubicBezTo>
                  <a:pt x="89007" y="171182"/>
                  <a:pt x="82510" y="171182"/>
                  <a:pt x="76918" y="168503"/>
                </a:cubicBezTo>
                <a:cubicBezTo>
                  <a:pt x="19188" y="140877"/>
                  <a:pt x="5559" y="80099"/>
                  <a:pt x="5391" y="46881"/>
                </a:cubicBezTo>
                <a:cubicBezTo>
                  <a:pt x="5358" y="38107"/>
                  <a:pt x="10850" y="30841"/>
                  <a:pt x="18217" y="27727"/>
                </a:cubicBezTo>
                <a:lnTo>
                  <a:pt x="81271" y="971"/>
                </a:lnTo>
                <a:cubicBezTo>
                  <a:pt x="82678" y="335"/>
                  <a:pt x="84185" y="0"/>
                  <a:pt x="85725" y="0"/>
                </a:cubicBezTo>
                <a:close/>
                <a:moveTo>
                  <a:pt x="85725" y="22369"/>
                </a:moveTo>
                <a:lnTo>
                  <a:pt x="85725" y="148981"/>
                </a:lnTo>
                <a:cubicBezTo>
                  <a:pt x="131936" y="126612"/>
                  <a:pt x="144360" y="77052"/>
                  <a:pt x="144661" y="47383"/>
                </a:cubicBezTo>
                <a:lnTo>
                  <a:pt x="85725" y="22402"/>
                </a:lnTo>
                <a:lnTo>
                  <a:pt x="85725" y="22402"/>
                </a:lnTo>
                <a:close/>
              </a:path>
            </a:pathLst>
          </a:custGeom>
          <a:solidFill>
            <a:srgbClr val="9A9AA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7" name="Text 69">
            <a:extLst>
              <a:ext uri="{FF2B5EF4-FFF2-40B4-BE49-F238E27FC236}">
                <a16:creationId xmlns:a16="http://schemas.microsoft.com/office/drawing/2014/main" id="{76B8A0FF-4505-2799-D728-54185845FA0E}"/>
              </a:ext>
            </a:extLst>
          </p:cNvPr>
          <p:cNvSpPr/>
          <p:nvPr/>
        </p:nvSpPr>
        <p:spPr>
          <a:xfrm>
            <a:off x="8823350" y="3686175"/>
            <a:ext cx="1371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API协议转换沙箱</a:t>
            </a:r>
            <a:endParaRPr lang="en-US" sz="1600" dirty="0"/>
          </a:p>
        </p:txBody>
      </p:sp>
      <p:sp>
        <p:nvSpPr>
          <p:cNvPr id="108" name="Text 70">
            <a:extLst>
              <a:ext uri="{FF2B5EF4-FFF2-40B4-BE49-F238E27FC236}">
                <a16:creationId xmlns:a16="http://schemas.microsoft.com/office/drawing/2014/main" id="{9F455E36-03DA-8B06-A4F8-37F54A0A63FD}"/>
              </a:ext>
            </a:extLst>
          </p:cNvPr>
          <p:cNvSpPr/>
          <p:nvPr/>
        </p:nvSpPr>
        <p:spPr>
          <a:xfrm>
            <a:off x="8328050" y="4124325"/>
            <a:ext cx="33528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50" dirty="0">
                <a:solidFill>
                  <a:srgbClr val="A0A2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将大模型的JSON输出安全地转换为企业内部网关的真实HTTP请求，携带SSO Token进行鉴权调用</a:t>
            </a:r>
            <a:endParaRPr lang="en-US" sz="1600" dirty="0"/>
          </a:p>
        </p:txBody>
      </p:sp>
      <p:sp>
        <p:nvSpPr>
          <p:cNvPr id="109" name="Shape 71">
            <a:extLst>
              <a:ext uri="{FF2B5EF4-FFF2-40B4-BE49-F238E27FC236}">
                <a16:creationId xmlns:a16="http://schemas.microsoft.com/office/drawing/2014/main" id="{69CF5AA0-E362-A3FE-3DE0-B8F4434FAB09}"/>
              </a:ext>
            </a:extLst>
          </p:cNvPr>
          <p:cNvSpPr/>
          <p:nvPr/>
        </p:nvSpPr>
        <p:spPr>
          <a:xfrm>
            <a:off x="8332812" y="4714875"/>
            <a:ext cx="695325" cy="276225"/>
          </a:xfrm>
          <a:custGeom>
            <a:avLst/>
            <a:gdLst/>
            <a:ahLst/>
            <a:cxnLst/>
            <a:rect l="l" t="t" r="r" b="b"/>
            <a:pathLst>
              <a:path w="695325" h="276225">
                <a:moveTo>
                  <a:pt x="38100" y="0"/>
                </a:moveTo>
                <a:lnTo>
                  <a:pt x="657225" y="0"/>
                </a:lnTo>
                <a:cubicBezTo>
                  <a:pt x="678267" y="0"/>
                  <a:pt x="695325" y="17058"/>
                  <a:pt x="695325" y="38100"/>
                </a:cubicBezTo>
                <a:lnTo>
                  <a:pt x="695325" y="238125"/>
                </a:lnTo>
                <a:cubicBezTo>
                  <a:pt x="695325" y="259167"/>
                  <a:pt x="678267" y="276225"/>
                  <a:pt x="657225" y="276225"/>
                </a:cubicBezTo>
                <a:lnTo>
                  <a:pt x="38100" y="276225"/>
                </a:lnTo>
                <a:cubicBezTo>
                  <a:pt x="17058" y="276225"/>
                  <a:pt x="0" y="259167"/>
                  <a:pt x="0" y="238125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2A2D3E"/>
          </a:solidFill>
          <a:ln w="12700">
            <a:solidFill>
              <a:srgbClr val="3A3D4E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0" name="Text 72">
            <a:extLst>
              <a:ext uri="{FF2B5EF4-FFF2-40B4-BE49-F238E27FC236}">
                <a16:creationId xmlns:a16="http://schemas.microsoft.com/office/drawing/2014/main" id="{B99B948B-82CB-0332-BC35-35AFFBB0B3B0}"/>
              </a:ext>
            </a:extLst>
          </p:cNvPr>
          <p:cNvSpPr/>
          <p:nvPr/>
        </p:nvSpPr>
        <p:spPr>
          <a:xfrm>
            <a:off x="8328050" y="4710113"/>
            <a:ext cx="742950" cy="266700"/>
          </a:xfrm>
          <a:prstGeom prst="rect">
            <a:avLst/>
          </a:prstGeom>
          <a:noFill/>
          <a:ln/>
        </p:spPr>
        <p:txBody>
          <a:bodyPr wrap="square" lIns="114300" tIns="57150" rIns="114300" bIns="571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8B8D9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协议转换</a:t>
            </a:r>
            <a:endParaRPr lang="en-US" sz="1600" dirty="0"/>
          </a:p>
        </p:txBody>
      </p:sp>
      <p:sp>
        <p:nvSpPr>
          <p:cNvPr id="111" name="Shape 73">
            <a:extLst>
              <a:ext uri="{FF2B5EF4-FFF2-40B4-BE49-F238E27FC236}">
                <a16:creationId xmlns:a16="http://schemas.microsoft.com/office/drawing/2014/main" id="{CF525914-1777-9914-C626-BEC69F14637A}"/>
              </a:ext>
            </a:extLst>
          </p:cNvPr>
          <p:cNvSpPr/>
          <p:nvPr/>
        </p:nvSpPr>
        <p:spPr>
          <a:xfrm>
            <a:off x="9113862" y="4714875"/>
            <a:ext cx="695325" cy="276225"/>
          </a:xfrm>
          <a:custGeom>
            <a:avLst/>
            <a:gdLst/>
            <a:ahLst/>
            <a:cxnLst/>
            <a:rect l="l" t="t" r="r" b="b"/>
            <a:pathLst>
              <a:path w="695325" h="276225">
                <a:moveTo>
                  <a:pt x="38100" y="0"/>
                </a:moveTo>
                <a:lnTo>
                  <a:pt x="657225" y="0"/>
                </a:lnTo>
                <a:cubicBezTo>
                  <a:pt x="678267" y="0"/>
                  <a:pt x="695325" y="17058"/>
                  <a:pt x="695325" y="38100"/>
                </a:cubicBezTo>
                <a:lnTo>
                  <a:pt x="695325" y="238125"/>
                </a:lnTo>
                <a:cubicBezTo>
                  <a:pt x="695325" y="259167"/>
                  <a:pt x="678267" y="276225"/>
                  <a:pt x="657225" y="276225"/>
                </a:cubicBezTo>
                <a:lnTo>
                  <a:pt x="38100" y="276225"/>
                </a:lnTo>
                <a:cubicBezTo>
                  <a:pt x="17058" y="276225"/>
                  <a:pt x="0" y="259167"/>
                  <a:pt x="0" y="238125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2A2D3E"/>
          </a:solidFill>
          <a:ln w="12700">
            <a:solidFill>
              <a:srgbClr val="3A3D4E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" name="Text 74">
            <a:extLst>
              <a:ext uri="{FF2B5EF4-FFF2-40B4-BE49-F238E27FC236}">
                <a16:creationId xmlns:a16="http://schemas.microsoft.com/office/drawing/2014/main" id="{CE179BF9-F369-D40A-789C-58B75188EE6E}"/>
              </a:ext>
            </a:extLst>
          </p:cNvPr>
          <p:cNvSpPr/>
          <p:nvPr/>
        </p:nvSpPr>
        <p:spPr>
          <a:xfrm>
            <a:off x="9109100" y="4710113"/>
            <a:ext cx="742950" cy="266700"/>
          </a:xfrm>
          <a:prstGeom prst="rect">
            <a:avLst/>
          </a:prstGeom>
          <a:noFill/>
          <a:ln/>
        </p:spPr>
        <p:txBody>
          <a:bodyPr wrap="square" lIns="114300" tIns="57150" rIns="114300" bIns="571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8B8D9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SSO鉴权</a:t>
            </a:r>
            <a:endParaRPr lang="en-US" sz="1600" dirty="0"/>
          </a:p>
        </p:txBody>
      </p:sp>
      <p:sp>
        <p:nvSpPr>
          <p:cNvPr id="113" name="Shape 75">
            <a:extLst>
              <a:ext uri="{FF2B5EF4-FFF2-40B4-BE49-F238E27FC236}">
                <a16:creationId xmlns:a16="http://schemas.microsoft.com/office/drawing/2014/main" id="{906A07B0-87DD-AE51-1B15-6AA2D532B9C6}"/>
              </a:ext>
            </a:extLst>
          </p:cNvPr>
          <p:cNvSpPr/>
          <p:nvPr/>
        </p:nvSpPr>
        <p:spPr>
          <a:xfrm>
            <a:off x="9893350" y="4714875"/>
            <a:ext cx="695325" cy="276225"/>
          </a:xfrm>
          <a:custGeom>
            <a:avLst/>
            <a:gdLst/>
            <a:ahLst/>
            <a:cxnLst/>
            <a:rect l="l" t="t" r="r" b="b"/>
            <a:pathLst>
              <a:path w="695325" h="276225">
                <a:moveTo>
                  <a:pt x="38100" y="0"/>
                </a:moveTo>
                <a:lnTo>
                  <a:pt x="657225" y="0"/>
                </a:lnTo>
                <a:cubicBezTo>
                  <a:pt x="678267" y="0"/>
                  <a:pt x="695325" y="17058"/>
                  <a:pt x="695325" y="38100"/>
                </a:cubicBezTo>
                <a:lnTo>
                  <a:pt x="695325" y="238125"/>
                </a:lnTo>
                <a:cubicBezTo>
                  <a:pt x="695325" y="259167"/>
                  <a:pt x="678267" y="276225"/>
                  <a:pt x="657225" y="276225"/>
                </a:cubicBezTo>
                <a:lnTo>
                  <a:pt x="38100" y="276225"/>
                </a:lnTo>
                <a:cubicBezTo>
                  <a:pt x="17058" y="276225"/>
                  <a:pt x="0" y="259167"/>
                  <a:pt x="0" y="238125"/>
                </a:cubicBezTo>
                <a:lnTo>
                  <a:pt x="0" y="38100"/>
                </a:ln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2A2D3E"/>
          </a:solidFill>
          <a:ln w="12700">
            <a:solidFill>
              <a:srgbClr val="3A3D4E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4" name="Text 76">
            <a:extLst>
              <a:ext uri="{FF2B5EF4-FFF2-40B4-BE49-F238E27FC236}">
                <a16:creationId xmlns:a16="http://schemas.microsoft.com/office/drawing/2014/main" id="{07F85AAE-253E-8907-A147-6FB723BFBFD2}"/>
              </a:ext>
            </a:extLst>
          </p:cNvPr>
          <p:cNvSpPr/>
          <p:nvPr/>
        </p:nvSpPr>
        <p:spPr>
          <a:xfrm>
            <a:off x="9888587" y="4710113"/>
            <a:ext cx="742950" cy="266700"/>
          </a:xfrm>
          <a:prstGeom prst="rect">
            <a:avLst/>
          </a:prstGeom>
          <a:noFill/>
          <a:ln/>
        </p:spPr>
        <p:txBody>
          <a:bodyPr wrap="square" lIns="114300" tIns="57150" rIns="114300" bIns="571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8B8D9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安全沙箱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DATA FLOW &amp; STATE TRANSITION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数据流全景：从自然语言到数据洞察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1811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D4A26A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90525" y="1381125"/>
            <a:ext cx="2171700" cy="1562100"/>
          </a:xfrm>
          <a:custGeom>
            <a:avLst/>
            <a:gdLst/>
            <a:ahLst/>
            <a:cxnLst/>
            <a:rect l="l" t="t" r="r" b="b"/>
            <a:pathLst>
              <a:path w="2171700" h="1562100">
                <a:moveTo>
                  <a:pt x="76199" y="0"/>
                </a:moveTo>
                <a:lnTo>
                  <a:pt x="2095501" y="0"/>
                </a:lnTo>
                <a:cubicBezTo>
                  <a:pt x="2137584" y="0"/>
                  <a:pt x="2171700" y="34116"/>
                  <a:pt x="2171700" y="76199"/>
                </a:cubicBezTo>
                <a:lnTo>
                  <a:pt x="2171700" y="1485901"/>
                </a:lnTo>
                <a:cubicBezTo>
                  <a:pt x="2171700" y="1527984"/>
                  <a:pt x="2137584" y="1562100"/>
                  <a:pt x="2095501" y="1562100"/>
                </a:cubicBezTo>
                <a:lnTo>
                  <a:pt x="76199" y="1562100"/>
                </a:lnTo>
                <a:cubicBezTo>
                  <a:pt x="34116" y="1562100"/>
                  <a:pt x="0" y="1527984"/>
                  <a:pt x="0" y="148590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gradFill flip="none" rotWithShape="1">
            <a:gsLst>
              <a:gs pos="0">
                <a:srgbClr val="D4A26A">
                  <a:alpha val="20000"/>
                </a:srgbClr>
              </a:gs>
              <a:gs pos="100000">
                <a:srgbClr val="D4A26A">
                  <a:alpha val="5000"/>
                </a:srgbClr>
              </a:gs>
            </a:gsLst>
            <a:lin ang="2700000" scaled="1"/>
          </a:gradFill>
          <a:ln w="25400">
            <a:solidFill>
              <a:srgbClr val="D4A26A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514350" y="150495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476250" y="150495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1A1D21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95350" y="1524000"/>
            <a:ext cx="771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意图捕获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14350" y="1885950"/>
            <a:ext cx="200025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用户自然语言输入，NLU引擎执行实体抽取与意图识别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52450" y="2419350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57150" y="0"/>
                </a:moveTo>
                <a:cubicBezTo>
                  <a:pt x="41374" y="0"/>
                  <a:pt x="28575" y="12799"/>
                  <a:pt x="28575" y="28575"/>
                </a:cubicBezTo>
                <a:lnTo>
                  <a:pt x="28575" y="66675"/>
                </a:lnTo>
                <a:cubicBezTo>
                  <a:pt x="28575" y="82451"/>
                  <a:pt x="41374" y="95250"/>
                  <a:pt x="57150" y="95250"/>
                </a:cubicBezTo>
                <a:cubicBezTo>
                  <a:pt x="72926" y="95250"/>
                  <a:pt x="85725" y="82451"/>
                  <a:pt x="85725" y="66675"/>
                </a:cubicBezTo>
                <a:lnTo>
                  <a:pt x="85725" y="28575"/>
                </a:lnTo>
                <a:cubicBezTo>
                  <a:pt x="85725" y="12799"/>
                  <a:pt x="72926" y="0"/>
                  <a:pt x="57150" y="0"/>
                </a:cubicBezTo>
                <a:close/>
                <a:moveTo>
                  <a:pt x="14288" y="54769"/>
                </a:moveTo>
                <a:cubicBezTo>
                  <a:pt x="14288" y="50810"/>
                  <a:pt x="11103" y="47625"/>
                  <a:pt x="7144" y="47625"/>
                </a:cubicBezTo>
                <a:cubicBezTo>
                  <a:pt x="3185" y="47625"/>
                  <a:pt x="0" y="50810"/>
                  <a:pt x="0" y="54769"/>
                </a:cubicBezTo>
                <a:lnTo>
                  <a:pt x="0" y="66675"/>
                </a:lnTo>
                <a:cubicBezTo>
                  <a:pt x="0" y="95816"/>
                  <a:pt x="21818" y="119866"/>
                  <a:pt x="50006" y="123379"/>
                </a:cubicBezTo>
                <a:lnTo>
                  <a:pt x="50006" y="138113"/>
                </a:lnTo>
                <a:lnTo>
                  <a:pt x="35719" y="138113"/>
                </a:lnTo>
                <a:cubicBezTo>
                  <a:pt x="31760" y="138113"/>
                  <a:pt x="28575" y="141297"/>
                  <a:pt x="28575" y="145256"/>
                </a:cubicBezTo>
                <a:cubicBezTo>
                  <a:pt x="28575" y="149215"/>
                  <a:pt x="31760" y="152400"/>
                  <a:pt x="35719" y="152400"/>
                </a:cubicBezTo>
                <a:lnTo>
                  <a:pt x="78581" y="152400"/>
                </a:lnTo>
                <a:cubicBezTo>
                  <a:pt x="82540" y="152400"/>
                  <a:pt x="85725" y="149215"/>
                  <a:pt x="85725" y="145256"/>
                </a:cubicBezTo>
                <a:cubicBezTo>
                  <a:pt x="85725" y="141297"/>
                  <a:pt x="82540" y="138113"/>
                  <a:pt x="78581" y="138113"/>
                </a:cubicBezTo>
                <a:lnTo>
                  <a:pt x="64294" y="138113"/>
                </a:lnTo>
                <a:lnTo>
                  <a:pt x="64294" y="123379"/>
                </a:lnTo>
                <a:cubicBezTo>
                  <a:pt x="92482" y="119866"/>
                  <a:pt x="114300" y="95816"/>
                  <a:pt x="114300" y="66675"/>
                </a:cubicBezTo>
                <a:lnTo>
                  <a:pt x="114300" y="54769"/>
                </a:lnTo>
                <a:cubicBezTo>
                  <a:pt x="114300" y="50810"/>
                  <a:pt x="111115" y="47625"/>
                  <a:pt x="107156" y="47625"/>
                </a:cubicBezTo>
                <a:cubicBezTo>
                  <a:pt x="103197" y="47625"/>
                  <a:pt x="100013" y="50810"/>
                  <a:pt x="100013" y="54769"/>
                </a:cubicBezTo>
                <a:lnTo>
                  <a:pt x="100013" y="66675"/>
                </a:lnTo>
                <a:cubicBezTo>
                  <a:pt x="100013" y="90339"/>
                  <a:pt x="80814" y="109537"/>
                  <a:pt x="57150" y="109537"/>
                </a:cubicBezTo>
                <a:cubicBezTo>
                  <a:pt x="33486" y="109537"/>
                  <a:pt x="14288" y="90339"/>
                  <a:pt x="14288" y="66675"/>
                </a:cubicBezTo>
                <a:lnTo>
                  <a:pt x="14288" y="54769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Text 9"/>
          <p:cNvSpPr/>
          <p:nvPr/>
        </p:nvSpPr>
        <p:spPr>
          <a:xfrm>
            <a:off x="781050" y="238125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实体抽取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2699370" y="1381125"/>
            <a:ext cx="2171700" cy="1562100"/>
          </a:xfrm>
          <a:custGeom>
            <a:avLst/>
            <a:gdLst/>
            <a:ahLst/>
            <a:cxnLst/>
            <a:rect l="l" t="t" r="r" b="b"/>
            <a:pathLst>
              <a:path w="2171700" h="1562100">
                <a:moveTo>
                  <a:pt x="76199" y="0"/>
                </a:moveTo>
                <a:lnTo>
                  <a:pt x="2095501" y="0"/>
                </a:lnTo>
                <a:cubicBezTo>
                  <a:pt x="2137584" y="0"/>
                  <a:pt x="2171700" y="34116"/>
                  <a:pt x="2171700" y="76199"/>
                </a:cubicBezTo>
                <a:lnTo>
                  <a:pt x="2171700" y="1485901"/>
                </a:lnTo>
                <a:cubicBezTo>
                  <a:pt x="2171700" y="1527984"/>
                  <a:pt x="2137584" y="1562100"/>
                  <a:pt x="2095501" y="1562100"/>
                </a:cubicBezTo>
                <a:lnTo>
                  <a:pt x="76199" y="1562100"/>
                </a:lnTo>
                <a:cubicBezTo>
                  <a:pt x="34116" y="1562100"/>
                  <a:pt x="0" y="1527984"/>
                  <a:pt x="0" y="148590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gradFill flip="none" rotWithShape="1">
            <a:gsLst>
              <a:gs pos="0">
                <a:srgbClr val="4C5F7A">
                  <a:alpha val="20000"/>
                </a:srgbClr>
              </a:gs>
              <a:gs pos="100000">
                <a:srgbClr val="4C5F7A">
                  <a:alpha val="5000"/>
                </a:srgbClr>
              </a:gs>
            </a:gsLst>
            <a:lin ang="2700000" scaled="1"/>
          </a:gradFill>
          <a:ln w="25400">
            <a:solidFill>
              <a:srgbClr val="4C5F7A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11"/>
          <p:cNvSpPr/>
          <p:nvPr/>
        </p:nvSpPr>
        <p:spPr>
          <a:xfrm>
            <a:off x="2823195" y="150495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2"/>
          <p:cNvSpPr/>
          <p:nvPr/>
        </p:nvSpPr>
        <p:spPr>
          <a:xfrm>
            <a:off x="2785095" y="150495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E0E2E6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204195" y="1524000"/>
            <a:ext cx="771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路由匹配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2823195" y="1885950"/>
            <a:ext cx="200025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检索技能元数据注册表，通过向量相似度锁定目标API Skill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2832720" y="2628900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85725" y="-4762"/>
                </a:moveTo>
                <a:cubicBezTo>
                  <a:pt x="90994" y="-4762"/>
                  <a:pt x="95250" y="-506"/>
                  <a:pt x="95250" y="4763"/>
                </a:cubicBezTo>
                <a:lnTo>
                  <a:pt x="95250" y="10210"/>
                </a:lnTo>
                <a:cubicBezTo>
                  <a:pt x="124450" y="14377"/>
                  <a:pt x="147548" y="37475"/>
                  <a:pt x="151715" y="66675"/>
                </a:cubicBezTo>
                <a:lnTo>
                  <a:pt x="157163" y="66675"/>
                </a:lnTo>
                <a:cubicBezTo>
                  <a:pt x="162431" y="66675"/>
                  <a:pt x="166688" y="70931"/>
                  <a:pt x="166688" y="76200"/>
                </a:cubicBezTo>
                <a:cubicBezTo>
                  <a:pt x="166688" y="81469"/>
                  <a:pt x="162431" y="85725"/>
                  <a:pt x="157163" y="85725"/>
                </a:cubicBezTo>
                <a:lnTo>
                  <a:pt x="151715" y="85725"/>
                </a:lnTo>
                <a:cubicBezTo>
                  <a:pt x="147548" y="114925"/>
                  <a:pt x="124450" y="138023"/>
                  <a:pt x="95250" y="142190"/>
                </a:cubicBezTo>
                <a:lnTo>
                  <a:pt x="95250" y="147638"/>
                </a:lnTo>
                <a:cubicBezTo>
                  <a:pt x="95250" y="152906"/>
                  <a:pt x="90994" y="157163"/>
                  <a:pt x="85725" y="157163"/>
                </a:cubicBezTo>
                <a:cubicBezTo>
                  <a:pt x="80456" y="157163"/>
                  <a:pt x="76200" y="152906"/>
                  <a:pt x="76200" y="147638"/>
                </a:cubicBezTo>
                <a:lnTo>
                  <a:pt x="76200" y="142190"/>
                </a:lnTo>
                <a:cubicBezTo>
                  <a:pt x="47000" y="138023"/>
                  <a:pt x="23902" y="114925"/>
                  <a:pt x="19735" y="85725"/>
                </a:cubicBezTo>
                <a:lnTo>
                  <a:pt x="14288" y="85725"/>
                </a:lnTo>
                <a:cubicBezTo>
                  <a:pt x="9019" y="85725"/>
                  <a:pt x="4763" y="81469"/>
                  <a:pt x="4763" y="76200"/>
                </a:cubicBezTo>
                <a:cubicBezTo>
                  <a:pt x="4763" y="70931"/>
                  <a:pt x="9019" y="66675"/>
                  <a:pt x="14288" y="66675"/>
                </a:cubicBezTo>
                <a:lnTo>
                  <a:pt x="19735" y="66675"/>
                </a:lnTo>
                <a:cubicBezTo>
                  <a:pt x="23902" y="37475"/>
                  <a:pt x="47000" y="14377"/>
                  <a:pt x="76200" y="10210"/>
                </a:cubicBezTo>
                <a:lnTo>
                  <a:pt x="76200" y="4763"/>
                </a:lnTo>
                <a:cubicBezTo>
                  <a:pt x="76200" y="-506"/>
                  <a:pt x="80456" y="-4762"/>
                  <a:pt x="85725" y="-4762"/>
                </a:cubicBezTo>
                <a:close/>
                <a:moveTo>
                  <a:pt x="39052" y="85725"/>
                </a:moveTo>
                <a:cubicBezTo>
                  <a:pt x="42833" y="104388"/>
                  <a:pt x="57537" y="119092"/>
                  <a:pt x="76200" y="122873"/>
                </a:cubicBezTo>
                <a:lnTo>
                  <a:pt x="76200" y="119062"/>
                </a:lnTo>
                <a:cubicBezTo>
                  <a:pt x="76200" y="113794"/>
                  <a:pt x="80456" y="109537"/>
                  <a:pt x="85725" y="109537"/>
                </a:cubicBezTo>
                <a:cubicBezTo>
                  <a:pt x="90994" y="109537"/>
                  <a:pt x="95250" y="113794"/>
                  <a:pt x="95250" y="119062"/>
                </a:cubicBezTo>
                <a:lnTo>
                  <a:pt x="95250" y="122873"/>
                </a:lnTo>
                <a:cubicBezTo>
                  <a:pt x="113913" y="119092"/>
                  <a:pt x="128617" y="104388"/>
                  <a:pt x="132398" y="85725"/>
                </a:cubicBezTo>
                <a:lnTo>
                  <a:pt x="128588" y="85725"/>
                </a:lnTo>
                <a:cubicBezTo>
                  <a:pt x="123319" y="85725"/>
                  <a:pt x="119062" y="81469"/>
                  <a:pt x="119062" y="76200"/>
                </a:cubicBezTo>
                <a:cubicBezTo>
                  <a:pt x="119062" y="70931"/>
                  <a:pt x="123319" y="66675"/>
                  <a:pt x="128588" y="66675"/>
                </a:cubicBezTo>
                <a:lnTo>
                  <a:pt x="132398" y="66675"/>
                </a:lnTo>
                <a:cubicBezTo>
                  <a:pt x="128617" y="48012"/>
                  <a:pt x="113913" y="33308"/>
                  <a:pt x="95250" y="29527"/>
                </a:cubicBezTo>
                <a:lnTo>
                  <a:pt x="95250" y="33338"/>
                </a:lnTo>
                <a:cubicBezTo>
                  <a:pt x="95250" y="38606"/>
                  <a:pt x="90994" y="42863"/>
                  <a:pt x="85725" y="42863"/>
                </a:cubicBezTo>
                <a:cubicBezTo>
                  <a:pt x="80456" y="42863"/>
                  <a:pt x="76200" y="38606"/>
                  <a:pt x="76200" y="33338"/>
                </a:cubicBezTo>
                <a:lnTo>
                  <a:pt x="76200" y="29527"/>
                </a:lnTo>
                <a:cubicBezTo>
                  <a:pt x="57537" y="33308"/>
                  <a:pt x="42833" y="48012"/>
                  <a:pt x="39052" y="66675"/>
                </a:cubicBezTo>
                <a:lnTo>
                  <a:pt x="42863" y="66675"/>
                </a:lnTo>
                <a:cubicBezTo>
                  <a:pt x="48131" y="66675"/>
                  <a:pt x="52388" y="70931"/>
                  <a:pt x="52388" y="76200"/>
                </a:cubicBezTo>
                <a:cubicBezTo>
                  <a:pt x="52388" y="81469"/>
                  <a:pt x="48131" y="85725"/>
                  <a:pt x="42863" y="85725"/>
                </a:cubicBezTo>
                <a:lnTo>
                  <a:pt x="39052" y="85725"/>
                </a:lnTo>
                <a:close/>
                <a:moveTo>
                  <a:pt x="85725" y="61912"/>
                </a:moveTo>
                <a:cubicBezTo>
                  <a:pt x="93610" y="61912"/>
                  <a:pt x="100013" y="68315"/>
                  <a:pt x="100013" y="76200"/>
                </a:cubicBezTo>
                <a:cubicBezTo>
                  <a:pt x="100013" y="84085"/>
                  <a:pt x="93610" y="90488"/>
                  <a:pt x="85725" y="90488"/>
                </a:cubicBezTo>
                <a:cubicBezTo>
                  <a:pt x="77840" y="90488"/>
                  <a:pt x="71438" y="84085"/>
                  <a:pt x="71438" y="76200"/>
                </a:cubicBezTo>
                <a:cubicBezTo>
                  <a:pt x="71438" y="68315"/>
                  <a:pt x="77840" y="61912"/>
                  <a:pt x="85725" y="61912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6"/>
          <p:cNvSpPr/>
          <p:nvPr/>
        </p:nvSpPr>
        <p:spPr>
          <a:xfrm>
            <a:off x="3089895" y="259080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C5F7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向量匹配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008215" y="1381125"/>
            <a:ext cx="2171700" cy="1562100"/>
          </a:xfrm>
          <a:custGeom>
            <a:avLst/>
            <a:gdLst/>
            <a:ahLst/>
            <a:cxnLst/>
            <a:rect l="l" t="t" r="r" b="b"/>
            <a:pathLst>
              <a:path w="2171700" h="1562100">
                <a:moveTo>
                  <a:pt x="76199" y="0"/>
                </a:moveTo>
                <a:lnTo>
                  <a:pt x="2095501" y="0"/>
                </a:lnTo>
                <a:cubicBezTo>
                  <a:pt x="2137584" y="0"/>
                  <a:pt x="2171700" y="34116"/>
                  <a:pt x="2171700" y="76199"/>
                </a:cubicBezTo>
                <a:lnTo>
                  <a:pt x="2171700" y="1485901"/>
                </a:lnTo>
                <a:cubicBezTo>
                  <a:pt x="2171700" y="1527984"/>
                  <a:pt x="2137584" y="1562100"/>
                  <a:pt x="2095501" y="1562100"/>
                </a:cubicBezTo>
                <a:lnTo>
                  <a:pt x="76199" y="1562100"/>
                </a:lnTo>
                <a:cubicBezTo>
                  <a:pt x="34116" y="1562100"/>
                  <a:pt x="0" y="1527984"/>
                  <a:pt x="0" y="148590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gradFill flip="none" rotWithShape="1">
            <a:gsLst>
              <a:gs pos="0">
                <a:srgbClr val="8F97A3">
                  <a:alpha val="20000"/>
                </a:srgbClr>
              </a:gs>
              <a:gs pos="100000">
                <a:srgbClr val="8F97A3">
                  <a:alpha val="5000"/>
                </a:srgbClr>
              </a:gs>
            </a:gsLst>
            <a:lin ang="2700000" scaled="1"/>
          </a:gradFill>
          <a:ln w="25400">
            <a:solidFill>
              <a:srgbClr val="8F97A3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Shape 18"/>
          <p:cNvSpPr/>
          <p:nvPr/>
        </p:nvSpPr>
        <p:spPr>
          <a:xfrm>
            <a:off x="5132040" y="150495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8F97A3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9"/>
          <p:cNvSpPr/>
          <p:nvPr/>
        </p:nvSpPr>
        <p:spPr>
          <a:xfrm>
            <a:off x="5093940" y="150495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1A1D21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3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5513040" y="1524000"/>
            <a:ext cx="771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参数插值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5132040" y="1885950"/>
            <a:ext cx="200025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结合历史会话树填充API参数，缺失时触发多轮对话澄清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151090" y="26289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9525" y="19050"/>
                </a:moveTo>
                <a:cubicBezTo>
                  <a:pt x="4256" y="19050"/>
                  <a:pt x="0" y="23306"/>
                  <a:pt x="0" y="28575"/>
                </a:cubicBezTo>
                <a:cubicBezTo>
                  <a:pt x="0" y="33844"/>
                  <a:pt x="4256" y="38100"/>
                  <a:pt x="9525" y="38100"/>
                </a:cubicBezTo>
                <a:lnTo>
                  <a:pt x="35332" y="38100"/>
                </a:lnTo>
                <a:cubicBezTo>
                  <a:pt x="38993" y="46524"/>
                  <a:pt x="47387" y="52388"/>
                  <a:pt x="57150" y="52388"/>
                </a:cubicBezTo>
                <a:cubicBezTo>
                  <a:pt x="66913" y="52388"/>
                  <a:pt x="75307" y="46524"/>
                  <a:pt x="78968" y="38100"/>
                </a:cubicBezTo>
                <a:lnTo>
                  <a:pt x="142875" y="38100"/>
                </a:lnTo>
                <a:cubicBezTo>
                  <a:pt x="148144" y="38100"/>
                  <a:pt x="152400" y="33844"/>
                  <a:pt x="152400" y="28575"/>
                </a:cubicBezTo>
                <a:cubicBezTo>
                  <a:pt x="152400" y="23306"/>
                  <a:pt x="148144" y="19050"/>
                  <a:pt x="142875" y="19050"/>
                </a:cubicBezTo>
                <a:lnTo>
                  <a:pt x="78968" y="19050"/>
                </a:lnTo>
                <a:cubicBezTo>
                  <a:pt x="75307" y="10626"/>
                  <a:pt x="66913" y="4763"/>
                  <a:pt x="57150" y="4763"/>
                </a:cubicBezTo>
                <a:cubicBezTo>
                  <a:pt x="47387" y="4763"/>
                  <a:pt x="38993" y="10626"/>
                  <a:pt x="35332" y="19050"/>
                </a:cubicBezTo>
                <a:lnTo>
                  <a:pt x="9525" y="19050"/>
                </a:lnTo>
                <a:close/>
                <a:moveTo>
                  <a:pt x="9525" y="66675"/>
                </a:moveTo>
                <a:cubicBezTo>
                  <a:pt x="4256" y="66675"/>
                  <a:pt x="0" y="70931"/>
                  <a:pt x="0" y="76200"/>
                </a:cubicBezTo>
                <a:cubicBezTo>
                  <a:pt x="0" y="81469"/>
                  <a:pt x="4256" y="85725"/>
                  <a:pt x="9525" y="85725"/>
                </a:cubicBezTo>
                <a:lnTo>
                  <a:pt x="82957" y="85725"/>
                </a:lnTo>
                <a:cubicBezTo>
                  <a:pt x="86618" y="94149"/>
                  <a:pt x="95012" y="100013"/>
                  <a:pt x="104775" y="100013"/>
                </a:cubicBezTo>
                <a:cubicBezTo>
                  <a:pt x="114538" y="100013"/>
                  <a:pt x="122932" y="94149"/>
                  <a:pt x="126593" y="85725"/>
                </a:cubicBezTo>
                <a:lnTo>
                  <a:pt x="142875" y="85725"/>
                </a:lnTo>
                <a:cubicBezTo>
                  <a:pt x="148144" y="85725"/>
                  <a:pt x="152400" y="81469"/>
                  <a:pt x="152400" y="76200"/>
                </a:cubicBezTo>
                <a:cubicBezTo>
                  <a:pt x="152400" y="70931"/>
                  <a:pt x="148144" y="66675"/>
                  <a:pt x="142875" y="66675"/>
                </a:cubicBezTo>
                <a:lnTo>
                  <a:pt x="126593" y="66675"/>
                </a:lnTo>
                <a:cubicBezTo>
                  <a:pt x="122932" y="58251"/>
                  <a:pt x="114538" y="52388"/>
                  <a:pt x="104775" y="52388"/>
                </a:cubicBezTo>
                <a:cubicBezTo>
                  <a:pt x="95012" y="52388"/>
                  <a:pt x="86618" y="58251"/>
                  <a:pt x="82957" y="66675"/>
                </a:cubicBezTo>
                <a:lnTo>
                  <a:pt x="9525" y="66675"/>
                </a:lnTo>
                <a:close/>
                <a:moveTo>
                  <a:pt x="9525" y="114300"/>
                </a:moveTo>
                <a:cubicBezTo>
                  <a:pt x="4256" y="114300"/>
                  <a:pt x="0" y="118556"/>
                  <a:pt x="0" y="123825"/>
                </a:cubicBezTo>
                <a:cubicBezTo>
                  <a:pt x="0" y="129094"/>
                  <a:pt x="4256" y="133350"/>
                  <a:pt x="9525" y="133350"/>
                </a:cubicBezTo>
                <a:lnTo>
                  <a:pt x="25807" y="133350"/>
                </a:lnTo>
                <a:cubicBezTo>
                  <a:pt x="29468" y="141774"/>
                  <a:pt x="37862" y="147638"/>
                  <a:pt x="47625" y="147638"/>
                </a:cubicBezTo>
                <a:cubicBezTo>
                  <a:pt x="57388" y="147638"/>
                  <a:pt x="65782" y="141774"/>
                  <a:pt x="69443" y="133350"/>
                </a:cubicBezTo>
                <a:lnTo>
                  <a:pt x="142875" y="133350"/>
                </a:lnTo>
                <a:cubicBezTo>
                  <a:pt x="148144" y="133350"/>
                  <a:pt x="152400" y="129094"/>
                  <a:pt x="152400" y="123825"/>
                </a:cubicBezTo>
                <a:cubicBezTo>
                  <a:pt x="152400" y="118556"/>
                  <a:pt x="148144" y="114300"/>
                  <a:pt x="142875" y="114300"/>
                </a:cubicBezTo>
                <a:lnTo>
                  <a:pt x="69443" y="114300"/>
                </a:lnTo>
                <a:cubicBezTo>
                  <a:pt x="65782" y="105876"/>
                  <a:pt x="57388" y="100013"/>
                  <a:pt x="47625" y="100013"/>
                </a:cubicBezTo>
                <a:cubicBezTo>
                  <a:pt x="37862" y="100013"/>
                  <a:pt x="29468" y="105876"/>
                  <a:pt x="25807" y="114300"/>
                </a:cubicBezTo>
                <a:lnTo>
                  <a:pt x="9525" y="114300"/>
                </a:lnTo>
                <a:close/>
              </a:path>
            </a:pathLst>
          </a:custGeom>
          <a:solidFill>
            <a:srgbClr val="8F97A3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3"/>
          <p:cNvSpPr/>
          <p:nvPr/>
        </p:nvSpPr>
        <p:spPr>
          <a:xfrm>
            <a:off x="5398740" y="259080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智能填充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7317060" y="1381125"/>
            <a:ext cx="2171700" cy="1562100"/>
          </a:xfrm>
          <a:custGeom>
            <a:avLst/>
            <a:gdLst/>
            <a:ahLst/>
            <a:cxnLst/>
            <a:rect l="l" t="t" r="r" b="b"/>
            <a:pathLst>
              <a:path w="2171700" h="1562100">
                <a:moveTo>
                  <a:pt x="76199" y="0"/>
                </a:moveTo>
                <a:lnTo>
                  <a:pt x="2095501" y="0"/>
                </a:lnTo>
                <a:cubicBezTo>
                  <a:pt x="2137584" y="0"/>
                  <a:pt x="2171700" y="34116"/>
                  <a:pt x="2171700" y="76199"/>
                </a:cubicBezTo>
                <a:lnTo>
                  <a:pt x="2171700" y="1485901"/>
                </a:lnTo>
                <a:cubicBezTo>
                  <a:pt x="2171700" y="1527984"/>
                  <a:pt x="2137584" y="1562100"/>
                  <a:pt x="2095501" y="1562100"/>
                </a:cubicBezTo>
                <a:lnTo>
                  <a:pt x="76199" y="1562100"/>
                </a:lnTo>
                <a:cubicBezTo>
                  <a:pt x="34116" y="1562100"/>
                  <a:pt x="0" y="1527984"/>
                  <a:pt x="0" y="148590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gradFill flip="none" rotWithShape="1">
            <a:gsLst>
              <a:gs pos="0">
                <a:srgbClr val="4C5F7A">
                  <a:alpha val="20000"/>
                </a:srgbClr>
              </a:gs>
              <a:gs pos="100000">
                <a:srgbClr val="4C5F7A">
                  <a:alpha val="5000"/>
                </a:srgbClr>
              </a:gs>
            </a:gsLst>
            <a:lin ang="2700000" scaled="1"/>
          </a:gradFill>
          <a:ln w="25400">
            <a:solidFill>
              <a:srgbClr val="4C5F7A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Shape 25"/>
          <p:cNvSpPr/>
          <p:nvPr/>
        </p:nvSpPr>
        <p:spPr>
          <a:xfrm>
            <a:off x="7440885" y="150495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8" name="Text 26"/>
          <p:cNvSpPr/>
          <p:nvPr/>
        </p:nvSpPr>
        <p:spPr>
          <a:xfrm>
            <a:off x="7402785" y="150495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E0E2E6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4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7821885" y="1524000"/>
            <a:ext cx="771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沙箱执行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7440885" y="1885950"/>
            <a:ext cx="200025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拼装HTTP请求，携带SSO Token在沙箱环境发起鉴权调用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7459935" y="26289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0"/>
                </a:moveTo>
                <a:cubicBezTo>
                  <a:pt x="77569" y="0"/>
                  <a:pt x="78938" y="298"/>
                  <a:pt x="80189" y="863"/>
                </a:cubicBezTo>
                <a:lnTo>
                  <a:pt x="136267" y="24646"/>
                </a:lnTo>
                <a:cubicBezTo>
                  <a:pt x="142815" y="27414"/>
                  <a:pt x="147697" y="33873"/>
                  <a:pt x="147667" y="41672"/>
                </a:cubicBezTo>
                <a:cubicBezTo>
                  <a:pt x="147518" y="71199"/>
                  <a:pt x="135374" y="125224"/>
                  <a:pt x="84088" y="149781"/>
                </a:cubicBezTo>
                <a:cubicBezTo>
                  <a:pt x="79117" y="152162"/>
                  <a:pt x="73343" y="152162"/>
                  <a:pt x="68372" y="149781"/>
                </a:cubicBezTo>
                <a:cubicBezTo>
                  <a:pt x="17056" y="125224"/>
                  <a:pt x="4941" y="71199"/>
                  <a:pt x="4792" y="41672"/>
                </a:cubicBezTo>
                <a:cubicBezTo>
                  <a:pt x="4762" y="33873"/>
                  <a:pt x="9644" y="27414"/>
                  <a:pt x="16192" y="24646"/>
                </a:cubicBezTo>
                <a:lnTo>
                  <a:pt x="72241" y="863"/>
                </a:lnTo>
                <a:cubicBezTo>
                  <a:pt x="73491" y="298"/>
                  <a:pt x="74831" y="0"/>
                  <a:pt x="76200" y="0"/>
                </a:cubicBezTo>
                <a:close/>
                <a:moveTo>
                  <a:pt x="76200" y="19883"/>
                </a:moveTo>
                <a:lnTo>
                  <a:pt x="76200" y="132427"/>
                </a:lnTo>
                <a:cubicBezTo>
                  <a:pt x="117277" y="112544"/>
                  <a:pt x="128320" y="68491"/>
                  <a:pt x="128588" y="42118"/>
                </a:cubicBezTo>
                <a:lnTo>
                  <a:pt x="76200" y="19913"/>
                </a:lnTo>
                <a:lnTo>
                  <a:pt x="76200" y="19913"/>
                </a:ln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2" name="Text 30"/>
          <p:cNvSpPr/>
          <p:nvPr/>
        </p:nvSpPr>
        <p:spPr>
          <a:xfrm>
            <a:off x="7707585" y="259080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C5F7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安全调用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9625905" y="1381125"/>
            <a:ext cx="2171700" cy="1562100"/>
          </a:xfrm>
          <a:custGeom>
            <a:avLst/>
            <a:gdLst/>
            <a:ahLst/>
            <a:cxnLst/>
            <a:rect l="l" t="t" r="r" b="b"/>
            <a:pathLst>
              <a:path w="2171700" h="1562100">
                <a:moveTo>
                  <a:pt x="76199" y="0"/>
                </a:moveTo>
                <a:lnTo>
                  <a:pt x="2095501" y="0"/>
                </a:lnTo>
                <a:cubicBezTo>
                  <a:pt x="2137584" y="0"/>
                  <a:pt x="2171700" y="34116"/>
                  <a:pt x="2171700" y="76199"/>
                </a:cubicBezTo>
                <a:lnTo>
                  <a:pt x="2171700" y="1485901"/>
                </a:lnTo>
                <a:cubicBezTo>
                  <a:pt x="2171700" y="1527984"/>
                  <a:pt x="2137584" y="1562100"/>
                  <a:pt x="2095501" y="1562100"/>
                </a:cubicBezTo>
                <a:lnTo>
                  <a:pt x="76199" y="1562100"/>
                </a:lnTo>
                <a:cubicBezTo>
                  <a:pt x="34116" y="1562100"/>
                  <a:pt x="0" y="1527984"/>
                  <a:pt x="0" y="148590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gradFill flip="none" rotWithShape="1">
            <a:gsLst>
              <a:gs pos="0">
                <a:srgbClr val="D4A26A">
                  <a:alpha val="20000"/>
                </a:srgbClr>
              </a:gs>
              <a:gs pos="100000">
                <a:srgbClr val="D4A26A">
                  <a:alpha val="5000"/>
                </a:srgbClr>
              </a:gs>
            </a:gsLst>
            <a:lin ang="2700000" scaled="1"/>
          </a:gradFill>
          <a:ln w="25400">
            <a:solidFill>
              <a:srgbClr val="D4A26A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Shape 32"/>
          <p:cNvSpPr/>
          <p:nvPr/>
        </p:nvSpPr>
        <p:spPr>
          <a:xfrm>
            <a:off x="9749730" y="150495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5" name="Text 33"/>
          <p:cNvSpPr/>
          <p:nvPr/>
        </p:nvSpPr>
        <p:spPr>
          <a:xfrm>
            <a:off x="9711630" y="150495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1A1D21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5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10130730" y="1524000"/>
            <a:ext cx="771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结果渲染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9749730" y="1885950"/>
            <a:ext cx="200025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解析返回值，智能推荐前端渲染组件并附带业务摘要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9768780" y="24193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9050" y="19050"/>
                </a:moveTo>
                <a:cubicBezTo>
                  <a:pt x="19050" y="13781"/>
                  <a:pt x="14794" y="9525"/>
                  <a:pt x="9525" y="9525"/>
                </a:cubicBezTo>
                <a:cubicBezTo>
                  <a:pt x="4256" y="9525"/>
                  <a:pt x="0" y="13781"/>
                  <a:pt x="0" y="19050"/>
                </a:cubicBezTo>
                <a:lnTo>
                  <a:pt x="0" y="119062"/>
                </a:lnTo>
                <a:cubicBezTo>
                  <a:pt x="0" y="132219"/>
                  <a:pt x="10656" y="142875"/>
                  <a:pt x="23813" y="142875"/>
                </a:cubicBezTo>
                <a:lnTo>
                  <a:pt x="142875" y="142875"/>
                </a:lnTo>
                <a:cubicBezTo>
                  <a:pt x="148144" y="142875"/>
                  <a:pt x="152400" y="138619"/>
                  <a:pt x="152400" y="133350"/>
                </a:cubicBezTo>
                <a:cubicBezTo>
                  <a:pt x="152400" y="128081"/>
                  <a:pt x="148144" y="123825"/>
                  <a:pt x="142875" y="123825"/>
                </a:cubicBezTo>
                <a:lnTo>
                  <a:pt x="23813" y="123825"/>
                </a:lnTo>
                <a:cubicBezTo>
                  <a:pt x="21193" y="123825"/>
                  <a:pt x="19050" y="121682"/>
                  <a:pt x="19050" y="119062"/>
                </a:cubicBezTo>
                <a:lnTo>
                  <a:pt x="19050" y="19050"/>
                </a:lnTo>
                <a:close/>
                <a:moveTo>
                  <a:pt x="140077" y="44827"/>
                </a:moveTo>
                <a:cubicBezTo>
                  <a:pt x="143798" y="41106"/>
                  <a:pt x="143798" y="35064"/>
                  <a:pt x="140077" y="31343"/>
                </a:cubicBezTo>
                <a:cubicBezTo>
                  <a:pt x="136356" y="27622"/>
                  <a:pt x="130314" y="27622"/>
                  <a:pt x="126593" y="31343"/>
                </a:cubicBezTo>
                <a:lnTo>
                  <a:pt x="95250" y="62716"/>
                </a:lnTo>
                <a:lnTo>
                  <a:pt x="78165" y="45660"/>
                </a:lnTo>
                <a:cubicBezTo>
                  <a:pt x="74444" y="41940"/>
                  <a:pt x="68401" y="41940"/>
                  <a:pt x="64681" y="45660"/>
                </a:cubicBezTo>
                <a:lnTo>
                  <a:pt x="36106" y="74235"/>
                </a:lnTo>
                <a:cubicBezTo>
                  <a:pt x="32385" y="77956"/>
                  <a:pt x="32385" y="83999"/>
                  <a:pt x="36106" y="87719"/>
                </a:cubicBezTo>
                <a:cubicBezTo>
                  <a:pt x="39826" y="91440"/>
                  <a:pt x="45869" y="91440"/>
                  <a:pt x="49590" y="87719"/>
                </a:cubicBezTo>
                <a:lnTo>
                  <a:pt x="71438" y="65871"/>
                </a:lnTo>
                <a:lnTo>
                  <a:pt x="88523" y="82957"/>
                </a:lnTo>
                <a:cubicBezTo>
                  <a:pt x="92244" y="86678"/>
                  <a:pt x="98286" y="86678"/>
                  <a:pt x="102007" y="82957"/>
                </a:cubicBezTo>
                <a:lnTo>
                  <a:pt x="140107" y="44857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9" name="Text 37"/>
          <p:cNvSpPr/>
          <p:nvPr/>
        </p:nvSpPr>
        <p:spPr>
          <a:xfrm>
            <a:off x="10016430" y="2381250"/>
            <a:ext cx="838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智能可视化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385763" y="3109913"/>
            <a:ext cx="11420475" cy="1743075"/>
          </a:xfrm>
          <a:custGeom>
            <a:avLst/>
            <a:gdLst/>
            <a:ahLst/>
            <a:cxnLst/>
            <a:rect l="l" t="t" r="r" b="b"/>
            <a:pathLst>
              <a:path w="11420475" h="1743075">
                <a:moveTo>
                  <a:pt x="76207" y="0"/>
                </a:moveTo>
                <a:lnTo>
                  <a:pt x="11344268" y="0"/>
                </a:lnTo>
                <a:cubicBezTo>
                  <a:pt x="11386356" y="0"/>
                  <a:pt x="11420475" y="34119"/>
                  <a:pt x="11420475" y="76207"/>
                </a:cubicBezTo>
                <a:lnTo>
                  <a:pt x="11420475" y="1666868"/>
                </a:lnTo>
                <a:cubicBezTo>
                  <a:pt x="11420475" y="1708956"/>
                  <a:pt x="11386356" y="1743075"/>
                  <a:pt x="11344268" y="1743075"/>
                </a:cubicBezTo>
                <a:lnTo>
                  <a:pt x="76207" y="1743075"/>
                </a:lnTo>
                <a:cubicBezTo>
                  <a:pt x="34119" y="1743075"/>
                  <a:pt x="0" y="1708956"/>
                  <a:pt x="0" y="1666868"/>
                </a:cubicBezTo>
                <a:lnTo>
                  <a:pt x="0" y="76207"/>
                </a:lnTo>
                <a:cubicBezTo>
                  <a:pt x="0" y="34119"/>
                  <a:pt x="34119" y="0"/>
                  <a:pt x="76207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 w="12700">
            <a:solidFill>
              <a:srgbClr val="4C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" name="Shape 39"/>
          <p:cNvSpPr/>
          <p:nvPr/>
        </p:nvSpPr>
        <p:spPr>
          <a:xfrm>
            <a:off x="566738" y="330517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87003" y="56034"/>
                </a:moveTo>
                <a:lnTo>
                  <a:pt x="151284" y="91753"/>
                </a:lnTo>
                <a:cubicBezTo>
                  <a:pt x="147861" y="95176"/>
                  <a:pt x="142763" y="96180"/>
                  <a:pt x="138299" y="94320"/>
                </a:cubicBezTo>
                <a:cubicBezTo>
                  <a:pt x="133834" y="92459"/>
                  <a:pt x="130969" y="88143"/>
                  <a:pt x="130969" y="83344"/>
                </a:cubicBezTo>
                <a:lnTo>
                  <a:pt x="130969" y="59531"/>
                </a:lnTo>
                <a:lnTo>
                  <a:pt x="11906" y="59531"/>
                </a:lnTo>
                <a:cubicBezTo>
                  <a:pt x="5321" y="59531"/>
                  <a:pt x="0" y="54211"/>
                  <a:pt x="0" y="47625"/>
                </a:cubicBezTo>
                <a:cubicBezTo>
                  <a:pt x="0" y="41039"/>
                  <a:pt x="5321" y="35719"/>
                  <a:pt x="11906" y="35719"/>
                </a:cubicBezTo>
                <a:lnTo>
                  <a:pt x="130969" y="35719"/>
                </a:lnTo>
                <a:lnTo>
                  <a:pt x="130969" y="11906"/>
                </a:lnTo>
                <a:cubicBezTo>
                  <a:pt x="130969" y="7107"/>
                  <a:pt x="133871" y="2753"/>
                  <a:pt x="138336" y="893"/>
                </a:cubicBezTo>
                <a:cubicBezTo>
                  <a:pt x="142801" y="-967"/>
                  <a:pt x="147898" y="74"/>
                  <a:pt x="151321" y="3460"/>
                </a:cubicBezTo>
                <a:lnTo>
                  <a:pt x="187040" y="39179"/>
                </a:lnTo>
                <a:cubicBezTo>
                  <a:pt x="191691" y="43830"/>
                  <a:pt x="191691" y="51383"/>
                  <a:pt x="187040" y="56034"/>
                </a:cubicBezTo>
                <a:close/>
                <a:moveTo>
                  <a:pt x="39179" y="187003"/>
                </a:moveTo>
                <a:lnTo>
                  <a:pt x="3460" y="151284"/>
                </a:lnTo>
                <a:cubicBezTo>
                  <a:pt x="-1191" y="146633"/>
                  <a:pt x="-1191" y="139080"/>
                  <a:pt x="3460" y="134429"/>
                </a:cubicBezTo>
                <a:lnTo>
                  <a:pt x="39179" y="98710"/>
                </a:lnTo>
                <a:cubicBezTo>
                  <a:pt x="42602" y="95287"/>
                  <a:pt x="47699" y="94283"/>
                  <a:pt x="52164" y="96143"/>
                </a:cubicBezTo>
                <a:cubicBezTo>
                  <a:pt x="56629" y="98003"/>
                  <a:pt x="59531" y="102357"/>
                  <a:pt x="59531" y="107156"/>
                </a:cubicBezTo>
                <a:lnTo>
                  <a:pt x="59531" y="130969"/>
                </a:lnTo>
                <a:lnTo>
                  <a:pt x="178594" y="130969"/>
                </a:lnTo>
                <a:cubicBezTo>
                  <a:pt x="185179" y="130969"/>
                  <a:pt x="190500" y="136289"/>
                  <a:pt x="190500" y="142875"/>
                </a:cubicBezTo>
                <a:cubicBezTo>
                  <a:pt x="190500" y="149461"/>
                  <a:pt x="185179" y="154781"/>
                  <a:pt x="178594" y="154781"/>
                </a:cubicBezTo>
                <a:lnTo>
                  <a:pt x="59531" y="154781"/>
                </a:lnTo>
                <a:lnTo>
                  <a:pt x="59531" y="178594"/>
                </a:lnTo>
                <a:cubicBezTo>
                  <a:pt x="59531" y="183393"/>
                  <a:pt x="56629" y="187747"/>
                  <a:pt x="52164" y="189607"/>
                </a:cubicBezTo>
                <a:cubicBezTo>
                  <a:pt x="47699" y="191467"/>
                  <a:pt x="42602" y="190426"/>
                  <a:pt x="39179" y="18704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2" name="Text 40"/>
          <p:cNvSpPr/>
          <p:nvPr/>
        </p:nvSpPr>
        <p:spPr>
          <a:xfrm>
            <a:off x="781050" y="3267075"/>
            <a:ext cx="109632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完整状态机流转链路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547688" y="3786188"/>
            <a:ext cx="1838325" cy="771525"/>
          </a:xfrm>
          <a:custGeom>
            <a:avLst/>
            <a:gdLst/>
            <a:ahLst/>
            <a:cxnLst/>
            <a:rect l="l" t="t" r="r" b="b"/>
            <a:pathLst>
              <a:path w="1838325" h="771525">
                <a:moveTo>
                  <a:pt x="76204" y="0"/>
                </a:moveTo>
                <a:lnTo>
                  <a:pt x="1762121" y="0"/>
                </a:lnTo>
                <a:cubicBezTo>
                  <a:pt x="1804208" y="0"/>
                  <a:pt x="1838325" y="34117"/>
                  <a:pt x="1838325" y="76204"/>
                </a:cubicBezTo>
                <a:lnTo>
                  <a:pt x="1838325" y="695321"/>
                </a:lnTo>
                <a:cubicBezTo>
                  <a:pt x="1838325" y="737408"/>
                  <a:pt x="1804208" y="771525"/>
                  <a:pt x="1762121" y="771525"/>
                </a:cubicBezTo>
                <a:lnTo>
                  <a:pt x="76204" y="771525"/>
                </a:lnTo>
                <a:cubicBezTo>
                  <a:pt x="34117" y="771525"/>
                  <a:pt x="0" y="737408"/>
                  <a:pt x="0" y="695321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 w="12700">
            <a:solidFill>
              <a:srgbClr val="D4A26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4" name="Text 42"/>
          <p:cNvSpPr/>
          <p:nvPr/>
        </p:nvSpPr>
        <p:spPr>
          <a:xfrm>
            <a:off x="628650" y="3905250"/>
            <a:ext cx="167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自然语言输入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623888" y="4171950"/>
            <a:ext cx="1685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"华东区上月销量"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2528888" y="407670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87003" y="103659"/>
                </a:moveTo>
                <a:cubicBezTo>
                  <a:pt x="191653" y="99008"/>
                  <a:pt x="191653" y="91455"/>
                  <a:pt x="187003" y="86804"/>
                </a:cubicBezTo>
                <a:lnTo>
                  <a:pt x="127471" y="27273"/>
                </a:lnTo>
                <a:cubicBezTo>
                  <a:pt x="122820" y="22622"/>
                  <a:pt x="115267" y="22622"/>
                  <a:pt x="110617" y="27273"/>
                </a:cubicBezTo>
                <a:cubicBezTo>
                  <a:pt x="105966" y="31924"/>
                  <a:pt x="105966" y="39477"/>
                  <a:pt x="110617" y="44128"/>
                </a:cubicBezTo>
                <a:lnTo>
                  <a:pt x="149833" y="83344"/>
                </a:lnTo>
                <a:lnTo>
                  <a:pt x="11906" y="83344"/>
                </a:lnTo>
                <a:cubicBezTo>
                  <a:pt x="5321" y="83344"/>
                  <a:pt x="0" y="88664"/>
                  <a:pt x="0" y="95250"/>
                </a:cubicBezTo>
                <a:cubicBezTo>
                  <a:pt x="0" y="101836"/>
                  <a:pt x="5321" y="107156"/>
                  <a:pt x="11906" y="107156"/>
                </a:cubicBezTo>
                <a:lnTo>
                  <a:pt x="149833" y="107156"/>
                </a:lnTo>
                <a:lnTo>
                  <a:pt x="110617" y="146372"/>
                </a:lnTo>
                <a:cubicBezTo>
                  <a:pt x="105966" y="151023"/>
                  <a:pt x="105966" y="158576"/>
                  <a:pt x="110617" y="163227"/>
                </a:cubicBezTo>
                <a:cubicBezTo>
                  <a:pt x="115267" y="167878"/>
                  <a:pt x="122820" y="167878"/>
                  <a:pt x="127471" y="163227"/>
                </a:cubicBezTo>
                <a:lnTo>
                  <a:pt x="187003" y="103696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7" name="Shape 45"/>
          <p:cNvSpPr/>
          <p:nvPr/>
        </p:nvSpPr>
        <p:spPr>
          <a:xfrm>
            <a:off x="2862263" y="3786188"/>
            <a:ext cx="1838325" cy="771525"/>
          </a:xfrm>
          <a:custGeom>
            <a:avLst/>
            <a:gdLst/>
            <a:ahLst/>
            <a:cxnLst/>
            <a:rect l="l" t="t" r="r" b="b"/>
            <a:pathLst>
              <a:path w="1838325" h="771525">
                <a:moveTo>
                  <a:pt x="76204" y="0"/>
                </a:moveTo>
                <a:lnTo>
                  <a:pt x="1762121" y="0"/>
                </a:lnTo>
                <a:cubicBezTo>
                  <a:pt x="1804208" y="0"/>
                  <a:pt x="1838325" y="34117"/>
                  <a:pt x="1838325" y="76204"/>
                </a:cubicBezTo>
                <a:lnTo>
                  <a:pt x="1838325" y="695321"/>
                </a:lnTo>
                <a:cubicBezTo>
                  <a:pt x="1838325" y="737408"/>
                  <a:pt x="1804208" y="771525"/>
                  <a:pt x="1762121" y="771525"/>
                </a:cubicBezTo>
                <a:lnTo>
                  <a:pt x="76204" y="771525"/>
                </a:lnTo>
                <a:cubicBezTo>
                  <a:pt x="34117" y="771525"/>
                  <a:pt x="0" y="737408"/>
                  <a:pt x="0" y="695321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solidFill>
            <a:srgbClr val="4C5F7A">
              <a:alpha val="20000"/>
            </a:srgbClr>
          </a:solidFill>
          <a:ln w="12700">
            <a:solidFill>
              <a:srgbClr val="4C5F7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" name="Text 46"/>
          <p:cNvSpPr/>
          <p:nvPr/>
        </p:nvSpPr>
        <p:spPr>
          <a:xfrm>
            <a:off x="2943225" y="3905250"/>
            <a:ext cx="167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意图识别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2938463" y="4171950"/>
            <a:ext cx="1685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查询销量API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4843463" y="407670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87003" y="103659"/>
                </a:moveTo>
                <a:cubicBezTo>
                  <a:pt x="191653" y="99008"/>
                  <a:pt x="191653" y="91455"/>
                  <a:pt x="187003" y="86804"/>
                </a:cubicBezTo>
                <a:lnTo>
                  <a:pt x="127471" y="27273"/>
                </a:lnTo>
                <a:cubicBezTo>
                  <a:pt x="122820" y="22622"/>
                  <a:pt x="115267" y="22622"/>
                  <a:pt x="110617" y="27273"/>
                </a:cubicBezTo>
                <a:cubicBezTo>
                  <a:pt x="105966" y="31924"/>
                  <a:pt x="105966" y="39477"/>
                  <a:pt x="110617" y="44128"/>
                </a:cubicBezTo>
                <a:lnTo>
                  <a:pt x="149833" y="83344"/>
                </a:lnTo>
                <a:lnTo>
                  <a:pt x="11906" y="83344"/>
                </a:lnTo>
                <a:cubicBezTo>
                  <a:pt x="5321" y="83344"/>
                  <a:pt x="0" y="88664"/>
                  <a:pt x="0" y="95250"/>
                </a:cubicBezTo>
                <a:cubicBezTo>
                  <a:pt x="0" y="101836"/>
                  <a:pt x="5321" y="107156"/>
                  <a:pt x="11906" y="107156"/>
                </a:cubicBezTo>
                <a:lnTo>
                  <a:pt x="149833" y="107156"/>
                </a:lnTo>
                <a:lnTo>
                  <a:pt x="110617" y="146372"/>
                </a:lnTo>
                <a:cubicBezTo>
                  <a:pt x="105966" y="151023"/>
                  <a:pt x="105966" y="158576"/>
                  <a:pt x="110617" y="163227"/>
                </a:cubicBezTo>
                <a:cubicBezTo>
                  <a:pt x="115267" y="167878"/>
                  <a:pt x="122820" y="167878"/>
                  <a:pt x="127471" y="163227"/>
                </a:cubicBezTo>
                <a:lnTo>
                  <a:pt x="187003" y="103696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1" name="Shape 49"/>
          <p:cNvSpPr/>
          <p:nvPr/>
        </p:nvSpPr>
        <p:spPr>
          <a:xfrm>
            <a:off x="5176838" y="3652838"/>
            <a:ext cx="1838325" cy="1038225"/>
          </a:xfrm>
          <a:custGeom>
            <a:avLst/>
            <a:gdLst/>
            <a:ahLst/>
            <a:cxnLst/>
            <a:rect l="l" t="t" r="r" b="b"/>
            <a:pathLst>
              <a:path w="1838325" h="1038225">
                <a:moveTo>
                  <a:pt x="76195" y="0"/>
                </a:moveTo>
                <a:lnTo>
                  <a:pt x="1762130" y="0"/>
                </a:lnTo>
                <a:cubicBezTo>
                  <a:pt x="1804211" y="0"/>
                  <a:pt x="1838325" y="34114"/>
                  <a:pt x="1838325" y="76195"/>
                </a:cubicBezTo>
                <a:lnTo>
                  <a:pt x="1838325" y="962030"/>
                </a:lnTo>
                <a:cubicBezTo>
                  <a:pt x="1838325" y="1004111"/>
                  <a:pt x="1804211" y="1038225"/>
                  <a:pt x="1762130" y="1038225"/>
                </a:cubicBezTo>
                <a:lnTo>
                  <a:pt x="76195" y="1038225"/>
                </a:lnTo>
                <a:cubicBezTo>
                  <a:pt x="34114" y="1038225"/>
                  <a:pt x="0" y="1004111"/>
                  <a:pt x="0" y="962030"/>
                </a:cubicBezTo>
                <a:lnTo>
                  <a:pt x="0" y="76195"/>
                </a:lnTo>
                <a:cubicBezTo>
                  <a:pt x="0" y="34114"/>
                  <a:pt x="34114" y="0"/>
                  <a:pt x="76195" y="0"/>
                </a:cubicBezTo>
                <a:close/>
              </a:path>
            </a:pathLst>
          </a:custGeom>
          <a:solidFill>
            <a:srgbClr val="8F97A3">
              <a:alpha val="20000"/>
            </a:srgbClr>
          </a:solidFill>
          <a:ln w="12700">
            <a:solidFill>
              <a:srgbClr val="8F97A3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" name="Text 50"/>
          <p:cNvSpPr/>
          <p:nvPr/>
        </p:nvSpPr>
        <p:spPr>
          <a:xfrm>
            <a:off x="5257800" y="3771900"/>
            <a:ext cx="167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参数提取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5253038" y="4038600"/>
            <a:ext cx="1685925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region=华东&amp;month=上月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7158038" y="407670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87003" y="103659"/>
                </a:moveTo>
                <a:cubicBezTo>
                  <a:pt x="191653" y="99008"/>
                  <a:pt x="191653" y="91455"/>
                  <a:pt x="187003" y="86804"/>
                </a:cubicBezTo>
                <a:lnTo>
                  <a:pt x="127471" y="27273"/>
                </a:lnTo>
                <a:cubicBezTo>
                  <a:pt x="122820" y="22622"/>
                  <a:pt x="115267" y="22622"/>
                  <a:pt x="110617" y="27273"/>
                </a:cubicBezTo>
                <a:cubicBezTo>
                  <a:pt x="105966" y="31924"/>
                  <a:pt x="105966" y="39477"/>
                  <a:pt x="110617" y="44128"/>
                </a:cubicBezTo>
                <a:lnTo>
                  <a:pt x="149833" y="83344"/>
                </a:lnTo>
                <a:lnTo>
                  <a:pt x="11906" y="83344"/>
                </a:lnTo>
                <a:cubicBezTo>
                  <a:pt x="5321" y="83344"/>
                  <a:pt x="0" y="88664"/>
                  <a:pt x="0" y="95250"/>
                </a:cubicBezTo>
                <a:cubicBezTo>
                  <a:pt x="0" y="101836"/>
                  <a:pt x="5321" y="107156"/>
                  <a:pt x="11906" y="107156"/>
                </a:cubicBezTo>
                <a:lnTo>
                  <a:pt x="149833" y="107156"/>
                </a:lnTo>
                <a:lnTo>
                  <a:pt x="110617" y="146372"/>
                </a:lnTo>
                <a:cubicBezTo>
                  <a:pt x="105966" y="151023"/>
                  <a:pt x="105966" y="158576"/>
                  <a:pt x="110617" y="163227"/>
                </a:cubicBezTo>
                <a:cubicBezTo>
                  <a:pt x="115267" y="167878"/>
                  <a:pt x="122820" y="167878"/>
                  <a:pt x="127471" y="163227"/>
                </a:cubicBezTo>
                <a:lnTo>
                  <a:pt x="187003" y="103696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5" name="Shape 53"/>
          <p:cNvSpPr/>
          <p:nvPr/>
        </p:nvSpPr>
        <p:spPr>
          <a:xfrm>
            <a:off x="7491413" y="3652838"/>
            <a:ext cx="1838325" cy="1038225"/>
          </a:xfrm>
          <a:custGeom>
            <a:avLst/>
            <a:gdLst/>
            <a:ahLst/>
            <a:cxnLst/>
            <a:rect l="l" t="t" r="r" b="b"/>
            <a:pathLst>
              <a:path w="1838325" h="1038225">
                <a:moveTo>
                  <a:pt x="76195" y="0"/>
                </a:moveTo>
                <a:lnTo>
                  <a:pt x="1762130" y="0"/>
                </a:lnTo>
                <a:cubicBezTo>
                  <a:pt x="1804211" y="0"/>
                  <a:pt x="1838325" y="34114"/>
                  <a:pt x="1838325" y="76195"/>
                </a:cubicBezTo>
                <a:lnTo>
                  <a:pt x="1838325" y="962030"/>
                </a:lnTo>
                <a:cubicBezTo>
                  <a:pt x="1838325" y="1004111"/>
                  <a:pt x="1804211" y="1038225"/>
                  <a:pt x="1762130" y="1038225"/>
                </a:cubicBezTo>
                <a:lnTo>
                  <a:pt x="76195" y="1038225"/>
                </a:lnTo>
                <a:cubicBezTo>
                  <a:pt x="34114" y="1038225"/>
                  <a:pt x="0" y="1004111"/>
                  <a:pt x="0" y="962030"/>
                </a:cubicBezTo>
                <a:lnTo>
                  <a:pt x="0" y="76195"/>
                </a:lnTo>
                <a:cubicBezTo>
                  <a:pt x="0" y="34114"/>
                  <a:pt x="34114" y="0"/>
                  <a:pt x="76195" y="0"/>
                </a:cubicBezTo>
                <a:close/>
              </a:path>
            </a:pathLst>
          </a:custGeom>
          <a:solidFill>
            <a:srgbClr val="4C5F7A">
              <a:alpha val="20000"/>
            </a:srgbClr>
          </a:solidFill>
          <a:ln w="12700">
            <a:solidFill>
              <a:srgbClr val="4C5F7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6" name="Text 54"/>
          <p:cNvSpPr/>
          <p:nvPr/>
        </p:nvSpPr>
        <p:spPr>
          <a:xfrm>
            <a:off x="7572375" y="3771900"/>
            <a:ext cx="167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API调用</a:t>
            </a:r>
            <a:endParaRPr lang="en-US" sz="1600" dirty="0"/>
          </a:p>
        </p:txBody>
      </p:sp>
      <p:sp>
        <p:nvSpPr>
          <p:cNvPr id="57" name="Text 55"/>
          <p:cNvSpPr/>
          <p:nvPr/>
        </p:nvSpPr>
        <p:spPr>
          <a:xfrm>
            <a:off x="7567612" y="4038600"/>
            <a:ext cx="1685925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HTTP GET /api/sales</a:t>
            </a:r>
            <a:endParaRPr lang="en-US" sz="1600" dirty="0"/>
          </a:p>
        </p:txBody>
      </p:sp>
      <p:sp>
        <p:nvSpPr>
          <p:cNvPr id="58" name="Shape 56"/>
          <p:cNvSpPr/>
          <p:nvPr/>
        </p:nvSpPr>
        <p:spPr>
          <a:xfrm>
            <a:off x="9472613" y="407670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87003" y="103659"/>
                </a:moveTo>
                <a:cubicBezTo>
                  <a:pt x="191653" y="99008"/>
                  <a:pt x="191653" y="91455"/>
                  <a:pt x="187003" y="86804"/>
                </a:cubicBezTo>
                <a:lnTo>
                  <a:pt x="127471" y="27273"/>
                </a:lnTo>
                <a:cubicBezTo>
                  <a:pt x="122820" y="22622"/>
                  <a:pt x="115267" y="22622"/>
                  <a:pt x="110617" y="27273"/>
                </a:cubicBezTo>
                <a:cubicBezTo>
                  <a:pt x="105966" y="31924"/>
                  <a:pt x="105966" y="39477"/>
                  <a:pt x="110617" y="44128"/>
                </a:cubicBezTo>
                <a:lnTo>
                  <a:pt x="149833" y="83344"/>
                </a:lnTo>
                <a:lnTo>
                  <a:pt x="11906" y="83344"/>
                </a:lnTo>
                <a:cubicBezTo>
                  <a:pt x="5321" y="83344"/>
                  <a:pt x="0" y="88664"/>
                  <a:pt x="0" y="95250"/>
                </a:cubicBezTo>
                <a:cubicBezTo>
                  <a:pt x="0" y="101836"/>
                  <a:pt x="5321" y="107156"/>
                  <a:pt x="11906" y="107156"/>
                </a:cubicBezTo>
                <a:lnTo>
                  <a:pt x="149833" y="107156"/>
                </a:lnTo>
                <a:lnTo>
                  <a:pt x="110617" y="146372"/>
                </a:lnTo>
                <a:cubicBezTo>
                  <a:pt x="105966" y="151023"/>
                  <a:pt x="105966" y="158576"/>
                  <a:pt x="110617" y="163227"/>
                </a:cubicBezTo>
                <a:cubicBezTo>
                  <a:pt x="115267" y="167878"/>
                  <a:pt x="122820" y="167878"/>
                  <a:pt x="127471" y="163227"/>
                </a:cubicBezTo>
                <a:lnTo>
                  <a:pt x="187003" y="103696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9" name="Shape 57"/>
          <p:cNvSpPr/>
          <p:nvPr/>
        </p:nvSpPr>
        <p:spPr>
          <a:xfrm>
            <a:off x="9805988" y="3786188"/>
            <a:ext cx="1838325" cy="771525"/>
          </a:xfrm>
          <a:custGeom>
            <a:avLst/>
            <a:gdLst/>
            <a:ahLst/>
            <a:cxnLst/>
            <a:rect l="l" t="t" r="r" b="b"/>
            <a:pathLst>
              <a:path w="1838325" h="771525">
                <a:moveTo>
                  <a:pt x="76204" y="0"/>
                </a:moveTo>
                <a:lnTo>
                  <a:pt x="1762121" y="0"/>
                </a:lnTo>
                <a:cubicBezTo>
                  <a:pt x="1804208" y="0"/>
                  <a:pt x="1838325" y="34117"/>
                  <a:pt x="1838325" y="76204"/>
                </a:cubicBezTo>
                <a:lnTo>
                  <a:pt x="1838325" y="695321"/>
                </a:lnTo>
                <a:cubicBezTo>
                  <a:pt x="1838325" y="737408"/>
                  <a:pt x="1804208" y="771525"/>
                  <a:pt x="1762121" y="771525"/>
                </a:cubicBezTo>
                <a:lnTo>
                  <a:pt x="76204" y="771525"/>
                </a:lnTo>
                <a:cubicBezTo>
                  <a:pt x="34117" y="771525"/>
                  <a:pt x="0" y="737408"/>
                  <a:pt x="0" y="695321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 w="12700">
            <a:solidFill>
              <a:srgbClr val="D4A26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" name="Text 58"/>
          <p:cNvSpPr/>
          <p:nvPr/>
        </p:nvSpPr>
        <p:spPr>
          <a:xfrm>
            <a:off x="9886950" y="3905250"/>
            <a:ext cx="167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洞察输出</a:t>
            </a:r>
            <a:endParaRPr lang="en-US" sz="1600" dirty="0"/>
          </a:p>
        </p:txBody>
      </p:sp>
      <p:sp>
        <p:nvSpPr>
          <p:cNvPr id="61" name="Text 59"/>
          <p:cNvSpPr/>
          <p:nvPr/>
        </p:nvSpPr>
        <p:spPr>
          <a:xfrm>
            <a:off x="9882188" y="4171950"/>
            <a:ext cx="1685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图表+业务摘要</a:t>
            </a:r>
            <a:endParaRPr lang="en-US" sz="1600" dirty="0"/>
          </a:p>
        </p:txBody>
      </p:sp>
      <p:sp>
        <p:nvSpPr>
          <p:cNvPr id="62" name="Shape 60"/>
          <p:cNvSpPr/>
          <p:nvPr/>
        </p:nvSpPr>
        <p:spPr>
          <a:xfrm>
            <a:off x="385763" y="5014913"/>
            <a:ext cx="3695700" cy="809625"/>
          </a:xfrm>
          <a:custGeom>
            <a:avLst/>
            <a:gdLst/>
            <a:ahLst/>
            <a:cxnLst/>
            <a:rect l="l" t="t" r="r" b="b"/>
            <a:pathLst>
              <a:path w="3695700" h="809625">
                <a:moveTo>
                  <a:pt x="76202" y="0"/>
                </a:moveTo>
                <a:lnTo>
                  <a:pt x="3619498" y="0"/>
                </a:lnTo>
                <a:cubicBezTo>
                  <a:pt x="3661583" y="0"/>
                  <a:pt x="3695700" y="34117"/>
                  <a:pt x="3695700" y="76202"/>
                </a:cubicBezTo>
                <a:lnTo>
                  <a:pt x="3695700" y="733423"/>
                </a:lnTo>
                <a:cubicBezTo>
                  <a:pt x="3695700" y="775508"/>
                  <a:pt x="3661583" y="809625"/>
                  <a:pt x="3619498" y="809625"/>
                </a:cubicBezTo>
                <a:lnTo>
                  <a:pt x="76202" y="809625"/>
                </a:lnTo>
                <a:cubicBezTo>
                  <a:pt x="34117" y="809625"/>
                  <a:pt x="0" y="775508"/>
                  <a:pt x="0" y="733423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 w="12700">
            <a:solidFill>
              <a:srgbClr val="4C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3" name="Text 61"/>
          <p:cNvSpPr/>
          <p:nvPr/>
        </p:nvSpPr>
        <p:spPr>
          <a:xfrm>
            <a:off x="466725" y="5133975"/>
            <a:ext cx="35337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意图路由准确率</a:t>
            </a:r>
            <a:endParaRPr lang="en-US" sz="1600" dirty="0"/>
          </a:p>
        </p:txBody>
      </p:sp>
      <p:sp>
        <p:nvSpPr>
          <p:cNvPr id="64" name="Text 62"/>
          <p:cNvSpPr/>
          <p:nvPr/>
        </p:nvSpPr>
        <p:spPr>
          <a:xfrm>
            <a:off x="447675" y="5400675"/>
            <a:ext cx="35718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D4A26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&gt;95%</a:t>
            </a:r>
            <a:endParaRPr lang="en-US" sz="1600" dirty="0"/>
          </a:p>
        </p:txBody>
      </p:sp>
      <p:sp>
        <p:nvSpPr>
          <p:cNvPr id="65" name="Shape 63"/>
          <p:cNvSpPr/>
          <p:nvPr/>
        </p:nvSpPr>
        <p:spPr>
          <a:xfrm>
            <a:off x="4246513" y="5014913"/>
            <a:ext cx="3695700" cy="809625"/>
          </a:xfrm>
          <a:custGeom>
            <a:avLst/>
            <a:gdLst/>
            <a:ahLst/>
            <a:cxnLst/>
            <a:rect l="l" t="t" r="r" b="b"/>
            <a:pathLst>
              <a:path w="3695700" h="809625">
                <a:moveTo>
                  <a:pt x="76202" y="0"/>
                </a:moveTo>
                <a:lnTo>
                  <a:pt x="3619498" y="0"/>
                </a:lnTo>
                <a:cubicBezTo>
                  <a:pt x="3661583" y="0"/>
                  <a:pt x="3695700" y="34117"/>
                  <a:pt x="3695700" y="76202"/>
                </a:cubicBezTo>
                <a:lnTo>
                  <a:pt x="3695700" y="733423"/>
                </a:lnTo>
                <a:cubicBezTo>
                  <a:pt x="3695700" y="775508"/>
                  <a:pt x="3661583" y="809625"/>
                  <a:pt x="3619498" y="809625"/>
                </a:cubicBezTo>
                <a:lnTo>
                  <a:pt x="76202" y="809625"/>
                </a:lnTo>
                <a:cubicBezTo>
                  <a:pt x="34117" y="809625"/>
                  <a:pt x="0" y="775508"/>
                  <a:pt x="0" y="733423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 w="12700">
            <a:solidFill>
              <a:srgbClr val="4C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" name="Text 64"/>
          <p:cNvSpPr/>
          <p:nvPr/>
        </p:nvSpPr>
        <p:spPr>
          <a:xfrm>
            <a:off x="4327475" y="5133975"/>
            <a:ext cx="35337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端到端响应延迟</a:t>
            </a:r>
            <a:endParaRPr lang="en-US" sz="1600" dirty="0"/>
          </a:p>
        </p:txBody>
      </p:sp>
      <p:sp>
        <p:nvSpPr>
          <p:cNvPr id="67" name="Text 65"/>
          <p:cNvSpPr/>
          <p:nvPr/>
        </p:nvSpPr>
        <p:spPr>
          <a:xfrm>
            <a:off x="4308425" y="5400675"/>
            <a:ext cx="35718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D4A26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&lt;5s</a:t>
            </a:r>
            <a:endParaRPr lang="en-US" sz="1600" dirty="0"/>
          </a:p>
        </p:txBody>
      </p:sp>
      <p:sp>
        <p:nvSpPr>
          <p:cNvPr id="68" name="Shape 66"/>
          <p:cNvSpPr/>
          <p:nvPr/>
        </p:nvSpPr>
        <p:spPr>
          <a:xfrm>
            <a:off x="8107338" y="5014913"/>
            <a:ext cx="3695700" cy="809625"/>
          </a:xfrm>
          <a:custGeom>
            <a:avLst/>
            <a:gdLst/>
            <a:ahLst/>
            <a:cxnLst/>
            <a:rect l="l" t="t" r="r" b="b"/>
            <a:pathLst>
              <a:path w="3695700" h="809625">
                <a:moveTo>
                  <a:pt x="76202" y="0"/>
                </a:moveTo>
                <a:lnTo>
                  <a:pt x="3619498" y="0"/>
                </a:lnTo>
                <a:cubicBezTo>
                  <a:pt x="3661583" y="0"/>
                  <a:pt x="3695700" y="34117"/>
                  <a:pt x="3695700" y="76202"/>
                </a:cubicBezTo>
                <a:lnTo>
                  <a:pt x="3695700" y="733423"/>
                </a:lnTo>
                <a:cubicBezTo>
                  <a:pt x="3695700" y="775508"/>
                  <a:pt x="3661583" y="809625"/>
                  <a:pt x="3619498" y="809625"/>
                </a:cubicBezTo>
                <a:lnTo>
                  <a:pt x="76202" y="809625"/>
                </a:lnTo>
                <a:cubicBezTo>
                  <a:pt x="34117" y="809625"/>
                  <a:pt x="0" y="775508"/>
                  <a:pt x="0" y="733423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 w="12700">
            <a:solidFill>
              <a:srgbClr val="4C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9" name="Text 67"/>
          <p:cNvSpPr/>
          <p:nvPr/>
        </p:nvSpPr>
        <p:spPr>
          <a:xfrm>
            <a:off x="8188300" y="5133975"/>
            <a:ext cx="35337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数据准确性</a:t>
            </a:r>
            <a:endParaRPr lang="en-US" sz="1600" dirty="0"/>
          </a:p>
        </p:txBody>
      </p:sp>
      <p:sp>
        <p:nvSpPr>
          <p:cNvPr id="70" name="Text 68"/>
          <p:cNvSpPr/>
          <p:nvPr/>
        </p:nvSpPr>
        <p:spPr>
          <a:xfrm>
            <a:off x="8169250" y="5400675"/>
            <a:ext cx="35718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D4A26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100%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6752" y="356752"/>
            <a:ext cx="11549846" cy="214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4" b="1" kern="0" spc="56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INTENT ROUTING MECHANISM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56752" y="642154"/>
            <a:ext cx="11639034" cy="356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528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意图路由机制：精准匹配与降级策略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56752" y="1105931"/>
            <a:ext cx="856205" cy="35675"/>
          </a:xfrm>
          <a:custGeom>
            <a:avLst/>
            <a:gdLst/>
            <a:ahLst/>
            <a:cxnLst/>
            <a:rect l="l" t="t" r="r" b="b"/>
            <a:pathLst>
              <a:path w="856205" h="35675">
                <a:moveTo>
                  <a:pt x="0" y="0"/>
                </a:moveTo>
                <a:lnTo>
                  <a:pt x="856205" y="0"/>
                </a:lnTo>
                <a:lnTo>
                  <a:pt x="856205" y="35675"/>
                </a:lnTo>
                <a:lnTo>
                  <a:pt x="0" y="35675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D4A26A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65671" y="1328901"/>
            <a:ext cx="6180729" cy="2301050"/>
          </a:xfrm>
          <a:custGeom>
            <a:avLst/>
            <a:gdLst/>
            <a:ahLst/>
            <a:cxnLst/>
            <a:rect l="l" t="t" r="r" b="b"/>
            <a:pathLst>
              <a:path w="6180729" h="2301050">
                <a:moveTo>
                  <a:pt x="71356" y="0"/>
                </a:moveTo>
                <a:lnTo>
                  <a:pt x="6109373" y="0"/>
                </a:lnTo>
                <a:cubicBezTo>
                  <a:pt x="6148782" y="0"/>
                  <a:pt x="6180729" y="31947"/>
                  <a:pt x="6180729" y="71356"/>
                </a:cubicBezTo>
                <a:lnTo>
                  <a:pt x="6180729" y="2229695"/>
                </a:lnTo>
                <a:cubicBezTo>
                  <a:pt x="6180729" y="2269103"/>
                  <a:pt x="6148782" y="2301050"/>
                  <a:pt x="6109373" y="2301050"/>
                </a:cubicBezTo>
                <a:lnTo>
                  <a:pt x="71356" y="2301050"/>
                </a:lnTo>
                <a:cubicBezTo>
                  <a:pt x="31947" y="2301050"/>
                  <a:pt x="0" y="2269103"/>
                  <a:pt x="0" y="2229695"/>
                </a:cubicBezTo>
                <a:lnTo>
                  <a:pt x="0" y="71356"/>
                </a:lnTo>
                <a:cubicBezTo>
                  <a:pt x="0" y="31947"/>
                  <a:pt x="31947" y="0"/>
                  <a:pt x="71356" y="0"/>
                </a:cubicBezTo>
                <a:close/>
              </a:path>
            </a:pathLst>
          </a:custGeom>
          <a:gradFill flip="none" rotWithShape="1">
            <a:gsLst>
              <a:gs pos="0">
                <a:srgbClr val="D4A26A">
                  <a:alpha val="20000"/>
                </a:srgbClr>
              </a:gs>
              <a:gs pos="100000">
                <a:srgbClr val="D4A26A">
                  <a:alpha val="5000"/>
                </a:srgbClr>
              </a:gs>
            </a:gsLst>
            <a:lin ang="2700000" scaled="1"/>
          </a:gradFill>
          <a:ln w="25400">
            <a:solidFill>
              <a:srgbClr val="D4A26A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552966" y="1516196"/>
            <a:ext cx="499453" cy="499453"/>
          </a:xfrm>
          <a:custGeom>
            <a:avLst/>
            <a:gdLst/>
            <a:ahLst/>
            <a:cxnLst/>
            <a:rect l="l" t="t" r="r" b="b"/>
            <a:pathLst>
              <a:path w="499453" h="499453">
                <a:moveTo>
                  <a:pt x="71352" y="0"/>
                </a:moveTo>
                <a:lnTo>
                  <a:pt x="428101" y="0"/>
                </a:lnTo>
                <a:cubicBezTo>
                  <a:pt x="467481" y="0"/>
                  <a:pt x="499453" y="31972"/>
                  <a:pt x="499453" y="71352"/>
                </a:cubicBezTo>
                <a:lnTo>
                  <a:pt x="499453" y="428101"/>
                </a:lnTo>
                <a:cubicBezTo>
                  <a:pt x="499453" y="467481"/>
                  <a:pt x="467481" y="499453"/>
                  <a:pt x="428101" y="499453"/>
                </a:cubicBezTo>
                <a:lnTo>
                  <a:pt x="71352" y="499453"/>
                </a:lnTo>
                <a:cubicBezTo>
                  <a:pt x="31972" y="499453"/>
                  <a:pt x="0" y="467481"/>
                  <a:pt x="0" y="428101"/>
                </a:cubicBezTo>
                <a:lnTo>
                  <a:pt x="0" y="71352"/>
                </a:lnTo>
                <a:cubicBezTo>
                  <a:pt x="0" y="31972"/>
                  <a:pt x="31972" y="0"/>
                  <a:pt x="71352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695666" y="1658897"/>
            <a:ext cx="214051" cy="214051"/>
          </a:xfrm>
          <a:custGeom>
            <a:avLst/>
            <a:gdLst/>
            <a:ahLst/>
            <a:cxnLst/>
            <a:rect l="l" t="t" r="r" b="b"/>
            <a:pathLst>
              <a:path w="214051" h="214051">
                <a:moveTo>
                  <a:pt x="187295" y="107026"/>
                </a:moveTo>
                <a:cubicBezTo>
                  <a:pt x="187295" y="62724"/>
                  <a:pt x="151327" y="26756"/>
                  <a:pt x="107026" y="26756"/>
                </a:cubicBezTo>
                <a:cubicBezTo>
                  <a:pt x="62724" y="26756"/>
                  <a:pt x="26756" y="62724"/>
                  <a:pt x="26756" y="107026"/>
                </a:cubicBezTo>
                <a:cubicBezTo>
                  <a:pt x="26756" y="151327"/>
                  <a:pt x="62724" y="187295"/>
                  <a:pt x="107026" y="187295"/>
                </a:cubicBezTo>
                <a:cubicBezTo>
                  <a:pt x="151327" y="187295"/>
                  <a:pt x="187295" y="151327"/>
                  <a:pt x="187295" y="107026"/>
                </a:cubicBezTo>
                <a:close/>
                <a:moveTo>
                  <a:pt x="0" y="107026"/>
                </a:moveTo>
                <a:cubicBezTo>
                  <a:pt x="0" y="47957"/>
                  <a:pt x="47957" y="0"/>
                  <a:pt x="107026" y="0"/>
                </a:cubicBezTo>
                <a:cubicBezTo>
                  <a:pt x="166095" y="0"/>
                  <a:pt x="214051" y="47957"/>
                  <a:pt x="214051" y="107026"/>
                </a:cubicBezTo>
                <a:cubicBezTo>
                  <a:pt x="214051" y="166095"/>
                  <a:pt x="166095" y="214051"/>
                  <a:pt x="107026" y="214051"/>
                </a:cubicBezTo>
                <a:cubicBezTo>
                  <a:pt x="47957" y="214051"/>
                  <a:pt x="0" y="166095"/>
                  <a:pt x="0" y="107026"/>
                </a:cubicBezTo>
                <a:close/>
                <a:moveTo>
                  <a:pt x="107026" y="140471"/>
                </a:moveTo>
                <a:cubicBezTo>
                  <a:pt x="125485" y="140471"/>
                  <a:pt x="140471" y="125485"/>
                  <a:pt x="140471" y="107026"/>
                </a:cubicBezTo>
                <a:cubicBezTo>
                  <a:pt x="140471" y="88567"/>
                  <a:pt x="125485" y="73580"/>
                  <a:pt x="107026" y="73580"/>
                </a:cubicBezTo>
                <a:cubicBezTo>
                  <a:pt x="88567" y="73580"/>
                  <a:pt x="73580" y="88567"/>
                  <a:pt x="73580" y="107026"/>
                </a:cubicBezTo>
                <a:cubicBezTo>
                  <a:pt x="73580" y="125485"/>
                  <a:pt x="88567" y="140471"/>
                  <a:pt x="107026" y="140471"/>
                </a:cubicBezTo>
                <a:close/>
                <a:moveTo>
                  <a:pt x="107026" y="46824"/>
                </a:moveTo>
                <a:cubicBezTo>
                  <a:pt x="140252" y="46824"/>
                  <a:pt x="167228" y="73799"/>
                  <a:pt x="167228" y="107026"/>
                </a:cubicBezTo>
                <a:cubicBezTo>
                  <a:pt x="167228" y="140252"/>
                  <a:pt x="140252" y="167228"/>
                  <a:pt x="107026" y="167228"/>
                </a:cubicBezTo>
                <a:cubicBezTo>
                  <a:pt x="73799" y="167228"/>
                  <a:pt x="46824" y="140252"/>
                  <a:pt x="46824" y="107026"/>
                </a:cubicBezTo>
                <a:cubicBezTo>
                  <a:pt x="46824" y="73799"/>
                  <a:pt x="73799" y="46824"/>
                  <a:pt x="107026" y="46824"/>
                </a:cubicBezTo>
                <a:close/>
                <a:moveTo>
                  <a:pt x="93647" y="107026"/>
                </a:moveTo>
                <a:cubicBezTo>
                  <a:pt x="93647" y="99642"/>
                  <a:pt x="99642" y="93647"/>
                  <a:pt x="107026" y="93647"/>
                </a:cubicBezTo>
                <a:cubicBezTo>
                  <a:pt x="114409" y="93647"/>
                  <a:pt x="120404" y="99642"/>
                  <a:pt x="120404" y="107026"/>
                </a:cubicBezTo>
                <a:cubicBezTo>
                  <a:pt x="120404" y="114409"/>
                  <a:pt x="114409" y="120404"/>
                  <a:pt x="107026" y="120404"/>
                </a:cubicBezTo>
                <a:cubicBezTo>
                  <a:pt x="99642" y="120404"/>
                  <a:pt x="93647" y="114409"/>
                  <a:pt x="93647" y="107026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1159444" y="1623222"/>
            <a:ext cx="1605384" cy="2854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85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向量相似度匹配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52966" y="2158350"/>
            <a:ext cx="5877489" cy="4637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24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通过向量嵌入技术，将用户自然语言查询与Skill元数据注册表中的描述进行语义相似度计算，精准锁定最匹配的API Skill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52966" y="2764828"/>
            <a:ext cx="2845097" cy="677829"/>
          </a:xfrm>
          <a:custGeom>
            <a:avLst/>
            <a:gdLst/>
            <a:ahLst/>
            <a:cxnLst/>
            <a:rect l="l" t="t" r="r" b="b"/>
            <a:pathLst>
              <a:path w="2845097" h="677829">
                <a:moveTo>
                  <a:pt x="71348" y="0"/>
                </a:moveTo>
                <a:lnTo>
                  <a:pt x="2773749" y="0"/>
                </a:lnTo>
                <a:cubicBezTo>
                  <a:pt x="2813154" y="0"/>
                  <a:pt x="2845097" y="31944"/>
                  <a:pt x="2845097" y="71348"/>
                </a:cubicBezTo>
                <a:lnTo>
                  <a:pt x="2845097" y="606481"/>
                </a:lnTo>
                <a:cubicBezTo>
                  <a:pt x="2845097" y="645885"/>
                  <a:pt x="2813154" y="677829"/>
                  <a:pt x="2773749" y="677829"/>
                </a:cubicBezTo>
                <a:lnTo>
                  <a:pt x="71348" y="677829"/>
                </a:lnTo>
                <a:cubicBezTo>
                  <a:pt x="31944" y="677829"/>
                  <a:pt x="0" y="645885"/>
                  <a:pt x="0" y="606481"/>
                </a:cubicBezTo>
                <a:lnTo>
                  <a:pt x="0" y="71348"/>
                </a:lnTo>
                <a:cubicBezTo>
                  <a:pt x="0" y="31970"/>
                  <a:pt x="31970" y="0"/>
                  <a:pt x="71348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Shape 9"/>
          <p:cNvSpPr/>
          <p:nvPr/>
        </p:nvSpPr>
        <p:spPr>
          <a:xfrm>
            <a:off x="668910" y="2907529"/>
            <a:ext cx="160538" cy="142701"/>
          </a:xfrm>
          <a:custGeom>
            <a:avLst/>
            <a:gdLst/>
            <a:ahLst/>
            <a:cxnLst/>
            <a:rect l="l" t="t" r="r" b="b"/>
            <a:pathLst>
              <a:path w="160538" h="142701">
                <a:moveTo>
                  <a:pt x="44594" y="0"/>
                </a:moveTo>
                <a:cubicBezTo>
                  <a:pt x="49527" y="0"/>
                  <a:pt x="53513" y="3986"/>
                  <a:pt x="53513" y="8919"/>
                </a:cubicBezTo>
                <a:lnTo>
                  <a:pt x="53513" y="17838"/>
                </a:lnTo>
                <a:lnTo>
                  <a:pt x="89188" y="17838"/>
                </a:lnTo>
                <a:cubicBezTo>
                  <a:pt x="94121" y="17838"/>
                  <a:pt x="98107" y="21823"/>
                  <a:pt x="98107" y="26756"/>
                </a:cubicBezTo>
                <a:cubicBezTo>
                  <a:pt x="98107" y="31690"/>
                  <a:pt x="94121" y="35675"/>
                  <a:pt x="89188" y="35675"/>
                </a:cubicBezTo>
                <a:lnTo>
                  <a:pt x="86512" y="35675"/>
                </a:lnTo>
                <a:lnTo>
                  <a:pt x="84171" y="42113"/>
                </a:lnTo>
                <a:cubicBezTo>
                  <a:pt x="79600" y="54711"/>
                  <a:pt x="72716" y="66222"/>
                  <a:pt x="64048" y="76116"/>
                </a:cubicBezTo>
                <a:cubicBezTo>
                  <a:pt x="68006" y="78569"/>
                  <a:pt x="72131" y="80743"/>
                  <a:pt x="76423" y="82666"/>
                </a:cubicBezTo>
                <a:lnTo>
                  <a:pt x="90470" y="88909"/>
                </a:lnTo>
                <a:lnTo>
                  <a:pt x="107806" y="49890"/>
                </a:lnTo>
                <a:cubicBezTo>
                  <a:pt x="109227" y="46656"/>
                  <a:pt x="112433" y="44594"/>
                  <a:pt x="115944" y="44594"/>
                </a:cubicBezTo>
                <a:cubicBezTo>
                  <a:pt x="119456" y="44594"/>
                  <a:pt x="122661" y="46656"/>
                  <a:pt x="124083" y="49890"/>
                </a:cubicBezTo>
                <a:lnTo>
                  <a:pt x="159758" y="130159"/>
                </a:lnTo>
                <a:cubicBezTo>
                  <a:pt x="161765" y="134674"/>
                  <a:pt x="159730" y="139942"/>
                  <a:pt x="155243" y="141920"/>
                </a:cubicBezTo>
                <a:cubicBezTo>
                  <a:pt x="150756" y="143899"/>
                  <a:pt x="145460" y="141893"/>
                  <a:pt x="143481" y="137405"/>
                </a:cubicBezTo>
                <a:lnTo>
                  <a:pt x="137907" y="124863"/>
                </a:lnTo>
                <a:lnTo>
                  <a:pt x="94010" y="124863"/>
                </a:lnTo>
                <a:lnTo>
                  <a:pt x="88435" y="137405"/>
                </a:lnTo>
                <a:cubicBezTo>
                  <a:pt x="86429" y="141920"/>
                  <a:pt x="81161" y="143927"/>
                  <a:pt x="76674" y="141920"/>
                </a:cubicBezTo>
                <a:cubicBezTo>
                  <a:pt x="72187" y="139914"/>
                  <a:pt x="70152" y="134646"/>
                  <a:pt x="72159" y="130159"/>
                </a:cubicBezTo>
                <a:lnTo>
                  <a:pt x="83251" y="105214"/>
                </a:lnTo>
                <a:lnTo>
                  <a:pt x="69204" y="98971"/>
                </a:lnTo>
                <a:cubicBezTo>
                  <a:pt x="62794" y="96128"/>
                  <a:pt x="56662" y="92728"/>
                  <a:pt x="50865" y="88826"/>
                </a:cubicBezTo>
                <a:cubicBezTo>
                  <a:pt x="44928" y="93620"/>
                  <a:pt x="38434" y="97800"/>
                  <a:pt x="31495" y="101284"/>
                </a:cubicBezTo>
                <a:lnTo>
                  <a:pt x="21823" y="106078"/>
                </a:lnTo>
                <a:cubicBezTo>
                  <a:pt x="17420" y="108280"/>
                  <a:pt x="12068" y="106496"/>
                  <a:pt x="9866" y="102092"/>
                </a:cubicBezTo>
                <a:cubicBezTo>
                  <a:pt x="7665" y="97689"/>
                  <a:pt x="9448" y="92337"/>
                  <a:pt x="13852" y="90136"/>
                </a:cubicBezTo>
                <a:lnTo>
                  <a:pt x="23468" y="85314"/>
                </a:lnTo>
                <a:cubicBezTo>
                  <a:pt x="28011" y="83028"/>
                  <a:pt x="32331" y="80381"/>
                  <a:pt x="36400" y="77426"/>
                </a:cubicBezTo>
                <a:cubicBezTo>
                  <a:pt x="32554" y="73887"/>
                  <a:pt x="28930" y="70068"/>
                  <a:pt x="25558" y="66027"/>
                </a:cubicBezTo>
                <a:lnTo>
                  <a:pt x="22743" y="62627"/>
                </a:lnTo>
                <a:cubicBezTo>
                  <a:pt x="19593" y="58836"/>
                  <a:pt x="20095" y="53206"/>
                  <a:pt x="23886" y="50057"/>
                </a:cubicBezTo>
                <a:cubicBezTo>
                  <a:pt x="27676" y="46907"/>
                  <a:pt x="33306" y="47409"/>
                  <a:pt x="36456" y="51199"/>
                </a:cubicBezTo>
                <a:lnTo>
                  <a:pt x="39298" y="54600"/>
                </a:lnTo>
                <a:cubicBezTo>
                  <a:pt x="42504" y="58474"/>
                  <a:pt x="46015" y="62069"/>
                  <a:pt x="49722" y="65386"/>
                </a:cubicBezTo>
                <a:cubicBezTo>
                  <a:pt x="57387" y="56913"/>
                  <a:pt x="63435" y="46963"/>
                  <a:pt x="67421" y="36010"/>
                </a:cubicBezTo>
                <a:lnTo>
                  <a:pt x="67560" y="35675"/>
                </a:lnTo>
                <a:lnTo>
                  <a:pt x="8947" y="35675"/>
                </a:lnTo>
                <a:cubicBezTo>
                  <a:pt x="3986" y="35675"/>
                  <a:pt x="0" y="31690"/>
                  <a:pt x="0" y="26756"/>
                </a:cubicBezTo>
                <a:cubicBezTo>
                  <a:pt x="0" y="21823"/>
                  <a:pt x="3986" y="17838"/>
                  <a:pt x="8919" y="17838"/>
                </a:cubicBezTo>
                <a:lnTo>
                  <a:pt x="35675" y="17838"/>
                </a:lnTo>
                <a:lnTo>
                  <a:pt x="35675" y="8919"/>
                </a:lnTo>
                <a:cubicBezTo>
                  <a:pt x="35675" y="3986"/>
                  <a:pt x="39661" y="0"/>
                  <a:pt x="44594" y="0"/>
                </a:cubicBezTo>
                <a:close/>
                <a:moveTo>
                  <a:pt x="115944" y="75475"/>
                </a:moveTo>
                <a:lnTo>
                  <a:pt x="101925" y="107026"/>
                </a:lnTo>
                <a:lnTo>
                  <a:pt x="129964" y="107026"/>
                </a:lnTo>
                <a:lnTo>
                  <a:pt x="115944" y="75475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Text 10"/>
          <p:cNvSpPr/>
          <p:nvPr/>
        </p:nvSpPr>
        <p:spPr>
          <a:xfrm>
            <a:off x="909718" y="2871854"/>
            <a:ext cx="642154" cy="214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4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语义理解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9991" y="3157255"/>
            <a:ext cx="2693478" cy="178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3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理解同义词、近义词表达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508224" y="2764828"/>
            <a:ext cx="2845097" cy="677829"/>
          </a:xfrm>
          <a:custGeom>
            <a:avLst/>
            <a:gdLst/>
            <a:ahLst/>
            <a:cxnLst/>
            <a:rect l="l" t="t" r="r" b="b"/>
            <a:pathLst>
              <a:path w="2845097" h="677829">
                <a:moveTo>
                  <a:pt x="71348" y="0"/>
                </a:moveTo>
                <a:lnTo>
                  <a:pt x="2773749" y="0"/>
                </a:lnTo>
                <a:cubicBezTo>
                  <a:pt x="2813154" y="0"/>
                  <a:pt x="2845097" y="31944"/>
                  <a:pt x="2845097" y="71348"/>
                </a:cubicBezTo>
                <a:lnTo>
                  <a:pt x="2845097" y="606481"/>
                </a:lnTo>
                <a:cubicBezTo>
                  <a:pt x="2845097" y="645885"/>
                  <a:pt x="2813154" y="677829"/>
                  <a:pt x="2773749" y="677829"/>
                </a:cubicBezTo>
                <a:lnTo>
                  <a:pt x="71348" y="677829"/>
                </a:lnTo>
                <a:cubicBezTo>
                  <a:pt x="31944" y="677829"/>
                  <a:pt x="0" y="645885"/>
                  <a:pt x="0" y="606481"/>
                </a:cubicBezTo>
                <a:lnTo>
                  <a:pt x="0" y="71348"/>
                </a:lnTo>
                <a:cubicBezTo>
                  <a:pt x="0" y="31970"/>
                  <a:pt x="31970" y="0"/>
                  <a:pt x="71348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Shape 13"/>
          <p:cNvSpPr/>
          <p:nvPr/>
        </p:nvSpPr>
        <p:spPr>
          <a:xfrm>
            <a:off x="3650925" y="2907529"/>
            <a:ext cx="107026" cy="142701"/>
          </a:xfrm>
          <a:custGeom>
            <a:avLst/>
            <a:gdLst/>
            <a:ahLst/>
            <a:cxnLst/>
            <a:rect l="l" t="t" r="r" b="b"/>
            <a:pathLst>
              <a:path w="107026" h="142701">
                <a:moveTo>
                  <a:pt x="17838" y="0"/>
                </a:moveTo>
                <a:cubicBezTo>
                  <a:pt x="7999" y="0"/>
                  <a:pt x="0" y="7999"/>
                  <a:pt x="0" y="17838"/>
                </a:cubicBezTo>
                <a:lnTo>
                  <a:pt x="0" y="124863"/>
                </a:lnTo>
                <a:cubicBezTo>
                  <a:pt x="0" y="134702"/>
                  <a:pt x="7999" y="142701"/>
                  <a:pt x="17838" y="142701"/>
                </a:cubicBezTo>
                <a:lnTo>
                  <a:pt x="89188" y="142701"/>
                </a:lnTo>
                <a:cubicBezTo>
                  <a:pt x="99027" y="142701"/>
                  <a:pt x="107026" y="134702"/>
                  <a:pt x="107026" y="124863"/>
                </a:cubicBezTo>
                <a:lnTo>
                  <a:pt x="107026" y="17838"/>
                </a:lnTo>
                <a:cubicBezTo>
                  <a:pt x="107026" y="7999"/>
                  <a:pt x="99027" y="0"/>
                  <a:pt x="89188" y="0"/>
                </a:cubicBezTo>
                <a:lnTo>
                  <a:pt x="17838" y="0"/>
                </a:lnTo>
                <a:close/>
                <a:moveTo>
                  <a:pt x="26756" y="17838"/>
                </a:moveTo>
                <a:lnTo>
                  <a:pt x="80269" y="17838"/>
                </a:lnTo>
                <a:cubicBezTo>
                  <a:pt x="85202" y="17838"/>
                  <a:pt x="89188" y="21823"/>
                  <a:pt x="89188" y="26756"/>
                </a:cubicBezTo>
                <a:lnTo>
                  <a:pt x="89188" y="35675"/>
                </a:lnTo>
                <a:cubicBezTo>
                  <a:pt x="89188" y="40608"/>
                  <a:pt x="85202" y="44594"/>
                  <a:pt x="80269" y="44594"/>
                </a:cubicBezTo>
                <a:lnTo>
                  <a:pt x="26756" y="44594"/>
                </a:lnTo>
                <a:cubicBezTo>
                  <a:pt x="21823" y="44594"/>
                  <a:pt x="17838" y="40608"/>
                  <a:pt x="17838" y="35675"/>
                </a:cubicBezTo>
                <a:lnTo>
                  <a:pt x="17838" y="26756"/>
                </a:lnTo>
                <a:cubicBezTo>
                  <a:pt x="17838" y="21823"/>
                  <a:pt x="21823" y="17838"/>
                  <a:pt x="26756" y="17838"/>
                </a:cubicBezTo>
                <a:close/>
                <a:moveTo>
                  <a:pt x="31216" y="64661"/>
                </a:moveTo>
                <a:cubicBezTo>
                  <a:pt x="31216" y="68353"/>
                  <a:pt x="28219" y="71350"/>
                  <a:pt x="24527" y="71350"/>
                </a:cubicBezTo>
                <a:cubicBezTo>
                  <a:pt x="20835" y="71350"/>
                  <a:pt x="17838" y="68353"/>
                  <a:pt x="17838" y="64661"/>
                </a:cubicBezTo>
                <a:cubicBezTo>
                  <a:pt x="17838" y="60969"/>
                  <a:pt x="20835" y="57972"/>
                  <a:pt x="24527" y="57972"/>
                </a:cubicBezTo>
                <a:cubicBezTo>
                  <a:pt x="28219" y="57972"/>
                  <a:pt x="31216" y="60969"/>
                  <a:pt x="31216" y="64661"/>
                </a:cubicBezTo>
                <a:close/>
                <a:moveTo>
                  <a:pt x="53513" y="71350"/>
                </a:moveTo>
                <a:cubicBezTo>
                  <a:pt x="49821" y="71350"/>
                  <a:pt x="46824" y="68353"/>
                  <a:pt x="46824" y="64661"/>
                </a:cubicBezTo>
                <a:cubicBezTo>
                  <a:pt x="46824" y="60969"/>
                  <a:pt x="49821" y="57972"/>
                  <a:pt x="53513" y="57972"/>
                </a:cubicBezTo>
                <a:cubicBezTo>
                  <a:pt x="57205" y="57972"/>
                  <a:pt x="60202" y="60969"/>
                  <a:pt x="60202" y="64661"/>
                </a:cubicBezTo>
                <a:cubicBezTo>
                  <a:pt x="60202" y="68353"/>
                  <a:pt x="57205" y="71350"/>
                  <a:pt x="53513" y="71350"/>
                </a:cubicBezTo>
                <a:close/>
                <a:moveTo>
                  <a:pt x="89188" y="64661"/>
                </a:moveTo>
                <a:cubicBezTo>
                  <a:pt x="89188" y="68353"/>
                  <a:pt x="86191" y="71350"/>
                  <a:pt x="82499" y="71350"/>
                </a:cubicBezTo>
                <a:cubicBezTo>
                  <a:pt x="78807" y="71350"/>
                  <a:pt x="75810" y="68353"/>
                  <a:pt x="75810" y="64661"/>
                </a:cubicBezTo>
                <a:cubicBezTo>
                  <a:pt x="75810" y="60969"/>
                  <a:pt x="78807" y="57972"/>
                  <a:pt x="82499" y="57972"/>
                </a:cubicBezTo>
                <a:cubicBezTo>
                  <a:pt x="86191" y="57972"/>
                  <a:pt x="89188" y="60969"/>
                  <a:pt x="89188" y="64661"/>
                </a:cubicBezTo>
                <a:close/>
                <a:moveTo>
                  <a:pt x="24527" y="98107"/>
                </a:moveTo>
                <a:cubicBezTo>
                  <a:pt x="20835" y="98107"/>
                  <a:pt x="17838" y="95110"/>
                  <a:pt x="17838" y="91418"/>
                </a:cubicBezTo>
                <a:cubicBezTo>
                  <a:pt x="17838" y="87726"/>
                  <a:pt x="20835" y="84729"/>
                  <a:pt x="24527" y="84729"/>
                </a:cubicBezTo>
                <a:cubicBezTo>
                  <a:pt x="28219" y="84729"/>
                  <a:pt x="31216" y="87726"/>
                  <a:pt x="31216" y="91418"/>
                </a:cubicBezTo>
                <a:cubicBezTo>
                  <a:pt x="31216" y="95110"/>
                  <a:pt x="28219" y="98107"/>
                  <a:pt x="24527" y="98107"/>
                </a:cubicBezTo>
                <a:close/>
                <a:moveTo>
                  <a:pt x="60202" y="91418"/>
                </a:moveTo>
                <a:cubicBezTo>
                  <a:pt x="60202" y="95110"/>
                  <a:pt x="57205" y="98107"/>
                  <a:pt x="53513" y="98107"/>
                </a:cubicBezTo>
                <a:cubicBezTo>
                  <a:pt x="49821" y="98107"/>
                  <a:pt x="46824" y="95110"/>
                  <a:pt x="46824" y="91418"/>
                </a:cubicBezTo>
                <a:cubicBezTo>
                  <a:pt x="46824" y="87726"/>
                  <a:pt x="49821" y="84729"/>
                  <a:pt x="53513" y="84729"/>
                </a:cubicBezTo>
                <a:cubicBezTo>
                  <a:pt x="57205" y="84729"/>
                  <a:pt x="60202" y="87726"/>
                  <a:pt x="60202" y="91418"/>
                </a:cubicBezTo>
                <a:close/>
                <a:moveTo>
                  <a:pt x="82499" y="98107"/>
                </a:moveTo>
                <a:cubicBezTo>
                  <a:pt x="78807" y="98107"/>
                  <a:pt x="75810" y="95110"/>
                  <a:pt x="75810" y="91418"/>
                </a:cubicBezTo>
                <a:cubicBezTo>
                  <a:pt x="75810" y="87726"/>
                  <a:pt x="78807" y="84729"/>
                  <a:pt x="82499" y="84729"/>
                </a:cubicBezTo>
                <a:cubicBezTo>
                  <a:pt x="86191" y="84729"/>
                  <a:pt x="89188" y="87726"/>
                  <a:pt x="89188" y="91418"/>
                </a:cubicBezTo>
                <a:cubicBezTo>
                  <a:pt x="89188" y="95110"/>
                  <a:pt x="86191" y="98107"/>
                  <a:pt x="82499" y="98107"/>
                </a:cubicBezTo>
                <a:close/>
                <a:moveTo>
                  <a:pt x="17838" y="118174"/>
                </a:moveTo>
                <a:cubicBezTo>
                  <a:pt x="17838" y="114467"/>
                  <a:pt x="20820" y="111485"/>
                  <a:pt x="24527" y="111485"/>
                </a:cubicBezTo>
                <a:lnTo>
                  <a:pt x="55743" y="111485"/>
                </a:lnTo>
                <a:cubicBezTo>
                  <a:pt x="59449" y="111485"/>
                  <a:pt x="62432" y="114467"/>
                  <a:pt x="62432" y="118174"/>
                </a:cubicBezTo>
                <a:cubicBezTo>
                  <a:pt x="62432" y="121881"/>
                  <a:pt x="59449" y="124863"/>
                  <a:pt x="55743" y="124863"/>
                </a:cubicBezTo>
                <a:lnTo>
                  <a:pt x="24527" y="124863"/>
                </a:lnTo>
                <a:cubicBezTo>
                  <a:pt x="20820" y="124863"/>
                  <a:pt x="17838" y="121881"/>
                  <a:pt x="17838" y="118174"/>
                </a:cubicBezTo>
                <a:close/>
                <a:moveTo>
                  <a:pt x="82499" y="111485"/>
                </a:moveTo>
                <a:cubicBezTo>
                  <a:pt x="86206" y="111485"/>
                  <a:pt x="89188" y="114467"/>
                  <a:pt x="89188" y="118174"/>
                </a:cubicBezTo>
                <a:cubicBezTo>
                  <a:pt x="89188" y="121881"/>
                  <a:pt x="86206" y="124863"/>
                  <a:pt x="82499" y="124863"/>
                </a:cubicBezTo>
                <a:cubicBezTo>
                  <a:pt x="78792" y="124863"/>
                  <a:pt x="75810" y="121881"/>
                  <a:pt x="75810" y="118174"/>
                </a:cubicBezTo>
                <a:cubicBezTo>
                  <a:pt x="75810" y="114467"/>
                  <a:pt x="78792" y="111485"/>
                  <a:pt x="82499" y="111485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4"/>
          <p:cNvSpPr/>
          <p:nvPr/>
        </p:nvSpPr>
        <p:spPr>
          <a:xfrm>
            <a:off x="3864976" y="2871854"/>
            <a:ext cx="784854" cy="214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4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相似度计算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615250" y="3157255"/>
            <a:ext cx="2693478" cy="178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3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余弦相似度&gt;0.85触发匹配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365671" y="3790490"/>
            <a:ext cx="6180729" cy="1890786"/>
          </a:xfrm>
          <a:custGeom>
            <a:avLst/>
            <a:gdLst/>
            <a:ahLst/>
            <a:cxnLst/>
            <a:rect l="l" t="t" r="r" b="b"/>
            <a:pathLst>
              <a:path w="6180729" h="1890786">
                <a:moveTo>
                  <a:pt x="71358" y="0"/>
                </a:moveTo>
                <a:lnTo>
                  <a:pt x="6109370" y="0"/>
                </a:lnTo>
                <a:cubicBezTo>
                  <a:pt x="6148780" y="0"/>
                  <a:pt x="6180729" y="31948"/>
                  <a:pt x="6180729" y="71358"/>
                </a:cubicBezTo>
                <a:lnTo>
                  <a:pt x="6180729" y="1819427"/>
                </a:lnTo>
                <a:cubicBezTo>
                  <a:pt x="6180729" y="1858837"/>
                  <a:pt x="6148780" y="1890786"/>
                  <a:pt x="6109370" y="1890786"/>
                </a:cubicBezTo>
                <a:lnTo>
                  <a:pt x="71358" y="1890786"/>
                </a:lnTo>
                <a:cubicBezTo>
                  <a:pt x="31948" y="1890786"/>
                  <a:pt x="0" y="1858837"/>
                  <a:pt x="0" y="1819427"/>
                </a:cubicBezTo>
                <a:lnTo>
                  <a:pt x="0" y="71358"/>
                </a:lnTo>
                <a:cubicBezTo>
                  <a:pt x="0" y="31948"/>
                  <a:pt x="31948" y="0"/>
                  <a:pt x="71358" y="0"/>
                </a:cubicBezTo>
                <a:close/>
              </a:path>
            </a:pathLst>
          </a:custGeom>
          <a:gradFill flip="none" rotWithShape="1">
            <a:gsLst>
              <a:gs pos="0">
                <a:srgbClr val="4C5F7A">
                  <a:alpha val="20000"/>
                </a:srgbClr>
              </a:gs>
              <a:gs pos="100000">
                <a:srgbClr val="4C5F7A">
                  <a:alpha val="5000"/>
                </a:srgbClr>
              </a:gs>
            </a:gsLst>
            <a:lin ang="2700000" scaled="1"/>
          </a:gradFill>
          <a:ln w="25400">
            <a:solidFill>
              <a:srgbClr val="4C5F7A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Shape 17"/>
          <p:cNvSpPr/>
          <p:nvPr/>
        </p:nvSpPr>
        <p:spPr>
          <a:xfrm>
            <a:off x="552966" y="3977785"/>
            <a:ext cx="499453" cy="499453"/>
          </a:xfrm>
          <a:custGeom>
            <a:avLst/>
            <a:gdLst/>
            <a:ahLst/>
            <a:cxnLst/>
            <a:rect l="l" t="t" r="r" b="b"/>
            <a:pathLst>
              <a:path w="499453" h="499453">
                <a:moveTo>
                  <a:pt x="71352" y="0"/>
                </a:moveTo>
                <a:lnTo>
                  <a:pt x="428101" y="0"/>
                </a:lnTo>
                <a:cubicBezTo>
                  <a:pt x="467481" y="0"/>
                  <a:pt x="499453" y="31972"/>
                  <a:pt x="499453" y="71352"/>
                </a:cubicBezTo>
                <a:lnTo>
                  <a:pt x="499453" y="428101"/>
                </a:lnTo>
                <a:cubicBezTo>
                  <a:pt x="499453" y="467481"/>
                  <a:pt x="467481" y="499453"/>
                  <a:pt x="428101" y="499453"/>
                </a:cubicBezTo>
                <a:lnTo>
                  <a:pt x="71352" y="499453"/>
                </a:lnTo>
                <a:cubicBezTo>
                  <a:pt x="31972" y="499453"/>
                  <a:pt x="0" y="467481"/>
                  <a:pt x="0" y="428101"/>
                </a:cubicBezTo>
                <a:lnTo>
                  <a:pt x="0" y="71352"/>
                </a:lnTo>
                <a:cubicBezTo>
                  <a:pt x="0" y="31972"/>
                  <a:pt x="31972" y="0"/>
                  <a:pt x="71352" y="0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Shape 18"/>
          <p:cNvSpPr/>
          <p:nvPr/>
        </p:nvSpPr>
        <p:spPr>
          <a:xfrm>
            <a:off x="695666" y="4120486"/>
            <a:ext cx="214051" cy="214051"/>
          </a:xfrm>
          <a:custGeom>
            <a:avLst/>
            <a:gdLst/>
            <a:ahLst/>
            <a:cxnLst/>
            <a:rect l="l" t="t" r="r" b="b"/>
            <a:pathLst>
              <a:path w="214051" h="214051">
                <a:moveTo>
                  <a:pt x="97201" y="2174"/>
                </a:moveTo>
                <a:cubicBezTo>
                  <a:pt x="103430" y="-711"/>
                  <a:pt x="110621" y="-711"/>
                  <a:pt x="116850" y="2174"/>
                </a:cubicBezTo>
                <a:lnTo>
                  <a:pt x="208240" y="44399"/>
                </a:lnTo>
                <a:cubicBezTo>
                  <a:pt x="211794" y="46029"/>
                  <a:pt x="214051" y="49583"/>
                  <a:pt x="214051" y="53513"/>
                </a:cubicBezTo>
                <a:cubicBezTo>
                  <a:pt x="214051" y="57443"/>
                  <a:pt x="211794" y="60996"/>
                  <a:pt x="208240" y="62627"/>
                </a:cubicBezTo>
                <a:lnTo>
                  <a:pt x="116850" y="104852"/>
                </a:lnTo>
                <a:cubicBezTo>
                  <a:pt x="110621" y="107736"/>
                  <a:pt x="103430" y="107736"/>
                  <a:pt x="97201" y="104852"/>
                </a:cubicBezTo>
                <a:lnTo>
                  <a:pt x="5811" y="62627"/>
                </a:lnTo>
                <a:cubicBezTo>
                  <a:pt x="2258" y="60954"/>
                  <a:pt x="0" y="57401"/>
                  <a:pt x="0" y="53513"/>
                </a:cubicBezTo>
                <a:cubicBezTo>
                  <a:pt x="0" y="49625"/>
                  <a:pt x="2258" y="46029"/>
                  <a:pt x="5811" y="44399"/>
                </a:cubicBezTo>
                <a:lnTo>
                  <a:pt x="97201" y="2174"/>
                </a:lnTo>
                <a:close/>
                <a:moveTo>
                  <a:pt x="20109" y="91306"/>
                </a:moveTo>
                <a:lnTo>
                  <a:pt x="88798" y="123038"/>
                </a:lnTo>
                <a:cubicBezTo>
                  <a:pt x="100378" y="128389"/>
                  <a:pt x="113715" y="128389"/>
                  <a:pt x="125295" y="123038"/>
                </a:cubicBezTo>
                <a:lnTo>
                  <a:pt x="193984" y="91306"/>
                </a:lnTo>
                <a:lnTo>
                  <a:pt x="208240" y="97912"/>
                </a:lnTo>
                <a:cubicBezTo>
                  <a:pt x="211794" y="99542"/>
                  <a:pt x="214051" y="103096"/>
                  <a:pt x="214051" y="107026"/>
                </a:cubicBezTo>
                <a:cubicBezTo>
                  <a:pt x="214051" y="110955"/>
                  <a:pt x="211794" y="114509"/>
                  <a:pt x="208240" y="116140"/>
                </a:cubicBezTo>
                <a:lnTo>
                  <a:pt x="116850" y="158364"/>
                </a:lnTo>
                <a:cubicBezTo>
                  <a:pt x="110621" y="161249"/>
                  <a:pt x="103430" y="161249"/>
                  <a:pt x="97201" y="158364"/>
                </a:cubicBezTo>
                <a:lnTo>
                  <a:pt x="5811" y="116140"/>
                </a:lnTo>
                <a:cubicBezTo>
                  <a:pt x="2258" y="114467"/>
                  <a:pt x="0" y="110914"/>
                  <a:pt x="0" y="107026"/>
                </a:cubicBezTo>
                <a:cubicBezTo>
                  <a:pt x="0" y="103138"/>
                  <a:pt x="2258" y="99542"/>
                  <a:pt x="5811" y="97912"/>
                </a:cubicBezTo>
                <a:lnTo>
                  <a:pt x="20067" y="91306"/>
                </a:lnTo>
                <a:close/>
                <a:moveTo>
                  <a:pt x="5811" y="151425"/>
                </a:moveTo>
                <a:lnTo>
                  <a:pt x="20067" y="144819"/>
                </a:lnTo>
                <a:lnTo>
                  <a:pt x="88756" y="176550"/>
                </a:lnTo>
                <a:cubicBezTo>
                  <a:pt x="100337" y="181902"/>
                  <a:pt x="113673" y="181902"/>
                  <a:pt x="125253" y="176550"/>
                </a:cubicBezTo>
                <a:lnTo>
                  <a:pt x="193942" y="144819"/>
                </a:lnTo>
                <a:lnTo>
                  <a:pt x="208198" y="151425"/>
                </a:lnTo>
                <a:cubicBezTo>
                  <a:pt x="211752" y="153055"/>
                  <a:pt x="214009" y="156609"/>
                  <a:pt x="214009" y="160538"/>
                </a:cubicBezTo>
                <a:cubicBezTo>
                  <a:pt x="214009" y="164468"/>
                  <a:pt x="211752" y="168022"/>
                  <a:pt x="208198" y="169652"/>
                </a:cubicBezTo>
                <a:lnTo>
                  <a:pt x="116808" y="211877"/>
                </a:lnTo>
                <a:cubicBezTo>
                  <a:pt x="110579" y="214762"/>
                  <a:pt x="103388" y="214762"/>
                  <a:pt x="97159" y="211877"/>
                </a:cubicBezTo>
                <a:lnTo>
                  <a:pt x="5811" y="169652"/>
                </a:lnTo>
                <a:cubicBezTo>
                  <a:pt x="2258" y="167980"/>
                  <a:pt x="0" y="164426"/>
                  <a:pt x="0" y="160538"/>
                </a:cubicBezTo>
                <a:cubicBezTo>
                  <a:pt x="0" y="156650"/>
                  <a:pt x="2258" y="153055"/>
                  <a:pt x="5811" y="151425"/>
                </a:cubicBezTo>
                <a:close/>
              </a:path>
            </a:pathLst>
          </a:custGeom>
          <a:solidFill>
            <a:srgbClr val="E0E2E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9"/>
          <p:cNvSpPr/>
          <p:nvPr/>
        </p:nvSpPr>
        <p:spPr>
          <a:xfrm>
            <a:off x="1159444" y="4084811"/>
            <a:ext cx="1605384" cy="2854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85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描述词匹配增强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552966" y="4619939"/>
            <a:ext cx="5877489" cy="231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24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结合关键词匹配与Few-Shot示例，提升特定业务术语的识别准确率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570803" y="5030203"/>
            <a:ext cx="142701" cy="142701"/>
          </a:xfrm>
          <a:custGeom>
            <a:avLst/>
            <a:gdLst/>
            <a:ahLst/>
            <a:cxnLst/>
            <a:rect l="l" t="t" r="r" b="b"/>
            <a:pathLst>
              <a:path w="142701" h="142701">
                <a:moveTo>
                  <a:pt x="71350" y="142701"/>
                </a:moveTo>
                <a:cubicBezTo>
                  <a:pt x="110730" y="142701"/>
                  <a:pt x="142701" y="110730"/>
                  <a:pt x="142701" y="71350"/>
                </a:cubicBezTo>
                <a:cubicBezTo>
                  <a:pt x="142701" y="31971"/>
                  <a:pt x="110730" y="0"/>
                  <a:pt x="71350" y="0"/>
                </a:cubicBezTo>
                <a:cubicBezTo>
                  <a:pt x="31971" y="0"/>
                  <a:pt x="0" y="31971"/>
                  <a:pt x="0" y="71350"/>
                </a:cubicBezTo>
                <a:cubicBezTo>
                  <a:pt x="0" y="110730"/>
                  <a:pt x="31971" y="142701"/>
                  <a:pt x="71350" y="142701"/>
                </a:cubicBezTo>
                <a:close/>
                <a:moveTo>
                  <a:pt x="94874" y="59282"/>
                </a:moveTo>
                <a:lnTo>
                  <a:pt x="72577" y="94957"/>
                </a:lnTo>
                <a:cubicBezTo>
                  <a:pt x="71406" y="96825"/>
                  <a:pt x="69399" y="97995"/>
                  <a:pt x="67198" y="98107"/>
                </a:cubicBezTo>
                <a:cubicBezTo>
                  <a:pt x="64996" y="98218"/>
                  <a:pt x="62878" y="97215"/>
                  <a:pt x="61568" y="95431"/>
                </a:cubicBezTo>
                <a:lnTo>
                  <a:pt x="48189" y="77594"/>
                </a:lnTo>
                <a:cubicBezTo>
                  <a:pt x="45960" y="74639"/>
                  <a:pt x="46573" y="70459"/>
                  <a:pt x="49527" y="68229"/>
                </a:cubicBezTo>
                <a:cubicBezTo>
                  <a:pt x="52482" y="65999"/>
                  <a:pt x="56662" y="66612"/>
                  <a:pt x="58892" y="69567"/>
                </a:cubicBezTo>
                <a:lnTo>
                  <a:pt x="66417" y="79600"/>
                </a:lnTo>
                <a:lnTo>
                  <a:pt x="83530" y="52203"/>
                </a:lnTo>
                <a:cubicBezTo>
                  <a:pt x="85481" y="49081"/>
                  <a:pt x="89606" y="48106"/>
                  <a:pt x="92756" y="50085"/>
                </a:cubicBezTo>
                <a:cubicBezTo>
                  <a:pt x="95905" y="52063"/>
                  <a:pt x="96853" y="56161"/>
                  <a:pt x="94874" y="59310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22"/>
          <p:cNvSpPr/>
          <p:nvPr/>
        </p:nvSpPr>
        <p:spPr>
          <a:xfrm>
            <a:off x="802692" y="4994528"/>
            <a:ext cx="1899704" cy="214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4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配置3-5个典型用户提问示例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570803" y="5315605"/>
            <a:ext cx="142701" cy="142701"/>
          </a:xfrm>
          <a:custGeom>
            <a:avLst/>
            <a:gdLst/>
            <a:ahLst/>
            <a:cxnLst/>
            <a:rect l="l" t="t" r="r" b="b"/>
            <a:pathLst>
              <a:path w="142701" h="142701">
                <a:moveTo>
                  <a:pt x="71350" y="142701"/>
                </a:moveTo>
                <a:cubicBezTo>
                  <a:pt x="110730" y="142701"/>
                  <a:pt x="142701" y="110730"/>
                  <a:pt x="142701" y="71350"/>
                </a:cubicBezTo>
                <a:cubicBezTo>
                  <a:pt x="142701" y="31971"/>
                  <a:pt x="110730" y="0"/>
                  <a:pt x="71350" y="0"/>
                </a:cubicBezTo>
                <a:cubicBezTo>
                  <a:pt x="31971" y="0"/>
                  <a:pt x="0" y="31971"/>
                  <a:pt x="0" y="71350"/>
                </a:cubicBezTo>
                <a:cubicBezTo>
                  <a:pt x="0" y="110730"/>
                  <a:pt x="31971" y="142701"/>
                  <a:pt x="71350" y="142701"/>
                </a:cubicBezTo>
                <a:close/>
                <a:moveTo>
                  <a:pt x="94874" y="59282"/>
                </a:moveTo>
                <a:lnTo>
                  <a:pt x="72577" y="94957"/>
                </a:lnTo>
                <a:cubicBezTo>
                  <a:pt x="71406" y="96825"/>
                  <a:pt x="69399" y="97995"/>
                  <a:pt x="67198" y="98107"/>
                </a:cubicBezTo>
                <a:cubicBezTo>
                  <a:pt x="64996" y="98218"/>
                  <a:pt x="62878" y="97215"/>
                  <a:pt x="61568" y="95431"/>
                </a:cubicBezTo>
                <a:lnTo>
                  <a:pt x="48189" y="77594"/>
                </a:lnTo>
                <a:cubicBezTo>
                  <a:pt x="45960" y="74639"/>
                  <a:pt x="46573" y="70459"/>
                  <a:pt x="49527" y="68229"/>
                </a:cubicBezTo>
                <a:cubicBezTo>
                  <a:pt x="52482" y="65999"/>
                  <a:pt x="56662" y="66612"/>
                  <a:pt x="58892" y="69567"/>
                </a:cubicBezTo>
                <a:lnTo>
                  <a:pt x="66417" y="79600"/>
                </a:lnTo>
                <a:lnTo>
                  <a:pt x="83530" y="52203"/>
                </a:lnTo>
                <a:cubicBezTo>
                  <a:pt x="85481" y="49081"/>
                  <a:pt x="89606" y="48106"/>
                  <a:pt x="92756" y="50085"/>
                </a:cubicBezTo>
                <a:cubicBezTo>
                  <a:pt x="95905" y="52063"/>
                  <a:pt x="96853" y="56161"/>
                  <a:pt x="94874" y="59310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6" name="Text 24"/>
          <p:cNvSpPr/>
          <p:nvPr/>
        </p:nvSpPr>
        <p:spPr>
          <a:xfrm>
            <a:off x="802692" y="5279930"/>
            <a:ext cx="1641059" cy="214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4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支持业务术语同义词配置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6775710" y="1328901"/>
            <a:ext cx="5048041" cy="5163985"/>
          </a:xfrm>
          <a:custGeom>
            <a:avLst/>
            <a:gdLst/>
            <a:ahLst/>
            <a:cxnLst/>
            <a:rect l="l" t="t" r="r" b="b"/>
            <a:pathLst>
              <a:path w="5048041" h="5163985">
                <a:moveTo>
                  <a:pt x="71329" y="0"/>
                </a:moveTo>
                <a:lnTo>
                  <a:pt x="4976712" y="0"/>
                </a:lnTo>
                <a:cubicBezTo>
                  <a:pt x="5016106" y="0"/>
                  <a:pt x="5048041" y="31935"/>
                  <a:pt x="5048041" y="71329"/>
                </a:cubicBezTo>
                <a:lnTo>
                  <a:pt x="5048041" y="5092657"/>
                </a:lnTo>
                <a:cubicBezTo>
                  <a:pt x="5048041" y="5132050"/>
                  <a:pt x="5016106" y="5163985"/>
                  <a:pt x="4976712" y="5163985"/>
                </a:cubicBezTo>
                <a:lnTo>
                  <a:pt x="71329" y="5163985"/>
                </a:lnTo>
                <a:cubicBezTo>
                  <a:pt x="31935" y="5163985"/>
                  <a:pt x="0" y="5132050"/>
                  <a:pt x="0" y="5092657"/>
                </a:cubicBezTo>
                <a:lnTo>
                  <a:pt x="0" y="71329"/>
                </a:lnTo>
                <a:cubicBezTo>
                  <a:pt x="0" y="31961"/>
                  <a:pt x="31961" y="0"/>
                  <a:pt x="71329" y="0"/>
                </a:cubicBezTo>
                <a:close/>
              </a:path>
            </a:pathLst>
          </a:custGeom>
          <a:gradFill flip="none" rotWithShape="1">
            <a:gsLst>
              <a:gs pos="0">
                <a:srgbClr val="FB2C36">
                  <a:alpha val="20000"/>
                </a:srgbClr>
              </a:gs>
              <a:gs pos="100000">
                <a:srgbClr val="FB2C36">
                  <a:alpha val="5000"/>
                </a:srgbClr>
              </a:gs>
            </a:gsLst>
            <a:lin ang="2700000" scaled="1"/>
          </a:gradFill>
          <a:ln w="25400">
            <a:solidFill>
              <a:srgbClr val="FF6467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Shape 26"/>
          <p:cNvSpPr/>
          <p:nvPr/>
        </p:nvSpPr>
        <p:spPr>
          <a:xfrm>
            <a:off x="6963005" y="1516196"/>
            <a:ext cx="499453" cy="499453"/>
          </a:xfrm>
          <a:custGeom>
            <a:avLst/>
            <a:gdLst/>
            <a:ahLst/>
            <a:cxnLst/>
            <a:rect l="l" t="t" r="r" b="b"/>
            <a:pathLst>
              <a:path w="499453" h="499453">
                <a:moveTo>
                  <a:pt x="71352" y="0"/>
                </a:moveTo>
                <a:lnTo>
                  <a:pt x="428101" y="0"/>
                </a:lnTo>
                <a:cubicBezTo>
                  <a:pt x="467481" y="0"/>
                  <a:pt x="499453" y="31972"/>
                  <a:pt x="499453" y="71352"/>
                </a:cubicBezTo>
                <a:lnTo>
                  <a:pt x="499453" y="428101"/>
                </a:lnTo>
                <a:cubicBezTo>
                  <a:pt x="499453" y="467481"/>
                  <a:pt x="467481" y="499453"/>
                  <a:pt x="428101" y="499453"/>
                </a:cubicBezTo>
                <a:lnTo>
                  <a:pt x="71352" y="499453"/>
                </a:lnTo>
                <a:cubicBezTo>
                  <a:pt x="31972" y="499453"/>
                  <a:pt x="0" y="467481"/>
                  <a:pt x="0" y="428101"/>
                </a:cubicBezTo>
                <a:lnTo>
                  <a:pt x="0" y="71352"/>
                </a:lnTo>
                <a:cubicBezTo>
                  <a:pt x="0" y="31972"/>
                  <a:pt x="31972" y="0"/>
                  <a:pt x="71352" y="0"/>
                </a:cubicBezTo>
                <a:close/>
              </a:path>
            </a:pathLst>
          </a:custGeom>
          <a:solidFill>
            <a:srgbClr val="FB2C36">
              <a:alpha val="3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9" name="Shape 27"/>
          <p:cNvSpPr/>
          <p:nvPr/>
        </p:nvSpPr>
        <p:spPr>
          <a:xfrm>
            <a:off x="7105706" y="1658897"/>
            <a:ext cx="214051" cy="214051"/>
          </a:xfrm>
          <a:custGeom>
            <a:avLst/>
            <a:gdLst/>
            <a:ahLst/>
            <a:cxnLst/>
            <a:rect l="l" t="t" r="r" b="b"/>
            <a:pathLst>
              <a:path w="214051" h="214051">
                <a:moveTo>
                  <a:pt x="153515" y="172453"/>
                </a:moveTo>
                <a:cubicBezTo>
                  <a:pt x="140429" y="181818"/>
                  <a:pt x="124375" y="187295"/>
                  <a:pt x="107026" y="187295"/>
                </a:cubicBezTo>
                <a:cubicBezTo>
                  <a:pt x="89676" y="187295"/>
                  <a:pt x="73622" y="181818"/>
                  <a:pt x="60536" y="172453"/>
                </a:cubicBezTo>
                <a:lnTo>
                  <a:pt x="84784" y="148205"/>
                </a:lnTo>
                <a:cubicBezTo>
                  <a:pt x="91390" y="151801"/>
                  <a:pt x="98999" y="153849"/>
                  <a:pt x="107067" y="153849"/>
                </a:cubicBezTo>
                <a:cubicBezTo>
                  <a:pt x="115136" y="153849"/>
                  <a:pt x="122703" y="151801"/>
                  <a:pt x="129350" y="148205"/>
                </a:cubicBezTo>
                <a:lnTo>
                  <a:pt x="153598" y="172453"/>
                </a:lnTo>
                <a:close/>
                <a:moveTo>
                  <a:pt x="191434" y="172788"/>
                </a:moveTo>
                <a:cubicBezTo>
                  <a:pt x="205564" y="154644"/>
                  <a:pt x="214009" y="131817"/>
                  <a:pt x="214009" y="107026"/>
                </a:cubicBezTo>
                <a:cubicBezTo>
                  <a:pt x="214009" y="82234"/>
                  <a:pt x="205606" y="59408"/>
                  <a:pt x="191475" y="41263"/>
                </a:cubicBezTo>
                <a:cubicBezTo>
                  <a:pt x="195238" y="36038"/>
                  <a:pt x="194778" y="28680"/>
                  <a:pt x="190054" y="23997"/>
                </a:cubicBezTo>
                <a:cubicBezTo>
                  <a:pt x="185330" y="19315"/>
                  <a:pt x="178014" y="18813"/>
                  <a:pt x="172788" y="22576"/>
                </a:cubicBezTo>
                <a:cubicBezTo>
                  <a:pt x="154644" y="8445"/>
                  <a:pt x="131817" y="0"/>
                  <a:pt x="107026" y="0"/>
                </a:cubicBezTo>
                <a:cubicBezTo>
                  <a:pt x="82234" y="0"/>
                  <a:pt x="59408" y="8445"/>
                  <a:pt x="41263" y="22576"/>
                </a:cubicBezTo>
                <a:cubicBezTo>
                  <a:pt x="36038" y="18813"/>
                  <a:pt x="28680" y="19273"/>
                  <a:pt x="23997" y="23997"/>
                </a:cubicBezTo>
                <a:cubicBezTo>
                  <a:pt x="19315" y="28721"/>
                  <a:pt x="18813" y="36038"/>
                  <a:pt x="22576" y="41263"/>
                </a:cubicBezTo>
                <a:cubicBezTo>
                  <a:pt x="8445" y="59408"/>
                  <a:pt x="0" y="82234"/>
                  <a:pt x="0" y="107026"/>
                </a:cubicBezTo>
                <a:cubicBezTo>
                  <a:pt x="0" y="131817"/>
                  <a:pt x="8445" y="154644"/>
                  <a:pt x="22576" y="172788"/>
                </a:cubicBezTo>
                <a:cubicBezTo>
                  <a:pt x="18813" y="178014"/>
                  <a:pt x="19273" y="185372"/>
                  <a:pt x="23997" y="190054"/>
                </a:cubicBezTo>
                <a:cubicBezTo>
                  <a:pt x="28721" y="194736"/>
                  <a:pt x="36038" y="195238"/>
                  <a:pt x="41263" y="191475"/>
                </a:cubicBezTo>
                <a:cubicBezTo>
                  <a:pt x="59408" y="205606"/>
                  <a:pt x="82234" y="214051"/>
                  <a:pt x="107026" y="214051"/>
                </a:cubicBezTo>
                <a:cubicBezTo>
                  <a:pt x="131817" y="214051"/>
                  <a:pt x="154644" y="205606"/>
                  <a:pt x="172788" y="191475"/>
                </a:cubicBezTo>
                <a:cubicBezTo>
                  <a:pt x="178014" y="195238"/>
                  <a:pt x="185372" y="194778"/>
                  <a:pt x="190054" y="190054"/>
                </a:cubicBezTo>
                <a:cubicBezTo>
                  <a:pt x="194736" y="185330"/>
                  <a:pt x="195238" y="178014"/>
                  <a:pt x="191475" y="172788"/>
                </a:cubicBezTo>
                <a:close/>
                <a:moveTo>
                  <a:pt x="172412" y="153515"/>
                </a:moveTo>
                <a:lnTo>
                  <a:pt x="148164" y="129267"/>
                </a:lnTo>
                <a:cubicBezTo>
                  <a:pt x="151759" y="122661"/>
                  <a:pt x="153807" y="115053"/>
                  <a:pt x="153807" y="106984"/>
                </a:cubicBezTo>
                <a:cubicBezTo>
                  <a:pt x="153807" y="98915"/>
                  <a:pt x="151759" y="91348"/>
                  <a:pt x="148164" y="84701"/>
                </a:cubicBezTo>
                <a:lnTo>
                  <a:pt x="172412" y="60453"/>
                </a:lnTo>
                <a:cubicBezTo>
                  <a:pt x="181818" y="73622"/>
                  <a:pt x="187295" y="89676"/>
                  <a:pt x="187295" y="107026"/>
                </a:cubicBezTo>
                <a:cubicBezTo>
                  <a:pt x="187295" y="124375"/>
                  <a:pt x="181818" y="140429"/>
                  <a:pt x="172453" y="153515"/>
                </a:cubicBezTo>
                <a:close/>
                <a:moveTo>
                  <a:pt x="153515" y="41598"/>
                </a:moveTo>
                <a:lnTo>
                  <a:pt x="129267" y="65846"/>
                </a:lnTo>
                <a:cubicBezTo>
                  <a:pt x="122661" y="62250"/>
                  <a:pt x="115053" y="60202"/>
                  <a:pt x="106984" y="60202"/>
                </a:cubicBezTo>
                <a:cubicBezTo>
                  <a:pt x="98915" y="60202"/>
                  <a:pt x="91348" y="62250"/>
                  <a:pt x="84701" y="65846"/>
                </a:cubicBezTo>
                <a:lnTo>
                  <a:pt x="60453" y="41598"/>
                </a:lnTo>
                <a:cubicBezTo>
                  <a:pt x="73622" y="32233"/>
                  <a:pt x="89676" y="26756"/>
                  <a:pt x="107026" y="26756"/>
                </a:cubicBezTo>
                <a:cubicBezTo>
                  <a:pt x="124375" y="26756"/>
                  <a:pt x="140429" y="32233"/>
                  <a:pt x="153515" y="41598"/>
                </a:cubicBezTo>
                <a:close/>
                <a:moveTo>
                  <a:pt x="65846" y="129309"/>
                </a:moveTo>
                <a:lnTo>
                  <a:pt x="41598" y="153557"/>
                </a:lnTo>
                <a:cubicBezTo>
                  <a:pt x="32233" y="140429"/>
                  <a:pt x="26756" y="124375"/>
                  <a:pt x="26756" y="107026"/>
                </a:cubicBezTo>
                <a:cubicBezTo>
                  <a:pt x="26756" y="89676"/>
                  <a:pt x="32233" y="73622"/>
                  <a:pt x="41598" y="60536"/>
                </a:cubicBezTo>
                <a:lnTo>
                  <a:pt x="65846" y="84784"/>
                </a:lnTo>
                <a:cubicBezTo>
                  <a:pt x="62250" y="91390"/>
                  <a:pt x="60202" y="98999"/>
                  <a:pt x="60202" y="107067"/>
                </a:cubicBezTo>
                <a:cubicBezTo>
                  <a:pt x="60202" y="115136"/>
                  <a:pt x="62250" y="122703"/>
                  <a:pt x="65846" y="129350"/>
                </a:cubicBezTo>
                <a:close/>
                <a:moveTo>
                  <a:pt x="86958" y="107026"/>
                </a:moveTo>
                <a:cubicBezTo>
                  <a:pt x="86958" y="95950"/>
                  <a:pt x="95950" y="86958"/>
                  <a:pt x="107026" y="86958"/>
                </a:cubicBezTo>
                <a:cubicBezTo>
                  <a:pt x="118101" y="86958"/>
                  <a:pt x="127093" y="95950"/>
                  <a:pt x="127093" y="107026"/>
                </a:cubicBezTo>
                <a:cubicBezTo>
                  <a:pt x="127093" y="118101"/>
                  <a:pt x="118101" y="127093"/>
                  <a:pt x="107026" y="127093"/>
                </a:cubicBezTo>
                <a:cubicBezTo>
                  <a:pt x="95950" y="127093"/>
                  <a:pt x="86958" y="118101"/>
                  <a:pt x="86958" y="107026"/>
                </a:cubicBezTo>
                <a:close/>
              </a:path>
            </a:pathLst>
          </a:custGeom>
          <a:solidFill>
            <a:srgbClr val="FF6467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0" name="Text 28"/>
          <p:cNvSpPr/>
          <p:nvPr/>
        </p:nvSpPr>
        <p:spPr>
          <a:xfrm>
            <a:off x="7569483" y="1623222"/>
            <a:ext cx="1391333" cy="2854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85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降级回退策略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6963005" y="2158350"/>
            <a:ext cx="4744802" cy="4637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24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当用户意图模糊或超出已注册Skill边界时，系统提供友好的降级回复，引导用户调整提问维度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980843" y="2764828"/>
            <a:ext cx="4655614" cy="1319982"/>
          </a:xfrm>
          <a:custGeom>
            <a:avLst/>
            <a:gdLst/>
            <a:ahLst/>
            <a:cxnLst/>
            <a:rect l="l" t="t" r="r" b="b"/>
            <a:pathLst>
              <a:path w="4655614" h="1319982">
                <a:moveTo>
                  <a:pt x="35675" y="0"/>
                </a:moveTo>
                <a:lnTo>
                  <a:pt x="4584269" y="0"/>
                </a:lnTo>
                <a:cubicBezTo>
                  <a:pt x="4623671" y="0"/>
                  <a:pt x="4655614" y="31942"/>
                  <a:pt x="4655614" y="71345"/>
                </a:cubicBezTo>
                <a:lnTo>
                  <a:pt x="4655614" y="1248637"/>
                </a:lnTo>
                <a:cubicBezTo>
                  <a:pt x="4655614" y="1288040"/>
                  <a:pt x="4623671" y="1319982"/>
                  <a:pt x="4584269" y="1319982"/>
                </a:cubicBezTo>
                <a:lnTo>
                  <a:pt x="35675" y="1319982"/>
                </a:lnTo>
                <a:cubicBezTo>
                  <a:pt x="15972" y="1319982"/>
                  <a:pt x="0" y="1304010"/>
                  <a:pt x="0" y="1284307"/>
                </a:cubicBezTo>
                <a:lnTo>
                  <a:pt x="0" y="35675"/>
                </a:lnTo>
                <a:cubicBezTo>
                  <a:pt x="0" y="15972"/>
                  <a:pt x="15972" y="0"/>
                  <a:pt x="35675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3" name="Shape 31"/>
          <p:cNvSpPr/>
          <p:nvPr/>
        </p:nvSpPr>
        <p:spPr>
          <a:xfrm>
            <a:off x="6980843" y="2764828"/>
            <a:ext cx="35675" cy="1319982"/>
          </a:xfrm>
          <a:custGeom>
            <a:avLst/>
            <a:gdLst/>
            <a:ahLst/>
            <a:cxnLst/>
            <a:rect l="l" t="t" r="r" b="b"/>
            <a:pathLst>
              <a:path w="35675" h="1319982">
                <a:moveTo>
                  <a:pt x="35675" y="0"/>
                </a:moveTo>
                <a:lnTo>
                  <a:pt x="35675" y="0"/>
                </a:lnTo>
                <a:lnTo>
                  <a:pt x="35675" y="1319982"/>
                </a:lnTo>
                <a:lnTo>
                  <a:pt x="35675" y="1319982"/>
                </a:lnTo>
                <a:cubicBezTo>
                  <a:pt x="15972" y="1319982"/>
                  <a:pt x="0" y="1304010"/>
                  <a:pt x="0" y="1284307"/>
                </a:cubicBezTo>
                <a:lnTo>
                  <a:pt x="0" y="35675"/>
                </a:lnTo>
                <a:cubicBezTo>
                  <a:pt x="0" y="15986"/>
                  <a:pt x="15986" y="0"/>
                  <a:pt x="35675" y="0"/>
                </a:cubicBezTo>
                <a:close/>
              </a:path>
            </a:pathLst>
          </a:custGeom>
          <a:solidFill>
            <a:srgbClr val="FF6467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4" name="Text 32"/>
          <p:cNvSpPr/>
          <p:nvPr/>
        </p:nvSpPr>
        <p:spPr>
          <a:xfrm>
            <a:off x="7141381" y="2907529"/>
            <a:ext cx="4432644" cy="2497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64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场景1：意图模糊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7141381" y="3228606"/>
            <a:ext cx="4423725" cy="214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4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用户："帮我看看数据"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7159219" y="3549683"/>
            <a:ext cx="142701" cy="142701"/>
          </a:xfrm>
          <a:custGeom>
            <a:avLst/>
            <a:gdLst/>
            <a:ahLst/>
            <a:cxnLst/>
            <a:rect l="l" t="t" r="r" b="b"/>
            <a:pathLst>
              <a:path w="142701" h="142701">
                <a:moveTo>
                  <a:pt x="56913" y="5128"/>
                </a:moveTo>
                <a:cubicBezTo>
                  <a:pt x="60258" y="6522"/>
                  <a:pt x="62432" y="9755"/>
                  <a:pt x="62432" y="13378"/>
                </a:cubicBezTo>
                <a:lnTo>
                  <a:pt x="62432" y="35675"/>
                </a:lnTo>
                <a:lnTo>
                  <a:pt x="93647" y="35675"/>
                </a:lnTo>
                <a:cubicBezTo>
                  <a:pt x="120738" y="35675"/>
                  <a:pt x="142701" y="57638"/>
                  <a:pt x="142701" y="84729"/>
                </a:cubicBezTo>
                <a:cubicBezTo>
                  <a:pt x="142701" y="116307"/>
                  <a:pt x="119986" y="130410"/>
                  <a:pt x="114774" y="133252"/>
                </a:cubicBezTo>
                <a:cubicBezTo>
                  <a:pt x="114077" y="133643"/>
                  <a:pt x="113297" y="133782"/>
                  <a:pt x="112516" y="133782"/>
                </a:cubicBezTo>
                <a:cubicBezTo>
                  <a:pt x="109478" y="133782"/>
                  <a:pt x="107026" y="131301"/>
                  <a:pt x="107026" y="128291"/>
                </a:cubicBezTo>
                <a:cubicBezTo>
                  <a:pt x="107026" y="126201"/>
                  <a:pt x="108224" y="124278"/>
                  <a:pt x="109757" y="122856"/>
                </a:cubicBezTo>
                <a:cubicBezTo>
                  <a:pt x="112377" y="120404"/>
                  <a:pt x="115944" y="115498"/>
                  <a:pt x="115944" y="107053"/>
                </a:cubicBezTo>
                <a:cubicBezTo>
                  <a:pt x="115944" y="92282"/>
                  <a:pt x="103960" y="80297"/>
                  <a:pt x="89188" y="80297"/>
                </a:cubicBezTo>
                <a:lnTo>
                  <a:pt x="62432" y="80297"/>
                </a:lnTo>
                <a:lnTo>
                  <a:pt x="62432" y="102594"/>
                </a:lnTo>
                <a:cubicBezTo>
                  <a:pt x="62432" y="106189"/>
                  <a:pt x="60258" y="109450"/>
                  <a:pt x="56913" y="110844"/>
                </a:cubicBezTo>
                <a:cubicBezTo>
                  <a:pt x="53569" y="112238"/>
                  <a:pt x="49750" y="111457"/>
                  <a:pt x="47186" y="108921"/>
                </a:cubicBezTo>
                <a:lnTo>
                  <a:pt x="2592" y="64327"/>
                </a:lnTo>
                <a:cubicBezTo>
                  <a:pt x="-892" y="60843"/>
                  <a:pt x="-892" y="55185"/>
                  <a:pt x="2592" y="51701"/>
                </a:cubicBezTo>
                <a:lnTo>
                  <a:pt x="47186" y="7107"/>
                </a:lnTo>
                <a:cubicBezTo>
                  <a:pt x="49750" y="4543"/>
                  <a:pt x="53569" y="3790"/>
                  <a:pt x="56913" y="5184"/>
                </a:cubicBezTo>
                <a:close/>
              </a:path>
            </a:pathLst>
          </a:custGeom>
          <a:solidFill>
            <a:srgbClr val="FF6467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7" name="Text 35"/>
          <p:cNvSpPr/>
          <p:nvPr/>
        </p:nvSpPr>
        <p:spPr>
          <a:xfrm>
            <a:off x="7369864" y="3514007"/>
            <a:ext cx="4195242" cy="428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4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"您想查询哪方面的数据？例如：销售数据、用户数据、财务数据..."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980843" y="4191836"/>
            <a:ext cx="4655614" cy="1319982"/>
          </a:xfrm>
          <a:custGeom>
            <a:avLst/>
            <a:gdLst/>
            <a:ahLst/>
            <a:cxnLst/>
            <a:rect l="l" t="t" r="r" b="b"/>
            <a:pathLst>
              <a:path w="4655614" h="1319982">
                <a:moveTo>
                  <a:pt x="35675" y="0"/>
                </a:moveTo>
                <a:lnTo>
                  <a:pt x="4584269" y="0"/>
                </a:lnTo>
                <a:cubicBezTo>
                  <a:pt x="4623671" y="0"/>
                  <a:pt x="4655614" y="31942"/>
                  <a:pt x="4655614" y="71345"/>
                </a:cubicBezTo>
                <a:lnTo>
                  <a:pt x="4655614" y="1248637"/>
                </a:lnTo>
                <a:cubicBezTo>
                  <a:pt x="4655614" y="1288040"/>
                  <a:pt x="4623671" y="1319982"/>
                  <a:pt x="4584269" y="1319982"/>
                </a:cubicBezTo>
                <a:lnTo>
                  <a:pt x="35675" y="1319982"/>
                </a:lnTo>
                <a:cubicBezTo>
                  <a:pt x="15972" y="1319982"/>
                  <a:pt x="0" y="1304010"/>
                  <a:pt x="0" y="1284307"/>
                </a:cubicBezTo>
                <a:lnTo>
                  <a:pt x="0" y="35675"/>
                </a:lnTo>
                <a:cubicBezTo>
                  <a:pt x="0" y="15972"/>
                  <a:pt x="15972" y="0"/>
                  <a:pt x="35675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9" name="Shape 37"/>
          <p:cNvSpPr/>
          <p:nvPr/>
        </p:nvSpPr>
        <p:spPr>
          <a:xfrm>
            <a:off x="6980843" y="4191836"/>
            <a:ext cx="35675" cy="1319982"/>
          </a:xfrm>
          <a:custGeom>
            <a:avLst/>
            <a:gdLst/>
            <a:ahLst/>
            <a:cxnLst/>
            <a:rect l="l" t="t" r="r" b="b"/>
            <a:pathLst>
              <a:path w="35675" h="1319982">
                <a:moveTo>
                  <a:pt x="35675" y="0"/>
                </a:moveTo>
                <a:lnTo>
                  <a:pt x="35675" y="0"/>
                </a:lnTo>
                <a:lnTo>
                  <a:pt x="35675" y="1319982"/>
                </a:lnTo>
                <a:lnTo>
                  <a:pt x="35675" y="1319982"/>
                </a:lnTo>
                <a:cubicBezTo>
                  <a:pt x="15972" y="1319982"/>
                  <a:pt x="0" y="1304010"/>
                  <a:pt x="0" y="1284307"/>
                </a:cubicBezTo>
                <a:lnTo>
                  <a:pt x="0" y="35675"/>
                </a:lnTo>
                <a:cubicBezTo>
                  <a:pt x="0" y="15986"/>
                  <a:pt x="15986" y="0"/>
                  <a:pt x="35675" y="0"/>
                </a:cubicBezTo>
                <a:close/>
              </a:path>
            </a:pathLst>
          </a:custGeom>
          <a:solidFill>
            <a:srgbClr val="FF6467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0" name="Text 38"/>
          <p:cNvSpPr/>
          <p:nvPr/>
        </p:nvSpPr>
        <p:spPr>
          <a:xfrm>
            <a:off x="7141381" y="4334537"/>
            <a:ext cx="4432644" cy="2497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64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场景2：超出边界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7141381" y="4655614"/>
            <a:ext cx="4423725" cy="214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4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用户："预测明年市场趋势"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7159219" y="4976691"/>
            <a:ext cx="142701" cy="142701"/>
          </a:xfrm>
          <a:custGeom>
            <a:avLst/>
            <a:gdLst/>
            <a:ahLst/>
            <a:cxnLst/>
            <a:rect l="l" t="t" r="r" b="b"/>
            <a:pathLst>
              <a:path w="142701" h="142701">
                <a:moveTo>
                  <a:pt x="56913" y="5128"/>
                </a:moveTo>
                <a:cubicBezTo>
                  <a:pt x="60258" y="6522"/>
                  <a:pt x="62432" y="9755"/>
                  <a:pt x="62432" y="13378"/>
                </a:cubicBezTo>
                <a:lnTo>
                  <a:pt x="62432" y="35675"/>
                </a:lnTo>
                <a:lnTo>
                  <a:pt x="93647" y="35675"/>
                </a:lnTo>
                <a:cubicBezTo>
                  <a:pt x="120738" y="35675"/>
                  <a:pt x="142701" y="57638"/>
                  <a:pt x="142701" y="84729"/>
                </a:cubicBezTo>
                <a:cubicBezTo>
                  <a:pt x="142701" y="116307"/>
                  <a:pt x="119986" y="130410"/>
                  <a:pt x="114774" y="133252"/>
                </a:cubicBezTo>
                <a:cubicBezTo>
                  <a:pt x="114077" y="133643"/>
                  <a:pt x="113297" y="133782"/>
                  <a:pt x="112516" y="133782"/>
                </a:cubicBezTo>
                <a:cubicBezTo>
                  <a:pt x="109478" y="133782"/>
                  <a:pt x="107026" y="131301"/>
                  <a:pt x="107026" y="128291"/>
                </a:cubicBezTo>
                <a:cubicBezTo>
                  <a:pt x="107026" y="126201"/>
                  <a:pt x="108224" y="124278"/>
                  <a:pt x="109757" y="122856"/>
                </a:cubicBezTo>
                <a:cubicBezTo>
                  <a:pt x="112377" y="120404"/>
                  <a:pt x="115944" y="115498"/>
                  <a:pt x="115944" y="107053"/>
                </a:cubicBezTo>
                <a:cubicBezTo>
                  <a:pt x="115944" y="92282"/>
                  <a:pt x="103960" y="80297"/>
                  <a:pt x="89188" y="80297"/>
                </a:cubicBezTo>
                <a:lnTo>
                  <a:pt x="62432" y="80297"/>
                </a:lnTo>
                <a:lnTo>
                  <a:pt x="62432" y="102594"/>
                </a:lnTo>
                <a:cubicBezTo>
                  <a:pt x="62432" y="106189"/>
                  <a:pt x="60258" y="109450"/>
                  <a:pt x="56913" y="110844"/>
                </a:cubicBezTo>
                <a:cubicBezTo>
                  <a:pt x="53569" y="112238"/>
                  <a:pt x="49750" y="111457"/>
                  <a:pt x="47186" y="108921"/>
                </a:cubicBezTo>
                <a:lnTo>
                  <a:pt x="2592" y="64327"/>
                </a:lnTo>
                <a:cubicBezTo>
                  <a:pt x="-892" y="60843"/>
                  <a:pt x="-892" y="55185"/>
                  <a:pt x="2592" y="51701"/>
                </a:cubicBezTo>
                <a:lnTo>
                  <a:pt x="47186" y="7107"/>
                </a:lnTo>
                <a:cubicBezTo>
                  <a:pt x="49750" y="4543"/>
                  <a:pt x="53569" y="3790"/>
                  <a:pt x="56913" y="5184"/>
                </a:cubicBezTo>
                <a:close/>
              </a:path>
            </a:pathLst>
          </a:custGeom>
          <a:solidFill>
            <a:srgbClr val="FF6467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3" name="Text 41"/>
          <p:cNvSpPr/>
          <p:nvPr/>
        </p:nvSpPr>
        <p:spPr>
          <a:xfrm>
            <a:off x="7369864" y="4941015"/>
            <a:ext cx="4195242" cy="428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4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"当前暂不支持预测类查询，建议您尝试：查询历史销售趋势、区域对比分析..."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6963005" y="5658979"/>
            <a:ext cx="4673451" cy="8919"/>
          </a:xfrm>
          <a:custGeom>
            <a:avLst/>
            <a:gdLst/>
            <a:ahLst/>
            <a:cxnLst/>
            <a:rect l="l" t="t" r="r" b="b"/>
            <a:pathLst>
              <a:path w="4673451" h="8919">
                <a:moveTo>
                  <a:pt x="0" y="0"/>
                </a:moveTo>
                <a:lnTo>
                  <a:pt x="4673451" y="0"/>
                </a:lnTo>
                <a:lnTo>
                  <a:pt x="4673451" y="8919"/>
                </a:lnTo>
                <a:lnTo>
                  <a:pt x="0" y="8919"/>
                </a:lnTo>
                <a:lnTo>
                  <a:pt x="0" y="0"/>
                </a:lnTo>
                <a:close/>
              </a:path>
            </a:pathLst>
          </a:custGeom>
          <a:solidFill>
            <a:srgbClr val="FF6467">
              <a:alpha val="3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5" name="Shape 43"/>
          <p:cNvSpPr/>
          <p:nvPr/>
        </p:nvSpPr>
        <p:spPr>
          <a:xfrm>
            <a:off x="6985302" y="5966677"/>
            <a:ext cx="178376" cy="178376"/>
          </a:xfrm>
          <a:custGeom>
            <a:avLst/>
            <a:gdLst/>
            <a:ahLst/>
            <a:cxnLst/>
            <a:rect l="l" t="t" r="r" b="b"/>
            <a:pathLst>
              <a:path w="178376" h="178376">
                <a:moveTo>
                  <a:pt x="22297" y="22297"/>
                </a:moveTo>
                <a:cubicBezTo>
                  <a:pt x="22297" y="16130"/>
                  <a:pt x="17315" y="11149"/>
                  <a:pt x="11149" y="11149"/>
                </a:cubicBezTo>
                <a:cubicBezTo>
                  <a:pt x="4982" y="11149"/>
                  <a:pt x="0" y="16130"/>
                  <a:pt x="0" y="22297"/>
                </a:cubicBezTo>
                <a:lnTo>
                  <a:pt x="0" y="139356"/>
                </a:lnTo>
                <a:cubicBezTo>
                  <a:pt x="0" y="154755"/>
                  <a:pt x="12472" y="167228"/>
                  <a:pt x="27871" y="167228"/>
                </a:cubicBezTo>
                <a:lnTo>
                  <a:pt x="167228" y="167228"/>
                </a:lnTo>
                <a:cubicBezTo>
                  <a:pt x="173394" y="167228"/>
                  <a:pt x="178376" y="162246"/>
                  <a:pt x="178376" y="156079"/>
                </a:cubicBezTo>
                <a:cubicBezTo>
                  <a:pt x="178376" y="149912"/>
                  <a:pt x="173394" y="144931"/>
                  <a:pt x="167228" y="144931"/>
                </a:cubicBezTo>
                <a:lnTo>
                  <a:pt x="27871" y="144931"/>
                </a:lnTo>
                <a:cubicBezTo>
                  <a:pt x="24805" y="144931"/>
                  <a:pt x="22297" y="142422"/>
                  <a:pt x="22297" y="139356"/>
                </a:cubicBezTo>
                <a:lnTo>
                  <a:pt x="22297" y="22297"/>
                </a:lnTo>
                <a:close/>
                <a:moveTo>
                  <a:pt x="163953" y="52468"/>
                </a:moveTo>
                <a:cubicBezTo>
                  <a:pt x="168308" y="48113"/>
                  <a:pt x="168308" y="41040"/>
                  <a:pt x="163953" y="36686"/>
                </a:cubicBezTo>
                <a:cubicBezTo>
                  <a:pt x="159598" y="32331"/>
                  <a:pt x="152525" y="32331"/>
                  <a:pt x="148171" y="36686"/>
                </a:cubicBezTo>
                <a:lnTo>
                  <a:pt x="111485" y="73406"/>
                </a:lnTo>
                <a:lnTo>
                  <a:pt x="91487" y="53443"/>
                </a:lnTo>
                <a:cubicBezTo>
                  <a:pt x="87132" y="49088"/>
                  <a:pt x="80060" y="49088"/>
                  <a:pt x="75705" y="53443"/>
                </a:cubicBezTo>
                <a:lnTo>
                  <a:pt x="42260" y="86889"/>
                </a:lnTo>
                <a:cubicBezTo>
                  <a:pt x="37905" y="91244"/>
                  <a:pt x="37905" y="98316"/>
                  <a:pt x="42260" y="102671"/>
                </a:cubicBezTo>
                <a:cubicBezTo>
                  <a:pt x="46615" y="107026"/>
                  <a:pt x="53687" y="107026"/>
                  <a:pt x="58042" y="102671"/>
                </a:cubicBezTo>
                <a:lnTo>
                  <a:pt x="83614" y="77099"/>
                </a:lnTo>
                <a:lnTo>
                  <a:pt x="103611" y="97096"/>
                </a:lnTo>
                <a:cubicBezTo>
                  <a:pt x="107966" y="101451"/>
                  <a:pt x="115039" y="101451"/>
                  <a:pt x="119393" y="97096"/>
                </a:cubicBezTo>
                <a:lnTo>
                  <a:pt x="163987" y="52502"/>
                </a:lnTo>
                <a:close/>
              </a:path>
            </a:pathLst>
          </a:custGeom>
          <a:solidFill>
            <a:srgbClr val="FF6467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6" name="Text 44"/>
          <p:cNvSpPr/>
          <p:nvPr/>
        </p:nvSpPr>
        <p:spPr>
          <a:xfrm>
            <a:off x="7293001" y="5806139"/>
            <a:ext cx="784854" cy="214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4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匹配成功率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7293001" y="6020190"/>
            <a:ext cx="820530" cy="2854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85" b="1" dirty="0">
                <a:solidFill>
                  <a:srgbClr val="FF6467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&gt;95%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9842" y="349842"/>
            <a:ext cx="11562284" cy="20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2" b="1" kern="0" spc="55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PARAMETER INTERPOLATION &amp; CLARIFICATION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49842" y="629716"/>
            <a:ext cx="11649745" cy="3498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79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参数插值与多轮对话：智能填充与澄清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49842" y="1084511"/>
            <a:ext cx="839621" cy="34984"/>
          </a:xfrm>
          <a:custGeom>
            <a:avLst/>
            <a:gdLst/>
            <a:ahLst/>
            <a:cxnLst/>
            <a:rect l="l" t="t" r="r" b="b"/>
            <a:pathLst>
              <a:path w="839621" h="34984">
                <a:moveTo>
                  <a:pt x="0" y="0"/>
                </a:moveTo>
                <a:lnTo>
                  <a:pt x="839621" y="0"/>
                </a:lnTo>
                <a:lnTo>
                  <a:pt x="839621" y="34984"/>
                </a:lnTo>
                <a:lnTo>
                  <a:pt x="0" y="34984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D4A26A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58588" y="1268178"/>
            <a:ext cx="5641205" cy="3848264"/>
          </a:xfrm>
          <a:custGeom>
            <a:avLst/>
            <a:gdLst/>
            <a:ahLst/>
            <a:cxnLst/>
            <a:rect l="l" t="t" r="r" b="b"/>
            <a:pathLst>
              <a:path w="5641205" h="3848264">
                <a:moveTo>
                  <a:pt x="69961" y="0"/>
                </a:moveTo>
                <a:lnTo>
                  <a:pt x="5571244" y="0"/>
                </a:lnTo>
                <a:cubicBezTo>
                  <a:pt x="5609882" y="0"/>
                  <a:pt x="5641205" y="31323"/>
                  <a:pt x="5641205" y="69961"/>
                </a:cubicBezTo>
                <a:lnTo>
                  <a:pt x="5641205" y="3778303"/>
                </a:lnTo>
                <a:cubicBezTo>
                  <a:pt x="5641205" y="3816941"/>
                  <a:pt x="5609882" y="3848264"/>
                  <a:pt x="5571244" y="3848264"/>
                </a:cubicBezTo>
                <a:lnTo>
                  <a:pt x="69961" y="3848264"/>
                </a:lnTo>
                <a:cubicBezTo>
                  <a:pt x="31323" y="3848264"/>
                  <a:pt x="0" y="3816941"/>
                  <a:pt x="0" y="3778303"/>
                </a:cubicBezTo>
                <a:lnTo>
                  <a:pt x="0" y="69961"/>
                </a:lnTo>
                <a:cubicBezTo>
                  <a:pt x="0" y="31323"/>
                  <a:pt x="31323" y="0"/>
                  <a:pt x="69961" y="0"/>
                </a:cubicBezTo>
                <a:close/>
              </a:path>
            </a:pathLst>
          </a:custGeom>
          <a:gradFill flip="none" rotWithShape="1">
            <a:gsLst>
              <a:gs pos="0">
                <a:srgbClr val="D4A26A">
                  <a:alpha val="20000"/>
                </a:srgbClr>
              </a:gs>
              <a:gs pos="100000">
                <a:srgbClr val="D4A26A">
                  <a:alpha val="5000"/>
                </a:srgbClr>
              </a:gs>
            </a:gsLst>
            <a:lin ang="2700000" scaled="1"/>
          </a:gradFill>
          <a:ln w="25400">
            <a:solidFill>
              <a:srgbClr val="D4A26A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542255" y="1451845"/>
            <a:ext cx="489779" cy="489779"/>
          </a:xfrm>
          <a:custGeom>
            <a:avLst/>
            <a:gdLst/>
            <a:ahLst/>
            <a:cxnLst/>
            <a:rect l="l" t="t" r="r" b="b"/>
            <a:pathLst>
              <a:path w="489779" h="489779">
                <a:moveTo>
                  <a:pt x="69970" y="0"/>
                </a:moveTo>
                <a:lnTo>
                  <a:pt x="419809" y="0"/>
                </a:lnTo>
                <a:cubicBezTo>
                  <a:pt x="458452" y="0"/>
                  <a:pt x="489779" y="31327"/>
                  <a:pt x="489779" y="69970"/>
                </a:cubicBezTo>
                <a:lnTo>
                  <a:pt x="489779" y="419809"/>
                </a:lnTo>
                <a:cubicBezTo>
                  <a:pt x="489779" y="458452"/>
                  <a:pt x="458452" y="489779"/>
                  <a:pt x="419809" y="489779"/>
                </a:cubicBezTo>
                <a:lnTo>
                  <a:pt x="69970" y="489779"/>
                </a:lnTo>
                <a:cubicBezTo>
                  <a:pt x="31327" y="489779"/>
                  <a:pt x="0" y="458452"/>
                  <a:pt x="0" y="419809"/>
                </a:cubicBezTo>
                <a:lnTo>
                  <a:pt x="0" y="69970"/>
                </a:lnTo>
                <a:cubicBezTo>
                  <a:pt x="0" y="31327"/>
                  <a:pt x="31327" y="0"/>
                  <a:pt x="6997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682192" y="1591782"/>
            <a:ext cx="209905" cy="209905"/>
          </a:xfrm>
          <a:custGeom>
            <a:avLst/>
            <a:gdLst/>
            <a:ahLst/>
            <a:cxnLst/>
            <a:rect l="l" t="t" r="r" b="b"/>
            <a:pathLst>
              <a:path w="209905" h="209905">
                <a:moveTo>
                  <a:pt x="163374" y="5002"/>
                </a:moveTo>
                <a:lnTo>
                  <a:pt x="127214" y="41161"/>
                </a:lnTo>
                <a:lnTo>
                  <a:pt x="168744" y="82691"/>
                </a:lnTo>
                <a:lnTo>
                  <a:pt x="204904" y="46532"/>
                </a:lnTo>
                <a:cubicBezTo>
                  <a:pt x="208101" y="43293"/>
                  <a:pt x="209905" y="38947"/>
                  <a:pt x="209905" y="34438"/>
                </a:cubicBezTo>
                <a:cubicBezTo>
                  <a:pt x="209905" y="29928"/>
                  <a:pt x="208101" y="25582"/>
                  <a:pt x="204904" y="22343"/>
                </a:cubicBezTo>
                <a:lnTo>
                  <a:pt x="187562" y="5002"/>
                </a:lnTo>
                <a:cubicBezTo>
                  <a:pt x="184323" y="1804"/>
                  <a:pt x="179977" y="0"/>
                  <a:pt x="175468" y="0"/>
                </a:cubicBezTo>
                <a:cubicBezTo>
                  <a:pt x="170958" y="0"/>
                  <a:pt x="166612" y="1804"/>
                  <a:pt x="163374" y="5002"/>
                </a:cubicBezTo>
                <a:close/>
                <a:moveTo>
                  <a:pt x="113316" y="55059"/>
                </a:moveTo>
                <a:lnTo>
                  <a:pt x="5002" y="163374"/>
                </a:lnTo>
                <a:cubicBezTo>
                  <a:pt x="1804" y="166612"/>
                  <a:pt x="0" y="170958"/>
                  <a:pt x="0" y="175468"/>
                </a:cubicBezTo>
                <a:cubicBezTo>
                  <a:pt x="0" y="179977"/>
                  <a:pt x="1804" y="184323"/>
                  <a:pt x="5002" y="187562"/>
                </a:cubicBezTo>
                <a:lnTo>
                  <a:pt x="22343" y="204904"/>
                </a:lnTo>
                <a:cubicBezTo>
                  <a:pt x="25582" y="208101"/>
                  <a:pt x="29928" y="209905"/>
                  <a:pt x="34438" y="209905"/>
                </a:cubicBezTo>
                <a:cubicBezTo>
                  <a:pt x="38947" y="209905"/>
                  <a:pt x="43293" y="208101"/>
                  <a:pt x="46532" y="204904"/>
                </a:cubicBezTo>
                <a:lnTo>
                  <a:pt x="154846" y="96589"/>
                </a:lnTo>
                <a:lnTo>
                  <a:pt x="113316" y="55059"/>
                </a:ln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1136987" y="1556798"/>
            <a:ext cx="1364385" cy="2798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53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智能参数填充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42255" y="2081561"/>
            <a:ext cx="5343839" cy="4547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02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LLM结合历史会话树（Context Tree）自动填充API所需的必需/可选参数，将口语化表达转换为标准格式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42255" y="2676293"/>
            <a:ext cx="5273871" cy="874605"/>
          </a:xfrm>
          <a:custGeom>
            <a:avLst/>
            <a:gdLst/>
            <a:ahLst/>
            <a:cxnLst/>
            <a:rect l="l" t="t" r="r" b="b"/>
            <a:pathLst>
              <a:path w="5273871" h="874605">
                <a:moveTo>
                  <a:pt x="69968" y="0"/>
                </a:moveTo>
                <a:lnTo>
                  <a:pt x="5203902" y="0"/>
                </a:lnTo>
                <a:cubicBezTo>
                  <a:pt x="5242545" y="0"/>
                  <a:pt x="5273871" y="31326"/>
                  <a:pt x="5273871" y="69968"/>
                </a:cubicBezTo>
                <a:lnTo>
                  <a:pt x="5273871" y="804637"/>
                </a:lnTo>
                <a:cubicBezTo>
                  <a:pt x="5273871" y="843280"/>
                  <a:pt x="5242545" y="874605"/>
                  <a:pt x="5203902" y="874605"/>
                </a:cubicBezTo>
                <a:lnTo>
                  <a:pt x="69968" y="874605"/>
                </a:lnTo>
                <a:cubicBezTo>
                  <a:pt x="31352" y="874605"/>
                  <a:pt x="0" y="843254"/>
                  <a:pt x="0" y="804637"/>
                </a:cubicBezTo>
                <a:lnTo>
                  <a:pt x="0" y="69968"/>
                </a:lnTo>
                <a:cubicBezTo>
                  <a:pt x="0" y="31352"/>
                  <a:pt x="31352" y="0"/>
                  <a:pt x="69968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Text 9"/>
          <p:cNvSpPr/>
          <p:nvPr/>
        </p:nvSpPr>
        <p:spPr>
          <a:xfrm>
            <a:off x="647208" y="2781245"/>
            <a:ext cx="909590" cy="20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2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时间表达转换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552720" y="2816230"/>
            <a:ext cx="139937" cy="139937"/>
          </a:xfrm>
          <a:custGeom>
            <a:avLst/>
            <a:gdLst/>
            <a:ahLst/>
            <a:cxnLst/>
            <a:rect l="l" t="t" r="r" b="b"/>
            <a:pathLst>
              <a:path w="139937" h="139937">
                <a:moveTo>
                  <a:pt x="69968" y="0"/>
                </a:moveTo>
                <a:cubicBezTo>
                  <a:pt x="108585" y="0"/>
                  <a:pt x="139937" y="31352"/>
                  <a:pt x="139937" y="69968"/>
                </a:cubicBezTo>
                <a:cubicBezTo>
                  <a:pt x="139937" y="108585"/>
                  <a:pt x="108585" y="139937"/>
                  <a:pt x="69968" y="139937"/>
                </a:cubicBezTo>
                <a:cubicBezTo>
                  <a:pt x="31352" y="139937"/>
                  <a:pt x="0" y="108585"/>
                  <a:pt x="0" y="69968"/>
                </a:cubicBezTo>
                <a:cubicBezTo>
                  <a:pt x="0" y="31352"/>
                  <a:pt x="31352" y="0"/>
                  <a:pt x="69968" y="0"/>
                </a:cubicBezTo>
                <a:close/>
                <a:moveTo>
                  <a:pt x="63409" y="32798"/>
                </a:moveTo>
                <a:lnTo>
                  <a:pt x="63409" y="69968"/>
                </a:lnTo>
                <a:cubicBezTo>
                  <a:pt x="63409" y="72155"/>
                  <a:pt x="64502" y="74205"/>
                  <a:pt x="66333" y="75435"/>
                </a:cubicBezTo>
                <a:lnTo>
                  <a:pt x="92572" y="92927"/>
                </a:lnTo>
                <a:cubicBezTo>
                  <a:pt x="95578" y="94949"/>
                  <a:pt x="99650" y="94129"/>
                  <a:pt x="101673" y="91096"/>
                </a:cubicBezTo>
                <a:cubicBezTo>
                  <a:pt x="103695" y="88062"/>
                  <a:pt x="102875" y="84017"/>
                  <a:pt x="99842" y="81994"/>
                </a:cubicBezTo>
                <a:lnTo>
                  <a:pt x="76528" y="66470"/>
                </a:lnTo>
                <a:lnTo>
                  <a:pt x="76528" y="32798"/>
                </a:lnTo>
                <a:cubicBezTo>
                  <a:pt x="76528" y="29163"/>
                  <a:pt x="73604" y="26238"/>
                  <a:pt x="69968" y="26238"/>
                </a:cubicBezTo>
                <a:cubicBezTo>
                  <a:pt x="66333" y="26238"/>
                  <a:pt x="63409" y="29163"/>
                  <a:pt x="63409" y="32798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1"/>
          <p:cNvSpPr/>
          <p:nvPr/>
        </p:nvSpPr>
        <p:spPr>
          <a:xfrm>
            <a:off x="647208" y="3061119"/>
            <a:ext cx="411065" cy="1749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64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"上周"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1084169" y="3087357"/>
            <a:ext cx="122445" cy="122445"/>
          </a:xfrm>
          <a:custGeom>
            <a:avLst/>
            <a:gdLst/>
            <a:ahLst/>
            <a:cxnLst/>
            <a:rect l="l" t="t" r="r" b="b"/>
            <a:pathLst>
              <a:path w="122445" h="122445">
                <a:moveTo>
                  <a:pt x="120197" y="66627"/>
                </a:moveTo>
                <a:cubicBezTo>
                  <a:pt x="123186" y="63638"/>
                  <a:pt x="123186" y="58783"/>
                  <a:pt x="120197" y="55794"/>
                </a:cubicBezTo>
                <a:lnTo>
                  <a:pt x="81933" y="17530"/>
                </a:lnTo>
                <a:cubicBezTo>
                  <a:pt x="78943" y="14540"/>
                  <a:pt x="74089" y="14540"/>
                  <a:pt x="71099" y="17530"/>
                </a:cubicBezTo>
                <a:cubicBezTo>
                  <a:pt x="68110" y="20519"/>
                  <a:pt x="68110" y="25374"/>
                  <a:pt x="71099" y="28363"/>
                </a:cubicBezTo>
                <a:lnTo>
                  <a:pt x="96306" y="53570"/>
                </a:lnTo>
                <a:lnTo>
                  <a:pt x="7653" y="53570"/>
                </a:lnTo>
                <a:cubicBezTo>
                  <a:pt x="3420" y="53570"/>
                  <a:pt x="0" y="56989"/>
                  <a:pt x="0" y="61222"/>
                </a:cubicBezTo>
                <a:cubicBezTo>
                  <a:pt x="0" y="65455"/>
                  <a:pt x="3420" y="68875"/>
                  <a:pt x="7653" y="68875"/>
                </a:cubicBezTo>
                <a:lnTo>
                  <a:pt x="96306" y="68875"/>
                </a:lnTo>
                <a:lnTo>
                  <a:pt x="71099" y="94082"/>
                </a:lnTo>
                <a:cubicBezTo>
                  <a:pt x="68110" y="97071"/>
                  <a:pt x="68110" y="101926"/>
                  <a:pt x="71099" y="104915"/>
                </a:cubicBezTo>
                <a:cubicBezTo>
                  <a:pt x="74089" y="107904"/>
                  <a:pt x="78943" y="107904"/>
                  <a:pt x="81933" y="104915"/>
                </a:cubicBezTo>
                <a:lnTo>
                  <a:pt x="120197" y="66651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3"/>
          <p:cNvSpPr/>
          <p:nvPr/>
        </p:nvSpPr>
        <p:spPr>
          <a:xfrm>
            <a:off x="1289701" y="3061119"/>
            <a:ext cx="1757957" cy="1749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64" dirty="0">
                <a:solidFill>
                  <a:srgbClr val="D4A2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2025-11-24 ~ 2025-11-30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47208" y="3271024"/>
            <a:ext cx="577240" cy="1749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64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"去年Q3"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1251574" y="3297263"/>
            <a:ext cx="122445" cy="122445"/>
          </a:xfrm>
          <a:custGeom>
            <a:avLst/>
            <a:gdLst/>
            <a:ahLst/>
            <a:cxnLst/>
            <a:rect l="l" t="t" r="r" b="b"/>
            <a:pathLst>
              <a:path w="122445" h="122445">
                <a:moveTo>
                  <a:pt x="120197" y="66627"/>
                </a:moveTo>
                <a:cubicBezTo>
                  <a:pt x="123186" y="63638"/>
                  <a:pt x="123186" y="58783"/>
                  <a:pt x="120197" y="55794"/>
                </a:cubicBezTo>
                <a:lnTo>
                  <a:pt x="81933" y="17530"/>
                </a:lnTo>
                <a:cubicBezTo>
                  <a:pt x="78943" y="14540"/>
                  <a:pt x="74089" y="14540"/>
                  <a:pt x="71099" y="17530"/>
                </a:cubicBezTo>
                <a:cubicBezTo>
                  <a:pt x="68110" y="20519"/>
                  <a:pt x="68110" y="25374"/>
                  <a:pt x="71099" y="28363"/>
                </a:cubicBezTo>
                <a:lnTo>
                  <a:pt x="96306" y="53570"/>
                </a:lnTo>
                <a:lnTo>
                  <a:pt x="7653" y="53570"/>
                </a:lnTo>
                <a:cubicBezTo>
                  <a:pt x="3420" y="53570"/>
                  <a:pt x="0" y="56989"/>
                  <a:pt x="0" y="61222"/>
                </a:cubicBezTo>
                <a:cubicBezTo>
                  <a:pt x="0" y="65455"/>
                  <a:pt x="3420" y="68875"/>
                  <a:pt x="7653" y="68875"/>
                </a:cubicBezTo>
                <a:lnTo>
                  <a:pt x="96306" y="68875"/>
                </a:lnTo>
                <a:lnTo>
                  <a:pt x="71099" y="94082"/>
                </a:lnTo>
                <a:cubicBezTo>
                  <a:pt x="68110" y="97071"/>
                  <a:pt x="68110" y="101926"/>
                  <a:pt x="71099" y="104915"/>
                </a:cubicBezTo>
                <a:cubicBezTo>
                  <a:pt x="74089" y="107904"/>
                  <a:pt x="78943" y="107904"/>
                  <a:pt x="81933" y="104915"/>
                </a:cubicBezTo>
                <a:lnTo>
                  <a:pt x="120197" y="66651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6"/>
          <p:cNvSpPr/>
          <p:nvPr/>
        </p:nvSpPr>
        <p:spPr>
          <a:xfrm>
            <a:off x="1457106" y="3271024"/>
            <a:ext cx="1757957" cy="1749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64" dirty="0">
                <a:solidFill>
                  <a:srgbClr val="D4A2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2024-07-01 ~ 2024-09-30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42255" y="3655851"/>
            <a:ext cx="5273871" cy="874605"/>
          </a:xfrm>
          <a:custGeom>
            <a:avLst/>
            <a:gdLst/>
            <a:ahLst/>
            <a:cxnLst/>
            <a:rect l="l" t="t" r="r" b="b"/>
            <a:pathLst>
              <a:path w="5273871" h="874605">
                <a:moveTo>
                  <a:pt x="69968" y="0"/>
                </a:moveTo>
                <a:lnTo>
                  <a:pt x="5203902" y="0"/>
                </a:lnTo>
                <a:cubicBezTo>
                  <a:pt x="5242545" y="0"/>
                  <a:pt x="5273871" y="31326"/>
                  <a:pt x="5273871" y="69968"/>
                </a:cubicBezTo>
                <a:lnTo>
                  <a:pt x="5273871" y="804637"/>
                </a:lnTo>
                <a:cubicBezTo>
                  <a:pt x="5273871" y="843280"/>
                  <a:pt x="5242545" y="874605"/>
                  <a:pt x="5203902" y="874605"/>
                </a:cubicBezTo>
                <a:lnTo>
                  <a:pt x="69968" y="874605"/>
                </a:lnTo>
                <a:cubicBezTo>
                  <a:pt x="31352" y="874605"/>
                  <a:pt x="0" y="843254"/>
                  <a:pt x="0" y="804637"/>
                </a:cubicBezTo>
                <a:lnTo>
                  <a:pt x="0" y="69968"/>
                </a:lnTo>
                <a:cubicBezTo>
                  <a:pt x="0" y="31352"/>
                  <a:pt x="31352" y="0"/>
                  <a:pt x="69968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Text 18"/>
          <p:cNvSpPr/>
          <p:nvPr/>
        </p:nvSpPr>
        <p:spPr>
          <a:xfrm>
            <a:off x="647208" y="3760803"/>
            <a:ext cx="1049527" cy="20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2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上下文参数继承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543974" y="3795788"/>
            <a:ext cx="157429" cy="139937"/>
          </a:xfrm>
          <a:custGeom>
            <a:avLst/>
            <a:gdLst/>
            <a:ahLst/>
            <a:cxnLst/>
            <a:rect l="l" t="t" r="r" b="b"/>
            <a:pathLst>
              <a:path w="157429" h="139937">
                <a:moveTo>
                  <a:pt x="114655" y="26238"/>
                </a:moveTo>
                <a:cubicBezTo>
                  <a:pt x="110118" y="26238"/>
                  <a:pt x="105718" y="27468"/>
                  <a:pt x="101864" y="29709"/>
                </a:cubicBezTo>
                <a:cubicBezTo>
                  <a:pt x="97546" y="25336"/>
                  <a:pt x="92517" y="21674"/>
                  <a:pt x="86969" y="18913"/>
                </a:cubicBezTo>
                <a:cubicBezTo>
                  <a:pt x="94676" y="12354"/>
                  <a:pt x="104488" y="8746"/>
                  <a:pt x="114655" y="8746"/>
                </a:cubicBezTo>
                <a:cubicBezTo>
                  <a:pt x="138270" y="8746"/>
                  <a:pt x="157429" y="27878"/>
                  <a:pt x="157429" y="51520"/>
                </a:cubicBezTo>
                <a:cubicBezTo>
                  <a:pt x="157429" y="62862"/>
                  <a:pt x="152919" y="73740"/>
                  <a:pt x="144911" y="81748"/>
                </a:cubicBezTo>
                <a:lnTo>
                  <a:pt x="125479" y="101181"/>
                </a:lnTo>
                <a:cubicBezTo>
                  <a:pt x="117470" y="109189"/>
                  <a:pt x="106593" y="113699"/>
                  <a:pt x="95250" y="113699"/>
                </a:cubicBezTo>
                <a:cubicBezTo>
                  <a:pt x="71636" y="113699"/>
                  <a:pt x="52476" y="94567"/>
                  <a:pt x="52476" y="70925"/>
                </a:cubicBezTo>
                <a:cubicBezTo>
                  <a:pt x="52476" y="70515"/>
                  <a:pt x="52476" y="70105"/>
                  <a:pt x="52504" y="69695"/>
                </a:cubicBezTo>
                <a:cubicBezTo>
                  <a:pt x="52640" y="64857"/>
                  <a:pt x="56658" y="61058"/>
                  <a:pt x="61496" y="61195"/>
                </a:cubicBezTo>
                <a:cubicBezTo>
                  <a:pt x="66333" y="61332"/>
                  <a:pt x="70132" y="65349"/>
                  <a:pt x="69996" y="70187"/>
                </a:cubicBezTo>
                <a:cubicBezTo>
                  <a:pt x="69996" y="70433"/>
                  <a:pt x="69996" y="70679"/>
                  <a:pt x="69996" y="70898"/>
                </a:cubicBezTo>
                <a:cubicBezTo>
                  <a:pt x="69996" y="84864"/>
                  <a:pt x="81311" y="96179"/>
                  <a:pt x="95277" y="96179"/>
                </a:cubicBezTo>
                <a:cubicBezTo>
                  <a:pt x="101974" y="96179"/>
                  <a:pt x="108396" y="93528"/>
                  <a:pt x="113152" y="88772"/>
                </a:cubicBezTo>
                <a:lnTo>
                  <a:pt x="132585" y="69340"/>
                </a:lnTo>
                <a:cubicBezTo>
                  <a:pt x="137313" y="64611"/>
                  <a:pt x="139992" y="58161"/>
                  <a:pt x="139992" y="51465"/>
                </a:cubicBezTo>
                <a:cubicBezTo>
                  <a:pt x="139992" y="37499"/>
                  <a:pt x="128676" y="26184"/>
                  <a:pt x="114710" y="26184"/>
                </a:cubicBezTo>
                <a:close/>
                <a:moveTo>
                  <a:pt x="75216" y="47365"/>
                </a:moveTo>
                <a:cubicBezTo>
                  <a:pt x="74697" y="47147"/>
                  <a:pt x="74177" y="46846"/>
                  <a:pt x="73713" y="46518"/>
                </a:cubicBezTo>
                <a:cubicBezTo>
                  <a:pt x="70269" y="44742"/>
                  <a:pt x="66333" y="43730"/>
                  <a:pt x="62206" y="43730"/>
                </a:cubicBezTo>
                <a:cubicBezTo>
                  <a:pt x="55510" y="43730"/>
                  <a:pt x="49087" y="46381"/>
                  <a:pt x="44332" y="51137"/>
                </a:cubicBezTo>
                <a:lnTo>
                  <a:pt x="24899" y="70570"/>
                </a:lnTo>
                <a:cubicBezTo>
                  <a:pt x="20171" y="75298"/>
                  <a:pt x="17492" y="81748"/>
                  <a:pt x="17492" y="88444"/>
                </a:cubicBezTo>
                <a:cubicBezTo>
                  <a:pt x="17492" y="102411"/>
                  <a:pt x="28807" y="113726"/>
                  <a:pt x="42774" y="113726"/>
                </a:cubicBezTo>
                <a:cubicBezTo>
                  <a:pt x="47283" y="113726"/>
                  <a:pt x="51684" y="112523"/>
                  <a:pt x="55537" y="110282"/>
                </a:cubicBezTo>
                <a:cubicBezTo>
                  <a:pt x="59856" y="114655"/>
                  <a:pt x="64885" y="118318"/>
                  <a:pt x="70460" y="121078"/>
                </a:cubicBezTo>
                <a:cubicBezTo>
                  <a:pt x="62753" y="127610"/>
                  <a:pt x="52968" y="131245"/>
                  <a:pt x="42774" y="131245"/>
                </a:cubicBezTo>
                <a:cubicBezTo>
                  <a:pt x="19159" y="131245"/>
                  <a:pt x="0" y="112113"/>
                  <a:pt x="0" y="88472"/>
                </a:cubicBezTo>
                <a:cubicBezTo>
                  <a:pt x="0" y="77129"/>
                  <a:pt x="4510" y="66251"/>
                  <a:pt x="12518" y="58243"/>
                </a:cubicBezTo>
                <a:lnTo>
                  <a:pt x="31950" y="38811"/>
                </a:lnTo>
                <a:cubicBezTo>
                  <a:pt x="39959" y="30803"/>
                  <a:pt x="50836" y="26293"/>
                  <a:pt x="62179" y="26293"/>
                </a:cubicBezTo>
                <a:cubicBezTo>
                  <a:pt x="85848" y="26293"/>
                  <a:pt x="104953" y="45589"/>
                  <a:pt x="104953" y="69176"/>
                </a:cubicBezTo>
                <a:cubicBezTo>
                  <a:pt x="104953" y="69531"/>
                  <a:pt x="104953" y="69886"/>
                  <a:pt x="104953" y="70242"/>
                </a:cubicBezTo>
                <a:cubicBezTo>
                  <a:pt x="104843" y="75079"/>
                  <a:pt x="100826" y="78878"/>
                  <a:pt x="95988" y="78769"/>
                </a:cubicBezTo>
                <a:cubicBezTo>
                  <a:pt x="91150" y="78660"/>
                  <a:pt x="87351" y="74642"/>
                  <a:pt x="87461" y="69804"/>
                </a:cubicBezTo>
                <a:cubicBezTo>
                  <a:pt x="87461" y="69586"/>
                  <a:pt x="87461" y="69394"/>
                  <a:pt x="87461" y="69176"/>
                </a:cubicBezTo>
                <a:cubicBezTo>
                  <a:pt x="87461" y="59965"/>
                  <a:pt x="82541" y="51875"/>
                  <a:pt x="75216" y="4742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2" name="Text 20"/>
          <p:cNvSpPr/>
          <p:nvPr/>
        </p:nvSpPr>
        <p:spPr>
          <a:xfrm>
            <a:off x="647208" y="4040677"/>
            <a:ext cx="5125188" cy="1749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64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Round 1: "华东区的销量" → region=华东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47208" y="4250582"/>
            <a:ext cx="5125188" cy="1749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64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Round 2: "那华南区呢" → </a:t>
            </a:r>
            <a:r>
              <a:rPr lang="en-US" sz="964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自动替换region参数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191182" y="1268178"/>
            <a:ext cx="5641205" cy="3848264"/>
          </a:xfrm>
          <a:custGeom>
            <a:avLst/>
            <a:gdLst/>
            <a:ahLst/>
            <a:cxnLst/>
            <a:rect l="l" t="t" r="r" b="b"/>
            <a:pathLst>
              <a:path w="5641205" h="3848264">
                <a:moveTo>
                  <a:pt x="69961" y="0"/>
                </a:moveTo>
                <a:lnTo>
                  <a:pt x="5571244" y="0"/>
                </a:lnTo>
                <a:cubicBezTo>
                  <a:pt x="5609882" y="0"/>
                  <a:pt x="5641205" y="31323"/>
                  <a:pt x="5641205" y="69961"/>
                </a:cubicBezTo>
                <a:lnTo>
                  <a:pt x="5641205" y="3778303"/>
                </a:lnTo>
                <a:cubicBezTo>
                  <a:pt x="5641205" y="3816941"/>
                  <a:pt x="5609882" y="3848264"/>
                  <a:pt x="5571244" y="3848264"/>
                </a:cubicBezTo>
                <a:lnTo>
                  <a:pt x="69961" y="3848264"/>
                </a:lnTo>
                <a:cubicBezTo>
                  <a:pt x="31323" y="3848264"/>
                  <a:pt x="0" y="3816941"/>
                  <a:pt x="0" y="3778303"/>
                </a:cubicBezTo>
                <a:lnTo>
                  <a:pt x="0" y="69961"/>
                </a:lnTo>
                <a:cubicBezTo>
                  <a:pt x="0" y="31323"/>
                  <a:pt x="31323" y="0"/>
                  <a:pt x="69961" y="0"/>
                </a:cubicBezTo>
                <a:close/>
              </a:path>
            </a:pathLst>
          </a:custGeom>
          <a:gradFill flip="none" rotWithShape="1">
            <a:gsLst>
              <a:gs pos="0">
                <a:srgbClr val="4C5F7A">
                  <a:alpha val="20000"/>
                </a:srgbClr>
              </a:gs>
              <a:gs pos="100000">
                <a:srgbClr val="4C5F7A">
                  <a:alpha val="5000"/>
                </a:srgbClr>
              </a:gs>
            </a:gsLst>
            <a:lin ang="2700000" scaled="1"/>
          </a:gradFill>
          <a:ln w="25400">
            <a:solidFill>
              <a:srgbClr val="4C5F7A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Shape 23"/>
          <p:cNvSpPr/>
          <p:nvPr/>
        </p:nvSpPr>
        <p:spPr>
          <a:xfrm>
            <a:off x="6374849" y="1451845"/>
            <a:ext cx="489779" cy="489779"/>
          </a:xfrm>
          <a:custGeom>
            <a:avLst/>
            <a:gdLst/>
            <a:ahLst/>
            <a:cxnLst/>
            <a:rect l="l" t="t" r="r" b="b"/>
            <a:pathLst>
              <a:path w="489779" h="489779">
                <a:moveTo>
                  <a:pt x="69970" y="0"/>
                </a:moveTo>
                <a:lnTo>
                  <a:pt x="419809" y="0"/>
                </a:lnTo>
                <a:cubicBezTo>
                  <a:pt x="458452" y="0"/>
                  <a:pt x="489779" y="31327"/>
                  <a:pt x="489779" y="69970"/>
                </a:cubicBezTo>
                <a:lnTo>
                  <a:pt x="489779" y="419809"/>
                </a:lnTo>
                <a:cubicBezTo>
                  <a:pt x="489779" y="458452"/>
                  <a:pt x="458452" y="489779"/>
                  <a:pt x="419809" y="489779"/>
                </a:cubicBezTo>
                <a:lnTo>
                  <a:pt x="69970" y="489779"/>
                </a:lnTo>
                <a:cubicBezTo>
                  <a:pt x="31327" y="489779"/>
                  <a:pt x="0" y="458452"/>
                  <a:pt x="0" y="419809"/>
                </a:cubicBezTo>
                <a:lnTo>
                  <a:pt x="0" y="69970"/>
                </a:lnTo>
                <a:cubicBezTo>
                  <a:pt x="0" y="31327"/>
                  <a:pt x="31327" y="0"/>
                  <a:pt x="69970" y="0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6" name="Shape 24"/>
          <p:cNvSpPr/>
          <p:nvPr/>
        </p:nvSpPr>
        <p:spPr>
          <a:xfrm>
            <a:off x="6501667" y="1591782"/>
            <a:ext cx="236143" cy="209905"/>
          </a:xfrm>
          <a:custGeom>
            <a:avLst/>
            <a:gdLst/>
            <a:ahLst/>
            <a:cxnLst/>
            <a:rect l="l" t="t" r="r" b="b"/>
            <a:pathLst>
              <a:path w="236143" h="209905">
                <a:moveTo>
                  <a:pt x="157429" y="59036"/>
                </a:moveTo>
                <a:cubicBezTo>
                  <a:pt x="157429" y="98885"/>
                  <a:pt x="122171" y="131191"/>
                  <a:pt x="78714" y="131191"/>
                </a:cubicBezTo>
                <a:cubicBezTo>
                  <a:pt x="67768" y="131191"/>
                  <a:pt x="57355" y="129141"/>
                  <a:pt x="47885" y="125451"/>
                </a:cubicBezTo>
                <a:lnTo>
                  <a:pt x="14431" y="143162"/>
                </a:lnTo>
                <a:cubicBezTo>
                  <a:pt x="10618" y="145171"/>
                  <a:pt x="5945" y="144474"/>
                  <a:pt x="2870" y="141440"/>
                </a:cubicBezTo>
                <a:cubicBezTo>
                  <a:pt x="-205" y="138406"/>
                  <a:pt x="-902" y="133692"/>
                  <a:pt x="1148" y="129879"/>
                </a:cubicBezTo>
                <a:lnTo>
                  <a:pt x="15743" y="102329"/>
                </a:lnTo>
                <a:cubicBezTo>
                  <a:pt x="5863" y="90276"/>
                  <a:pt x="0" y="75271"/>
                  <a:pt x="0" y="59036"/>
                </a:cubicBezTo>
                <a:cubicBezTo>
                  <a:pt x="0" y="19187"/>
                  <a:pt x="35258" y="-13119"/>
                  <a:pt x="78714" y="-13119"/>
                </a:cubicBezTo>
                <a:cubicBezTo>
                  <a:pt x="122171" y="-13119"/>
                  <a:pt x="157429" y="19187"/>
                  <a:pt x="157429" y="59036"/>
                </a:cubicBezTo>
                <a:close/>
                <a:moveTo>
                  <a:pt x="157429" y="209905"/>
                </a:moveTo>
                <a:cubicBezTo>
                  <a:pt x="118851" y="209905"/>
                  <a:pt x="86750" y="184446"/>
                  <a:pt x="80026" y="150869"/>
                </a:cubicBezTo>
                <a:cubicBezTo>
                  <a:pt x="129223" y="150254"/>
                  <a:pt x="171983" y="115243"/>
                  <a:pt x="176698" y="67768"/>
                </a:cubicBezTo>
                <a:cubicBezTo>
                  <a:pt x="210848" y="75640"/>
                  <a:pt x="236143" y="103969"/>
                  <a:pt x="236143" y="137750"/>
                </a:cubicBezTo>
                <a:cubicBezTo>
                  <a:pt x="236143" y="153985"/>
                  <a:pt x="230281" y="168990"/>
                  <a:pt x="220401" y="181043"/>
                </a:cubicBezTo>
                <a:lnTo>
                  <a:pt x="234996" y="208593"/>
                </a:lnTo>
                <a:cubicBezTo>
                  <a:pt x="237004" y="212406"/>
                  <a:pt x="236307" y="217080"/>
                  <a:pt x="233274" y="220155"/>
                </a:cubicBezTo>
                <a:cubicBezTo>
                  <a:pt x="230240" y="223229"/>
                  <a:pt x="225525" y="223926"/>
                  <a:pt x="221712" y="221876"/>
                </a:cubicBezTo>
                <a:lnTo>
                  <a:pt x="188259" y="204166"/>
                </a:lnTo>
                <a:cubicBezTo>
                  <a:pt x="178788" y="207855"/>
                  <a:pt x="168375" y="209905"/>
                  <a:pt x="157429" y="209905"/>
                </a:cubicBezTo>
                <a:close/>
              </a:path>
            </a:pathLst>
          </a:custGeom>
          <a:solidFill>
            <a:srgbClr val="E0E2E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5"/>
          <p:cNvSpPr/>
          <p:nvPr/>
        </p:nvSpPr>
        <p:spPr>
          <a:xfrm>
            <a:off x="6969581" y="1556798"/>
            <a:ext cx="1364385" cy="2798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53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多轮对话澄清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6374849" y="2081561"/>
            <a:ext cx="5343839" cy="4547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02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当关键必填参数（Required Params）缺失时，Agent自动挂起当前任务，触发多轮对话向用户追问澄清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392341" y="2676293"/>
            <a:ext cx="5256379" cy="2256482"/>
          </a:xfrm>
          <a:custGeom>
            <a:avLst/>
            <a:gdLst/>
            <a:ahLst/>
            <a:cxnLst/>
            <a:rect l="l" t="t" r="r" b="b"/>
            <a:pathLst>
              <a:path w="5256379" h="2256482">
                <a:moveTo>
                  <a:pt x="34984" y="0"/>
                </a:moveTo>
                <a:lnTo>
                  <a:pt x="5186405" y="0"/>
                </a:lnTo>
                <a:cubicBezTo>
                  <a:pt x="5225051" y="0"/>
                  <a:pt x="5256379" y="31328"/>
                  <a:pt x="5256379" y="69974"/>
                </a:cubicBezTo>
                <a:lnTo>
                  <a:pt x="5256379" y="2186509"/>
                </a:lnTo>
                <a:cubicBezTo>
                  <a:pt x="5256379" y="2225154"/>
                  <a:pt x="5225051" y="2256482"/>
                  <a:pt x="5186405" y="2256482"/>
                </a:cubicBezTo>
                <a:lnTo>
                  <a:pt x="34984" y="2256482"/>
                </a:lnTo>
                <a:cubicBezTo>
                  <a:pt x="15663" y="2256482"/>
                  <a:pt x="0" y="2240819"/>
                  <a:pt x="0" y="2221498"/>
                </a:cubicBezTo>
                <a:lnTo>
                  <a:pt x="0" y="34984"/>
                </a:lnTo>
                <a:cubicBezTo>
                  <a:pt x="0" y="15676"/>
                  <a:pt x="15676" y="0"/>
                  <a:pt x="34984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0" name="Shape 28"/>
          <p:cNvSpPr/>
          <p:nvPr/>
        </p:nvSpPr>
        <p:spPr>
          <a:xfrm>
            <a:off x="6392341" y="2676293"/>
            <a:ext cx="34984" cy="2256482"/>
          </a:xfrm>
          <a:custGeom>
            <a:avLst/>
            <a:gdLst/>
            <a:ahLst/>
            <a:cxnLst/>
            <a:rect l="l" t="t" r="r" b="b"/>
            <a:pathLst>
              <a:path w="34984" h="2256482">
                <a:moveTo>
                  <a:pt x="34984" y="0"/>
                </a:moveTo>
                <a:lnTo>
                  <a:pt x="34984" y="0"/>
                </a:lnTo>
                <a:lnTo>
                  <a:pt x="34984" y="2256482"/>
                </a:lnTo>
                <a:lnTo>
                  <a:pt x="34984" y="2256482"/>
                </a:lnTo>
                <a:cubicBezTo>
                  <a:pt x="15663" y="2256482"/>
                  <a:pt x="0" y="2240819"/>
                  <a:pt x="0" y="2221498"/>
                </a:cubicBezTo>
                <a:lnTo>
                  <a:pt x="0" y="34984"/>
                </a:lnTo>
                <a:cubicBezTo>
                  <a:pt x="0" y="15676"/>
                  <a:pt x="15676" y="0"/>
                  <a:pt x="34984" y="0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Text 29"/>
          <p:cNvSpPr/>
          <p:nvPr/>
        </p:nvSpPr>
        <p:spPr>
          <a:xfrm>
            <a:off x="6549770" y="2816230"/>
            <a:ext cx="5037727" cy="244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4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对话示例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549770" y="3166072"/>
            <a:ext cx="279874" cy="279874"/>
          </a:xfrm>
          <a:custGeom>
            <a:avLst/>
            <a:gdLst/>
            <a:ahLst/>
            <a:cxnLst/>
            <a:rect l="l" t="t" r="r" b="b"/>
            <a:pathLst>
              <a:path w="279874" h="279874">
                <a:moveTo>
                  <a:pt x="139937" y="0"/>
                </a:moveTo>
                <a:lnTo>
                  <a:pt x="139937" y="0"/>
                </a:lnTo>
                <a:cubicBezTo>
                  <a:pt x="217170" y="0"/>
                  <a:pt x="279874" y="62704"/>
                  <a:pt x="279874" y="139937"/>
                </a:cubicBezTo>
                <a:lnTo>
                  <a:pt x="279874" y="139937"/>
                </a:lnTo>
                <a:cubicBezTo>
                  <a:pt x="279874" y="217170"/>
                  <a:pt x="217170" y="279874"/>
                  <a:pt x="139937" y="279874"/>
                </a:cubicBezTo>
                <a:lnTo>
                  <a:pt x="139937" y="279874"/>
                </a:lnTo>
                <a:cubicBezTo>
                  <a:pt x="62704" y="279874"/>
                  <a:pt x="0" y="217170"/>
                  <a:pt x="0" y="139937"/>
                </a:cubicBezTo>
                <a:lnTo>
                  <a:pt x="0" y="139937"/>
                </a:lnTo>
                <a:cubicBezTo>
                  <a:pt x="0" y="62704"/>
                  <a:pt x="62704" y="0"/>
                  <a:pt x="139937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3" name="Text 31"/>
          <p:cNvSpPr/>
          <p:nvPr/>
        </p:nvSpPr>
        <p:spPr>
          <a:xfrm>
            <a:off x="6519159" y="3166072"/>
            <a:ext cx="341096" cy="2798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64" b="1" dirty="0">
                <a:solidFill>
                  <a:srgbClr val="1A1D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U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934596" y="3166072"/>
            <a:ext cx="4574187" cy="349842"/>
          </a:xfrm>
          <a:custGeom>
            <a:avLst/>
            <a:gdLst/>
            <a:ahLst/>
            <a:cxnLst/>
            <a:rect l="l" t="t" r="r" b="b"/>
            <a:pathLst>
              <a:path w="4574187" h="349842">
                <a:moveTo>
                  <a:pt x="69968" y="0"/>
                </a:moveTo>
                <a:lnTo>
                  <a:pt x="4504218" y="0"/>
                </a:lnTo>
                <a:cubicBezTo>
                  <a:pt x="4542861" y="0"/>
                  <a:pt x="4574187" y="31326"/>
                  <a:pt x="4574187" y="69968"/>
                </a:cubicBezTo>
                <a:lnTo>
                  <a:pt x="4574187" y="279874"/>
                </a:lnTo>
                <a:cubicBezTo>
                  <a:pt x="4574187" y="318516"/>
                  <a:pt x="4542861" y="349842"/>
                  <a:pt x="4504218" y="349842"/>
                </a:cubicBezTo>
                <a:lnTo>
                  <a:pt x="69968" y="349842"/>
                </a:lnTo>
                <a:cubicBezTo>
                  <a:pt x="31352" y="349842"/>
                  <a:pt x="0" y="318490"/>
                  <a:pt x="0" y="279874"/>
                </a:cubicBezTo>
                <a:lnTo>
                  <a:pt x="0" y="69968"/>
                </a:lnTo>
                <a:cubicBezTo>
                  <a:pt x="0" y="31352"/>
                  <a:pt x="31352" y="0"/>
                  <a:pt x="69968" y="0"/>
                </a:cubicBezTo>
                <a:close/>
              </a:path>
            </a:pathLst>
          </a:custGeom>
          <a:solidFill>
            <a:srgbClr val="4C5F7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5" name="Text 33"/>
          <p:cNvSpPr/>
          <p:nvPr/>
        </p:nvSpPr>
        <p:spPr>
          <a:xfrm>
            <a:off x="7004565" y="3236040"/>
            <a:ext cx="4504218" cy="20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2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"查询销售额"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6549770" y="3585882"/>
            <a:ext cx="279874" cy="279874"/>
          </a:xfrm>
          <a:custGeom>
            <a:avLst/>
            <a:gdLst/>
            <a:ahLst/>
            <a:cxnLst/>
            <a:rect l="l" t="t" r="r" b="b"/>
            <a:pathLst>
              <a:path w="279874" h="279874">
                <a:moveTo>
                  <a:pt x="139937" y="0"/>
                </a:moveTo>
                <a:lnTo>
                  <a:pt x="139937" y="0"/>
                </a:lnTo>
                <a:cubicBezTo>
                  <a:pt x="217170" y="0"/>
                  <a:pt x="279874" y="62704"/>
                  <a:pt x="279874" y="139937"/>
                </a:cubicBezTo>
                <a:lnTo>
                  <a:pt x="279874" y="139937"/>
                </a:lnTo>
                <a:cubicBezTo>
                  <a:pt x="279874" y="217170"/>
                  <a:pt x="217170" y="279874"/>
                  <a:pt x="139937" y="279874"/>
                </a:cubicBezTo>
                <a:lnTo>
                  <a:pt x="139937" y="279874"/>
                </a:lnTo>
                <a:cubicBezTo>
                  <a:pt x="62704" y="279874"/>
                  <a:pt x="0" y="217170"/>
                  <a:pt x="0" y="139937"/>
                </a:cubicBezTo>
                <a:lnTo>
                  <a:pt x="0" y="139937"/>
                </a:lnTo>
                <a:cubicBezTo>
                  <a:pt x="0" y="62704"/>
                  <a:pt x="62704" y="0"/>
                  <a:pt x="139937" y="0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7" name="Text 35"/>
          <p:cNvSpPr/>
          <p:nvPr/>
        </p:nvSpPr>
        <p:spPr>
          <a:xfrm>
            <a:off x="6519159" y="3585882"/>
            <a:ext cx="341096" cy="2798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64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934596" y="3585882"/>
            <a:ext cx="4574187" cy="349842"/>
          </a:xfrm>
          <a:custGeom>
            <a:avLst/>
            <a:gdLst/>
            <a:ahLst/>
            <a:cxnLst/>
            <a:rect l="l" t="t" r="r" b="b"/>
            <a:pathLst>
              <a:path w="4574187" h="349842">
                <a:moveTo>
                  <a:pt x="69968" y="0"/>
                </a:moveTo>
                <a:lnTo>
                  <a:pt x="4504218" y="0"/>
                </a:lnTo>
                <a:cubicBezTo>
                  <a:pt x="4542861" y="0"/>
                  <a:pt x="4574187" y="31326"/>
                  <a:pt x="4574187" y="69968"/>
                </a:cubicBezTo>
                <a:lnTo>
                  <a:pt x="4574187" y="279874"/>
                </a:lnTo>
                <a:cubicBezTo>
                  <a:pt x="4574187" y="318516"/>
                  <a:pt x="4542861" y="349842"/>
                  <a:pt x="4504218" y="349842"/>
                </a:cubicBezTo>
                <a:lnTo>
                  <a:pt x="69968" y="349842"/>
                </a:lnTo>
                <a:cubicBezTo>
                  <a:pt x="31352" y="349842"/>
                  <a:pt x="0" y="318490"/>
                  <a:pt x="0" y="279874"/>
                </a:cubicBezTo>
                <a:lnTo>
                  <a:pt x="0" y="69968"/>
                </a:lnTo>
                <a:cubicBezTo>
                  <a:pt x="0" y="31352"/>
                  <a:pt x="31352" y="0"/>
                  <a:pt x="69968" y="0"/>
                </a:cubicBezTo>
                <a:close/>
              </a:path>
            </a:pathLst>
          </a:custGeom>
          <a:solidFill>
            <a:srgbClr val="4C5F7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9" name="Text 37"/>
          <p:cNvSpPr/>
          <p:nvPr/>
        </p:nvSpPr>
        <p:spPr>
          <a:xfrm>
            <a:off x="7004565" y="3655851"/>
            <a:ext cx="4504218" cy="20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2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"请问您想查询哪个时间段的销售额？例如：本月、上季度、2024年"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6549770" y="4005693"/>
            <a:ext cx="279874" cy="279874"/>
          </a:xfrm>
          <a:custGeom>
            <a:avLst/>
            <a:gdLst/>
            <a:ahLst/>
            <a:cxnLst/>
            <a:rect l="l" t="t" r="r" b="b"/>
            <a:pathLst>
              <a:path w="279874" h="279874">
                <a:moveTo>
                  <a:pt x="139937" y="0"/>
                </a:moveTo>
                <a:lnTo>
                  <a:pt x="139937" y="0"/>
                </a:lnTo>
                <a:cubicBezTo>
                  <a:pt x="217170" y="0"/>
                  <a:pt x="279874" y="62704"/>
                  <a:pt x="279874" y="139937"/>
                </a:cubicBezTo>
                <a:lnTo>
                  <a:pt x="279874" y="139937"/>
                </a:lnTo>
                <a:cubicBezTo>
                  <a:pt x="279874" y="217170"/>
                  <a:pt x="217170" y="279874"/>
                  <a:pt x="139937" y="279874"/>
                </a:cubicBezTo>
                <a:lnTo>
                  <a:pt x="139937" y="279874"/>
                </a:lnTo>
                <a:cubicBezTo>
                  <a:pt x="62704" y="279874"/>
                  <a:pt x="0" y="217170"/>
                  <a:pt x="0" y="139937"/>
                </a:cubicBezTo>
                <a:lnTo>
                  <a:pt x="0" y="139937"/>
                </a:lnTo>
                <a:cubicBezTo>
                  <a:pt x="0" y="62704"/>
                  <a:pt x="62704" y="0"/>
                  <a:pt x="139937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1" name="Text 39"/>
          <p:cNvSpPr/>
          <p:nvPr/>
        </p:nvSpPr>
        <p:spPr>
          <a:xfrm>
            <a:off x="6519159" y="4005693"/>
            <a:ext cx="341096" cy="2798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64" b="1" dirty="0">
                <a:solidFill>
                  <a:srgbClr val="1A1D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U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6934596" y="4005693"/>
            <a:ext cx="4574187" cy="349842"/>
          </a:xfrm>
          <a:custGeom>
            <a:avLst/>
            <a:gdLst/>
            <a:ahLst/>
            <a:cxnLst/>
            <a:rect l="l" t="t" r="r" b="b"/>
            <a:pathLst>
              <a:path w="4574187" h="349842">
                <a:moveTo>
                  <a:pt x="69968" y="0"/>
                </a:moveTo>
                <a:lnTo>
                  <a:pt x="4504218" y="0"/>
                </a:lnTo>
                <a:cubicBezTo>
                  <a:pt x="4542861" y="0"/>
                  <a:pt x="4574187" y="31326"/>
                  <a:pt x="4574187" y="69968"/>
                </a:cubicBezTo>
                <a:lnTo>
                  <a:pt x="4574187" y="279874"/>
                </a:lnTo>
                <a:cubicBezTo>
                  <a:pt x="4574187" y="318516"/>
                  <a:pt x="4542861" y="349842"/>
                  <a:pt x="4504218" y="349842"/>
                </a:cubicBezTo>
                <a:lnTo>
                  <a:pt x="69968" y="349842"/>
                </a:lnTo>
                <a:cubicBezTo>
                  <a:pt x="31352" y="349842"/>
                  <a:pt x="0" y="318490"/>
                  <a:pt x="0" y="279874"/>
                </a:cubicBezTo>
                <a:lnTo>
                  <a:pt x="0" y="69968"/>
                </a:lnTo>
                <a:cubicBezTo>
                  <a:pt x="0" y="31352"/>
                  <a:pt x="31352" y="0"/>
                  <a:pt x="69968" y="0"/>
                </a:cubicBezTo>
                <a:close/>
              </a:path>
            </a:pathLst>
          </a:custGeom>
          <a:solidFill>
            <a:srgbClr val="4C5F7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3" name="Text 41"/>
          <p:cNvSpPr/>
          <p:nvPr/>
        </p:nvSpPr>
        <p:spPr>
          <a:xfrm>
            <a:off x="7004565" y="4075661"/>
            <a:ext cx="4504218" cy="20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2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"本月"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6549770" y="4425504"/>
            <a:ext cx="279874" cy="279874"/>
          </a:xfrm>
          <a:custGeom>
            <a:avLst/>
            <a:gdLst/>
            <a:ahLst/>
            <a:cxnLst/>
            <a:rect l="l" t="t" r="r" b="b"/>
            <a:pathLst>
              <a:path w="279874" h="279874">
                <a:moveTo>
                  <a:pt x="139937" y="0"/>
                </a:moveTo>
                <a:lnTo>
                  <a:pt x="139937" y="0"/>
                </a:lnTo>
                <a:cubicBezTo>
                  <a:pt x="217170" y="0"/>
                  <a:pt x="279874" y="62704"/>
                  <a:pt x="279874" y="139937"/>
                </a:cubicBezTo>
                <a:lnTo>
                  <a:pt x="279874" y="139937"/>
                </a:lnTo>
                <a:cubicBezTo>
                  <a:pt x="279874" y="217170"/>
                  <a:pt x="217170" y="279874"/>
                  <a:pt x="139937" y="279874"/>
                </a:cubicBezTo>
                <a:lnTo>
                  <a:pt x="139937" y="279874"/>
                </a:lnTo>
                <a:cubicBezTo>
                  <a:pt x="62704" y="279874"/>
                  <a:pt x="0" y="217170"/>
                  <a:pt x="0" y="139937"/>
                </a:cubicBezTo>
                <a:lnTo>
                  <a:pt x="0" y="139937"/>
                </a:lnTo>
                <a:cubicBezTo>
                  <a:pt x="0" y="62704"/>
                  <a:pt x="62704" y="0"/>
                  <a:pt x="139937" y="0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5" name="Text 43"/>
          <p:cNvSpPr/>
          <p:nvPr/>
        </p:nvSpPr>
        <p:spPr>
          <a:xfrm>
            <a:off x="6519159" y="4425504"/>
            <a:ext cx="341096" cy="2798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64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6938969" y="4429877"/>
            <a:ext cx="4565440" cy="358588"/>
          </a:xfrm>
          <a:custGeom>
            <a:avLst/>
            <a:gdLst/>
            <a:ahLst/>
            <a:cxnLst/>
            <a:rect l="l" t="t" r="r" b="b"/>
            <a:pathLst>
              <a:path w="4565440" h="358588">
                <a:moveTo>
                  <a:pt x="69968" y="0"/>
                </a:moveTo>
                <a:lnTo>
                  <a:pt x="4495473" y="0"/>
                </a:lnTo>
                <a:cubicBezTo>
                  <a:pt x="4534115" y="0"/>
                  <a:pt x="4565440" y="31326"/>
                  <a:pt x="4565440" y="69968"/>
                </a:cubicBezTo>
                <a:lnTo>
                  <a:pt x="4565440" y="288620"/>
                </a:lnTo>
                <a:cubicBezTo>
                  <a:pt x="4565440" y="327263"/>
                  <a:pt x="4534115" y="358588"/>
                  <a:pt x="4495473" y="358588"/>
                </a:cubicBezTo>
                <a:lnTo>
                  <a:pt x="69968" y="358588"/>
                </a:lnTo>
                <a:cubicBezTo>
                  <a:pt x="31326" y="358588"/>
                  <a:pt x="0" y="327263"/>
                  <a:pt x="0" y="288620"/>
                </a:cubicBezTo>
                <a:lnTo>
                  <a:pt x="0" y="69968"/>
                </a:lnTo>
                <a:cubicBezTo>
                  <a:pt x="0" y="31351"/>
                  <a:pt x="31351" y="0"/>
                  <a:pt x="69968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 w="12700">
            <a:solidFill>
              <a:srgbClr val="D4A26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7" name="Shape 45"/>
          <p:cNvSpPr/>
          <p:nvPr/>
        </p:nvSpPr>
        <p:spPr>
          <a:xfrm>
            <a:off x="7030803" y="4539202"/>
            <a:ext cx="139937" cy="139937"/>
          </a:xfrm>
          <a:custGeom>
            <a:avLst/>
            <a:gdLst/>
            <a:ahLst/>
            <a:cxnLst/>
            <a:rect l="l" t="t" r="r" b="b"/>
            <a:pathLst>
              <a:path w="139937" h="139937">
                <a:moveTo>
                  <a:pt x="69968" y="139937"/>
                </a:moveTo>
                <a:cubicBezTo>
                  <a:pt x="108585" y="139937"/>
                  <a:pt x="139937" y="108585"/>
                  <a:pt x="139937" y="69968"/>
                </a:cubicBezTo>
                <a:cubicBezTo>
                  <a:pt x="139937" y="31352"/>
                  <a:pt x="108585" y="0"/>
                  <a:pt x="69968" y="0"/>
                </a:cubicBezTo>
                <a:cubicBezTo>
                  <a:pt x="31352" y="0"/>
                  <a:pt x="0" y="31352"/>
                  <a:pt x="0" y="69968"/>
                </a:cubicBezTo>
                <a:cubicBezTo>
                  <a:pt x="0" y="108585"/>
                  <a:pt x="31352" y="139937"/>
                  <a:pt x="69968" y="139937"/>
                </a:cubicBezTo>
                <a:close/>
                <a:moveTo>
                  <a:pt x="93036" y="58134"/>
                </a:moveTo>
                <a:lnTo>
                  <a:pt x="71171" y="93118"/>
                </a:lnTo>
                <a:cubicBezTo>
                  <a:pt x="70023" y="94949"/>
                  <a:pt x="68055" y="96097"/>
                  <a:pt x="65896" y="96207"/>
                </a:cubicBezTo>
                <a:cubicBezTo>
                  <a:pt x="63737" y="96316"/>
                  <a:pt x="61660" y="95332"/>
                  <a:pt x="60375" y="93583"/>
                </a:cubicBezTo>
                <a:lnTo>
                  <a:pt x="47256" y="76091"/>
                </a:lnTo>
                <a:cubicBezTo>
                  <a:pt x="45070" y="73194"/>
                  <a:pt x="45671" y="69094"/>
                  <a:pt x="48568" y="66907"/>
                </a:cubicBezTo>
                <a:cubicBezTo>
                  <a:pt x="51465" y="64721"/>
                  <a:pt x="55565" y="65322"/>
                  <a:pt x="57751" y="68219"/>
                </a:cubicBezTo>
                <a:lnTo>
                  <a:pt x="65131" y="78059"/>
                </a:lnTo>
                <a:lnTo>
                  <a:pt x="81912" y="51192"/>
                </a:lnTo>
                <a:cubicBezTo>
                  <a:pt x="83825" y="48131"/>
                  <a:pt x="87871" y="47174"/>
                  <a:pt x="90959" y="49115"/>
                </a:cubicBezTo>
                <a:cubicBezTo>
                  <a:pt x="94047" y="51055"/>
                  <a:pt x="94977" y="55073"/>
                  <a:pt x="93036" y="58161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8" name="Text 46"/>
          <p:cNvSpPr/>
          <p:nvPr/>
        </p:nvSpPr>
        <p:spPr>
          <a:xfrm>
            <a:off x="7236417" y="4504218"/>
            <a:ext cx="4263620" cy="20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2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"正在为您查询本月销售额..."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354215" y="5269498"/>
            <a:ext cx="11483570" cy="1023288"/>
          </a:xfrm>
          <a:custGeom>
            <a:avLst/>
            <a:gdLst/>
            <a:ahLst/>
            <a:cxnLst/>
            <a:rect l="l" t="t" r="r" b="b"/>
            <a:pathLst>
              <a:path w="11483570" h="1023288">
                <a:moveTo>
                  <a:pt x="69972" y="0"/>
                </a:moveTo>
                <a:lnTo>
                  <a:pt x="11413597" y="0"/>
                </a:lnTo>
                <a:cubicBezTo>
                  <a:pt x="11452242" y="0"/>
                  <a:pt x="11483570" y="31328"/>
                  <a:pt x="11483570" y="69972"/>
                </a:cubicBezTo>
                <a:lnTo>
                  <a:pt x="11483570" y="953316"/>
                </a:lnTo>
                <a:cubicBezTo>
                  <a:pt x="11483570" y="991961"/>
                  <a:pt x="11452242" y="1023288"/>
                  <a:pt x="11413597" y="1023288"/>
                </a:cubicBezTo>
                <a:lnTo>
                  <a:pt x="69972" y="1023288"/>
                </a:lnTo>
                <a:cubicBezTo>
                  <a:pt x="31328" y="1023288"/>
                  <a:pt x="0" y="991961"/>
                  <a:pt x="0" y="953316"/>
                </a:cubicBezTo>
                <a:lnTo>
                  <a:pt x="0" y="69972"/>
                </a:lnTo>
                <a:cubicBezTo>
                  <a:pt x="0" y="31328"/>
                  <a:pt x="31328" y="0"/>
                  <a:pt x="69972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 w="12700">
            <a:solidFill>
              <a:srgbClr val="4C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0" name="Shape 48"/>
          <p:cNvSpPr/>
          <p:nvPr/>
        </p:nvSpPr>
        <p:spPr>
          <a:xfrm>
            <a:off x="566307" y="5649951"/>
            <a:ext cx="196786" cy="262382"/>
          </a:xfrm>
          <a:custGeom>
            <a:avLst/>
            <a:gdLst/>
            <a:ahLst/>
            <a:cxnLst/>
            <a:rect l="l" t="t" r="r" b="b"/>
            <a:pathLst>
              <a:path w="196786" h="262382">
                <a:moveTo>
                  <a:pt x="150101" y="196786"/>
                </a:moveTo>
                <a:cubicBezTo>
                  <a:pt x="153842" y="185358"/>
                  <a:pt x="161324" y="175007"/>
                  <a:pt x="169779" y="166090"/>
                </a:cubicBezTo>
                <a:cubicBezTo>
                  <a:pt x="186537" y="148461"/>
                  <a:pt x="196786" y="124631"/>
                  <a:pt x="196786" y="98393"/>
                </a:cubicBezTo>
                <a:cubicBezTo>
                  <a:pt x="196786" y="44072"/>
                  <a:pt x="152714" y="0"/>
                  <a:pt x="98393" y="0"/>
                </a:cubicBezTo>
                <a:cubicBezTo>
                  <a:pt x="44072" y="0"/>
                  <a:pt x="0" y="44072"/>
                  <a:pt x="0" y="98393"/>
                </a:cubicBezTo>
                <a:cubicBezTo>
                  <a:pt x="0" y="124631"/>
                  <a:pt x="10249" y="148461"/>
                  <a:pt x="27007" y="166090"/>
                </a:cubicBezTo>
                <a:cubicBezTo>
                  <a:pt x="35463" y="175007"/>
                  <a:pt x="42996" y="185358"/>
                  <a:pt x="46685" y="196786"/>
                </a:cubicBezTo>
                <a:lnTo>
                  <a:pt x="150049" y="196786"/>
                </a:lnTo>
                <a:close/>
                <a:moveTo>
                  <a:pt x="147590" y="221385"/>
                </a:moveTo>
                <a:lnTo>
                  <a:pt x="49197" y="221385"/>
                </a:lnTo>
                <a:lnTo>
                  <a:pt x="49197" y="229584"/>
                </a:lnTo>
                <a:cubicBezTo>
                  <a:pt x="49197" y="252235"/>
                  <a:pt x="67543" y="270581"/>
                  <a:pt x="90194" y="270581"/>
                </a:cubicBezTo>
                <a:lnTo>
                  <a:pt x="106593" y="270581"/>
                </a:lnTo>
                <a:cubicBezTo>
                  <a:pt x="129243" y="270581"/>
                  <a:pt x="147590" y="252235"/>
                  <a:pt x="147590" y="229584"/>
                </a:cubicBezTo>
                <a:lnTo>
                  <a:pt x="147590" y="221385"/>
                </a:lnTo>
                <a:close/>
                <a:moveTo>
                  <a:pt x="94293" y="57396"/>
                </a:moveTo>
                <a:cubicBezTo>
                  <a:pt x="73897" y="57396"/>
                  <a:pt x="57396" y="73897"/>
                  <a:pt x="57396" y="94293"/>
                </a:cubicBezTo>
                <a:cubicBezTo>
                  <a:pt x="57396" y="101109"/>
                  <a:pt x="51913" y="106593"/>
                  <a:pt x="45097" y="106593"/>
                </a:cubicBezTo>
                <a:cubicBezTo>
                  <a:pt x="38281" y="106593"/>
                  <a:pt x="32798" y="101109"/>
                  <a:pt x="32798" y="94293"/>
                </a:cubicBezTo>
                <a:cubicBezTo>
                  <a:pt x="32798" y="60317"/>
                  <a:pt x="60317" y="32798"/>
                  <a:pt x="94293" y="32798"/>
                </a:cubicBezTo>
                <a:cubicBezTo>
                  <a:pt x="101109" y="32798"/>
                  <a:pt x="106593" y="38281"/>
                  <a:pt x="106593" y="45097"/>
                </a:cubicBezTo>
                <a:cubicBezTo>
                  <a:pt x="106593" y="51913"/>
                  <a:pt x="101109" y="57396"/>
                  <a:pt x="94293" y="57396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1" name="Text 49"/>
          <p:cNvSpPr/>
          <p:nvPr/>
        </p:nvSpPr>
        <p:spPr>
          <a:xfrm>
            <a:off x="966439" y="5413808"/>
            <a:ext cx="10810123" cy="244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77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技术亮点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966439" y="5693681"/>
            <a:ext cx="10792631" cy="4547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02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通过</a:t>
            </a:r>
            <a:r>
              <a:rPr lang="en-US" sz="1102" b="1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持久化Context Tree</a:t>
            </a:r>
            <a:r>
              <a:rPr lang="en-US" sz="1102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维护多轮对话状态，支持参数的智能继承与替换，实现真正的上下文感知对话体验。系统能够识别用户的指代消解（如"那华南区呢"），自动理解并替换相应参数，大幅降低用户的重复输入成本。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9116" y="359116"/>
            <a:ext cx="11545591" cy="2154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31" b="1" kern="0" spc="57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L2 CONDITIONAL AUTOMATION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59116" y="646409"/>
            <a:ext cx="11635370" cy="359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545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L2 条件自动化：人类在环的安全熔断机制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59116" y="1113261"/>
            <a:ext cx="861879" cy="35912"/>
          </a:xfrm>
          <a:custGeom>
            <a:avLst/>
            <a:gdLst/>
            <a:ahLst/>
            <a:cxnLst/>
            <a:rect l="l" t="t" r="r" b="b"/>
            <a:pathLst>
              <a:path w="861879" h="35912">
                <a:moveTo>
                  <a:pt x="0" y="0"/>
                </a:moveTo>
                <a:lnTo>
                  <a:pt x="861879" y="0"/>
                </a:lnTo>
                <a:lnTo>
                  <a:pt x="861879" y="35912"/>
                </a:lnTo>
                <a:lnTo>
                  <a:pt x="0" y="35912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D4A26A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68094" y="1301797"/>
            <a:ext cx="11455811" cy="1131216"/>
          </a:xfrm>
          <a:custGeom>
            <a:avLst/>
            <a:gdLst/>
            <a:ahLst/>
            <a:cxnLst/>
            <a:rect l="l" t="t" r="r" b="b"/>
            <a:pathLst>
              <a:path w="11455811" h="1131216">
                <a:moveTo>
                  <a:pt x="71821" y="0"/>
                </a:moveTo>
                <a:lnTo>
                  <a:pt x="11383991" y="0"/>
                </a:lnTo>
                <a:cubicBezTo>
                  <a:pt x="11423656" y="0"/>
                  <a:pt x="11455811" y="32155"/>
                  <a:pt x="11455811" y="71821"/>
                </a:cubicBezTo>
                <a:lnTo>
                  <a:pt x="11455811" y="1059396"/>
                </a:lnTo>
                <a:cubicBezTo>
                  <a:pt x="11455811" y="1099061"/>
                  <a:pt x="11423656" y="1131216"/>
                  <a:pt x="11383991" y="1131216"/>
                </a:cubicBezTo>
                <a:lnTo>
                  <a:pt x="71821" y="1131216"/>
                </a:lnTo>
                <a:cubicBezTo>
                  <a:pt x="32155" y="1131216"/>
                  <a:pt x="0" y="1099061"/>
                  <a:pt x="0" y="1059396"/>
                </a:cubicBezTo>
                <a:lnTo>
                  <a:pt x="0" y="71821"/>
                </a:lnTo>
                <a:cubicBezTo>
                  <a:pt x="0" y="32155"/>
                  <a:pt x="32155" y="0"/>
                  <a:pt x="71821" y="0"/>
                </a:cubicBezTo>
                <a:close/>
              </a:path>
            </a:pathLst>
          </a:custGeom>
          <a:gradFill flip="none" rotWithShape="1">
            <a:gsLst>
              <a:gs pos="0">
                <a:srgbClr val="FB2C36">
                  <a:alpha val="15000"/>
                </a:srgbClr>
              </a:gs>
              <a:gs pos="100000">
                <a:srgbClr val="FB2C36">
                  <a:alpha val="5000"/>
                </a:srgbClr>
              </a:gs>
            </a:gsLst>
            <a:lin ang="2700000" scaled="1"/>
          </a:gradFill>
          <a:ln w="25400">
            <a:solidFill>
              <a:srgbClr val="FF6467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520719" y="1454421"/>
            <a:ext cx="574586" cy="574586"/>
          </a:xfrm>
          <a:custGeom>
            <a:avLst/>
            <a:gdLst/>
            <a:ahLst/>
            <a:cxnLst/>
            <a:rect l="l" t="t" r="r" b="b"/>
            <a:pathLst>
              <a:path w="574586" h="574586">
                <a:moveTo>
                  <a:pt x="287293" y="0"/>
                </a:moveTo>
                <a:lnTo>
                  <a:pt x="287293" y="0"/>
                </a:lnTo>
                <a:cubicBezTo>
                  <a:pt x="445961" y="0"/>
                  <a:pt x="574586" y="128625"/>
                  <a:pt x="574586" y="287293"/>
                </a:cubicBezTo>
                <a:lnTo>
                  <a:pt x="574586" y="287293"/>
                </a:lnTo>
                <a:cubicBezTo>
                  <a:pt x="574586" y="445961"/>
                  <a:pt x="445961" y="574586"/>
                  <a:pt x="287293" y="574586"/>
                </a:cubicBezTo>
                <a:lnTo>
                  <a:pt x="287293" y="574586"/>
                </a:lnTo>
                <a:cubicBezTo>
                  <a:pt x="128625" y="574586"/>
                  <a:pt x="0" y="445961"/>
                  <a:pt x="0" y="287293"/>
                </a:cubicBezTo>
                <a:lnTo>
                  <a:pt x="0" y="287293"/>
                </a:lnTo>
                <a:cubicBezTo>
                  <a:pt x="0" y="128625"/>
                  <a:pt x="128625" y="0"/>
                  <a:pt x="287293" y="0"/>
                </a:cubicBezTo>
                <a:close/>
              </a:path>
            </a:pathLst>
          </a:custGeom>
          <a:solidFill>
            <a:srgbClr val="FB2C36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675588" y="1607046"/>
            <a:ext cx="269337" cy="269337"/>
          </a:xfrm>
          <a:custGeom>
            <a:avLst/>
            <a:gdLst/>
            <a:ahLst/>
            <a:cxnLst/>
            <a:rect l="l" t="t" r="r" b="b"/>
            <a:pathLst>
              <a:path w="269337" h="269337">
                <a:moveTo>
                  <a:pt x="134669" y="0"/>
                </a:moveTo>
                <a:cubicBezTo>
                  <a:pt x="137088" y="0"/>
                  <a:pt x="139508" y="526"/>
                  <a:pt x="141718" y="1526"/>
                </a:cubicBezTo>
                <a:lnTo>
                  <a:pt x="240825" y="43557"/>
                </a:lnTo>
                <a:cubicBezTo>
                  <a:pt x="252398" y="48449"/>
                  <a:pt x="261026" y="59864"/>
                  <a:pt x="260973" y="73647"/>
                </a:cubicBezTo>
                <a:cubicBezTo>
                  <a:pt x="260710" y="125831"/>
                  <a:pt x="239247" y="221309"/>
                  <a:pt x="148609" y="264708"/>
                </a:cubicBezTo>
                <a:cubicBezTo>
                  <a:pt x="139824" y="268916"/>
                  <a:pt x="129619" y="268916"/>
                  <a:pt x="120834" y="264708"/>
                </a:cubicBezTo>
                <a:cubicBezTo>
                  <a:pt x="30143" y="221309"/>
                  <a:pt x="8732" y="125831"/>
                  <a:pt x="8469" y="73647"/>
                </a:cubicBezTo>
                <a:cubicBezTo>
                  <a:pt x="8417" y="59864"/>
                  <a:pt x="17044" y="48449"/>
                  <a:pt x="28617" y="43557"/>
                </a:cubicBezTo>
                <a:lnTo>
                  <a:pt x="127672" y="1526"/>
                </a:lnTo>
                <a:cubicBezTo>
                  <a:pt x="129882" y="526"/>
                  <a:pt x="132249" y="0"/>
                  <a:pt x="134669" y="0"/>
                </a:cubicBezTo>
                <a:close/>
                <a:moveTo>
                  <a:pt x="134669" y="35140"/>
                </a:moveTo>
                <a:lnTo>
                  <a:pt x="134669" y="234039"/>
                </a:lnTo>
                <a:cubicBezTo>
                  <a:pt x="207263" y="198899"/>
                  <a:pt x="226780" y="121044"/>
                  <a:pt x="227253" y="74436"/>
                </a:cubicBezTo>
                <a:lnTo>
                  <a:pt x="134669" y="35193"/>
                </a:lnTo>
                <a:lnTo>
                  <a:pt x="134669" y="35193"/>
                </a:lnTo>
                <a:close/>
              </a:path>
            </a:pathLst>
          </a:custGeom>
          <a:solidFill>
            <a:srgbClr val="FF6467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1238951" y="1454421"/>
            <a:ext cx="10540065" cy="2872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97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保障企业数据资产的安全底线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238951" y="1813538"/>
            <a:ext cx="10504153" cy="4668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31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针对高敏感度数据的查询请求，MVP架构深度集成</a:t>
            </a:r>
            <a:r>
              <a:rPr lang="en-US" sz="1131" b="1" dirty="0">
                <a:solidFill>
                  <a:srgbClr val="FF6467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人类在环（Human-in-the-loop）</a:t>
            </a:r>
            <a:r>
              <a:rPr lang="en-US" sz="1131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的安全熔断机制。当查询请求命中特定安全规则时，系统自动拦截并触发审批流，确保数据访问的可控性与合规性。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63605" y="2590127"/>
            <a:ext cx="5638127" cy="2989644"/>
          </a:xfrm>
          <a:custGeom>
            <a:avLst/>
            <a:gdLst/>
            <a:ahLst/>
            <a:cxnLst/>
            <a:rect l="l" t="t" r="r" b="b"/>
            <a:pathLst>
              <a:path w="5638127" h="2989644">
                <a:moveTo>
                  <a:pt x="71811" y="0"/>
                </a:moveTo>
                <a:lnTo>
                  <a:pt x="5566315" y="0"/>
                </a:lnTo>
                <a:cubicBezTo>
                  <a:pt x="5605976" y="0"/>
                  <a:pt x="5638127" y="32151"/>
                  <a:pt x="5638127" y="71811"/>
                </a:cubicBezTo>
                <a:lnTo>
                  <a:pt x="5638127" y="2917832"/>
                </a:lnTo>
                <a:cubicBezTo>
                  <a:pt x="5638127" y="2957493"/>
                  <a:pt x="5605976" y="2989644"/>
                  <a:pt x="5566315" y="2989644"/>
                </a:cubicBezTo>
                <a:lnTo>
                  <a:pt x="71811" y="2989644"/>
                </a:lnTo>
                <a:cubicBezTo>
                  <a:pt x="32151" y="2989644"/>
                  <a:pt x="0" y="2957493"/>
                  <a:pt x="0" y="2917832"/>
                </a:cubicBezTo>
                <a:lnTo>
                  <a:pt x="0" y="71811"/>
                </a:lnTo>
                <a:cubicBezTo>
                  <a:pt x="0" y="32151"/>
                  <a:pt x="32151" y="0"/>
                  <a:pt x="71811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 w="12700">
            <a:solidFill>
              <a:srgbClr val="4C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Shape 9"/>
          <p:cNvSpPr/>
          <p:nvPr/>
        </p:nvSpPr>
        <p:spPr>
          <a:xfrm>
            <a:off x="547652" y="2774174"/>
            <a:ext cx="430940" cy="430940"/>
          </a:xfrm>
          <a:custGeom>
            <a:avLst/>
            <a:gdLst/>
            <a:ahLst/>
            <a:cxnLst/>
            <a:rect l="l" t="t" r="r" b="b"/>
            <a:pathLst>
              <a:path w="430940" h="430940">
                <a:moveTo>
                  <a:pt x="71825" y="0"/>
                </a:moveTo>
                <a:lnTo>
                  <a:pt x="359115" y="0"/>
                </a:lnTo>
                <a:cubicBezTo>
                  <a:pt x="398756" y="0"/>
                  <a:pt x="430940" y="32184"/>
                  <a:pt x="430940" y="71825"/>
                </a:cubicBezTo>
                <a:lnTo>
                  <a:pt x="430940" y="359115"/>
                </a:lnTo>
                <a:cubicBezTo>
                  <a:pt x="430940" y="398756"/>
                  <a:pt x="398756" y="430940"/>
                  <a:pt x="359115" y="430940"/>
                </a:cubicBezTo>
                <a:lnTo>
                  <a:pt x="71825" y="430940"/>
                </a:lnTo>
                <a:cubicBezTo>
                  <a:pt x="32184" y="430940"/>
                  <a:pt x="0" y="398756"/>
                  <a:pt x="0" y="359115"/>
                </a:cubicBezTo>
                <a:lnTo>
                  <a:pt x="0" y="71825"/>
                </a:lnTo>
                <a:cubicBezTo>
                  <a:pt x="0" y="32184"/>
                  <a:pt x="32184" y="0"/>
                  <a:pt x="71825" y="0"/>
                </a:cubicBezTo>
                <a:close/>
              </a:path>
            </a:pathLst>
          </a:custGeom>
          <a:solidFill>
            <a:srgbClr val="FB2C36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10"/>
          <p:cNvSpPr/>
          <p:nvPr/>
        </p:nvSpPr>
        <p:spPr>
          <a:xfrm>
            <a:off x="673343" y="2899865"/>
            <a:ext cx="179558" cy="179558"/>
          </a:xfrm>
          <a:custGeom>
            <a:avLst/>
            <a:gdLst/>
            <a:ahLst/>
            <a:cxnLst/>
            <a:rect l="l" t="t" r="r" b="b"/>
            <a:pathLst>
              <a:path w="179558" h="179558">
                <a:moveTo>
                  <a:pt x="89779" y="0"/>
                </a:moveTo>
                <a:cubicBezTo>
                  <a:pt x="94934" y="0"/>
                  <a:pt x="99669" y="2841"/>
                  <a:pt x="102124" y="7365"/>
                </a:cubicBezTo>
                <a:lnTo>
                  <a:pt x="177875" y="147645"/>
                </a:lnTo>
                <a:cubicBezTo>
                  <a:pt x="180225" y="151993"/>
                  <a:pt x="180119" y="157254"/>
                  <a:pt x="177594" y="161497"/>
                </a:cubicBezTo>
                <a:cubicBezTo>
                  <a:pt x="175069" y="165741"/>
                  <a:pt x="170475" y="168336"/>
                  <a:pt x="165530" y="168336"/>
                </a:cubicBezTo>
                <a:lnTo>
                  <a:pt x="14028" y="168336"/>
                </a:lnTo>
                <a:cubicBezTo>
                  <a:pt x="9083" y="168336"/>
                  <a:pt x="4524" y="165741"/>
                  <a:pt x="1964" y="161497"/>
                </a:cubicBezTo>
                <a:cubicBezTo>
                  <a:pt x="-596" y="157254"/>
                  <a:pt x="-666" y="151993"/>
                  <a:pt x="1683" y="147645"/>
                </a:cubicBezTo>
                <a:lnTo>
                  <a:pt x="77434" y="7365"/>
                </a:lnTo>
                <a:cubicBezTo>
                  <a:pt x="79889" y="2841"/>
                  <a:pt x="84624" y="0"/>
                  <a:pt x="89779" y="0"/>
                </a:cubicBezTo>
                <a:close/>
                <a:moveTo>
                  <a:pt x="89779" y="58918"/>
                </a:moveTo>
                <a:cubicBezTo>
                  <a:pt x="85115" y="58918"/>
                  <a:pt x="81362" y="62670"/>
                  <a:pt x="81362" y="67334"/>
                </a:cubicBezTo>
                <a:lnTo>
                  <a:pt x="81362" y="106613"/>
                </a:lnTo>
                <a:cubicBezTo>
                  <a:pt x="81362" y="111277"/>
                  <a:pt x="85115" y="115029"/>
                  <a:pt x="89779" y="115029"/>
                </a:cubicBezTo>
                <a:cubicBezTo>
                  <a:pt x="94443" y="115029"/>
                  <a:pt x="98196" y="111277"/>
                  <a:pt x="98196" y="106613"/>
                </a:cubicBezTo>
                <a:lnTo>
                  <a:pt x="98196" y="67334"/>
                </a:lnTo>
                <a:cubicBezTo>
                  <a:pt x="98196" y="62670"/>
                  <a:pt x="94443" y="58918"/>
                  <a:pt x="89779" y="58918"/>
                </a:cubicBezTo>
                <a:close/>
                <a:moveTo>
                  <a:pt x="99143" y="134669"/>
                </a:moveTo>
                <a:cubicBezTo>
                  <a:pt x="99356" y="131193"/>
                  <a:pt x="97622" y="127886"/>
                  <a:pt x="94643" y="126084"/>
                </a:cubicBezTo>
                <a:cubicBezTo>
                  <a:pt x="91663" y="124282"/>
                  <a:pt x="87930" y="124282"/>
                  <a:pt x="84950" y="126084"/>
                </a:cubicBezTo>
                <a:cubicBezTo>
                  <a:pt x="81971" y="127886"/>
                  <a:pt x="80237" y="131193"/>
                  <a:pt x="80450" y="134669"/>
                </a:cubicBezTo>
                <a:cubicBezTo>
                  <a:pt x="80237" y="138144"/>
                  <a:pt x="81971" y="141451"/>
                  <a:pt x="84950" y="143253"/>
                </a:cubicBezTo>
                <a:cubicBezTo>
                  <a:pt x="87930" y="145056"/>
                  <a:pt x="91663" y="145056"/>
                  <a:pt x="94643" y="143253"/>
                </a:cubicBezTo>
                <a:cubicBezTo>
                  <a:pt x="97622" y="141451"/>
                  <a:pt x="99356" y="138144"/>
                  <a:pt x="99143" y="134669"/>
                </a:cubicBezTo>
                <a:close/>
              </a:path>
            </a:pathLst>
          </a:custGeom>
          <a:solidFill>
            <a:srgbClr val="FF6467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1"/>
          <p:cNvSpPr/>
          <p:nvPr/>
        </p:nvSpPr>
        <p:spPr>
          <a:xfrm>
            <a:off x="1086327" y="2863953"/>
            <a:ext cx="987570" cy="2513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14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风险评估层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7652" y="3348760"/>
            <a:ext cx="5341856" cy="2334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31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当大模型提取到的参数命中特定安全规则时，系统自动拦截该调用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65608" y="3725832"/>
            <a:ext cx="5252077" cy="682321"/>
          </a:xfrm>
          <a:custGeom>
            <a:avLst/>
            <a:gdLst/>
            <a:ahLst/>
            <a:cxnLst/>
            <a:rect l="l" t="t" r="r" b="b"/>
            <a:pathLst>
              <a:path w="5252077" h="682321">
                <a:moveTo>
                  <a:pt x="35912" y="0"/>
                </a:moveTo>
                <a:lnTo>
                  <a:pt x="5180255" y="0"/>
                </a:lnTo>
                <a:cubicBezTo>
                  <a:pt x="5219921" y="0"/>
                  <a:pt x="5252077" y="32155"/>
                  <a:pt x="5252077" y="71821"/>
                </a:cubicBezTo>
                <a:lnTo>
                  <a:pt x="5252077" y="610500"/>
                </a:lnTo>
                <a:cubicBezTo>
                  <a:pt x="5252077" y="650166"/>
                  <a:pt x="5219921" y="682321"/>
                  <a:pt x="5180255" y="682321"/>
                </a:cubicBezTo>
                <a:lnTo>
                  <a:pt x="35912" y="682321"/>
                </a:lnTo>
                <a:cubicBezTo>
                  <a:pt x="16078" y="682321"/>
                  <a:pt x="0" y="666243"/>
                  <a:pt x="0" y="646409"/>
                </a:cubicBezTo>
                <a:lnTo>
                  <a:pt x="0" y="35912"/>
                </a:lnTo>
                <a:cubicBezTo>
                  <a:pt x="0" y="16078"/>
                  <a:pt x="16078" y="0"/>
                  <a:pt x="35912" y="0"/>
                </a:cubicBezTo>
                <a:close/>
              </a:path>
            </a:pathLst>
          </a:custGeom>
          <a:solidFill>
            <a:srgbClr val="FB2C36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4"/>
          <p:cNvSpPr/>
          <p:nvPr/>
        </p:nvSpPr>
        <p:spPr>
          <a:xfrm>
            <a:off x="565608" y="3725832"/>
            <a:ext cx="35912" cy="682321"/>
          </a:xfrm>
          <a:custGeom>
            <a:avLst/>
            <a:gdLst/>
            <a:ahLst/>
            <a:cxnLst/>
            <a:rect l="l" t="t" r="r" b="b"/>
            <a:pathLst>
              <a:path w="35912" h="682321">
                <a:moveTo>
                  <a:pt x="35912" y="0"/>
                </a:moveTo>
                <a:lnTo>
                  <a:pt x="35912" y="0"/>
                </a:lnTo>
                <a:lnTo>
                  <a:pt x="35912" y="682321"/>
                </a:lnTo>
                <a:lnTo>
                  <a:pt x="35912" y="682321"/>
                </a:lnTo>
                <a:cubicBezTo>
                  <a:pt x="16078" y="682321"/>
                  <a:pt x="0" y="666243"/>
                  <a:pt x="0" y="646409"/>
                </a:cubicBezTo>
                <a:lnTo>
                  <a:pt x="0" y="35912"/>
                </a:lnTo>
                <a:cubicBezTo>
                  <a:pt x="0" y="16078"/>
                  <a:pt x="16078" y="0"/>
                  <a:pt x="35912" y="0"/>
                </a:cubicBezTo>
                <a:close/>
              </a:path>
            </a:pathLst>
          </a:custGeom>
          <a:solidFill>
            <a:srgbClr val="FF6467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Shape 15"/>
          <p:cNvSpPr/>
          <p:nvPr/>
        </p:nvSpPr>
        <p:spPr>
          <a:xfrm>
            <a:off x="727211" y="3869479"/>
            <a:ext cx="107735" cy="143647"/>
          </a:xfrm>
          <a:custGeom>
            <a:avLst/>
            <a:gdLst/>
            <a:ahLst/>
            <a:cxnLst/>
            <a:rect l="l" t="t" r="r" b="b"/>
            <a:pathLst>
              <a:path w="107735" h="143647">
                <a:moveTo>
                  <a:pt x="17956" y="0"/>
                </a:moveTo>
                <a:cubicBezTo>
                  <a:pt x="8052" y="0"/>
                  <a:pt x="0" y="8052"/>
                  <a:pt x="0" y="17956"/>
                </a:cubicBezTo>
                <a:lnTo>
                  <a:pt x="0" y="125691"/>
                </a:lnTo>
                <a:cubicBezTo>
                  <a:pt x="0" y="135594"/>
                  <a:pt x="8052" y="143647"/>
                  <a:pt x="17956" y="143647"/>
                </a:cubicBezTo>
                <a:lnTo>
                  <a:pt x="89779" y="143647"/>
                </a:lnTo>
                <a:cubicBezTo>
                  <a:pt x="99683" y="143647"/>
                  <a:pt x="107735" y="135594"/>
                  <a:pt x="107735" y="125691"/>
                </a:cubicBezTo>
                <a:lnTo>
                  <a:pt x="107735" y="17956"/>
                </a:lnTo>
                <a:cubicBezTo>
                  <a:pt x="107735" y="8052"/>
                  <a:pt x="99683" y="0"/>
                  <a:pt x="89779" y="0"/>
                </a:cubicBezTo>
                <a:lnTo>
                  <a:pt x="17956" y="0"/>
                </a:lnTo>
                <a:close/>
                <a:moveTo>
                  <a:pt x="49378" y="98757"/>
                </a:moveTo>
                <a:lnTo>
                  <a:pt x="58356" y="98757"/>
                </a:lnTo>
                <a:cubicBezTo>
                  <a:pt x="63322" y="98757"/>
                  <a:pt x="67334" y="102769"/>
                  <a:pt x="67334" y="107735"/>
                </a:cubicBezTo>
                <a:lnTo>
                  <a:pt x="67334" y="130180"/>
                </a:lnTo>
                <a:lnTo>
                  <a:pt x="40401" y="130180"/>
                </a:lnTo>
                <a:lnTo>
                  <a:pt x="40401" y="107735"/>
                </a:lnTo>
                <a:cubicBezTo>
                  <a:pt x="40401" y="102769"/>
                  <a:pt x="44413" y="98757"/>
                  <a:pt x="49378" y="98757"/>
                </a:cubicBezTo>
                <a:close/>
                <a:moveTo>
                  <a:pt x="26934" y="31423"/>
                </a:moveTo>
                <a:cubicBezTo>
                  <a:pt x="26934" y="28954"/>
                  <a:pt x="28954" y="26934"/>
                  <a:pt x="31423" y="26934"/>
                </a:cubicBezTo>
                <a:lnTo>
                  <a:pt x="40401" y="26934"/>
                </a:lnTo>
                <a:cubicBezTo>
                  <a:pt x="42870" y="26934"/>
                  <a:pt x="44890" y="28954"/>
                  <a:pt x="44890" y="31423"/>
                </a:cubicBezTo>
                <a:lnTo>
                  <a:pt x="44890" y="40401"/>
                </a:lnTo>
                <a:cubicBezTo>
                  <a:pt x="44890" y="42870"/>
                  <a:pt x="42870" y="44890"/>
                  <a:pt x="40401" y="44890"/>
                </a:cubicBezTo>
                <a:lnTo>
                  <a:pt x="31423" y="44890"/>
                </a:lnTo>
                <a:cubicBezTo>
                  <a:pt x="28954" y="44890"/>
                  <a:pt x="26934" y="42870"/>
                  <a:pt x="26934" y="40401"/>
                </a:cubicBezTo>
                <a:lnTo>
                  <a:pt x="26934" y="31423"/>
                </a:lnTo>
                <a:close/>
                <a:moveTo>
                  <a:pt x="67334" y="26934"/>
                </a:moveTo>
                <a:lnTo>
                  <a:pt x="76312" y="26934"/>
                </a:lnTo>
                <a:cubicBezTo>
                  <a:pt x="78781" y="26934"/>
                  <a:pt x="80801" y="28954"/>
                  <a:pt x="80801" y="31423"/>
                </a:cubicBezTo>
                <a:lnTo>
                  <a:pt x="80801" y="40401"/>
                </a:lnTo>
                <a:cubicBezTo>
                  <a:pt x="80801" y="42870"/>
                  <a:pt x="78781" y="44890"/>
                  <a:pt x="76312" y="44890"/>
                </a:cubicBezTo>
                <a:lnTo>
                  <a:pt x="67334" y="44890"/>
                </a:lnTo>
                <a:cubicBezTo>
                  <a:pt x="64865" y="44890"/>
                  <a:pt x="62845" y="42870"/>
                  <a:pt x="62845" y="40401"/>
                </a:cubicBezTo>
                <a:lnTo>
                  <a:pt x="62845" y="31423"/>
                </a:lnTo>
                <a:cubicBezTo>
                  <a:pt x="62845" y="28954"/>
                  <a:pt x="64865" y="26934"/>
                  <a:pt x="67334" y="26934"/>
                </a:cubicBezTo>
                <a:close/>
                <a:moveTo>
                  <a:pt x="26934" y="67334"/>
                </a:moveTo>
                <a:cubicBezTo>
                  <a:pt x="26934" y="64865"/>
                  <a:pt x="28954" y="62845"/>
                  <a:pt x="31423" y="62845"/>
                </a:cubicBezTo>
                <a:lnTo>
                  <a:pt x="40401" y="62845"/>
                </a:lnTo>
                <a:cubicBezTo>
                  <a:pt x="42870" y="62845"/>
                  <a:pt x="44890" y="64865"/>
                  <a:pt x="44890" y="67334"/>
                </a:cubicBezTo>
                <a:lnTo>
                  <a:pt x="44890" y="76312"/>
                </a:lnTo>
                <a:cubicBezTo>
                  <a:pt x="44890" y="78781"/>
                  <a:pt x="42870" y="80801"/>
                  <a:pt x="40401" y="80801"/>
                </a:cubicBezTo>
                <a:lnTo>
                  <a:pt x="31423" y="80801"/>
                </a:lnTo>
                <a:cubicBezTo>
                  <a:pt x="28954" y="80801"/>
                  <a:pt x="26934" y="78781"/>
                  <a:pt x="26934" y="76312"/>
                </a:cubicBezTo>
                <a:lnTo>
                  <a:pt x="26934" y="67334"/>
                </a:lnTo>
                <a:close/>
                <a:moveTo>
                  <a:pt x="67334" y="62845"/>
                </a:moveTo>
                <a:lnTo>
                  <a:pt x="76312" y="62845"/>
                </a:lnTo>
                <a:cubicBezTo>
                  <a:pt x="78781" y="62845"/>
                  <a:pt x="80801" y="64865"/>
                  <a:pt x="80801" y="67334"/>
                </a:cubicBezTo>
                <a:lnTo>
                  <a:pt x="80801" y="76312"/>
                </a:lnTo>
                <a:cubicBezTo>
                  <a:pt x="80801" y="78781"/>
                  <a:pt x="78781" y="80801"/>
                  <a:pt x="76312" y="80801"/>
                </a:cubicBezTo>
                <a:lnTo>
                  <a:pt x="67334" y="80801"/>
                </a:lnTo>
                <a:cubicBezTo>
                  <a:pt x="64865" y="80801"/>
                  <a:pt x="62845" y="78781"/>
                  <a:pt x="62845" y="76312"/>
                </a:cubicBezTo>
                <a:lnTo>
                  <a:pt x="62845" y="67334"/>
                </a:lnTo>
                <a:cubicBezTo>
                  <a:pt x="62845" y="64865"/>
                  <a:pt x="64865" y="62845"/>
                  <a:pt x="67334" y="62845"/>
                </a:cubicBezTo>
                <a:close/>
              </a:path>
            </a:pathLst>
          </a:custGeom>
          <a:solidFill>
            <a:srgbClr val="FF6467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6"/>
          <p:cNvSpPr/>
          <p:nvPr/>
        </p:nvSpPr>
        <p:spPr>
          <a:xfrm>
            <a:off x="942680" y="3833567"/>
            <a:ext cx="933703" cy="2154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31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高敏感度数据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91299" y="4120860"/>
            <a:ext cx="5081496" cy="179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查询全公司级别的财务大盘数据、核心客户信息等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65608" y="4515888"/>
            <a:ext cx="5252077" cy="682321"/>
          </a:xfrm>
          <a:custGeom>
            <a:avLst/>
            <a:gdLst/>
            <a:ahLst/>
            <a:cxnLst/>
            <a:rect l="l" t="t" r="r" b="b"/>
            <a:pathLst>
              <a:path w="5252077" h="682321">
                <a:moveTo>
                  <a:pt x="35912" y="0"/>
                </a:moveTo>
                <a:lnTo>
                  <a:pt x="5180255" y="0"/>
                </a:lnTo>
                <a:cubicBezTo>
                  <a:pt x="5219921" y="0"/>
                  <a:pt x="5252077" y="32155"/>
                  <a:pt x="5252077" y="71821"/>
                </a:cubicBezTo>
                <a:lnTo>
                  <a:pt x="5252077" y="610500"/>
                </a:lnTo>
                <a:cubicBezTo>
                  <a:pt x="5252077" y="650166"/>
                  <a:pt x="5219921" y="682321"/>
                  <a:pt x="5180255" y="682321"/>
                </a:cubicBezTo>
                <a:lnTo>
                  <a:pt x="35912" y="682321"/>
                </a:lnTo>
                <a:cubicBezTo>
                  <a:pt x="16078" y="682321"/>
                  <a:pt x="0" y="666243"/>
                  <a:pt x="0" y="646409"/>
                </a:cubicBezTo>
                <a:lnTo>
                  <a:pt x="0" y="35912"/>
                </a:lnTo>
                <a:cubicBezTo>
                  <a:pt x="0" y="16078"/>
                  <a:pt x="16078" y="0"/>
                  <a:pt x="35912" y="0"/>
                </a:cubicBezTo>
                <a:close/>
              </a:path>
            </a:pathLst>
          </a:custGeom>
          <a:solidFill>
            <a:srgbClr val="FB2C36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Shape 19"/>
          <p:cNvSpPr/>
          <p:nvPr/>
        </p:nvSpPr>
        <p:spPr>
          <a:xfrm>
            <a:off x="565608" y="4515888"/>
            <a:ext cx="35912" cy="682321"/>
          </a:xfrm>
          <a:custGeom>
            <a:avLst/>
            <a:gdLst/>
            <a:ahLst/>
            <a:cxnLst/>
            <a:rect l="l" t="t" r="r" b="b"/>
            <a:pathLst>
              <a:path w="35912" h="682321">
                <a:moveTo>
                  <a:pt x="35912" y="0"/>
                </a:moveTo>
                <a:lnTo>
                  <a:pt x="35912" y="0"/>
                </a:lnTo>
                <a:lnTo>
                  <a:pt x="35912" y="682321"/>
                </a:lnTo>
                <a:lnTo>
                  <a:pt x="35912" y="682321"/>
                </a:lnTo>
                <a:cubicBezTo>
                  <a:pt x="16078" y="682321"/>
                  <a:pt x="0" y="666243"/>
                  <a:pt x="0" y="646409"/>
                </a:cubicBezTo>
                <a:lnTo>
                  <a:pt x="0" y="35912"/>
                </a:lnTo>
                <a:cubicBezTo>
                  <a:pt x="0" y="16078"/>
                  <a:pt x="16078" y="0"/>
                  <a:pt x="35912" y="0"/>
                </a:cubicBezTo>
                <a:close/>
              </a:path>
            </a:pathLst>
          </a:custGeom>
          <a:solidFill>
            <a:srgbClr val="FF6467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2" name="Shape 20"/>
          <p:cNvSpPr/>
          <p:nvPr/>
        </p:nvSpPr>
        <p:spPr>
          <a:xfrm>
            <a:off x="718233" y="4659535"/>
            <a:ext cx="125691" cy="143647"/>
          </a:xfrm>
          <a:custGeom>
            <a:avLst/>
            <a:gdLst/>
            <a:ahLst/>
            <a:cxnLst/>
            <a:rect l="l" t="t" r="r" b="b"/>
            <a:pathLst>
              <a:path w="125691" h="143647">
                <a:moveTo>
                  <a:pt x="71823" y="8978"/>
                </a:moveTo>
                <a:cubicBezTo>
                  <a:pt x="71823" y="4012"/>
                  <a:pt x="67811" y="0"/>
                  <a:pt x="62845" y="0"/>
                </a:cubicBezTo>
                <a:cubicBezTo>
                  <a:pt x="57879" y="0"/>
                  <a:pt x="53867" y="4012"/>
                  <a:pt x="53867" y="8978"/>
                </a:cubicBezTo>
                <a:lnTo>
                  <a:pt x="53867" y="68092"/>
                </a:lnTo>
                <a:lnTo>
                  <a:pt x="42252" y="56477"/>
                </a:lnTo>
                <a:cubicBezTo>
                  <a:pt x="38745" y="52970"/>
                  <a:pt x="33050" y="52970"/>
                  <a:pt x="29543" y="56477"/>
                </a:cubicBezTo>
                <a:cubicBezTo>
                  <a:pt x="26036" y="59984"/>
                  <a:pt x="26036" y="65679"/>
                  <a:pt x="29543" y="69186"/>
                </a:cubicBezTo>
                <a:lnTo>
                  <a:pt x="56477" y="96120"/>
                </a:lnTo>
                <a:cubicBezTo>
                  <a:pt x="59984" y="99627"/>
                  <a:pt x="65679" y="99627"/>
                  <a:pt x="69186" y="96120"/>
                </a:cubicBezTo>
                <a:lnTo>
                  <a:pt x="96120" y="69186"/>
                </a:lnTo>
                <a:cubicBezTo>
                  <a:pt x="99627" y="65679"/>
                  <a:pt x="99627" y="59984"/>
                  <a:pt x="96120" y="56477"/>
                </a:cubicBezTo>
                <a:cubicBezTo>
                  <a:pt x="92613" y="52970"/>
                  <a:pt x="86917" y="52970"/>
                  <a:pt x="83410" y="56477"/>
                </a:cubicBezTo>
                <a:lnTo>
                  <a:pt x="71823" y="68092"/>
                </a:lnTo>
                <a:lnTo>
                  <a:pt x="71823" y="8978"/>
                </a:lnTo>
                <a:close/>
                <a:moveTo>
                  <a:pt x="17956" y="89779"/>
                </a:moveTo>
                <a:cubicBezTo>
                  <a:pt x="8052" y="89779"/>
                  <a:pt x="0" y="97831"/>
                  <a:pt x="0" y="107735"/>
                </a:cubicBezTo>
                <a:lnTo>
                  <a:pt x="0" y="116713"/>
                </a:lnTo>
                <a:cubicBezTo>
                  <a:pt x="0" y="126617"/>
                  <a:pt x="8052" y="134669"/>
                  <a:pt x="17956" y="134669"/>
                </a:cubicBezTo>
                <a:lnTo>
                  <a:pt x="107735" y="134669"/>
                </a:lnTo>
                <a:cubicBezTo>
                  <a:pt x="117639" y="134669"/>
                  <a:pt x="125691" y="126617"/>
                  <a:pt x="125691" y="116713"/>
                </a:cubicBezTo>
                <a:lnTo>
                  <a:pt x="125691" y="107735"/>
                </a:lnTo>
                <a:cubicBezTo>
                  <a:pt x="125691" y="97831"/>
                  <a:pt x="117639" y="89779"/>
                  <a:pt x="107735" y="89779"/>
                </a:cubicBezTo>
                <a:lnTo>
                  <a:pt x="94577" y="89779"/>
                </a:lnTo>
                <a:lnTo>
                  <a:pt x="78697" y="105659"/>
                </a:lnTo>
                <a:cubicBezTo>
                  <a:pt x="69944" y="114412"/>
                  <a:pt x="55719" y="114412"/>
                  <a:pt x="46966" y="105659"/>
                </a:cubicBezTo>
                <a:lnTo>
                  <a:pt x="31114" y="89779"/>
                </a:lnTo>
                <a:lnTo>
                  <a:pt x="17956" y="89779"/>
                </a:lnTo>
                <a:close/>
                <a:moveTo>
                  <a:pt x="103246" y="105490"/>
                </a:moveTo>
                <a:cubicBezTo>
                  <a:pt x="106962" y="105490"/>
                  <a:pt x="109979" y="108508"/>
                  <a:pt x="109979" y="112224"/>
                </a:cubicBezTo>
                <a:cubicBezTo>
                  <a:pt x="109979" y="115940"/>
                  <a:pt x="106962" y="118957"/>
                  <a:pt x="103246" y="118957"/>
                </a:cubicBezTo>
                <a:cubicBezTo>
                  <a:pt x="99530" y="118957"/>
                  <a:pt x="96513" y="115940"/>
                  <a:pt x="96513" y="112224"/>
                </a:cubicBezTo>
                <a:cubicBezTo>
                  <a:pt x="96513" y="108508"/>
                  <a:pt x="99530" y="105490"/>
                  <a:pt x="103246" y="105490"/>
                </a:cubicBezTo>
                <a:close/>
              </a:path>
            </a:pathLst>
          </a:custGeom>
          <a:solidFill>
            <a:srgbClr val="FF6467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3" name="Text 21"/>
          <p:cNvSpPr/>
          <p:nvPr/>
        </p:nvSpPr>
        <p:spPr>
          <a:xfrm>
            <a:off x="942680" y="4623623"/>
            <a:ext cx="790056" cy="2154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31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大批量下载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91299" y="4910916"/>
            <a:ext cx="5081496" cy="179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单次下载量超过10万行数据，可能存在数据泄露风险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191250" y="2590127"/>
            <a:ext cx="5638127" cy="2989644"/>
          </a:xfrm>
          <a:custGeom>
            <a:avLst/>
            <a:gdLst/>
            <a:ahLst/>
            <a:cxnLst/>
            <a:rect l="l" t="t" r="r" b="b"/>
            <a:pathLst>
              <a:path w="5638127" h="2989644">
                <a:moveTo>
                  <a:pt x="71811" y="0"/>
                </a:moveTo>
                <a:lnTo>
                  <a:pt x="5566315" y="0"/>
                </a:lnTo>
                <a:cubicBezTo>
                  <a:pt x="5605976" y="0"/>
                  <a:pt x="5638127" y="32151"/>
                  <a:pt x="5638127" y="71811"/>
                </a:cubicBezTo>
                <a:lnTo>
                  <a:pt x="5638127" y="2917832"/>
                </a:lnTo>
                <a:cubicBezTo>
                  <a:pt x="5638127" y="2957493"/>
                  <a:pt x="5605976" y="2989644"/>
                  <a:pt x="5566315" y="2989644"/>
                </a:cubicBezTo>
                <a:lnTo>
                  <a:pt x="71811" y="2989644"/>
                </a:lnTo>
                <a:cubicBezTo>
                  <a:pt x="32151" y="2989644"/>
                  <a:pt x="0" y="2957493"/>
                  <a:pt x="0" y="2917832"/>
                </a:cubicBezTo>
                <a:lnTo>
                  <a:pt x="0" y="71811"/>
                </a:lnTo>
                <a:cubicBezTo>
                  <a:pt x="0" y="32151"/>
                  <a:pt x="32151" y="0"/>
                  <a:pt x="71811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 w="12700">
            <a:solidFill>
              <a:srgbClr val="4C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Shape 24"/>
          <p:cNvSpPr/>
          <p:nvPr/>
        </p:nvSpPr>
        <p:spPr>
          <a:xfrm>
            <a:off x="6375297" y="2774174"/>
            <a:ext cx="430940" cy="430940"/>
          </a:xfrm>
          <a:custGeom>
            <a:avLst/>
            <a:gdLst/>
            <a:ahLst/>
            <a:cxnLst/>
            <a:rect l="l" t="t" r="r" b="b"/>
            <a:pathLst>
              <a:path w="430940" h="430940">
                <a:moveTo>
                  <a:pt x="71825" y="0"/>
                </a:moveTo>
                <a:lnTo>
                  <a:pt x="359115" y="0"/>
                </a:lnTo>
                <a:cubicBezTo>
                  <a:pt x="398756" y="0"/>
                  <a:pt x="430940" y="32184"/>
                  <a:pt x="430940" y="71825"/>
                </a:cubicBezTo>
                <a:lnTo>
                  <a:pt x="430940" y="359115"/>
                </a:lnTo>
                <a:cubicBezTo>
                  <a:pt x="430940" y="398756"/>
                  <a:pt x="398756" y="430940"/>
                  <a:pt x="359115" y="430940"/>
                </a:cubicBezTo>
                <a:lnTo>
                  <a:pt x="71825" y="430940"/>
                </a:lnTo>
                <a:cubicBezTo>
                  <a:pt x="32184" y="430940"/>
                  <a:pt x="0" y="398756"/>
                  <a:pt x="0" y="359115"/>
                </a:cubicBezTo>
                <a:lnTo>
                  <a:pt x="0" y="71825"/>
                </a:lnTo>
                <a:cubicBezTo>
                  <a:pt x="0" y="32184"/>
                  <a:pt x="32184" y="0"/>
                  <a:pt x="71825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Shape 25"/>
          <p:cNvSpPr/>
          <p:nvPr/>
        </p:nvSpPr>
        <p:spPr>
          <a:xfrm>
            <a:off x="6500988" y="2899865"/>
            <a:ext cx="179558" cy="179558"/>
          </a:xfrm>
          <a:custGeom>
            <a:avLst/>
            <a:gdLst/>
            <a:ahLst/>
            <a:cxnLst/>
            <a:rect l="l" t="t" r="r" b="b"/>
            <a:pathLst>
              <a:path w="179558" h="179558">
                <a:moveTo>
                  <a:pt x="46924" y="12730"/>
                </a:moveTo>
                <a:cubicBezTo>
                  <a:pt x="50746" y="15396"/>
                  <a:pt x="51658" y="20656"/>
                  <a:pt x="48993" y="24444"/>
                </a:cubicBezTo>
                <a:lnTo>
                  <a:pt x="29354" y="52500"/>
                </a:lnTo>
                <a:cubicBezTo>
                  <a:pt x="27916" y="54534"/>
                  <a:pt x="25671" y="55831"/>
                  <a:pt x="23181" y="56042"/>
                </a:cubicBezTo>
                <a:cubicBezTo>
                  <a:pt x="20691" y="56252"/>
                  <a:pt x="18236" y="55411"/>
                  <a:pt x="16483" y="53657"/>
                </a:cubicBezTo>
                <a:lnTo>
                  <a:pt x="2455" y="39629"/>
                </a:lnTo>
                <a:cubicBezTo>
                  <a:pt x="-807" y="36332"/>
                  <a:pt x="-807" y="31002"/>
                  <a:pt x="2455" y="27705"/>
                </a:cubicBezTo>
                <a:cubicBezTo>
                  <a:pt x="5716" y="24409"/>
                  <a:pt x="11082" y="24444"/>
                  <a:pt x="14379" y="27705"/>
                </a:cubicBezTo>
                <a:lnTo>
                  <a:pt x="21323" y="34649"/>
                </a:lnTo>
                <a:lnTo>
                  <a:pt x="35210" y="14800"/>
                </a:lnTo>
                <a:cubicBezTo>
                  <a:pt x="37876" y="10977"/>
                  <a:pt x="43136" y="10065"/>
                  <a:pt x="46924" y="12730"/>
                </a:cubicBezTo>
                <a:close/>
                <a:moveTo>
                  <a:pt x="46924" y="68842"/>
                </a:moveTo>
                <a:cubicBezTo>
                  <a:pt x="50746" y="71508"/>
                  <a:pt x="51658" y="76768"/>
                  <a:pt x="48993" y="80556"/>
                </a:cubicBezTo>
                <a:lnTo>
                  <a:pt x="29354" y="108612"/>
                </a:lnTo>
                <a:cubicBezTo>
                  <a:pt x="27916" y="110646"/>
                  <a:pt x="25671" y="111943"/>
                  <a:pt x="23181" y="112154"/>
                </a:cubicBezTo>
                <a:cubicBezTo>
                  <a:pt x="20691" y="112364"/>
                  <a:pt x="18236" y="111522"/>
                  <a:pt x="16483" y="109769"/>
                </a:cubicBezTo>
                <a:lnTo>
                  <a:pt x="2455" y="95741"/>
                </a:lnTo>
                <a:cubicBezTo>
                  <a:pt x="-842" y="92444"/>
                  <a:pt x="-842" y="87114"/>
                  <a:pt x="2455" y="83852"/>
                </a:cubicBezTo>
                <a:cubicBezTo>
                  <a:pt x="5751" y="80591"/>
                  <a:pt x="11082" y="80556"/>
                  <a:pt x="14344" y="83852"/>
                </a:cubicBezTo>
                <a:lnTo>
                  <a:pt x="21287" y="90796"/>
                </a:lnTo>
                <a:lnTo>
                  <a:pt x="35175" y="70947"/>
                </a:lnTo>
                <a:cubicBezTo>
                  <a:pt x="37840" y="67124"/>
                  <a:pt x="43101" y="66212"/>
                  <a:pt x="46889" y="68877"/>
                </a:cubicBezTo>
                <a:close/>
                <a:moveTo>
                  <a:pt x="78557" y="33667"/>
                </a:moveTo>
                <a:cubicBezTo>
                  <a:pt x="78557" y="27460"/>
                  <a:pt x="83572" y="22445"/>
                  <a:pt x="89779" y="22445"/>
                </a:cubicBezTo>
                <a:lnTo>
                  <a:pt x="168336" y="22445"/>
                </a:lnTo>
                <a:cubicBezTo>
                  <a:pt x="174543" y="22445"/>
                  <a:pt x="179558" y="27460"/>
                  <a:pt x="179558" y="33667"/>
                </a:cubicBezTo>
                <a:cubicBezTo>
                  <a:pt x="179558" y="39875"/>
                  <a:pt x="174543" y="44890"/>
                  <a:pt x="168336" y="44890"/>
                </a:cubicBezTo>
                <a:lnTo>
                  <a:pt x="89779" y="44890"/>
                </a:lnTo>
                <a:cubicBezTo>
                  <a:pt x="83572" y="44890"/>
                  <a:pt x="78557" y="39875"/>
                  <a:pt x="78557" y="33667"/>
                </a:cubicBezTo>
                <a:close/>
                <a:moveTo>
                  <a:pt x="78557" y="89779"/>
                </a:moveTo>
                <a:cubicBezTo>
                  <a:pt x="78557" y="83572"/>
                  <a:pt x="83572" y="78557"/>
                  <a:pt x="89779" y="78557"/>
                </a:cubicBezTo>
                <a:lnTo>
                  <a:pt x="168336" y="78557"/>
                </a:lnTo>
                <a:cubicBezTo>
                  <a:pt x="174543" y="78557"/>
                  <a:pt x="179558" y="83572"/>
                  <a:pt x="179558" y="89779"/>
                </a:cubicBezTo>
                <a:cubicBezTo>
                  <a:pt x="179558" y="95986"/>
                  <a:pt x="174543" y="101001"/>
                  <a:pt x="168336" y="101001"/>
                </a:cubicBezTo>
                <a:lnTo>
                  <a:pt x="89779" y="101001"/>
                </a:lnTo>
                <a:cubicBezTo>
                  <a:pt x="83572" y="101001"/>
                  <a:pt x="78557" y="95986"/>
                  <a:pt x="78557" y="89779"/>
                </a:cubicBezTo>
                <a:close/>
                <a:moveTo>
                  <a:pt x="56112" y="145891"/>
                </a:moveTo>
                <a:cubicBezTo>
                  <a:pt x="56112" y="139684"/>
                  <a:pt x="61127" y="134669"/>
                  <a:pt x="67334" y="134669"/>
                </a:cubicBezTo>
                <a:lnTo>
                  <a:pt x="168336" y="134669"/>
                </a:lnTo>
                <a:cubicBezTo>
                  <a:pt x="174543" y="134669"/>
                  <a:pt x="179558" y="139684"/>
                  <a:pt x="179558" y="145891"/>
                </a:cubicBezTo>
                <a:cubicBezTo>
                  <a:pt x="179558" y="152098"/>
                  <a:pt x="174543" y="157113"/>
                  <a:pt x="168336" y="157113"/>
                </a:cubicBezTo>
                <a:lnTo>
                  <a:pt x="67334" y="157113"/>
                </a:lnTo>
                <a:cubicBezTo>
                  <a:pt x="61127" y="157113"/>
                  <a:pt x="56112" y="152098"/>
                  <a:pt x="56112" y="145891"/>
                </a:cubicBezTo>
                <a:close/>
                <a:moveTo>
                  <a:pt x="22445" y="131863"/>
                </a:moveTo>
                <a:cubicBezTo>
                  <a:pt x="30187" y="131863"/>
                  <a:pt x="36473" y="138149"/>
                  <a:pt x="36473" y="145891"/>
                </a:cubicBezTo>
                <a:cubicBezTo>
                  <a:pt x="36473" y="153633"/>
                  <a:pt x="30187" y="159919"/>
                  <a:pt x="22445" y="159919"/>
                </a:cubicBezTo>
                <a:cubicBezTo>
                  <a:pt x="14703" y="159919"/>
                  <a:pt x="8417" y="153633"/>
                  <a:pt x="8417" y="145891"/>
                </a:cubicBezTo>
                <a:cubicBezTo>
                  <a:pt x="8417" y="138149"/>
                  <a:pt x="14703" y="131863"/>
                  <a:pt x="22445" y="131863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8" name="Text 26"/>
          <p:cNvSpPr/>
          <p:nvPr/>
        </p:nvSpPr>
        <p:spPr>
          <a:xfrm>
            <a:off x="6913972" y="2863953"/>
            <a:ext cx="1167128" cy="2513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14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异步恢复流程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6375297" y="3348760"/>
            <a:ext cx="5341856" cy="2334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31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触发工单审批流，当管理员审批通过后，系统自动恢复上下文并执行API调用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6375297" y="3761744"/>
            <a:ext cx="287293" cy="287293"/>
          </a:xfrm>
          <a:custGeom>
            <a:avLst/>
            <a:gdLst/>
            <a:ahLst/>
            <a:cxnLst/>
            <a:rect l="l" t="t" r="r" b="b"/>
            <a:pathLst>
              <a:path w="287293" h="287293">
                <a:moveTo>
                  <a:pt x="143647" y="0"/>
                </a:moveTo>
                <a:lnTo>
                  <a:pt x="143647" y="0"/>
                </a:lnTo>
                <a:cubicBezTo>
                  <a:pt x="222980" y="0"/>
                  <a:pt x="287293" y="64313"/>
                  <a:pt x="287293" y="143647"/>
                </a:cubicBezTo>
                <a:lnTo>
                  <a:pt x="287293" y="143647"/>
                </a:lnTo>
                <a:cubicBezTo>
                  <a:pt x="287293" y="222980"/>
                  <a:pt x="222980" y="287293"/>
                  <a:pt x="143647" y="287293"/>
                </a:cubicBezTo>
                <a:lnTo>
                  <a:pt x="143647" y="287293"/>
                </a:lnTo>
                <a:cubicBezTo>
                  <a:pt x="64313" y="287293"/>
                  <a:pt x="0" y="222980"/>
                  <a:pt x="0" y="143647"/>
                </a:cubicBezTo>
                <a:lnTo>
                  <a:pt x="0" y="143647"/>
                </a:lnTo>
                <a:cubicBezTo>
                  <a:pt x="0" y="64313"/>
                  <a:pt x="64313" y="0"/>
                  <a:pt x="143647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Text 29"/>
          <p:cNvSpPr/>
          <p:nvPr/>
        </p:nvSpPr>
        <p:spPr>
          <a:xfrm>
            <a:off x="6343874" y="3761744"/>
            <a:ext cx="350138" cy="2872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90" b="1" dirty="0">
                <a:solidFill>
                  <a:srgbClr val="1A1D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770325" y="3725832"/>
            <a:ext cx="4875004" cy="359116"/>
          </a:xfrm>
          <a:custGeom>
            <a:avLst/>
            <a:gdLst/>
            <a:ahLst/>
            <a:cxnLst/>
            <a:rect l="l" t="t" r="r" b="b"/>
            <a:pathLst>
              <a:path w="4875004" h="359116">
                <a:moveTo>
                  <a:pt x="71823" y="0"/>
                </a:moveTo>
                <a:lnTo>
                  <a:pt x="4803181" y="0"/>
                </a:lnTo>
                <a:cubicBezTo>
                  <a:pt x="4842848" y="0"/>
                  <a:pt x="4875004" y="32156"/>
                  <a:pt x="4875004" y="71823"/>
                </a:cubicBezTo>
                <a:lnTo>
                  <a:pt x="4875004" y="287293"/>
                </a:lnTo>
                <a:cubicBezTo>
                  <a:pt x="4875004" y="326960"/>
                  <a:pt x="4842848" y="359116"/>
                  <a:pt x="4803181" y="359116"/>
                </a:cubicBezTo>
                <a:lnTo>
                  <a:pt x="71823" y="359116"/>
                </a:lnTo>
                <a:cubicBezTo>
                  <a:pt x="32156" y="359116"/>
                  <a:pt x="0" y="326960"/>
                  <a:pt x="0" y="287293"/>
                </a:cubicBezTo>
                <a:lnTo>
                  <a:pt x="0" y="71823"/>
                </a:lnTo>
                <a:cubicBezTo>
                  <a:pt x="0" y="32156"/>
                  <a:pt x="32156" y="0"/>
                  <a:pt x="71823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3" name="Text 31"/>
          <p:cNvSpPr/>
          <p:nvPr/>
        </p:nvSpPr>
        <p:spPr>
          <a:xfrm>
            <a:off x="6842148" y="3797655"/>
            <a:ext cx="4803181" cy="2154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3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系统拦截并触发飞书/钉钉审批卡片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375297" y="4192683"/>
            <a:ext cx="287293" cy="287293"/>
          </a:xfrm>
          <a:custGeom>
            <a:avLst/>
            <a:gdLst/>
            <a:ahLst/>
            <a:cxnLst/>
            <a:rect l="l" t="t" r="r" b="b"/>
            <a:pathLst>
              <a:path w="287293" h="287293">
                <a:moveTo>
                  <a:pt x="143647" y="0"/>
                </a:moveTo>
                <a:lnTo>
                  <a:pt x="143647" y="0"/>
                </a:lnTo>
                <a:cubicBezTo>
                  <a:pt x="222980" y="0"/>
                  <a:pt x="287293" y="64313"/>
                  <a:pt x="287293" y="143647"/>
                </a:cubicBezTo>
                <a:lnTo>
                  <a:pt x="287293" y="143647"/>
                </a:lnTo>
                <a:cubicBezTo>
                  <a:pt x="287293" y="222980"/>
                  <a:pt x="222980" y="287293"/>
                  <a:pt x="143647" y="287293"/>
                </a:cubicBezTo>
                <a:lnTo>
                  <a:pt x="143647" y="287293"/>
                </a:lnTo>
                <a:cubicBezTo>
                  <a:pt x="64313" y="287293"/>
                  <a:pt x="0" y="222980"/>
                  <a:pt x="0" y="143647"/>
                </a:cubicBezTo>
                <a:lnTo>
                  <a:pt x="0" y="143647"/>
                </a:lnTo>
                <a:cubicBezTo>
                  <a:pt x="0" y="64313"/>
                  <a:pt x="64313" y="0"/>
                  <a:pt x="143647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5" name="Text 33"/>
          <p:cNvSpPr/>
          <p:nvPr/>
        </p:nvSpPr>
        <p:spPr>
          <a:xfrm>
            <a:off x="6343874" y="4192683"/>
            <a:ext cx="350138" cy="2872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90" b="1" dirty="0">
                <a:solidFill>
                  <a:srgbClr val="1A1D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6770325" y="4156772"/>
            <a:ext cx="4875004" cy="359116"/>
          </a:xfrm>
          <a:custGeom>
            <a:avLst/>
            <a:gdLst/>
            <a:ahLst/>
            <a:cxnLst/>
            <a:rect l="l" t="t" r="r" b="b"/>
            <a:pathLst>
              <a:path w="4875004" h="359116">
                <a:moveTo>
                  <a:pt x="71823" y="0"/>
                </a:moveTo>
                <a:lnTo>
                  <a:pt x="4803181" y="0"/>
                </a:lnTo>
                <a:cubicBezTo>
                  <a:pt x="4842848" y="0"/>
                  <a:pt x="4875004" y="32156"/>
                  <a:pt x="4875004" y="71823"/>
                </a:cubicBezTo>
                <a:lnTo>
                  <a:pt x="4875004" y="287293"/>
                </a:lnTo>
                <a:cubicBezTo>
                  <a:pt x="4875004" y="326960"/>
                  <a:pt x="4842848" y="359116"/>
                  <a:pt x="4803181" y="359116"/>
                </a:cubicBezTo>
                <a:lnTo>
                  <a:pt x="71823" y="359116"/>
                </a:lnTo>
                <a:cubicBezTo>
                  <a:pt x="32156" y="359116"/>
                  <a:pt x="0" y="326960"/>
                  <a:pt x="0" y="287293"/>
                </a:cubicBezTo>
                <a:lnTo>
                  <a:pt x="0" y="71823"/>
                </a:lnTo>
                <a:cubicBezTo>
                  <a:pt x="0" y="32156"/>
                  <a:pt x="32156" y="0"/>
                  <a:pt x="71823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7" name="Text 35"/>
          <p:cNvSpPr/>
          <p:nvPr/>
        </p:nvSpPr>
        <p:spPr>
          <a:xfrm>
            <a:off x="6842148" y="4228595"/>
            <a:ext cx="4803181" cy="2154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3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管理员审批通过/拒绝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375297" y="4623623"/>
            <a:ext cx="287293" cy="287293"/>
          </a:xfrm>
          <a:custGeom>
            <a:avLst/>
            <a:gdLst/>
            <a:ahLst/>
            <a:cxnLst/>
            <a:rect l="l" t="t" r="r" b="b"/>
            <a:pathLst>
              <a:path w="287293" h="287293">
                <a:moveTo>
                  <a:pt x="143647" y="0"/>
                </a:moveTo>
                <a:lnTo>
                  <a:pt x="143647" y="0"/>
                </a:lnTo>
                <a:cubicBezTo>
                  <a:pt x="222980" y="0"/>
                  <a:pt x="287293" y="64313"/>
                  <a:pt x="287293" y="143647"/>
                </a:cubicBezTo>
                <a:lnTo>
                  <a:pt x="287293" y="143647"/>
                </a:lnTo>
                <a:cubicBezTo>
                  <a:pt x="287293" y="222980"/>
                  <a:pt x="222980" y="287293"/>
                  <a:pt x="143647" y="287293"/>
                </a:cubicBezTo>
                <a:lnTo>
                  <a:pt x="143647" y="287293"/>
                </a:lnTo>
                <a:cubicBezTo>
                  <a:pt x="64313" y="287293"/>
                  <a:pt x="0" y="222980"/>
                  <a:pt x="0" y="143647"/>
                </a:cubicBezTo>
                <a:lnTo>
                  <a:pt x="0" y="143647"/>
                </a:lnTo>
                <a:cubicBezTo>
                  <a:pt x="0" y="64313"/>
                  <a:pt x="64313" y="0"/>
                  <a:pt x="143647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9" name="Text 37"/>
          <p:cNvSpPr/>
          <p:nvPr/>
        </p:nvSpPr>
        <p:spPr>
          <a:xfrm>
            <a:off x="6343874" y="4623623"/>
            <a:ext cx="350138" cy="2872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90" b="1" dirty="0">
                <a:solidFill>
                  <a:srgbClr val="1A1D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6770325" y="4587711"/>
            <a:ext cx="4875004" cy="359116"/>
          </a:xfrm>
          <a:custGeom>
            <a:avLst/>
            <a:gdLst/>
            <a:ahLst/>
            <a:cxnLst/>
            <a:rect l="l" t="t" r="r" b="b"/>
            <a:pathLst>
              <a:path w="4875004" h="359116">
                <a:moveTo>
                  <a:pt x="71823" y="0"/>
                </a:moveTo>
                <a:lnTo>
                  <a:pt x="4803181" y="0"/>
                </a:lnTo>
                <a:cubicBezTo>
                  <a:pt x="4842848" y="0"/>
                  <a:pt x="4875004" y="32156"/>
                  <a:pt x="4875004" y="71823"/>
                </a:cubicBezTo>
                <a:lnTo>
                  <a:pt x="4875004" y="287293"/>
                </a:lnTo>
                <a:cubicBezTo>
                  <a:pt x="4875004" y="326960"/>
                  <a:pt x="4842848" y="359116"/>
                  <a:pt x="4803181" y="359116"/>
                </a:cubicBezTo>
                <a:lnTo>
                  <a:pt x="71823" y="359116"/>
                </a:lnTo>
                <a:cubicBezTo>
                  <a:pt x="32156" y="359116"/>
                  <a:pt x="0" y="326960"/>
                  <a:pt x="0" y="287293"/>
                </a:cubicBezTo>
                <a:lnTo>
                  <a:pt x="0" y="71823"/>
                </a:lnTo>
                <a:cubicBezTo>
                  <a:pt x="0" y="32156"/>
                  <a:pt x="32156" y="0"/>
                  <a:pt x="71823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1" name="Text 39"/>
          <p:cNvSpPr/>
          <p:nvPr/>
        </p:nvSpPr>
        <p:spPr>
          <a:xfrm>
            <a:off x="6842148" y="4659535"/>
            <a:ext cx="4803181" cy="2154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3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利用持久化Context Tree恢复上下文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6375297" y="5063541"/>
            <a:ext cx="287293" cy="287293"/>
          </a:xfrm>
          <a:custGeom>
            <a:avLst/>
            <a:gdLst/>
            <a:ahLst/>
            <a:cxnLst/>
            <a:rect l="l" t="t" r="r" b="b"/>
            <a:pathLst>
              <a:path w="287293" h="287293">
                <a:moveTo>
                  <a:pt x="143647" y="0"/>
                </a:moveTo>
                <a:lnTo>
                  <a:pt x="143647" y="0"/>
                </a:lnTo>
                <a:cubicBezTo>
                  <a:pt x="222980" y="0"/>
                  <a:pt x="287293" y="64313"/>
                  <a:pt x="287293" y="143647"/>
                </a:cubicBezTo>
                <a:lnTo>
                  <a:pt x="287293" y="143647"/>
                </a:lnTo>
                <a:cubicBezTo>
                  <a:pt x="287293" y="222980"/>
                  <a:pt x="222980" y="287293"/>
                  <a:pt x="143647" y="287293"/>
                </a:cubicBezTo>
                <a:lnTo>
                  <a:pt x="143647" y="287293"/>
                </a:lnTo>
                <a:cubicBezTo>
                  <a:pt x="64313" y="287293"/>
                  <a:pt x="0" y="222980"/>
                  <a:pt x="0" y="143647"/>
                </a:cubicBezTo>
                <a:lnTo>
                  <a:pt x="0" y="143647"/>
                </a:lnTo>
                <a:cubicBezTo>
                  <a:pt x="0" y="64313"/>
                  <a:pt x="64313" y="0"/>
                  <a:pt x="143647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3" name="Text 41"/>
          <p:cNvSpPr/>
          <p:nvPr/>
        </p:nvSpPr>
        <p:spPr>
          <a:xfrm>
            <a:off x="6343874" y="5063541"/>
            <a:ext cx="350138" cy="2872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90" b="1" dirty="0">
                <a:solidFill>
                  <a:srgbClr val="1A1D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4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6774814" y="5023140"/>
            <a:ext cx="4866027" cy="368094"/>
          </a:xfrm>
          <a:custGeom>
            <a:avLst/>
            <a:gdLst/>
            <a:ahLst/>
            <a:cxnLst/>
            <a:rect l="l" t="t" r="r" b="b"/>
            <a:pathLst>
              <a:path w="4866027" h="368094">
                <a:moveTo>
                  <a:pt x="71823" y="0"/>
                </a:moveTo>
                <a:lnTo>
                  <a:pt x="4794204" y="0"/>
                </a:lnTo>
                <a:cubicBezTo>
                  <a:pt x="4833870" y="0"/>
                  <a:pt x="4866027" y="32156"/>
                  <a:pt x="4866027" y="71823"/>
                </a:cubicBezTo>
                <a:lnTo>
                  <a:pt x="4866027" y="296272"/>
                </a:lnTo>
                <a:cubicBezTo>
                  <a:pt x="4866027" y="335938"/>
                  <a:pt x="4833870" y="368094"/>
                  <a:pt x="4794204" y="368094"/>
                </a:cubicBezTo>
                <a:lnTo>
                  <a:pt x="71823" y="368094"/>
                </a:lnTo>
                <a:cubicBezTo>
                  <a:pt x="32183" y="368094"/>
                  <a:pt x="0" y="335912"/>
                  <a:pt x="0" y="296272"/>
                </a:cubicBezTo>
                <a:lnTo>
                  <a:pt x="0" y="71823"/>
                </a:lnTo>
                <a:cubicBezTo>
                  <a:pt x="0" y="32183"/>
                  <a:pt x="32183" y="0"/>
                  <a:pt x="71823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 w="12700">
            <a:solidFill>
              <a:srgbClr val="D4A26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5" name="Shape 43"/>
          <p:cNvSpPr/>
          <p:nvPr/>
        </p:nvSpPr>
        <p:spPr>
          <a:xfrm>
            <a:off x="6869082" y="5135364"/>
            <a:ext cx="143647" cy="143647"/>
          </a:xfrm>
          <a:custGeom>
            <a:avLst/>
            <a:gdLst/>
            <a:ahLst/>
            <a:cxnLst/>
            <a:rect l="l" t="t" r="r" b="b"/>
            <a:pathLst>
              <a:path w="143647" h="143647">
                <a:moveTo>
                  <a:pt x="71823" y="143647"/>
                </a:moveTo>
                <a:cubicBezTo>
                  <a:pt x="111464" y="143647"/>
                  <a:pt x="143647" y="111464"/>
                  <a:pt x="143647" y="71823"/>
                </a:cubicBezTo>
                <a:cubicBezTo>
                  <a:pt x="143647" y="32183"/>
                  <a:pt x="111464" y="0"/>
                  <a:pt x="71823" y="0"/>
                </a:cubicBezTo>
                <a:cubicBezTo>
                  <a:pt x="32183" y="0"/>
                  <a:pt x="0" y="32183"/>
                  <a:pt x="0" y="71823"/>
                </a:cubicBezTo>
                <a:cubicBezTo>
                  <a:pt x="0" y="111464"/>
                  <a:pt x="32183" y="143647"/>
                  <a:pt x="71823" y="143647"/>
                </a:cubicBezTo>
                <a:close/>
                <a:moveTo>
                  <a:pt x="95503" y="59675"/>
                </a:moveTo>
                <a:lnTo>
                  <a:pt x="73058" y="95587"/>
                </a:lnTo>
                <a:cubicBezTo>
                  <a:pt x="71879" y="97466"/>
                  <a:pt x="69859" y="98645"/>
                  <a:pt x="67643" y="98757"/>
                </a:cubicBezTo>
                <a:cubicBezTo>
                  <a:pt x="65427" y="98869"/>
                  <a:pt x="63294" y="97859"/>
                  <a:pt x="61976" y="96064"/>
                </a:cubicBezTo>
                <a:lnTo>
                  <a:pt x="48509" y="78108"/>
                </a:lnTo>
                <a:cubicBezTo>
                  <a:pt x="46264" y="75134"/>
                  <a:pt x="46882" y="70925"/>
                  <a:pt x="49855" y="68681"/>
                </a:cubicBezTo>
                <a:cubicBezTo>
                  <a:pt x="52829" y="66437"/>
                  <a:pt x="57038" y="67054"/>
                  <a:pt x="59282" y="70028"/>
                </a:cubicBezTo>
                <a:lnTo>
                  <a:pt x="66857" y="80128"/>
                </a:lnTo>
                <a:lnTo>
                  <a:pt x="84084" y="52549"/>
                </a:lnTo>
                <a:cubicBezTo>
                  <a:pt x="86048" y="49407"/>
                  <a:pt x="90200" y="48425"/>
                  <a:pt x="93370" y="50417"/>
                </a:cubicBezTo>
                <a:cubicBezTo>
                  <a:pt x="96541" y="52409"/>
                  <a:pt x="97494" y="56533"/>
                  <a:pt x="95503" y="59703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6" name="Text 44"/>
          <p:cNvSpPr/>
          <p:nvPr/>
        </p:nvSpPr>
        <p:spPr>
          <a:xfrm>
            <a:off x="7081458" y="5099452"/>
            <a:ext cx="4554894" cy="2154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3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自动执行API并返回结果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363605" y="5732395"/>
            <a:ext cx="3716854" cy="763122"/>
          </a:xfrm>
          <a:custGeom>
            <a:avLst/>
            <a:gdLst/>
            <a:ahLst/>
            <a:cxnLst/>
            <a:rect l="l" t="t" r="r" b="b"/>
            <a:pathLst>
              <a:path w="3716854" h="763122">
                <a:moveTo>
                  <a:pt x="71825" y="0"/>
                </a:moveTo>
                <a:lnTo>
                  <a:pt x="3645029" y="0"/>
                </a:lnTo>
                <a:cubicBezTo>
                  <a:pt x="3684670" y="0"/>
                  <a:pt x="3716854" y="32184"/>
                  <a:pt x="3716854" y="71825"/>
                </a:cubicBezTo>
                <a:lnTo>
                  <a:pt x="3716854" y="691297"/>
                </a:lnTo>
                <a:cubicBezTo>
                  <a:pt x="3716854" y="730965"/>
                  <a:pt x="3684697" y="763122"/>
                  <a:pt x="3645029" y="763122"/>
                </a:cubicBezTo>
                <a:lnTo>
                  <a:pt x="71825" y="763122"/>
                </a:lnTo>
                <a:cubicBezTo>
                  <a:pt x="32184" y="763122"/>
                  <a:pt x="0" y="730939"/>
                  <a:pt x="0" y="691297"/>
                </a:cubicBezTo>
                <a:lnTo>
                  <a:pt x="0" y="71825"/>
                </a:lnTo>
                <a:cubicBezTo>
                  <a:pt x="0" y="32184"/>
                  <a:pt x="32184" y="0"/>
                  <a:pt x="71825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 w="12700">
            <a:solidFill>
              <a:srgbClr val="4C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" name="Text 46"/>
          <p:cNvSpPr/>
          <p:nvPr/>
        </p:nvSpPr>
        <p:spPr>
          <a:xfrm>
            <a:off x="439918" y="5844619"/>
            <a:ext cx="3564230" cy="2154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131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审批触发准确率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421962" y="6096000"/>
            <a:ext cx="3600141" cy="2872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697" b="1" dirty="0">
                <a:solidFill>
                  <a:srgbClr val="D4A26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100%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4236731" y="5732395"/>
            <a:ext cx="3716854" cy="763122"/>
          </a:xfrm>
          <a:custGeom>
            <a:avLst/>
            <a:gdLst/>
            <a:ahLst/>
            <a:cxnLst/>
            <a:rect l="l" t="t" r="r" b="b"/>
            <a:pathLst>
              <a:path w="3716854" h="763122">
                <a:moveTo>
                  <a:pt x="71825" y="0"/>
                </a:moveTo>
                <a:lnTo>
                  <a:pt x="3645029" y="0"/>
                </a:lnTo>
                <a:cubicBezTo>
                  <a:pt x="3684670" y="0"/>
                  <a:pt x="3716854" y="32184"/>
                  <a:pt x="3716854" y="71825"/>
                </a:cubicBezTo>
                <a:lnTo>
                  <a:pt x="3716854" y="691297"/>
                </a:lnTo>
                <a:cubicBezTo>
                  <a:pt x="3716854" y="730965"/>
                  <a:pt x="3684697" y="763122"/>
                  <a:pt x="3645029" y="763122"/>
                </a:cubicBezTo>
                <a:lnTo>
                  <a:pt x="71825" y="763122"/>
                </a:lnTo>
                <a:cubicBezTo>
                  <a:pt x="32184" y="763122"/>
                  <a:pt x="0" y="730939"/>
                  <a:pt x="0" y="691297"/>
                </a:cubicBezTo>
                <a:lnTo>
                  <a:pt x="0" y="71825"/>
                </a:lnTo>
                <a:cubicBezTo>
                  <a:pt x="0" y="32184"/>
                  <a:pt x="32184" y="0"/>
                  <a:pt x="71825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 w="12700">
            <a:solidFill>
              <a:srgbClr val="4C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" name="Text 49"/>
          <p:cNvSpPr/>
          <p:nvPr/>
        </p:nvSpPr>
        <p:spPr>
          <a:xfrm>
            <a:off x="4313043" y="5844619"/>
            <a:ext cx="3564230" cy="2154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131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上下文恢复成功率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4295088" y="6096000"/>
            <a:ext cx="3600141" cy="2872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697" b="1" dirty="0">
                <a:solidFill>
                  <a:srgbClr val="D4A26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&gt;99%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8109857" y="5732395"/>
            <a:ext cx="3716854" cy="763122"/>
          </a:xfrm>
          <a:custGeom>
            <a:avLst/>
            <a:gdLst/>
            <a:ahLst/>
            <a:cxnLst/>
            <a:rect l="l" t="t" r="r" b="b"/>
            <a:pathLst>
              <a:path w="3716854" h="763122">
                <a:moveTo>
                  <a:pt x="71825" y="0"/>
                </a:moveTo>
                <a:lnTo>
                  <a:pt x="3645029" y="0"/>
                </a:lnTo>
                <a:cubicBezTo>
                  <a:pt x="3684670" y="0"/>
                  <a:pt x="3716854" y="32184"/>
                  <a:pt x="3716854" y="71825"/>
                </a:cubicBezTo>
                <a:lnTo>
                  <a:pt x="3716854" y="691297"/>
                </a:lnTo>
                <a:cubicBezTo>
                  <a:pt x="3716854" y="730965"/>
                  <a:pt x="3684697" y="763122"/>
                  <a:pt x="3645029" y="763122"/>
                </a:cubicBezTo>
                <a:lnTo>
                  <a:pt x="71825" y="763122"/>
                </a:lnTo>
                <a:cubicBezTo>
                  <a:pt x="32184" y="763122"/>
                  <a:pt x="0" y="730939"/>
                  <a:pt x="0" y="691297"/>
                </a:cubicBezTo>
                <a:lnTo>
                  <a:pt x="0" y="71825"/>
                </a:lnTo>
                <a:cubicBezTo>
                  <a:pt x="0" y="32184"/>
                  <a:pt x="32184" y="0"/>
                  <a:pt x="71825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 w="12700">
            <a:solidFill>
              <a:srgbClr val="4C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" name="Text 52"/>
          <p:cNvSpPr/>
          <p:nvPr/>
        </p:nvSpPr>
        <p:spPr>
          <a:xfrm>
            <a:off x="8186169" y="5844619"/>
            <a:ext cx="3564230" cy="2154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131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平均审批耗时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8168214" y="6096000"/>
            <a:ext cx="3600141" cy="2872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697" b="1" dirty="0">
                <a:solidFill>
                  <a:srgbClr val="D4A26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&lt;2h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/>
          <p:cNvSpPr/>
          <p:nvPr/>
        </p:nvSpPr>
        <p:spPr>
          <a:xfrm>
            <a:off x="400050" y="2082403"/>
            <a:ext cx="1600200" cy="419100"/>
          </a:xfrm>
          <a:custGeom>
            <a:avLst/>
            <a:gdLst/>
            <a:ahLst/>
            <a:cxnLst/>
            <a:rect l="l" t="t" r="r" b="b"/>
            <a:pathLst>
              <a:path w="1600200" h="419100">
                <a:moveTo>
                  <a:pt x="0" y="0"/>
                </a:moveTo>
                <a:lnTo>
                  <a:pt x="1600200" y="0"/>
                </a:lnTo>
                <a:lnTo>
                  <a:pt x="160020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400050" y="2082403"/>
            <a:ext cx="38100" cy="419100"/>
          </a:xfrm>
          <a:custGeom>
            <a:avLst/>
            <a:gdLst/>
            <a:ahLst/>
            <a:cxnLst/>
            <a:rect l="l" t="t" r="r" b="b"/>
            <a:pathLst>
              <a:path w="38100" h="419100">
                <a:moveTo>
                  <a:pt x="0" y="0"/>
                </a:moveTo>
                <a:lnTo>
                  <a:pt x="38100" y="0"/>
                </a:lnTo>
                <a:lnTo>
                  <a:pt x="3810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Text 3"/>
          <p:cNvSpPr/>
          <p:nvPr/>
        </p:nvSpPr>
        <p:spPr>
          <a:xfrm>
            <a:off x="609600" y="2158603"/>
            <a:ext cx="12954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D4A26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CHAPTER 03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81000" y="2806303"/>
            <a:ext cx="11772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核心功能需求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381000" y="3968353"/>
            <a:ext cx="1828800" cy="38100"/>
          </a:xfrm>
          <a:custGeom>
            <a:avLst/>
            <a:gdLst/>
            <a:ahLst/>
            <a:cxnLst/>
            <a:rect l="l" t="t" r="r" b="b"/>
            <a:pathLst>
              <a:path w="1828800" h="38100">
                <a:moveTo>
                  <a:pt x="0" y="0"/>
                </a:moveTo>
                <a:lnTo>
                  <a:pt x="1828800" y="0"/>
                </a:lnTo>
                <a:lnTo>
                  <a:pt x="18288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D4A26A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6"/>
          <p:cNvSpPr/>
          <p:nvPr/>
        </p:nvSpPr>
        <p:spPr>
          <a:xfrm>
            <a:off x="381000" y="4311253"/>
            <a:ext cx="654367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22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全生命周期管理：从技能注册到智能洞察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3940" y="363940"/>
            <a:ext cx="11536907" cy="2183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6" b="1" kern="0" spc="57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SKILL REGISTRATION &amp; MANAGEMENT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63940" y="655093"/>
            <a:ext cx="11627893" cy="3639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579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技能注册与管理：IT侧的资产语义化纳管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63940" y="1128215"/>
            <a:ext cx="873457" cy="36394"/>
          </a:xfrm>
          <a:custGeom>
            <a:avLst/>
            <a:gdLst/>
            <a:ahLst/>
            <a:cxnLst/>
            <a:rect l="l" t="t" r="r" b="b"/>
            <a:pathLst>
              <a:path w="873457" h="36394">
                <a:moveTo>
                  <a:pt x="0" y="0"/>
                </a:moveTo>
                <a:lnTo>
                  <a:pt x="873457" y="0"/>
                </a:lnTo>
                <a:lnTo>
                  <a:pt x="873457" y="36394"/>
                </a:lnTo>
                <a:lnTo>
                  <a:pt x="0" y="36394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D4A26A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73039" y="1319284"/>
            <a:ext cx="5622878" cy="3493827"/>
          </a:xfrm>
          <a:custGeom>
            <a:avLst/>
            <a:gdLst/>
            <a:ahLst/>
            <a:cxnLst/>
            <a:rect l="l" t="t" r="r" b="b"/>
            <a:pathLst>
              <a:path w="5622878" h="3493827">
                <a:moveTo>
                  <a:pt x="72776" y="0"/>
                </a:moveTo>
                <a:lnTo>
                  <a:pt x="5550101" y="0"/>
                </a:lnTo>
                <a:cubicBezTo>
                  <a:pt x="5590295" y="0"/>
                  <a:pt x="5622878" y="32583"/>
                  <a:pt x="5622878" y="72776"/>
                </a:cubicBezTo>
                <a:lnTo>
                  <a:pt x="5622878" y="3421050"/>
                </a:lnTo>
                <a:cubicBezTo>
                  <a:pt x="5622878" y="3461244"/>
                  <a:pt x="5590295" y="3493827"/>
                  <a:pt x="5550101" y="3493827"/>
                </a:cubicBezTo>
                <a:lnTo>
                  <a:pt x="72776" y="3493827"/>
                </a:lnTo>
                <a:cubicBezTo>
                  <a:pt x="32583" y="3493827"/>
                  <a:pt x="0" y="3461244"/>
                  <a:pt x="0" y="3421050"/>
                </a:cubicBezTo>
                <a:lnTo>
                  <a:pt x="0" y="72776"/>
                </a:lnTo>
                <a:cubicBezTo>
                  <a:pt x="0" y="32583"/>
                  <a:pt x="32583" y="0"/>
                  <a:pt x="72776" y="0"/>
                </a:cubicBezTo>
                <a:close/>
              </a:path>
            </a:pathLst>
          </a:custGeom>
          <a:gradFill flip="none" rotWithShape="1">
            <a:gsLst>
              <a:gs pos="0">
                <a:srgbClr val="D4A26A">
                  <a:alpha val="20000"/>
                </a:srgbClr>
              </a:gs>
              <a:gs pos="100000">
                <a:srgbClr val="D4A26A">
                  <a:alpha val="5000"/>
                </a:srgbClr>
              </a:gs>
            </a:gsLst>
            <a:lin ang="2700000" scaled="1"/>
          </a:gradFill>
          <a:ln w="25400">
            <a:solidFill>
              <a:srgbClr val="D4A26A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564107" y="1510352"/>
            <a:ext cx="509516" cy="509516"/>
          </a:xfrm>
          <a:custGeom>
            <a:avLst/>
            <a:gdLst/>
            <a:ahLst/>
            <a:cxnLst/>
            <a:rect l="l" t="t" r="r" b="b"/>
            <a:pathLst>
              <a:path w="509516" h="509516">
                <a:moveTo>
                  <a:pt x="72790" y="0"/>
                </a:moveTo>
                <a:lnTo>
                  <a:pt x="436727" y="0"/>
                </a:lnTo>
                <a:cubicBezTo>
                  <a:pt x="476901" y="0"/>
                  <a:pt x="509516" y="32616"/>
                  <a:pt x="509516" y="72790"/>
                </a:cubicBezTo>
                <a:lnTo>
                  <a:pt x="509516" y="436727"/>
                </a:lnTo>
                <a:cubicBezTo>
                  <a:pt x="509516" y="476927"/>
                  <a:pt x="476927" y="509516"/>
                  <a:pt x="436727" y="509516"/>
                </a:cubicBezTo>
                <a:lnTo>
                  <a:pt x="72790" y="509516"/>
                </a:lnTo>
                <a:cubicBezTo>
                  <a:pt x="32616" y="509516"/>
                  <a:pt x="0" y="476901"/>
                  <a:pt x="0" y="436727"/>
                </a:cubicBezTo>
                <a:lnTo>
                  <a:pt x="0" y="72790"/>
                </a:lnTo>
                <a:cubicBezTo>
                  <a:pt x="0" y="32589"/>
                  <a:pt x="32589" y="0"/>
                  <a:pt x="7279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736979" y="1655928"/>
            <a:ext cx="163773" cy="218364"/>
          </a:xfrm>
          <a:custGeom>
            <a:avLst/>
            <a:gdLst/>
            <a:ahLst/>
            <a:cxnLst/>
            <a:rect l="l" t="t" r="r" b="b"/>
            <a:pathLst>
              <a:path w="163773" h="218364">
                <a:moveTo>
                  <a:pt x="27296" y="0"/>
                </a:moveTo>
                <a:cubicBezTo>
                  <a:pt x="12240" y="0"/>
                  <a:pt x="0" y="12240"/>
                  <a:pt x="0" y="27296"/>
                </a:cubicBezTo>
                <a:lnTo>
                  <a:pt x="0" y="129654"/>
                </a:lnTo>
                <a:lnTo>
                  <a:pt x="77664" y="129654"/>
                </a:lnTo>
                <a:lnTo>
                  <a:pt x="64443" y="116432"/>
                </a:lnTo>
                <a:cubicBezTo>
                  <a:pt x="60434" y="112423"/>
                  <a:pt x="60434" y="105941"/>
                  <a:pt x="64443" y="101974"/>
                </a:cubicBezTo>
                <a:cubicBezTo>
                  <a:pt x="68452" y="98008"/>
                  <a:pt x="74935" y="97965"/>
                  <a:pt x="78901" y="101974"/>
                </a:cubicBezTo>
                <a:lnTo>
                  <a:pt x="109609" y="132682"/>
                </a:lnTo>
                <a:cubicBezTo>
                  <a:pt x="113618" y="136691"/>
                  <a:pt x="113618" y="143174"/>
                  <a:pt x="109609" y="147140"/>
                </a:cubicBezTo>
                <a:lnTo>
                  <a:pt x="78901" y="177847"/>
                </a:lnTo>
                <a:cubicBezTo>
                  <a:pt x="74892" y="181856"/>
                  <a:pt x="68409" y="181856"/>
                  <a:pt x="64443" y="177847"/>
                </a:cubicBezTo>
                <a:cubicBezTo>
                  <a:pt x="60477" y="173838"/>
                  <a:pt x="60434" y="167356"/>
                  <a:pt x="64443" y="163389"/>
                </a:cubicBezTo>
                <a:lnTo>
                  <a:pt x="77664" y="150168"/>
                </a:lnTo>
                <a:lnTo>
                  <a:pt x="0" y="150168"/>
                </a:lnTo>
                <a:lnTo>
                  <a:pt x="0" y="191111"/>
                </a:lnTo>
                <a:cubicBezTo>
                  <a:pt x="0" y="206166"/>
                  <a:pt x="12240" y="218407"/>
                  <a:pt x="27296" y="218407"/>
                </a:cubicBezTo>
                <a:lnTo>
                  <a:pt x="136478" y="218407"/>
                </a:lnTo>
                <a:cubicBezTo>
                  <a:pt x="151533" y="218407"/>
                  <a:pt x="163773" y="206166"/>
                  <a:pt x="163773" y="191111"/>
                </a:cubicBezTo>
                <a:lnTo>
                  <a:pt x="163773" y="72760"/>
                </a:lnTo>
                <a:cubicBezTo>
                  <a:pt x="163773" y="65509"/>
                  <a:pt x="160916" y="58557"/>
                  <a:pt x="155798" y="53440"/>
                </a:cubicBezTo>
                <a:lnTo>
                  <a:pt x="110334" y="7975"/>
                </a:lnTo>
                <a:cubicBezTo>
                  <a:pt x="105216" y="2858"/>
                  <a:pt x="98307" y="0"/>
                  <a:pt x="91056" y="0"/>
                </a:cubicBezTo>
                <a:lnTo>
                  <a:pt x="27296" y="0"/>
                </a:lnTo>
                <a:close/>
                <a:moveTo>
                  <a:pt x="138823" y="75063"/>
                </a:moveTo>
                <a:lnTo>
                  <a:pt x="98946" y="75063"/>
                </a:lnTo>
                <a:cubicBezTo>
                  <a:pt x="93274" y="75063"/>
                  <a:pt x="88710" y="70499"/>
                  <a:pt x="88710" y="64827"/>
                </a:cubicBezTo>
                <a:lnTo>
                  <a:pt x="88710" y="24950"/>
                </a:lnTo>
                <a:lnTo>
                  <a:pt x="138823" y="75063"/>
                </a:ln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1182806" y="1528549"/>
            <a:ext cx="1956179" cy="291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19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OpenAPI 快速导入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182806" y="1819701"/>
            <a:ext cx="1910687" cy="181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3" dirty="0">
                <a:solidFill>
                  <a:srgbClr val="D4A26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FR-MVP-01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64107" y="2165445"/>
            <a:ext cx="5313528" cy="47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46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支持通过Swagger JSON或OpenAPI规范文件一键导入接口定义，自动解析接口的Query/Body参数及对应的类型和限制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64107" y="2784143"/>
            <a:ext cx="5240740" cy="946245"/>
          </a:xfrm>
          <a:custGeom>
            <a:avLst/>
            <a:gdLst/>
            <a:ahLst/>
            <a:cxnLst/>
            <a:rect l="l" t="t" r="r" b="b"/>
            <a:pathLst>
              <a:path w="5240740" h="946245">
                <a:moveTo>
                  <a:pt x="72785" y="0"/>
                </a:moveTo>
                <a:lnTo>
                  <a:pt x="5167955" y="0"/>
                </a:lnTo>
                <a:cubicBezTo>
                  <a:pt x="5208153" y="0"/>
                  <a:pt x="5240740" y="32587"/>
                  <a:pt x="5240740" y="72785"/>
                </a:cubicBezTo>
                <a:lnTo>
                  <a:pt x="5240740" y="873460"/>
                </a:lnTo>
                <a:cubicBezTo>
                  <a:pt x="5240740" y="913658"/>
                  <a:pt x="5208153" y="946245"/>
                  <a:pt x="5167955" y="946245"/>
                </a:cubicBezTo>
                <a:lnTo>
                  <a:pt x="72785" y="946245"/>
                </a:lnTo>
                <a:cubicBezTo>
                  <a:pt x="32587" y="946245"/>
                  <a:pt x="0" y="913658"/>
                  <a:pt x="0" y="873460"/>
                </a:cubicBezTo>
                <a:lnTo>
                  <a:pt x="0" y="72785"/>
                </a:lnTo>
                <a:cubicBezTo>
                  <a:pt x="0" y="32614"/>
                  <a:pt x="32614" y="0"/>
                  <a:pt x="72785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10"/>
          <p:cNvSpPr/>
          <p:nvPr/>
        </p:nvSpPr>
        <p:spPr>
          <a:xfrm>
            <a:off x="691487" y="2929719"/>
            <a:ext cx="145576" cy="145576"/>
          </a:xfrm>
          <a:custGeom>
            <a:avLst/>
            <a:gdLst/>
            <a:ahLst/>
            <a:cxnLst/>
            <a:rect l="l" t="t" r="r" b="b"/>
            <a:pathLst>
              <a:path w="145576" h="145576">
                <a:moveTo>
                  <a:pt x="113305" y="3469"/>
                </a:moveTo>
                <a:lnTo>
                  <a:pt x="88227" y="28547"/>
                </a:lnTo>
                <a:lnTo>
                  <a:pt x="117030" y="57349"/>
                </a:lnTo>
                <a:lnTo>
                  <a:pt x="142107" y="32271"/>
                </a:lnTo>
                <a:cubicBezTo>
                  <a:pt x="144325" y="30025"/>
                  <a:pt x="145576" y="27011"/>
                  <a:pt x="145576" y="23884"/>
                </a:cubicBezTo>
                <a:cubicBezTo>
                  <a:pt x="145576" y="20756"/>
                  <a:pt x="144325" y="17742"/>
                  <a:pt x="142107" y="15496"/>
                </a:cubicBezTo>
                <a:lnTo>
                  <a:pt x="130080" y="3469"/>
                </a:lnTo>
                <a:cubicBezTo>
                  <a:pt x="127834" y="1251"/>
                  <a:pt x="124820" y="0"/>
                  <a:pt x="121693" y="0"/>
                </a:cubicBezTo>
                <a:cubicBezTo>
                  <a:pt x="118565" y="0"/>
                  <a:pt x="115551" y="1251"/>
                  <a:pt x="113305" y="3469"/>
                </a:cubicBezTo>
                <a:close/>
                <a:moveTo>
                  <a:pt x="78588" y="38185"/>
                </a:moveTo>
                <a:lnTo>
                  <a:pt x="3469" y="113305"/>
                </a:lnTo>
                <a:cubicBezTo>
                  <a:pt x="1251" y="115551"/>
                  <a:pt x="0" y="118565"/>
                  <a:pt x="0" y="121693"/>
                </a:cubicBezTo>
                <a:cubicBezTo>
                  <a:pt x="0" y="124820"/>
                  <a:pt x="1251" y="127834"/>
                  <a:pt x="3469" y="130080"/>
                </a:cubicBezTo>
                <a:lnTo>
                  <a:pt x="15496" y="142107"/>
                </a:lnTo>
                <a:cubicBezTo>
                  <a:pt x="17742" y="144325"/>
                  <a:pt x="20756" y="145576"/>
                  <a:pt x="23884" y="145576"/>
                </a:cubicBezTo>
                <a:cubicBezTo>
                  <a:pt x="27011" y="145576"/>
                  <a:pt x="30025" y="144325"/>
                  <a:pt x="32271" y="142107"/>
                </a:cubicBezTo>
                <a:lnTo>
                  <a:pt x="107391" y="66988"/>
                </a:lnTo>
                <a:lnTo>
                  <a:pt x="78588" y="38185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1"/>
          <p:cNvSpPr/>
          <p:nvPr/>
        </p:nvSpPr>
        <p:spPr>
          <a:xfrm>
            <a:off x="928048" y="2893325"/>
            <a:ext cx="946245" cy="2183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6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自动解析能力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99448" y="3211773"/>
            <a:ext cx="111457" cy="127379"/>
          </a:xfrm>
          <a:custGeom>
            <a:avLst/>
            <a:gdLst/>
            <a:ahLst/>
            <a:cxnLst/>
            <a:rect l="l" t="t" r="r" b="b"/>
            <a:pathLst>
              <a:path w="111457" h="127379">
                <a:moveTo>
                  <a:pt x="108173" y="17440"/>
                </a:moveTo>
                <a:cubicBezTo>
                  <a:pt x="111730" y="20027"/>
                  <a:pt x="112527" y="25003"/>
                  <a:pt x="109939" y="28561"/>
                </a:cubicBezTo>
                <a:lnTo>
                  <a:pt x="46250" y="116134"/>
                </a:lnTo>
                <a:cubicBezTo>
                  <a:pt x="44881" y="118025"/>
                  <a:pt x="42767" y="119194"/>
                  <a:pt x="40428" y="119393"/>
                </a:cubicBezTo>
                <a:cubicBezTo>
                  <a:pt x="38089" y="119592"/>
                  <a:pt x="35825" y="118721"/>
                  <a:pt x="34183" y="117079"/>
                </a:cubicBezTo>
                <a:lnTo>
                  <a:pt x="2339" y="85235"/>
                </a:lnTo>
                <a:cubicBezTo>
                  <a:pt x="-771" y="82125"/>
                  <a:pt x="-771" y="77074"/>
                  <a:pt x="2339" y="73964"/>
                </a:cubicBezTo>
                <a:cubicBezTo>
                  <a:pt x="5448" y="70855"/>
                  <a:pt x="10499" y="70855"/>
                  <a:pt x="13609" y="73964"/>
                </a:cubicBezTo>
                <a:lnTo>
                  <a:pt x="38861" y="99216"/>
                </a:lnTo>
                <a:lnTo>
                  <a:pt x="97077" y="19182"/>
                </a:lnTo>
                <a:cubicBezTo>
                  <a:pt x="99664" y="15624"/>
                  <a:pt x="104640" y="14828"/>
                  <a:pt x="108198" y="17415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3"/>
          <p:cNvSpPr/>
          <p:nvPr/>
        </p:nvSpPr>
        <p:spPr>
          <a:xfrm>
            <a:off x="905301" y="3184478"/>
            <a:ext cx="955343" cy="181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3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接口路径与方法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3248025" y="3211773"/>
            <a:ext cx="111457" cy="127379"/>
          </a:xfrm>
          <a:custGeom>
            <a:avLst/>
            <a:gdLst/>
            <a:ahLst/>
            <a:cxnLst/>
            <a:rect l="l" t="t" r="r" b="b"/>
            <a:pathLst>
              <a:path w="111457" h="127379">
                <a:moveTo>
                  <a:pt x="108173" y="17440"/>
                </a:moveTo>
                <a:cubicBezTo>
                  <a:pt x="111730" y="20027"/>
                  <a:pt x="112527" y="25003"/>
                  <a:pt x="109939" y="28561"/>
                </a:cubicBezTo>
                <a:lnTo>
                  <a:pt x="46250" y="116134"/>
                </a:lnTo>
                <a:cubicBezTo>
                  <a:pt x="44881" y="118025"/>
                  <a:pt x="42767" y="119194"/>
                  <a:pt x="40428" y="119393"/>
                </a:cubicBezTo>
                <a:cubicBezTo>
                  <a:pt x="38089" y="119592"/>
                  <a:pt x="35825" y="118721"/>
                  <a:pt x="34183" y="117079"/>
                </a:cubicBezTo>
                <a:lnTo>
                  <a:pt x="2339" y="85235"/>
                </a:lnTo>
                <a:cubicBezTo>
                  <a:pt x="-771" y="82125"/>
                  <a:pt x="-771" y="77074"/>
                  <a:pt x="2339" y="73964"/>
                </a:cubicBezTo>
                <a:cubicBezTo>
                  <a:pt x="5448" y="70855"/>
                  <a:pt x="10499" y="70855"/>
                  <a:pt x="13609" y="73964"/>
                </a:cubicBezTo>
                <a:lnTo>
                  <a:pt x="38861" y="99216"/>
                </a:lnTo>
                <a:lnTo>
                  <a:pt x="97077" y="19182"/>
                </a:lnTo>
                <a:cubicBezTo>
                  <a:pt x="99664" y="15624"/>
                  <a:pt x="104640" y="14828"/>
                  <a:pt x="108198" y="17415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5"/>
          <p:cNvSpPr/>
          <p:nvPr/>
        </p:nvSpPr>
        <p:spPr>
          <a:xfrm>
            <a:off x="3453879" y="3184478"/>
            <a:ext cx="664191" cy="181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3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Query参数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99448" y="3466531"/>
            <a:ext cx="111457" cy="127379"/>
          </a:xfrm>
          <a:custGeom>
            <a:avLst/>
            <a:gdLst/>
            <a:ahLst/>
            <a:cxnLst/>
            <a:rect l="l" t="t" r="r" b="b"/>
            <a:pathLst>
              <a:path w="111457" h="127379">
                <a:moveTo>
                  <a:pt x="108173" y="17440"/>
                </a:moveTo>
                <a:cubicBezTo>
                  <a:pt x="111730" y="20027"/>
                  <a:pt x="112527" y="25003"/>
                  <a:pt x="109939" y="28561"/>
                </a:cubicBezTo>
                <a:lnTo>
                  <a:pt x="46250" y="116134"/>
                </a:lnTo>
                <a:cubicBezTo>
                  <a:pt x="44881" y="118025"/>
                  <a:pt x="42767" y="119194"/>
                  <a:pt x="40428" y="119393"/>
                </a:cubicBezTo>
                <a:cubicBezTo>
                  <a:pt x="38089" y="119592"/>
                  <a:pt x="35825" y="118721"/>
                  <a:pt x="34183" y="117079"/>
                </a:cubicBezTo>
                <a:lnTo>
                  <a:pt x="2339" y="85235"/>
                </a:lnTo>
                <a:cubicBezTo>
                  <a:pt x="-771" y="82125"/>
                  <a:pt x="-771" y="77074"/>
                  <a:pt x="2339" y="73964"/>
                </a:cubicBezTo>
                <a:cubicBezTo>
                  <a:pt x="5448" y="70855"/>
                  <a:pt x="10499" y="70855"/>
                  <a:pt x="13609" y="73964"/>
                </a:cubicBezTo>
                <a:lnTo>
                  <a:pt x="38861" y="99216"/>
                </a:lnTo>
                <a:lnTo>
                  <a:pt x="97077" y="19182"/>
                </a:lnTo>
                <a:cubicBezTo>
                  <a:pt x="99664" y="15624"/>
                  <a:pt x="104640" y="14828"/>
                  <a:pt x="108198" y="17415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7"/>
          <p:cNvSpPr/>
          <p:nvPr/>
        </p:nvSpPr>
        <p:spPr>
          <a:xfrm>
            <a:off x="905301" y="3439236"/>
            <a:ext cx="1091821" cy="181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3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Body参数Schema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3248025" y="3466531"/>
            <a:ext cx="111457" cy="127379"/>
          </a:xfrm>
          <a:custGeom>
            <a:avLst/>
            <a:gdLst/>
            <a:ahLst/>
            <a:cxnLst/>
            <a:rect l="l" t="t" r="r" b="b"/>
            <a:pathLst>
              <a:path w="111457" h="127379">
                <a:moveTo>
                  <a:pt x="108173" y="17440"/>
                </a:moveTo>
                <a:cubicBezTo>
                  <a:pt x="111730" y="20027"/>
                  <a:pt x="112527" y="25003"/>
                  <a:pt x="109939" y="28561"/>
                </a:cubicBezTo>
                <a:lnTo>
                  <a:pt x="46250" y="116134"/>
                </a:lnTo>
                <a:cubicBezTo>
                  <a:pt x="44881" y="118025"/>
                  <a:pt x="42767" y="119194"/>
                  <a:pt x="40428" y="119393"/>
                </a:cubicBezTo>
                <a:cubicBezTo>
                  <a:pt x="38089" y="119592"/>
                  <a:pt x="35825" y="118721"/>
                  <a:pt x="34183" y="117079"/>
                </a:cubicBezTo>
                <a:lnTo>
                  <a:pt x="2339" y="85235"/>
                </a:lnTo>
                <a:cubicBezTo>
                  <a:pt x="-771" y="82125"/>
                  <a:pt x="-771" y="77074"/>
                  <a:pt x="2339" y="73964"/>
                </a:cubicBezTo>
                <a:cubicBezTo>
                  <a:pt x="5448" y="70855"/>
                  <a:pt x="10499" y="70855"/>
                  <a:pt x="13609" y="73964"/>
                </a:cubicBezTo>
                <a:lnTo>
                  <a:pt x="38861" y="99216"/>
                </a:lnTo>
                <a:lnTo>
                  <a:pt x="97077" y="19182"/>
                </a:lnTo>
                <a:cubicBezTo>
                  <a:pt x="99664" y="15624"/>
                  <a:pt x="104640" y="14828"/>
                  <a:pt x="108198" y="17415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9"/>
          <p:cNvSpPr/>
          <p:nvPr/>
        </p:nvSpPr>
        <p:spPr>
          <a:xfrm>
            <a:off x="3453879" y="3439236"/>
            <a:ext cx="955343" cy="181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3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参数类型与限制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68657" y="3844119"/>
            <a:ext cx="5231642" cy="773373"/>
          </a:xfrm>
          <a:custGeom>
            <a:avLst/>
            <a:gdLst/>
            <a:ahLst/>
            <a:cxnLst/>
            <a:rect l="l" t="t" r="r" b="b"/>
            <a:pathLst>
              <a:path w="5231642" h="773373">
                <a:moveTo>
                  <a:pt x="72790" y="0"/>
                </a:moveTo>
                <a:lnTo>
                  <a:pt x="5158852" y="0"/>
                </a:lnTo>
                <a:cubicBezTo>
                  <a:pt x="5199053" y="0"/>
                  <a:pt x="5231642" y="32589"/>
                  <a:pt x="5231642" y="72790"/>
                </a:cubicBezTo>
                <a:lnTo>
                  <a:pt x="5231642" y="700583"/>
                </a:lnTo>
                <a:cubicBezTo>
                  <a:pt x="5231642" y="740784"/>
                  <a:pt x="5199053" y="773373"/>
                  <a:pt x="5158852" y="773373"/>
                </a:cubicBezTo>
                <a:lnTo>
                  <a:pt x="72790" y="773373"/>
                </a:lnTo>
                <a:cubicBezTo>
                  <a:pt x="32589" y="773373"/>
                  <a:pt x="0" y="740784"/>
                  <a:pt x="0" y="700583"/>
                </a:cubicBezTo>
                <a:lnTo>
                  <a:pt x="0" y="72790"/>
                </a:lnTo>
                <a:cubicBezTo>
                  <a:pt x="0" y="32616"/>
                  <a:pt x="32616" y="0"/>
                  <a:pt x="72790" y="0"/>
                </a:cubicBezTo>
                <a:close/>
              </a:path>
            </a:pathLst>
          </a:custGeom>
          <a:solidFill>
            <a:srgbClr val="D4A26A">
              <a:alpha val="10196"/>
            </a:srgbClr>
          </a:solidFill>
          <a:ln w="12700">
            <a:solidFill>
              <a:srgbClr val="D4A2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Shape 21"/>
          <p:cNvSpPr/>
          <p:nvPr/>
        </p:nvSpPr>
        <p:spPr>
          <a:xfrm>
            <a:off x="691487" y="3994245"/>
            <a:ext cx="163773" cy="145576"/>
          </a:xfrm>
          <a:custGeom>
            <a:avLst/>
            <a:gdLst/>
            <a:ahLst/>
            <a:cxnLst/>
            <a:rect l="l" t="t" r="r" b="b"/>
            <a:pathLst>
              <a:path w="163773" h="145576">
                <a:moveTo>
                  <a:pt x="102586" y="341"/>
                </a:moveTo>
                <a:cubicBezTo>
                  <a:pt x="97752" y="-1052"/>
                  <a:pt x="92719" y="1763"/>
                  <a:pt x="91326" y="6596"/>
                </a:cubicBezTo>
                <a:lnTo>
                  <a:pt x="54932" y="133976"/>
                </a:lnTo>
                <a:cubicBezTo>
                  <a:pt x="53539" y="138809"/>
                  <a:pt x="56354" y="143842"/>
                  <a:pt x="61187" y="145235"/>
                </a:cubicBezTo>
                <a:cubicBezTo>
                  <a:pt x="66021" y="146628"/>
                  <a:pt x="71054" y="143813"/>
                  <a:pt x="72447" y="138980"/>
                </a:cubicBezTo>
                <a:lnTo>
                  <a:pt x="108841" y="11601"/>
                </a:lnTo>
                <a:cubicBezTo>
                  <a:pt x="110234" y="6767"/>
                  <a:pt x="107419" y="1734"/>
                  <a:pt x="102586" y="341"/>
                </a:cubicBezTo>
                <a:close/>
                <a:moveTo>
                  <a:pt x="120953" y="39038"/>
                </a:moveTo>
                <a:cubicBezTo>
                  <a:pt x="117399" y="42592"/>
                  <a:pt x="117399" y="48364"/>
                  <a:pt x="120953" y="51918"/>
                </a:cubicBezTo>
                <a:lnTo>
                  <a:pt x="141823" y="72788"/>
                </a:lnTo>
                <a:lnTo>
                  <a:pt x="120953" y="93658"/>
                </a:lnTo>
                <a:cubicBezTo>
                  <a:pt x="117399" y="97212"/>
                  <a:pt x="117399" y="102984"/>
                  <a:pt x="120953" y="106538"/>
                </a:cubicBezTo>
                <a:cubicBezTo>
                  <a:pt x="124507" y="110092"/>
                  <a:pt x="130279" y="110092"/>
                  <a:pt x="133833" y="106538"/>
                </a:cubicBezTo>
                <a:lnTo>
                  <a:pt x="161129" y="79242"/>
                </a:lnTo>
                <a:cubicBezTo>
                  <a:pt x="164683" y="75688"/>
                  <a:pt x="164683" y="69916"/>
                  <a:pt x="161129" y="66362"/>
                </a:cubicBezTo>
                <a:lnTo>
                  <a:pt x="133833" y="39067"/>
                </a:lnTo>
                <a:cubicBezTo>
                  <a:pt x="130279" y="35513"/>
                  <a:pt x="124507" y="35513"/>
                  <a:pt x="120953" y="39067"/>
                </a:cubicBezTo>
                <a:close/>
                <a:moveTo>
                  <a:pt x="42848" y="39038"/>
                </a:moveTo>
                <a:cubicBezTo>
                  <a:pt x="39294" y="35484"/>
                  <a:pt x="33522" y="35484"/>
                  <a:pt x="29968" y="39038"/>
                </a:cubicBezTo>
                <a:lnTo>
                  <a:pt x="2673" y="66334"/>
                </a:lnTo>
                <a:cubicBezTo>
                  <a:pt x="-881" y="69888"/>
                  <a:pt x="-881" y="75660"/>
                  <a:pt x="2673" y="79214"/>
                </a:cubicBezTo>
                <a:lnTo>
                  <a:pt x="29968" y="106509"/>
                </a:lnTo>
                <a:cubicBezTo>
                  <a:pt x="33522" y="110064"/>
                  <a:pt x="39294" y="110064"/>
                  <a:pt x="42848" y="106509"/>
                </a:cubicBezTo>
                <a:cubicBezTo>
                  <a:pt x="46402" y="102955"/>
                  <a:pt x="46402" y="97183"/>
                  <a:pt x="42848" y="93629"/>
                </a:cubicBezTo>
                <a:lnTo>
                  <a:pt x="21979" y="72788"/>
                </a:lnTo>
                <a:lnTo>
                  <a:pt x="42820" y="51918"/>
                </a:lnTo>
                <a:cubicBezTo>
                  <a:pt x="46374" y="48364"/>
                  <a:pt x="46374" y="42592"/>
                  <a:pt x="42820" y="39038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22"/>
          <p:cNvSpPr/>
          <p:nvPr/>
        </p:nvSpPr>
        <p:spPr>
          <a:xfrm>
            <a:off x="937146" y="3957851"/>
            <a:ext cx="655093" cy="2183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6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支持格式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82388" y="4249003"/>
            <a:ext cx="964442" cy="254758"/>
          </a:xfrm>
          <a:custGeom>
            <a:avLst/>
            <a:gdLst/>
            <a:ahLst/>
            <a:cxnLst/>
            <a:rect l="l" t="t" r="r" b="b"/>
            <a:pathLst>
              <a:path w="964442" h="254758">
                <a:moveTo>
                  <a:pt x="127379" y="0"/>
                </a:moveTo>
                <a:lnTo>
                  <a:pt x="837063" y="0"/>
                </a:lnTo>
                <a:cubicBezTo>
                  <a:pt x="907412" y="0"/>
                  <a:pt x="964442" y="57030"/>
                  <a:pt x="964442" y="127379"/>
                </a:cubicBezTo>
                <a:lnTo>
                  <a:pt x="964442" y="127379"/>
                </a:lnTo>
                <a:cubicBezTo>
                  <a:pt x="964442" y="197729"/>
                  <a:pt x="907412" y="254758"/>
                  <a:pt x="837063" y="254758"/>
                </a:cubicBezTo>
                <a:lnTo>
                  <a:pt x="127379" y="254758"/>
                </a:lnTo>
                <a:cubicBezTo>
                  <a:pt x="57030" y="254758"/>
                  <a:pt x="0" y="197729"/>
                  <a:pt x="0" y="127379"/>
                </a:cubicBezTo>
                <a:lnTo>
                  <a:pt x="0" y="127379"/>
                </a:lnTo>
                <a:cubicBezTo>
                  <a:pt x="0" y="57030"/>
                  <a:pt x="57030" y="0"/>
                  <a:pt x="127379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6" name="Text 24"/>
          <p:cNvSpPr/>
          <p:nvPr/>
        </p:nvSpPr>
        <p:spPr>
          <a:xfrm>
            <a:off x="682388" y="4249003"/>
            <a:ext cx="1028131" cy="254758"/>
          </a:xfrm>
          <a:prstGeom prst="rect">
            <a:avLst/>
          </a:prstGeom>
          <a:noFill/>
          <a:ln/>
        </p:spPr>
        <p:txBody>
          <a:bodyPr wrap="square" lIns="109182" tIns="36394" rIns="109182" bIns="36394" rtlCol="0" anchor="ctr"/>
          <a:lstStyle/>
          <a:p>
            <a:pPr>
              <a:lnSpc>
                <a:spcPct val="120000"/>
              </a:lnSpc>
            </a:pPr>
            <a:r>
              <a:rPr lang="en-US" sz="1003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Swagger 2.0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1754519" y="4249003"/>
            <a:ext cx="955343" cy="254758"/>
          </a:xfrm>
          <a:custGeom>
            <a:avLst/>
            <a:gdLst/>
            <a:ahLst/>
            <a:cxnLst/>
            <a:rect l="l" t="t" r="r" b="b"/>
            <a:pathLst>
              <a:path w="955343" h="254758">
                <a:moveTo>
                  <a:pt x="127379" y="0"/>
                </a:moveTo>
                <a:lnTo>
                  <a:pt x="827964" y="0"/>
                </a:lnTo>
                <a:cubicBezTo>
                  <a:pt x="898314" y="0"/>
                  <a:pt x="955343" y="57030"/>
                  <a:pt x="955343" y="127379"/>
                </a:cubicBezTo>
                <a:lnTo>
                  <a:pt x="955343" y="127379"/>
                </a:lnTo>
                <a:cubicBezTo>
                  <a:pt x="955343" y="197729"/>
                  <a:pt x="898314" y="254758"/>
                  <a:pt x="827964" y="254758"/>
                </a:cubicBezTo>
                <a:lnTo>
                  <a:pt x="127379" y="254758"/>
                </a:lnTo>
                <a:cubicBezTo>
                  <a:pt x="57030" y="254758"/>
                  <a:pt x="0" y="197729"/>
                  <a:pt x="0" y="127379"/>
                </a:cubicBezTo>
                <a:lnTo>
                  <a:pt x="0" y="127379"/>
                </a:lnTo>
                <a:cubicBezTo>
                  <a:pt x="0" y="57030"/>
                  <a:pt x="57030" y="0"/>
                  <a:pt x="127379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8" name="Text 26"/>
          <p:cNvSpPr/>
          <p:nvPr/>
        </p:nvSpPr>
        <p:spPr>
          <a:xfrm>
            <a:off x="1754519" y="4249003"/>
            <a:ext cx="1019033" cy="254758"/>
          </a:xfrm>
          <a:prstGeom prst="rect">
            <a:avLst/>
          </a:prstGeom>
          <a:noFill/>
          <a:ln/>
        </p:spPr>
        <p:txBody>
          <a:bodyPr wrap="square" lIns="109182" tIns="36394" rIns="109182" bIns="36394" rtlCol="0" anchor="ctr"/>
          <a:lstStyle/>
          <a:p>
            <a:pPr>
              <a:lnSpc>
                <a:spcPct val="120000"/>
              </a:lnSpc>
            </a:pPr>
            <a:r>
              <a:rPr lang="en-US" sz="1003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OpenAPI 3.0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2820893" y="4249003"/>
            <a:ext cx="973540" cy="254758"/>
          </a:xfrm>
          <a:custGeom>
            <a:avLst/>
            <a:gdLst/>
            <a:ahLst/>
            <a:cxnLst/>
            <a:rect l="l" t="t" r="r" b="b"/>
            <a:pathLst>
              <a:path w="973540" h="254758">
                <a:moveTo>
                  <a:pt x="127379" y="0"/>
                </a:moveTo>
                <a:lnTo>
                  <a:pt x="846161" y="0"/>
                </a:lnTo>
                <a:cubicBezTo>
                  <a:pt x="916511" y="0"/>
                  <a:pt x="973540" y="57030"/>
                  <a:pt x="973540" y="127379"/>
                </a:cubicBezTo>
                <a:lnTo>
                  <a:pt x="973540" y="127379"/>
                </a:lnTo>
                <a:cubicBezTo>
                  <a:pt x="973540" y="197729"/>
                  <a:pt x="916511" y="254758"/>
                  <a:pt x="846161" y="254758"/>
                </a:cubicBezTo>
                <a:lnTo>
                  <a:pt x="127379" y="254758"/>
                </a:lnTo>
                <a:cubicBezTo>
                  <a:pt x="57030" y="254758"/>
                  <a:pt x="0" y="197729"/>
                  <a:pt x="0" y="127379"/>
                </a:cubicBezTo>
                <a:lnTo>
                  <a:pt x="0" y="127379"/>
                </a:lnTo>
                <a:cubicBezTo>
                  <a:pt x="0" y="57030"/>
                  <a:pt x="57030" y="0"/>
                  <a:pt x="127379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0" name="Text 28"/>
          <p:cNvSpPr/>
          <p:nvPr/>
        </p:nvSpPr>
        <p:spPr>
          <a:xfrm>
            <a:off x="2820893" y="4249003"/>
            <a:ext cx="1037230" cy="254758"/>
          </a:xfrm>
          <a:prstGeom prst="rect">
            <a:avLst/>
          </a:prstGeom>
          <a:noFill/>
          <a:ln/>
        </p:spPr>
        <p:txBody>
          <a:bodyPr wrap="square" lIns="109182" tIns="36394" rIns="109182" bIns="36394" rtlCol="0" anchor="ctr"/>
          <a:lstStyle/>
          <a:p>
            <a:pPr>
              <a:lnSpc>
                <a:spcPct val="120000"/>
              </a:lnSpc>
            </a:pPr>
            <a:r>
              <a:rPr lang="en-US" sz="1003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JSON/YAML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368490" y="4972334"/>
            <a:ext cx="5631976" cy="809767"/>
          </a:xfrm>
          <a:custGeom>
            <a:avLst/>
            <a:gdLst/>
            <a:ahLst/>
            <a:cxnLst/>
            <a:rect l="l" t="t" r="r" b="b"/>
            <a:pathLst>
              <a:path w="5631976" h="809767">
                <a:moveTo>
                  <a:pt x="72790" y="0"/>
                </a:moveTo>
                <a:lnTo>
                  <a:pt x="5559186" y="0"/>
                </a:lnTo>
                <a:cubicBezTo>
                  <a:pt x="5599387" y="0"/>
                  <a:pt x="5631976" y="32589"/>
                  <a:pt x="5631976" y="72790"/>
                </a:cubicBezTo>
                <a:lnTo>
                  <a:pt x="5631976" y="736977"/>
                </a:lnTo>
                <a:cubicBezTo>
                  <a:pt x="5631976" y="777178"/>
                  <a:pt x="5599387" y="809767"/>
                  <a:pt x="5559186" y="809767"/>
                </a:cubicBezTo>
                <a:lnTo>
                  <a:pt x="72790" y="809767"/>
                </a:lnTo>
                <a:cubicBezTo>
                  <a:pt x="32589" y="809767"/>
                  <a:pt x="0" y="777178"/>
                  <a:pt x="0" y="736977"/>
                </a:cubicBezTo>
                <a:lnTo>
                  <a:pt x="0" y="72790"/>
                </a:lnTo>
                <a:cubicBezTo>
                  <a:pt x="0" y="32616"/>
                  <a:pt x="32616" y="0"/>
                  <a:pt x="72790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 w="12700">
            <a:solidFill>
              <a:srgbClr val="4C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Shape 30"/>
          <p:cNvSpPr/>
          <p:nvPr/>
        </p:nvSpPr>
        <p:spPr>
          <a:xfrm>
            <a:off x="545910" y="5268036"/>
            <a:ext cx="218364" cy="218364"/>
          </a:xfrm>
          <a:custGeom>
            <a:avLst/>
            <a:gdLst/>
            <a:ahLst/>
            <a:cxnLst/>
            <a:rect l="l" t="t" r="r" b="b"/>
            <a:pathLst>
              <a:path w="218364" h="218364">
                <a:moveTo>
                  <a:pt x="27296" y="27296"/>
                </a:moveTo>
                <a:cubicBezTo>
                  <a:pt x="27296" y="19747"/>
                  <a:pt x="21197" y="13648"/>
                  <a:pt x="13648" y="13648"/>
                </a:cubicBezTo>
                <a:cubicBezTo>
                  <a:pt x="6099" y="13648"/>
                  <a:pt x="0" y="19747"/>
                  <a:pt x="0" y="27296"/>
                </a:cubicBezTo>
                <a:lnTo>
                  <a:pt x="0" y="170597"/>
                </a:lnTo>
                <a:cubicBezTo>
                  <a:pt x="0" y="189448"/>
                  <a:pt x="15268" y="204716"/>
                  <a:pt x="34119" y="204716"/>
                </a:cubicBezTo>
                <a:lnTo>
                  <a:pt x="204716" y="204716"/>
                </a:lnTo>
                <a:cubicBezTo>
                  <a:pt x="212265" y="204716"/>
                  <a:pt x="218364" y="198618"/>
                  <a:pt x="218364" y="191069"/>
                </a:cubicBezTo>
                <a:cubicBezTo>
                  <a:pt x="218364" y="183520"/>
                  <a:pt x="212265" y="177421"/>
                  <a:pt x="204716" y="177421"/>
                </a:cubicBezTo>
                <a:lnTo>
                  <a:pt x="34119" y="177421"/>
                </a:lnTo>
                <a:cubicBezTo>
                  <a:pt x="30366" y="177421"/>
                  <a:pt x="27296" y="174350"/>
                  <a:pt x="27296" y="170597"/>
                </a:cubicBezTo>
                <a:lnTo>
                  <a:pt x="27296" y="27296"/>
                </a:lnTo>
                <a:close/>
                <a:moveTo>
                  <a:pt x="200707" y="64230"/>
                </a:moveTo>
                <a:cubicBezTo>
                  <a:pt x="206039" y="58899"/>
                  <a:pt x="206039" y="50241"/>
                  <a:pt x="200707" y="44910"/>
                </a:cubicBezTo>
                <a:cubicBezTo>
                  <a:pt x="195376" y="39579"/>
                  <a:pt x="186718" y="39579"/>
                  <a:pt x="181387" y="44910"/>
                </a:cubicBezTo>
                <a:lnTo>
                  <a:pt x="136478" y="89862"/>
                </a:lnTo>
                <a:lnTo>
                  <a:pt x="111997" y="65424"/>
                </a:lnTo>
                <a:cubicBezTo>
                  <a:pt x="106666" y="60093"/>
                  <a:pt x="98008" y="60093"/>
                  <a:pt x="92677" y="65424"/>
                </a:cubicBezTo>
                <a:lnTo>
                  <a:pt x="51734" y="106367"/>
                </a:lnTo>
                <a:cubicBezTo>
                  <a:pt x="46402" y="111698"/>
                  <a:pt x="46402" y="120356"/>
                  <a:pt x="51734" y="125687"/>
                </a:cubicBezTo>
                <a:cubicBezTo>
                  <a:pt x="57065" y="131019"/>
                  <a:pt x="65723" y="131019"/>
                  <a:pt x="71054" y="125687"/>
                </a:cubicBezTo>
                <a:lnTo>
                  <a:pt x="102358" y="94383"/>
                </a:lnTo>
                <a:lnTo>
                  <a:pt x="126839" y="118863"/>
                </a:lnTo>
                <a:cubicBezTo>
                  <a:pt x="132170" y="124195"/>
                  <a:pt x="140828" y="124195"/>
                  <a:pt x="146159" y="118863"/>
                </a:cubicBezTo>
                <a:lnTo>
                  <a:pt x="200750" y="64272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3" name="Text 31"/>
          <p:cNvSpPr/>
          <p:nvPr/>
        </p:nvSpPr>
        <p:spPr>
          <a:xfrm>
            <a:off x="900752" y="5122460"/>
            <a:ext cx="5031475" cy="2547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90" b="1" dirty="0">
                <a:solidFill>
                  <a:srgbClr val="E0E2E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导入效率提升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900752" y="5413612"/>
            <a:ext cx="5022376" cy="2183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6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相比手动配置，OpenAPI导入可节省</a:t>
            </a:r>
            <a:r>
              <a:rPr lang="en-US" sz="1146" b="1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80%</a:t>
            </a:r>
            <a:r>
              <a:rPr lang="en-US" sz="1146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的注册时间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6198074" y="1319284"/>
            <a:ext cx="5622878" cy="4203510"/>
          </a:xfrm>
          <a:custGeom>
            <a:avLst/>
            <a:gdLst/>
            <a:ahLst/>
            <a:cxnLst/>
            <a:rect l="l" t="t" r="r" b="b"/>
            <a:pathLst>
              <a:path w="5622878" h="4203510">
                <a:moveTo>
                  <a:pt x="72805" y="0"/>
                </a:moveTo>
                <a:lnTo>
                  <a:pt x="5550073" y="0"/>
                </a:lnTo>
                <a:cubicBezTo>
                  <a:pt x="5590282" y="0"/>
                  <a:pt x="5622878" y="32596"/>
                  <a:pt x="5622878" y="72805"/>
                </a:cubicBezTo>
                <a:lnTo>
                  <a:pt x="5622878" y="4130706"/>
                </a:lnTo>
                <a:cubicBezTo>
                  <a:pt x="5622878" y="4170915"/>
                  <a:pt x="5590282" y="4203510"/>
                  <a:pt x="5550073" y="4203510"/>
                </a:cubicBezTo>
                <a:lnTo>
                  <a:pt x="72805" y="4203510"/>
                </a:lnTo>
                <a:cubicBezTo>
                  <a:pt x="32596" y="4203510"/>
                  <a:pt x="0" y="4170915"/>
                  <a:pt x="0" y="4130706"/>
                </a:cubicBezTo>
                <a:lnTo>
                  <a:pt x="0" y="72805"/>
                </a:lnTo>
                <a:cubicBezTo>
                  <a:pt x="0" y="32623"/>
                  <a:pt x="32623" y="0"/>
                  <a:pt x="72805" y="0"/>
                </a:cubicBezTo>
                <a:close/>
              </a:path>
            </a:pathLst>
          </a:custGeom>
          <a:gradFill flip="none" rotWithShape="1">
            <a:gsLst>
              <a:gs pos="0">
                <a:srgbClr val="4C5F7A">
                  <a:alpha val="20000"/>
                </a:srgbClr>
              </a:gs>
              <a:gs pos="100000">
                <a:srgbClr val="4C5F7A">
                  <a:alpha val="5000"/>
                </a:srgbClr>
              </a:gs>
            </a:gsLst>
            <a:lin ang="2700000" scaled="1"/>
          </a:gradFill>
          <a:ln w="25400">
            <a:solidFill>
              <a:srgbClr val="4C5F7A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Shape 34"/>
          <p:cNvSpPr/>
          <p:nvPr/>
        </p:nvSpPr>
        <p:spPr>
          <a:xfrm>
            <a:off x="6389143" y="1510352"/>
            <a:ext cx="509516" cy="509516"/>
          </a:xfrm>
          <a:custGeom>
            <a:avLst/>
            <a:gdLst/>
            <a:ahLst/>
            <a:cxnLst/>
            <a:rect l="l" t="t" r="r" b="b"/>
            <a:pathLst>
              <a:path w="509516" h="509516">
                <a:moveTo>
                  <a:pt x="72790" y="0"/>
                </a:moveTo>
                <a:lnTo>
                  <a:pt x="436727" y="0"/>
                </a:lnTo>
                <a:cubicBezTo>
                  <a:pt x="476901" y="0"/>
                  <a:pt x="509516" y="32616"/>
                  <a:pt x="509516" y="72790"/>
                </a:cubicBezTo>
                <a:lnTo>
                  <a:pt x="509516" y="436727"/>
                </a:lnTo>
                <a:cubicBezTo>
                  <a:pt x="509516" y="476927"/>
                  <a:pt x="476927" y="509516"/>
                  <a:pt x="436727" y="509516"/>
                </a:cubicBezTo>
                <a:lnTo>
                  <a:pt x="72790" y="509516"/>
                </a:lnTo>
                <a:cubicBezTo>
                  <a:pt x="32616" y="509516"/>
                  <a:pt x="0" y="476901"/>
                  <a:pt x="0" y="436727"/>
                </a:cubicBezTo>
                <a:lnTo>
                  <a:pt x="0" y="72790"/>
                </a:lnTo>
                <a:cubicBezTo>
                  <a:pt x="0" y="32589"/>
                  <a:pt x="32589" y="0"/>
                  <a:pt x="72790" y="0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7" name="Shape 35"/>
          <p:cNvSpPr/>
          <p:nvPr/>
        </p:nvSpPr>
        <p:spPr>
          <a:xfrm>
            <a:off x="6521071" y="1655928"/>
            <a:ext cx="245660" cy="218364"/>
          </a:xfrm>
          <a:custGeom>
            <a:avLst/>
            <a:gdLst/>
            <a:ahLst/>
            <a:cxnLst/>
            <a:rect l="l" t="t" r="r" b="b"/>
            <a:pathLst>
              <a:path w="245660" h="218364">
                <a:moveTo>
                  <a:pt x="171109" y="16676"/>
                </a:moveTo>
                <a:lnTo>
                  <a:pt x="234315" y="80778"/>
                </a:lnTo>
                <a:cubicBezTo>
                  <a:pt x="246129" y="92762"/>
                  <a:pt x="246129" y="111954"/>
                  <a:pt x="234315" y="123939"/>
                </a:cubicBezTo>
                <a:lnTo>
                  <a:pt x="167612" y="191452"/>
                </a:lnTo>
                <a:cubicBezTo>
                  <a:pt x="163645" y="195462"/>
                  <a:pt x="157163" y="195504"/>
                  <a:pt x="153153" y="191538"/>
                </a:cubicBezTo>
                <a:cubicBezTo>
                  <a:pt x="149144" y="187571"/>
                  <a:pt x="149102" y="181089"/>
                  <a:pt x="153068" y="177080"/>
                </a:cubicBezTo>
                <a:lnTo>
                  <a:pt x="219772" y="109523"/>
                </a:lnTo>
                <a:cubicBezTo>
                  <a:pt x="223695" y="105557"/>
                  <a:pt x="223695" y="99117"/>
                  <a:pt x="219772" y="95150"/>
                </a:cubicBezTo>
                <a:lnTo>
                  <a:pt x="156523" y="31091"/>
                </a:lnTo>
                <a:cubicBezTo>
                  <a:pt x="152556" y="27082"/>
                  <a:pt x="152599" y="20600"/>
                  <a:pt x="156608" y="16633"/>
                </a:cubicBezTo>
                <a:cubicBezTo>
                  <a:pt x="160617" y="12667"/>
                  <a:pt x="167100" y="12709"/>
                  <a:pt x="171066" y="16719"/>
                </a:cubicBezTo>
                <a:close/>
                <a:moveTo>
                  <a:pt x="13690" y="97880"/>
                </a:moveTo>
                <a:lnTo>
                  <a:pt x="13690" y="40943"/>
                </a:lnTo>
                <a:cubicBezTo>
                  <a:pt x="13690" y="25888"/>
                  <a:pt x="25931" y="13648"/>
                  <a:pt x="40986" y="13648"/>
                </a:cubicBezTo>
                <a:lnTo>
                  <a:pt x="97923" y="13648"/>
                </a:lnTo>
                <a:cubicBezTo>
                  <a:pt x="105173" y="13648"/>
                  <a:pt x="112125" y="16505"/>
                  <a:pt x="117243" y="21623"/>
                </a:cubicBezTo>
                <a:lnTo>
                  <a:pt x="178658" y="83038"/>
                </a:lnTo>
                <a:cubicBezTo>
                  <a:pt x="189320" y="93700"/>
                  <a:pt x="189320" y="110973"/>
                  <a:pt x="178658" y="121636"/>
                </a:cubicBezTo>
                <a:lnTo>
                  <a:pt x="121721" y="178572"/>
                </a:lnTo>
                <a:cubicBezTo>
                  <a:pt x="111059" y="189235"/>
                  <a:pt x="93786" y="189235"/>
                  <a:pt x="83123" y="178572"/>
                </a:cubicBezTo>
                <a:lnTo>
                  <a:pt x="21708" y="117157"/>
                </a:lnTo>
                <a:cubicBezTo>
                  <a:pt x="16591" y="112040"/>
                  <a:pt x="13733" y="105088"/>
                  <a:pt x="13733" y="97837"/>
                </a:cubicBezTo>
                <a:close/>
                <a:moveTo>
                  <a:pt x="75105" y="61415"/>
                </a:moveTo>
                <a:cubicBezTo>
                  <a:pt x="75105" y="53883"/>
                  <a:pt x="68990" y="47767"/>
                  <a:pt x="61458" y="47767"/>
                </a:cubicBezTo>
                <a:cubicBezTo>
                  <a:pt x="53925" y="47767"/>
                  <a:pt x="47810" y="53883"/>
                  <a:pt x="47810" y="61415"/>
                </a:cubicBezTo>
                <a:cubicBezTo>
                  <a:pt x="47810" y="68947"/>
                  <a:pt x="53925" y="75063"/>
                  <a:pt x="61458" y="75063"/>
                </a:cubicBezTo>
                <a:cubicBezTo>
                  <a:pt x="68990" y="75063"/>
                  <a:pt x="75105" y="68947"/>
                  <a:pt x="75105" y="61415"/>
                </a:cubicBezTo>
                <a:close/>
              </a:path>
            </a:pathLst>
          </a:custGeom>
          <a:solidFill>
            <a:srgbClr val="E0E2E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8" name="Text 36"/>
          <p:cNvSpPr/>
          <p:nvPr/>
        </p:nvSpPr>
        <p:spPr>
          <a:xfrm>
            <a:off x="7007841" y="1528549"/>
            <a:ext cx="1637731" cy="291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19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技能语义化配置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7007841" y="1819701"/>
            <a:ext cx="1592239" cy="181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3" dirty="0">
                <a:solidFill>
                  <a:srgbClr val="8F97A3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FR-MVP-02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6389143" y="2165445"/>
            <a:ext cx="5313528" cy="47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46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为每个导入的API补充自然语言描述与典型用户提问示例，增强大模型的Few-Shot匹配准确率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6389143" y="2784143"/>
            <a:ext cx="5240740" cy="1091821"/>
          </a:xfrm>
          <a:custGeom>
            <a:avLst/>
            <a:gdLst/>
            <a:ahLst/>
            <a:cxnLst/>
            <a:rect l="l" t="t" r="r" b="b"/>
            <a:pathLst>
              <a:path w="5240740" h="1091821">
                <a:moveTo>
                  <a:pt x="72792" y="0"/>
                </a:moveTo>
                <a:lnTo>
                  <a:pt x="5167949" y="0"/>
                </a:lnTo>
                <a:cubicBezTo>
                  <a:pt x="5208150" y="0"/>
                  <a:pt x="5240740" y="32590"/>
                  <a:pt x="5240740" y="72792"/>
                </a:cubicBezTo>
                <a:lnTo>
                  <a:pt x="5240740" y="1019029"/>
                </a:lnTo>
                <a:cubicBezTo>
                  <a:pt x="5240740" y="1059231"/>
                  <a:pt x="5208150" y="1091821"/>
                  <a:pt x="5167949" y="1091821"/>
                </a:cubicBezTo>
                <a:lnTo>
                  <a:pt x="72792" y="1091821"/>
                </a:lnTo>
                <a:cubicBezTo>
                  <a:pt x="32590" y="1091821"/>
                  <a:pt x="0" y="1059231"/>
                  <a:pt x="0" y="1019029"/>
                </a:cubicBezTo>
                <a:lnTo>
                  <a:pt x="0" y="72792"/>
                </a:lnTo>
                <a:cubicBezTo>
                  <a:pt x="0" y="32590"/>
                  <a:pt x="32590" y="0"/>
                  <a:pt x="72792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2" name="Shape 40"/>
          <p:cNvSpPr/>
          <p:nvPr/>
        </p:nvSpPr>
        <p:spPr>
          <a:xfrm>
            <a:off x="6516522" y="2929719"/>
            <a:ext cx="145576" cy="145576"/>
          </a:xfrm>
          <a:custGeom>
            <a:avLst/>
            <a:gdLst/>
            <a:ahLst/>
            <a:cxnLst/>
            <a:rect l="l" t="t" r="r" b="b"/>
            <a:pathLst>
              <a:path w="145576" h="145576">
                <a:moveTo>
                  <a:pt x="72788" y="136478"/>
                </a:moveTo>
                <a:cubicBezTo>
                  <a:pt x="112992" y="136478"/>
                  <a:pt x="145576" y="105912"/>
                  <a:pt x="145576" y="68239"/>
                </a:cubicBezTo>
                <a:cubicBezTo>
                  <a:pt x="145576" y="30565"/>
                  <a:pt x="112992" y="0"/>
                  <a:pt x="72788" y="0"/>
                </a:cubicBezTo>
                <a:cubicBezTo>
                  <a:pt x="32584" y="0"/>
                  <a:pt x="0" y="30565"/>
                  <a:pt x="0" y="68239"/>
                </a:cubicBezTo>
                <a:cubicBezTo>
                  <a:pt x="0" y="83678"/>
                  <a:pt x="5459" y="97894"/>
                  <a:pt x="14671" y="109324"/>
                </a:cubicBezTo>
                <a:lnTo>
                  <a:pt x="796" y="135568"/>
                </a:lnTo>
                <a:cubicBezTo>
                  <a:pt x="-569" y="138127"/>
                  <a:pt x="-142" y="141254"/>
                  <a:pt x="1820" y="143387"/>
                </a:cubicBezTo>
                <a:cubicBezTo>
                  <a:pt x="3782" y="145519"/>
                  <a:pt x="6881" y="146173"/>
                  <a:pt x="9525" y="145036"/>
                </a:cubicBezTo>
                <a:lnTo>
                  <a:pt x="43189" y="130620"/>
                </a:lnTo>
                <a:cubicBezTo>
                  <a:pt x="52231" y="134374"/>
                  <a:pt x="62239" y="136478"/>
                  <a:pt x="72788" y="136478"/>
                </a:cubicBezTo>
                <a:close/>
                <a:moveTo>
                  <a:pt x="36394" y="59140"/>
                </a:moveTo>
                <a:cubicBezTo>
                  <a:pt x="41416" y="59140"/>
                  <a:pt x="45493" y="63217"/>
                  <a:pt x="45493" y="68239"/>
                </a:cubicBezTo>
                <a:cubicBezTo>
                  <a:pt x="45493" y="73260"/>
                  <a:pt x="41416" y="77337"/>
                  <a:pt x="36394" y="77337"/>
                </a:cubicBezTo>
                <a:cubicBezTo>
                  <a:pt x="31372" y="77337"/>
                  <a:pt x="27296" y="73260"/>
                  <a:pt x="27296" y="68239"/>
                </a:cubicBezTo>
                <a:cubicBezTo>
                  <a:pt x="27296" y="63217"/>
                  <a:pt x="31372" y="59140"/>
                  <a:pt x="36394" y="59140"/>
                </a:cubicBezTo>
                <a:close/>
                <a:moveTo>
                  <a:pt x="72788" y="59140"/>
                </a:moveTo>
                <a:cubicBezTo>
                  <a:pt x="77810" y="59140"/>
                  <a:pt x="81887" y="63217"/>
                  <a:pt x="81887" y="68239"/>
                </a:cubicBezTo>
                <a:cubicBezTo>
                  <a:pt x="81887" y="73260"/>
                  <a:pt x="77810" y="77337"/>
                  <a:pt x="72788" y="77337"/>
                </a:cubicBezTo>
                <a:cubicBezTo>
                  <a:pt x="67766" y="77337"/>
                  <a:pt x="63690" y="73260"/>
                  <a:pt x="63690" y="68239"/>
                </a:cubicBezTo>
                <a:cubicBezTo>
                  <a:pt x="63690" y="63217"/>
                  <a:pt x="67766" y="59140"/>
                  <a:pt x="72788" y="59140"/>
                </a:cubicBezTo>
                <a:close/>
                <a:moveTo>
                  <a:pt x="100084" y="68239"/>
                </a:moveTo>
                <a:cubicBezTo>
                  <a:pt x="100084" y="63217"/>
                  <a:pt x="104160" y="59140"/>
                  <a:pt x="109182" y="59140"/>
                </a:cubicBezTo>
                <a:cubicBezTo>
                  <a:pt x="114204" y="59140"/>
                  <a:pt x="118281" y="63217"/>
                  <a:pt x="118281" y="68239"/>
                </a:cubicBezTo>
                <a:cubicBezTo>
                  <a:pt x="118281" y="73260"/>
                  <a:pt x="114204" y="77337"/>
                  <a:pt x="109182" y="77337"/>
                </a:cubicBezTo>
                <a:cubicBezTo>
                  <a:pt x="104160" y="77337"/>
                  <a:pt x="100084" y="73260"/>
                  <a:pt x="100084" y="68239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3" name="Text 41"/>
          <p:cNvSpPr/>
          <p:nvPr/>
        </p:nvSpPr>
        <p:spPr>
          <a:xfrm>
            <a:off x="6753083" y="2893325"/>
            <a:ext cx="946245" cy="2183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6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自然语言描述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6498325" y="3184478"/>
            <a:ext cx="5022376" cy="582304"/>
          </a:xfrm>
          <a:custGeom>
            <a:avLst/>
            <a:gdLst/>
            <a:ahLst/>
            <a:cxnLst/>
            <a:rect l="l" t="t" r="r" b="b"/>
            <a:pathLst>
              <a:path w="5022376" h="582304">
                <a:moveTo>
                  <a:pt x="72788" y="0"/>
                </a:moveTo>
                <a:lnTo>
                  <a:pt x="4949588" y="0"/>
                </a:lnTo>
                <a:cubicBezTo>
                  <a:pt x="4989788" y="0"/>
                  <a:pt x="5022376" y="32588"/>
                  <a:pt x="5022376" y="72788"/>
                </a:cubicBezTo>
                <a:lnTo>
                  <a:pt x="5022376" y="509516"/>
                </a:lnTo>
                <a:cubicBezTo>
                  <a:pt x="5022376" y="549716"/>
                  <a:pt x="4989788" y="582304"/>
                  <a:pt x="4949588" y="582304"/>
                </a:cubicBezTo>
                <a:lnTo>
                  <a:pt x="72788" y="582304"/>
                </a:lnTo>
                <a:cubicBezTo>
                  <a:pt x="32588" y="582304"/>
                  <a:pt x="0" y="549716"/>
                  <a:pt x="0" y="509516"/>
                </a:cubicBezTo>
                <a:lnTo>
                  <a:pt x="0" y="72788"/>
                </a:lnTo>
                <a:cubicBezTo>
                  <a:pt x="0" y="32615"/>
                  <a:pt x="32615" y="0"/>
                  <a:pt x="72788" y="0"/>
                </a:cubicBezTo>
                <a:close/>
              </a:path>
            </a:pathLst>
          </a:custGeom>
          <a:solidFill>
            <a:srgbClr val="4C5F7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5" name="Text 43"/>
          <p:cNvSpPr/>
          <p:nvPr/>
        </p:nvSpPr>
        <p:spPr>
          <a:xfrm>
            <a:off x="6571113" y="3257266"/>
            <a:ext cx="4940490" cy="181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3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示例：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6571113" y="3475630"/>
            <a:ext cx="4949588" cy="2183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6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"用于查询指定月份的华北区销售额，支持按门店维度聚合"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6389143" y="3985146"/>
            <a:ext cx="5240740" cy="1346579"/>
          </a:xfrm>
          <a:custGeom>
            <a:avLst/>
            <a:gdLst/>
            <a:ahLst/>
            <a:cxnLst/>
            <a:rect l="l" t="t" r="r" b="b"/>
            <a:pathLst>
              <a:path w="5240740" h="1346579">
                <a:moveTo>
                  <a:pt x="72783" y="0"/>
                </a:moveTo>
                <a:lnTo>
                  <a:pt x="5167958" y="0"/>
                </a:lnTo>
                <a:cubicBezTo>
                  <a:pt x="5208154" y="0"/>
                  <a:pt x="5240740" y="32586"/>
                  <a:pt x="5240740" y="72783"/>
                </a:cubicBezTo>
                <a:lnTo>
                  <a:pt x="5240740" y="1273797"/>
                </a:lnTo>
                <a:cubicBezTo>
                  <a:pt x="5240740" y="1313993"/>
                  <a:pt x="5208154" y="1346579"/>
                  <a:pt x="5167958" y="1346579"/>
                </a:cubicBezTo>
                <a:lnTo>
                  <a:pt x="72783" y="1346579"/>
                </a:lnTo>
                <a:cubicBezTo>
                  <a:pt x="32613" y="1346579"/>
                  <a:pt x="0" y="1313966"/>
                  <a:pt x="0" y="1273797"/>
                </a:cubicBezTo>
                <a:lnTo>
                  <a:pt x="0" y="72783"/>
                </a:lnTo>
                <a:cubicBezTo>
                  <a:pt x="0" y="32613"/>
                  <a:pt x="32613" y="0"/>
                  <a:pt x="72783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8" name="Shape 46"/>
          <p:cNvSpPr/>
          <p:nvPr/>
        </p:nvSpPr>
        <p:spPr>
          <a:xfrm>
            <a:off x="6516522" y="4130722"/>
            <a:ext cx="145576" cy="145576"/>
          </a:xfrm>
          <a:custGeom>
            <a:avLst/>
            <a:gdLst/>
            <a:ahLst/>
            <a:cxnLst/>
            <a:rect l="l" t="t" r="r" b="b"/>
            <a:pathLst>
              <a:path w="145576" h="145576">
                <a:moveTo>
                  <a:pt x="13648" y="40943"/>
                </a:moveTo>
                <a:cubicBezTo>
                  <a:pt x="21180" y="40943"/>
                  <a:pt x="27296" y="34828"/>
                  <a:pt x="27296" y="27296"/>
                </a:cubicBezTo>
                <a:cubicBezTo>
                  <a:pt x="27296" y="19763"/>
                  <a:pt x="21180" y="13648"/>
                  <a:pt x="13648" y="13648"/>
                </a:cubicBezTo>
                <a:cubicBezTo>
                  <a:pt x="6115" y="13648"/>
                  <a:pt x="0" y="19763"/>
                  <a:pt x="0" y="27296"/>
                </a:cubicBezTo>
                <a:cubicBezTo>
                  <a:pt x="0" y="34828"/>
                  <a:pt x="6115" y="40943"/>
                  <a:pt x="13648" y="40943"/>
                </a:cubicBezTo>
                <a:close/>
                <a:moveTo>
                  <a:pt x="54591" y="18197"/>
                </a:moveTo>
                <a:cubicBezTo>
                  <a:pt x="49558" y="18197"/>
                  <a:pt x="45493" y="22263"/>
                  <a:pt x="45493" y="27296"/>
                </a:cubicBezTo>
                <a:cubicBezTo>
                  <a:pt x="45493" y="32328"/>
                  <a:pt x="49558" y="36394"/>
                  <a:pt x="54591" y="36394"/>
                </a:cubicBezTo>
                <a:lnTo>
                  <a:pt x="136478" y="36394"/>
                </a:lnTo>
                <a:cubicBezTo>
                  <a:pt x="141510" y="36394"/>
                  <a:pt x="145576" y="32328"/>
                  <a:pt x="145576" y="27296"/>
                </a:cubicBezTo>
                <a:cubicBezTo>
                  <a:pt x="145576" y="22263"/>
                  <a:pt x="141510" y="18197"/>
                  <a:pt x="136478" y="18197"/>
                </a:cubicBezTo>
                <a:lnTo>
                  <a:pt x="54591" y="18197"/>
                </a:lnTo>
                <a:close/>
                <a:moveTo>
                  <a:pt x="54591" y="63690"/>
                </a:moveTo>
                <a:cubicBezTo>
                  <a:pt x="49558" y="63690"/>
                  <a:pt x="45493" y="67755"/>
                  <a:pt x="45493" y="72788"/>
                </a:cubicBezTo>
                <a:cubicBezTo>
                  <a:pt x="45493" y="77821"/>
                  <a:pt x="49558" y="81887"/>
                  <a:pt x="54591" y="81887"/>
                </a:cubicBezTo>
                <a:lnTo>
                  <a:pt x="136478" y="81887"/>
                </a:lnTo>
                <a:cubicBezTo>
                  <a:pt x="141510" y="81887"/>
                  <a:pt x="145576" y="77821"/>
                  <a:pt x="145576" y="72788"/>
                </a:cubicBezTo>
                <a:cubicBezTo>
                  <a:pt x="145576" y="67755"/>
                  <a:pt x="141510" y="63690"/>
                  <a:pt x="136478" y="63690"/>
                </a:cubicBezTo>
                <a:lnTo>
                  <a:pt x="54591" y="63690"/>
                </a:lnTo>
                <a:close/>
                <a:moveTo>
                  <a:pt x="54591" y="109182"/>
                </a:moveTo>
                <a:cubicBezTo>
                  <a:pt x="49558" y="109182"/>
                  <a:pt x="45493" y="113248"/>
                  <a:pt x="45493" y="118281"/>
                </a:cubicBezTo>
                <a:cubicBezTo>
                  <a:pt x="45493" y="123313"/>
                  <a:pt x="49558" y="127379"/>
                  <a:pt x="54591" y="127379"/>
                </a:cubicBezTo>
                <a:lnTo>
                  <a:pt x="136478" y="127379"/>
                </a:lnTo>
                <a:cubicBezTo>
                  <a:pt x="141510" y="127379"/>
                  <a:pt x="145576" y="123313"/>
                  <a:pt x="145576" y="118281"/>
                </a:cubicBezTo>
                <a:cubicBezTo>
                  <a:pt x="145576" y="113248"/>
                  <a:pt x="141510" y="109182"/>
                  <a:pt x="136478" y="109182"/>
                </a:cubicBezTo>
                <a:lnTo>
                  <a:pt x="54591" y="109182"/>
                </a:lnTo>
                <a:close/>
                <a:moveTo>
                  <a:pt x="13648" y="131928"/>
                </a:moveTo>
                <a:cubicBezTo>
                  <a:pt x="21180" y="131928"/>
                  <a:pt x="27296" y="125813"/>
                  <a:pt x="27296" y="118281"/>
                </a:cubicBezTo>
                <a:cubicBezTo>
                  <a:pt x="27296" y="110748"/>
                  <a:pt x="21180" y="104633"/>
                  <a:pt x="13648" y="104633"/>
                </a:cubicBezTo>
                <a:cubicBezTo>
                  <a:pt x="6115" y="104633"/>
                  <a:pt x="0" y="110748"/>
                  <a:pt x="0" y="118281"/>
                </a:cubicBezTo>
                <a:cubicBezTo>
                  <a:pt x="0" y="125813"/>
                  <a:pt x="6115" y="131928"/>
                  <a:pt x="13648" y="131928"/>
                </a:cubicBezTo>
                <a:close/>
                <a:moveTo>
                  <a:pt x="27296" y="72788"/>
                </a:moveTo>
                <a:cubicBezTo>
                  <a:pt x="27296" y="65256"/>
                  <a:pt x="21180" y="59140"/>
                  <a:pt x="13648" y="59140"/>
                </a:cubicBezTo>
                <a:cubicBezTo>
                  <a:pt x="6115" y="59140"/>
                  <a:pt x="0" y="65256"/>
                  <a:pt x="0" y="72788"/>
                </a:cubicBezTo>
                <a:cubicBezTo>
                  <a:pt x="0" y="80320"/>
                  <a:pt x="6115" y="86436"/>
                  <a:pt x="13648" y="86436"/>
                </a:cubicBezTo>
                <a:cubicBezTo>
                  <a:pt x="21180" y="86436"/>
                  <a:pt x="27296" y="80320"/>
                  <a:pt x="27296" y="72788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9" name="Text 47"/>
          <p:cNvSpPr/>
          <p:nvPr/>
        </p:nvSpPr>
        <p:spPr>
          <a:xfrm>
            <a:off x="6753083" y="4094328"/>
            <a:ext cx="1646830" cy="2183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6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典型提问示例（3-5个）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6498325" y="4385481"/>
            <a:ext cx="5022376" cy="254758"/>
          </a:xfrm>
          <a:custGeom>
            <a:avLst/>
            <a:gdLst/>
            <a:ahLst/>
            <a:cxnLst/>
            <a:rect l="l" t="t" r="r" b="b"/>
            <a:pathLst>
              <a:path w="5022376" h="254758">
                <a:moveTo>
                  <a:pt x="36395" y="0"/>
                </a:moveTo>
                <a:lnTo>
                  <a:pt x="4985981" y="0"/>
                </a:lnTo>
                <a:cubicBezTo>
                  <a:pt x="5006082" y="0"/>
                  <a:pt x="5022376" y="16294"/>
                  <a:pt x="5022376" y="36395"/>
                </a:cubicBezTo>
                <a:lnTo>
                  <a:pt x="5022376" y="218363"/>
                </a:lnTo>
                <a:cubicBezTo>
                  <a:pt x="5022376" y="238464"/>
                  <a:pt x="5006082" y="254758"/>
                  <a:pt x="4985981" y="254758"/>
                </a:cubicBezTo>
                <a:lnTo>
                  <a:pt x="36395" y="254758"/>
                </a:lnTo>
                <a:cubicBezTo>
                  <a:pt x="16308" y="254758"/>
                  <a:pt x="0" y="238450"/>
                  <a:pt x="0" y="218363"/>
                </a:cubicBezTo>
                <a:lnTo>
                  <a:pt x="0" y="36395"/>
                </a:lnTo>
                <a:cubicBezTo>
                  <a:pt x="0" y="16294"/>
                  <a:pt x="16294" y="0"/>
                  <a:pt x="36395" y="0"/>
                </a:cubicBezTo>
                <a:close/>
              </a:path>
            </a:pathLst>
          </a:custGeom>
          <a:solidFill>
            <a:srgbClr val="4C5F7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1" name="Text 49"/>
          <p:cNvSpPr/>
          <p:nvPr/>
        </p:nvSpPr>
        <p:spPr>
          <a:xfrm>
            <a:off x="6498325" y="4385481"/>
            <a:ext cx="5086066" cy="254758"/>
          </a:xfrm>
          <a:prstGeom prst="rect">
            <a:avLst/>
          </a:prstGeom>
          <a:noFill/>
          <a:ln/>
        </p:spPr>
        <p:txBody>
          <a:bodyPr wrap="square" lIns="72788" tIns="36394" rIns="72788" bIns="36394" rtlCol="0" anchor="ctr"/>
          <a:lstStyle/>
          <a:p>
            <a:pPr>
              <a:lnSpc>
                <a:spcPct val="120000"/>
              </a:lnSpc>
            </a:pPr>
            <a:r>
              <a:rPr lang="en-US" sz="1003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"查询上个月华北区的销售额"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6498325" y="4676633"/>
            <a:ext cx="5022376" cy="254758"/>
          </a:xfrm>
          <a:custGeom>
            <a:avLst/>
            <a:gdLst/>
            <a:ahLst/>
            <a:cxnLst/>
            <a:rect l="l" t="t" r="r" b="b"/>
            <a:pathLst>
              <a:path w="5022376" h="254758">
                <a:moveTo>
                  <a:pt x="36395" y="0"/>
                </a:moveTo>
                <a:lnTo>
                  <a:pt x="4985981" y="0"/>
                </a:lnTo>
                <a:cubicBezTo>
                  <a:pt x="5006082" y="0"/>
                  <a:pt x="5022376" y="16294"/>
                  <a:pt x="5022376" y="36395"/>
                </a:cubicBezTo>
                <a:lnTo>
                  <a:pt x="5022376" y="218363"/>
                </a:lnTo>
                <a:cubicBezTo>
                  <a:pt x="5022376" y="238464"/>
                  <a:pt x="5006082" y="254758"/>
                  <a:pt x="4985981" y="254758"/>
                </a:cubicBezTo>
                <a:lnTo>
                  <a:pt x="36395" y="254758"/>
                </a:lnTo>
                <a:cubicBezTo>
                  <a:pt x="16308" y="254758"/>
                  <a:pt x="0" y="238450"/>
                  <a:pt x="0" y="218363"/>
                </a:cubicBezTo>
                <a:lnTo>
                  <a:pt x="0" y="36395"/>
                </a:lnTo>
                <a:cubicBezTo>
                  <a:pt x="0" y="16294"/>
                  <a:pt x="16294" y="0"/>
                  <a:pt x="36395" y="0"/>
                </a:cubicBezTo>
                <a:close/>
              </a:path>
            </a:pathLst>
          </a:custGeom>
          <a:solidFill>
            <a:srgbClr val="4C5F7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3" name="Text 51"/>
          <p:cNvSpPr/>
          <p:nvPr/>
        </p:nvSpPr>
        <p:spPr>
          <a:xfrm>
            <a:off x="6498325" y="4676633"/>
            <a:ext cx="5086066" cy="254758"/>
          </a:xfrm>
          <a:prstGeom prst="rect">
            <a:avLst/>
          </a:prstGeom>
          <a:noFill/>
          <a:ln/>
        </p:spPr>
        <p:txBody>
          <a:bodyPr wrap="square" lIns="72788" tIns="36394" rIns="72788" bIns="36394" rtlCol="0" anchor="ctr"/>
          <a:lstStyle/>
          <a:p>
            <a:pPr>
              <a:lnSpc>
                <a:spcPct val="120000"/>
              </a:lnSpc>
            </a:pPr>
            <a:r>
              <a:rPr lang="en-US" sz="1003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"帮我看看北京门店上个月的业绩"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6498325" y="4967785"/>
            <a:ext cx="5022376" cy="254758"/>
          </a:xfrm>
          <a:custGeom>
            <a:avLst/>
            <a:gdLst/>
            <a:ahLst/>
            <a:cxnLst/>
            <a:rect l="l" t="t" r="r" b="b"/>
            <a:pathLst>
              <a:path w="5022376" h="254758">
                <a:moveTo>
                  <a:pt x="36395" y="0"/>
                </a:moveTo>
                <a:lnTo>
                  <a:pt x="4985981" y="0"/>
                </a:lnTo>
                <a:cubicBezTo>
                  <a:pt x="5006082" y="0"/>
                  <a:pt x="5022376" y="16294"/>
                  <a:pt x="5022376" y="36395"/>
                </a:cubicBezTo>
                <a:lnTo>
                  <a:pt x="5022376" y="218363"/>
                </a:lnTo>
                <a:cubicBezTo>
                  <a:pt x="5022376" y="238464"/>
                  <a:pt x="5006082" y="254758"/>
                  <a:pt x="4985981" y="254758"/>
                </a:cubicBezTo>
                <a:lnTo>
                  <a:pt x="36395" y="254758"/>
                </a:lnTo>
                <a:cubicBezTo>
                  <a:pt x="16308" y="254758"/>
                  <a:pt x="0" y="238450"/>
                  <a:pt x="0" y="218363"/>
                </a:cubicBezTo>
                <a:lnTo>
                  <a:pt x="0" y="36395"/>
                </a:lnTo>
                <a:cubicBezTo>
                  <a:pt x="0" y="16294"/>
                  <a:pt x="16294" y="0"/>
                  <a:pt x="36395" y="0"/>
                </a:cubicBezTo>
                <a:close/>
              </a:path>
            </a:pathLst>
          </a:custGeom>
          <a:solidFill>
            <a:srgbClr val="4C5F7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5" name="Text 53"/>
          <p:cNvSpPr/>
          <p:nvPr/>
        </p:nvSpPr>
        <p:spPr>
          <a:xfrm>
            <a:off x="6498325" y="4967785"/>
            <a:ext cx="5086066" cy="254758"/>
          </a:xfrm>
          <a:prstGeom prst="rect">
            <a:avLst/>
          </a:prstGeom>
          <a:noFill/>
          <a:ln/>
        </p:spPr>
        <p:txBody>
          <a:bodyPr wrap="square" lIns="72788" tIns="36394" rIns="72788" bIns="36394" rtlCol="0" anchor="ctr"/>
          <a:lstStyle/>
          <a:p>
            <a:pPr>
              <a:lnSpc>
                <a:spcPct val="120000"/>
              </a:lnSpc>
            </a:pPr>
            <a:r>
              <a:rPr lang="en-US" sz="1003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"华北区12月销售数据是多少"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6193525" y="5682018"/>
            <a:ext cx="5631976" cy="809767"/>
          </a:xfrm>
          <a:custGeom>
            <a:avLst/>
            <a:gdLst/>
            <a:ahLst/>
            <a:cxnLst/>
            <a:rect l="l" t="t" r="r" b="b"/>
            <a:pathLst>
              <a:path w="5631976" h="809767">
                <a:moveTo>
                  <a:pt x="72790" y="0"/>
                </a:moveTo>
                <a:lnTo>
                  <a:pt x="5559186" y="0"/>
                </a:lnTo>
                <a:cubicBezTo>
                  <a:pt x="5599387" y="0"/>
                  <a:pt x="5631976" y="32589"/>
                  <a:pt x="5631976" y="72790"/>
                </a:cubicBezTo>
                <a:lnTo>
                  <a:pt x="5631976" y="736977"/>
                </a:lnTo>
                <a:cubicBezTo>
                  <a:pt x="5631976" y="777178"/>
                  <a:pt x="5599387" y="809767"/>
                  <a:pt x="5559186" y="809767"/>
                </a:cubicBezTo>
                <a:lnTo>
                  <a:pt x="72790" y="809767"/>
                </a:lnTo>
                <a:cubicBezTo>
                  <a:pt x="32589" y="809767"/>
                  <a:pt x="0" y="777178"/>
                  <a:pt x="0" y="736977"/>
                </a:cubicBezTo>
                <a:lnTo>
                  <a:pt x="0" y="72790"/>
                </a:lnTo>
                <a:cubicBezTo>
                  <a:pt x="0" y="32616"/>
                  <a:pt x="32616" y="0"/>
                  <a:pt x="72790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 w="12700">
            <a:solidFill>
              <a:srgbClr val="4C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7" name="Shape 55"/>
          <p:cNvSpPr/>
          <p:nvPr/>
        </p:nvSpPr>
        <p:spPr>
          <a:xfrm>
            <a:off x="6370946" y="5977719"/>
            <a:ext cx="218364" cy="218364"/>
          </a:xfrm>
          <a:custGeom>
            <a:avLst/>
            <a:gdLst/>
            <a:ahLst/>
            <a:cxnLst/>
            <a:rect l="l" t="t" r="r" b="b"/>
            <a:pathLst>
              <a:path w="218364" h="218364">
                <a:moveTo>
                  <a:pt x="51179" y="23884"/>
                </a:moveTo>
                <a:cubicBezTo>
                  <a:pt x="51179" y="10705"/>
                  <a:pt x="61884" y="0"/>
                  <a:pt x="75063" y="0"/>
                </a:cubicBezTo>
                <a:lnTo>
                  <a:pt x="85299" y="0"/>
                </a:lnTo>
                <a:cubicBezTo>
                  <a:pt x="92847" y="0"/>
                  <a:pt x="98946" y="6099"/>
                  <a:pt x="98946" y="13648"/>
                </a:cubicBezTo>
                <a:lnTo>
                  <a:pt x="98946" y="204716"/>
                </a:lnTo>
                <a:cubicBezTo>
                  <a:pt x="98946" y="212265"/>
                  <a:pt x="92847" y="218364"/>
                  <a:pt x="85299" y="218364"/>
                </a:cubicBezTo>
                <a:lnTo>
                  <a:pt x="71651" y="218364"/>
                </a:lnTo>
                <a:cubicBezTo>
                  <a:pt x="58941" y="218364"/>
                  <a:pt x="48236" y="209664"/>
                  <a:pt x="45208" y="197893"/>
                </a:cubicBezTo>
                <a:cubicBezTo>
                  <a:pt x="44910" y="197893"/>
                  <a:pt x="44654" y="197893"/>
                  <a:pt x="44355" y="197893"/>
                </a:cubicBezTo>
                <a:cubicBezTo>
                  <a:pt x="25504" y="197893"/>
                  <a:pt x="10236" y="182624"/>
                  <a:pt x="10236" y="163773"/>
                </a:cubicBezTo>
                <a:cubicBezTo>
                  <a:pt x="10236" y="156096"/>
                  <a:pt x="12795" y="149016"/>
                  <a:pt x="17060" y="143301"/>
                </a:cubicBezTo>
                <a:cubicBezTo>
                  <a:pt x="8786" y="137075"/>
                  <a:pt x="3412" y="127180"/>
                  <a:pt x="3412" y="116006"/>
                </a:cubicBezTo>
                <a:cubicBezTo>
                  <a:pt x="3412" y="102827"/>
                  <a:pt x="10918" y="91355"/>
                  <a:pt x="21836" y="85682"/>
                </a:cubicBezTo>
                <a:cubicBezTo>
                  <a:pt x="18808" y="80564"/>
                  <a:pt x="17060" y="74594"/>
                  <a:pt x="17060" y="68239"/>
                </a:cubicBezTo>
                <a:cubicBezTo>
                  <a:pt x="17060" y="49388"/>
                  <a:pt x="32328" y="34119"/>
                  <a:pt x="51179" y="34119"/>
                </a:cubicBezTo>
                <a:lnTo>
                  <a:pt x="51179" y="23884"/>
                </a:lnTo>
                <a:close/>
                <a:moveTo>
                  <a:pt x="167185" y="23884"/>
                </a:moveTo>
                <a:lnTo>
                  <a:pt x="167185" y="34119"/>
                </a:lnTo>
                <a:cubicBezTo>
                  <a:pt x="186036" y="34119"/>
                  <a:pt x="201304" y="49388"/>
                  <a:pt x="201304" y="68239"/>
                </a:cubicBezTo>
                <a:cubicBezTo>
                  <a:pt x="201304" y="74636"/>
                  <a:pt x="199556" y="80607"/>
                  <a:pt x="196528" y="85682"/>
                </a:cubicBezTo>
                <a:cubicBezTo>
                  <a:pt x="207489" y="91355"/>
                  <a:pt x="214952" y="102785"/>
                  <a:pt x="214952" y="116006"/>
                </a:cubicBezTo>
                <a:cubicBezTo>
                  <a:pt x="214952" y="127180"/>
                  <a:pt x="209578" y="137075"/>
                  <a:pt x="201304" y="143301"/>
                </a:cubicBezTo>
                <a:cubicBezTo>
                  <a:pt x="205569" y="149016"/>
                  <a:pt x="208128" y="156096"/>
                  <a:pt x="208128" y="163773"/>
                </a:cubicBezTo>
                <a:cubicBezTo>
                  <a:pt x="208128" y="182624"/>
                  <a:pt x="192860" y="197893"/>
                  <a:pt x="174009" y="197893"/>
                </a:cubicBezTo>
                <a:cubicBezTo>
                  <a:pt x="173710" y="197893"/>
                  <a:pt x="173455" y="197893"/>
                  <a:pt x="173156" y="197893"/>
                </a:cubicBezTo>
                <a:cubicBezTo>
                  <a:pt x="170128" y="209664"/>
                  <a:pt x="159423" y="218364"/>
                  <a:pt x="146713" y="218364"/>
                </a:cubicBezTo>
                <a:lnTo>
                  <a:pt x="133066" y="218364"/>
                </a:lnTo>
                <a:cubicBezTo>
                  <a:pt x="125517" y="218364"/>
                  <a:pt x="119418" y="212265"/>
                  <a:pt x="119418" y="204716"/>
                </a:cubicBezTo>
                <a:lnTo>
                  <a:pt x="119418" y="13648"/>
                </a:lnTo>
                <a:cubicBezTo>
                  <a:pt x="119418" y="6099"/>
                  <a:pt x="125517" y="0"/>
                  <a:pt x="133066" y="0"/>
                </a:cubicBezTo>
                <a:lnTo>
                  <a:pt x="143301" y="0"/>
                </a:lnTo>
                <a:cubicBezTo>
                  <a:pt x="156480" y="0"/>
                  <a:pt x="167185" y="10705"/>
                  <a:pt x="167185" y="23884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8" name="Text 56"/>
          <p:cNvSpPr/>
          <p:nvPr/>
        </p:nvSpPr>
        <p:spPr>
          <a:xfrm>
            <a:off x="6725787" y="5832143"/>
            <a:ext cx="5031475" cy="2547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90" b="1" dirty="0">
                <a:solidFill>
                  <a:srgbClr val="E0E2E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匹配准确率提升</a:t>
            </a:r>
            <a:endParaRPr lang="en-US" sz="1600" dirty="0"/>
          </a:p>
        </p:txBody>
      </p:sp>
      <p:sp>
        <p:nvSpPr>
          <p:cNvPr id="59" name="Text 57"/>
          <p:cNvSpPr/>
          <p:nvPr/>
        </p:nvSpPr>
        <p:spPr>
          <a:xfrm>
            <a:off x="6725787" y="6123296"/>
            <a:ext cx="5022376" cy="2183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6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配置Few-Shot示例后，意图识别准确率提升</a:t>
            </a:r>
            <a:r>
              <a:rPr lang="en-US" sz="1146" b="1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15-20%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9911" y="359911"/>
            <a:ext cx="11544159" cy="2159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34" b="1" kern="0" spc="57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INTENT RECOGNITION &amp; PARAMETER EXTRACTION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59911" y="647841"/>
            <a:ext cx="11634137" cy="3599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551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意图识别与参数提取：模型侧的认知中枢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59911" y="1115725"/>
            <a:ext cx="863787" cy="35991"/>
          </a:xfrm>
          <a:custGeom>
            <a:avLst/>
            <a:gdLst/>
            <a:ahLst/>
            <a:cxnLst/>
            <a:rect l="l" t="t" r="r" b="b"/>
            <a:pathLst>
              <a:path w="863787" h="35991">
                <a:moveTo>
                  <a:pt x="0" y="0"/>
                </a:moveTo>
                <a:lnTo>
                  <a:pt x="863787" y="0"/>
                </a:lnTo>
                <a:lnTo>
                  <a:pt x="863787" y="35991"/>
                </a:lnTo>
                <a:lnTo>
                  <a:pt x="0" y="35991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D4A26A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68909" y="1304679"/>
            <a:ext cx="5623616" cy="3977021"/>
          </a:xfrm>
          <a:custGeom>
            <a:avLst/>
            <a:gdLst/>
            <a:ahLst/>
            <a:cxnLst/>
            <a:rect l="l" t="t" r="r" b="b"/>
            <a:pathLst>
              <a:path w="5623616" h="3977021">
                <a:moveTo>
                  <a:pt x="71984" y="0"/>
                </a:moveTo>
                <a:lnTo>
                  <a:pt x="5551632" y="0"/>
                </a:lnTo>
                <a:cubicBezTo>
                  <a:pt x="5591388" y="0"/>
                  <a:pt x="5623616" y="32228"/>
                  <a:pt x="5623616" y="71984"/>
                </a:cubicBezTo>
                <a:lnTo>
                  <a:pt x="5623616" y="3905037"/>
                </a:lnTo>
                <a:cubicBezTo>
                  <a:pt x="5623616" y="3944793"/>
                  <a:pt x="5591388" y="3977021"/>
                  <a:pt x="5551632" y="3977021"/>
                </a:cubicBezTo>
                <a:lnTo>
                  <a:pt x="71984" y="3977021"/>
                </a:lnTo>
                <a:cubicBezTo>
                  <a:pt x="32228" y="3977021"/>
                  <a:pt x="0" y="3944793"/>
                  <a:pt x="0" y="3905037"/>
                </a:cubicBezTo>
                <a:lnTo>
                  <a:pt x="0" y="71984"/>
                </a:lnTo>
                <a:cubicBezTo>
                  <a:pt x="0" y="32228"/>
                  <a:pt x="32228" y="0"/>
                  <a:pt x="71984" y="0"/>
                </a:cubicBezTo>
                <a:close/>
              </a:path>
            </a:pathLst>
          </a:custGeom>
          <a:gradFill flip="none" rotWithShape="1">
            <a:gsLst>
              <a:gs pos="0">
                <a:srgbClr val="D4A26A">
                  <a:alpha val="20000"/>
                </a:srgbClr>
              </a:gs>
              <a:gs pos="100000">
                <a:srgbClr val="D4A26A">
                  <a:alpha val="5000"/>
                </a:srgbClr>
              </a:gs>
            </a:gsLst>
            <a:lin ang="2700000" scaled="1"/>
          </a:gradFill>
          <a:ln w="25400">
            <a:solidFill>
              <a:srgbClr val="D4A26A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557863" y="1493632"/>
            <a:ext cx="503876" cy="503876"/>
          </a:xfrm>
          <a:custGeom>
            <a:avLst/>
            <a:gdLst/>
            <a:ahLst/>
            <a:cxnLst/>
            <a:rect l="l" t="t" r="r" b="b"/>
            <a:pathLst>
              <a:path w="503876" h="503876">
                <a:moveTo>
                  <a:pt x="71984" y="0"/>
                </a:moveTo>
                <a:lnTo>
                  <a:pt x="431892" y="0"/>
                </a:lnTo>
                <a:cubicBezTo>
                  <a:pt x="471621" y="0"/>
                  <a:pt x="503876" y="32255"/>
                  <a:pt x="503876" y="71984"/>
                </a:cubicBezTo>
                <a:lnTo>
                  <a:pt x="503876" y="431892"/>
                </a:lnTo>
                <a:cubicBezTo>
                  <a:pt x="503876" y="471621"/>
                  <a:pt x="471621" y="503876"/>
                  <a:pt x="431892" y="503876"/>
                </a:cubicBezTo>
                <a:lnTo>
                  <a:pt x="71984" y="503876"/>
                </a:lnTo>
                <a:cubicBezTo>
                  <a:pt x="32255" y="503876"/>
                  <a:pt x="0" y="471621"/>
                  <a:pt x="0" y="431892"/>
                </a:cubicBezTo>
                <a:lnTo>
                  <a:pt x="0" y="71984"/>
                </a:lnTo>
                <a:cubicBezTo>
                  <a:pt x="0" y="32255"/>
                  <a:pt x="32255" y="0"/>
                  <a:pt x="71984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701827" y="1637597"/>
            <a:ext cx="215947" cy="215947"/>
          </a:xfrm>
          <a:custGeom>
            <a:avLst/>
            <a:gdLst/>
            <a:ahLst/>
            <a:cxnLst/>
            <a:rect l="l" t="t" r="r" b="b"/>
            <a:pathLst>
              <a:path w="215947" h="215947">
                <a:moveTo>
                  <a:pt x="215947" y="40490"/>
                </a:moveTo>
                <a:cubicBezTo>
                  <a:pt x="215947" y="61663"/>
                  <a:pt x="191020" y="93254"/>
                  <a:pt x="180265" y="105865"/>
                </a:cubicBezTo>
                <a:cubicBezTo>
                  <a:pt x="178662" y="107720"/>
                  <a:pt x="176300" y="108437"/>
                  <a:pt x="174149" y="107973"/>
                </a:cubicBezTo>
                <a:lnTo>
                  <a:pt x="134967" y="107973"/>
                </a:lnTo>
                <a:cubicBezTo>
                  <a:pt x="127501" y="107973"/>
                  <a:pt x="121470" y="114005"/>
                  <a:pt x="121470" y="121470"/>
                </a:cubicBezTo>
                <a:cubicBezTo>
                  <a:pt x="121470" y="128935"/>
                  <a:pt x="127501" y="134967"/>
                  <a:pt x="134967" y="134967"/>
                </a:cubicBezTo>
                <a:lnTo>
                  <a:pt x="175457" y="134967"/>
                </a:lnTo>
                <a:cubicBezTo>
                  <a:pt x="197811" y="134967"/>
                  <a:pt x="215947" y="153103"/>
                  <a:pt x="215947" y="175457"/>
                </a:cubicBezTo>
                <a:cubicBezTo>
                  <a:pt x="215947" y="197811"/>
                  <a:pt x="197811" y="215947"/>
                  <a:pt x="175457" y="215947"/>
                </a:cubicBezTo>
                <a:lnTo>
                  <a:pt x="58879" y="215947"/>
                </a:lnTo>
                <a:cubicBezTo>
                  <a:pt x="62549" y="211771"/>
                  <a:pt x="67019" y="206415"/>
                  <a:pt x="71532" y="200426"/>
                </a:cubicBezTo>
                <a:cubicBezTo>
                  <a:pt x="74190" y="196883"/>
                  <a:pt x="76931" y="193003"/>
                  <a:pt x="79546" y="188954"/>
                </a:cubicBezTo>
                <a:lnTo>
                  <a:pt x="175457" y="188954"/>
                </a:lnTo>
                <a:cubicBezTo>
                  <a:pt x="182922" y="188954"/>
                  <a:pt x="188954" y="182922"/>
                  <a:pt x="188954" y="175457"/>
                </a:cubicBezTo>
                <a:cubicBezTo>
                  <a:pt x="188954" y="167991"/>
                  <a:pt x="182922" y="161960"/>
                  <a:pt x="175457" y="161960"/>
                </a:cubicBezTo>
                <a:lnTo>
                  <a:pt x="134967" y="161960"/>
                </a:lnTo>
                <a:cubicBezTo>
                  <a:pt x="112613" y="161960"/>
                  <a:pt x="94477" y="143824"/>
                  <a:pt x="94477" y="121470"/>
                </a:cubicBezTo>
                <a:cubicBezTo>
                  <a:pt x="94477" y="99116"/>
                  <a:pt x="112613" y="80980"/>
                  <a:pt x="134967" y="80980"/>
                </a:cubicBezTo>
                <a:lnTo>
                  <a:pt x="151753" y="80980"/>
                </a:lnTo>
                <a:cubicBezTo>
                  <a:pt x="142896" y="67694"/>
                  <a:pt x="134967" y="52426"/>
                  <a:pt x="134967" y="40490"/>
                </a:cubicBezTo>
                <a:cubicBezTo>
                  <a:pt x="134967" y="18136"/>
                  <a:pt x="153103" y="0"/>
                  <a:pt x="175457" y="0"/>
                </a:cubicBezTo>
                <a:cubicBezTo>
                  <a:pt x="197811" y="0"/>
                  <a:pt x="215947" y="18136"/>
                  <a:pt x="215947" y="40490"/>
                </a:cubicBezTo>
                <a:close/>
                <a:moveTo>
                  <a:pt x="49389" y="206288"/>
                </a:moveTo>
                <a:cubicBezTo>
                  <a:pt x="47787" y="208102"/>
                  <a:pt x="46353" y="209705"/>
                  <a:pt x="45130" y="211054"/>
                </a:cubicBezTo>
                <a:lnTo>
                  <a:pt x="44370" y="211898"/>
                </a:lnTo>
                <a:lnTo>
                  <a:pt x="44286" y="211814"/>
                </a:lnTo>
                <a:cubicBezTo>
                  <a:pt x="41755" y="213754"/>
                  <a:pt x="38128" y="213501"/>
                  <a:pt x="35851" y="211054"/>
                </a:cubicBezTo>
                <a:cubicBezTo>
                  <a:pt x="25222" y="199498"/>
                  <a:pt x="0" y="169763"/>
                  <a:pt x="0" y="148463"/>
                </a:cubicBezTo>
                <a:cubicBezTo>
                  <a:pt x="0" y="126110"/>
                  <a:pt x="18136" y="107973"/>
                  <a:pt x="40490" y="107973"/>
                </a:cubicBezTo>
                <a:cubicBezTo>
                  <a:pt x="62844" y="107973"/>
                  <a:pt x="80980" y="126110"/>
                  <a:pt x="80980" y="148463"/>
                </a:cubicBezTo>
                <a:cubicBezTo>
                  <a:pt x="80980" y="161117"/>
                  <a:pt x="72081" y="176722"/>
                  <a:pt x="62633" y="189755"/>
                </a:cubicBezTo>
                <a:cubicBezTo>
                  <a:pt x="58120" y="195955"/>
                  <a:pt x="53481" y="201564"/>
                  <a:pt x="49642" y="205993"/>
                </a:cubicBezTo>
                <a:lnTo>
                  <a:pt x="49389" y="206288"/>
                </a:lnTo>
                <a:close/>
                <a:moveTo>
                  <a:pt x="53987" y="148463"/>
                </a:moveTo>
                <a:cubicBezTo>
                  <a:pt x="53987" y="141014"/>
                  <a:pt x="47939" y="134967"/>
                  <a:pt x="40490" y="134967"/>
                </a:cubicBezTo>
                <a:cubicBezTo>
                  <a:pt x="33041" y="134967"/>
                  <a:pt x="26993" y="141014"/>
                  <a:pt x="26993" y="148463"/>
                </a:cubicBezTo>
                <a:cubicBezTo>
                  <a:pt x="26993" y="155912"/>
                  <a:pt x="33041" y="161960"/>
                  <a:pt x="40490" y="161960"/>
                </a:cubicBezTo>
                <a:cubicBezTo>
                  <a:pt x="47939" y="161960"/>
                  <a:pt x="53987" y="155912"/>
                  <a:pt x="53987" y="148463"/>
                </a:cubicBezTo>
                <a:close/>
                <a:moveTo>
                  <a:pt x="175457" y="53987"/>
                </a:moveTo>
                <a:cubicBezTo>
                  <a:pt x="182906" y="53987"/>
                  <a:pt x="188954" y="47939"/>
                  <a:pt x="188954" y="40490"/>
                </a:cubicBezTo>
                <a:cubicBezTo>
                  <a:pt x="188954" y="33041"/>
                  <a:pt x="182906" y="26993"/>
                  <a:pt x="175457" y="26993"/>
                </a:cubicBezTo>
                <a:cubicBezTo>
                  <a:pt x="168008" y="26993"/>
                  <a:pt x="161960" y="33041"/>
                  <a:pt x="161960" y="40490"/>
                </a:cubicBezTo>
                <a:cubicBezTo>
                  <a:pt x="161960" y="47939"/>
                  <a:pt x="168008" y="53987"/>
                  <a:pt x="175457" y="53987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1169712" y="1511628"/>
            <a:ext cx="1403655" cy="2879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意图精准路由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169712" y="1799557"/>
            <a:ext cx="1358666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dirty="0">
                <a:solidFill>
                  <a:srgbClr val="D4A26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FR-MVP-03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57863" y="2141473"/>
            <a:ext cx="5317692" cy="4678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34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系统能够根据用户的自然语言输入，准确识别应调用的底层Skill。当用户意图模糊或超出已注册Skill边界时，提供友好的降级回复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57863" y="2753323"/>
            <a:ext cx="5245709" cy="1115725"/>
          </a:xfrm>
          <a:custGeom>
            <a:avLst/>
            <a:gdLst/>
            <a:ahLst/>
            <a:cxnLst/>
            <a:rect l="l" t="t" r="r" b="b"/>
            <a:pathLst>
              <a:path w="5245709" h="1115725">
                <a:moveTo>
                  <a:pt x="71987" y="0"/>
                </a:moveTo>
                <a:lnTo>
                  <a:pt x="5173723" y="0"/>
                </a:lnTo>
                <a:cubicBezTo>
                  <a:pt x="5213480" y="0"/>
                  <a:pt x="5245709" y="32230"/>
                  <a:pt x="5245709" y="71987"/>
                </a:cubicBezTo>
                <a:lnTo>
                  <a:pt x="5245709" y="1043739"/>
                </a:lnTo>
                <a:cubicBezTo>
                  <a:pt x="5245709" y="1083496"/>
                  <a:pt x="5213480" y="1115725"/>
                  <a:pt x="5173723" y="1115725"/>
                </a:cubicBezTo>
                <a:lnTo>
                  <a:pt x="71987" y="1115725"/>
                </a:lnTo>
                <a:cubicBezTo>
                  <a:pt x="32256" y="1115725"/>
                  <a:pt x="0" y="1083469"/>
                  <a:pt x="0" y="1043739"/>
                </a:cubicBezTo>
                <a:lnTo>
                  <a:pt x="0" y="71987"/>
                </a:lnTo>
                <a:cubicBezTo>
                  <a:pt x="0" y="32256"/>
                  <a:pt x="32256" y="0"/>
                  <a:pt x="71987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10"/>
          <p:cNvSpPr/>
          <p:nvPr/>
        </p:nvSpPr>
        <p:spPr>
          <a:xfrm>
            <a:off x="683832" y="2897287"/>
            <a:ext cx="143965" cy="143965"/>
          </a:xfrm>
          <a:custGeom>
            <a:avLst/>
            <a:gdLst/>
            <a:ahLst/>
            <a:cxnLst/>
            <a:rect l="l" t="t" r="r" b="b"/>
            <a:pathLst>
              <a:path w="143965" h="143965">
                <a:moveTo>
                  <a:pt x="71982" y="143965"/>
                </a:moveTo>
                <a:cubicBezTo>
                  <a:pt x="111710" y="143965"/>
                  <a:pt x="143965" y="111710"/>
                  <a:pt x="143965" y="71982"/>
                </a:cubicBezTo>
                <a:cubicBezTo>
                  <a:pt x="143965" y="32254"/>
                  <a:pt x="111710" y="0"/>
                  <a:pt x="71982" y="0"/>
                </a:cubicBezTo>
                <a:cubicBezTo>
                  <a:pt x="32254" y="0"/>
                  <a:pt x="0" y="32254"/>
                  <a:pt x="0" y="71982"/>
                </a:cubicBezTo>
                <a:cubicBezTo>
                  <a:pt x="0" y="111710"/>
                  <a:pt x="32254" y="143965"/>
                  <a:pt x="71982" y="143965"/>
                </a:cubicBezTo>
                <a:close/>
                <a:moveTo>
                  <a:pt x="95714" y="59807"/>
                </a:moveTo>
                <a:lnTo>
                  <a:pt x="73219" y="95798"/>
                </a:lnTo>
                <a:cubicBezTo>
                  <a:pt x="72039" y="97682"/>
                  <a:pt x="70014" y="98863"/>
                  <a:pt x="67793" y="98976"/>
                </a:cubicBezTo>
                <a:cubicBezTo>
                  <a:pt x="65571" y="99088"/>
                  <a:pt x="63434" y="98076"/>
                  <a:pt x="62113" y="96276"/>
                </a:cubicBezTo>
                <a:lnTo>
                  <a:pt x="48616" y="78281"/>
                </a:lnTo>
                <a:cubicBezTo>
                  <a:pt x="46367" y="75300"/>
                  <a:pt x="46985" y="71083"/>
                  <a:pt x="49966" y="68833"/>
                </a:cubicBezTo>
                <a:cubicBezTo>
                  <a:pt x="52946" y="66584"/>
                  <a:pt x="57164" y="67202"/>
                  <a:pt x="59414" y="70183"/>
                </a:cubicBezTo>
                <a:lnTo>
                  <a:pt x="67005" y="80305"/>
                </a:lnTo>
                <a:lnTo>
                  <a:pt x="84270" y="52665"/>
                </a:lnTo>
                <a:cubicBezTo>
                  <a:pt x="86238" y="49516"/>
                  <a:pt x="90400" y="48532"/>
                  <a:pt x="93577" y="50528"/>
                </a:cubicBezTo>
                <a:cubicBezTo>
                  <a:pt x="96754" y="52525"/>
                  <a:pt x="97710" y="56658"/>
                  <a:pt x="95714" y="59835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1"/>
          <p:cNvSpPr/>
          <p:nvPr/>
        </p:nvSpPr>
        <p:spPr>
          <a:xfrm>
            <a:off x="845792" y="2861296"/>
            <a:ext cx="4921789" cy="2159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34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精准匹配场景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65836" y="3149225"/>
            <a:ext cx="440892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输入：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115725" y="3149225"/>
            <a:ext cx="1556617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"查询上个月华东区销售额"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65836" y="3365172"/>
            <a:ext cx="440892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识别：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115725" y="3365172"/>
            <a:ext cx="989756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b="1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SalesQuerySkill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65836" y="3581119"/>
            <a:ext cx="440892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参数：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115725" y="3581119"/>
            <a:ext cx="1700582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dirty="0">
                <a:solidFill>
                  <a:srgbClr val="E0E2E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region=华东, month=上月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75858" y="3977021"/>
            <a:ext cx="5227714" cy="899779"/>
          </a:xfrm>
          <a:custGeom>
            <a:avLst/>
            <a:gdLst/>
            <a:ahLst/>
            <a:cxnLst/>
            <a:rect l="l" t="t" r="r" b="b"/>
            <a:pathLst>
              <a:path w="5227714" h="899779">
                <a:moveTo>
                  <a:pt x="35991" y="0"/>
                </a:moveTo>
                <a:lnTo>
                  <a:pt x="5155731" y="0"/>
                </a:lnTo>
                <a:cubicBezTo>
                  <a:pt x="5195486" y="0"/>
                  <a:pt x="5227714" y="32228"/>
                  <a:pt x="5227714" y="71982"/>
                </a:cubicBezTo>
                <a:lnTo>
                  <a:pt x="5227714" y="827796"/>
                </a:lnTo>
                <a:cubicBezTo>
                  <a:pt x="5227714" y="867551"/>
                  <a:pt x="5195486" y="899779"/>
                  <a:pt x="5155731" y="899779"/>
                </a:cubicBezTo>
                <a:lnTo>
                  <a:pt x="35991" y="899779"/>
                </a:lnTo>
                <a:cubicBezTo>
                  <a:pt x="16114" y="899779"/>
                  <a:pt x="0" y="883665"/>
                  <a:pt x="0" y="863787"/>
                </a:cubicBezTo>
                <a:lnTo>
                  <a:pt x="0" y="35991"/>
                </a:lnTo>
                <a:cubicBezTo>
                  <a:pt x="0" y="16114"/>
                  <a:pt x="16114" y="0"/>
                  <a:pt x="35991" y="0"/>
                </a:cubicBezTo>
                <a:close/>
              </a:path>
            </a:pathLst>
          </a:custGeom>
          <a:solidFill>
            <a:srgbClr val="FB2C36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Shape 19"/>
          <p:cNvSpPr/>
          <p:nvPr/>
        </p:nvSpPr>
        <p:spPr>
          <a:xfrm>
            <a:off x="575858" y="3977021"/>
            <a:ext cx="35991" cy="899779"/>
          </a:xfrm>
          <a:custGeom>
            <a:avLst/>
            <a:gdLst/>
            <a:ahLst/>
            <a:cxnLst/>
            <a:rect l="l" t="t" r="r" b="b"/>
            <a:pathLst>
              <a:path w="35991" h="899779">
                <a:moveTo>
                  <a:pt x="35991" y="0"/>
                </a:moveTo>
                <a:lnTo>
                  <a:pt x="35991" y="0"/>
                </a:lnTo>
                <a:lnTo>
                  <a:pt x="35991" y="899779"/>
                </a:lnTo>
                <a:lnTo>
                  <a:pt x="35991" y="899779"/>
                </a:lnTo>
                <a:cubicBezTo>
                  <a:pt x="16114" y="899779"/>
                  <a:pt x="0" y="883665"/>
                  <a:pt x="0" y="863787"/>
                </a:cubicBezTo>
                <a:lnTo>
                  <a:pt x="0" y="35991"/>
                </a:lnTo>
                <a:cubicBezTo>
                  <a:pt x="0" y="16127"/>
                  <a:pt x="16127" y="0"/>
                  <a:pt x="35991" y="0"/>
                </a:cubicBezTo>
                <a:close/>
              </a:path>
            </a:pathLst>
          </a:custGeom>
          <a:solidFill>
            <a:srgbClr val="FF6467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2" name="Shape 20"/>
          <p:cNvSpPr/>
          <p:nvPr/>
        </p:nvSpPr>
        <p:spPr>
          <a:xfrm>
            <a:off x="719823" y="4120986"/>
            <a:ext cx="143965" cy="143965"/>
          </a:xfrm>
          <a:custGeom>
            <a:avLst/>
            <a:gdLst/>
            <a:ahLst/>
            <a:cxnLst/>
            <a:rect l="l" t="t" r="r" b="b"/>
            <a:pathLst>
              <a:path w="143965" h="143965">
                <a:moveTo>
                  <a:pt x="71982" y="143965"/>
                </a:moveTo>
                <a:cubicBezTo>
                  <a:pt x="111710" y="143965"/>
                  <a:pt x="143965" y="111710"/>
                  <a:pt x="143965" y="71982"/>
                </a:cubicBezTo>
                <a:cubicBezTo>
                  <a:pt x="143965" y="32254"/>
                  <a:pt x="111710" y="0"/>
                  <a:pt x="71982" y="0"/>
                </a:cubicBezTo>
                <a:cubicBezTo>
                  <a:pt x="32254" y="0"/>
                  <a:pt x="0" y="32254"/>
                  <a:pt x="0" y="71982"/>
                </a:cubicBezTo>
                <a:cubicBezTo>
                  <a:pt x="0" y="111710"/>
                  <a:pt x="32254" y="143965"/>
                  <a:pt x="71982" y="143965"/>
                </a:cubicBezTo>
                <a:close/>
                <a:moveTo>
                  <a:pt x="46957" y="46957"/>
                </a:moveTo>
                <a:cubicBezTo>
                  <a:pt x="49600" y="44314"/>
                  <a:pt x="53874" y="44314"/>
                  <a:pt x="56489" y="46957"/>
                </a:cubicBezTo>
                <a:lnTo>
                  <a:pt x="71954" y="62422"/>
                </a:lnTo>
                <a:lnTo>
                  <a:pt x="87419" y="46957"/>
                </a:lnTo>
                <a:cubicBezTo>
                  <a:pt x="90062" y="44314"/>
                  <a:pt x="94336" y="44314"/>
                  <a:pt x="96951" y="46957"/>
                </a:cubicBezTo>
                <a:cubicBezTo>
                  <a:pt x="99566" y="49600"/>
                  <a:pt x="99594" y="53874"/>
                  <a:pt x="96951" y="56489"/>
                </a:cubicBezTo>
                <a:lnTo>
                  <a:pt x="81486" y="71954"/>
                </a:lnTo>
                <a:lnTo>
                  <a:pt x="96951" y="87419"/>
                </a:lnTo>
                <a:cubicBezTo>
                  <a:pt x="99594" y="90062"/>
                  <a:pt x="99594" y="94336"/>
                  <a:pt x="96951" y="96951"/>
                </a:cubicBezTo>
                <a:cubicBezTo>
                  <a:pt x="94308" y="99566"/>
                  <a:pt x="90034" y="99594"/>
                  <a:pt x="87419" y="96951"/>
                </a:cubicBezTo>
                <a:lnTo>
                  <a:pt x="71954" y="81486"/>
                </a:lnTo>
                <a:lnTo>
                  <a:pt x="56489" y="96951"/>
                </a:lnTo>
                <a:cubicBezTo>
                  <a:pt x="53846" y="99594"/>
                  <a:pt x="49572" y="99594"/>
                  <a:pt x="46957" y="96951"/>
                </a:cubicBezTo>
                <a:cubicBezTo>
                  <a:pt x="44342" y="94308"/>
                  <a:pt x="44314" y="90034"/>
                  <a:pt x="46957" y="87419"/>
                </a:cubicBezTo>
                <a:lnTo>
                  <a:pt x="62422" y="71954"/>
                </a:lnTo>
                <a:lnTo>
                  <a:pt x="46957" y="56489"/>
                </a:lnTo>
                <a:cubicBezTo>
                  <a:pt x="44314" y="53846"/>
                  <a:pt x="44314" y="49572"/>
                  <a:pt x="46957" y="46957"/>
                </a:cubicBezTo>
                <a:close/>
              </a:path>
            </a:pathLst>
          </a:custGeom>
          <a:solidFill>
            <a:srgbClr val="FF6467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3" name="Text 21"/>
          <p:cNvSpPr/>
          <p:nvPr/>
        </p:nvSpPr>
        <p:spPr>
          <a:xfrm>
            <a:off x="881783" y="4084995"/>
            <a:ext cx="4885798" cy="2159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34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降级回复场景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701827" y="4372924"/>
            <a:ext cx="440892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输入：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151717" y="4372924"/>
            <a:ext cx="1178710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"预测明年市场趋势"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701827" y="4588871"/>
            <a:ext cx="440892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回复：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151717" y="4588871"/>
            <a:ext cx="3545128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"当前暂不支持预测类查询，建议您尝试：查询历史销售趋势..."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193429" y="1304679"/>
            <a:ext cx="5623616" cy="3977021"/>
          </a:xfrm>
          <a:custGeom>
            <a:avLst/>
            <a:gdLst/>
            <a:ahLst/>
            <a:cxnLst/>
            <a:rect l="l" t="t" r="r" b="b"/>
            <a:pathLst>
              <a:path w="5623616" h="3977021">
                <a:moveTo>
                  <a:pt x="71984" y="0"/>
                </a:moveTo>
                <a:lnTo>
                  <a:pt x="5551632" y="0"/>
                </a:lnTo>
                <a:cubicBezTo>
                  <a:pt x="5591388" y="0"/>
                  <a:pt x="5623616" y="32228"/>
                  <a:pt x="5623616" y="71984"/>
                </a:cubicBezTo>
                <a:lnTo>
                  <a:pt x="5623616" y="3905037"/>
                </a:lnTo>
                <a:cubicBezTo>
                  <a:pt x="5623616" y="3944793"/>
                  <a:pt x="5591388" y="3977021"/>
                  <a:pt x="5551632" y="3977021"/>
                </a:cubicBezTo>
                <a:lnTo>
                  <a:pt x="71984" y="3977021"/>
                </a:lnTo>
                <a:cubicBezTo>
                  <a:pt x="32228" y="3977021"/>
                  <a:pt x="0" y="3944793"/>
                  <a:pt x="0" y="3905037"/>
                </a:cubicBezTo>
                <a:lnTo>
                  <a:pt x="0" y="71984"/>
                </a:lnTo>
                <a:cubicBezTo>
                  <a:pt x="0" y="32228"/>
                  <a:pt x="32228" y="0"/>
                  <a:pt x="71984" y="0"/>
                </a:cubicBezTo>
                <a:close/>
              </a:path>
            </a:pathLst>
          </a:custGeom>
          <a:gradFill flip="none" rotWithShape="1">
            <a:gsLst>
              <a:gs pos="0">
                <a:srgbClr val="4C5F7A">
                  <a:alpha val="20000"/>
                </a:srgbClr>
              </a:gs>
              <a:gs pos="100000">
                <a:srgbClr val="4C5F7A">
                  <a:alpha val="5000"/>
                </a:srgbClr>
              </a:gs>
            </a:gsLst>
            <a:lin ang="2700000" scaled="1"/>
          </a:gradFill>
          <a:ln w="25400">
            <a:solidFill>
              <a:srgbClr val="4C5F7A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Shape 27"/>
          <p:cNvSpPr/>
          <p:nvPr/>
        </p:nvSpPr>
        <p:spPr>
          <a:xfrm>
            <a:off x="6382383" y="1493632"/>
            <a:ext cx="503876" cy="503876"/>
          </a:xfrm>
          <a:custGeom>
            <a:avLst/>
            <a:gdLst/>
            <a:ahLst/>
            <a:cxnLst/>
            <a:rect l="l" t="t" r="r" b="b"/>
            <a:pathLst>
              <a:path w="503876" h="503876">
                <a:moveTo>
                  <a:pt x="71984" y="0"/>
                </a:moveTo>
                <a:lnTo>
                  <a:pt x="431892" y="0"/>
                </a:lnTo>
                <a:cubicBezTo>
                  <a:pt x="471621" y="0"/>
                  <a:pt x="503876" y="32255"/>
                  <a:pt x="503876" y="71984"/>
                </a:cubicBezTo>
                <a:lnTo>
                  <a:pt x="503876" y="431892"/>
                </a:lnTo>
                <a:cubicBezTo>
                  <a:pt x="503876" y="471621"/>
                  <a:pt x="471621" y="503876"/>
                  <a:pt x="431892" y="503876"/>
                </a:cubicBezTo>
                <a:lnTo>
                  <a:pt x="71984" y="503876"/>
                </a:lnTo>
                <a:cubicBezTo>
                  <a:pt x="32255" y="503876"/>
                  <a:pt x="0" y="471621"/>
                  <a:pt x="0" y="431892"/>
                </a:cubicBezTo>
                <a:lnTo>
                  <a:pt x="0" y="71984"/>
                </a:lnTo>
                <a:cubicBezTo>
                  <a:pt x="0" y="32255"/>
                  <a:pt x="32255" y="0"/>
                  <a:pt x="71984" y="0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0" name="Shape 28"/>
          <p:cNvSpPr/>
          <p:nvPr/>
        </p:nvSpPr>
        <p:spPr>
          <a:xfrm>
            <a:off x="6526347" y="1637597"/>
            <a:ext cx="215947" cy="215947"/>
          </a:xfrm>
          <a:custGeom>
            <a:avLst/>
            <a:gdLst/>
            <a:ahLst/>
            <a:cxnLst/>
            <a:rect l="l" t="t" r="r" b="b"/>
            <a:pathLst>
              <a:path w="215947" h="215947">
                <a:moveTo>
                  <a:pt x="13497" y="26993"/>
                </a:moveTo>
                <a:cubicBezTo>
                  <a:pt x="6031" y="26993"/>
                  <a:pt x="0" y="33025"/>
                  <a:pt x="0" y="40490"/>
                </a:cubicBezTo>
                <a:cubicBezTo>
                  <a:pt x="0" y="47955"/>
                  <a:pt x="6031" y="53987"/>
                  <a:pt x="13497" y="53987"/>
                </a:cubicBezTo>
                <a:lnTo>
                  <a:pt x="50064" y="53987"/>
                </a:lnTo>
                <a:cubicBezTo>
                  <a:pt x="55252" y="65923"/>
                  <a:pt x="67146" y="74232"/>
                  <a:pt x="80980" y="74232"/>
                </a:cubicBezTo>
                <a:cubicBezTo>
                  <a:pt x="94814" y="74232"/>
                  <a:pt x="106708" y="65923"/>
                  <a:pt x="111896" y="53987"/>
                </a:cubicBezTo>
                <a:lnTo>
                  <a:pt x="202450" y="53987"/>
                </a:lnTo>
                <a:cubicBezTo>
                  <a:pt x="209916" y="53987"/>
                  <a:pt x="215947" y="47955"/>
                  <a:pt x="215947" y="40490"/>
                </a:cubicBezTo>
                <a:cubicBezTo>
                  <a:pt x="215947" y="33025"/>
                  <a:pt x="209916" y="26993"/>
                  <a:pt x="202450" y="26993"/>
                </a:cubicBezTo>
                <a:lnTo>
                  <a:pt x="111896" y="26993"/>
                </a:lnTo>
                <a:cubicBezTo>
                  <a:pt x="106708" y="15057"/>
                  <a:pt x="94814" y="6748"/>
                  <a:pt x="80980" y="6748"/>
                </a:cubicBezTo>
                <a:cubicBezTo>
                  <a:pt x="67146" y="6748"/>
                  <a:pt x="55252" y="15057"/>
                  <a:pt x="50064" y="26993"/>
                </a:cubicBezTo>
                <a:lnTo>
                  <a:pt x="13497" y="26993"/>
                </a:lnTo>
                <a:close/>
                <a:moveTo>
                  <a:pt x="13497" y="94477"/>
                </a:moveTo>
                <a:cubicBezTo>
                  <a:pt x="6031" y="94477"/>
                  <a:pt x="0" y="100508"/>
                  <a:pt x="0" y="107973"/>
                </a:cubicBezTo>
                <a:cubicBezTo>
                  <a:pt x="0" y="115439"/>
                  <a:pt x="6031" y="121470"/>
                  <a:pt x="13497" y="121470"/>
                </a:cubicBezTo>
                <a:lnTo>
                  <a:pt x="117548" y="121470"/>
                </a:lnTo>
                <a:cubicBezTo>
                  <a:pt x="122735" y="133406"/>
                  <a:pt x="134629" y="141715"/>
                  <a:pt x="148463" y="141715"/>
                </a:cubicBezTo>
                <a:cubicBezTo>
                  <a:pt x="162298" y="141715"/>
                  <a:pt x="174192" y="133406"/>
                  <a:pt x="179379" y="121470"/>
                </a:cubicBezTo>
                <a:lnTo>
                  <a:pt x="202450" y="121470"/>
                </a:lnTo>
                <a:cubicBezTo>
                  <a:pt x="209916" y="121470"/>
                  <a:pt x="215947" y="115439"/>
                  <a:pt x="215947" y="107973"/>
                </a:cubicBezTo>
                <a:cubicBezTo>
                  <a:pt x="215947" y="100508"/>
                  <a:pt x="209916" y="94477"/>
                  <a:pt x="202450" y="94477"/>
                </a:cubicBezTo>
                <a:lnTo>
                  <a:pt x="179379" y="94477"/>
                </a:lnTo>
                <a:cubicBezTo>
                  <a:pt x="174192" y="82541"/>
                  <a:pt x="162298" y="74232"/>
                  <a:pt x="148463" y="74232"/>
                </a:cubicBezTo>
                <a:cubicBezTo>
                  <a:pt x="134629" y="74232"/>
                  <a:pt x="122735" y="82541"/>
                  <a:pt x="117548" y="94477"/>
                </a:cubicBezTo>
                <a:lnTo>
                  <a:pt x="13497" y="94477"/>
                </a:lnTo>
                <a:close/>
                <a:moveTo>
                  <a:pt x="13497" y="161960"/>
                </a:moveTo>
                <a:cubicBezTo>
                  <a:pt x="6031" y="161960"/>
                  <a:pt x="0" y="167991"/>
                  <a:pt x="0" y="175457"/>
                </a:cubicBezTo>
                <a:cubicBezTo>
                  <a:pt x="0" y="182922"/>
                  <a:pt x="6031" y="188954"/>
                  <a:pt x="13497" y="188954"/>
                </a:cubicBezTo>
                <a:lnTo>
                  <a:pt x="36568" y="188954"/>
                </a:lnTo>
                <a:cubicBezTo>
                  <a:pt x="41755" y="200890"/>
                  <a:pt x="53649" y="209199"/>
                  <a:pt x="67483" y="209199"/>
                </a:cubicBezTo>
                <a:cubicBezTo>
                  <a:pt x="81317" y="209199"/>
                  <a:pt x="93211" y="200890"/>
                  <a:pt x="98399" y="188954"/>
                </a:cubicBezTo>
                <a:lnTo>
                  <a:pt x="202450" y="188954"/>
                </a:lnTo>
                <a:cubicBezTo>
                  <a:pt x="209916" y="188954"/>
                  <a:pt x="215947" y="182922"/>
                  <a:pt x="215947" y="175457"/>
                </a:cubicBezTo>
                <a:cubicBezTo>
                  <a:pt x="215947" y="167991"/>
                  <a:pt x="209916" y="161960"/>
                  <a:pt x="202450" y="161960"/>
                </a:cubicBezTo>
                <a:lnTo>
                  <a:pt x="98399" y="161960"/>
                </a:lnTo>
                <a:cubicBezTo>
                  <a:pt x="93211" y="150024"/>
                  <a:pt x="81317" y="141715"/>
                  <a:pt x="67483" y="141715"/>
                </a:cubicBezTo>
                <a:cubicBezTo>
                  <a:pt x="53649" y="141715"/>
                  <a:pt x="41755" y="150024"/>
                  <a:pt x="36568" y="161960"/>
                </a:cubicBezTo>
                <a:lnTo>
                  <a:pt x="13497" y="161960"/>
                </a:lnTo>
                <a:close/>
              </a:path>
            </a:pathLst>
          </a:custGeom>
          <a:solidFill>
            <a:srgbClr val="E0E2E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Text 29"/>
          <p:cNvSpPr/>
          <p:nvPr/>
        </p:nvSpPr>
        <p:spPr>
          <a:xfrm>
            <a:off x="6994232" y="1511628"/>
            <a:ext cx="2051495" cy="2879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动态参数提取与转换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6994232" y="1799557"/>
            <a:ext cx="2006506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dirty="0">
                <a:solidFill>
                  <a:srgbClr val="8F97A3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FR-MVP-04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382383" y="2141473"/>
            <a:ext cx="5317692" cy="4678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34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支持将口语化的时间表达自动计算并转换为API要求的绝对时间戳格式，支持从上下文中继承参数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382383" y="2753323"/>
            <a:ext cx="5245709" cy="1331672"/>
          </a:xfrm>
          <a:custGeom>
            <a:avLst/>
            <a:gdLst/>
            <a:ahLst/>
            <a:cxnLst/>
            <a:rect l="l" t="t" r="r" b="b"/>
            <a:pathLst>
              <a:path w="5245709" h="1331672">
                <a:moveTo>
                  <a:pt x="71977" y="0"/>
                </a:moveTo>
                <a:lnTo>
                  <a:pt x="5173732" y="0"/>
                </a:lnTo>
                <a:cubicBezTo>
                  <a:pt x="5213484" y="0"/>
                  <a:pt x="5245709" y="32225"/>
                  <a:pt x="5245709" y="71977"/>
                </a:cubicBezTo>
                <a:lnTo>
                  <a:pt x="5245709" y="1259695"/>
                </a:lnTo>
                <a:cubicBezTo>
                  <a:pt x="5245709" y="1299447"/>
                  <a:pt x="5213484" y="1331672"/>
                  <a:pt x="5173732" y="1331672"/>
                </a:cubicBezTo>
                <a:lnTo>
                  <a:pt x="71977" y="1331672"/>
                </a:lnTo>
                <a:cubicBezTo>
                  <a:pt x="32225" y="1331672"/>
                  <a:pt x="0" y="1299447"/>
                  <a:pt x="0" y="1259695"/>
                </a:cubicBezTo>
                <a:lnTo>
                  <a:pt x="0" y="71977"/>
                </a:lnTo>
                <a:cubicBezTo>
                  <a:pt x="0" y="32252"/>
                  <a:pt x="32252" y="0"/>
                  <a:pt x="71977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5" name="Shape 33"/>
          <p:cNvSpPr/>
          <p:nvPr/>
        </p:nvSpPr>
        <p:spPr>
          <a:xfrm>
            <a:off x="6508352" y="2897287"/>
            <a:ext cx="143965" cy="143965"/>
          </a:xfrm>
          <a:custGeom>
            <a:avLst/>
            <a:gdLst/>
            <a:ahLst/>
            <a:cxnLst/>
            <a:rect l="l" t="t" r="r" b="b"/>
            <a:pathLst>
              <a:path w="143965" h="143965">
                <a:moveTo>
                  <a:pt x="71982" y="0"/>
                </a:moveTo>
                <a:cubicBezTo>
                  <a:pt x="111710" y="0"/>
                  <a:pt x="143965" y="32254"/>
                  <a:pt x="143965" y="71982"/>
                </a:cubicBezTo>
                <a:cubicBezTo>
                  <a:pt x="143965" y="111710"/>
                  <a:pt x="111710" y="143965"/>
                  <a:pt x="71982" y="143965"/>
                </a:cubicBezTo>
                <a:cubicBezTo>
                  <a:pt x="32254" y="143965"/>
                  <a:pt x="0" y="111710"/>
                  <a:pt x="0" y="71982"/>
                </a:cubicBezTo>
                <a:cubicBezTo>
                  <a:pt x="0" y="32254"/>
                  <a:pt x="32254" y="0"/>
                  <a:pt x="71982" y="0"/>
                </a:cubicBezTo>
                <a:close/>
                <a:moveTo>
                  <a:pt x="65234" y="33742"/>
                </a:moveTo>
                <a:lnTo>
                  <a:pt x="65234" y="71982"/>
                </a:lnTo>
                <a:cubicBezTo>
                  <a:pt x="65234" y="74232"/>
                  <a:pt x="66359" y="76341"/>
                  <a:pt x="68243" y="77606"/>
                </a:cubicBezTo>
                <a:lnTo>
                  <a:pt x="95236" y="95601"/>
                </a:lnTo>
                <a:cubicBezTo>
                  <a:pt x="98329" y="97682"/>
                  <a:pt x="102519" y="96839"/>
                  <a:pt x="104599" y="93718"/>
                </a:cubicBezTo>
                <a:cubicBezTo>
                  <a:pt x="106680" y="90596"/>
                  <a:pt x="105836" y="86435"/>
                  <a:pt x="102715" y="84354"/>
                </a:cubicBezTo>
                <a:lnTo>
                  <a:pt x="78731" y="68383"/>
                </a:lnTo>
                <a:lnTo>
                  <a:pt x="78731" y="33742"/>
                </a:lnTo>
                <a:cubicBezTo>
                  <a:pt x="78731" y="30002"/>
                  <a:pt x="75722" y="26993"/>
                  <a:pt x="71982" y="26993"/>
                </a:cubicBezTo>
                <a:cubicBezTo>
                  <a:pt x="68243" y="26993"/>
                  <a:pt x="65234" y="30002"/>
                  <a:pt x="65234" y="33742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6" name="Text 34"/>
          <p:cNvSpPr/>
          <p:nvPr/>
        </p:nvSpPr>
        <p:spPr>
          <a:xfrm>
            <a:off x="6670312" y="2861296"/>
            <a:ext cx="4921789" cy="2159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34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时间表达转换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6490356" y="3149225"/>
            <a:ext cx="5029762" cy="251938"/>
          </a:xfrm>
          <a:custGeom>
            <a:avLst/>
            <a:gdLst/>
            <a:ahLst/>
            <a:cxnLst/>
            <a:rect l="l" t="t" r="r" b="b"/>
            <a:pathLst>
              <a:path w="5029762" h="251938">
                <a:moveTo>
                  <a:pt x="35992" y="0"/>
                </a:moveTo>
                <a:lnTo>
                  <a:pt x="4993770" y="0"/>
                </a:lnTo>
                <a:cubicBezTo>
                  <a:pt x="5013648" y="0"/>
                  <a:pt x="5029762" y="16114"/>
                  <a:pt x="5029762" y="35992"/>
                </a:cubicBezTo>
                <a:lnTo>
                  <a:pt x="5029762" y="215946"/>
                </a:lnTo>
                <a:cubicBezTo>
                  <a:pt x="5029762" y="235824"/>
                  <a:pt x="5013648" y="251938"/>
                  <a:pt x="4993770" y="251938"/>
                </a:cubicBezTo>
                <a:lnTo>
                  <a:pt x="35992" y="251938"/>
                </a:lnTo>
                <a:cubicBezTo>
                  <a:pt x="16127" y="251938"/>
                  <a:pt x="0" y="235811"/>
                  <a:pt x="0" y="215946"/>
                </a:cubicBezTo>
                <a:lnTo>
                  <a:pt x="0" y="35992"/>
                </a:lnTo>
                <a:cubicBezTo>
                  <a:pt x="0" y="16127"/>
                  <a:pt x="16127" y="0"/>
                  <a:pt x="35992" y="0"/>
                </a:cubicBezTo>
                <a:close/>
              </a:path>
            </a:pathLst>
          </a:custGeom>
          <a:solidFill>
            <a:srgbClr val="4C5F7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8" name="Text 36"/>
          <p:cNvSpPr/>
          <p:nvPr/>
        </p:nvSpPr>
        <p:spPr>
          <a:xfrm>
            <a:off x="6562338" y="3185216"/>
            <a:ext cx="422896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"上周"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8632813" y="3212210"/>
            <a:ext cx="125969" cy="125969"/>
          </a:xfrm>
          <a:custGeom>
            <a:avLst/>
            <a:gdLst/>
            <a:ahLst/>
            <a:cxnLst/>
            <a:rect l="l" t="t" r="r" b="b"/>
            <a:pathLst>
              <a:path w="125969" h="125969">
                <a:moveTo>
                  <a:pt x="123656" y="68545"/>
                </a:moveTo>
                <a:cubicBezTo>
                  <a:pt x="126732" y="65469"/>
                  <a:pt x="126732" y="60475"/>
                  <a:pt x="123656" y="57400"/>
                </a:cubicBezTo>
                <a:lnTo>
                  <a:pt x="84291" y="18034"/>
                </a:lnTo>
                <a:cubicBezTo>
                  <a:pt x="81216" y="14959"/>
                  <a:pt x="76221" y="14959"/>
                  <a:pt x="73146" y="18034"/>
                </a:cubicBezTo>
                <a:cubicBezTo>
                  <a:pt x="70070" y="21110"/>
                  <a:pt x="70070" y="26104"/>
                  <a:pt x="73146" y="29180"/>
                </a:cubicBezTo>
                <a:lnTo>
                  <a:pt x="99078" y="55111"/>
                </a:lnTo>
                <a:lnTo>
                  <a:pt x="7873" y="55111"/>
                </a:lnTo>
                <a:cubicBezTo>
                  <a:pt x="3518" y="55111"/>
                  <a:pt x="0" y="58630"/>
                  <a:pt x="0" y="62985"/>
                </a:cubicBezTo>
                <a:cubicBezTo>
                  <a:pt x="0" y="67339"/>
                  <a:pt x="3518" y="70858"/>
                  <a:pt x="7873" y="70858"/>
                </a:cubicBezTo>
                <a:lnTo>
                  <a:pt x="99078" y="70858"/>
                </a:lnTo>
                <a:lnTo>
                  <a:pt x="73146" y="96789"/>
                </a:lnTo>
                <a:cubicBezTo>
                  <a:pt x="70070" y="99865"/>
                  <a:pt x="70070" y="104859"/>
                  <a:pt x="73146" y="107935"/>
                </a:cubicBezTo>
                <a:cubicBezTo>
                  <a:pt x="76221" y="111010"/>
                  <a:pt x="81216" y="111010"/>
                  <a:pt x="84291" y="107935"/>
                </a:cubicBezTo>
                <a:lnTo>
                  <a:pt x="123656" y="68569"/>
                </a:ln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0" name="Text 38"/>
          <p:cNvSpPr/>
          <p:nvPr/>
        </p:nvSpPr>
        <p:spPr>
          <a:xfrm>
            <a:off x="10465198" y="3185216"/>
            <a:ext cx="1052741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dirty="0">
                <a:solidFill>
                  <a:srgbClr val="E0E2E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2025-11-24~30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6490356" y="3437154"/>
            <a:ext cx="5029762" cy="251938"/>
          </a:xfrm>
          <a:custGeom>
            <a:avLst/>
            <a:gdLst/>
            <a:ahLst/>
            <a:cxnLst/>
            <a:rect l="l" t="t" r="r" b="b"/>
            <a:pathLst>
              <a:path w="5029762" h="251938">
                <a:moveTo>
                  <a:pt x="35992" y="0"/>
                </a:moveTo>
                <a:lnTo>
                  <a:pt x="4993770" y="0"/>
                </a:lnTo>
                <a:cubicBezTo>
                  <a:pt x="5013648" y="0"/>
                  <a:pt x="5029762" y="16114"/>
                  <a:pt x="5029762" y="35992"/>
                </a:cubicBezTo>
                <a:lnTo>
                  <a:pt x="5029762" y="215946"/>
                </a:lnTo>
                <a:cubicBezTo>
                  <a:pt x="5029762" y="235824"/>
                  <a:pt x="5013648" y="251938"/>
                  <a:pt x="4993770" y="251938"/>
                </a:cubicBezTo>
                <a:lnTo>
                  <a:pt x="35992" y="251938"/>
                </a:lnTo>
                <a:cubicBezTo>
                  <a:pt x="16127" y="251938"/>
                  <a:pt x="0" y="235811"/>
                  <a:pt x="0" y="215946"/>
                </a:cubicBezTo>
                <a:lnTo>
                  <a:pt x="0" y="35992"/>
                </a:lnTo>
                <a:cubicBezTo>
                  <a:pt x="0" y="16127"/>
                  <a:pt x="16127" y="0"/>
                  <a:pt x="35992" y="0"/>
                </a:cubicBezTo>
                <a:close/>
              </a:path>
            </a:pathLst>
          </a:custGeom>
          <a:solidFill>
            <a:srgbClr val="4C5F7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2" name="Text 40"/>
          <p:cNvSpPr/>
          <p:nvPr/>
        </p:nvSpPr>
        <p:spPr>
          <a:xfrm>
            <a:off x="6562338" y="3473145"/>
            <a:ext cx="593854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"去年Q3"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8605187" y="3500139"/>
            <a:ext cx="125969" cy="125969"/>
          </a:xfrm>
          <a:custGeom>
            <a:avLst/>
            <a:gdLst/>
            <a:ahLst/>
            <a:cxnLst/>
            <a:rect l="l" t="t" r="r" b="b"/>
            <a:pathLst>
              <a:path w="125969" h="125969">
                <a:moveTo>
                  <a:pt x="123656" y="68545"/>
                </a:moveTo>
                <a:cubicBezTo>
                  <a:pt x="126732" y="65469"/>
                  <a:pt x="126732" y="60475"/>
                  <a:pt x="123656" y="57400"/>
                </a:cubicBezTo>
                <a:lnTo>
                  <a:pt x="84291" y="18034"/>
                </a:lnTo>
                <a:cubicBezTo>
                  <a:pt x="81216" y="14959"/>
                  <a:pt x="76221" y="14959"/>
                  <a:pt x="73146" y="18034"/>
                </a:cubicBezTo>
                <a:cubicBezTo>
                  <a:pt x="70070" y="21110"/>
                  <a:pt x="70070" y="26104"/>
                  <a:pt x="73146" y="29180"/>
                </a:cubicBezTo>
                <a:lnTo>
                  <a:pt x="99078" y="55111"/>
                </a:lnTo>
                <a:lnTo>
                  <a:pt x="7873" y="55111"/>
                </a:lnTo>
                <a:cubicBezTo>
                  <a:pt x="3518" y="55111"/>
                  <a:pt x="0" y="58630"/>
                  <a:pt x="0" y="62985"/>
                </a:cubicBezTo>
                <a:cubicBezTo>
                  <a:pt x="0" y="67339"/>
                  <a:pt x="3518" y="70858"/>
                  <a:pt x="7873" y="70858"/>
                </a:cubicBezTo>
                <a:lnTo>
                  <a:pt x="99078" y="70858"/>
                </a:lnTo>
                <a:lnTo>
                  <a:pt x="73146" y="96789"/>
                </a:lnTo>
                <a:cubicBezTo>
                  <a:pt x="70070" y="99865"/>
                  <a:pt x="70070" y="104859"/>
                  <a:pt x="73146" y="107935"/>
                </a:cubicBezTo>
                <a:cubicBezTo>
                  <a:pt x="76221" y="111010"/>
                  <a:pt x="81216" y="111010"/>
                  <a:pt x="84291" y="107935"/>
                </a:cubicBezTo>
                <a:lnTo>
                  <a:pt x="123656" y="68569"/>
                </a:ln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4" name="Text 42"/>
          <p:cNvSpPr/>
          <p:nvPr/>
        </p:nvSpPr>
        <p:spPr>
          <a:xfrm>
            <a:off x="10237723" y="3473145"/>
            <a:ext cx="1277686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dirty="0">
                <a:solidFill>
                  <a:srgbClr val="E0E2E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2024-07-01~09-30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6490356" y="3725083"/>
            <a:ext cx="5029762" cy="251938"/>
          </a:xfrm>
          <a:custGeom>
            <a:avLst/>
            <a:gdLst/>
            <a:ahLst/>
            <a:cxnLst/>
            <a:rect l="l" t="t" r="r" b="b"/>
            <a:pathLst>
              <a:path w="5029762" h="251938">
                <a:moveTo>
                  <a:pt x="35992" y="0"/>
                </a:moveTo>
                <a:lnTo>
                  <a:pt x="4993770" y="0"/>
                </a:lnTo>
                <a:cubicBezTo>
                  <a:pt x="5013648" y="0"/>
                  <a:pt x="5029762" y="16114"/>
                  <a:pt x="5029762" y="35992"/>
                </a:cubicBezTo>
                <a:lnTo>
                  <a:pt x="5029762" y="215946"/>
                </a:lnTo>
                <a:cubicBezTo>
                  <a:pt x="5029762" y="235824"/>
                  <a:pt x="5013648" y="251938"/>
                  <a:pt x="4993770" y="251938"/>
                </a:cubicBezTo>
                <a:lnTo>
                  <a:pt x="35992" y="251938"/>
                </a:lnTo>
                <a:cubicBezTo>
                  <a:pt x="16127" y="251938"/>
                  <a:pt x="0" y="235811"/>
                  <a:pt x="0" y="215946"/>
                </a:cubicBezTo>
                <a:lnTo>
                  <a:pt x="0" y="35992"/>
                </a:lnTo>
                <a:cubicBezTo>
                  <a:pt x="0" y="16127"/>
                  <a:pt x="16127" y="0"/>
                  <a:pt x="35992" y="0"/>
                </a:cubicBezTo>
                <a:close/>
              </a:path>
            </a:pathLst>
          </a:custGeom>
          <a:solidFill>
            <a:srgbClr val="4C5F7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6" name="Text 44"/>
          <p:cNvSpPr/>
          <p:nvPr/>
        </p:nvSpPr>
        <p:spPr>
          <a:xfrm>
            <a:off x="6562338" y="3761075"/>
            <a:ext cx="422896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"本月"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8632813" y="3788068"/>
            <a:ext cx="125969" cy="125969"/>
          </a:xfrm>
          <a:custGeom>
            <a:avLst/>
            <a:gdLst/>
            <a:ahLst/>
            <a:cxnLst/>
            <a:rect l="l" t="t" r="r" b="b"/>
            <a:pathLst>
              <a:path w="125969" h="125969">
                <a:moveTo>
                  <a:pt x="123656" y="68545"/>
                </a:moveTo>
                <a:cubicBezTo>
                  <a:pt x="126732" y="65469"/>
                  <a:pt x="126732" y="60475"/>
                  <a:pt x="123656" y="57400"/>
                </a:cubicBezTo>
                <a:lnTo>
                  <a:pt x="84291" y="18034"/>
                </a:lnTo>
                <a:cubicBezTo>
                  <a:pt x="81216" y="14959"/>
                  <a:pt x="76221" y="14959"/>
                  <a:pt x="73146" y="18034"/>
                </a:cubicBezTo>
                <a:cubicBezTo>
                  <a:pt x="70070" y="21110"/>
                  <a:pt x="70070" y="26104"/>
                  <a:pt x="73146" y="29180"/>
                </a:cubicBezTo>
                <a:lnTo>
                  <a:pt x="99078" y="55111"/>
                </a:lnTo>
                <a:lnTo>
                  <a:pt x="7873" y="55111"/>
                </a:lnTo>
                <a:cubicBezTo>
                  <a:pt x="3518" y="55111"/>
                  <a:pt x="0" y="58630"/>
                  <a:pt x="0" y="62985"/>
                </a:cubicBezTo>
                <a:cubicBezTo>
                  <a:pt x="0" y="67339"/>
                  <a:pt x="3518" y="70858"/>
                  <a:pt x="7873" y="70858"/>
                </a:cubicBezTo>
                <a:lnTo>
                  <a:pt x="99078" y="70858"/>
                </a:lnTo>
                <a:lnTo>
                  <a:pt x="73146" y="96789"/>
                </a:lnTo>
                <a:cubicBezTo>
                  <a:pt x="70070" y="99865"/>
                  <a:pt x="70070" y="104859"/>
                  <a:pt x="73146" y="107935"/>
                </a:cubicBezTo>
                <a:cubicBezTo>
                  <a:pt x="76221" y="111010"/>
                  <a:pt x="81216" y="111010"/>
                  <a:pt x="84291" y="107935"/>
                </a:cubicBezTo>
                <a:lnTo>
                  <a:pt x="123656" y="68569"/>
                </a:ln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8" name="Text 46"/>
          <p:cNvSpPr/>
          <p:nvPr/>
        </p:nvSpPr>
        <p:spPr>
          <a:xfrm>
            <a:off x="10465198" y="3761075"/>
            <a:ext cx="1052741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dirty="0">
                <a:solidFill>
                  <a:srgbClr val="E0E2E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2025-12-01~31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6382383" y="4192968"/>
            <a:ext cx="5245709" cy="899779"/>
          </a:xfrm>
          <a:custGeom>
            <a:avLst/>
            <a:gdLst/>
            <a:ahLst/>
            <a:cxnLst/>
            <a:rect l="l" t="t" r="r" b="b"/>
            <a:pathLst>
              <a:path w="5245709" h="899779">
                <a:moveTo>
                  <a:pt x="71982" y="0"/>
                </a:moveTo>
                <a:lnTo>
                  <a:pt x="5173727" y="0"/>
                </a:lnTo>
                <a:cubicBezTo>
                  <a:pt x="5213482" y="0"/>
                  <a:pt x="5245709" y="32228"/>
                  <a:pt x="5245709" y="71982"/>
                </a:cubicBezTo>
                <a:lnTo>
                  <a:pt x="5245709" y="827796"/>
                </a:lnTo>
                <a:cubicBezTo>
                  <a:pt x="5245709" y="867551"/>
                  <a:pt x="5213482" y="899779"/>
                  <a:pt x="5173727" y="899779"/>
                </a:cubicBezTo>
                <a:lnTo>
                  <a:pt x="71982" y="899779"/>
                </a:lnTo>
                <a:cubicBezTo>
                  <a:pt x="32228" y="899779"/>
                  <a:pt x="0" y="867551"/>
                  <a:pt x="0" y="827796"/>
                </a:cubicBezTo>
                <a:lnTo>
                  <a:pt x="0" y="71982"/>
                </a:lnTo>
                <a:cubicBezTo>
                  <a:pt x="0" y="32228"/>
                  <a:pt x="32228" y="0"/>
                  <a:pt x="71982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0" name="Shape 48"/>
          <p:cNvSpPr/>
          <p:nvPr/>
        </p:nvSpPr>
        <p:spPr>
          <a:xfrm>
            <a:off x="6499354" y="4336933"/>
            <a:ext cx="161960" cy="143965"/>
          </a:xfrm>
          <a:custGeom>
            <a:avLst/>
            <a:gdLst/>
            <a:ahLst/>
            <a:cxnLst/>
            <a:rect l="l" t="t" r="r" b="b"/>
            <a:pathLst>
              <a:path w="161960" h="143965">
                <a:moveTo>
                  <a:pt x="117955" y="26993"/>
                </a:moveTo>
                <a:cubicBezTo>
                  <a:pt x="113288" y="26993"/>
                  <a:pt x="108761" y="28259"/>
                  <a:pt x="104796" y="30564"/>
                </a:cubicBezTo>
                <a:cubicBezTo>
                  <a:pt x="100353" y="26065"/>
                  <a:pt x="95180" y="22298"/>
                  <a:pt x="89472" y="19458"/>
                </a:cubicBezTo>
                <a:cubicBezTo>
                  <a:pt x="97401" y="12709"/>
                  <a:pt x="107495" y="8998"/>
                  <a:pt x="117955" y="8998"/>
                </a:cubicBezTo>
                <a:cubicBezTo>
                  <a:pt x="142249" y="8998"/>
                  <a:pt x="161960" y="28680"/>
                  <a:pt x="161960" y="53003"/>
                </a:cubicBezTo>
                <a:cubicBezTo>
                  <a:pt x="161960" y="64672"/>
                  <a:pt x="157321" y="75863"/>
                  <a:pt x="149082" y="84101"/>
                </a:cubicBezTo>
                <a:lnTo>
                  <a:pt x="129090" y="104093"/>
                </a:lnTo>
                <a:cubicBezTo>
                  <a:pt x="120852" y="112332"/>
                  <a:pt x="109661" y="116971"/>
                  <a:pt x="97992" y="116971"/>
                </a:cubicBezTo>
                <a:cubicBezTo>
                  <a:pt x="73697" y="116971"/>
                  <a:pt x="53987" y="97289"/>
                  <a:pt x="53987" y="72966"/>
                </a:cubicBezTo>
                <a:cubicBezTo>
                  <a:pt x="53987" y="72545"/>
                  <a:pt x="53987" y="72123"/>
                  <a:pt x="54015" y="71701"/>
                </a:cubicBezTo>
                <a:cubicBezTo>
                  <a:pt x="54155" y="66724"/>
                  <a:pt x="58289" y="62816"/>
                  <a:pt x="63266" y="62956"/>
                </a:cubicBezTo>
                <a:cubicBezTo>
                  <a:pt x="68243" y="63097"/>
                  <a:pt x="72151" y="67230"/>
                  <a:pt x="72010" y="72207"/>
                </a:cubicBezTo>
                <a:cubicBezTo>
                  <a:pt x="72010" y="72460"/>
                  <a:pt x="72010" y="72713"/>
                  <a:pt x="72010" y="72938"/>
                </a:cubicBezTo>
                <a:cubicBezTo>
                  <a:pt x="72010" y="87307"/>
                  <a:pt x="83651" y="98948"/>
                  <a:pt x="98020" y="98948"/>
                </a:cubicBezTo>
                <a:cubicBezTo>
                  <a:pt x="104909" y="98948"/>
                  <a:pt x="111516" y="96220"/>
                  <a:pt x="116409" y="91328"/>
                </a:cubicBezTo>
                <a:lnTo>
                  <a:pt x="136401" y="71336"/>
                </a:lnTo>
                <a:cubicBezTo>
                  <a:pt x="141265" y="66471"/>
                  <a:pt x="144021" y="59835"/>
                  <a:pt x="144021" y="52946"/>
                </a:cubicBezTo>
                <a:cubicBezTo>
                  <a:pt x="144021" y="38578"/>
                  <a:pt x="132380" y="26937"/>
                  <a:pt x="118012" y="26937"/>
                </a:cubicBezTo>
                <a:close/>
                <a:moveTo>
                  <a:pt x="77381" y="48729"/>
                </a:moveTo>
                <a:cubicBezTo>
                  <a:pt x="76847" y="48504"/>
                  <a:pt x="76312" y="48194"/>
                  <a:pt x="75834" y="47857"/>
                </a:cubicBezTo>
                <a:cubicBezTo>
                  <a:pt x="72292" y="46029"/>
                  <a:pt x="68243" y="44989"/>
                  <a:pt x="63997" y="44989"/>
                </a:cubicBezTo>
                <a:cubicBezTo>
                  <a:pt x="57108" y="44989"/>
                  <a:pt x="50500" y="47716"/>
                  <a:pt x="45608" y="52609"/>
                </a:cubicBezTo>
                <a:lnTo>
                  <a:pt x="25616" y="72601"/>
                </a:lnTo>
                <a:cubicBezTo>
                  <a:pt x="20751" y="77465"/>
                  <a:pt x="17996" y="84101"/>
                  <a:pt x="17996" y="90990"/>
                </a:cubicBezTo>
                <a:cubicBezTo>
                  <a:pt x="17996" y="105358"/>
                  <a:pt x="29636" y="116999"/>
                  <a:pt x="44005" y="116999"/>
                </a:cubicBezTo>
                <a:cubicBezTo>
                  <a:pt x="48644" y="116999"/>
                  <a:pt x="53171" y="115762"/>
                  <a:pt x="57136" y="113456"/>
                </a:cubicBezTo>
                <a:cubicBezTo>
                  <a:pt x="61579" y="117955"/>
                  <a:pt x="66752" y="121723"/>
                  <a:pt x="72488" y="124563"/>
                </a:cubicBezTo>
                <a:cubicBezTo>
                  <a:pt x="64559" y="131283"/>
                  <a:pt x="54493" y="135023"/>
                  <a:pt x="44005" y="135023"/>
                </a:cubicBezTo>
                <a:cubicBezTo>
                  <a:pt x="19711" y="135023"/>
                  <a:pt x="0" y="115340"/>
                  <a:pt x="0" y="91018"/>
                </a:cubicBezTo>
                <a:cubicBezTo>
                  <a:pt x="0" y="79349"/>
                  <a:pt x="4639" y="68158"/>
                  <a:pt x="12878" y="59920"/>
                </a:cubicBezTo>
                <a:lnTo>
                  <a:pt x="32870" y="39928"/>
                </a:lnTo>
                <a:cubicBezTo>
                  <a:pt x="41109" y="31689"/>
                  <a:pt x="52300" y="27050"/>
                  <a:pt x="63969" y="27050"/>
                </a:cubicBezTo>
                <a:cubicBezTo>
                  <a:pt x="88319" y="27050"/>
                  <a:pt x="107973" y="46901"/>
                  <a:pt x="107973" y="71167"/>
                </a:cubicBezTo>
                <a:cubicBezTo>
                  <a:pt x="107973" y="71532"/>
                  <a:pt x="107973" y="71898"/>
                  <a:pt x="107973" y="72263"/>
                </a:cubicBezTo>
                <a:cubicBezTo>
                  <a:pt x="107861" y="77240"/>
                  <a:pt x="103728" y="81149"/>
                  <a:pt x="98751" y="81036"/>
                </a:cubicBezTo>
                <a:cubicBezTo>
                  <a:pt x="93774" y="80924"/>
                  <a:pt x="89865" y="76790"/>
                  <a:pt x="89978" y="71814"/>
                </a:cubicBezTo>
                <a:cubicBezTo>
                  <a:pt x="89978" y="71589"/>
                  <a:pt x="89978" y="71392"/>
                  <a:pt x="89978" y="71167"/>
                </a:cubicBezTo>
                <a:cubicBezTo>
                  <a:pt x="89978" y="61691"/>
                  <a:pt x="84917" y="53368"/>
                  <a:pt x="77381" y="48785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1" name="Text 49"/>
          <p:cNvSpPr/>
          <p:nvPr/>
        </p:nvSpPr>
        <p:spPr>
          <a:xfrm>
            <a:off x="6670312" y="4300942"/>
            <a:ext cx="4921789" cy="2159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34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上下文参数继承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6490356" y="4588871"/>
            <a:ext cx="5092747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Round 1: "华东区的销量" → region=华东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6490356" y="4804818"/>
            <a:ext cx="5092747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Round 2: "那华南区呢" → </a:t>
            </a:r>
            <a:r>
              <a:rPr lang="en-US" sz="992" b="1" dirty="0">
                <a:solidFill>
                  <a:srgbClr val="4C5F7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自动替换region参数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364410" y="5439162"/>
            <a:ext cx="11463179" cy="1052741"/>
          </a:xfrm>
          <a:custGeom>
            <a:avLst/>
            <a:gdLst/>
            <a:ahLst/>
            <a:cxnLst/>
            <a:rect l="l" t="t" r="r" b="b"/>
            <a:pathLst>
              <a:path w="11463179" h="1052741">
                <a:moveTo>
                  <a:pt x="71986" y="0"/>
                </a:moveTo>
                <a:lnTo>
                  <a:pt x="11391193" y="0"/>
                </a:lnTo>
                <a:cubicBezTo>
                  <a:pt x="11430950" y="0"/>
                  <a:pt x="11463179" y="32229"/>
                  <a:pt x="11463179" y="71986"/>
                </a:cubicBezTo>
                <a:lnTo>
                  <a:pt x="11463179" y="980755"/>
                </a:lnTo>
                <a:cubicBezTo>
                  <a:pt x="11463179" y="1020512"/>
                  <a:pt x="11430950" y="1052741"/>
                  <a:pt x="11391193" y="1052741"/>
                </a:cubicBezTo>
                <a:lnTo>
                  <a:pt x="71986" y="1052741"/>
                </a:lnTo>
                <a:cubicBezTo>
                  <a:pt x="32229" y="1052741"/>
                  <a:pt x="0" y="1020512"/>
                  <a:pt x="0" y="980755"/>
                </a:cubicBezTo>
                <a:lnTo>
                  <a:pt x="0" y="71986"/>
                </a:lnTo>
                <a:cubicBezTo>
                  <a:pt x="0" y="32256"/>
                  <a:pt x="32256" y="0"/>
                  <a:pt x="71986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 w="12700">
            <a:solidFill>
              <a:srgbClr val="4C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5" name="Shape 53"/>
          <p:cNvSpPr/>
          <p:nvPr/>
        </p:nvSpPr>
        <p:spPr>
          <a:xfrm>
            <a:off x="548865" y="5830565"/>
            <a:ext cx="269934" cy="269934"/>
          </a:xfrm>
          <a:custGeom>
            <a:avLst/>
            <a:gdLst/>
            <a:ahLst/>
            <a:cxnLst/>
            <a:rect l="l" t="t" r="r" b="b"/>
            <a:pathLst>
              <a:path w="269934" h="269934">
                <a:moveTo>
                  <a:pt x="63266" y="29524"/>
                </a:moveTo>
                <a:cubicBezTo>
                  <a:pt x="63266" y="13233"/>
                  <a:pt x="76499" y="0"/>
                  <a:pt x="92790" y="0"/>
                </a:cubicBezTo>
                <a:lnTo>
                  <a:pt x="105443" y="0"/>
                </a:lnTo>
                <a:cubicBezTo>
                  <a:pt x="114774" y="0"/>
                  <a:pt x="122314" y="7539"/>
                  <a:pt x="122314" y="16871"/>
                </a:cubicBezTo>
                <a:lnTo>
                  <a:pt x="122314" y="253063"/>
                </a:lnTo>
                <a:cubicBezTo>
                  <a:pt x="122314" y="262394"/>
                  <a:pt x="114774" y="269934"/>
                  <a:pt x="105443" y="269934"/>
                </a:cubicBezTo>
                <a:lnTo>
                  <a:pt x="88572" y="269934"/>
                </a:lnTo>
                <a:cubicBezTo>
                  <a:pt x="72861" y="269934"/>
                  <a:pt x="59628" y="259178"/>
                  <a:pt x="55885" y="244627"/>
                </a:cubicBezTo>
                <a:cubicBezTo>
                  <a:pt x="55516" y="244627"/>
                  <a:pt x="55199" y="244627"/>
                  <a:pt x="54830" y="244627"/>
                </a:cubicBezTo>
                <a:cubicBezTo>
                  <a:pt x="31527" y="244627"/>
                  <a:pt x="12653" y="225753"/>
                  <a:pt x="12653" y="202450"/>
                </a:cubicBezTo>
                <a:cubicBezTo>
                  <a:pt x="12653" y="192960"/>
                  <a:pt x="15816" y="184209"/>
                  <a:pt x="21089" y="177144"/>
                </a:cubicBezTo>
                <a:cubicBezTo>
                  <a:pt x="10861" y="169447"/>
                  <a:pt x="4218" y="157215"/>
                  <a:pt x="4218" y="143402"/>
                </a:cubicBezTo>
                <a:cubicBezTo>
                  <a:pt x="4218" y="127111"/>
                  <a:pt x="13497" y="112929"/>
                  <a:pt x="26993" y="105917"/>
                </a:cubicBezTo>
                <a:cubicBezTo>
                  <a:pt x="23250" y="99591"/>
                  <a:pt x="21089" y="92210"/>
                  <a:pt x="21089" y="84354"/>
                </a:cubicBezTo>
                <a:cubicBezTo>
                  <a:pt x="21089" y="61051"/>
                  <a:pt x="39963" y="42177"/>
                  <a:pt x="63266" y="42177"/>
                </a:cubicBezTo>
                <a:lnTo>
                  <a:pt x="63266" y="29524"/>
                </a:lnTo>
                <a:close/>
                <a:moveTo>
                  <a:pt x="206668" y="29524"/>
                </a:moveTo>
                <a:lnTo>
                  <a:pt x="206668" y="42177"/>
                </a:lnTo>
                <a:cubicBezTo>
                  <a:pt x="229971" y="42177"/>
                  <a:pt x="248845" y="61051"/>
                  <a:pt x="248845" y="84354"/>
                </a:cubicBezTo>
                <a:cubicBezTo>
                  <a:pt x="248845" y="92262"/>
                  <a:pt x="246683" y="99643"/>
                  <a:pt x="242940" y="105917"/>
                </a:cubicBezTo>
                <a:cubicBezTo>
                  <a:pt x="256490" y="112929"/>
                  <a:pt x="265716" y="127059"/>
                  <a:pt x="265716" y="143402"/>
                </a:cubicBezTo>
                <a:cubicBezTo>
                  <a:pt x="265716" y="157215"/>
                  <a:pt x="259073" y="169447"/>
                  <a:pt x="248845" y="177144"/>
                </a:cubicBezTo>
                <a:cubicBezTo>
                  <a:pt x="254117" y="184209"/>
                  <a:pt x="257280" y="192960"/>
                  <a:pt x="257280" y="202450"/>
                </a:cubicBezTo>
                <a:cubicBezTo>
                  <a:pt x="257280" y="225753"/>
                  <a:pt x="238406" y="244627"/>
                  <a:pt x="215103" y="244627"/>
                </a:cubicBezTo>
                <a:cubicBezTo>
                  <a:pt x="214734" y="244627"/>
                  <a:pt x="214418" y="244627"/>
                  <a:pt x="214049" y="244627"/>
                </a:cubicBezTo>
                <a:cubicBezTo>
                  <a:pt x="210306" y="259178"/>
                  <a:pt x="197073" y="269934"/>
                  <a:pt x="181362" y="269934"/>
                </a:cubicBezTo>
                <a:lnTo>
                  <a:pt x="164491" y="269934"/>
                </a:lnTo>
                <a:cubicBezTo>
                  <a:pt x="155159" y="269934"/>
                  <a:pt x="147620" y="262394"/>
                  <a:pt x="147620" y="253063"/>
                </a:cubicBezTo>
                <a:lnTo>
                  <a:pt x="147620" y="16871"/>
                </a:lnTo>
                <a:cubicBezTo>
                  <a:pt x="147620" y="7539"/>
                  <a:pt x="155159" y="0"/>
                  <a:pt x="164491" y="0"/>
                </a:cubicBezTo>
                <a:lnTo>
                  <a:pt x="177144" y="0"/>
                </a:lnTo>
                <a:cubicBezTo>
                  <a:pt x="193435" y="0"/>
                  <a:pt x="206668" y="13233"/>
                  <a:pt x="206668" y="29524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6" name="Text 54"/>
          <p:cNvSpPr/>
          <p:nvPr/>
        </p:nvSpPr>
        <p:spPr>
          <a:xfrm>
            <a:off x="994255" y="5587625"/>
            <a:ext cx="10770350" cy="251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17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技术实现</a:t>
            </a:r>
            <a:endParaRPr lang="en-US" sz="1600" dirty="0"/>
          </a:p>
        </p:txBody>
      </p:sp>
      <p:sp>
        <p:nvSpPr>
          <p:cNvPr id="57" name="Text 55"/>
          <p:cNvSpPr/>
          <p:nvPr/>
        </p:nvSpPr>
        <p:spPr>
          <a:xfrm>
            <a:off x="994255" y="5875554"/>
            <a:ext cx="10752354" cy="4678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34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利用大模型的</a:t>
            </a:r>
            <a:r>
              <a:rPr lang="en-US" sz="1134" b="1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泛化理解能力</a:t>
            </a:r>
            <a:r>
              <a:rPr lang="en-US" sz="1134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，将用户高度开放、非标的口语化查询，精准降维并映射至严格结构化的API入参Schema规范中。通过结合向量语义检索与Few-Shot示例，实现高精度的意图识别与参数提取。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6752" y="356752"/>
            <a:ext cx="11549846" cy="214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4" b="1" kern="0" spc="56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DYNAMIC TABLE ADAPTATION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56752" y="642154"/>
            <a:ext cx="11639034" cy="356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528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动态表格自适应：JSON数据的即时交互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56752" y="1105931"/>
            <a:ext cx="856205" cy="35675"/>
          </a:xfrm>
          <a:custGeom>
            <a:avLst/>
            <a:gdLst/>
            <a:ahLst/>
            <a:cxnLst/>
            <a:rect l="l" t="t" r="r" b="b"/>
            <a:pathLst>
              <a:path w="856205" h="35675">
                <a:moveTo>
                  <a:pt x="0" y="0"/>
                </a:moveTo>
                <a:lnTo>
                  <a:pt x="856205" y="0"/>
                </a:lnTo>
                <a:lnTo>
                  <a:pt x="856205" y="35675"/>
                </a:lnTo>
                <a:lnTo>
                  <a:pt x="0" y="35675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D4A26A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65671" y="1293226"/>
            <a:ext cx="5065879" cy="4281024"/>
          </a:xfrm>
          <a:custGeom>
            <a:avLst/>
            <a:gdLst/>
            <a:ahLst/>
            <a:cxnLst/>
            <a:rect l="l" t="t" r="r" b="b"/>
            <a:pathLst>
              <a:path w="5065879" h="4281024">
                <a:moveTo>
                  <a:pt x="71365" y="0"/>
                </a:moveTo>
                <a:lnTo>
                  <a:pt x="4994514" y="0"/>
                </a:lnTo>
                <a:cubicBezTo>
                  <a:pt x="5033928" y="0"/>
                  <a:pt x="5065879" y="31951"/>
                  <a:pt x="5065879" y="71365"/>
                </a:cubicBezTo>
                <a:lnTo>
                  <a:pt x="5065879" y="4209659"/>
                </a:lnTo>
                <a:cubicBezTo>
                  <a:pt x="5065879" y="4249073"/>
                  <a:pt x="5033928" y="4281024"/>
                  <a:pt x="4994514" y="4281024"/>
                </a:cubicBezTo>
                <a:lnTo>
                  <a:pt x="71365" y="4281024"/>
                </a:lnTo>
                <a:cubicBezTo>
                  <a:pt x="31951" y="4281024"/>
                  <a:pt x="0" y="4249073"/>
                  <a:pt x="0" y="4209659"/>
                </a:cubicBezTo>
                <a:lnTo>
                  <a:pt x="0" y="71365"/>
                </a:lnTo>
                <a:cubicBezTo>
                  <a:pt x="0" y="31951"/>
                  <a:pt x="31951" y="0"/>
                  <a:pt x="71365" y="0"/>
                </a:cubicBezTo>
                <a:close/>
              </a:path>
            </a:pathLst>
          </a:custGeom>
          <a:gradFill flip="none" rotWithShape="1">
            <a:gsLst>
              <a:gs pos="0">
                <a:srgbClr val="D4A26A">
                  <a:alpha val="20000"/>
                </a:srgbClr>
              </a:gs>
              <a:gs pos="100000">
                <a:srgbClr val="D4A26A">
                  <a:alpha val="5000"/>
                </a:srgbClr>
              </a:gs>
            </a:gsLst>
            <a:lin ang="2700000" scaled="1"/>
          </a:gradFill>
          <a:ln w="25400">
            <a:solidFill>
              <a:srgbClr val="D4A26A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552966" y="1480521"/>
            <a:ext cx="499453" cy="499453"/>
          </a:xfrm>
          <a:custGeom>
            <a:avLst/>
            <a:gdLst/>
            <a:ahLst/>
            <a:cxnLst/>
            <a:rect l="l" t="t" r="r" b="b"/>
            <a:pathLst>
              <a:path w="499453" h="499453">
                <a:moveTo>
                  <a:pt x="71352" y="0"/>
                </a:moveTo>
                <a:lnTo>
                  <a:pt x="428101" y="0"/>
                </a:lnTo>
                <a:cubicBezTo>
                  <a:pt x="467481" y="0"/>
                  <a:pt x="499453" y="31972"/>
                  <a:pt x="499453" y="71352"/>
                </a:cubicBezTo>
                <a:lnTo>
                  <a:pt x="499453" y="428101"/>
                </a:lnTo>
                <a:cubicBezTo>
                  <a:pt x="499453" y="467481"/>
                  <a:pt x="467481" y="499453"/>
                  <a:pt x="428101" y="499453"/>
                </a:cubicBezTo>
                <a:lnTo>
                  <a:pt x="71352" y="499453"/>
                </a:lnTo>
                <a:cubicBezTo>
                  <a:pt x="31972" y="499453"/>
                  <a:pt x="0" y="467481"/>
                  <a:pt x="0" y="428101"/>
                </a:cubicBezTo>
                <a:lnTo>
                  <a:pt x="0" y="71352"/>
                </a:lnTo>
                <a:cubicBezTo>
                  <a:pt x="0" y="31972"/>
                  <a:pt x="31972" y="0"/>
                  <a:pt x="71352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709045" y="1623222"/>
            <a:ext cx="187295" cy="214051"/>
          </a:xfrm>
          <a:custGeom>
            <a:avLst/>
            <a:gdLst/>
            <a:ahLst/>
            <a:cxnLst/>
            <a:rect l="l" t="t" r="r" b="b"/>
            <a:pathLst>
              <a:path w="187295" h="214051">
                <a:moveTo>
                  <a:pt x="107026" y="66891"/>
                </a:moveTo>
                <a:lnTo>
                  <a:pt x="107026" y="107026"/>
                </a:lnTo>
                <a:lnTo>
                  <a:pt x="160538" y="107026"/>
                </a:lnTo>
                <a:lnTo>
                  <a:pt x="160538" y="66891"/>
                </a:lnTo>
                <a:lnTo>
                  <a:pt x="107026" y="66891"/>
                </a:lnTo>
                <a:close/>
                <a:moveTo>
                  <a:pt x="80269" y="66891"/>
                </a:moveTo>
                <a:lnTo>
                  <a:pt x="26756" y="66891"/>
                </a:lnTo>
                <a:lnTo>
                  <a:pt x="26756" y="107026"/>
                </a:lnTo>
                <a:lnTo>
                  <a:pt x="80269" y="107026"/>
                </a:lnTo>
                <a:lnTo>
                  <a:pt x="80269" y="66891"/>
                </a:lnTo>
                <a:close/>
                <a:moveTo>
                  <a:pt x="0" y="133782"/>
                </a:moveTo>
                <a:lnTo>
                  <a:pt x="0" y="40135"/>
                </a:lnTo>
                <a:cubicBezTo>
                  <a:pt x="0" y="25377"/>
                  <a:pt x="11999" y="13378"/>
                  <a:pt x="26756" y="13378"/>
                </a:cubicBezTo>
                <a:lnTo>
                  <a:pt x="160538" y="13378"/>
                </a:lnTo>
                <a:cubicBezTo>
                  <a:pt x="175296" y="13378"/>
                  <a:pt x="187295" y="25377"/>
                  <a:pt x="187295" y="40135"/>
                </a:cubicBezTo>
                <a:lnTo>
                  <a:pt x="187295" y="173917"/>
                </a:lnTo>
                <a:cubicBezTo>
                  <a:pt x="187295" y="188674"/>
                  <a:pt x="175296" y="200673"/>
                  <a:pt x="160538" y="200673"/>
                </a:cubicBezTo>
                <a:lnTo>
                  <a:pt x="26756" y="200673"/>
                </a:lnTo>
                <a:cubicBezTo>
                  <a:pt x="11999" y="200673"/>
                  <a:pt x="0" y="188674"/>
                  <a:pt x="0" y="173917"/>
                </a:cubicBezTo>
                <a:lnTo>
                  <a:pt x="0" y="133782"/>
                </a:lnTo>
                <a:close/>
                <a:moveTo>
                  <a:pt x="160538" y="133782"/>
                </a:moveTo>
                <a:lnTo>
                  <a:pt x="107026" y="133782"/>
                </a:lnTo>
                <a:lnTo>
                  <a:pt x="107026" y="173917"/>
                </a:lnTo>
                <a:lnTo>
                  <a:pt x="160538" y="173917"/>
                </a:lnTo>
                <a:lnTo>
                  <a:pt x="160538" y="133782"/>
                </a:lnTo>
                <a:close/>
                <a:moveTo>
                  <a:pt x="80269" y="173917"/>
                </a:moveTo>
                <a:lnTo>
                  <a:pt x="80269" y="133782"/>
                </a:lnTo>
                <a:lnTo>
                  <a:pt x="26756" y="133782"/>
                </a:lnTo>
                <a:lnTo>
                  <a:pt x="26756" y="173917"/>
                </a:lnTo>
                <a:lnTo>
                  <a:pt x="80269" y="173917"/>
                </a:ln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1159444" y="1498358"/>
            <a:ext cx="1605384" cy="2854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85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动态表格自适应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159444" y="1783760"/>
            <a:ext cx="1560790" cy="178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3" dirty="0">
                <a:solidFill>
                  <a:srgbClr val="D4A26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FR-MVP-05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52966" y="2122674"/>
            <a:ext cx="4762639" cy="4637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24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将API返回的层级JSON/XML数据扁平化，自动提取核心数据并组装为前端交互式数据表格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52966" y="2729153"/>
            <a:ext cx="4691289" cy="1444846"/>
          </a:xfrm>
          <a:custGeom>
            <a:avLst/>
            <a:gdLst/>
            <a:ahLst/>
            <a:cxnLst/>
            <a:rect l="l" t="t" r="r" b="b"/>
            <a:pathLst>
              <a:path w="4691289" h="1444846">
                <a:moveTo>
                  <a:pt x="71346" y="0"/>
                </a:moveTo>
                <a:lnTo>
                  <a:pt x="4619942" y="0"/>
                </a:lnTo>
                <a:cubicBezTo>
                  <a:pt x="4659346" y="0"/>
                  <a:pt x="4691289" y="31943"/>
                  <a:pt x="4691289" y="71346"/>
                </a:cubicBezTo>
                <a:lnTo>
                  <a:pt x="4691289" y="1373499"/>
                </a:lnTo>
                <a:cubicBezTo>
                  <a:pt x="4691289" y="1412903"/>
                  <a:pt x="4659346" y="1444846"/>
                  <a:pt x="4619942" y="1444846"/>
                </a:cubicBezTo>
                <a:lnTo>
                  <a:pt x="71346" y="1444846"/>
                </a:lnTo>
                <a:cubicBezTo>
                  <a:pt x="31943" y="1444846"/>
                  <a:pt x="0" y="1412903"/>
                  <a:pt x="0" y="1373499"/>
                </a:cubicBezTo>
                <a:lnTo>
                  <a:pt x="0" y="71346"/>
                </a:lnTo>
                <a:cubicBezTo>
                  <a:pt x="0" y="31969"/>
                  <a:pt x="31969" y="0"/>
                  <a:pt x="71346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10"/>
          <p:cNvSpPr/>
          <p:nvPr/>
        </p:nvSpPr>
        <p:spPr>
          <a:xfrm>
            <a:off x="668910" y="2871854"/>
            <a:ext cx="160538" cy="142701"/>
          </a:xfrm>
          <a:custGeom>
            <a:avLst/>
            <a:gdLst/>
            <a:ahLst/>
            <a:cxnLst/>
            <a:rect l="l" t="t" r="r" b="b"/>
            <a:pathLst>
              <a:path w="160538" h="142701">
                <a:moveTo>
                  <a:pt x="100559" y="334"/>
                </a:moveTo>
                <a:cubicBezTo>
                  <a:pt x="95821" y="-1031"/>
                  <a:pt x="90888" y="1728"/>
                  <a:pt x="89522" y="6466"/>
                </a:cubicBezTo>
                <a:lnTo>
                  <a:pt x="53847" y="131329"/>
                </a:lnTo>
                <a:cubicBezTo>
                  <a:pt x="52482" y="136067"/>
                  <a:pt x="55241" y="141001"/>
                  <a:pt x="59979" y="142366"/>
                </a:cubicBezTo>
                <a:cubicBezTo>
                  <a:pt x="64717" y="143732"/>
                  <a:pt x="69650" y="140973"/>
                  <a:pt x="71016" y="136235"/>
                </a:cubicBezTo>
                <a:lnTo>
                  <a:pt x="106691" y="11371"/>
                </a:lnTo>
                <a:cubicBezTo>
                  <a:pt x="108057" y="6633"/>
                  <a:pt x="105298" y="1700"/>
                  <a:pt x="100559" y="334"/>
                </a:cubicBezTo>
                <a:close/>
                <a:moveTo>
                  <a:pt x="118564" y="38267"/>
                </a:moveTo>
                <a:cubicBezTo>
                  <a:pt x="115080" y="41751"/>
                  <a:pt x="115080" y="47409"/>
                  <a:pt x="118564" y="50893"/>
                </a:cubicBezTo>
                <a:lnTo>
                  <a:pt x="139022" y="71350"/>
                </a:lnTo>
                <a:lnTo>
                  <a:pt x="118564" y="91808"/>
                </a:lnTo>
                <a:cubicBezTo>
                  <a:pt x="115080" y="95292"/>
                  <a:pt x="115080" y="100950"/>
                  <a:pt x="118564" y="104434"/>
                </a:cubicBezTo>
                <a:cubicBezTo>
                  <a:pt x="122048" y="107917"/>
                  <a:pt x="127706" y="107917"/>
                  <a:pt x="131190" y="104434"/>
                </a:cubicBezTo>
                <a:lnTo>
                  <a:pt x="157946" y="77677"/>
                </a:lnTo>
                <a:cubicBezTo>
                  <a:pt x="161430" y="74193"/>
                  <a:pt x="161430" y="68535"/>
                  <a:pt x="157946" y="65051"/>
                </a:cubicBezTo>
                <a:lnTo>
                  <a:pt x="131190" y="38295"/>
                </a:lnTo>
                <a:cubicBezTo>
                  <a:pt x="127706" y="34811"/>
                  <a:pt x="122048" y="34811"/>
                  <a:pt x="118564" y="38295"/>
                </a:cubicBezTo>
                <a:close/>
                <a:moveTo>
                  <a:pt x="42002" y="38267"/>
                </a:moveTo>
                <a:cubicBezTo>
                  <a:pt x="38518" y="34783"/>
                  <a:pt x="32860" y="34783"/>
                  <a:pt x="29376" y="38267"/>
                </a:cubicBezTo>
                <a:lnTo>
                  <a:pt x="2620" y="65024"/>
                </a:lnTo>
                <a:cubicBezTo>
                  <a:pt x="-864" y="68508"/>
                  <a:pt x="-864" y="74165"/>
                  <a:pt x="2620" y="77649"/>
                </a:cubicBezTo>
                <a:lnTo>
                  <a:pt x="29376" y="104406"/>
                </a:lnTo>
                <a:cubicBezTo>
                  <a:pt x="32860" y="107890"/>
                  <a:pt x="38518" y="107890"/>
                  <a:pt x="42002" y="104406"/>
                </a:cubicBezTo>
                <a:cubicBezTo>
                  <a:pt x="45486" y="100922"/>
                  <a:pt x="45486" y="95264"/>
                  <a:pt x="42002" y="91780"/>
                </a:cubicBezTo>
                <a:lnTo>
                  <a:pt x="21544" y="71350"/>
                </a:lnTo>
                <a:lnTo>
                  <a:pt x="41974" y="50893"/>
                </a:lnTo>
                <a:cubicBezTo>
                  <a:pt x="45458" y="47409"/>
                  <a:pt x="45458" y="41751"/>
                  <a:pt x="41974" y="38267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1"/>
          <p:cNvSpPr/>
          <p:nvPr/>
        </p:nvSpPr>
        <p:spPr>
          <a:xfrm>
            <a:off x="838367" y="2836178"/>
            <a:ext cx="4370212" cy="214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4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数据扁平化处理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64451" y="3126040"/>
            <a:ext cx="4468319" cy="936474"/>
          </a:xfrm>
          <a:custGeom>
            <a:avLst/>
            <a:gdLst/>
            <a:ahLst/>
            <a:cxnLst/>
            <a:rect l="l" t="t" r="r" b="b"/>
            <a:pathLst>
              <a:path w="4468319" h="936474">
                <a:moveTo>
                  <a:pt x="71350" y="0"/>
                </a:moveTo>
                <a:lnTo>
                  <a:pt x="4396969" y="0"/>
                </a:lnTo>
                <a:cubicBezTo>
                  <a:pt x="4436374" y="0"/>
                  <a:pt x="4468319" y="31944"/>
                  <a:pt x="4468319" y="71350"/>
                </a:cubicBezTo>
                <a:lnTo>
                  <a:pt x="4468319" y="865124"/>
                </a:lnTo>
                <a:cubicBezTo>
                  <a:pt x="4468319" y="904530"/>
                  <a:pt x="4436374" y="936474"/>
                  <a:pt x="4396969" y="936474"/>
                </a:cubicBezTo>
                <a:lnTo>
                  <a:pt x="71350" y="936474"/>
                </a:lnTo>
                <a:cubicBezTo>
                  <a:pt x="31944" y="936474"/>
                  <a:pt x="0" y="904530"/>
                  <a:pt x="0" y="865124"/>
                </a:cubicBezTo>
                <a:lnTo>
                  <a:pt x="0" y="71350"/>
                </a:lnTo>
                <a:cubicBezTo>
                  <a:pt x="0" y="31971"/>
                  <a:pt x="31971" y="0"/>
                  <a:pt x="71350" y="0"/>
                </a:cubicBezTo>
                <a:close/>
              </a:path>
            </a:pathLst>
          </a:custGeom>
          <a:solidFill>
            <a:srgbClr val="D4A26A">
              <a:alpha val="10196"/>
            </a:srgbClr>
          </a:solidFill>
          <a:ln w="12700">
            <a:solidFill>
              <a:srgbClr val="D4A2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3"/>
          <p:cNvSpPr/>
          <p:nvPr/>
        </p:nvSpPr>
        <p:spPr>
          <a:xfrm>
            <a:off x="740260" y="3201849"/>
            <a:ext cx="4379131" cy="178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3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原始JSON：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40260" y="3424819"/>
            <a:ext cx="3875916" cy="124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43" dirty="0">
                <a:solidFill>
                  <a:srgbClr val="E0E2E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{"data": {"sales": [{"region": "华东", "amount": 1500000}]}}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40260" y="3629952"/>
            <a:ext cx="4379131" cy="178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3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扁平化后：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40260" y="3852922"/>
            <a:ext cx="1878453" cy="124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43" dirty="0">
                <a:solidFill>
                  <a:srgbClr val="D4A2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region: 华东, amount: 1500000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52966" y="4281024"/>
            <a:ext cx="4691289" cy="1105931"/>
          </a:xfrm>
          <a:custGeom>
            <a:avLst/>
            <a:gdLst/>
            <a:ahLst/>
            <a:cxnLst/>
            <a:rect l="l" t="t" r="r" b="b"/>
            <a:pathLst>
              <a:path w="4691289" h="1105931">
                <a:moveTo>
                  <a:pt x="71355" y="0"/>
                </a:moveTo>
                <a:lnTo>
                  <a:pt x="4619934" y="0"/>
                </a:lnTo>
                <a:cubicBezTo>
                  <a:pt x="4659342" y="0"/>
                  <a:pt x="4691289" y="31947"/>
                  <a:pt x="4691289" y="71355"/>
                </a:cubicBezTo>
                <a:lnTo>
                  <a:pt x="4691289" y="1034577"/>
                </a:lnTo>
                <a:cubicBezTo>
                  <a:pt x="4691289" y="1073985"/>
                  <a:pt x="4659342" y="1105931"/>
                  <a:pt x="4619934" y="1105931"/>
                </a:cubicBezTo>
                <a:lnTo>
                  <a:pt x="71355" y="1105931"/>
                </a:lnTo>
                <a:cubicBezTo>
                  <a:pt x="31947" y="1105931"/>
                  <a:pt x="0" y="1073985"/>
                  <a:pt x="0" y="1034577"/>
                </a:cubicBezTo>
                <a:lnTo>
                  <a:pt x="0" y="71355"/>
                </a:lnTo>
                <a:cubicBezTo>
                  <a:pt x="0" y="31947"/>
                  <a:pt x="31947" y="0"/>
                  <a:pt x="71355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Shape 18"/>
          <p:cNvSpPr/>
          <p:nvPr/>
        </p:nvSpPr>
        <p:spPr>
          <a:xfrm>
            <a:off x="677829" y="4423725"/>
            <a:ext cx="142701" cy="142701"/>
          </a:xfrm>
          <a:custGeom>
            <a:avLst/>
            <a:gdLst/>
            <a:ahLst/>
            <a:cxnLst/>
            <a:rect l="l" t="t" r="r" b="b"/>
            <a:pathLst>
              <a:path w="142701" h="142701">
                <a:moveTo>
                  <a:pt x="111067" y="3400"/>
                </a:moveTo>
                <a:lnTo>
                  <a:pt x="86484" y="27983"/>
                </a:lnTo>
                <a:lnTo>
                  <a:pt x="114718" y="56216"/>
                </a:lnTo>
                <a:lnTo>
                  <a:pt x="139301" y="31634"/>
                </a:lnTo>
                <a:cubicBezTo>
                  <a:pt x="141474" y="29432"/>
                  <a:pt x="142701" y="26478"/>
                  <a:pt x="142701" y="23412"/>
                </a:cubicBezTo>
                <a:cubicBezTo>
                  <a:pt x="142701" y="20346"/>
                  <a:pt x="141474" y="17392"/>
                  <a:pt x="139301" y="15190"/>
                </a:cubicBezTo>
                <a:lnTo>
                  <a:pt x="127511" y="3400"/>
                </a:lnTo>
                <a:cubicBezTo>
                  <a:pt x="125309" y="1226"/>
                  <a:pt x="122355" y="0"/>
                  <a:pt x="119289" y="0"/>
                </a:cubicBezTo>
                <a:cubicBezTo>
                  <a:pt x="116223" y="0"/>
                  <a:pt x="113269" y="1226"/>
                  <a:pt x="111067" y="3400"/>
                </a:cubicBezTo>
                <a:close/>
                <a:moveTo>
                  <a:pt x="77036" y="37431"/>
                </a:moveTo>
                <a:lnTo>
                  <a:pt x="3400" y="111067"/>
                </a:lnTo>
                <a:cubicBezTo>
                  <a:pt x="1226" y="113269"/>
                  <a:pt x="0" y="116223"/>
                  <a:pt x="0" y="119289"/>
                </a:cubicBezTo>
                <a:cubicBezTo>
                  <a:pt x="0" y="122355"/>
                  <a:pt x="1226" y="125309"/>
                  <a:pt x="3400" y="127511"/>
                </a:cubicBezTo>
                <a:lnTo>
                  <a:pt x="15190" y="139301"/>
                </a:lnTo>
                <a:cubicBezTo>
                  <a:pt x="17392" y="141474"/>
                  <a:pt x="20346" y="142701"/>
                  <a:pt x="23412" y="142701"/>
                </a:cubicBezTo>
                <a:cubicBezTo>
                  <a:pt x="26478" y="142701"/>
                  <a:pt x="29432" y="141474"/>
                  <a:pt x="31634" y="139301"/>
                </a:cubicBezTo>
                <a:lnTo>
                  <a:pt x="105270" y="65665"/>
                </a:lnTo>
                <a:lnTo>
                  <a:pt x="77036" y="37431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9"/>
          <p:cNvSpPr/>
          <p:nvPr/>
        </p:nvSpPr>
        <p:spPr>
          <a:xfrm>
            <a:off x="838367" y="4388050"/>
            <a:ext cx="4370212" cy="214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4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自动列识别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85633" y="4700208"/>
            <a:ext cx="109255" cy="124863"/>
          </a:xfrm>
          <a:custGeom>
            <a:avLst/>
            <a:gdLst/>
            <a:ahLst/>
            <a:cxnLst/>
            <a:rect l="l" t="t" r="r" b="b"/>
            <a:pathLst>
              <a:path w="109255" h="124863">
                <a:moveTo>
                  <a:pt x="106036" y="17096"/>
                </a:moveTo>
                <a:cubicBezTo>
                  <a:pt x="109524" y="19632"/>
                  <a:pt x="110304" y="24509"/>
                  <a:pt x="107768" y="27997"/>
                </a:cubicBezTo>
                <a:lnTo>
                  <a:pt x="45336" y="113840"/>
                </a:lnTo>
                <a:cubicBezTo>
                  <a:pt x="43995" y="115694"/>
                  <a:pt x="41922" y="116840"/>
                  <a:pt x="39629" y="117035"/>
                </a:cubicBezTo>
                <a:cubicBezTo>
                  <a:pt x="37337" y="117230"/>
                  <a:pt x="35118" y="116376"/>
                  <a:pt x="33508" y="114767"/>
                </a:cubicBezTo>
                <a:lnTo>
                  <a:pt x="2292" y="83551"/>
                </a:lnTo>
                <a:cubicBezTo>
                  <a:pt x="-756" y="80503"/>
                  <a:pt x="-756" y="75552"/>
                  <a:pt x="2292" y="72504"/>
                </a:cubicBezTo>
                <a:cubicBezTo>
                  <a:pt x="5341" y="69455"/>
                  <a:pt x="10291" y="69455"/>
                  <a:pt x="13340" y="72504"/>
                </a:cubicBezTo>
                <a:lnTo>
                  <a:pt x="38093" y="97257"/>
                </a:lnTo>
                <a:lnTo>
                  <a:pt x="95159" y="18803"/>
                </a:lnTo>
                <a:cubicBezTo>
                  <a:pt x="97696" y="15315"/>
                  <a:pt x="102573" y="14535"/>
                  <a:pt x="106061" y="17071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3" name="Text 21"/>
          <p:cNvSpPr/>
          <p:nvPr/>
        </p:nvSpPr>
        <p:spPr>
          <a:xfrm>
            <a:off x="887421" y="4673451"/>
            <a:ext cx="2185106" cy="178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3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自动识别数据类型（文本/数字/日期）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85633" y="4914259"/>
            <a:ext cx="109255" cy="124863"/>
          </a:xfrm>
          <a:custGeom>
            <a:avLst/>
            <a:gdLst/>
            <a:ahLst/>
            <a:cxnLst/>
            <a:rect l="l" t="t" r="r" b="b"/>
            <a:pathLst>
              <a:path w="109255" h="124863">
                <a:moveTo>
                  <a:pt x="106036" y="17096"/>
                </a:moveTo>
                <a:cubicBezTo>
                  <a:pt x="109524" y="19632"/>
                  <a:pt x="110304" y="24509"/>
                  <a:pt x="107768" y="27997"/>
                </a:cubicBezTo>
                <a:lnTo>
                  <a:pt x="45336" y="113840"/>
                </a:lnTo>
                <a:cubicBezTo>
                  <a:pt x="43995" y="115694"/>
                  <a:pt x="41922" y="116840"/>
                  <a:pt x="39629" y="117035"/>
                </a:cubicBezTo>
                <a:cubicBezTo>
                  <a:pt x="37337" y="117230"/>
                  <a:pt x="35118" y="116376"/>
                  <a:pt x="33508" y="114767"/>
                </a:cubicBezTo>
                <a:lnTo>
                  <a:pt x="2292" y="83551"/>
                </a:lnTo>
                <a:cubicBezTo>
                  <a:pt x="-756" y="80503"/>
                  <a:pt x="-756" y="75552"/>
                  <a:pt x="2292" y="72504"/>
                </a:cubicBezTo>
                <a:cubicBezTo>
                  <a:pt x="5341" y="69455"/>
                  <a:pt x="10291" y="69455"/>
                  <a:pt x="13340" y="72504"/>
                </a:cubicBezTo>
                <a:lnTo>
                  <a:pt x="38093" y="97257"/>
                </a:lnTo>
                <a:lnTo>
                  <a:pt x="95159" y="18803"/>
                </a:lnTo>
                <a:cubicBezTo>
                  <a:pt x="97696" y="15315"/>
                  <a:pt x="102573" y="14535"/>
                  <a:pt x="106061" y="17071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3"/>
          <p:cNvSpPr/>
          <p:nvPr/>
        </p:nvSpPr>
        <p:spPr>
          <a:xfrm>
            <a:off x="887421" y="4887503"/>
            <a:ext cx="1435927" cy="178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3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智能设置列宽与对齐方式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685633" y="5128310"/>
            <a:ext cx="109255" cy="124863"/>
          </a:xfrm>
          <a:custGeom>
            <a:avLst/>
            <a:gdLst/>
            <a:ahLst/>
            <a:cxnLst/>
            <a:rect l="l" t="t" r="r" b="b"/>
            <a:pathLst>
              <a:path w="109255" h="124863">
                <a:moveTo>
                  <a:pt x="106036" y="17096"/>
                </a:moveTo>
                <a:cubicBezTo>
                  <a:pt x="109524" y="19632"/>
                  <a:pt x="110304" y="24509"/>
                  <a:pt x="107768" y="27997"/>
                </a:cubicBezTo>
                <a:lnTo>
                  <a:pt x="45336" y="113840"/>
                </a:lnTo>
                <a:cubicBezTo>
                  <a:pt x="43995" y="115694"/>
                  <a:pt x="41922" y="116840"/>
                  <a:pt x="39629" y="117035"/>
                </a:cubicBezTo>
                <a:cubicBezTo>
                  <a:pt x="37337" y="117230"/>
                  <a:pt x="35118" y="116376"/>
                  <a:pt x="33508" y="114767"/>
                </a:cubicBezTo>
                <a:lnTo>
                  <a:pt x="2292" y="83551"/>
                </a:lnTo>
                <a:cubicBezTo>
                  <a:pt x="-756" y="80503"/>
                  <a:pt x="-756" y="75552"/>
                  <a:pt x="2292" y="72504"/>
                </a:cubicBezTo>
                <a:cubicBezTo>
                  <a:pt x="5341" y="69455"/>
                  <a:pt x="10291" y="69455"/>
                  <a:pt x="13340" y="72504"/>
                </a:cubicBezTo>
                <a:lnTo>
                  <a:pt x="38093" y="97257"/>
                </a:lnTo>
                <a:lnTo>
                  <a:pt x="95159" y="18803"/>
                </a:lnTo>
                <a:cubicBezTo>
                  <a:pt x="97696" y="15315"/>
                  <a:pt x="102573" y="14535"/>
                  <a:pt x="106061" y="17071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5"/>
          <p:cNvSpPr/>
          <p:nvPr/>
        </p:nvSpPr>
        <p:spPr>
          <a:xfrm>
            <a:off x="887421" y="5101554"/>
            <a:ext cx="1373495" cy="178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3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支持嵌套对象展开/收起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5629505" y="1293226"/>
            <a:ext cx="6198566" cy="2854016"/>
          </a:xfrm>
          <a:custGeom>
            <a:avLst/>
            <a:gdLst/>
            <a:ahLst/>
            <a:cxnLst/>
            <a:rect l="l" t="t" r="r" b="b"/>
            <a:pathLst>
              <a:path w="6198566" h="2854016">
                <a:moveTo>
                  <a:pt x="71350" y="0"/>
                </a:moveTo>
                <a:lnTo>
                  <a:pt x="6127216" y="0"/>
                </a:lnTo>
                <a:cubicBezTo>
                  <a:pt x="6166622" y="0"/>
                  <a:pt x="6198566" y="31945"/>
                  <a:pt x="6198566" y="71350"/>
                </a:cubicBezTo>
                <a:lnTo>
                  <a:pt x="6198566" y="2782666"/>
                </a:lnTo>
                <a:cubicBezTo>
                  <a:pt x="6198566" y="2822071"/>
                  <a:pt x="6166622" y="2854016"/>
                  <a:pt x="6127216" y="2854016"/>
                </a:cubicBezTo>
                <a:lnTo>
                  <a:pt x="71350" y="2854016"/>
                </a:lnTo>
                <a:cubicBezTo>
                  <a:pt x="31945" y="2854016"/>
                  <a:pt x="0" y="2822071"/>
                  <a:pt x="0" y="2782666"/>
                </a:cubicBezTo>
                <a:lnTo>
                  <a:pt x="0" y="71350"/>
                </a:lnTo>
                <a:cubicBezTo>
                  <a:pt x="0" y="31971"/>
                  <a:pt x="31971" y="0"/>
                  <a:pt x="71350" y="0"/>
                </a:cubicBezTo>
                <a:close/>
              </a:path>
            </a:pathLst>
          </a:custGeom>
          <a:gradFill flip="none" rotWithShape="1">
            <a:gsLst>
              <a:gs pos="0">
                <a:srgbClr val="4C5F7A">
                  <a:alpha val="20000"/>
                </a:srgbClr>
              </a:gs>
              <a:gs pos="100000">
                <a:srgbClr val="4C5F7A">
                  <a:alpha val="5000"/>
                </a:srgbClr>
              </a:gs>
            </a:gsLst>
            <a:lin ang="2700000" scaled="1"/>
          </a:gradFill>
          <a:ln w="25400">
            <a:solidFill>
              <a:srgbClr val="4C5F7A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Shape 27"/>
          <p:cNvSpPr/>
          <p:nvPr/>
        </p:nvSpPr>
        <p:spPr>
          <a:xfrm>
            <a:off x="5816800" y="1480521"/>
            <a:ext cx="499453" cy="499453"/>
          </a:xfrm>
          <a:custGeom>
            <a:avLst/>
            <a:gdLst/>
            <a:ahLst/>
            <a:cxnLst/>
            <a:rect l="l" t="t" r="r" b="b"/>
            <a:pathLst>
              <a:path w="499453" h="499453">
                <a:moveTo>
                  <a:pt x="71352" y="0"/>
                </a:moveTo>
                <a:lnTo>
                  <a:pt x="428101" y="0"/>
                </a:lnTo>
                <a:cubicBezTo>
                  <a:pt x="467481" y="0"/>
                  <a:pt x="499453" y="31972"/>
                  <a:pt x="499453" y="71352"/>
                </a:cubicBezTo>
                <a:lnTo>
                  <a:pt x="499453" y="428101"/>
                </a:lnTo>
                <a:cubicBezTo>
                  <a:pt x="499453" y="467481"/>
                  <a:pt x="467481" y="499453"/>
                  <a:pt x="428101" y="499453"/>
                </a:cubicBezTo>
                <a:lnTo>
                  <a:pt x="71352" y="499453"/>
                </a:lnTo>
                <a:cubicBezTo>
                  <a:pt x="31972" y="499453"/>
                  <a:pt x="0" y="467481"/>
                  <a:pt x="0" y="428101"/>
                </a:cubicBezTo>
                <a:lnTo>
                  <a:pt x="0" y="71352"/>
                </a:lnTo>
                <a:cubicBezTo>
                  <a:pt x="0" y="31972"/>
                  <a:pt x="31972" y="0"/>
                  <a:pt x="71352" y="0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0" name="Shape 28"/>
          <p:cNvSpPr/>
          <p:nvPr/>
        </p:nvSpPr>
        <p:spPr>
          <a:xfrm>
            <a:off x="5972879" y="1623222"/>
            <a:ext cx="187295" cy="214051"/>
          </a:xfrm>
          <a:custGeom>
            <a:avLst/>
            <a:gdLst/>
            <a:ahLst/>
            <a:cxnLst/>
            <a:rect l="l" t="t" r="r" b="b"/>
            <a:pathLst>
              <a:path w="187295" h="214051">
                <a:moveTo>
                  <a:pt x="32317" y="1045"/>
                </a:moveTo>
                <a:cubicBezTo>
                  <a:pt x="35703" y="-669"/>
                  <a:pt x="39800" y="-293"/>
                  <a:pt x="42810" y="2007"/>
                </a:cubicBezTo>
                <a:lnTo>
                  <a:pt x="176592" y="102301"/>
                </a:lnTo>
                <a:cubicBezTo>
                  <a:pt x="180062" y="104893"/>
                  <a:pt x="181442" y="109409"/>
                  <a:pt x="180104" y="113506"/>
                </a:cubicBezTo>
                <a:cubicBezTo>
                  <a:pt x="178766" y="117603"/>
                  <a:pt x="174920" y="120362"/>
                  <a:pt x="170572" y="120362"/>
                </a:cubicBezTo>
                <a:lnTo>
                  <a:pt x="106900" y="120362"/>
                </a:lnTo>
                <a:lnTo>
                  <a:pt x="144066" y="194653"/>
                </a:lnTo>
                <a:cubicBezTo>
                  <a:pt x="147369" y="201258"/>
                  <a:pt x="144694" y="209285"/>
                  <a:pt x="138088" y="212588"/>
                </a:cubicBezTo>
                <a:cubicBezTo>
                  <a:pt x="131483" y="215891"/>
                  <a:pt x="123456" y="213215"/>
                  <a:pt x="120153" y="206610"/>
                </a:cubicBezTo>
                <a:lnTo>
                  <a:pt x="82987" y="132319"/>
                </a:lnTo>
                <a:lnTo>
                  <a:pt x="44817" y="183240"/>
                </a:lnTo>
                <a:cubicBezTo>
                  <a:pt x="42225" y="186710"/>
                  <a:pt x="37710" y="188089"/>
                  <a:pt x="33613" y="186751"/>
                </a:cubicBezTo>
                <a:cubicBezTo>
                  <a:pt x="29516" y="185413"/>
                  <a:pt x="26756" y="181567"/>
                  <a:pt x="26756" y="177261"/>
                </a:cubicBezTo>
                <a:lnTo>
                  <a:pt x="26756" y="10034"/>
                </a:lnTo>
                <a:cubicBezTo>
                  <a:pt x="26756" y="6229"/>
                  <a:pt x="28889" y="2759"/>
                  <a:pt x="32317" y="1045"/>
                </a:cubicBezTo>
                <a:close/>
              </a:path>
            </a:pathLst>
          </a:custGeom>
          <a:solidFill>
            <a:srgbClr val="E0E2E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Text 29"/>
          <p:cNvSpPr/>
          <p:nvPr/>
        </p:nvSpPr>
        <p:spPr>
          <a:xfrm>
            <a:off x="6423278" y="1587546"/>
            <a:ext cx="1391333" cy="2854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85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即时交互操作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5816800" y="2122674"/>
            <a:ext cx="5895327" cy="231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24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支持对表格数据进行本地即时的升降序、关键字过滤与全量导出操作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5816800" y="2497264"/>
            <a:ext cx="2854016" cy="677829"/>
          </a:xfrm>
          <a:custGeom>
            <a:avLst/>
            <a:gdLst/>
            <a:ahLst/>
            <a:cxnLst/>
            <a:rect l="l" t="t" r="r" b="b"/>
            <a:pathLst>
              <a:path w="2854016" h="677829">
                <a:moveTo>
                  <a:pt x="71348" y="0"/>
                </a:moveTo>
                <a:lnTo>
                  <a:pt x="2782668" y="0"/>
                </a:lnTo>
                <a:cubicBezTo>
                  <a:pt x="2822072" y="0"/>
                  <a:pt x="2854016" y="31944"/>
                  <a:pt x="2854016" y="71348"/>
                </a:cubicBezTo>
                <a:lnTo>
                  <a:pt x="2854016" y="606481"/>
                </a:lnTo>
                <a:cubicBezTo>
                  <a:pt x="2854016" y="645885"/>
                  <a:pt x="2822072" y="677829"/>
                  <a:pt x="2782668" y="677829"/>
                </a:cubicBezTo>
                <a:lnTo>
                  <a:pt x="71348" y="677829"/>
                </a:lnTo>
                <a:cubicBezTo>
                  <a:pt x="31944" y="677829"/>
                  <a:pt x="0" y="645885"/>
                  <a:pt x="0" y="606481"/>
                </a:cubicBezTo>
                <a:lnTo>
                  <a:pt x="0" y="71348"/>
                </a:lnTo>
                <a:cubicBezTo>
                  <a:pt x="0" y="31970"/>
                  <a:pt x="31970" y="0"/>
                  <a:pt x="71348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4" name="Shape 32"/>
          <p:cNvSpPr/>
          <p:nvPr/>
        </p:nvSpPr>
        <p:spPr>
          <a:xfrm>
            <a:off x="5966190" y="2631046"/>
            <a:ext cx="120404" cy="160538"/>
          </a:xfrm>
          <a:custGeom>
            <a:avLst/>
            <a:gdLst/>
            <a:ahLst/>
            <a:cxnLst/>
            <a:rect l="l" t="t" r="r" b="b"/>
            <a:pathLst>
              <a:path w="120404" h="160538">
                <a:moveTo>
                  <a:pt x="753" y="64027"/>
                </a:moveTo>
                <a:cubicBezTo>
                  <a:pt x="2320" y="67790"/>
                  <a:pt x="5957" y="70236"/>
                  <a:pt x="10034" y="70236"/>
                </a:cubicBezTo>
                <a:lnTo>
                  <a:pt x="110370" y="70236"/>
                </a:lnTo>
                <a:cubicBezTo>
                  <a:pt x="114415" y="70236"/>
                  <a:pt x="118084" y="67790"/>
                  <a:pt x="119651" y="64027"/>
                </a:cubicBezTo>
                <a:cubicBezTo>
                  <a:pt x="121219" y="60265"/>
                  <a:pt x="120341" y="55969"/>
                  <a:pt x="117488" y="53084"/>
                </a:cubicBezTo>
                <a:lnTo>
                  <a:pt x="67320" y="2916"/>
                </a:lnTo>
                <a:cubicBezTo>
                  <a:pt x="63400" y="-1003"/>
                  <a:pt x="57035" y="-1003"/>
                  <a:pt x="53116" y="2916"/>
                </a:cubicBezTo>
                <a:lnTo>
                  <a:pt x="2947" y="53084"/>
                </a:lnTo>
                <a:cubicBezTo>
                  <a:pt x="63" y="55969"/>
                  <a:pt x="-784" y="60265"/>
                  <a:pt x="784" y="64027"/>
                </a:cubicBezTo>
                <a:close/>
                <a:moveTo>
                  <a:pt x="753" y="96480"/>
                </a:moveTo>
                <a:cubicBezTo>
                  <a:pt x="-815" y="100242"/>
                  <a:pt x="63" y="104538"/>
                  <a:pt x="2916" y="107423"/>
                </a:cubicBezTo>
                <a:lnTo>
                  <a:pt x="53084" y="157591"/>
                </a:lnTo>
                <a:cubicBezTo>
                  <a:pt x="57004" y="161510"/>
                  <a:pt x="63369" y="161510"/>
                  <a:pt x="67288" y="157591"/>
                </a:cubicBezTo>
                <a:lnTo>
                  <a:pt x="117456" y="107423"/>
                </a:lnTo>
                <a:cubicBezTo>
                  <a:pt x="120341" y="104538"/>
                  <a:pt x="121188" y="100242"/>
                  <a:pt x="119620" y="96480"/>
                </a:cubicBezTo>
                <a:cubicBezTo>
                  <a:pt x="118052" y="92717"/>
                  <a:pt x="114415" y="90303"/>
                  <a:pt x="110370" y="90303"/>
                </a:cubicBezTo>
                <a:lnTo>
                  <a:pt x="10034" y="90303"/>
                </a:lnTo>
                <a:cubicBezTo>
                  <a:pt x="5989" y="90303"/>
                  <a:pt x="2320" y="92749"/>
                  <a:pt x="753" y="96511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5" name="Text 33"/>
          <p:cNvSpPr/>
          <p:nvPr/>
        </p:nvSpPr>
        <p:spPr>
          <a:xfrm>
            <a:off x="6195849" y="2604290"/>
            <a:ext cx="499453" cy="214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4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升降序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5923825" y="2889691"/>
            <a:ext cx="2702396" cy="178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3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点击表头即时排序，支持多列组合排序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8781883" y="2497264"/>
            <a:ext cx="2854016" cy="677829"/>
          </a:xfrm>
          <a:custGeom>
            <a:avLst/>
            <a:gdLst/>
            <a:ahLst/>
            <a:cxnLst/>
            <a:rect l="l" t="t" r="r" b="b"/>
            <a:pathLst>
              <a:path w="2854016" h="677829">
                <a:moveTo>
                  <a:pt x="71348" y="0"/>
                </a:moveTo>
                <a:lnTo>
                  <a:pt x="2782668" y="0"/>
                </a:lnTo>
                <a:cubicBezTo>
                  <a:pt x="2822072" y="0"/>
                  <a:pt x="2854016" y="31944"/>
                  <a:pt x="2854016" y="71348"/>
                </a:cubicBezTo>
                <a:lnTo>
                  <a:pt x="2854016" y="606481"/>
                </a:lnTo>
                <a:cubicBezTo>
                  <a:pt x="2854016" y="645885"/>
                  <a:pt x="2822072" y="677829"/>
                  <a:pt x="2782668" y="677829"/>
                </a:cubicBezTo>
                <a:lnTo>
                  <a:pt x="71348" y="677829"/>
                </a:lnTo>
                <a:cubicBezTo>
                  <a:pt x="31944" y="677829"/>
                  <a:pt x="0" y="645885"/>
                  <a:pt x="0" y="606481"/>
                </a:cubicBezTo>
                <a:lnTo>
                  <a:pt x="0" y="71348"/>
                </a:lnTo>
                <a:cubicBezTo>
                  <a:pt x="0" y="31970"/>
                  <a:pt x="31970" y="0"/>
                  <a:pt x="71348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8" name="Shape 36"/>
          <p:cNvSpPr/>
          <p:nvPr/>
        </p:nvSpPr>
        <p:spPr>
          <a:xfrm>
            <a:off x="8911205" y="2631046"/>
            <a:ext cx="160538" cy="160538"/>
          </a:xfrm>
          <a:custGeom>
            <a:avLst/>
            <a:gdLst/>
            <a:ahLst/>
            <a:cxnLst/>
            <a:rect l="l" t="t" r="r" b="b"/>
            <a:pathLst>
              <a:path w="160538" h="160538">
                <a:moveTo>
                  <a:pt x="130437" y="65219"/>
                </a:moveTo>
                <a:cubicBezTo>
                  <a:pt x="130437" y="79611"/>
                  <a:pt x="125766" y="92905"/>
                  <a:pt x="117895" y="103692"/>
                </a:cubicBezTo>
                <a:lnTo>
                  <a:pt x="157591" y="143418"/>
                </a:lnTo>
                <a:cubicBezTo>
                  <a:pt x="161510" y="147338"/>
                  <a:pt x="161510" y="153703"/>
                  <a:pt x="157591" y="157622"/>
                </a:cubicBezTo>
                <a:cubicBezTo>
                  <a:pt x="153672" y="161542"/>
                  <a:pt x="147307" y="161542"/>
                  <a:pt x="143387" y="157622"/>
                </a:cubicBezTo>
                <a:lnTo>
                  <a:pt x="103692" y="117895"/>
                </a:lnTo>
                <a:cubicBezTo>
                  <a:pt x="92905" y="125766"/>
                  <a:pt x="79611" y="130437"/>
                  <a:pt x="65219" y="130437"/>
                </a:cubicBezTo>
                <a:cubicBezTo>
                  <a:pt x="29192" y="130437"/>
                  <a:pt x="0" y="101246"/>
                  <a:pt x="0" y="65219"/>
                </a:cubicBezTo>
                <a:cubicBezTo>
                  <a:pt x="0" y="29192"/>
                  <a:pt x="29192" y="0"/>
                  <a:pt x="65219" y="0"/>
                </a:cubicBezTo>
                <a:cubicBezTo>
                  <a:pt x="101246" y="0"/>
                  <a:pt x="130437" y="29192"/>
                  <a:pt x="130437" y="65219"/>
                </a:cubicBezTo>
                <a:close/>
                <a:moveTo>
                  <a:pt x="65219" y="110370"/>
                </a:moveTo>
                <a:cubicBezTo>
                  <a:pt x="90138" y="110370"/>
                  <a:pt x="110370" y="90138"/>
                  <a:pt x="110370" y="65219"/>
                </a:cubicBezTo>
                <a:cubicBezTo>
                  <a:pt x="110370" y="40299"/>
                  <a:pt x="90138" y="20067"/>
                  <a:pt x="65219" y="20067"/>
                </a:cubicBezTo>
                <a:cubicBezTo>
                  <a:pt x="40299" y="20067"/>
                  <a:pt x="20067" y="40299"/>
                  <a:pt x="20067" y="65219"/>
                </a:cubicBezTo>
                <a:cubicBezTo>
                  <a:pt x="20067" y="90138"/>
                  <a:pt x="40299" y="110370"/>
                  <a:pt x="65219" y="110370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9" name="Text 37"/>
          <p:cNvSpPr/>
          <p:nvPr/>
        </p:nvSpPr>
        <p:spPr>
          <a:xfrm>
            <a:off x="9160932" y="2604290"/>
            <a:ext cx="784854" cy="214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4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关键字过滤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8888908" y="2889691"/>
            <a:ext cx="2702396" cy="178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3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实时搜索过滤，支持模糊匹配与高亮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5816800" y="3282119"/>
            <a:ext cx="2854016" cy="677829"/>
          </a:xfrm>
          <a:custGeom>
            <a:avLst/>
            <a:gdLst/>
            <a:ahLst/>
            <a:cxnLst/>
            <a:rect l="l" t="t" r="r" b="b"/>
            <a:pathLst>
              <a:path w="2854016" h="677829">
                <a:moveTo>
                  <a:pt x="71348" y="0"/>
                </a:moveTo>
                <a:lnTo>
                  <a:pt x="2782668" y="0"/>
                </a:lnTo>
                <a:cubicBezTo>
                  <a:pt x="2822072" y="0"/>
                  <a:pt x="2854016" y="31944"/>
                  <a:pt x="2854016" y="71348"/>
                </a:cubicBezTo>
                <a:lnTo>
                  <a:pt x="2854016" y="606481"/>
                </a:lnTo>
                <a:cubicBezTo>
                  <a:pt x="2854016" y="645885"/>
                  <a:pt x="2822072" y="677829"/>
                  <a:pt x="2782668" y="677829"/>
                </a:cubicBezTo>
                <a:lnTo>
                  <a:pt x="71348" y="677829"/>
                </a:lnTo>
                <a:cubicBezTo>
                  <a:pt x="31944" y="677829"/>
                  <a:pt x="0" y="645885"/>
                  <a:pt x="0" y="606481"/>
                </a:cubicBezTo>
                <a:lnTo>
                  <a:pt x="0" y="71348"/>
                </a:lnTo>
                <a:cubicBezTo>
                  <a:pt x="0" y="31970"/>
                  <a:pt x="31970" y="0"/>
                  <a:pt x="71348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2" name="Shape 40"/>
          <p:cNvSpPr/>
          <p:nvPr/>
        </p:nvSpPr>
        <p:spPr>
          <a:xfrm>
            <a:off x="5936089" y="3415901"/>
            <a:ext cx="180606" cy="160538"/>
          </a:xfrm>
          <a:custGeom>
            <a:avLst/>
            <a:gdLst/>
            <a:ahLst/>
            <a:cxnLst/>
            <a:rect l="l" t="t" r="r" b="b"/>
            <a:pathLst>
              <a:path w="180606" h="160538">
                <a:moveTo>
                  <a:pt x="30101" y="0"/>
                </a:moveTo>
                <a:cubicBezTo>
                  <a:pt x="19033" y="0"/>
                  <a:pt x="10034" y="8999"/>
                  <a:pt x="10034" y="20067"/>
                </a:cubicBezTo>
                <a:lnTo>
                  <a:pt x="10034" y="140471"/>
                </a:lnTo>
                <a:cubicBezTo>
                  <a:pt x="10034" y="151539"/>
                  <a:pt x="19033" y="160538"/>
                  <a:pt x="30101" y="160538"/>
                </a:cubicBezTo>
                <a:lnTo>
                  <a:pt x="55185" y="160538"/>
                </a:lnTo>
                <a:lnTo>
                  <a:pt x="55185" y="125421"/>
                </a:lnTo>
                <a:cubicBezTo>
                  <a:pt x="55185" y="114352"/>
                  <a:pt x="64184" y="105353"/>
                  <a:pt x="75252" y="105353"/>
                </a:cubicBezTo>
                <a:lnTo>
                  <a:pt x="130437" y="105353"/>
                </a:lnTo>
                <a:lnTo>
                  <a:pt x="130437" y="53461"/>
                </a:lnTo>
                <a:cubicBezTo>
                  <a:pt x="130437" y="48130"/>
                  <a:pt x="128337" y="43019"/>
                  <a:pt x="124574" y="39257"/>
                </a:cubicBezTo>
                <a:lnTo>
                  <a:pt x="91149" y="5863"/>
                </a:lnTo>
                <a:cubicBezTo>
                  <a:pt x="87387" y="2101"/>
                  <a:pt x="82307" y="0"/>
                  <a:pt x="76977" y="0"/>
                </a:cubicBezTo>
                <a:lnTo>
                  <a:pt x="30101" y="0"/>
                </a:lnTo>
                <a:close/>
                <a:moveTo>
                  <a:pt x="112095" y="55185"/>
                </a:moveTo>
                <a:lnTo>
                  <a:pt x="82778" y="55185"/>
                </a:lnTo>
                <a:cubicBezTo>
                  <a:pt x="78607" y="55185"/>
                  <a:pt x="75252" y="51830"/>
                  <a:pt x="75252" y="47660"/>
                </a:cubicBezTo>
                <a:lnTo>
                  <a:pt x="75252" y="18343"/>
                </a:lnTo>
                <a:lnTo>
                  <a:pt x="112095" y="55185"/>
                </a:lnTo>
                <a:close/>
                <a:moveTo>
                  <a:pt x="82778" y="119150"/>
                </a:moveTo>
                <a:cubicBezTo>
                  <a:pt x="75158" y="119150"/>
                  <a:pt x="68981" y="125327"/>
                  <a:pt x="68981" y="132946"/>
                </a:cubicBezTo>
                <a:lnTo>
                  <a:pt x="68981" y="158030"/>
                </a:lnTo>
                <a:cubicBezTo>
                  <a:pt x="68981" y="165649"/>
                  <a:pt x="75158" y="171826"/>
                  <a:pt x="82778" y="171826"/>
                </a:cubicBezTo>
                <a:lnTo>
                  <a:pt x="87794" y="171826"/>
                </a:lnTo>
                <a:cubicBezTo>
                  <a:pt x="95414" y="171826"/>
                  <a:pt x="101591" y="165649"/>
                  <a:pt x="101591" y="158030"/>
                </a:cubicBezTo>
                <a:lnTo>
                  <a:pt x="101591" y="155522"/>
                </a:lnTo>
                <a:cubicBezTo>
                  <a:pt x="101591" y="152073"/>
                  <a:pt x="98769" y="149251"/>
                  <a:pt x="95320" y="149251"/>
                </a:cubicBezTo>
                <a:cubicBezTo>
                  <a:pt x="91871" y="149251"/>
                  <a:pt x="89049" y="152073"/>
                  <a:pt x="89049" y="155522"/>
                </a:cubicBezTo>
                <a:lnTo>
                  <a:pt x="89049" y="158030"/>
                </a:lnTo>
                <a:cubicBezTo>
                  <a:pt x="89049" y="158720"/>
                  <a:pt x="88484" y="159284"/>
                  <a:pt x="87794" y="159284"/>
                </a:cubicBezTo>
                <a:lnTo>
                  <a:pt x="82778" y="159284"/>
                </a:lnTo>
                <a:cubicBezTo>
                  <a:pt x="82088" y="159284"/>
                  <a:pt x="81523" y="158720"/>
                  <a:pt x="81523" y="158030"/>
                </a:cubicBezTo>
                <a:lnTo>
                  <a:pt x="81523" y="132946"/>
                </a:lnTo>
                <a:cubicBezTo>
                  <a:pt x="81523" y="132256"/>
                  <a:pt x="82088" y="131692"/>
                  <a:pt x="82778" y="131692"/>
                </a:cubicBezTo>
                <a:lnTo>
                  <a:pt x="87794" y="131692"/>
                </a:lnTo>
                <a:cubicBezTo>
                  <a:pt x="88484" y="131692"/>
                  <a:pt x="89049" y="132256"/>
                  <a:pt x="89049" y="132946"/>
                </a:cubicBezTo>
                <a:lnTo>
                  <a:pt x="89049" y="135454"/>
                </a:lnTo>
                <a:cubicBezTo>
                  <a:pt x="89049" y="138903"/>
                  <a:pt x="91871" y="141725"/>
                  <a:pt x="95320" y="141725"/>
                </a:cubicBezTo>
                <a:cubicBezTo>
                  <a:pt x="98769" y="141725"/>
                  <a:pt x="101591" y="138903"/>
                  <a:pt x="101591" y="135454"/>
                </a:cubicBezTo>
                <a:lnTo>
                  <a:pt x="101591" y="132946"/>
                </a:lnTo>
                <a:cubicBezTo>
                  <a:pt x="101591" y="125327"/>
                  <a:pt x="95414" y="119150"/>
                  <a:pt x="87794" y="119150"/>
                </a:cubicBezTo>
                <a:lnTo>
                  <a:pt x="82778" y="119150"/>
                </a:lnTo>
                <a:close/>
                <a:moveTo>
                  <a:pt x="125421" y="119150"/>
                </a:moveTo>
                <a:cubicBezTo>
                  <a:pt x="116422" y="119150"/>
                  <a:pt x="109116" y="126455"/>
                  <a:pt x="109116" y="135454"/>
                </a:cubicBezTo>
                <a:cubicBezTo>
                  <a:pt x="109116" y="144453"/>
                  <a:pt x="116422" y="151759"/>
                  <a:pt x="125421" y="151759"/>
                </a:cubicBezTo>
                <a:cubicBezTo>
                  <a:pt x="127490" y="151759"/>
                  <a:pt x="129183" y="153452"/>
                  <a:pt x="129183" y="155522"/>
                </a:cubicBezTo>
                <a:cubicBezTo>
                  <a:pt x="129183" y="157591"/>
                  <a:pt x="127490" y="159284"/>
                  <a:pt x="125421" y="159284"/>
                </a:cubicBezTo>
                <a:lnTo>
                  <a:pt x="115387" y="159284"/>
                </a:lnTo>
                <a:cubicBezTo>
                  <a:pt x="111938" y="159284"/>
                  <a:pt x="109116" y="162106"/>
                  <a:pt x="109116" y="165555"/>
                </a:cubicBezTo>
                <a:cubicBezTo>
                  <a:pt x="109116" y="169004"/>
                  <a:pt x="111938" y="171826"/>
                  <a:pt x="115387" y="171826"/>
                </a:cubicBezTo>
                <a:lnTo>
                  <a:pt x="125421" y="171826"/>
                </a:lnTo>
                <a:cubicBezTo>
                  <a:pt x="134420" y="171826"/>
                  <a:pt x="141725" y="164521"/>
                  <a:pt x="141725" y="155522"/>
                </a:cubicBezTo>
                <a:cubicBezTo>
                  <a:pt x="141725" y="146523"/>
                  <a:pt x="134420" y="139217"/>
                  <a:pt x="125421" y="139217"/>
                </a:cubicBezTo>
                <a:cubicBezTo>
                  <a:pt x="123351" y="139217"/>
                  <a:pt x="121658" y="137524"/>
                  <a:pt x="121658" y="135454"/>
                </a:cubicBezTo>
                <a:cubicBezTo>
                  <a:pt x="121658" y="133385"/>
                  <a:pt x="123351" y="131692"/>
                  <a:pt x="125421" y="131692"/>
                </a:cubicBezTo>
                <a:lnTo>
                  <a:pt x="132946" y="131692"/>
                </a:lnTo>
                <a:cubicBezTo>
                  <a:pt x="136395" y="131692"/>
                  <a:pt x="139217" y="128870"/>
                  <a:pt x="139217" y="125421"/>
                </a:cubicBezTo>
                <a:cubicBezTo>
                  <a:pt x="139217" y="121972"/>
                  <a:pt x="136395" y="119150"/>
                  <a:pt x="132946" y="119150"/>
                </a:cubicBezTo>
                <a:lnTo>
                  <a:pt x="125421" y="119150"/>
                </a:lnTo>
                <a:close/>
                <a:moveTo>
                  <a:pt x="155522" y="119150"/>
                </a:moveTo>
                <a:cubicBezTo>
                  <a:pt x="152073" y="119150"/>
                  <a:pt x="149251" y="121972"/>
                  <a:pt x="149251" y="125421"/>
                </a:cubicBezTo>
                <a:lnTo>
                  <a:pt x="149251" y="135329"/>
                </a:lnTo>
                <a:cubicBezTo>
                  <a:pt x="149251" y="146460"/>
                  <a:pt x="152543" y="157372"/>
                  <a:pt x="158720" y="166621"/>
                </a:cubicBezTo>
                <a:lnTo>
                  <a:pt x="160319" y="169036"/>
                </a:lnTo>
                <a:cubicBezTo>
                  <a:pt x="161479" y="170792"/>
                  <a:pt x="163454" y="171826"/>
                  <a:pt x="165524" y="171826"/>
                </a:cubicBezTo>
                <a:cubicBezTo>
                  <a:pt x="167593" y="171826"/>
                  <a:pt x="169569" y="170792"/>
                  <a:pt x="170729" y="169036"/>
                </a:cubicBezTo>
                <a:lnTo>
                  <a:pt x="172328" y="166621"/>
                </a:lnTo>
                <a:cubicBezTo>
                  <a:pt x="178505" y="157340"/>
                  <a:pt x="181797" y="146460"/>
                  <a:pt x="181797" y="135329"/>
                </a:cubicBezTo>
                <a:lnTo>
                  <a:pt x="181797" y="125421"/>
                </a:lnTo>
                <a:cubicBezTo>
                  <a:pt x="181797" y="121972"/>
                  <a:pt x="178975" y="119150"/>
                  <a:pt x="175526" y="119150"/>
                </a:cubicBezTo>
                <a:cubicBezTo>
                  <a:pt x="172077" y="119150"/>
                  <a:pt x="169255" y="121972"/>
                  <a:pt x="169255" y="125421"/>
                </a:cubicBezTo>
                <a:lnTo>
                  <a:pt x="169255" y="135329"/>
                </a:lnTo>
                <a:cubicBezTo>
                  <a:pt x="169255" y="141474"/>
                  <a:pt x="167970" y="147526"/>
                  <a:pt x="165493" y="153107"/>
                </a:cubicBezTo>
                <a:cubicBezTo>
                  <a:pt x="163015" y="147526"/>
                  <a:pt x="161730" y="141474"/>
                  <a:pt x="161730" y="135329"/>
                </a:cubicBezTo>
                <a:lnTo>
                  <a:pt x="161730" y="125421"/>
                </a:lnTo>
                <a:cubicBezTo>
                  <a:pt x="161730" y="121972"/>
                  <a:pt x="158908" y="119150"/>
                  <a:pt x="155459" y="119150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3" name="Text 41"/>
          <p:cNvSpPr/>
          <p:nvPr/>
        </p:nvSpPr>
        <p:spPr>
          <a:xfrm>
            <a:off x="6195849" y="3389144"/>
            <a:ext cx="651072" cy="214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4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CSV导出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5923825" y="3674546"/>
            <a:ext cx="2702396" cy="178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3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一键导出CSV格式，兼容Excel打开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8781883" y="3282119"/>
            <a:ext cx="2854016" cy="677829"/>
          </a:xfrm>
          <a:custGeom>
            <a:avLst/>
            <a:gdLst/>
            <a:ahLst/>
            <a:cxnLst/>
            <a:rect l="l" t="t" r="r" b="b"/>
            <a:pathLst>
              <a:path w="2854016" h="677829">
                <a:moveTo>
                  <a:pt x="71348" y="0"/>
                </a:moveTo>
                <a:lnTo>
                  <a:pt x="2782668" y="0"/>
                </a:lnTo>
                <a:cubicBezTo>
                  <a:pt x="2822072" y="0"/>
                  <a:pt x="2854016" y="31944"/>
                  <a:pt x="2854016" y="71348"/>
                </a:cubicBezTo>
                <a:lnTo>
                  <a:pt x="2854016" y="606481"/>
                </a:lnTo>
                <a:cubicBezTo>
                  <a:pt x="2854016" y="645885"/>
                  <a:pt x="2822072" y="677829"/>
                  <a:pt x="2782668" y="677829"/>
                </a:cubicBezTo>
                <a:lnTo>
                  <a:pt x="71348" y="677829"/>
                </a:lnTo>
                <a:cubicBezTo>
                  <a:pt x="31944" y="677829"/>
                  <a:pt x="0" y="645885"/>
                  <a:pt x="0" y="606481"/>
                </a:cubicBezTo>
                <a:lnTo>
                  <a:pt x="0" y="71348"/>
                </a:lnTo>
                <a:cubicBezTo>
                  <a:pt x="0" y="31970"/>
                  <a:pt x="31970" y="0"/>
                  <a:pt x="71348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6" name="Shape 44"/>
          <p:cNvSpPr/>
          <p:nvPr/>
        </p:nvSpPr>
        <p:spPr>
          <a:xfrm>
            <a:off x="8931273" y="3415901"/>
            <a:ext cx="120404" cy="160538"/>
          </a:xfrm>
          <a:custGeom>
            <a:avLst/>
            <a:gdLst/>
            <a:ahLst/>
            <a:cxnLst/>
            <a:rect l="l" t="t" r="r" b="b"/>
            <a:pathLst>
              <a:path w="120404" h="160538">
                <a:moveTo>
                  <a:pt x="0" y="20067"/>
                </a:moveTo>
                <a:cubicBezTo>
                  <a:pt x="0" y="8999"/>
                  <a:pt x="8999" y="0"/>
                  <a:pt x="20067" y="0"/>
                </a:cubicBezTo>
                <a:lnTo>
                  <a:pt x="66943" y="0"/>
                </a:lnTo>
                <a:cubicBezTo>
                  <a:pt x="72274" y="0"/>
                  <a:pt x="77385" y="2101"/>
                  <a:pt x="81147" y="5863"/>
                </a:cubicBezTo>
                <a:lnTo>
                  <a:pt x="114540" y="39288"/>
                </a:lnTo>
                <a:cubicBezTo>
                  <a:pt x="118303" y="43051"/>
                  <a:pt x="120404" y="48162"/>
                  <a:pt x="120404" y="53492"/>
                </a:cubicBezTo>
                <a:lnTo>
                  <a:pt x="120404" y="140471"/>
                </a:lnTo>
                <a:cubicBezTo>
                  <a:pt x="120404" y="151539"/>
                  <a:pt x="111405" y="160538"/>
                  <a:pt x="100337" y="160538"/>
                </a:cubicBezTo>
                <a:lnTo>
                  <a:pt x="20067" y="160538"/>
                </a:lnTo>
                <a:cubicBezTo>
                  <a:pt x="8999" y="160538"/>
                  <a:pt x="0" y="151539"/>
                  <a:pt x="0" y="140471"/>
                </a:cubicBezTo>
                <a:lnTo>
                  <a:pt x="0" y="20067"/>
                </a:lnTo>
                <a:close/>
                <a:moveTo>
                  <a:pt x="65219" y="18343"/>
                </a:moveTo>
                <a:lnTo>
                  <a:pt x="65219" y="47660"/>
                </a:lnTo>
                <a:cubicBezTo>
                  <a:pt x="65219" y="51830"/>
                  <a:pt x="68574" y="55185"/>
                  <a:pt x="72744" y="55185"/>
                </a:cubicBezTo>
                <a:lnTo>
                  <a:pt x="102061" y="55185"/>
                </a:lnTo>
                <a:lnTo>
                  <a:pt x="65219" y="18343"/>
                </a:lnTo>
                <a:close/>
                <a:moveTo>
                  <a:pt x="51422" y="83624"/>
                </a:moveTo>
                <a:cubicBezTo>
                  <a:pt x="49102" y="80175"/>
                  <a:pt x="44430" y="79234"/>
                  <a:pt x="40981" y="81523"/>
                </a:cubicBezTo>
                <a:cubicBezTo>
                  <a:pt x="37532" y="83812"/>
                  <a:pt x="36591" y="88516"/>
                  <a:pt x="38880" y="91965"/>
                </a:cubicBezTo>
                <a:lnTo>
                  <a:pt x="51172" y="110370"/>
                </a:lnTo>
                <a:lnTo>
                  <a:pt x="38880" y="128776"/>
                </a:lnTo>
                <a:cubicBezTo>
                  <a:pt x="36560" y="132225"/>
                  <a:pt x="37501" y="136897"/>
                  <a:pt x="40981" y="139217"/>
                </a:cubicBezTo>
                <a:cubicBezTo>
                  <a:pt x="44462" y="141537"/>
                  <a:pt x="49102" y="140597"/>
                  <a:pt x="51422" y="137116"/>
                </a:cubicBezTo>
                <a:lnTo>
                  <a:pt x="60202" y="123947"/>
                </a:lnTo>
                <a:lnTo>
                  <a:pt x="68981" y="137116"/>
                </a:lnTo>
                <a:cubicBezTo>
                  <a:pt x="71302" y="140565"/>
                  <a:pt x="75974" y="141506"/>
                  <a:pt x="79423" y="139217"/>
                </a:cubicBezTo>
                <a:cubicBezTo>
                  <a:pt x="82872" y="136928"/>
                  <a:pt x="83812" y="132225"/>
                  <a:pt x="81523" y="128776"/>
                </a:cubicBezTo>
                <a:lnTo>
                  <a:pt x="69232" y="110370"/>
                </a:lnTo>
                <a:lnTo>
                  <a:pt x="81523" y="91965"/>
                </a:lnTo>
                <a:cubicBezTo>
                  <a:pt x="83844" y="88516"/>
                  <a:pt x="82903" y="83844"/>
                  <a:pt x="79423" y="81523"/>
                </a:cubicBezTo>
                <a:cubicBezTo>
                  <a:pt x="75942" y="79203"/>
                  <a:pt x="71302" y="80144"/>
                  <a:pt x="68981" y="83624"/>
                </a:cubicBezTo>
                <a:lnTo>
                  <a:pt x="60202" y="96793"/>
                </a:lnTo>
                <a:lnTo>
                  <a:pt x="51422" y="83624"/>
                </a:ln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7" name="Text 45"/>
          <p:cNvSpPr/>
          <p:nvPr/>
        </p:nvSpPr>
        <p:spPr>
          <a:xfrm>
            <a:off x="9160932" y="3389144"/>
            <a:ext cx="722423" cy="214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4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Excel导出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8888908" y="3674546"/>
            <a:ext cx="2702396" cy="178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3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导出.xlsx格式，保留数据类型与样式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5625046" y="4303321"/>
            <a:ext cx="6207485" cy="2194025"/>
          </a:xfrm>
          <a:custGeom>
            <a:avLst/>
            <a:gdLst/>
            <a:ahLst/>
            <a:cxnLst/>
            <a:rect l="l" t="t" r="r" b="b"/>
            <a:pathLst>
              <a:path w="6207485" h="2194025">
                <a:moveTo>
                  <a:pt x="71350" y="0"/>
                </a:moveTo>
                <a:lnTo>
                  <a:pt x="6136135" y="0"/>
                </a:lnTo>
                <a:cubicBezTo>
                  <a:pt x="6175541" y="0"/>
                  <a:pt x="6207485" y="31944"/>
                  <a:pt x="6207485" y="71350"/>
                </a:cubicBezTo>
                <a:lnTo>
                  <a:pt x="6207485" y="2122675"/>
                </a:lnTo>
                <a:cubicBezTo>
                  <a:pt x="6207485" y="2162054"/>
                  <a:pt x="6175514" y="2194025"/>
                  <a:pt x="6136135" y="2194025"/>
                </a:cubicBezTo>
                <a:lnTo>
                  <a:pt x="71350" y="2194025"/>
                </a:lnTo>
                <a:cubicBezTo>
                  <a:pt x="31944" y="2194025"/>
                  <a:pt x="0" y="2162081"/>
                  <a:pt x="0" y="2122675"/>
                </a:cubicBezTo>
                <a:lnTo>
                  <a:pt x="0" y="71350"/>
                </a:lnTo>
                <a:cubicBezTo>
                  <a:pt x="0" y="31944"/>
                  <a:pt x="31944" y="0"/>
                  <a:pt x="71350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 w="12700">
            <a:solidFill>
              <a:srgbClr val="4C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0" name="Shape 48"/>
          <p:cNvSpPr/>
          <p:nvPr/>
        </p:nvSpPr>
        <p:spPr>
          <a:xfrm>
            <a:off x="5794503" y="4495075"/>
            <a:ext cx="160538" cy="160538"/>
          </a:xfrm>
          <a:custGeom>
            <a:avLst/>
            <a:gdLst/>
            <a:ahLst/>
            <a:cxnLst/>
            <a:rect l="l" t="t" r="r" b="b"/>
            <a:pathLst>
              <a:path w="160538" h="160538">
                <a:moveTo>
                  <a:pt x="20067" y="10034"/>
                </a:moveTo>
                <a:cubicBezTo>
                  <a:pt x="8999" y="10034"/>
                  <a:pt x="0" y="19033"/>
                  <a:pt x="0" y="30101"/>
                </a:cubicBezTo>
                <a:lnTo>
                  <a:pt x="0" y="110370"/>
                </a:lnTo>
                <a:cubicBezTo>
                  <a:pt x="0" y="121439"/>
                  <a:pt x="8999" y="130437"/>
                  <a:pt x="20067" y="130437"/>
                </a:cubicBezTo>
                <a:lnTo>
                  <a:pt x="65219" y="130437"/>
                </a:lnTo>
                <a:lnTo>
                  <a:pt x="60202" y="145488"/>
                </a:lnTo>
                <a:lnTo>
                  <a:pt x="37626" y="145488"/>
                </a:lnTo>
                <a:cubicBezTo>
                  <a:pt x="33456" y="145488"/>
                  <a:pt x="30101" y="148843"/>
                  <a:pt x="30101" y="153013"/>
                </a:cubicBezTo>
                <a:cubicBezTo>
                  <a:pt x="30101" y="157183"/>
                  <a:pt x="33456" y="160538"/>
                  <a:pt x="37626" y="160538"/>
                </a:cubicBezTo>
                <a:lnTo>
                  <a:pt x="122912" y="160538"/>
                </a:lnTo>
                <a:cubicBezTo>
                  <a:pt x="127082" y="160538"/>
                  <a:pt x="130437" y="157183"/>
                  <a:pt x="130437" y="153013"/>
                </a:cubicBezTo>
                <a:cubicBezTo>
                  <a:pt x="130437" y="148843"/>
                  <a:pt x="127082" y="145488"/>
                  <a:pt x="122912" y="145488"/>
                </a:cubicBezTo>
                <a:lnTo>
                  <a:pt x="100337" y="145488"/>
                </a:lnTo>
                <a:lnTo>
                  <a:pt x="95320" y="130437"/>
                </a:lnTo>
                <a:lnTo>
                  <a:pt x="140471" y="130437"/>
                </a:lnTo>
                <a:cubicBezTo>
                  <a:pt x="151539" y="130437"/>
                  <a:pt x="160538" y="121439"/>
                  <a:pt x="160538" y="110370"/>
                </a:cubicBezTo>
                <a:lnTo>
                  <a:pt x="160538" y="30101"/>
                </a:lnTo>
                <a:cubicBezTo>
                  <a:pt x="160538" y="19033"/>
                  <a:pt x="151539" y="10034"/>
                  <a:pt x="140471" y="10034"/>
                </a:cubicBezTo>
                <a:lnTo>
                  <a:pt x="20067" y="10034"/>
                </a:lnTo>
                <a:close/>
                <a:moveTo>
                  <a:pt x="30101" y="30101"/>
                </a:moveTo>
                <a:lnTo>
                  <a:pt x="130437" y="30101"/>
                </a:lnTo>
                <a:cubicBezTo>
                  <a:pt x="135987" y="30101"/>
                  <a:pt x="140471" y="34585"/>
                  <a:pt x="140471" y="40135"/>
                </a:cubicBezTo>
                <a:lnTo>
                  <a:pt x="140471" y="90303"/>
                </a:lnTo>
                <a:cubicBezTo>
                  <a:pt x="140471" y="95853"/>
                  <a:pt x="135987" y="100337"/>
                  <a:pt x="130437" y="100337"/>
                </a:cubicBezTo>
                <a:lnTo>
                  <a:pt x="30101" y="100337"/>
                </a:lnTo>
                <a:cubicBezTo>
                  <a:pt x="24551" y="100337"/>
                  <a:pt x="20067" y="95853"/>
                  <a:pt x="20067" y="90303"/>
                </a:cubicBezTo>
                <a:lnTo>
                  <a:pt x="20067" y="40135"/>
                </a:lnTo>
                <a:cubicBezTo>
                  <a:pt x="20067" y="34585"/>
                  <a:pt x="24551" y="30101"/>
                  <a:pt x="30101" y="30101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1" name="Text 49"/>
          <p:cNvSpPr/>
          <p:nvPr/>
        </p:nvSpPr>
        <p:spPr>
          <a:xfrm>
            <a:off x="5977338" y="4450481"/>
            <a:ext cx="5788301" cy="2497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64" b="1" dirty="0">
                <a:solidFill>
                  <a:srgbClr val="E0E2E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表格界面预览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5776665" y="4811693"/>
            <a:ext cx="5904246" cy="1534034"/>
          </a:xfrm>
          <a:custGeom>
            <a:avLst/>
            <a:gdLst/>
            <a:ahLst/>
            <a:cxnLst/>
            <a:rect l="l" t="t" r="r" b="b"/>
            <a:pathLst>
              <a:path w="5904246" h="1534034">
                <a:moveTo>
                  <a:pt x="71348" y="0"/>
                </a:moveTo>
                <a:lnTo>
                  <a:pt x="5832898" y="0"/>
                </a:lnTo>
                <a:cubicBezTo>
                  <a:pt x="5872302" y="0"/>
                  <a:pt x="5904246" y="31944"/>
                  <a:pt x="5904246" y="71348"/>
                </a:cubicBezTo>
                <a:lnTo>
                  <a:pt x="5904246" y="1462686"/>
                </a:lnTo>
                <a:cubicBezTo>
                  <a:pt x="5904246" y="1502090"/>
                  <a:pt x="5872302" y="1534034"/>
                  <a:pt x="5832898" y="1534034"/>
                </a:cubicBezTo>
                <a:lnTo>
                  <a:pt x="71348" y="1534034"/>
                </a:lnTo>
                <a:cubicBezTo>
                  <a:pt x="31944" y="1534034"/>
                  <a:pt x="0" y="1502090"/>
                  <a:pt x="0" y="1462686"/>
                </a:cubicBezTo>
                <a:lnTo>
                  <a:pt x="0" y="71348"/>
                </a:lnTo>
                <a:cubicBezTo>
                  <a:pt x="0" y="31944"/>
                  <a:pt x="31944" y="0"/>
                  <a:pt x="71348" y="0"/>
                </a:cubicBezTo>
                <a:close/>
              </a:path>
            </a:pathLst>
          </a:custGeom>
          <a:solidFill>
            <a:srgbClr val="1A1D21">
              <a:alpha val="60000"/>
            </a:srgbClr>
          </a:solidFill>
          <a:ln w="12700">
            <a:solidFill>
              <a:srgbClr val="4C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5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888150" y="4923178"/>
          <a:ext cx="5681276" cy="1311064"/>
        </p:xfrm>
        <a:graphic>
          <a:graphicData uri="http://schemas.openxmlformats.org/drawingml/2006/table">
            <a:tbl>
              <a:tblPr/>
              <a:tblGrid>
                <a:gridCol w="1489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13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05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7766">
                <a:tc>
                  <a:txBody>
                    <a:bodyPr/>
                    <a:lstStyle/>
                    <a:p>
                      <a:pPr algn="l"/>
                      <a:r>
                        <a:rPr lang="en-US" sz="900" b="1" u="none" dirty="0">
                          <a:solidFill>
                            <a:srgbClr val="D4A26A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地区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71350" marR="71350" marT="71350" marB="713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b="1" u="none" dirty="0">
                          <a:solidFill>
                            <a:srgbClr val="D4A26A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销售额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71350" marR="71350" marT="71350" marB="713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b="1" u="none" dirty="0">
                          <a:solidFill>
                            <a:srgbClr val="D4A26A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环比增长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71350" marR="71350" marT="71350" marB="713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766">
                <a:tc>
                  <a:txBody>
                    <a:bodyPr/>
                    <a:lstStyle/>
                    <a:p>
                      <a:r>
                        <a:rPr lang="en-US" sz="900" u="none" dirty="0">
                          <a:solidFill>
                            <a:srgbClr val="E0E2E6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华东区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71350" marR="71350" marT="71350" marB="713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u="none" dirty="0">
                          <a:solidFill>
                            <a:srgbClr val="E0E2E6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¥1,500,000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71350" marR="71350" marT="71350" marB="713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u="none" dirty="0">
                          <a:solidFill>
                            <a:srgbClr val="05DF72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+15.2%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71350" marR="71350" marT="71350" marB="713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766">
                <a:tc>
                  <a:txBody>
                    <a:bodyPr/>
                    <a:lstStyle/>
                    <a:p>
                      <a:r>
                        <a:rPr lang="en-US" sz="900" u="none" dirty="0">
                          <a:solidFill>
                            <a:srgbClr val="E0E2E6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华南区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71350" marR="71350" marT="71350" marB="713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u="none" dirty="0">
                          <a:solidFill>
                            <a:srgbClr val="E0E2E6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¥1,280,000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71350" marR="71350" marT="71350" marB="713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u="none" dirty="0">
                          <a:solidFill>
                            <a:srgbClr val="05DF72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+8.7%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71350" marR="71350" marT="71350" marB="713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766">
                <a:tc>
                  <a:txBody>
                    <a:bodyPr/>
                    <a:lstStyle/>
                    <a:p>
                      <a:r>
                        <a:rPr lang="en-US" sz="900" u="none" dirty="0">
                          <a:solidFill>
                            <a:srgbClr val="E0E2E6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华北区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71350" marR="71350" marT="71350" marB="713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u="none" dirty="0">
                          <a:solidFill>
                            <a:srgbClr val="E0E2E6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¥980,000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71350" marR="71350" marT="71350" marB="713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u="none" dirty="0">
                          <a:solidFill>
                            <a:srgbClr val="FF6467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-3.5%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71350" marR="71350" marT="71350" marB="713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7275" y="357275"/>
            <a:ext cx="11548905" cy="2143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25" b="1" kern="0" spc="56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VISUALIZATION RENDERING ENGINE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57275" y="643095"/>
            <a:ext cx="11638224" cy="357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532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可视化渲染引擎：零配置智能绘图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57275" y="1107552"/>
            <a:ext cx="857459" cy="35727"/>
          </a:xfrm>
          <a:custGeom>
            <a:avLst/>
            <a:gdLst/>
            <a:ahLst/>
            <a:cxnLst/>
            <a:rect l="l" t="t" r="r" b="b"/>
            <a:pathLst>
              <a:path w="857459" h="35727">
                <a:moveTo>
                  <a:pt x="0" y="0"/>
                </a:moveTo>
                <a:lnTo>
                  <a:pt x="857459" y="0"/>
                </a:lnTo>
                <a:lnTo>
                  <a:pt x="857459" y="35727"/>
                </a:lnTo>
                <a:lnTo>
                  <a:pt x="0" y="3572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D4A26A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66207" y="1295121"/>
            <a:ext cx="5636009" cy="4233705"/>
          </a:xfrm>
          <a:custGeom>
            <a:avLst/>
            <a:gdLst/>
            <a:ahLst/>
            <a:cxnLst/>
            <a:rect l="l" t="t" r="r" b="b"/>
            <a:pathLst>
              <a:path w="5636009" h="4233705">
                <a:moveTo>
                  <a:pt x="71465" y="0"/>
                </a:moveTo>
                <a:lnTo>
                  <a:pt x="5564544" y="0"/>
                </a:lnTo>
                <a:cubicBezTo>
                  <a:pt x="5604013" y="0"/>
                  <a:pt x="5636009" y="31996"/>
                  <a:pt x="5636009" y="71465"/>
                </a:cubicBezTo>
                <a:lnTo>
                  <a:pt x="5636009" y="4162241"/>
                </a:lnTo>
                <a:cubicBezTo>
                  <a:pt x="5636009" y="4201710"/>
                  <a:pt x="5604013" y="4233705"/>
                  <a:pt x="5564544" y="4233705"/>
                </a:cubicBezTo>
                <a:lnTo>
                  <a:pt x="71465" y="4233705"/>
                </a:lnTo>
                <a:cubicBezTo>
                  <a:pt x="31996" y="4233705"/>
                  <a:pt x="0" y="4201710"/>
                  <a:pt x="0" y="4162241"/>
                </a:cubicBezTo>
                <a:lnTo>
                  <a:pt x="0" y="71465"/>
                </a:lnTo>
                <a:cubicBezTo>
                  <a:pt x="0" y="32022"/>
                  <a:pt x="32022" y="0"/>
                  <a:pt x="71465" y="0"/>
                </a:cubicBezTo>
                <a:close/>
              </a:path>
            </a:pathLst>
          </a:custGeom>
          <a:gradFill flip="none" rotWithShape="1">
            <a:gsLst>
              <a:gs pos="0">
                <a:srgbClr val="D4A26A">
                  <a:alpha val="20000"/>
                </a:srgbClr>
              </a:gs>
              <a:gs pos="100000">
                <a:srgbClr val="D4A26A">
                  <a:alpha val="5000"/>
                </a:srgbClr>
              </a:gs>
            </a:gsLst>
            <a:lin ang="2700000" scaled="1"/>
          </a:gradFill>
          <a:ln w="25400">
            <a:solidFill>
              <a:srgbClr val="D4A26A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553776" y="1482690"/>
            <a:ext cx="500185" cy="500185"/>
          </a:xfrm>
          <a:custGeom>
            <a:avLst/>
            <a:gdLst/>
            <a:ahLst/>
            <a:cxnLst/>
            <a:rect l="l" t="t" r="r" b="b"/>
            <a:pathLst>
              <a:path w="500185" h="500185">
                <a:moveTo>
                  <a:pt x="71456" y="0"/>
                </a:moveTo>
                <a:lnTo>
                  <a:pt x="428728" y="0"/>
                </a:lnTo>
                <a:cubicBezTo>
                  <a:pt x="468166" y="0"/>
                  <a:pt x="500185" y="32019"/>
                  <a:pt x="500185" y="71456"/>
                </a:cubicBezTo>
                <a:lnTo>
                  <a:pt x="500185" y="428728"/>
                </a:lnTo>
                <a:cubicBezTo>
                  <a:pt x="500185" y="468193"/>
                  <a:pt x="468193" y="500185"/>
                  <a:pt x="428728" y="500185"/>
                </a:cubicBezTo>
                <a:lnTo>
                  <a:pt x="71456" y="500185"/>
                </a:lnTo>
                <a:cubicBezTo>
                  <a:pt x="32019" y="500185"/>
                  <a:pt x="0" y="468166"/>
                  <a:pt x="0" y="428728"/>
                </a:cubicBezTo>
                <a:lnTo>
                  <a:pt x="0" y="71456"/>
                </a:lnTo>
                <a:cubicBezTo>
                  <a:pt x="0" y="31992"/>
                  <a:pt x="31992" y="0"/>
                  <a:pt x="71456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683288" y="1625600"/>
            <a:ext cx="241160" cy="214365"/>
          </a:xfrm>
          <a:custGeom>
            <a:avLst/>
            <a:gdLst/>
            <a:ahLst/>
            <a:cxnLst/>
            <a:rect l="l" t="t" r="r" b="b"/>
            <a:pathLst>
              <a:path w="241160" h="214365">
                <a:moveTo>
                  <a:pt x="214532" y="100484"/>
                </a:moveTo>
                <a:lnTo>
                  <a:pt x="140844" y="100484"/>
                </a:lnTo>
                <a:cubicBezTo>
                  <a:pt x="133434" y="100484"/>
                  <a:pt x="127447" y="94496"/>
                  <a:pt x="127447" y="87086"/>
                </a:cubicBezTo>
                <a:lnTo>
                  <a:pt x="127447" y="13398"/>
                </a:lnTo>
                <a:cubicBezTo>
                  <a:pt x="127447" y="5987"/>
                  <a:pt x="133476" y="-84"/>
                  <a:pt x="140803" y="879"/>
                </a:cubicBezTo>
                <a:cubicBezTo>
                  <a:pt x="185601" y="6825"/>
                  <a:pt x="221106" y="42329"/>
                  <a:pt x="227051" y="87128"/>
                </a:cubicBezTo>
                <a:cubicBezTo>
                  <a:pt x="228014" y="94455"/>
                  <a:pt x="221943" y="100484"/>
                  <a:pt x="214532" y="100484"/>
                </a:cubicBezTo>
                <a:close/>
                <a:moveTo>
                  <a:pt x="93198" y="15575"/>
                </a:moveTo>
                <a:cubicBezTo>
                  <a:pt x="100777" y="13984"/>
                  <a:pt x="107350" y="20180"/>
                  <a:pt x="107350" y="27926"/>
                </a:cubicBezTo>
                <a:lnTo>
                  <a:pt x="107350" y="110532"/>
                </a:lnTo>
                <a:cubicBezTo>
                  <a:pt x="107350" y="112876"/>
                  <a:pt x="108187" y="115137"/>
                  <a:pt x="109653" y="116938"/>
                </a:cubicBezTo>
                <a:lnTo>
                  <a:pt x="164960" y="183675"/>
                </a:lnTo>
                <a:cubicBezTo>
                  <a:pt x="169859" y="189579"/>
                  <a:pt x="168812" y="198497"/>
                  <a:pt x="162072" y="202139"/>
                </a:cubicBezTo>
                <a:cubicBezTo>
                  <a:pt x="147795" y="209927"/>
                  <a:pt x="131424" y="214365"/>
                  <a:pt x="114049" y="214365"/>
                </a:cubicBezTo>
                <a:cubicBezTo>
                  <a:pt x="58574" y="214365"/>
                  <a:pt x="13565" y="169357"/>
                  <a:pt x="13565" y="113881"/>
                </a:cubicBezTo>
                <a:cubicBezTo>
                  <a:pt x="13565" y="65524"/>
                  <a:pt x="47688" y="25163"/>
                  <a:pt x="93198" y="15575"/>
                </a:cubicBezTo>
                <a:close/>
                <a:moveTo>
                  <a:pt x="200046" y="120580"/>
                </a:moveTo>
                <a:lnTo>
                  <a:pt x="226842" y="120580"/>
                </a:lnTo>
                <a:cubicBezTo>
                  <a:pt x="234587" y="120580"/>
                  <a:pt x="240784" y="127154"/>
                  <a:pt x="239193" y="134732"/>
                </a:cubicBezTo>
                <a:cubicBezTo>
                  <a:pt x="234922" y="154996"/>
                  <a:pt x="224539" y="172999"/>
                  <a:pt x="210052" y="186732"/>
                </a:cubicBezTo>
                <a:cubicBezTo>
                  <a:pt x="204903" y="191630"/>
                  <a:pt x="196822" y="190584"/>
                  <a:pt x="192300" y="185099"/>
                </a:cubicBezTo>
                <a:lnTo>
                  <a:pt x="156964" y="142519"/>
                </a:lnTo>
                <a:cubicBezTo>
                  <a:pt x="149720" y="133769"/>
                  <a:pt x="155959" y="120580"/>
                  <a:pt x="167263" y="120580"/>
                </a:cubicBezTo>
                <a:lnTo>
                  <a:pt x="200004" y="120580"/>
                </a:ln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1161143" y="1500554"/>
            <a:ext cx="1607736" cy="2858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88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可视化渲染引擎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161143" y="1786374"/>
            <a:ext cx="1563077" cy="1786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5" dirty="0">
                <a:solidFill>
                  <a:srgbClr val="D4A26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FR-MVP-06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53776" y="2125785"/>
            <a:ext cx="5332325" cy="4644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25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基于查询结果的元数据类型，通过内置规则自动推荐并挂载对应的图表组件，实现"零配置"绘图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53776" y="2733152"/>
            <a:ext cx="5260870" cy="1607736"/>
          </a:xfrm>
          <a:custGeom>
            <a:avLst/>
            <a:gdLst/>
            <a:ahLst/>
            <a:cxnLst/>
            <a:rect l="l" t="t" r="r" b="b"/>
            <a:pathLst>
              <a:path w="5260870" h="1607736">
                <a:moveTo>
                  <a:pt x="71448" y="0"/>
                </a:moveTo>
                <a:lnTo>
                  <a:pt x="5189423" y="0"/>
                </a:lnTo>
                <a:cubicBezTo>
                  <a:pt x="5228882" y="0"/>
                  <a:pt x="5260870" y="31988"/>
                  <a:pt x="5260870" y="71448"/>
                </a:cubicBezTo>
                <a:lnTo>
                  <a:pt x="5260870" y="1536288"/>
                </a:lnTo>
                <a:cubicBezTo>
                  <a:pt x="5260870" y="1575748"/>
                  <a:pt x="5228882" y="1607736"/>
                  <a:pt x="5189423" y="1607736"/>
                </a:cubicBezTo>
                <a:lnTo>
                  <a:pt x="71448" y="1607736"/>
                </a:lnTo>
                <a:cubicBezTo>
                  <a:pt x="31988" y="1607736"/>
                  <a:pt x="0" y="1575748"/>
                  <a:pt x="0" y="1536288"/>
                </a:cubicBezTo>
                <a:lnTo>
                  <a:pt x="0" y="71448"/>
                </a:lnTo>
                <a:cubicBezTo>
                  <a:pt x="0" y="32015"/>
                  <a:pt x="32015" y="0"/>
                  <a:pt x="71448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10"/>
          <p:cNvSpPr/>
          <p:nvPr/>
        </p:nvSpPr>
        <p:spPr>
          <a:xfrm>
            <a:off x="696686" y="2876062"/>
            <a:ext cx="107182" cy="142910"/>
          </a:xfrm>
          <a:custGeom>
            <a:avLst/>
            <a:gdLst/>
            <a:ahLst/>
            <a:cxnLst/>
            <a:rect l="l" t="t" r="r" b="b"/>
            <a:pathLst>
              <a:path w="107182" h="142910">
                <a:moveTo>
                  <a:pt x="81755" y="107182"/>
                </a:moveTo>
                <a:cubicBezTo>
                  <a:pt x="83792" y="100958"/>
                  <a:pt x="87867" y="95320"/>
                  <a:pt x="92473" y="90463"/>
                </a:cubicBezTo>
                <a:cubicBezTo>
                  <a:pt x="101600" y="80861"/>
                  <a:pt x="107182" y="67882"/>
                  <a:pt x="107182" y="53591"/>
                </a:cubicBezTo>
                <a:cubicBezTo>
                  <a:pt x="107182" y="24004"/>
                  <a:pt x="83178" y="0"/>
                  <a:pt x="53591" y="0"/>
                </a:cubicBezTo>
                <a:cubicBezTo>
                  <a:pt x="24004" y="0"/>
                  <a:pt x="0" y="24004"/>
                  <a:pt x="0" y="53591"/>
                </a:cubicBezTo>
                <a:cubicBezTo>
                  <a:pt x="0" y="67882"/>
                  <a:pt x="5582" y="80861"/>
                  <a:pt x="14710" y="90463"/>
                </a:cubicBezTo>
                <a:cubicBezTo>
                  <a:pt x="19315" y="95320"/>
                  <a:pt x="23418" y="100958"/>
                  <a:pt x="25428" y="107182"/>
                </a:cubicBezTo>
                <a:lnTo>
                  <a:pt x="81727" y="107182"/>
                </a:lnTo>
                <a:close/>
                <a:moveTo>
                  <a:pt x="80387" y="120580"/>
                </a:moveTo>
                <a:lnTo>
                  <a:pt x="26796" y="120580"/>
                </a:lnTo>
                <a:lnTo>
                  <a:pt x="26796" y="125046"/>
                </a:lnTo>
                <a:cubicBezTo>
                  <a:pt x="26796" y="137383"/>
                  <a:pt x="36788" y="147376"/>
                  <a:pt x="49125" y="147376"/>
                </a:cubicBezTo>
                <a:lnTo>
                  <a:pt x="58057" y="147376"/>
                </a:lnTo>
                <a:cubicBezTo>
                  <a:pt x="70394" y="147376"/>
                  <a:pt x="80387" y="137383"/>
                  <a:pt x="80387" y="125046"/>
                </a:cubicBezTo>
                <a:lnTo>
                  <a:pt x="80387" y="120580"/>
                </a:lnTo>
                <a:close/>
                <a:moveTo>
                  <a:pt x="51358" y="31262"/>
                </a:moveTo>
                <a:cubicBezTo>
                  <a:pt x="40249" y="31262"/>
                  <a:pt x="31262" y="40249"/>
                  <a:pt x="31262" y="51358"/>
                </a:cubicBezTo>
                <a:cubicBezTo>
                  <a:pt x="31262" y="55071"/>
                  <a:pt x="28275" y="58057"/>
                  <a:pt x="24563" y="58057"/>
                </a:cubicBezTo>
                <a:cubicBezTo>
                  <a:pt x="20850" y="58057"/>
                  <a:pt x="17864" y="55071"/>
                  <a:pt x="17864" y="51358"/>
                </a:cubicBezTo>
                <a:cubicBezTo>
                  <a:pt x="17864" y="32853"/>
                  <a:pt x="32853" y="17864"/>
                  <a:pt x="51358" y="17864"/>
                </a:cubicBezTo>
                <a:cubicBezTo>
                  <a:pt x="55071" y="17864"/>
                  <a:pt x="58057" y="20850"/>
                  <a:pt x="58057" y="24563"/>
                </a:cubicBezTo>
                <a:cubicBezTo>
                  <a:pt x="58057" y="28275"/>
                  <a:pt x="55071" y="31262"/>
                  <a:pt x="51358" y="31262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1"/>
          <p:cNvSpPr/>
          <p:nvPr/>
        </p:nvSpPr>
        <p:spPr>
          <a:xfrm>
            <a:off x="839596" y="2840334"/>
            <a:ext cx="4939323" cy="2143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25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智能推荐规则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60958" y="3126154"/>
            <a:ext cx="5046505" cy="321547"/>
          </a:xfrm>
          <a:custGeom>
            <a:avLst/>
            <a:gdLst/>
            <a:ahLst/>
            <a:cxnLst/>
            <a:rect l="l" t="t" r="r" b="b"/>
            <a:pathLst>
              <a:path w="5046505" h="321547">
                <a:moveTo>
                  <a:pt x="35727" y="0"/>
                </a:moveTo>
                <a:lnTo>
                  <a:pt x="5010778" y="0"/>
                </a:lnTo>
                <a:cubicBezTo>
                  <a:pt x="5030510" y="0"/>
                  <a:pt x="5046505" y="15996"/>
                  <a:pt x="5046505" y="35727"/>
                </a:cubicBezTo>
                <a:lnTo>
                  <a:pt x="5046505" y="285820"/>
                </a:lnTo>
                <a:cubicBezTo>
                  <a:pt x="5046505" y="305552"/>
                  <a:pt x="5030510" y="321547"/>
                  <a:pt x="5010778" y="321547"/>
                </a:cubicBezTo>
                <a:lnTo>
                  <a:pt x="35727" y="321547"/>
                </a:lnTo>
                <a:cubicBezTo>
                  <a:pt x="15996" y="321547"/>
                  <a:pt x="0" y="305552"/>
                  <a:pt x="0" y="285820"/>
                </a:cubicBezTo>
                <a:lnTo>
                  <a:pt x="0" y="35727"/>
                </a:lnTo>
                <a:cubicBezTo>
                  <a:pt x="0" y="16009"/>
                  <a:pt x="16009" y="0"/>
                  <a:pt x="35727" y="0"/>
                </a:cubicBezTo>
                <a:close/>
              </a:path>
            </a:pathLst>
          </a:custGeom>
          <a:solidFill>
            <a:srgbClr val="D4A26A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Shape 13"/>
          <p:cNvSpPr/>
          <p:nvPr/>
        </p:nvSpPr>
        <p:spPr>
          <a:xfrm>
            <a:off x="750277" y="3224404"/>
            <a:ext cx="125046" cy="125046"/>
          </a:xfrm>
          <a:custGeom>
            <a:avLst/>
            <a:gdLst/>
            <a:ahLst/>
            <a:cxnLst/>
            <a:rect l="l" t="t" r="r" b="b"/>
            <a:pathLst>
              <a:path w="125046" h="125046">
                <a:moveTo>
                  <a:pt x="15631" y="15631"/>
                </a:moveTo>
                <a:cubicBezTo>
                  <a:pt x="15631" y="11308"/>
                  <a:pt x="12138" y="7815"/>
                  <a:pt x="7815" y="7815"/>
                </a:cubicBezTo>
                <a:cubicBezTo>
                  <a:pt x="3492" y="7815"/>
                  <a:pt x="0" y="11308"/>
                  <a:pt x="0" y="15631"/>
                </a:cubicBezTo>
                <a:lnTo>
                  <a:pt x="0" y="97692"/>
                </a:lnTo>
                <a:cubicBezTo>
                  <a:pt x="0" y="108487"/>
                  <a:pt x="8743" y="117231"/>
                  <a:pt x="19538" y="117231"/>
                </a:cubicBezTo>
                <a:lnTo>
                  <a:pt x="117231" y="117231"/>
                </a:lnTo>
                <a:cubicBezTo>
                  <a:pt x="121554" y="117231"/>
                  <a:pt x="125046" y="113738"/>
                  <a:pt x="125046" y="109415"/>
                </a:cubicBezTo>
                <a:cubicBezTo>
                  <a:pt x="125046" y="105093"/>
                  <a:pt x="121554" y="101600"/>
                  <a:pt x="117231" y="101600"/>
                </a:cubicBezTo>
                <a:lnTo>
                  <a:pt x="19538" y="101600"/>
                </a:lnTo>
                <a:cubicBezTo>
                  <a:pt x="17389" y="101600"/>
                  <a:pt x="15631" y="99842"/>
                  <a:pt x="15631" y="97692"/>
                </a:cubicBezTo>
                <a:lnTo>
                  <a:pt x="15631" y="15631"/>
                </a:lnTo>
                <a:close/>
                <a:moveTo>
                  <a:pt x="114935" y="36781"/>
                </a:moveTo>
                <a:cubicBezTo>
                  <a:pt x="117988" y="33728"/>
                  <a:pt x="117988" y="28770"/>
                  <a:pt x="114935" y="25718"/>
                </a:cubicBezTo>
                <a:cubicBezTo>
                  <a:pt x="111882" y="22665"/>
                  <a:pt x="106924" y="22665"/>
                  <a:pt x="103871" y="25718"/>
                </a:cubicBezTo>
                <a:lnTo>
                  <a:pt x="78154" y="51459"/>
                </a:lnTo>
                <a:lnTo>
                  <a:pt x="64135" y="37465"/>
                </a:lnTo>
                <a:cubicBezTo>
                  <a:pt x="61082" y="34412"/>
                  <a:pt x="56124" y="34412"/>
                  <a:pt x="53071" y="37465"/>
                </a:cubicBezTo>
                <a:lnTo>
                  <a:pt x="29625" y="60911"/>
                </a:lnTo>
                <a:cubicBezTo>
                  <a:pt x="26572" y="63964"/>
                  <a:pt x="26572" y="68922"/>
                  <a:pt x="29625" y="71975"/>
                </a:cubicBezTo>
                <a:cubicBezTo>
                  <a:pt x="32678" y="75028"/>
                  <a:pt x="37636" y="75028"/>
                  <a:pt x="40689" y="71975"/>
                </a:cubicBezTo>
                <a:lnTo>
                  <a:pt x="58615" y="54048"/>
                </a:lnTo>
                <a:lnTo>
                  <a:pt x="72634" y="68067"/>
                </a:lnTo>
                <a:cubicBezTo>
                  <a:pt x="75687" y="71120"/>
                  <a:pt x="80645" y="71120"/>
                  <a:pt x="83698" y="68067"/>
                </a:cubicBezTo>
                <a:lnTo>
                  <a:pt x="114959" y="36806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4"/>
          <p:cNvSpPr/>
          <p:nvPr/>
        </p:nvSpPr>
        <p:spPr>
          <a:xfrm>
            <a:off x="960176" y="3197609"/>
            <a:ext cx="1473758" cy="1786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5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时间列+数值列 → </a:t>
            </a:r>
            <a:r>
              <a:rPr lang="en-US" sz="985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折线图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60958" y="3519156"/>
            <a:ext cx="5046505" cy="321547"/>
          </a:xfrm>
          <a:custGeom>
            <a:avLst/>
            <a:gdLst/>
            <a:ahLst/>
            <a:cxnLst/>
            <a:rect l="l" t="t" r="r" b="b"/>
            <a:pathLst>
              <a:path w="5046505" h="321547">
                <a:moveTo>
                  <a:pt x="35727" y="0"/>
                </a:moveTo>
                <a:lnTo>
                  <a:pt x="5010778" y="0"/>
                </a:lnTo>
                <a:cubicBezTo>
                  <a:pt x="5030510" y="0"/>
                  <a:pt x="5046505" y="15996"/>
                  <a:pt x="5046505" y="35727"/>
                </a:cubicBezTo>
                <a:lnTo>
                  <a:pt x="5046505" y="285820"/>
                </a:lnTo>
                <a:cubicBezTo>
                  <a:pt x="5046505" y="305552"/>
                  <a:pt x="5030510" y="321547"/>
                  <a:pt x="5010778" y="321547"/>
                </a:cubicBezTo>
                <a:lnTo>
                  <a:pt x="35727" y="321547"/>
                </a:lnTo>
                <a:cubicBezTo>
                  <a:pt x="15996" y="321547"/>
                  <a:pt x="0" y="305552"/>
                  <a:pt x="0" y="285820"/>
                </a:cubicBezTo>
                <a:lnTo>
                  <a:pt x="0" y="35727"/>
                </a:lnTo>
                <a:cubicBezTo>
                  <a:pt x="0" y="16009"/>
                  <a:pt x="16009" y="0"/>
                  <a:pt x="35727" y="0"/>
                </a:cubicBezTo>
                <a:close/>
              </a:path>
            </a:pathLst>
          </a:custGeom>
          <a:solidFill>
            <a:srgbClr val="D4A26A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6"/>
          <p:cNvSpPr/>
          <p:nvPr/>
        </p:nvSpPr>
        <p:spPr>
          <a:xfrm>
            <a:off x="750277" y="3617407"/>
            <a:ext cx="125046" cy="125046"/>
          </a:xfrm>
          <a:custGeom>
            <a:avLst/>
            <a:gdLst/>
            <a:ahLst/>
            <a:cxnLst/>
            <a:rect l="l" t="t" r="r" b="b"/>
            <a:pathLst>
              <a:path w="125046" h="125046">
                <a:moveTo>
                  <a:pt x="7815" y="7815"/>
                </a:moveTo>
                <a:cubicBezTo>
                  <a:pt x="12138" y="7815"/>
                  <a:pt x="15631" y="11308"/>
                  <a:pt x="15631" y="15631"/>
                </a:cubicBezTo>
                <a:lnTo>
                  <a:pt x="15631" y="97692"/>
                </a:lnTo>
                <a:cubicBezTo>
                  <a:pt x="15631" y="99842"/>
                  <a:pt x="17389" y="101600"/>
                  <a:pt x="19538" y="101600"/>
                </a:cubicBezTo>
                <a:lnTo>
                  <a:pt x="117231" y="101600"/>
                </a:lnTo>
                <a:cubicBezTo>
                  <a:pt x="121554" y="101600"/>
                  <a:pt x="125046" y="105093"/>
                  <a:pt x="125046" y="109415"/>
                </a:cubicBezTo>
                <a:cubicBezTo>
                  <a:pt x="125046" y="113738"/>
                  <a:pt x="121554" y="117231"/>
                  <a:pt x="117231" y="117231"/>
                </a:cubicBezTo>
                <a:lnTo>
                  <a:pt x="19538" y="117231"/>
                </a:lnTo>
                <a:cubicBezTo>
                  <a:pt x="8743" y="117231"/>
                  <a:pt x="0" y="108487"/>
                  <a:pt x="0" y="97692"/>
                </a:cubicBezTo>
                <a:lnTo>
                  <a:pt x="0" y="15631"/>
                </a:lnTo>
                <a:cubicBezTo>
                  <a:pt x="0" y="11308"/>
                  <a:pt x="3493" y="7815"/>
                  <a:pt x="7815" y="7815"/>
                </a:cubicBezTo>
                <a:close/>
                <a:moveTo>
                  <a:pt x="31262" y="23446"/>
                </a:moveTo>
                <a:cubicBezTo>
                  <a:pt x="31262" y="19123"/>
                  <a:pt x="34754" y="15631"/>
                  <a:pt x="39077" y="15631"/>
                </a:cubicBezTo>
                <a:lnTo>
                  <a:pt x="85969" y="15631"/>
                </a:lnTo>
                <a:cubicBezTo>
                  <a:pt x="90292" y="15631"/>
                  <a:pt x="93785" y="19123"/>
                  <a:pt x="93785" y="23446"/>
                </a:cubicBezTo>
                <a:cubicBezTo>
                  <a:pt x="93785" y="27769"/>
                  <a:pt x="90292" y="31262"/>
                  <a:pt x="85969" y="31262"/>
                </a:cubicBezTo>
                <a:lnTo>
                  <a:pt x="39077" y="31262"/>
                </a:lnTo>
                <a:cubicBezTo>
                  <a:pt x="34754" y="31262"/>
                  <a:pt x="31262" y="27769"/>
                  <a:pt x="31262" y="23446"/>
                </a:cubicBezTo>
                <a:close/>
                <a:moveTo>
                  <a:pt x="39077" y="42985"/>
                </a:moveTo>
                <a:lnTo>
                  <a:pt x="70338" y="42985"/>
                </a:lnTo>
                <a:cubicBezTo>
                  <a:pt x="74661" y="42985"/>
                  <a:pt x="78154" y="46477"/>
                  <a:pt x="78154" y="50800"/>
                </a:cubicBezTo>
                <a:cubicBezTo>
                  <a:pt x="78154" y="55123"/>
                  <a:pt x="74661" y="58615"/>
                  <a:pt x="70338" y="58615"/>
                </a:cubicBezTo>
                <a:lnTo>
                  <a:pt x="39077" y="58615"/>
                </a:lnTo>
                <a:cubicBezTo>
                  <a:pt x="34754" y="58615"/>
                  <a:pt x="31262" y="55123"/>
                  <a:pt x="31262" y="50800"/>
                </a:cubicBezTo>
                <a:cubicBezTo>
                  <a:pt x="31262" y="46477"/>
                  <a:pt x="34754" y="42985"/>
                  <a:pt x="39077" y="42985"/>
                </a:cubicBezTo>
                <a:close/>
                <a:moveTo>
                  <a:pt x="39077" y="70338"/>
                </a:moveTo>
                <a:lnTo>
                  <a:pt x="101600" y="70338"/>
                </a:lnTo>
                <a:cubicBezTo>
                  <a:pt x="105923" y="70338"/>
                  <a:pt x="109415" y="73831"/>
                  <a:pt x="109415" y="78154"/>
                </a:cubicBezTo>
                <a:cubicBezTo>
                  <a:pt x="109415" y="82477"/>
                  <a:pt x="105923" y="85969"/>
                  <a:pt x="101600" y="85969"/>
                </a:cubicBezTo>
                <a:lnTo>
                  <a:pt x="39077" y="85969"/>
                </a:lnTo>
                <a:cubicBezTo>
                  <a:pt x="34754" y="85969"/>
                  <a:pt x="31262" y="82477"/>
                  <a:pt x="31262" y="78154"/>
                </a:cubicBezTo>
                <a:cubicBezTo>
                  <a:pt x="31262" y="73831"/>
                  <a:pt x="34754" y="70338"/>
                  <a:pt x="39077" y="70338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7"/>
          <p:cNvSpPr/>
          <p:nvPr/>
        </p:nvSpPr>
        <p:spPr>
          <a:xfrm>
            <a:off x="960176" y="3590611"/>
            <a:ext cx="1473758" cy="1786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5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分类列+数值列 → </a:t>
            </a:r>
            <a:r>
              <a:rPr lang="en-US" sz="985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柱状图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60958" y="3912158"/>
            <a:ext cx="5046505" cy="321547"/>
          </a:xfrm>
          <a:custGeom>
            <a:avLst/>
            <a:gdLst/>
            <a:ahLst/>
            <a:cxnLst/>
            <a:rect l="l" t="t" r="r" b="b"/>
            <a:pathLst>
              <a:path w="5046505" h="321547">
                <a:moveTo>
                  <a:pt x="35727" y="0"/>
                </a:moveTo>
                <a:lnTo>
                  <a:pt x="5010778" y="0"/>
                </a:lnTo>
                <a:cubicBezTo>
                  <a:pt x="5030510" y="0"/>
                  <a:pt x="5046505" y="15996"/>
                  <a:pt x="5046505" y="35727"/>
                </a:cubicBezTo>
                <a:lnTo>
                  <a:pt x="5046505" y="285820"/>
                </a:lnTo>
                <a:cubicBezTo>
                  <a:pt x="5046505" y="305552"/>
                  <a:pt x="5030510" y="321547"/>
                  <a:pt x="5010778" y="321547"/>
                </a:cubicBezTo>
                <a:lnTo>
                  <a:pt x="35727" y="321547"/>
                </a:lnTo>
                <a:cubicBezTo>
                  <a:pt x="15996" y="321547"/>
                  <a:pt x="0" y="305552"/>
                  <a:pt x="0" y="285820"/>
                </a:cubicBezTo>
                <a:lnTo>
                  <a:pt x="0" y="35727"/>
                </a:lnTo>
                <a:cubicBezTo>
                  <a:pt x="0" y="16009"/>
                  <a:pt x="16009" y="0"/>
                  <a:pt x="35727" y="0"/>
                </a:cubicBezTo>
                <a:close/>
              </a:path>
            </a:pathLst>
          </a:custGeom>
          <a:solidFill>
            <a:srgbClr val="D4A26A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Shape 19"/>
          <p:cNvSpPr/>
          <p:nvPr/>
        </p:nvSpPr>
        <p:spPr>
          <a:xfrm>
            <a:off x="742462" y="4010409"/>
            <a:ext cx="140677" cy="125046"/>
          </a:xfrm>
          <a:custGeom>
            <a:avLst/>
            <a:gdLst/>
            <a:ahLst/>
            <a:cxnLst/>
            <a:rect l="l" t="t" r="r" b="b"/>
            <a:pathLst>
              <a:path w="140677" h="125046">
                <a:moveTo>
                  <a:pt x="125144" y="58615"/>
                </a:moveTo>
                <a:lnTo>
                  <a:pt x="82159" y="58615"/>
                </a:lnTo>
                <a:cubicBezTo>
                  <a:pt x="77836" y="58615"/>
                  <a:pt x="74344" y="55123"/>
                  <a:pt x="74344" y="50800"/>
                </a:cubicBezTo>
                <a:lnTo>
                  <a:pt x="74344" y="7815"/>
                </a:lnTo>
                <a:cubicBezTo>
                  <a:pt x="74344" y="3493"/>
                  <a:pt x="77861" y="-49"/>
                  <a:pt x="82135" y="513"/>
                </a:cubicBezTo>
                <a:cubicBezTo>
                  <a:pt x="108268" y="3981"/>
                  <a:pt x="128978" y="24692"/>
                  <a:pt x="132446" y="50824"/>
                </a:cubicBezTo>
                <a:cubicBezTo>
                  <a:pt x="133008" y="55098"/>
                  <a:pt x="129467" y="58615"/>
                  <a:pt x="125144" y="58615"/>
                </a:cubicBezTo>
                <a:close/>
                <a:moveTo>
                  <a:pt x="54366" y="9085"/>
                </a:moveTo>
                <a:cubicBezTo>
                  <a:pt x="58786" y="8157"/>
                  <a:pt x="62621" y="11772"/>
                  <a:pt x="62621" y="16290"/>
                </a:cubicBezTo>
                <a:lnTo>
                  <a:pt x="62621" y="64477"/>
                </a:lnTo>
                <a:cubicBezTo>
                  <a:pt x="62621" y="65845"/>
                  <a:pt x="63109" y="67163"/>
                  <a:pt x="63964" y="68214"/>
                </a:cubicBezTo>
                <a:lnTo>
                  <a:pt x="96227" y="107144"/>
                </a:lnTo>
                <a:cubicBezTo>
                  <a:pt x="99084" y="110588"/>
                  <a:pt x="98474" y="115790"/>
                  <a:pt x="94542" y="117915"/>
                </a:cubicBezTo>
                <a:cubicBezTo>
                  <a:pt x="86213" y="122457"/>
                  <a:pt x="76664" y="125046"/>
                  <a:pt x="66528" y="125046"/>
                </a:cubicBezTo>
                <a:cubicBezTo>
                  <a:pt x="34168" y="125046"/>
                  <a:pt x="7913" y="98791"/>
                  <a:pt x="7913" y="66431"/>
                </a:cubicBezTo>
                <a:cubicBezTo>
                  <a:pt x="7913" y="38222"/>
                  <a:pt x="27818" y="14678"/>
                  <a:pt x="54366" y="9085"/>
                </a:cubicBezTo>
                <a:close/>
                <a:moveTo>
                  <a:pt x="116693" y="70338"/>
                </a:moveTo>
                <a:lnTo>
                  <a:pt x="132324" y="70338"/>
                </a:lnTo>
                <a:cubicBezTo>
                  <a:pt x="136843" y="70338"/>
                  <a:pt x="140457" y="74173"/>
                  <a:pt x="139529" y="78593"/>
                </a:cubicBezTo>
                <a:cubicBezTo>
                  <a:pt x="137038" y="90414"/>
                  <a:pt x="130981" y="100916"/>
                  <a:pt x="122531" y="108927"/>
                </a:cubicBezTo>
                <a:cubicBezTo>
                  <a:pt x="119527" y="111784"/>
                  <a:pt x="114813" y="111174"/>
                  <a:pt x="112175" y="107974"/>
                </a:cubicBezTo>
                <a:lnTo>
                  <a:pt x="91562" y="83136"/>
                </a:lnTo>
                <a:cubicBezTo>
                  <a:pt x="87337" y="78032"/>
                  <a:pt x="90976" y="70338"/>
                  <a:pt x="97570" y="70338"/>
                </a:cubicBezTo>
                <a:lnTo>
                  <a:pt x="116669" y="70338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2" name="Text 20"/>
          <p:cNvSpPr/>
          <p:nvPr/>
        </p:nvSpPr>
        <p:spPr>
          <a:xfrm>
            <a:off x="960176" y="3983613"/>
            <a:ext cx="1018233" cy="1786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5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占比数据 → </a:t>
            </a:r>
            <a:r>
              <a:rPr lang="en-US" sz="985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饼图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553776" y="4448070"/>
            <a:ext cx="5260870" cy="893187"/>
          </a:xfrm>
          <a:custGeom>
            <a:avLst/>
            <a:gdLst/>
            <a:ahLst/>
            <a:cxnLst/>
            <a:rect l="l" t="t" r="r" b="b"/>
            <a:pathLst>
              <a:path w="5260870" h="893187">
                <a:moveTo>
                  <a:pt x="71455" y="0"/>
                </a:moveTo>
                <a:lnTo>
                  <a:pt x="5189415" y="0"/>
                </a:lnTo>
                <a:cubicBezTo>
                  <a:pt x="5228879" y="0"/>
                  <a:pt x="5260870" y="31991"/>
                  <a:pt x="5260870" y="71455"/>
                </a:cubicBezTo>
                <a:lnTo>
                  <a:pt x="5260870" y="821732"/>
                </a:lnTo>
                <a:cubicBezTo>
                  <a:pt x="5260870" y="861195"/>
                  <a:pt x="5228879" y="893187"/>
                  <a:pt x="5189415" y="893187"/>
                </a:cubicBezTo>
                <a:lnTo>
                  <a:pt x="71455" y="893187"/>
                </a:lnTo>
                <a:cubicBezTo>
                  <a:pt x="31991" y="893187"/>
                  <a:pt x="0" y="861195"/>
                  <a:pt x="0" y="821732"/>
                </a:cubicBezTo>
                <a:lnTo>
                  <a:pt x="0" y="71455"/>
                </a:lnTo>
                <a:cubicBezTo>
                  <a:pt x="0" y="31991"/>
                  <a:pt x="31991" y="0"/>
                  <a:pt x="71455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Shape 22"/>
          <p:cNvSpPr/>
          <p:nvPr/>
        </p:nvSpPr>
        <p:spPr>
          <a:xfrm>
            <a:off x="678822" y="4590980"/>
            <a:ext cx="142910" cy="142910"/>
          </a:xfrm>
          <a:custGeom>
            <a:avLst/>
            <a:gdLst/>
            <a:ahLst/>
            <a:cxnLst/>
            <a:rect l="l" t="t" r="r" b="b"/>
            <a:pathLst>
              <a:path w="142910" h="142910">
                <a:moveTo>
                  <a:pt x="140286" y="42036"/>
                </a:moveTo>
                <a:lnTo>
                  <a:pt x="113491" y="68831"/>
                </a:lnTo>
                <a:cubicBezTo>
                  <a:pt x="110923" y="71399"/>
                  <a:pt x="107099" y="72153"/>
                  <a:pt x="103749" y="70757"/>
                </a:cubicBezTo>
                <a:cubicBezTo>
                  <a:pt x="100400" y="69362"/>
                  <a:pt x="98251" y="66124"/>
                  <a:pt x="98251" y="62523"/>
                </a:cubicBezTo>
                <a:lnTo>
                  <a:pt x="98251" y="44659"/>
                </a:lnTo>
                <a:lnTo>
                  <a:pt x="8932" y="44659"/>
                </a:lnTo>
                <a:cubicBezTo>
                  <a:pt x="3991" y="44659"/>
                  <a:pt x="0" y="40668"/>
                  <a:pt x="0" y="35727"/>
                </a:cubicBezTo>
                <a:cubicBezTo>
                  <a:pt x="0" y="30787"/>
                  <a:pt x="3991" y="26796"/>
                  <a:pt x="8932" y="26796"/>
                </a:cubicBezTo>
                <a:lnTo>
                  <a:pt x="98251" y="26796"/>
                </a:lnTo>
                <a:lnTo>
                  <a:pt x="98251" y="8932"/>
                </a:lnTo>
                <a:cubicBezTo>
                  <a:pt x="98251" y="5331"/>
                  <a:pt x="100428" y="2065"/>
                  <a:pt x="103777" y="670"/>
                </a:cubicBezTo>
                <a:cubicBezTo>
                  <a:pt x="107127" y="-726"/>
                  <a:pt x="110951" y="56"/>
                  <a:pt x="113518" y="2596"/>
                </a:cubicBezTo>
                <a:lnTo>
                  <a:pt x="140314" y="29391"/>
                </a:lnTo>
                <a:cubicBezTo>
                  <a:pt x="143803" y="32880"/>
                  <a:pt x="143803" y="38547"/>
                  <a:pt x="140314" y="42036"/>
                </a:cubicBezTo>
                <a:close/>
                <a:moveTo>
                  <a:pt x="29391" y="140286"/>
                </a:moveTo>
                <a:lnTo>
                  <a:pt x="2596" y="113491"/>
                </a:lnTo>
                <a:cubicBezTo>
                  <a:pt x="-893" y="110002"/>
                  <a:pt x="-893" y="104335"/>
                  <a:pt x="2596" y="100846"/>
                </a:cubicBezTo>
                <a:lnTo>
                  <a:pt x="29391" y="74051"/>
                </a:lnTo>
                <a:cubicBezTo>
                  <a:pt x="31959" y="71483"/>
                  <a:pt x="35783" y="70729"/>
                  <a:pt x="39133" y="72125"/>
                </a:cubicBezTo>
                <a:cubicBezTo>
                  <a:pt x="42482" y="73520"/>
                  <a:pt x="44659" y="76786"/>
                  <a:pt x="44659" y="80387"/>
                </a:cubicBezTo>
                <a:lnTo>
                  <a:pt x="44659" y="98251"/>
                </a:lnTo>
                <a:lnTo>
                  <a:pt x="133978" y="98251"/>
                </a:lnTo>
                <a:cubicBezTo>
                  <a:pt x="138918" y="98251"/>
                  <a:pt x="142910" y="102242"/>
                  <a:pt x="142910" y="107182"/>
                </a:cubicBezTo>
                <a:cubicBezTo>
                  <a:pt x="142910" y="112123"/>
                  <a:pt x="138918" y="116114"/>
                  <a:pt x="133978" y="116114"/>
                </a:cubicBezTo>
                <a:lnTo>
                  <a:pt x="44659" y="116114"/>
                </a:lnTo>
                <a:lnTo>
                  <a:pt x="44659" y="133978"/>
                </a:lnTo>
                <a:cubicBezTo>
                  <a:pt x="44659" y="137579"/>
                  <a:pt x="42482" y="140844"/>
                  <a:pt x="39133" y="142240"/>
                </a:cubicBezTo>
                <a:cubicBezTo>
                  <a:pt x="35783" y="143636"/>
                  <a:pt x="31959" y="142854"/>
                  <a:pt x="29391" y="140314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3"/>
          <p:cNvSpPr/>
          <p:nvPr/>
        </p:nvSpPr>
        <p:spPr>
          <a:xfrm>
            <a:off x="839596" y="4555253"/>
            <a:ext cx="4939323" cy="2143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25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对话式图表调整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60958" y="4841073"/>
            <a:ext cx="5109029" cy="1786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5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用户："帮我把这几条线换成柱状图对比"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60958" y="5055437"/>
            <a:ext cx="5109029" cy="1786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5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系统：自动切换为分组柱状图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195716" y="1295121"/>
            <a:ext cx="5636009" cy="4233705"/>
          </a:xfrm>
          <a:custGeom>
            <a:avLst/>
            <a:gdLst/>
            <a:ahLst/>
            <a:cxnLst/>
            <a:rect l="l" t="t" r="r" b="b"/>
            <a:pathLst>
              <a:path w="5636009" h="4233705">
                <a:moveTo>
                  <a:pt x="71465" y="0"/>
                </a:moveTo>
                <a:lnTo>
                  <a:pt x="5564544" y="0"/>
                </a:lnTo>
                <a:cubicBezTo>
                  <a:pt x="5604013" y="0"/>
                  <a:pt x="5636009" y="31996"/>
                  <a:pt x="5636009" y="71465"/>
                </a:cubicBezTo>
                <a:lnTo>
                  <a:pt x="5636009" y="4162241"/>
                </a:lnTo>
                <a:cubicBezTo>
                  <a:pt x="5636009" y="4201710"/>
                  <a:pt x="5604013" y="4233705"/>
                  <a:pt x="5564544" y="4233705"/>
                </a:cubicBezTo>
                <a:lnTo>
                  <a:pt x="71465" y="4233705"/>
                </a:lnTo>
                <a:cubicBezTo>
                  <a:pt x="31996" y="4233705"/>
                  <a:pt x="0" y="4201710"/>
                  <a:pt x="0" y="4162241"/>
                </a:cubicBezTo>
                <a:lnTo>
                  <a:pt x="0" y="71465"/>
                </a:lnTo>
                <a:cubicBezTo>
                  <a:pt x="0" y="32022"/>
                  <a:pt x="32022" y="0"/>
                  <a:pt x="71465" y="0"/>
                </a:cubicBezTo>
                <a:close/>
              </a:path>
            </a:pathLst>
          </a:custGeom>
          <a:gradFill flip="none" rotWithShape="1">
            <a:gsLst>
              <a:gs pos="0">
                <a:srgbClr val="4C5F7A">
                  <a:alpha val="20000"/>
                </a:srgbClr>
              </a:gs>
              <a:gs pos="100000">
                <a:srgbClr val="4C5F7A">
                  <a:alpha val="5000"/>
                </a:srgbClr>
              </a:gs>
            </a:gsLst>
            <a:lin ang="2700000" scaled="1"/>
          </a:gradFill>
          <a:ln w="25400">
            <a:solidFill>
              <a:srgbClr val="4C5F7A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Shape 27"/>
          <p:cNvSpPr/>
          <p:nvPr/>
        </p:nvSpPr>
        <p:spPr>
          <a:xfrm>
            <a:off x="6383285" y="1482690"/>
            <a:ext cx="500185" cy="500185"/>
          </a:xfrm>
          <a:custGeom>
            <a:avLst/>
            <a:gdLst/>
            <a:ahLst/>
            <a:cxnLst/>
            <a:rect l="l" t="t" r="r" b="b"/>
            <a:pathLst>
              <a:path w="500185" h="500185">
                <a:moveTo>
                  <a:pt x="71456" y="0"/>
                </a:moveTo>
                <a:lnTo>
                  <a:pt x="428728" y="0"/>
                </a:lnTo>
                <a:cubicBezTo>
                  <a:pt x="468166" y="0"/>
                  <a:pt x="500185" y="32019"/>
                  <a:pt x="500185" y="71456"/>
                </a:cubicBezTo>
                <a:lnTo>
                  <a:pt x="500185" y="428728"/>
                </a:lnTo>
                <a:cubicBezTo>
                  <a:pt x="500185" y="468193"/>
                  <a:pt x="468193" y="500185"/>
                  <a:pt x="428728" y="500185"/>
                </a:cubicBezTo>
                <a:lnTo>
                  <a:pt x="71456" y="500185"/>
                </a:lnTo>
                <a:cubicBezTo>
                  <a:pt x="32019" y="500185"/>
                  <a:pt x="0" y="468166"/>
                  <a:pt x="0" y="428728"/>
                </a:cubicBezTo>
                <a:lnTo>
                  <a:pt x="0" y="71456"/>
                </a:lnTo>
                <a:cubicBezTo>
                  <a:pt x="0" y="31992"/>
                  <a:pt x="31992" y="0"/>
                  <a:pt x="71456" y="0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0" name="Shape 28"/>
          <p:cNvSpPr/>
          <p:nvPr/>
        </p:nvSpPr>
        <p:spPr>
          <a:xfrm>
            <a:off x="6526195" y="1625600"/>
            <a:ext cx="214365" cy="214365"/>
          </a:xfrm>
          <a:custGeom>
            <a:avLst/>
            <a:gdLst/>
            <a:ahLst/>
            <a:cxnLst/>
            <a:rect l="l" t="t" r="r" b="b"/>
            <a:pathLst>
              <a:path w="214365" h="214365">
                <a:moveTo>
                  <a:pt x="214365" y="100484"/>
                </a:moveTo>
                <a:cubicBezTo>
                  <a:pt x="214365" y="155959"/>
                  <a:pt x="166384" y="200967"/>
                  <a:pt x="107182" y="200967"/>
                </a:cubicBezTo>
                <a:cubicBezTo>
                  <a:pt x="91649" y="200967"/>
                  <a:pt x="76912" y="197869"/>
                  <a:pt x="63598" y="192300"/>
                </a:cubicBezTo>
                <a:lnTo>
                  <a:pt x="14026" y="213569"/>
                </a:lnTo>
                <a:cubicBezTo>
                  <a:pt x="10090" y="215244"/>
                  <a:pt x="5568" y="214281"/>
                  <a:pt x="2680" y="211141"/>
                </a:cubicBezTo>
                <a:cubicBezTo>
                  <a:pt x="-209" y="208001"/>
                  <a:pt x="-837" y="203395"/>
                  <a:pt x="1172" y="199627"/>
                </a:cubicBezTo>
                <a:lnTo>
                  <a:pt x="21604" y="161025"/>
                </a:lnTo>
                <a:cubicBezTo>
                  <a:pt x="8039" y="144152"/>
                  <a:pt x="0" y="123218"/>
                  <a:pt x="0" y="100484"/>
                </a:cubicBezTo>
                <a:cubicBezTo>
                  <a:pt x="0" y="45008"/>
                  <a:pt x="47981" y="0"/>
                  <a:pt x="107182" y="0"/>
                </a:cubicBezTo>
                <a:cubicBezTo>
                  <a:pt x="166384" y="0"/>
                  <a:pt x="214365" y="45008"/>
                  <a:pt x="214365" y="100484"/>
                </a:cubicBezTo>
                <a:close/>
              </a:path>
            </a:pathLst>
          </a:custGeom>
          <a:solidFill>
            <a:srgbClr val="E0E2E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Text 29"/>
          <p:cNvSpPr/>
          <p:nvPr/>
        </p:nvSpPr>
        <p:spPr>
          <a:xfrm>
            <a:off x="6990652" y="1500554"/>
            <a:ext cx="1607736" cy="2858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88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一句话洞察总结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6990652" y="1786374"/>
            <a:ext cx="1563077" cy="1786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5" dirty="0">
                <a:solidFill>
                  <a:srgbClr val="8F97A3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FR-MVP-07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383285" y="2125785"/>
            <a:ext cx="5332325" cy="4644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25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每次调用API结束后，系统将返回的Top-N核心数据或明显波动输入给LLM，生成精炼的业务摘要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383285" y="2733152"/>
            <a:ext cx="5260870" cy="1214734"/>
          </a:xfrm>
          <a:custGeom>
            <a:avLst/>
            <a:gdLst/>
            <a:ahLst/>
            <a:cxnLst/>
            <a:rect l="l" t="t" r="r" b="b"/>
            <a:pathLst>
              <a:path w="5260870" h="1214734">
                <a:moveTo>
                  <a:pt x="71451" y="0"/>
                </a:moveTo>
                <a:lnTo>
                  <a:pt x="5189420" y="0"/>
                </a:lnTo>
                <a:cubicBezTo>
                  <a:pt x="5228881" y="0"/>
                  <a:pt x="5260870" y="31990"/>
                  <a:pt x="5260870" y="71451"/>
                </a:cubicBezTo>
                <a:lnTo>
                  <a:pt x="5260870" y="1143283"/>
                </a:lnTo>
                <a:cubicBezTo>
                  <a:pt x="5260870" y="1182745"/>
                  <a:pt x="5228881" y="1214734"/>
                  <a:pt x="5189420" y="1214734"/>
                </a:cubicBezTo>
                <a:lnTo>
                  <a:pt x="71451" y="1214734"/>
                </a:lnTo>
                <a:cubicBezTo>
                  <a:pt x="31990" y="1214734"/>
                  <a:pt x="0" y="1182745"/>
                  <a:pt x="0" y="1143283"/>
                </a:cubicBezTo>
                <a:lnTo>
                  <a:pt x="0" y="71451"/>
                </a:lnTo>
                <a:cubicBezTo>
                  <a:pt x="0" y="32016"/>
                  <a:pt x="32016" y="0"/>
                  <a:pt x="71451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5" name="Shape 33"/>
          <p:cNvSpPr/>
          <p:nvPr/>
        </p:nvSpPr>
        <p:spPr>
          <a:xfrm>
            <a:off x="6508331" y="2876062"/>
            <a:ext cx="142910" cy="142910"/>
          </a:xfrm>
          <a:custGeom>
            <a:avLst/>
            <a:gdLst/>
            <a:ahLst/>
            <a:cxnLst/>
            <a:rect l="l" t="t" r="r" b="b"/>
            <a:pathLst>
              <a:path w="142910" h="142910">
                <a:moveTo>
                  <a:pt x="33495" y="15631"/>
                </a:moveTo>
                <a:cubicBezTo>
                  <a:pt x="33495" y="7006"/>
                  <a:pt x="40500" y="0"/>
                  <a:pt x="49125" y="0"/>
                </a:cubicBezTo>
                <a:lnTo>
                  <a:pt x="55824" y="0"/>
                </a:lnTo>
                <a:cubicBezTo>
                  <a:pt x="60765" y="0"/>
                  <a:pt x="64756" y="3991"/>
                  <a:pt x="64756" y="8932"/>
                </a:cubicBezTo>
                <a:lnTo>
                  <a:pt x="64756" y="133978"/>
                </a:lnTo>
                <a:cubicBezTo>
                  <a:pt x="64756" y="138918"/>
                  <a:pt x="60765" y="142910"/>
                  <a:pt x="55824" y="142910"/>
                </a:cubicBezTo>
                <a:lnTo>
                  <a:pt x="46892" y="142910"/>
                </a:lnTo>
                <a:cubicBezTo>
                  <a:pt x="38575" y="142910"/>
                  <a:pt x="31569" y="137216"/>
                  <a:pt x="29587" y="129512"/>
                </a:cubicBezTo>
                <a:cubicBezTo>
                  <a:pt x="29391" y="129512"/>
                  <a:pt x="29224" y="129512"/>
                  <a:pt x="29029" y="129512"/>
                </a:cubicBezTo>
                <a:cubicBezTo>
                  <a:pt x="16691" y="129512"/>
                  <a:pt x="6699" y="119520"/>
                  <a:pt x="6699" y="107182"/>
                </a:cubicBezTo>
                <a:cubicBezTo>
                  <a:pt x="6699" y="102158"/>
                  <a:pt x="8374" y="97525"/>
                  <a:pt x="11165" y="93785"/>
                </a:cubicBezTo>
                <a:cubicBezTo>
                  <a:pt x="5750" y="89709"/>
                  <a:pt x="2233" y="83234"/>
                  <a:pt x="2233" y="75921"/>
                </a:cubicBezTo>
                <a:cubicBezTo>
                  <a:pt x="2233" y="67296"/>
                  <a:pt x="7145" y="59788"/>
                  <a:pt x="14291" y="56075"/>
                </a:cubicBezTo>
                <a:cubicBezTo>
                  <a:pt x="12309" y="52726"/>
                  <a:pt x="11165" y="48818"/>
                  <a:pt x="11165" y="44659"/>
                </a:cubicBezTo>
                <a:cubicBezTo>
                  <a:pt x="11165" y="32322"/>
                  <a:pt x="21157" y="22330"/>
                  <a:pt x="33495" y="22330"/>
                </a:cubicBezTo>
                <a:lnTo>
                  <a:pt x="33495" y="15631"/>
                </a:lnTo>
                <a:close/>
                <a:moveTo>
                  <a:pt x="109415" y="15631"/>
                </a:moveTo>
                <a:lnTo>
                  <a:pt x="109415" y="22330"/>
                </a:lnTo>
                <a:cubicBezTo>
                  <a:pt x="121753" y="22330"/>
                  <a:pt x="131745" y="32322"/>
                  <a:pt x="131745" y="44659"/>
                </a:cubicBezTo>
                <a:cubicBezTo>
                  <a:pt x="131745" y="48846"/>
                  <a:pt x="130601" y="52754"/>
                  <a:pt x="128619" y="56075"/>
                </a:cubicBezTo>
                <a:cubicBezTo>
                  <a:pt x="135792" y="59788"/>
                  <a:pt x="140677" y="67268"/>
                  <a:pt x="140677" y="75921"/>
                </a:cubicBezTo>
                <a:cubicBezTo>
                  <a:pt x="140677" y="83234"/>
                  <a:pt x="137160" y="89709"/>
                  <a:pt x="131745" y="93785"/>
                </a:cubicBezTo>
                <a:cubicBezTo>
                  <a:pt x="134536" y="97525"/>
                  <a:pt x="136211" y="102158"/>
                  <a:pt x="136211" y="107182"/>
                </a:cubicBezTo>
                <a:cubicBezTo>
                  <a:pt x="136211" y="119520"/>
                  <a:pt x="126218" y="129512"/>
                  <a:pt x="113881" y="129512"/>
                </a:cubicBezTo>
                <a:cubicBezTo>
                  <a:pt x="113686" y="129512"/>
                  <a:pt x="113518" y="129512"/>
                  <a:pt x="113323" y="129512"/>
                </a:cubicBezTo>
                <a:cubicBezTo>
                  <a:pt x="111341" y="137216"/>
                  <a:pt x="104335" y="142910"/>
                  <a:pt x="96018" y="142910"/>
                </a:cubicBezTo>
                <a:lnTo>
                  <a:pt x="87086" y="142910"/>
                </a:lnTo>
                <a:cubicBezTo>
                  <a:pt x="82145" y="142910"/>
                  <a:pt x="78154" y="138918"/>
                  <a:pt x="78154" y="133978"/>
                </a:cubicBezTo>
                <a:lnTo>
                  <a:pt x="78154" y="8932"/>
                </a:lnTo>
                <a:cubicBezTo>
                  <a:pt x="78154" y="3991"/>
                  <a:pt x="82145" y="0"/>
                  <a:pt x="87086" y="0"/>
                </a:cubicBezTo>
                <a:lnTo>
                  <a:pt x="93785" y="0"/>
                </a:lnTo>
                <a:cubicBezTo>
                  <a:pt x="102409" y="0"/>
                  <a:pt x="109415" y="7006"/>
                  <a:pt x="109415" y="15631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6" name="Text 34"/>
          <p:cNvSpPr/>
          <p:nvPr/>
        </p:nvSpPr>
        <p:spPr>
          <a:xfrm>
            <a:off x="6669105" y="2840334"/>
            <a:ext cx="4939323" cy="2143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25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洞察生成流程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6490468" y="3126154"/>
            <a:ext cx="214365" cy="214365"/>
          </a:xfrm>
          <a:custGeom>
            <a:avLst/>
            <a:gdLst/>
            <a:ahLst/>
            <a:cxnLst/>
            <a:rect l="l" t="t" r="r" b="b"/>
            <a:pathLst>
              <a:path w="214365" h="214365">
                <a:moveTo>
                  <a:pt x="107182" y="0"/>
                </a:moveTo>
                <a:lnTo>
                  <a:pt x="107182" y="0"/>
                </a:lnTo>
                <a:cubicBezTo>
                  <a:pt x="166338" y="0"/>
                  <a:pt x="214365" y="48027"/>
                  <a:pt x="214365" y="107182"/>
                </a:cubicBezTo>
                <a:lnTo>
                  <a:pt x="214365" y="107182"/>
                </a:lnTo>
                <a:cubicBezTo>
                  <a:pt x="214365" y="166338"/>
                  <a:pt x="166338" y="214365"/>
                  <a:pt x="107182" y="214365"/>
                </a:cubicBezTo>
                <a:lnTo>
                  <a:pt x="107182" y="214365"/>
                </a:lnTo>
                <a:cubicBezTo>
                  <a:pt x="48027" y="214365"/>
                  <a:pt x="0" y="166338"/>
                  <a:pt x="0" y="107182"/>
                </a:cubicBezTo>
                <a:lnTo>
                  <a:pt x="0" y="107182"/>
                </a:lnTo>
                <a:cubicBezTo>
                  <a:pt x="0" y="48027"/>
                  <a:pt x="48027" y="0"/>
                  <a:pt x="107182" y="0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8" name="Text 36"/>
          <p:cNvSpPr/>
          <p:nvPr/>
        </p:nvSpPr>
        <p:spPr>
          <a:xfrm>
            <a:off x="6463672" y="3126154"/>
            <a:ext cx="267956" cy="2143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44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6776287" y="3144018"/>
            <a:ext cx="1205802" cy="1786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5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提取Top-N核心数据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6490468" y="3376246"/>
            <a:ext cx="214365" cy="214365"/>
          </a:xfrm>
          <a:custGeom>
            <a:avLst/>
            <a:gdLst/>
            <a:ahLst/>
            <a:cxnLst/>
            <a:rect l="l" t="t" r="r" b="b"/>
            <a:pathLst>
              <a:path w="214365" h="214365">
                <a:moveTo>
                  <a:pt x="107182" y="0"/>
                </a:moveTo>
                <a:lnTo>
                  <a:pt x="107182" y="0"/>
                </a:lnTo>
                <a:cubicBezTo>
                  <a:pt x="166338" y="0"/>
                  <a:pt x="214365" y="48027"/>
                  <a:pt x="214365" y="107182"/>
                </a:cubicBezTo>
                <a:lnTo>
                  <a:pt x="214365" y="107182"/>
                </a:lnTo>
                <a:cubicBezTo>
                  <a:pt x="214365" y="166338"/>
                  <a:pt x="166338" y="214365"/>
                  <a:pt x="107182" y="214365"/>
                </a:cubicBezTo>
                <a:lnTo>
                  <a:pt x="107182" y="214365"/>
                </a:lnTo>
                <a:cubicBezTo>
                  <a:pt x="48027" y="214365"/>
                  <a:pt x="0" y="166338"/>
                  <a:pt x="0" y="107182"/>
                </a:cubicBezTo>
                <a:lnTo>
                  <a:pt x="0" y="107182"/>
                </a:lnTo>
                <a:cubicBezTo>
                  <a:pt x="0" y="48027"/>
                  <a:pt x="48027" y="0"/>
                  <a:pt x="107182" y="0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1" name="Text 39"/>
          <p:cNvSpPr/>
          <p:nvPr/>
        </p:nvSpPr>
        <p:spPr>
          <a:xfrm>
            <a:off x="6463672" y="3376246"/>
            <a:ext cx="267956" cy="2143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44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6776287" y="3394110"/>
            <a:ext cx="1187938" cy="1786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5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识别明显波动与异常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6490468" y="3626338"/>
            <a:ext cx="214365" cy="214365"/>
          </a:xfrm>
          <a:custGeom>
            <a:avLst/>
            <a:gdLst/>
            <a:ahLst/>
            <a:cxnLst/>
            <a:rect l="l" t="t" r="r" b="b"/>
            <a:pathLst>
              <a:path w="214365" h="214365">
                <a:moveTo>
                  <a:pt x="107182" y="0"/>
                </a:moveTo>
                <a:lnTo>
                  <a:pt x="107182" y="0"/>
                </a:lnTo>
                <a:cubicBezTo>
                  <a:pt x="166338" y="0"/>
                  <a:pt x="214365" y="48027"/>
                  <a:pt x="214365" y="107182"/>
                </a:cubicBezTo>
                <a:lnTo>
                  <a:pt x="214365" y="107182"/>
                </a:lnTo>
                <a:cubicBezTo>
                  <a:pt x="214365" y="166338"/>
                  <a:pt x="166338" y="214365"/>
                  <a:pt x="107182" y="214365"/>
                </a:cubicBezTo>
                <a:lnTo>
                  <a:pt x="107182" y="214365"/>
                </a:lnTo>
                <a:cubicBezTo>
                  <a:pt x="48027" y="214365"/>
                  <a:pt x="0" y="166338"/>
                  <a:pt x="0" y="107182"/>
                </a:cubicBezTo>
                <a:lnTo>
                  <a:pt x="0" y="107182"/>
                </a:lnTo>
                <a:cubicBezTo>
                  <a:pt x="0" y="48027"/>
                  <a:pt x="48027" y="0"/>
                  <a:pt x="107182" y="0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4" name="Text 42"/>
          <p:cNvSpPr/>
          <p:nvPr/>
        </p:nvSpPr>
        <p:spPr>
          <a:xfrm>
            <a:off x="6463672" y="3626338"/>
            <a:ext cx="267956" cy="2143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44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6776287" y="3644202"/>
            <a:ext cx="1071824" cy="1786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5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LLM生成业务摘要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6387751" y="4059534"/>
            <a:ext cx="5251938" cy="1187938"/>
          </a:xfrm>
          <a:custGeom>
            <a:avLst/>
            <a:gdLst/>
            <a:ahLst/>
            <a:cxnLst/>
            <a:rect l="l" t="t" r="r" b="b"/>
            <a:pathLst>
              <a:path w="5251938" h="1187938">
                <a:moveTo>
                  <a:pt x="71454" y="0"/>
                </a:moveTo>
                <a:lnTo>
                  <a:pt x="5180484" y="0"/>
                </a:lnTo>
                <a:cubicBezTo>
                  <a:pt x="5219947" y="0"/>
                  <a:pt x="5251938" y="31991"/>
                  <a:pt x="5251938" y="71454"/>
                </a:cubicBezTo>
                <a:lnTo>
                  <a:pt x="5251938" y="1116484"/>
                </a:lnTo>
                <a:cubicBezTo>
                  <a:pt x="5251938" y="1155947"/>
                  <a:pt x="5219947" y="1187938"/>
                  <a:pt x="5180484" y="1187938"/>
                </a:cubicBezTo>
                <a:lnTo>
                  <a:pt x="71454" y="1187938"/>
                </a:lnTo>
                <a:cubicBezTo>
                  <a:pt x="31991" y="1187938"/>
                  <a:pt x="0" y="1155947"/>
                  <a:pt x="0" y="1116484"/>
                </a:cubicBezTo>
                <a:lnTo>
                  <a:pt x="0" y="71454"/>
                </a:lnTo>
                <a:cubicBezTo>
                  <a:pt x="0" y="31991"/>
                  <a:pt x="31991" y="0"/>
                  <a:pt x="71454" y="0"/>
                </a:cubicBezTo>
                <a:close/>
              </a:path>
            </a:pathLst>
          </a:custGeom>
          <a:solidFill>
            <a:srgbClr val="4C5F7A">
              <a:alpha val="20000"/>
            </a:srgbClr>
          </a:solidFill>
          <a:ln w="12700">
            <a:solidFill>
              <a:srgbClr val="4C5F7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7" name="Shape 45"/>
          <p:cNvSpPr/>
          <p:nvPr/>
        </p:nvSpPr>
        <p:spPr>
          <a:xfrm>
            <a:off x="6526195" y="4206910"/>
            <a:ext cx="125046" cy="142910"/>
          </a:xfrm>
          <a:custGeom>
            <a:avLst/>
            <a:gdLst/>
            <a:ahLst/>
            <a:cxnLst/>
            <a:rect l="l" t="t" r="r" b="b"/>
            <a:pathLst>
              <a:path w="125046" h="142910">
                <a:moveTo>
                  <a:pt x="0" y="60290"/>
                </a:moveTo>
                <a:cubicBezTo>
                  <a:pt x="0" y="41784"/>
                  <a:pt x="14989" y="26796"/>
                  <a:pt x="33495" y="26796"/>
                </a:cubicBezTo>
                <a:lnTo>
                  <a:pt x="35727" y="26796"/>
                </a:lnTo>
                <a:cubicBezTo>
                  <a:pt x="40668" y="26796"/>
                  <a:pt x="44659" y="30787"/>
                  <a:pt x="44659" y="35727"/>
                </a:cubicBezTo>
                <a:cubicBezTo>
                  <a:pt x="44659" y="40668"/>
                  <a:pt x="40668" y="44659"/>
                  <a:pt x="35727" y="44659"/>
                </a:cubicBezTo>
                <a:lnTo>
                  <a:pt x="33495" y="44659"/>
                </a:lnTo>
                <a:cubicBezTo>
                  <a:pt x="24870" y="44659"/>
                  <a:pt x="17864" y="51665"/>
                  <a:pt x="17864" y="60290"/>
                </a:cubicBezTo>
                <a:lnTo>
                  <a:pt x="17864" y="62523"/>
                </a:lnTo>
                <a:lnTo>
                  <a:pt x="35727" y="62523"/>
                </a:lnTo>
                <a:cubicBezTo>
                  <a:pt x="45580" y="62523"/>
                  <a:pt x="53591" y="70534"/>
                  <a:pt x="53591" y="80387"/>
                </a:cubicBezTo>
                <a:lnTo>
                  <a:pt x="53591" y="98251"/>
                </a:lnTo>
                <a:cubicBezTo>
                  <a:pt x="53591" y="108104"/>
                  <a:pt x="45580" y="116114"/>
                  <a:pt x="35727" y="116114"/>
                </a:cubicBezTo>
                <a:lnTo>
                  <a:pt x="17864" y="116114"/>
                </a:lnTo>
                <a:cubicBezTo>
                  <a:pt x="8011" y="116114"/>
                  <a:pt x="0" y="108104"/>
                  <a:pt x="0" y="98251"/>
                </a:cubicBezTo>
                <a:lnTo>
                  <a:pt x="0" y="60290"/>
                </a:lnTo>
                <a:close/>
                <a:moveTo>
                  <a:pt x="71455" y="60290"/>
                </a:moveTo>
                <a:cubicBezTo>
                  <a:pt x="71455" y="41784"/>
                  <a:pt x="86444" y="26796"/>
                  <a:pt x="104949" y="26796"/>
                </a:cubicBezTo>
                <a:lnTo>
                  <a:pt x="107182" y="26796"/>
                </a:lnTo>
                <a:cubicBezTo>
                  <a:pt x="112123" y="26796"/>
                  <a:pt x="116114" y="30787"/>
                  <a:pt x="116114" y="35727"/>
                </a:cubicBezTo>
                <a:cubicBezTo>
                  <a:pt x="116114" y="40668"/>
                  <a:pt x="112123" y="44659"/>
                  <a:pt x="107182" y="44659"/>
                </a:cubicBezTo>
                <a:lnTo>
                  <a:pt x="104949" y="44659"/>
                </a:lnTo>
                <a:cubicBezTo>
                  <a:pt x="96325" y="44659"/>
                  <a:pt x="89319" y="51665"/>
                  <a:pt x="89319" y="60290"/>
                </a:cubicBezTo>
                <a:lnTo>
                  <a:pt x="89319" y="62523"/>
                </a:lnTo>
                <a:lnTo>
                  <a:pt x="107182" y="62523"/>
                </a:lnTo>
                <a:cubicBezTo>
                  <a:pt x="117035" y="62523"/>
                  <a:pt x="125046" y="70534"/>
                  <a:pt x="125046" y="80387"/>
                </a:cubicBezTo>
                <a:lnTo>
                  <a:pt x="125046" y="98251"/>
                </a:lnTo>
                <a:cubicBezTo>
                  <a:pt x="125046" y="108104"/>
                  <a:pt x="117035" y="116114"/>
                  <a:pt x="107182" y="116114"/>
                </a:cubicBezTo>
                <a:lnTo>
                  <a:pt x="89319" y="116114"/>
                </a:lnTo>
                <a:cubicBezTo>
                  <a:pt x="79466" y="116114"/>
                  <a:pt x="71455" y="108104"/>
                  <a:pt x="71455" y="98251"/>
                </a:cubicBezTo>
                <a:lnTo>
                  <a:pt x="71455" y="60290"/>
                </a:ln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8" name="Text 46"/>
          <p:cNvSpPr/>
          <p:nvPr/>
        </p:nvSpPr>
        <p:spPr>
          <a:xfrm>
            <a:off x="6678037" y="4171182"/>
            <a:ext cx="4921459" cy="2143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25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洞察示例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6517263" y="4457002"/>
            <a:ext cx="5010778" cy="678822"/>
          </a:xfrm>
          <a:custGeom>
            <a:avLst/>
            <a:gdLst/>
            <a:ahLst/>
            <a:cxnLst/>
            <a:rect l="l" t="t" r="r" b="b"/>
            <a:pathLst>
              <a:path w="5010778" h="678822">
                <a:moveTo>
                  <a:pt x="35727" y="0"/>
                </a:moveTo>
                <a:lnTo>
                  <a:pt x="4939325" y="0"/>
                </a:lnTo>
                <a:cubicBezTo>
                  <a:pt x="4978788" y="0"/>
                  <a:pt x="5010778" y="31991"/>
                  <a:pt x="5010778" y="71453"/>
                </a:cubicBezTo>
                <a:lnTo>
                  <a:pt x="5010778" y="607369"/>
                </a:lnTo>
                <a:cubicBezTo>
                  <a:pt x="5010778" y="646831"/>
                  <a:pt x="4978788" y="678822"/>
                  <a:pt x="4939325" y="678822"/>
                </a:cubicBezTo>
                <a:lnTo>
                  <a:pt x="35727" y="678822"/>
                </a:lnTo>
                <a:cubicBezTo>
                  <a:pt x="15996" y="678822"/>
                  <a:pt x="0" y="662826"/>
                  <a:pt x="0" y="643095"/>
                </a:cubicBezTo>
                <a:lnTo>
                  <a:pt x="0" y="35727"/>
                </a:lnTo>
                <a:cubicBezTo>
                  <a:pt x="0" y="16009"/>
                  <a:pt x="16009" y="0"/>
                  <a:pt x="35727" y="0"/>
                </a:cubicBezTo>
                <a:close/>
              </a:path>
            </a:pathLst>
          </a:custGeom>
          <a:solidFill>
            <a:srgbClr val="1A1D21">
              <a:alpha val="6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0" name="Shape 48"/>
          <p:cNvSpPr/>
          <p:nvPr/>
        </p:nvSpPr>
        <p:spPr>
          <a:xfrm>
            <a:off x="6517263" y="4457002"/>
            <a:ext cx="35727" cy="678822"/>
          </a:xfrm>
          <a:custGeom>
            <a:avLst/>
            <a:gdLst/>
            <a:ahLst/>
            <a:cxnLst/>
            <a:rect l="l" t="t" r="r" b="b"/>
            <a:pathLst>
              <a:path w="35727" h="678822">
                <a:moveTo>
                  <a:pt x="35727" y="0"/>
                </a:moveTo>
                <a:lnTo>
                  <a:pt x="35727" y="0"/>
                </a:lnTo>
                <a:lnTo>
                  <a:pt x="35727" y="678822"/>
                </a:lnTo>
                <a:lnTo>
                  <a:pt x="35727" y="678822"/>
                </a:lnTo>
                <a:cubicBezTo>
                  <a:pt x="15996" y="678822"/>
                  <a:pt x="0" y="662826"/>
                  <a:pt x="0" y="643095"/>
                </a:cubicBezTo>
                <a:lnTo>
                  <a:pt x="0" y="35727"/>
                </a:lnTo>
                <a:cubicBezTo>
                  <a:pt x="0" y="15996"/>
                  <a:pt x="15996" y="0"/>
                  <a:pt x="35727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1" name="Text 49"/>
          <p:cNvSpPr/>
          <p:nvPr/>
        </p:nvSpPr>
        <p:spPr>
          <a:xfrm>
            <a:off x="6642309" y="4564185"/>
            <a:ext cx="4850004" cy="4644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25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"上个月华北区销售额环比增长15%，主要由A类商品带动。华东区保持稳健增长，华南区略有下滑需关注。"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361741" y="5685134"/>
            <a:ext cx="11468519" cy="812800"/>
          </a:xfrm>
          <a:custGeom>
            <a:avLst/>
            <a:gdLst/>
            <a:ahLst/>
            <a:cxnLst/>
            <a:rect l="l" t="t" r="r" b="b"/>
            <a:pathLst>
              <a:path w="11468519" h="812800">
                <a:moveTo>
                  <a:pt x="71453" y="0"/>
                </a:moveTo>
                <a:lnTo>
                  <a:pt x="11397065" y="0"/>
                </a:lnTo>
                <a:cubicBezTo>
                  <a:pt x="11436528" y="0"/>
                  <a:pt x="11468519" y="31991"/>
                  <a:pt x="11468519" y="71453"/>
                </a:cubicBezTo>
                <a:lnTo>
                  <a:pt x="11468519" y="741347"/>
                </a:lnTo>
                <a:cubicBezTo>
                  <a:pt x="11468519" y="780809"/>
                  <a:pt x="11436528" y="812800"/>
                  <a:pt x="11397065" y="812800"/>
                </a:cubicBezTo>
                <a:lnTo>
                  <a:pt x="71453" y="812800"/>
                </a:lnTo>
                <a:cubicBezTo>
                  <a:pt x="31991" y="812800"/>
                  <a:pt x="0" y="780809"/>
                  <a:pt x="0" y="741347"/>
                </a:cubicBezTo>
                <a:lnTo>
                  <a:pt x="0" y="71453"/>
                </a:lnTo>
                <a:cubicBezTo>
                  <a:pt x="0" y="32017"/>
                  <a:pt x="32017" y="0"/>
                  <a:pt x="71453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 w="12700">
            <a:solidFill>
              <a:srgbClr val="4C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Shape 51"/>
          <p:cNvSpPr/>
          <p:nvPr/>
        </p:nvSpPr>
        <p:spPr>
          <a:xfrm>
            <a:off x="544844" y="5957556"/>
            <a:ext cx="267956" cy="267956"/>
          </a:xfrm>
          <a:custGeom>
            <a:avLst/>
            <a:gdLst/>
            <a:ahLst/>
            <a:cxnLst/>
            <a:rect l="l" t="t" r="r" b="b"/>
            <a:pathLst>
              <a:path w="267956" h="267956">
                <a:moveTo>
                  <a:pt x="16747" y="16747"/>
                </a:moveTo>
                <a:cubicBezTo>
                  <a:pt x="26011" y="16747"/>
                  <a:pt x="33495" y="24231"/>
                  <a:pt x="33495" y="33495"/>
                </a:cubicBezTo>
                <a:lnTo>
                  <a:pt x="33495" y="209341"/>
                </a:lnTo>
                <a:cubicBezTo>
                  <a:pt x="33495" y="213946"/>
                  <a:pt x="37263" y="217714"/>
                  <a:pt x="41868" y="217714"/>
                </a:cubicBezTo>
                <a:lnTo>
                  <a:pt x="251209" y="217714"/>
                </a:lnTo>
                <a:cubicBezTo>
                  <a:pt x="260472" y="217714"/>
                  <a:pt x="267956" y="225198"/>
                  <a:pt x="267956" y="234462"/>
                </a:cubicBezTo>
                <a:cubicBezTo>
                  <a:pt x="267956" y="243725"/>
                  <a:pt x="260472" y="251209"/>
                  <a:pt x="251209" y="251209"/>
                </a:cubicBezTo>
                <a:lnTo>
                  <a:pt x="41868" y="251209"/>
                </a:lnTo>
                <a:cubicBezTo>
                  <a:pt x="18736" y="251209"/>
                  <a:pt x="0" y="232473"/>
                  <a:pt x="0" y="209341"/>
                </a:cubicBezTo>
                <a:lnTo>
                  <a:pt x="0" y="33495"/>
                </a:lnTo>
                <a:cubicBezTo>
                  <a:pt x="0" y="24231"/>
                  <a:pt x="7484" y="16747"/>
                  <a:pt x="16747" y="16747"/>
                </a:cubicBezTo>
                <a:close/>
                <a:moveTo>
                  <a:pt x="125604" y="50242"/>
                </a:moveTo>
                <a:cubicBezTo>
                  <a:pt x="129111" y="50242"/>
                  <a:pt x="132460" y="51707"/>
                  <a:pt x="134868" y="54324"/>
                </a:cubicBezTo>
                <a:lnTo>
                  <a:pt x="172078" y="94884"/>
                </a:lnTo>
                <a:lnTo>
                  <a:pt x="196257" y="70652"/>
                </a:lnTo>
                <a:cubicBezTo>
                  <a:pt x="201176" y="65733"/>
                  <a:pt x="209131" y="65733"/>
                  <a:pt x="213998" y="70652"/>
                </a:cubicBezTo>
                <a:lnTo>
                  <a:pt x="247493" y="104147"/>
                </a:lnTo>
                <a:cubicBezTo>
                  <a:pt x="249848" y="106502"/>
                  <a:pt x="251156" y="109695"/>
                  <a:pt x="251156" y="113044"/>
                </a:cubicBezTo>
                <a:lnTo>
                  <a:pt x="251156" y="171659"/>
                </a:lnTo>
                <a:cubicBezTo>
                  <a:pt x="251156" y="178620"/>
                  <a:pt x="245557" y="184220"/>
                  <a:pt x="238596" y="184220"/>
                </a:cubicBezTo>
                <a:lnTo>
                  <a:pt x="79497" y="184220"/>
                </a:lnTo>
                <a:cubicBezTo>
                  <a:pt x="72537" y="184220"/>
                  <a:pt x="66937" y="178620"/>
                  <a:pt x="66937" y="171659"/>
                </a:cubicBezTo>
                <a:lnTo>
                  <a:pt x="66937" y="113044"/>
                </a:lnTo>
                <a:cubicBezTo>
                  <a:pt x="66937" y="109904"/>
                  <a:pt x="68140" y="106868"/>
                  <a:pt x="70234" y="104566"/>
                </a:cubicBezTo>
                <a:lnTo>
                  <a:pt x="116289" y="54324"/>
                </a:lnTo>
                <a:cubicBezTo>
                  <a:pt x="118644" y="51707"/>
                  <a:pt x="122046" y="50242"/>
                  <a:pt x="125552" y="50242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4" name="Text 52"/>
          <p:cNvSpPr/>
          <p:nvPr/>
        </p:nvSpPr>
        <p:spPr>
          <a:xfrm>
            <a:off x="986971" y="5832510"/>
            <a:ext cx="10789697" cy="2500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7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技术栈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986971" y="6118330"/>
            <a:ext cx="10771833" cy="2322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25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基于</a:t>
            </a:r>
            <a:r>
              <a:rPr lang="en-US" sz="1125" b="1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ECharts/AntV</a:t>
            </a:r>
            <a:r>
              <a:rPr lang="en-US" sz="1125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企业级可视化库，提供丰富的图表类型与交互能力。AntV专为企业级数据可视化设计，开箱即用的交互能力更契合分析看板场景。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54" y="342954"/>
            <a:ext cx="11574684" cy="205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80" b="1" kern="0" spc="54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SECURITY COMPLIANCE &amp; AUDIT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42954" y="617316"/>
            <a:ext cx="11660422" cy="342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3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安全合规与审计：治理侧的零泄露屏障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42954" y="1063156"/>
            <a:ext cx="823089" cy="34295"/>
          </a:xfrm>
          <a:custGeom>
            <a:avLst/>
            <a:gdLst/>
            <a:ahLst/>
            <a:cxnLst/>
            <a:rect l="l" t="t" r="r" b="b"/>
            <a:pathLst>
              <a:path w="823089" h="34295">
                <a:moveTo>
                  <a:pt x="0" y="0"/>
                </a:moveTo>
                <a:lnTo>
                  <a:pt x="823089" y="0"/>
                </a:lnTo>
                <a:lnTo>
                  <a:pt x="823089" y="34295"/>
                </a:lnTo>
                <a:lnTo>
                  <a:pt x="0" y="34295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D4A26A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51527" y="1277502"/>
            <a:ext cx="5633013" cy="4269772"/>
          </a:xfrm>
          <a:custGeom>
            <a:avLst/>
            <a:gdLst/>
            <a:ahLst/>
            <a:cxnLst/>
            <a:rect l="l" t="t" r="r" b="b"/>
            <a:pathLst>
              <a:path w="5633013" h="4269772">
                <a:moveTo>
                  <a:pt x="68573" y="0"/>
                </a:moveTo>
                <a:lnTo>
                  <a:pt x="5564440" y="0"/>
                </a:lnTo>
                <a:cubicBezTo>
                  <a:pt x="5602286" y="0"/>
                  <a:pt x="5633013" y="30726"/>
                  <a:pt x="5633013" y="68573"/>
                </a:cubicBezTo>
                <a:lnTo>
                  <a:pt x="5633013" y="4201200"/>
                </a:lnTo>
                <a:cubicBezTo>
                  <a:pt x="5633013" y="4239071"/>
                  <a:pt x="5602312" y="4269772"/>
                  <a:pt x="5564440" y="4269772"/>
                </a:cubicBezTo>
                <a:lnTo>
                  <a:pt x="68573" y="4269772"/>
                </a:lnTo>
                <a:cubicBezTo>
                  <a:pt x="30726" y="4269772"/>
                  <a:pt x="0" y="4239046"/>
                  <a:pt x="0" y="4201200"/>
                </a:cubicBezTo>
                <a:lnTo>
                  <a:pt x="0" y="68573"/>
                </a:lnTo>
                <a:cubicBezTo>
                  <a:pt x="0" y="30701"/>
                  <a:pt x="30701" y="0"/>
                  <a:pt x="68573" y="0"/>
                </a:cubicBezTo>
                <a:close/>
              </a:path>
            </a:pathLst>
          </a:custGeom>
          <a:gradFill flip="none" rotWithShape="1">
            <a:gsLst>
              <a:gs pos="0">
                <a:srgbClr val="FB2C36">
                  <a:alpha val="20000"/>
                </a:srgbClr>
              </a:gs>
              <a:gs pos="100000">
                <a:srgbClr val="FB2C36">
                  <a:alpha val="5000"/>
                </a:srgbClr>
              </a:gs>
            </a:gsLst>
            <a:lin ang="2700000" scaled="1"/>
          </a:gradFill>
          <a:ln w="25400">
            <a:solidFill>
              <a:srgbClr val="FF6467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531578" y="1457553"/>
            <a:ext cx="480135" cy="480135"/>
          </a:xfrm>
          <a:custGeom>
            <a:avLst/>
            <a:gdLst/>
            <a:ahLst/>
            <a:cxnLst/>
            <a:rect l="l" t="t" r="r" b="b"/>
            <a:pathLst>
              <a:path w="480135" h="480135">
                <a:moveTo>
                  <a:pt x="68592" y="0"/>
                </a:moveTo>
                <a:lnTo>
                  <a:pt x="411543" y="0"/>
                </a:lnTo>
                <a:cubicBezTo>
                  <a:pt x="449425" y="0"/>
                  <a:pt x="480135" y="30710"/>
                  <a:pt x="480135" y="68592"/>
                </a:cubicBezTo>
                <a:lnTo>
                  <a:pt x="480135" y="411543"/>
                </a:lnTo>
                <a:cubicBezTo>
                  <a:pt x="480135" y="449425"/>
                  <a:pt x="449425" y="480135"/>
                  <a:pt x="411543" y="480135"/>
                </a:cubicBezTo>
                <a:lnTo>
                  <a:pt x="68592" y="480135"/>
                </a:lnTo>
                <a:cubicBezTo>
                  <a:pt x="30710" y="480135"/>
                  <a:pt x="0" y="449425"/>
                  <a:pt x="0" y="411543"/>
                </a:cubicBezTo>
                <a:lnTo>
                  <a:pt x="0" y="68592"/>
                </a:lnTo>
                <a:cubicBezTo>
                  <a:pt x="0" y="30735"/>
                  <a:pt x="30735" y="0"/>
                  <a:pt x="68592" y="0"/>
                </a:cubicBezTo>
                <a:close/>
              </a:path>
            </a:pathLst>
          </a:custGeom>
          <a:solidFill>
            <a:srgbClr val="FB2C36">
              <a:alpha val="3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655899" y="1594734"/>
            <a:ext cx="231494" cy="205772"/>
          </a:xfrm>
          <a:custGeom>
            <a:avLst/>
            <a:gdLst/>
            <a:ahLst/>
            <a:cxnLst/>
            <a:rect l="l" t="t" r="r" b="b"/>
            <a:pathLst>
              <a:path w="231494" h="205772">
                <a:moveTo>
                  <a:pt x="90025" y="99671"/>
                </a:moveTo>
                <a:cubicBezTo>
                  <a:pt x="116643" y="99671"/>
                  <a:pt x="138253" y="78061"/>
                  <a:pt x="138253" y="51443"/>
                </a:cubicBezTo>
                <a:cubicBezTo>
                  <a:pt x="138253" y="24825"/>
                  <a:pt x="116643" y="3215"/>
                  <a:pt x="90025" y="3215"/>
                </a:cubicBezTo>
                <a:cubicBezTo>
                  <a:pt x="63408" y="3215"/>
                  <a:pt x="41797" y="24825"/>
                  <a:pt x="41797" y="51443"/>
                </a:cubicBezTo>
                <a:cubicBezTo>
                  <a:pt x="41797" y="78061"/>
                  <a:pt x="63408" y="99671"/>
                  <a:pt x="90025" y="99671"/>
                </a:cubicBezTo>
                <a:close/>
                <a:moveTo>
                  <a:pt x="78089" y="122177"/>
                </a:moveTo>
                <a:cubicBezTo>
                  <a:pt x="38502" y="122177"/>
                  <a:pt x="6430" y="154249"/>
                  <a:pt x="6430" y="193836"/>
                </a:cubicBezTo>
                <a:cubicBezTo>
                  <a:pt x="6430" y="200427"/>
                  <a:pt x="11776" y="205772"/>
                  <a:pt x="18367" y="205772"/>
                </a:cubicBezTo>
                <a:lnTo>
                  <a:pt x="119444" y="205772"/>
                </a:lnTo>
                <a:cubicBezTo>
                  <a:pt x="104896" y="188651"/>
                  <a:pt x="96456" y="166587"/>
                  <a:pt x="96456" y="143237"/>
                </a:cubicBezTo>
                <a:lnTo>
                  <a:pt x="96456" y="130738"/>
                </a:lnTo>
                <a:cubicBezTo>
                  <a:pt x="96456" y="127804"/>
                  <a:pt x="96858" y="124910"/>
                  <a:pt x="97621" y="122177"/>
                </a:cubicBezTo>
                <a:lnTo>
                  <a:pt x="78089" y="122177"/>
                </a:lnTo>
                <a:close/>
                <a:moveTo>
                  <a:pt x="178966" y="196328"/>
                </a:moveTo>
                <a:lnTo>
                  <a:pt x="173620" y="198859"/>
                </a:lnTo>
                <a:lnTo>
                  <a:pt x="173620" y="123262"/>
                </a:lnTo>
                <a:lnTo>
                  <a:pt x="212203" y="136123"/>
                </a:lnTo>
                <a:lnTo>
                  <a:pt x="212203" y="144000"/>
                </a:lnTo>
                <a:cubicBezTo>
                  <a:pt x="212203" y="166426"/>
                  <a:pt x="199261" y="186803"/>
                  <a:pt x="178966" y="196368"/>
                </a:cubicBezTo>
                <a:close/>
                <a:moveTo>
                  <a:pt x="169561" y="104293"/>
                </a:moveTo>
                <a:lnTo>
                  <a:pt x="124548" y="119284"/>
                </a:lnTo>
                <a:cubicBezTo>
                  <a:pt x="119284" y="121052"/>
                  <a:pt x="115747" y="125955"/>
                  <a:pt x="115747" y="131501"/>
                </a:cubicBezTo>
                <a:lnTo>
                  <a:pt x="115747" y="144000"/>
                </a:lnTo>
                <a:cubicBezTo>
                  <a:pt x="115747" y="173902"/>
                  <a:pt x="133028" y="201110"/>
                  <a:pt x="160036" y="213810"/>
                </a:cubicBezTo>
                <a:lnTo>
                  <a:pt x="167471" y="217307"/>
                </a:lnTo>
                <a:cubicBezTo>
                  <a:pt x="169400" y="218191"/>
                  <a:pt x="171490" y="218673"/>
                  <a:pt x="173580" y="218673"/>
                </a:cubicBezTo>
                <a:cubicBezTo>
                  <a:pt x="175670" y="218673"/>
                  <a:pt x="177800" y="218191"/>
                  <a:pt x="179689" y="217307"/>
                </a:cubicBezTo>
                <a:lnTo>
                  <a:pt x="187124" y="213810"/>
                </a:lnTo>
                <a:cubicBezTo>
                  <a:pt x="214212" y="201070"/>
                  <a:pt x="231494" y="173861"/>
                  <a:pt x="231494" y="143960"/>
                </a:cubicBezTo>
                <a:lnTo>
                  <a:pt x="231494" y="131461"/>
                </a:lnTo>
                <a:cubicBezTo>
                  <a:pt x="231494" y="125915"/>
                  <a:pt x="227957" y="121012"/>
                  <a:pt x="222692" y="119243"/>
                </a:cubicBezTo>
                <a:lnTo>
                  <a:pt x="177679" y="104253"/>
                </a:lnTo>
                <a:cubicBezTo>
                  <a:pt x="175027" y="103368"/>
                  <a:pt x="172173" y="103368"/>
                  <a:pt x="169561" y="104253"/>
                </a:cubicBezTo>
                <a:close/>
              </a:path>
            </a:pathLst>
          </a:custGeom>
          <a:solidFill>
            <a:srgbClr val="FF6467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1114599" y="1474700"/>
            <a:ext cx="1337519" cy="2743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2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强制数据脱敏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114599" y="1749063"/>
            <a:ext cx="1294650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FF6467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FR-MVP-08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31578" y="2074869"/>
            <a:ext cx="5341502" cy="44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8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基于配置好的字典，在大模型返回渲染前拦截并对特定敏感列执行脱敏处理，保障数据隐私安全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31578" y="2657890"/>
            <a:ext cx="5272911" cy="1543291"/>
          </a:xfrm>
          <a:custGeom>
            <a:avLst/>
            <a:gdLst/>
            <a:ahLst/>
            <a:cxnLst/>
            <a:rect l="l" t="t" r="r" b="b"/>
            <a:pathLst>
              <a:path w="5272911" h="1543291">
                <a:moveTo>
                  <a:pt x="68584" y="0"/>
                </a:moveTo>
                <a:lnTo>
                  <a:pt x="5204328" y="0"/>
                </a:lnTo>
                <a:cubicBezTo>
                  <a:pt x="5242205" y="0"/>
                  <a:pt x="5272911" y="30706"/>
                  <a:pt x="5272911" y="68584"/>
                </a:cubicBezTo>
                <a:lnTo>
                  <a:pt x="5272911" y="1474707"/>
                </a:lnTo>
                <a:cubicBezTo>
                  <a:pt x="5272911" y="1512585"/>
                  <a:pt x="5242205" y="1543291"/>
                  <a:pt x="5204328" y="1543291"/>
                </a:cubicBezTo>
                <a:lnTo>
                  <a:pt x="68584" y="1543291"/>
                </a:lnTo>
                <a:cubicBezTo>
                  <a:pt x="30731" y="1543291"/>
                  <a:pt x="0" y="1512560"/>
                  <a:pt x="0" y="1474707"/>
                </a:cubicBezTo>
                <a:lnTo>
                  <a:pt x="0" y="68584"/>
                </a:lnTo>
                <a:cubicBezTo>
                  <a:pt x="0" y="30706"/>
                  <a:pt x="30706" y="0"/>
                  <a:pt x="68584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10"/>
          <p:cNvSpPr/>
          <p:nvPr/>
        </p:nvSpPr>
        <p:spPr>
          <a:xfrm>
            <a:off x="651612" y="2795072"/>
            <a:ext cx="137181" cy="137181"/>
          </a:xfrm>
          <a:custGeom>
            <a:avLst/>
            <a:gdLst/>
            <a:ahLst/>
            <a:cxnLst/>
            <a:rect l="l" t="t" r="r" b="b"/>
            <a:pathLst>
              <a:path w="137181" h="137181">
                <a:moveTo>
                  <a:pt x="10717" y="12861"/>
                </a:moveTo>
                <a:cubicBezTo>
                  <a:pt x="7154" y="12861"/>
                  <a:pt x="4287" y="15728"/>
                  <a:pt x="4287" y="19291"/>
                </a:cubicBezTo>
                <a:lnTo>
                  <a:pt x="4287" y="32152"/>
                </a:lnTo>
                <a:cubicBezTo>
                  <a:pt x="4287" y="35715"/>
                  <a:pt x="7154" y="38582"/>
                  <a:pt x="10717" y="38582"/>
                </a:cubicBezTo>
                <a:lnTo>
                  <a:pt x="23578" y="38582"/>
                </a:lnTo>
                <a:cubicBezTo>
                  <a:pt x="27142" y="38582"/>
                  <a:pt x="30008" y="35715"/>
                  <a:pt x="30008" y="32152"/>
                </a:cubicBezTo>
                <a:lnTo>
                  <a:pt x="30008" y="19291"/>
                </a:lnTo>
                <a:cubicBezTo>
                  <a:pt x="30008" y="15728"/>
                  <a:pt x="27142" y="12861"/>
                  <a:pt x="23578" y="12861"/>
                </a:cubicBezTo>
                <a:lnTo>
                  <a:pt x="10717" y="12861"/>
                </a:lnTo>
                <a:close/>
                <a:moveTo>
                  <a:pt x="51443" y="17148"/>
                </a:moveTo>
                <a:cubicBezTo>
                  <a:pt x="46701" y="17148"/>
                  <a:pt x="42869" y="20979"/>
                  <a:pt x="42869" y="25722"/>
                </a:cubicBezTo>
                <a:cubicBezTo>
                  <a:pt x="42869" y="30464"/>
                  <a:pt x="46701" y="34295"/>
                  <a:pt x="51443" y="34295"/>
                </a:cubicBezTo>
                <a:lnTo>
                  <a:pt x="128608" y="34295"/>
                </a:lnTo>
                <a:cubicBezTo>
                  <a:pt x="133350" y="34295"/>
                  <a:pt x="137181" y="30464"/>
                  <a:pt x="137181" y="25722"/>
                </a:cubicBezTo>
                <a:cubicBezTo>
                  <a:pt x="137181" y="20979"/>
                  <a:pt x="133350" y="17148"/>
                  <a:pt x="128608" y="17148"/>
                </a:cubicBezTo>
                <a:lnTo>
                  <a:pt x="51443" y="17148"/>
                </a:lnTo>
                <a:close/>
                <a:moveTo>
                  <a:pt x="51443" y="60017"/>
                </a:moveTo>
                <a:cubicBezTo>
                  <a:pt x="46701" y="60017"/>
                  <a:pt x="42869" y="63848"/>
                  <a:pt x="42869" y="68591"/>
                </a:cubicBezTo>
                <a:cubicBezTo>
                  <a:pt x="42869" y="73333"/>
                  <a:pt x="46701" y="77165"/>
                  <a:pt x="51443" y="77165"/>
                </a:cubicBezTo>
                <a:lnTo>
                  <a:pt x="128608" y="77165"/>
                </a:lnTo>
                <a:cubicBezTo>
                  <a:pt x="133350" y="77165"/>
                  <a:pt x="137181" y="73333"/>
                  <a:pt x="137181" y="68591"/>
                </a:cubicBezTo>
                <a:cubicBezTo>
                  <a:pt x="137181" y="63848"/>
                  <a:pt x="133350" y="60017"/>
                  <a:pt x="128608" y="60017"/>
                </a:cubicBezTo>
                <a:lnTo>
                  <a:pt x="51443" y="60017"/>
                </a:lnTo>
                <a:close/>
                <a:moveTo>
                  <a:pt x="51443" y="102886"/>
                </a:moveTo>
                <a:cubicBezTo>
                  <a:pt x="46701" y="102886"/>
                  <a:pt x="42869" y="106718"/>
                  <a:pt x="42869" y="111460"/>
                </a:cubicBezTo>
                <a:cubicBezTo>
                  <a:pt x="42869" y="116202"/>
                  <a:pt x="46701" y="120034"/>
                  <a:pt x="51443" y="120034"/>
                </a:cubicBezTo>
                <a:lnTo>
                  <a:pt x="128608" y="120034"/>
                </a:lnTo>
                <a:cubicBezTo>
                  <a:pt x="133350" y="120034"/>
                  <a:pt x="137181" y="116202"/>
                  <a:pt x="137181" y="111460"/>
                </a:cubicBezTo>
                <a:cubicBezTo>
                  <a:pt x="137181" y="106718"/>
                  <a:pt x="133350" y="102886"/>
                  <a:pt x="128608" y="102886"/>
                </a:cubicBezTo>
                <a:lnTo>
                  <a:pt x="51443" y="102886"/>
                </a:lnTo>
                <a:close/>
                <a:moveTo>
                  <a:pt x="4287" y="62160"/>
                </a:moveTo>
                <a:lnTo>
                  <a:pt x="4287" y="75021"/>
                </a:lnTo>
                <a:cubicBezTo>
                  <a:pt x="4287" y="78585"/>
                  <a:pt x="7154" y="81451"/>
                  <a:pt x="10717" y="81451"/>
                </a:cubicBezTo>
                <a:lnTo>
                  <a:pt x="23578" y="81451"/>
                </a:lnTo>
                <a:cubicBezTo>
                  <a:pt x="27142" y="81451"/>
                  <a:pt x="30008" y="78585"/>
                  <a:pt x="30008" y="75021"/>
                </a:cubicBezTo>
                <a:lnTo>
                  <a:pt x="30008" y="62160"/>
                </a:lnTo>
                <a:cubicBezTo>
                  <a:pt x="30008" y="58597"/>
                  <a:pt x="27142" y="55730"/>
                  <a:pt x="23578" y="55730"/>
                </a:cubicBezTo>
                <a:lnTo>
                  <a:pt x="10717" y="55730"/>
                </a:lnTo>
                <a:cubicBezTo>
                  <a:pt x="7154" y="55730"/>
                  <a:pt x="4287" y="58597"/>
                  <a:pt x="4287" y="62160"/>
                </a:cubicBezTo>
                <a:close/>
                <a:moveTo>
                  <a:pt x="10717" y="98599"/>
                </a:moveTo>
                <a:cubicBezTo>
                  <a:pt x="7154" y="98599"/>
                  <a:pt x="4287" y="101466"/>
                  <a:pt x="4287" y="105030"/>
                </a:cubicBezTo>
                <a:lnTo>
                  <a:pt x="4287" y="117890"/>
                </a:lnTo>
                <a:cubicBezTo>
                  <a:pt x="4287" y="121454"/>
                  <a:pt x="7154" y="124321"/>
                  <a:pt x="10717" y="124321"/>
                </a:cubicBezTo>
                <a:lnTo>
                  <a:pt x="23578" y="124321"/>
                </a:lnTo>
                <a:cubicBezTo>
                  <a:pt x="27142" y="124321"/>
                  <a:pt x="30008" y="121454"/>
                  <a:pt x="30008" y="117890"/>
                </a:cubicBezTo>
                <a:lnTo>
                  <a:pt x="30008" y="105030"/>
                </a:lnTo>
                <a:cubicBezTo>
                  <a:pt x="30008" y="101466"/>
                  <a:pt x="27142" y="98599"/>
                  <a:pt x="23578" y="98599"/>
                </a:cubicBezTo>
                <a:lnTo>
                  <a:pt x="10717" y="98599"/>
                </a:lnTo>
                <a:close/>
              </a:path>
            </a:pathLst>
          </a:custGeom>
          <a:solidFill>
            <a:srgbClr val="FF6467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1"/>
          <p:cNvSpPr/>
          <p:nvPr/>
        </p:nvSpPr>
        <p:spPr>
          <a:xfrm>
            <a:off x="805941" y="2760776"/>
            <a:ext cx="4964253" cy="205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8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脱敏规则配置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34464" y="3035139"/>
            <a:ext cx="5067139" cy="308658"/>
          </a:xfrm>
          <a:custGeom>
            <a:avLst/>
            <a:gdLst/>
            <a:ahLst/>
            <a:cxnLst/>
            <a:rect l="l" t="t" r="r" b="b"/>
            <a:pathLst>
              <a:path w="5067139" h="308658">
                <a:moveTo>
                  <a:pt x="34295" y="0"/>
                </a:moveTo>
                <a:lnTo>
                  <a:pt x="5032844" y="0"/>
                </a:lnTo>
                <a:cubicBezTo>
                  <a:pt x="5051785" y="0"/>
                  <a:pt x="5067139" y="15354"/>
                  <a:pt x="5067139" y="34295"/>
                </a:cubicBezTo>
                <a:lnTo>
                  <a:pt x="5067139" y="274363"/>
                </a:lnTo>
                <a:cubicBezTo>
                  <a:pt x="5067139" y="293304"/>
                  <a:pt x="5051785" y="308658"/>
                  <a:pt x="5032844" y="308658"/>
                </a:cubicBezTo>
                <a:lnTo>
                  <a:pt x="34295" y="308658"/>
                </a:lnTo>
                <a:cubicBezTo>
                  <a:pt x="15367" y="308658"/>
                  <a:pt x="0" y="293291"/>
                  <a:pt x="0" y="274363"/>
                </a:cubicBezTo>
                <a:lnTo>
                  <a:pt x="0" y="34295"/>
                </a:lnTo>
                <a:cubicBezTo>
                  <a:pt x="0" y="15367"/>
                  <a:pt x="15367" y="0"/>
                  <a:pt x="34295" y="0"/>
                </a:cubicBezTo>
                <a:close/>
              </a:path>
            </a:pathLst>
          </a:custGeom>
          <a:solidFill>
            <a:srgbClr val="FB2C36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3"/>
          <p:cNvSpPr/>
          <p:nvPr/>
        </p:nvSpPr>
        <p:spPr>
          <a:xfrm>
            <a:off x="703055" y="3103730"/>
            <a:ext cx="420118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手机号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838995" y="3103730"/>
            <a:ext cx="857384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FF6467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138****0000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34464" y="3412388"/>
            <a:ext cx="5067139" cy="308658"/>
          </a:xfrm>
          <a:custGeom>
            <a:avLst/>
            <a:gdLst/>
            <a:ahLst/>
            <a:cxnLst/>
            <a:rect l="l" t="t" r="r" b="b"/>
            <a:pathLst>
              <a:path w="5067139" h="308658">
                <a:moveTo>
                  <a:pt x="34295" y="0"/>
                </a:moveTo>
                <a:lnTo>
                  <a:pt x="5032844" y="0"/>
                </a:lnTo>
                <a:cubicBezTo>
                  <a:pt x="5051785" y="0"/>
                  <a:pt x="5067139" y="15354"/>
                  <a:pt x="5067139" y="34295"/>
                </a:cubicBezTo>
                <a:lnTo>
                  <a:pt x="5067139" y="274363"/>
                </a:lnTo>
                <a:cubicBezTo>
                  <a:pt x="5067139" y="293304"/>
                  <a:pt x="5051785" y="308658"/>
                  <a:pt x="5032844" y="308658"/>
                </a:cubicBezTo>
                <a:lnTo>
                  <a:pt x="34295" y="308658"/>
                </a:lnTo>
                <a:cubicBezTo>
                  <a:pt x="15367" y="308658"/>
                  <a:pt x="0" y="293291"/>
                  <a:pt x="0" y="274363"/>
                </a:cubicBezTo>
                <a:lnTo>
                  <a:pt x="0" y="34295"/>
                </a:lnTo>
                <a:cubicBezTo>
                  <a:pt x="0" y="15367"/>
                  <a:pt x="15367" y="0"/>
                  <a:pt x="34295" y="0"/>
                </a:cubicBezTo>
                <a:close/>
              </a:path>
            </a:pathLst>
          </a:custGeom>
          <a:solidFill>
            <a:srgbClr val="FB2C36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6"/>
          <p:cNvSpPr/>
          <p:nvPr/>
        </p:nvSpPr>
        <p:spPr>
          <a:xfrm>
            <a:off x="703055" y="3480979"/>
            <a:ext cx="540152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身份证号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405413" y="3480979"/>
            <a:ext cx="1286076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FF6467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110**********1234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34464" y="3789637"/>
            <a:ext cx="5067139" cy="308658"/>
          </a:xfrm>
          <a:custGeom>
            <a:avLst/>
            <a:gdLst/>
            <a:ahLst/>
            <a:cxnLst/>
            <a:rect l="l" t="t" r="r" b="b"/>
            <a:pathLst>
              <a:path w="5067139" h="308658">
                <a:moveTo>
                  <a:pt x="34295" y="0"/>
                </a:moveTo>
                <a:lnTo>
                  <a:pt x="5032844" y="0"/>
                </a:lnTo>
                <a:cubicBezTo>
                  <a:pt x="5051785" y="0"/>
                  <a:pt x="5067139" y="15354"/>
                  <a:pt x="5067139" y="34295"/>
                </a:cubicBezTo>
                <a:lnTo>
                  <a:pt x="5067139" y="274363"/>
                </a:lnTo>
                <a:cubicBezTo>
                  <a:pt x="5067139" y="293304"/>
                  <a:pt x="5051785" y="308658"/>
                  <a:pt x="5032844" y="308658"/>
                </a:cubicBezTo>
                <a:lnTo>
                  <a:pt x="34295" y="308658"/>
                </a:lnTo>
                <a:cubicBezTo>
                  <a:pt x="15367" y="308658"/>
                  <a:pt x="0" y="293291"/>
                  <a:pt x="0" y="274363"/>
                </a:cubicBezTo>
                <a:lnTo>
                  <a:pt x="0" y="34295"/>
                </a:lnTo>
                <a:cubicBezTo>
                  <a:pt x="0" y="15367"/>
                  <a:pt x="15367" y="0"/>
                  <a:pt x="34295" y="0"/>
                </a:cubicBezTo>
                <a:close/>
              </a:path>
            </a:pathLst>
          </a:custGeom>
          <a:solidFill>
            <a:srgbClr val="FB2C36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9"/>
          <p:cNvSpPr/>
          <p:nvPr/>
        </p:nvSpPr>
        <p:spPr>
          <a:xfrm>
            <a:off x="703055" y="3858228"/>
            <a:ext cx="540152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银行卡号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260863" y="3858228"/>
            <a:ext cx="1431831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FF6467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**** **** **** 8888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531578" y="4304068"/>
            <a:ext cx="5272911" cy="1063156"/>
          </a:xfrm>
          <a:custGeom>
            <a:avLst/>
            <a:gdLst/>
            <a:ahLst/>
            <a:cxnLst/>
            <a:rect l="l" t="t" r="r" b="b"/>
            <a:pathLst>
              <a:path w="5272911" h="1063156">
                <a:moveTo>
                  <a:pt x="68595" y="0"/>
                </a:moveTo>
                <a:lnTo>
                  <a:pt x="5204317" y="0"/>
                </a:lnTo>
                <a:cubicBezTo>
                  <a:pt x="5242200" y="0"/>
                  <a:pt x="5272911" y="30711"/>
                  <a:pt x="5272911" y="68595"/>
                </a:cubicBezTo>
                <a:lnTo>
                  <a:pt x="5272911" y="994561"/>
                </a:lnTo>
                <a:cubicBezTo>
                  <a:pt x="5272911" y="1032445"/>
                  <a:pt x="5242200" y="1063156"/>
                  <a:pt x="5204317" y="1063156"/>
                </a:cubicBezTo>
                <a:lnTo>
                  <a:pt x="68595" y="1063156"/>
                </a:lnTo>
                <a:cubicBezTo>
                  <a:pt x="30711" y="1063156"/>
                  <a:pt x="0" y="1032445"/>
                  <a:pt x="0" y="994561"/>
                </a:cubicBezTo>
                <a:lnTo>
                  <a:pt x="0" y="68595"/>
                </a:lnTo>
                <a:cubicBezTo>
                  <a:pt x="0" y="30736"/>
                  <a:pt x="30736" y="0"/>
                  <a:pt x="68595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Shape 22"/>
          <p:cNvSpPr/>
          <p:nvPr/>
        </p:nvSpPr>
        <p:spPr>
          <a:xfrm>
            <a:off x="651612" y="4441249"/>
            <a:ext cx="137181" cy="137181"/>
          </a:xfrm>
          <a:custGeom>
            <a:avLst/>
            <a:gdLst/>
            <a:ahLst/>
            <a:cxnLst/>
            <a:rect l="l" t="t" r="r" b="b"/>
            <a:pathLst>
              <a:path w="137181" h="137181">
                <a:moveTo>
                  <a:pt x="52274" y="2545"/>
                </a:moveTo>
                <a:cubicBezTo>
                  <a:pt x="53077" y="-1420"/>
                  <a:pt x="56587" y="-4287"/>
                  <a:pt x="60660" y="-4287"/>
                </a:cubicBezTo>
                <a:lnTo>
                  <a:pt x="76682" y="-4287"/>
                </a:lnTo>
                <a:cubicBezTo>
                  <a:pt x="80755" y="-4287"/>
                  <a:pt x="84265" y="-1420"/>
                  <a:pt x="85069" y="2545"/>
                </a:cubicBezTo>
                <a:lnTo>
                  <a:pt x="88954" y="21301"/>
                </a:lnTo>
                <a:cubicBezTo>
                  <a:pt x="92731" y="22908"/>
                  <a:pt x="96268" y="24971"/>
                  <a:pt x="99483" y="27409"/>
                </a:cubicBezTo>
                <a:lnTo>
                  <a:pt x="117649" y="21381"/>
                </a:lnTo>
                <a:cubicBezTo>
                  <a:pt x="121507" y="20095"/>
                  <a:pt x="125741" y="21703"/>
                  <a:pt x="127777" y="25239"/>
                </a:cubicBezTo>
                <a:lnTo>
                  <a:pt x="135788" y="39118"/>
                </a:lnTo>
                <a:cubicBezTo>
                  <a:pt x="137824" y="42655"/>
                  <a:pt x="137101" y="47103"/>
                  <a:pt x="134047" y="49809"/>
                </a:cubicBezTo>
                <a:lnTo>
                  <a:pt x="119766" y="62509"/>
                </a:lnTo>
                <a:cubicBezTo>
                  <a:pt x="120007" y="64491"/>
                  <a:pt x="120114" y="66528"/>
                  <a:pt x="120114" y="68591"/>
                </a:cubicBezTo>
                <a:cubicBezTo>
                  <a:pt x="120114" y="70654"/>
                  <a:pt x="119980" y="72690"/>
                  <a:pt x="119766" y="74673"/>
                </a:cubicBezTo>
                <a:lnTo>
                  <a:pt x="134073" y="87400"/>
                </a:lnTo>
                <a:cubicBezTo>
                  <a:pt x="137128" y="90106"/>
                  <a:pt x="137824" y="94580"/>
                  <a:pt x="135815" y="98090"/>
                </a:cubicBezTo>
                <a:lnTo>
                  <a:pt x="127804" y="111969"/>
                </a:lnTo>
                <a:cubicBezTo>
                  <a:pt x="125768" y="115479"/>
                  <a:pt x="121534" y="117113"/>
                  <a:pt x="117676" y="115827"/>
                </a:cubicBezTo>
                <a:lnTo>
                  <a:pt x="99510" y="109799"/>
                </a:lnTo>
                <a:cubicBezTo>
                  <a:pt x="96268" y="112237"/>
                  <a:pt x="92731" y="114273"/>
                  <a:pt x="88980" y="115908"/>
                </a:cubicBezTo>
                <a:lnTo>
                  <a:pt x="85122" y="134636"/>
                </a:lnTo>
                <a:cubicBezTo>
                  <a:pt x="84292" y="138628"/>
                  <a:pt x="80782" y="141468"/>
                  <a:pt x="76736" y="141468"/>
                </a:cubicBezTo>
                <a:lnTo>
                  <a:pt x="60714" y="141468"/>
                </a:lnTo>
                <a:cubicBezTo>
                  <a:pt x="56641" y="141468"/>
                  <a:pt x="53131" y="138601"/>
                  <a:pt x="52327" y="134636"/>
                </a:cubicBezTo>
                <a:lnTo>
                  <a:pt x="48469" y="115908"/>
                </a:lnTo>
                <a:cubicBezTo>
                  <a:pt x="44691" y="114300"/>
                  <a:pt x="41181" y="112237"/>
                  <a:pt x="37939" y="109799"/>
                </a:cubicBezTo>
                <a:lnTo>
                  <a:pt x="19693" y="115827"/>
                </a:lnTo>
                <a:cubicBezTo>
                  <a:pt x="15835" y="117113"/>
                  <a:pt x="11601" y="115506"/>
                  <a:pt x="9565" y="111969"/>
                </a:cubicBezTo>
                <a:lnTo>
                  <a:pt x="1554" y="98090"/>
                </a:lnTo>
                <a:cubicBezTo>
                  <a:pt x="-482" y="94553"/>
                  <a:pt x="241" y="90106"/>
                  <a:pt x="3296" y="87400"/>
                </a:cubicBezTo>
                <a:lnTo>
                  <a:pt x="17603" y="74673"/>
                </a:lnTo>
                <a:cubicBezTo>
                  <a:pt x="17362" y="72690"/>
                  <a:pt x="17255" y="70654"/>
                  <a:pt x="17255" y="68591"/>
                </a:cubicBezTo>
                <a:cubicBezTo>
                  <a:pt x="17255" y="66528"/>
                  <a:pt x="17389" y="64491"/>
                  <a:pt x="17603" y="62509"/>
                </a:cubicBezTo>
                <a:lnTo>
                  <a:pt x="3296" y="49782"/>
                </a:lnTo>
                <a:cubicBezTo>
                  <a:pt x="241" y="47076"/>
                  <a:pt x="-455" y="42601"/>
                  <a:pt x="1554" y="39091"/>
                </a:cubicBezTo>
                <a:lnTo>
                  <a:pt x="9565" y="25212"/>
                </a:lnTo>
                <a:cubicBezTo>
                  <a:pt x="11601" y="21676"/>
                  <a:pt x="15835" y="20068"/>
                  <a:pt x="19693" y="21354"/>
                </a:cubicBezTo>
                <a:lnTo>
                  <a:pt x="37859" y="27383"/>
                </a:lnTo>
                <a:cubicBezTo>
                  <a:pt x="41101" y="24945"/>
                  <a:pt x="44638" y="22908"/>
                  <a:pt x="48389" y="21274"/>
                </a:cubicBezTo>
                <a:lnTo>
                  <a:pt x="52274" y="2545"/>
                </a:lnTo>
                <a:close/>
                <a:moveTo>
                  <a:pt x="68671" y="90025"/>
                </a:moveTo>
                <a:cubicBezTo>
                  <a:pt x="76329" y="89997"/>
                  <a:pt x="83390" y="85885"/>
                  <a:pt x="87194" y="79238"/>
                </a:cubicBezTo>
                <a:cubicBezTo>
                  <a:pt x="90998" y="72592"/>
                  <a:pt x="90967" y="64421"/>
                  <a:pt x="87113" y="57804"/>
                </a:cubicBezTo>
                <a:cubicBezTo>
                  <a:pt x="83260" y="51186"/>
                  <a:pt x="76168" y="47127"/>
                  <a:pt x="68510" y="47156"/>
                </a:cubicBezTo>
                <a:cubicBezTo>
                  <a:pt x="60852" y="47185"/>
                  <a:pt x="53792" y="51297"/>
                  <a:pt x="49988" y="57943"/>
                </a:cubicBezTo>
                <a:cubicBezTo>
                  <a:pt x="46184" y="64589"/>
                  <a:pt x="46214" y="72760"/>
                  <a:pt x="50068" y="79378"/>
                </a:cubicBezTo>
                <a:cubicBezTo>
                  <a:pt x="53922" y="85995"/>
                  <a:pt x="61013" y="90054"/>
                  <a:pt x="68671" y="90025"/>
                </a:cubicBezTo>
                <a:close/>
              </a:path>
            </a:pathLst>
          </a:custGeom>
          <a:solidFill>
            <a:srgbClr val="FF6467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3"/>
          <p:cNvSpPr/>
          <p:nvPr/>
        </p:nvSpPr>
        <p:spPr>
          <a:xfrm>
            <a:off x="805941" y="4406954"/>
            <a:ext cx="4964253" cy="205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8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脱敏策略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659114" y="4707038"/>
            <a:ext cx="105030" cy="120034"/>
          </a:xfrm>
          <a:custGeom>
            <a:avLst/>
            <a:gdLst/>
            <a:ahLst/>
            <a:cxnLst/>
            <a:rect l="l" t="t" r="r" b="b"/>
            <a:pathLst>
              <a:path w="105030" h="120034">
                <a:moveTo>
                  <a:pt x="101935" y="16434"/>
                </a:moveTo>
                <a:cubicBezTo>
                  <a:pt x="105287" y="18872"/>
                  <a:pt x="106038" y="23561"/>
                  <a:pt x="103599" y="26914"/>
                </a:cubicBezTo>
                <a:lnTo>
                  <a:pt x="43583" y="109437"/>
                </a:lnTo>
                <a:cubicBezTo>
                  <a:pt x="42293" y="111219"/>
                  <a:pt x="40300" y="112321"/>
                  <a:pt x="38097" y="112508"/>
                </a:cubicBezTo>
                <a:cubicBezTo>
                  <a:pt x="35893" y="112696"/>
                  <a:pt x="33759" y="111875"/>
                  <a:pt x="32212" y="110328"/>
                </a:cubicBezTo>
                <a:lnTo>
                  <a:pt x="2204" y="80319"/>
                </a:lnTo>
                <a:cubicBezTo>
                  <a:pt x="-727" y="77389"/>
                  <a:pt x="-727" y="72630"/>
                  <a:pt x="2204" y="69699"/>
                </a:cubicBezTo>
                <a:cubicBezTo>
                  <a:pt x="5134" y="66769"/>
                  <a:pt x="9893" y="66769"/>
                  <a:pt x="12824" y="69699"/>
                </a:cubicBezTo>
                <a:lnTo>
                  <a:pt x="36620" y="93495"/>
                </a:lnTo>
                <a:lnTo>
                  <a:pt x="91479" y="18075"/>
                </a:lnTo>
                <a:cubicBezTo>
                  <a:pt x="93917" y="14723"/>
                  <a:pt x="98606" y="13973"/>
                  <a:pt x="101958" y="16411"/>
                </a:cubicBezTo>
                <a:close/>
              </a:path>
            </a:pathLst>
          </a:custGeom>
          <a:solidFill>
            <a:srgbClr val="FF6467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5"/>
          <p:cNvSpPr/>
          <p:nvPr/>
        </p:nvSpPr>
        <p:spPr>
          <a:xfrm>
            <a:off x="853097" y="4681316"/>
            <a:ext cx="1140321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支持正则表达式匹配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59114" y="4912810"/>
            <a:ext cx="105030" cy="120034"/>
          </a:xfrm>
          <a:custGeom>
            <a:avLst/>
            <a:gdLst/>
            <a:ahLst/>
            <a:cxnLst/>
            <a:rect l="l" t="t" r="r" b="b"/>
            <a:pathLst>
              <a:path w="105030" h="120034">
                <a:moveTo>
                  <a:pt x="101935" y="16434"/>
                </a:moveTo>
                <a:cubicBezTo>
                  <a:pt x="105287" y="18872"/>
                  <a:pt x="106038" y="23561"/>
                  <a:pt x="103599" y="26914"/>
                </a:cubicBezTo>
                <a:lnTo>
                  <a:pt x="43583" y="109437"/>
                </a:lnTo>
                <a:cubicBezTo>
                  <a:pt x="42293" y="111219"/>
                  <a:pt x="40300" y="112321"/>
                  <a:pt x="38097" y="112508"/>
                </a:cubicBezTo>
                <a:cubicBezTo>
                  <a:pt x="35893" y="112696"/>
                  <a:pt x="33759" y="111875"/>
                  <a:pt x="32212" y="110328"/>
                </a:cubicBezTo>
                <a:lnTo>
                  <a:pt x="2204" y="80319"/>
                </a:lnTo>
                <a:cubicBezTo>
                  <a:pt x="-727" y="77389"/>
                  <a:pt x="-727" y="72630"/>
                  <a:pt x="2204" y="69699"/>
                </a:cubicBezTo>
                <a:cubicBezTo>
                  <a:pt x="5134" y="66769"/>
                  <a:pt x="9893" y="66769"/>
                  <a:pt x="12824" y="69699"/>
                </a:cubicBezTo>
                <a:lnTo>
                  <a:pt x="36620" y="93495"/>
                </a:lnTo>
                <a:lnTo>
                  <a:pt x="91479" y="18075"/>
                </a:lnTo>
                <a:cubicBezTo>
                  <a:pt x="93917" y="14723"/>
                  <a:pt x="98606" y="13973"/>
                  <a:pt x="101958" y="16411"/>
                </a:cubicBezTo>
                <a:close/>
              </a:path>
            </a:pathLst>
          </a:custGeom>
          <a:solidFill>
            <a:srgbClr val="FF6467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9" name="Text 27"/>
          <p:cNvSpPr/>
          <p:nvPr/>
        </p:nvSpPr>
        <p:spPr>
          <a:xfrm>
            <a:off x="853097" y="4887089"/>
            <a:ext cx="1140321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支持自定义脱敏规则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659114" y="5118582"/>
            <a:ext cx="105030" cy="120034"/>
          </a:xfrm>
          <a:custGeom>
            <a:avLst/>
            <a:gdLst/>
            <a:ahLst/>
            <a:cxnLst/>
            <a:rect l="l" t="t" r="r" b="b"/>
            <a:pathLst>
              <a:path w="105030" h="120034">
                <a:moveTo>
                  <a:pt x="101935" y="16434"/>
                </a:moveTo>
                <a:cubicBezTo>
                  <a:pt x="105287" y="18872"/>
                  <a:pt x="106038" y="23561"/>
                  <a:pt x="103599" y="26914"/>
                </a:cubicBezTo>
                <a:lnTo>
                  <a:pt x="43583" y="109437"/>
                </a:lnTo>
                <a:cubicBezTo>
                  <a:pt x="42293" y="111219"/>
                  <a:pt x="40300" y="112321"/>
                  <a:pt x="38097" y="112508"/>
                </a:cubicBezTo>
                <a:cubicBezTo>
                  <a:pt x="35893" y="112696"/>
                  <a:pt x="33759" y="111875"/>
                  <a:pt x="32212" y="110328"/>
                </a:cubicBezTo>
                <a:lnTo>
                  <a:pt x="2204" y="80319"/>
                </a:lnTo>
                <a:cubicBezTo>
                  <a:pt x="-727" y="77389"/>
                  <a:pt x="-727" y="72630"/>
                  <a:pt x="2204" y="69699"/>
                </a:cubicBezTo>
                <a:cubicBezTo>
                  <a:pt x="5134" y="66769"/>
                  <a:pt x="9893" y="66769"/>
                  <a:pt x="12824" y="69699"/>
                </a:cubicBezTo>
                <a:lnTo>
                  <a:pt x="36620" y="93495"/>
                </a:lnTo>
                <a:lnTo>
                  <a:pt x="91479" y="18075"/>
                </a:lnTo>
                <a:cubicBezTo>
                  <a:pt x="93917" y="14723"/>
                  <a:pt x="98606" y="13973"/>
                  <a:pt x="101958" y="16411"/>
                </a:cubicBezTo>
                <a:close/>
              </a:path>
            </a:pathLst>
          </a:custGeom>
          <a:solidFill>
            <a:srgbClr val="FF6467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Text 29"/>
          <p:cNvSpPr/>
          <p:nvPr/>
        </p:nvSpPr>
        <p:spPr>
          <a:xfrm>
            <a:off x="853097" y="5092861"/>
            <a:ext cx="900253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列级细粒度控制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208398" y="1277502"/>
            <a:ext cx="5633013" cy="4269772"/>
          </a:xfrm>
          <a:custGeom>
            <a:avLst/>
            <a:gdLst/>
            <a:ahLst/>
            <a:cxnLst/>
            <a:rect l="l" t="t" r="r" b="b"/>
            <a:pathLst>
              <a:path w="5633013" h="4269772">
                <a:moveTo>
                  <a:pt x="68573" y="0"/>
                </a:moveTo>
                <a:lnTo>
                  <a:pt x="5564440" y="0"/>
                </a:lnTo>
                <a:cubicBezTo>
                  <a:pt x="5602286" y="0"/>
                  <a:pt x="5633013" y="30726"/>
                  <a:pt x="5633013" y="68573"/>
                </a:cubicBezTo>
                <a:lnTo>
                  <a:pt x="5633013" y="4201200"/>
                </a:lnTo>
                <a:cubicBezTo>
                  <a:pt x="5633013" y="4239071"/>
                  <a:pt x="5602312" y="4269772"/>
                  <a:pt x="5564440" y="4269772"/>
                </a:cubicBezTo>
                <a:lnTo>
                  <a:pt x="68573" y="4269772"/>
                </a:lnTo>
                <a:cubicBezTo>
                  <a:pt x="30726" y="4269772"/>
                  <a:pt x="0" y="4239046"/>
                  <a:pt x="0" y="4201200"/>
                </a:cubicBezTo>
                <a:lnTo>
                  <a:pt x="0" y="68573"/>
                </a:lnTo>
                <a:cubicBezTo>
                  <a:pt x="0" y="30701"/>
                  <a:pt x="30701" y="0"/>
                  <a:pt x="68573" y="0"/>
                </a:cubicBezTo>
                <a:close/>
              </a:path>
            </a:pathLst>
          </a:custGeom>
          <a:gradFill flip="none" rotWithShape="1">
            <a:gsLst>
              <a:gs pos="0">
                <a:srgbClr val="4C5F7A">
                  <a:alpha val="20000"/>
                </a:srgbClr>
              </a:gs>
              <a:gs pos="100000">
                <a:srgbClr val="4C5F7A">
                  <a:alpha val="5000"/>
                </a:srgbClr>
              </a:gs>
            </a:gsLst>
            <a:lin ang="2700000" scaled="1"/>
          </a:gradFill>
          <a:ln w="25400">
            <a:solidFill>
              <a:srgbClr val="4C5F7A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Shape 31"/>
          <p:cNvSpPr/>
          <p:nvPr/>
        </p:nvSpPr>
        <p:spPr>
          <a:xfrm>
            <a:off x="6388448" y="1457553"/>
            <a:ext cx="480135" cy="480135"/>
          </a:xfrm>
          <a:custGeom>
            <a:avLst/>
            <a:gdLst/>
            <a:ahLst/>
            <a:cxnLst/>
            <a:rect l="l" t="t" r="r" b="b"/>
            <a:pathLst>
              <a:path w="480135" h="480135">
                <a:moveTo>
                  <a:pt x="68592" y="0"/>
                </a:moveTo>
                <a:lnTo>
                  <a:pt x="411543" y="0"/>
                </a:lnTo>
                <a:cubicBezTo>
                  <a:pt x="449425" y="0"/>
                  <a:pt x="480135" y="30710"/>
                  <a:pt x="480135" y="68592"/>
                </a:cubicBezTo>
                <a:lnTo>
                  <a:pt x="480135" y="411543"/>
                </a:lnTo>
                <a:cubicBezTo>
                  <a:pt x="480135" y="449425"/>
                  <a:pt x="449425" y="480135"/>
                  <a:pt x="411543" y="480135"/>
                </a:cubicBezTo>
                <a:lnTo>
                  <a:pt x="68592" y="480135"/>
                </a:lnTo>
                <a:cubicBezTo>
                  <a:pt x="30710" y="480135"/>
                  <a:pt x="0" y="449425"/>
                  <a:pt x="0" y="411543"/>
                </a:cubicBezTo>
                <a:lnTo>
                  <a:pt x="0" y="68592"/>
                </a:lnTo>
                <a:cubicBezTo>
                  <a:pt x="0" y="30735"/>
                  <a:pt x="30735" y="0"/>
                  <a:pt x="68592" y="0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4" name="Shape 32"/>
          <p:cNvSpPr/>
          <p:nvPr/>
        </p:nvSpPr>
        <p:spPr>
          <a:xfrm>
            <a:off x="6551351" y="1594734"/>
            <a:ext cx="154329" cy="205772"/>
          </a:xfrm>
          <a:custGeom>
            <a:avLst/>
            <a:gdLst/>
            <a:ahLst/>
            <a:cxnLst/>
            <a:rect l="l" t="t" r="r" b="b"/>
            <a:pathLst>
              <a:path w="154329" h="205772">
                <a:moveTo>
                  <a:pt x="125151" y="12861"/>
                </a:moveTo>
                <a:lnTo>
                  <a:pt x="128608" y="12861"/>
                </a:lnTo>
                <a:cubicBezTo>
                  <a:pt x="142795" y="12861"/>
                  <a:pt x="154329" y="24395"/>
                  <a:pt x="154329" y="38582"/>
                </a:cubicBezTo>
                <a:lnTo>
                  <a:pt x="154329" y="180051"/>
                </a:lnTo>
                <a:cubicBezTo>
                  <a:pt x="154329" y="194238"/>
                  <a:pt x="142795" y="205772"/>
                  <a:pt x="128608" y="205772"/>
                </a:cubicBezTo>
                <a:lnTo>
                  <a:pt x="25722" y="205772"/>
                </a:lnTo>
                <a:cubicBezTo>
                  <a:pt x="11534" y="205772"/>
                  <a:pt x="0" y="194238"/>
                  <a:pt x="0" y="180051"/>
                </a:cubicBezTo>
                <a:lnTo>
                  <a:pt x="0" y="38582"/>
                </a:lnTo>
                <a:cubicBezTo>
                  <a:pt x="0" y="24395"/>
                  <a:pt x="11534" y="12861"/>
                  <a:pt x="25722" y="12861"/>
                </a:cubicBezTo>
                <a:lnTo>
                  <a:pt x="29178" y="12861"/>
                </a:lnTo>
                <a:cubicBezTo>
                  <a:pt x="33599" y="5184"/>
                  <a:pt x="41918" y="0"/>
                  <a:pt x="51443" y="0"/>
                </a:cubicBezTo>
                <a:lnTo>
                  <a:pt x="102886" y="0"/>
                </a:lnTo>
                <a:cubicBezTo>
                  <a:pt x="112411" y="0"/>
                  <a:pt x="120730" y="5184"/>
                  <a:pt x="125151" y="12861"/>
                </a:cubicBezTo>
                <a:close/>
                <a:moveTo>
                  <a:pt x="99671" y="45013"/>
                </a:moveTo>
                <a:cubicBezTo>
                  <a:pt x="105016" y="45013"/>
                  <a:pt x="109316" y="40712"/>
                  <a:pt x="109316" y="35367"/>
                </a:cubicBezTo>
                <a:cubicBezTo>
                  <a:pt x="109316" y="30022"/>
                  <a:pt x="105016" y="25722"/>
                  <a:pt x="99671" y="25722"/>
                </a:cubicBezTo>
                <a:lnTo>
                  <a:pt x="54658" y="25722"/>
                </a:lnTo>
                <a:cubicBezTo>
                  <a:pt x="49313" y="25722"/>
                  <a:pt x="45013" y="30022"/>
                  <a:pt x="45013" y="35367"/>
                </a:cubicBezTo>
                <a:cubicBezTo>
                  <a:pt x="45013" y="40712"/>
                  <a:pt x="49313" y="45013"/>
                  <a:pt x="54658" y="45013"/>
                </a:cubicBezTo>
                <a:lnTo>
                  <a:pt x="99671" y="45013"/>
                </a:lnTo>
                <a:close/>
                <a:moveTo>
                  <a:pt x="51443" y="102886"/>
                </a:moveTo>
                <a:cubicBezTo>
                  <a:pt x="51443" y="95788"/>
                  <a:pt x="45680" y="90025"/>
                  <a:pt x="38582" y="90025"/>
                </a:cubicBezTo>
                <a:cubicBezTo>
                  <a:pt x="31484" y="90025"/>
                  <a:pt x="25722" y="95788"/>
                  <a:pt x="25722" y="102886"/>
                </a:cubicBezTo>
                <a:cubicBezTo>
                  <a:pt x="25722" y="109984"/>
                  <a:pt x="31484" y="115747"/>
                  <a:pt x="38582" y="115747"/>
                </a:cubicBezTo>
                <a:cubicBezTo>
                  <a:pt x="45680" y="115747"/>
                  <a:pt x="51443" y="109984"/>
                  <a:pt x="51443" y="102886"/>
                </a:cubicBezTo>
                <a:close/>
                <a:moveTo>
                  <a:pt x="64304" y="102886"/>
                </a:moveTo>
                <a:cubicBezTo>
                  <a:pt x="64304" y="108231"/>
                  <a:pt x="68604" y="112532"/>
                  <a:pt x="73949" y="112532"/>
                </a:cubicBezTo>
                <a:lnTo>
                  <a:pt x="118962" y="112532"/>
                </a:lnTo>
                <a:cubicBezTo>
                  <a:pt x="124307" y="112532"/>
                  <a:pt x="128608" y="108231"/>
                  <a:pt x="128608" y="102886"/>
                </a:cubicBezTo>
                <a:cubicBezTo>
                  <a:pt x="128608" y="97541"/>
                  <a:pt x="124307" y="93241"/>
                  <a:pt x="118962" y="93241"/>
                </a:cubicBezTo>
                <a:lnTo>
                  <a:pt x="73949" y="93241"/>
                </a:lnTo>
                <a:cubicBezTo>
                  <a:pt x="68604" y="93241"/>
                  <a:pt x="64304" y="97541"/>
                  <a:pt x="64304" y="102886"/>
                </a:cubicBezTo>
                <a:close/>
                <a:moveTo>
                  <a:pt x="64304" y="154329"/>
                </a:moveTo>
                <a:cubicBezTo>
                  <a:pt x="64304" y="159674"/>
                  <a:pt x="68604" y="163975"/>
                  <a:pt x="73949" y="163975"/>
                </a:cubicBezTo>
                <a:lnTo>
                  <a:pt x="118962" y="163975"/>
                </a:lnTo>
                <a:cubicBezTo>
                  <a:pt x="124307" y="163975"/>
                  <a:pt x="128608" y="159674"/>
                  <a:pt x="128608" y="154329"/>
                </a:cubicBezTo>
                <a:cubicBezTo>
                  <a:pt x="128608" y="148984"/>
                  <a:pt x="124307" y="144684"/>
                  <a:pt x="118962" y="144684"/>
                </a:cubicBezTo>
                <a:lnTo>
                  <a:pt x="73949" y="144684"/>
                </a:lnTo>
                <a:cubicBezTo>
                  <a:pt x="68604" y="144684"/>
                  <a:pt x="64304" y="148984"/>
                  <a:pt x="64304" y="154329"/>
                </a:cubicBezTo>
                <a:close/>
                <a:moveTo>
                  <a:pt x="38582" y="167190"/>
                </a:moveTo>
                <a:cubicBezTo>
                  <a:pt x="45680" y="167190"/>
                  <a:pt x="51443" y="161427"/>
                  <a:pt x="51443" y="154329"/>
                </a:cubicBezTo>
                <a:cubicBezTo>
                  <a:pt x="51443" y="147231"/>
                  <a:pt x="45680" y="141468"/>
                  <a:pt x="38582" y="141468"/>
                </a:cubicBezTo>
                <a:cubicBezTo>
                  <a:pt x="31484" y="141468"/>
                  <a:pt x="25722" y="147231"/>
                  <a:pt x="25722" y="154329"/>
                </a:cubicBezTo>
                <a:cubicBezTo>
                  <a:pt x="25722" y="161427"/>
                  <a:pt x="31484" y="167190"/>
                  <a:pt x="38582" y="167190"/>
                </a:cubicBezTo>
                <a:close/>
              </a:path>
            </a:pathLst>
          </a:custGeom>
          <a:solidFill>
            <a:srgbClr val="E0E2E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5" name="Text 33"/>
          <p:cNvSpPr/>
          <p:nvPr/>
        </p:nvSpPr>
        <p:spPr>
          <a:xfrm>
            <a:off x="6971469" y="1474700"/>
            <a:ext cx="1543291" cy="2743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2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细粒度调用审计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6971469" y="1749063"/>
            <a:ext cx="1500422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8F97A3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FR-MVP-09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6388448" y="2074869"/>
            <a:ext cx="5341502" cy="44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8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所有的Skill API触发请求均附加全局唯一TraceID与操作人标识，全量记录用户输入、命中Skill详情、转换参数与执行耗时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388448" y="2657890"/>
            <a:ext cx="5272911" cy="1131747"/>
          </a:xfrm>
          <a:custGeom>
            <a:avLst/>
            <a:gdLst/>
            <a:ahLst/>
            <a:cxnLst/>
            <a:rect l="l" t="t" r="r" b="b"/>
            <a:pathLst>
              <a:path w="5272911" h="1131747">
                <a:moveTo>
                  <a:pt x="68595" y="0"/>
                </a:moveTo>
                <a:lnTo>
                  <a:pt x="5204316" y="0"/>
                </a:lnTo>
                <a:cubicBezTo>
                  <a:pt x="5242200" y="0"/>
                  <a:pt x="5272911" y="30711"/>
                  <a:pt x="5272911" y="68595"/>
                </a:cubicBezTo>
                <a:lnTo>
                  <a:pt x="5272911" y="1063152"/>
                </a:lnTo>
                <a:cubicBezTo>
                  <a:pt x="5272911" y="1101036"/>
                  <a:pt x="5242200" y="1131747"/>
                  <a:pt x="5204316" y="1131747"/>
                </a:cubicBezTo>
                <a:lnTo>
                  <a:pt x="68595" y="1131747"/>
                </a:lnTo>
                <a:cubicBezTo>
                  <a:pt x="30711" y="1131747"/>
                  <a:pt x="0" y="1101036"/>
                  <a:pt x="0" y="1063152"/>
                </a:cubicBezTo>
                <a:lnTo>
                  <a:pt x="0" y="68595"/>
                </a:lnTo>
                <a:cubicBezTo>
                  <a:pt x="0" y="30711"/>
                  <a:pt x="30711" y="0"/>
                  <a:pt x="68595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9" name="Shape 37"/>
          <p:cNvSpPr/>
          <p:nvPr/>
        </p:nvSpPr>
        <p:spPr>
          <a:xfrm>
            <a:off x="6508482" y="2795072"/>
            <a:ext cx="137181" cy="137181"/>
          </a:xfrm>
          <a:custGeom>
            <a:avLst/>
            <a:gdLst/>
            <a:ahLst/>
            <a:cxnLst/>
            <a:rect l="l" t="t" r="r" b="b"/>
            <a:pathLst>
              <a:path w="137181" h="137181">
                <a:moveTo>
                  <a:pt x="68591" y="137181"/>
                </a:moveTo>
                <a:cubicBezTo>
                  <a:pt x="106447" y="137181"/>
                  <a:pt x="137181" y="106447"/>
                  <a:pt x="137181" y="68591"/>
                </a:cubicBezTo>
                <a:cubicBezTo>
                  <a:pt x="137181" y="30734"/>
                  <a:pt x="106447" y="0"/>
                  <a:pt x="68591" y="0"/>
                </a:cubicBezTo>
                <a:cubicBezTo>
                  <a:pt x="30734" y="0"/>
                  <a:pt x="0" y="30734"/>
                  <a:pt x="0" y="68591"/>
                </a:cubicBezTo>
                <a:cubicBezTo>
                  <a:pt x="0" y="106447"/>
                  <a:pt x="30734" y="137181"/>
                  <a:pt x="68591" y="137181"/>
                </a:cubicBezTo>
                <a:close/>
                <a:moveTo>
                  <a:pt x="60017" y="42869"/>
                </a:moveTo>
                <a:cubicBezTo>
                  <a:pt x="60017" y="38137"/>
                  <a:pt x="63859" y="34295"/>
                  <a:pt x="68591" y="34295"/>
                </a:cubicBezTo>
                <a:cubicBezTo>
                  <a:pt x="73323" y="34295"/>
                  <a:pt x="77165" y="38137"/>
                  <a:pt x="77165" y="42869"/>
                </a:cubicBezTo>
                <a:cubicBezTo>
                  <a:pt x="77165" y="47601"/>
                  <a:pt x="73323" y="51443"/>
                  <a:pt x="68591" y="51443"/>
                </a:cubicBezTo>
                <a:cubicBezTo>
                  <a:pt x="63859" y="51443"/>
                  <a:pt x="60017" y="47601"/>
                  <a:pt x="60017" y="42869"/>
                </a:cubicBezTo>
                <a:close/>
                <a:moveTo>
                  <a:pt x="57873" y="60017"/>
                </a:moveTo>
                <a:lnTo>
                  <a:pt x="70734" y="60017"/>
                </a:lnTo>
                <a:cubicBezTo>
                  <a:pt x="74298" y="60017"/>
                  <a:pt x="77165" y="62884"/>
                  <a:pt x="77165" y="66447"/>
                </a:cubicBezTo>
                <a:lnTo>
                  <a:pt x="77165" y="90025"/>
                </a:lnTo>
                <a:lnTo>
                  <a:pt x="79308" y="90025"/>
                </a:lnTo>
                <a:cubicBezTo>
                  <a:pt x="82872" y="90025"/>
                  <a:pt x="85738" y="92892"/>
                  <a:pt x="85738" y="96456"/>
                </a:cubicBezTo>
                <a:cubicBezTo>
                  <a:pt x="85738" y="100019"/>
                  <a:pt x="82872" y="102886"/>
                  <a:pt x="79308" y="102886"/>
                </a:cubicBezTo>
                <a:lnTo>
                  <a:pt x="57873" y="102886"/>
                </a:lnTo>
                <a:cubicBezTo>
                  <a:pt x="54310" y="102886"/>
                  <a:pt x="51443" y="100019"/>
                  <a:pt x="51443" y="96456"/>
                </a:cubicBezTo>
                <a:cubicBezTo>
                  <a:pt x="51443" y="92892"/>
                  <a:pt x="54310" y="90025"/>
                  <a:pt x="57873" y="90025"/>
                </a:cubicBezTo>
                <a:lnTo>
                  <a:pt x="64304" y="90025"/>
                </a:lnTo>
                <a:lnTo>
                  <a:pt x="64304" y="72878"/>
                </a:lnTo>
                <a:lnTo>
                  <a:pt x="57873" y="72878"/>
                </a:lnTo>
                <a:cubicBezTo>
                  <a:pt x="54310" y="72878"/>
                  <a:pt x="51443" y="70011"/>
                  <a:pt x="51443" y="66447"/>
                </a:cubicBezTo>
                <a:cubicBezTo>
                  <a:pt x="51443" y="62884"/>
                  <a:pt x="54310" y="60017"/>
                  <a:pt x="57873" y="60017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0" name="Text 38"/>
          <p:cNvSpPr/>
          <p:nvPr/>
        </p:nvSpPr>
        <p:spPr>
          <a:xfrm>
            <a:off x="6662811" y="2760776"/>
            <a:ext cx="4964253" cy="205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8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审计字段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6508482" y="3060861"/>
            <a:ext cx="120034" cy="120034"/>
          </a:xfrm>
          <a:custGeom>
            <a:avLst/>
            <a:gdLst/>
            <a:ahLst/>
            <a:cxnLst/>
            <a:rect l="l" t="t" r="r" b="b"/>
            <a:pathLst>
              <a:path w="120034" h="120034">
                <a:moveTo>
                  <a:pt x="11253" y="60017"/>
                </a:moveTo>
                <a:cubicBezTo>
                  <a:pt x="11253" y="33080"/>
                  <a:pt x="33080" y="11253"/>
                  <a:pt x="60017" y="11253"/>
                </a:cubicBezTo>
                <a:cubicBezTo>
                  <a:pt x="74810" y="11253"/>
                  <a:pt x="88056" y="17841"/>
                  <a:pt x="97012" y="28250"/>
                </a:cubicBezTo>
                <a:cubicBezTo>
                  <a:pt x="99028" y="30618"/>
                  <a:pt x="102591" y="30876"/>
                  <a:pt x="104936" y="28860"/>
                </a:cubicBezTo>
                <a:cubicBezTo>
                  <a:pt x="107280" y="26843"/>
                  <a:pt x="107561" y="23280"/>
                  <a:pt x="105545" y="20936"/>
                </a:cubicBezTo>
                <a:cubicBezTo>
                  <a:pt x="94550" y="8112"/>
                  <a:pt x="78233" y="0"/>
                  <a:pt x="60017" y="0"/>
                </a:cubicBezTo>
                <a:cubicBezTo>
                  <a:pt x="26867" y="0"/>
                  <a:pt x="0" y="26867"/>
                  <a:pt x="0" y="60017"/>
                </a:cubicBezTo>
                <a:lnTo>
                  <a:pt x="0" y="69395"/>
                </a:lnTo>
                <a:cubicBezTo>
                  <a:pt x="0" y="72513"/>
                  <a:pt x="2509" y="75021"/>
                  <a:pt x="5627" y="75021"/>
                </a:cubicBezTo>
                <a:cubicBezTo>
                  <a:pt x="8745" y="75021"/>
                  <a:pt x="11253" y="72513"/>
                  <a:pt x="11253" y="69395"/>
                </a:cubicBezTo>
                <a:lnTo>
                  <a:pt x="11253" y="60017"/>
                </a:lnTo>
                <a:close/>
                <a:moveTo>
                  <a:pt x="118744" y="47615"/>
                </a:moveTo>
                <a:cubicBezTo>
                  <a:pt x="118111" y="44567"/>
                  <a:pt x="115110" y="42621"/>
                  <a:pt x="112086" y="43278"/>
                </a:cubicBezTo>
                <a:cubicBezTo>
                  <a:pt x="109062" y="43934"/>
                  <a:pt x="107093" y="46912"/>
                  <a:pt x="107749" y="49936"/>
                </a:cubicBezTo>
                <a:cubicBezTo>
                  <a:pt x="108429" y="53195"/>
                  <a:pt x="108804" y="56571"/>
                  <a:pt x="108804" y="60040"/>
                </a:cubicBezTo>
                <a:lnTo>
                  <a:pt x="108804" y="69418"/>
                </a:lnTo>
                <a:cubicBezTo>
                  <a:pt x="108804" y="72536"/>
                  <a:pt x="111313" y="75045"/>
                  <a:pt x="114431" y="75045"/>
                </a:cubicBezTo>
                <a:cubicBezTo>
                  <a:pt x="117549" y="75045"/>
                  <a:pt x="120057" y="72536"/>
                  <a:pt x="120057" y="69418"/>
                </a:cubicBezTo>
                <a:lnTo>
                  <a:pt x="120057" y="60040"/>
                </a:lnTo>
                <a:cubicBezTo>
                  <a:pt x="120057" y="55797"/>
                  <a:pt x="119612" y="51647"/>
                  <a:pt x="118768" y="47638"/>
                </a:cubicBezTo>
                <a:close/>
                <a:moveTo>
                  <a:pt x="60017" y="18755"/>
                </a:moveTo>
                <a:cubicBezTo>
                  <a:pt x="55563" y="18755"/>
                  <a:pt x="51249" y="19459"/>
                  <a:pt x="47240" y="20771"/>
                </a:cubicBezTo>
                <a:cubicBezTo>
                  <a:pt x="43676" y="21944"/>
                  <a:pt x="42856" y="26328"/>
                  <a:pt x="45294" y="29188"/>
                </a:cubicBezTo>
                <a:cubicBezTo>
                  <a:pt x="46959" y="31134"/>
                  <a:pt x="49701" y="31720"/>
                  <a:pt x="52187" y="31040"/>
                </a:cubicBezTo>
                <a:cubicBezTo>
                  <a:pt x="54672" y="30360"/>
                  <a:pt x="57297" y="30008"/>
                  <a:pt x="60017" y="30008"/>
                </a:cubicBezTo>
                <a:cubicBezTo>
                  <a:pt x="76592" y="30008"/>
                  <a:pt x="90025" y="43442"/>
                  <a:pt x="90025" y="60017"/>
                </a:cubicBezTo>
                <a:lnTo>
                  <a:pt x="90025" y="65854"/>
                </a:lnTo>
                <a:cubicBezTo>
                  <a:pt x="90025" y="71762"/>
                  <a:pt x="89674" y="77647"/>
                  <a:pt x="88994" y="83508"/>
                </a:cubicBezTo>
                <a:cubicBezTo>
                  <a:pt x="88595" y="86931"/>
                  <a:pt x="91198" y="90025"/>
                  <a:pt x="94667" y="90025"/>
                </a:cubicBezTo>
                <a:cubicBezTo>
                  <a:pt x="97434" y="90025"/>
                  <a:pt x="99802" y="88009"/>
                  <a:pt x="100130" y="85266"/>
                </a:cubicBezTo>
                <a:cubicBezTo>
                  <a:pt x="100903" y="78842"/>
                  <a:pt x="101302" y="72372"/>
                  <a:pt x="101302" y="65878"/>
                </a:cubicBezTo>
                <a:lnTo>
                  <a:pt x="101302" y="60040"/>
                </a:lnTo>
                <a:cubicBezTo>
                  <a:pt x="101302" y="37253"/>
                  <a:pt x="82828" y="18779"/>
                  <a:pt x="60040" y="18779"/>
                </a:cubicBezTo>
                <a:close/>
                <a:moveTo>
                  <a:pt x="35330" y="34861"/>
                </a:moveTo>
                <a:cubicBezTo>
                  <a:pt x="33197" y="32376"/>
                  <a:pt x="29399" y="32189"/>
                  <a:pt x="27383" y="34768"/>
                </a:cubicBezTo>
                <a:cubicBezTo>
                  <a:pt x="21967" y="41754"/>
                  <a:pt x="18755" y="50499"/>
                  <a:pt x="18755" y="60017"/>
                </a:cubicBezTo>
                <a:lnTo>
                  <a:pt x="18755" y="65854"/>
                </a:lnTo>
                <a:cubicBezTo>
                  <a:pt x="18755" y="71528"/>
                  <a:pt x="18146" y="77201"/>
                  <a:pt x="16927" y="82711"/>
                </a:cubicBezTo>
                <a:cubicBezTo>
                  <a:pt x="16130" y="86368"/>
                  <a:pt x="18779" y="90002"/>
                  <a:pt x="22530" y="90002"/>
                </a:cubicBezTo>
                <a:cubicBezTo>
                  <a:pt x="24991" y="90002"/>
                  <a:pt x="27195" y="88361"/>
                  <a:pt x="27734" y="85946"/>
                </a:cubicBezTo>
                <a:cubicBezTo>
                  <a:pt x="29235" y="79358"/>
                  <a:pt x="30008" y="72630"/>
                  <a:pt x="30008" y="65831"/>
                </a:cubicBezTo>
                <a:lnTo>
                  <a:pt x="30008" y="59993"/>
                </a:lnTo>
                <a:cubicBezTo>
                  <a:pt x="30008" y="53617"/>
                  <a:pt x="32001" y="47709"/>
                  <a:pt x="35377" y="42856"/>
                </a:cubicBezTo>
                <a:cubicBezTo>
                  <a:pt x="37065" y="40418"/>
                  <a:pt x="37253" y="37089"/>
                  <a:pt x="35330" y="34838"/>
                </a:cubicBezTo>
                <a:close/>
                <a:moveTo>
                  <a:pt x="60017" y="37511"/>
                </a:moveTo>
                <a:cubicBezTo>
                  <a:pt x="47592" y="37511"/>
                  <a:pt x="37511" y="47592"/>
                  <a:pt x="37511" y="60017"/>
                </a:cubicBezTo>
                <a:lnTo>
                  <a:pt x="37511" y="65854"/>
                </a:lnTo>
                <a:cubicBezTo>
                  <a:pt x="37511" y="74271"/>
                  <a:pt x="36432" y="82617"/>
                  <a:pt x="34275" y="90729"/>
                </a:cubicBezTo>
                <a:cubicBezTo>
                  <a:pt x="33384" y="94081"/>
                  <a:pt x="35846" y="97527"/>
                  <a:pt x="39316" y="97527"/>
                </a:cubicBezTo>
                <a:cubicBezTo>
                  <a:pt x="41543" y="97527"/>
                  <a:pt x="43512" y="96074"/>
                  <a:pt x="44098" y="93917"/>
                </a:cubicBezTo>
                <a:cubicBezTo>
                  <a:pt x="46560" y="84774"/>
                  <a:pt x="47826" y="75349"/>
                  <a:pt x="47826" y="65854"/>
                </a:cubicBezTo>
                <a:lnTo>
                  <a:pt x="47826" y="60017"/>
                </a:lnTo>
                <a:cubicBezTo>
                  <a:pt x="47826" y="53288"/>
                  <a:pt x="53288" y="47826"/>
                  <a:pt x="60017" y="47826"/>
                </a:cubicBezTo>
                <a:cubicBezTo>
                  <a:pt x="66745" y="47826"/>
                  <a:pt x="72208" y="53288"/>
                  <a:pt x="72208" y="60017"/>
                </a:cubicBezTo>
                <a:lnTo>
                  <a:pt x="72208" y="65854"/>
                </a:lnTo>
                <a:cubicBezTo>
                  <a:pt x="72208" y="74365"/>
                  <a:pt x="71387" y="82828"/>
                  <a:pt x="69770" y="91151"/>
                </a:cubicBezTo>
                <a:cubicBezTo>
                  <a:pt x="69137" y="94409"/>
                  <a:pt x="71575" y="97527"/>
                  <a:pt x="74880" y="97527"/>
                </a:cubicBezTo>
                <a:cubicBezTo>
                  <a:pt x="77272" y="97527"/>
                  <a:pt x="79335" y="95886"/>
                  <a:pt x="79804" y="93542"/>
                </a:cubicBezTo>
                <a:cubicBezTo>
                  <a:pt x="81609" y="84446"/>
                  <a:pt x="82523" y="75185"/>
                  <a:pt x="82523" y="65854"/>
                </a:cubicBezTo>
                <a:lnTo>
                  <a:pt x="82523" y="60017"/>
                </a:lnTo>
                <a:cubicBezTo>
                  <a:pt x="82523" y="47592"/>
                  <a:pt x="72442" y="37511"/>
                  <a:pt x="60017" y="37511"/>
                </a:cubicBezTo>
                <a:close/>
                <a:moveTo>
                  <a:pt x="65643" y="60017"/>
                </a:moveTo>
                <a:cubicBezTo>
                  <a:pt x="65643" y="56899"/>
                  <a:pt x="63135" y="54390"/>
                  <a:pt x="60017" y="54390"/>
                </a:cubicBezTo>
                <a:cubicBezTo>
                  <a:pt x="56899" y="54390"/>
                  <a:pt x="54390" y="56899"/>
                  <a:pt x="54390" y="60017"/>
                </a:cubicBezTo>
                <a:lnTo>
                  <a:pt x="54390" y="65854"/>
                </a:lnTo>
                <a:cubicBezTo>
                  <a:pt x="54390" y="79897"/>
                  <a:pt x="51811" y="93823"/>
                  <a:pt x="46771" y="106929"/>
                </a:cubicBezTo>
                <a:lnTo>
                  <a:pt x="45388" y="110515"/>
                </a:lnTo>
                <a:cubicBezTo>
                  <a:pt x="44262" y="113423"/>
                  <a:pt x="45716" y="116681"/>
                  <a:pt x="48623" y="117783"/>
                </a:cubicBezTo>
                <a:cubicBezTo>
                  <a:pt x="51530" y="118885"/>
                  <a:pt x="54789" y="117455"/>
                  <a:pt x="55891" y="114548"/>
                </a:cubicBezTo>
                <a:lnTo>
                  <a:pt x="57274" y="110961"/>
                </a:lnTo>
                <a:cubicBezTo>
                  <a:pt x="62807" y="96566"/>
                  <a:pt x="65643" y="81281"/>
                  <a:pt x="65643" y="65854"/>
                </a:cubicBezTo>
                <a:lnTo>
                  <a:pt x="65643" y="60017"/>
                </a:ln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2" name="Text 40"/>
          <p:cNvSpPr/>
          <p:nvPr/>
        </p:nvSpPr>
        <p:spPr>
          <a:xfrm>
            <a:off x="6709967" y="3035139"/>
            <a:ext cx="488709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TraceID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9084318" y="3060861"/>
            <a:ext cx="105030" cy="120034"/>
          </a:xfrm>
          <a:custGeom>
            <a:avLst/>
            <a:gdLst/>
            <a:ahLst/>
            <a:cxnLst/>
            <a:rect l="l" t="t" r="r" b="b"/>
            <a:pathLst>
              <a:path w="105030" h="120034">
                <a:moveTo>
                  <a:pt x="52515" y="58141"/>
                </a:moveTo>
                <a:cubicBezTo>
                  <a:pt x="68042" y="58141"/>
                  <a:pt x="80648" y="45535"/>
                  <a:pt x="80648" y="30008"/>
                </a:cubicBezTo>
                <a:cubicBezTo>
                  <a:pt x="80648" y="14481"/>
                  <a:pt x="68042" y="1876"/>
                  <a:pt x="52515" y="1876"/>
                </a:cubicBezTo>
                <a:cubicBezTo>
                  <a:pt x="36988" y="1876"/>
                  <a:pt x="24382" y="14481"/>
                  <a:pt x="24382" y="30008"/>
                </a:cubicBezTo>
                <a:cubicBezTo>
                  <a:pt x="24382" y="45535"/>
                  <a:pt x="36988" y="58141"/>
                  <a:pt x="52515" y="58141"/>
                </a:cubicBezTo>
                <a:close/>
                <a:moveTo>
                  <a:pt x="45552" y="71270"/>
                </a:moveTo>
                <a:cubicBezTo>
                  <a:pt x="22459" y="71270"/>
                  <a:pt x="3751" y="89978"/>
                  <a:pt x="3751" y="113071"/>
                </a:cubicBezTo>
                <a:cubicBezTo>
                  <a:pt x="3751" y="116916"/>
                  <a:pt x="6869" y="120034"/>
                  <a:pt x="10714" y="120034"/>
                </a:cubicBezTo>
                <a:lnTo>
                  <a:pt x="94316" y="120034"/>
                </a:lnTo>
                <a:cubicBezTo>
                  <a:pt x="98160" y="120034"/>
                  <a:pt x="101278" y="116916"/>
                  <a:pt x="101278" y="113071"/>
                </a:cubicBezTo>
                <a:cubicBezTo>
                  <a:pt x="101278" y="89978"/>
                  <a:pt x="82570" y="71270"/>
                  <a:pt x="59478" y="71270"/>
                </a:cubicBezTo>
                <a:lnTo>
                  <a:pt x="45552" y="71270"/>
                </a:ln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4" name="Text 42"/>
          <p:cNvSpPr/>
          <p:nvPr/>
        </p:nvSpPr>
        <p:spPr>
          <a:xfrm>
            <a:off x="9278301" y="3035139"/>
            <a:ext cx="531578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操作人ID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6508482" y="3300928"/>
            <a:ext cx="120034" cy="120034"/>
          </a:xfrm>
          <a:custGeom>
            <a:avLst/>
            <a:gdLst/>
            <a:ahLst/>
            <a:cxnLst/>
            <a:rect l="l" t="t" r="r" b="b"/>
            <a:pathLst>
              <a:path w="120034" h="120034">
                <a:moveTo>
                  <a:pt x="120034" y="56266"/>
                </a:moveTo>
                <a:cubicBezTo>
                  <a:pt x="120034" y="87329"/>
                  <a:pt x="93167" y="112532"/>
                  <a:pt x="60017" y="112532"/>
                </a:cubicBezTo>
                <a:cubicBezTo>
                  <a:pt x="51319" y="112532"/>
                  <a:pt x="43067" y="110797"/>
                  <a:pt x="35612" y="107679"/>
                </a:cubicBezTo>
                <a:lnTo>
                  <a:pt x="7854" y="119588"/>
                </a:lnTo>
                <a:cubicBezTo>
                  <a:pt x="5650" y="120526"/>
                  <a:pt x="3118" y="119987"/>
                  <a:pt x="1500" y="118229"/>
                </a:cubicBezTo>
                <a:cubicBezTo>
                  <a:pt x="-117" y="116470"/>
                  <a:pt x="-469" y="113891"/>
                  <a:pt x="656" y="111781"/>
                </a:cubicBezTo>
                <a:lnTo>
                  <a:pt x="12097" y="90166"/>
                </a:lnTo>
                <a:cubicBezTo>
                  <a:pt x="4501" y="80718"/>
                  <a:pt x="0" y="68996"/>
                  <a:pt x="0" y="56266"/>
                </a:cubicBezTo>
                <a:cubicBezTo>
                  <a:pt x="0" y="25202"/>
                  <a:pt x="26867" y="0"/>
                  <a:pt x="60017" y="0"/>
                </a:cubicBezTo>
                <a:cubicBezTo>
                  <a:pt x="93167" y="0"/>
                  <a:pt x="120034" y="25202"/>
                  <a:pt x="120034" y="56266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6" name="Text 44"/>
          <p:cNvSpPr/>
          <p:nvPr/>
        </p:nvSpPr>
        <p:spPr>
          <a:xfrm>
            <a:off x="6709967" y="3275207"/>
            <a:ext cx="780219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用户原声输入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9076816" y="3300928"/>
            <a:ext cx="120034" cy="120034"/>
          </a:xfrm>
          <a:custGeom>
            <a:avLst/>
            <a:gdLst/>
            <a:ahLst/>
            <a:cxnLst/>
            <a:rect l="l" t="t" r="r" b="b"/>
            <a:pathLst>
              <a:path w="120034" h="120034">
                <a:moveTo>
                  <a:pt x="105030" y="60017"/>
                </a:moveTo>
                <a:cubicBezTo>
                  <a:pt x="105030" y="35174"/>
                  <a:pt x="84860" y="15004"/>
                  <a:pt x="60017" y="15004"/>
                </a:cubicBezTo>
                <a:cubicBezTo>
                  <a:pt x="35174" y="15004"/>
                  <a:pt x="15004" y="35174"/>
                  <a:pt x="15004" y="60017"/>
                </a:cubicBezTo>
                <a:cubicBezTo>
                  <a:pt x="15004" y="84860"/>
                  <a:pt x="35174" y="105030"/>
                  <a:pt x="60017" y="105030"/>
                </a:cubicBezTo>
                <a:cubicBezTo>
                  <a:pt x="84860" y="105030"/>
                  <a:pt x="105030" y="84860"/>
                  <a:pt x="105030" y="60017"/>
                </a:cubicBezTo>
                <a:close/>
                <a:moveTo>
                  <a:pt x="0" y="60017"/>
                </a:moveTo>
                <a:cubicBezTo>
                  <a:pt x="0" y="26893"/>
                  <a:pt x="26893" y="0"/>
                  <a:pt x="60017" y="0"/>
                </a:cubicBezTo>
                <a:cubicBezTo>
                  <a:pt x="93141" y="0"/>
                  <a:pt x="120034" y="26893"/>
                  <a:pt x="120034" y="60017"/>
                </a:cubicBezTo>
                <a:cubicBezTo>
                  <a:pt x="120034" y="93141"/>
                  <a:pt x="93141" y="120034"/>
                  <a:pt x="60017" y="120034"/>
                </a:cubicBezTo>
                <a:cubicBezTo>
                  <a:pt x="26893" y="120034"/>
                  <a:pt x="0" y="93141"/>
                  <a:pt x="0" y="60017"/>
                </a:cubicBezTo>
                <a:close/>
                <a:moveTo>
                  <a:pt x="60017" y="78772"/>
                </a:moveTo>
                <a:cubicBezTo>
                  <a:pt x="70368" y="78772"/>
                  <a:pt x="78772" y="70368"/>
                  <a:pt x="78772" y="60017"/>
                </a:cubicBezTo>
                <a:cubicBezTo>
                  <a:pt x="78772" y="49666"/>
                  <a:pt x="70368" y="41262"/>
                  <a:pt x="60017" y="41262"/>
                </a:cubicBezTo>
                <a:cubicBezTo>
                  <a:pt x="49666" y="41262"/>
                  <a:pt x="41262" y="49666"/>
                  <a:pt x="41262" y="60017"/>
                </a:cubicBezTo>
                <a:cubicBezTo>
                  <a:pt x="41262" y="70368"/>
                  <a:pt x="49666" y="78772"/>
                  <a:pt x="60017" y="78772"/>
                </a:cubicBezTo>
                <a:close/>
                <a:moveTo>
                  <a:pt x="60017" y="26257"/>
                </a:moveTo>
                <a:cubicBezTo>
                  <a:pt x="78649" y="26257"/>
                  <a:pt x="93776" y="41385"/>
                  <a:pt x="93776" y="60017"/>
                </a:cubicBezTo>
                <a:cubicBezTo>
                  <a:pt x="93776" y="78649"/>
                  <a:pt x="78649" y="93776"/>
                  <a:pt x="60017" y="93776"/>
                </a:cubicBezTo>
                <a:cubicBezTo>
                  <a:pt x="41385" y="93776"/>
                  <a:pt x="26257" y="78649"/>
                  <a:pt x="26257" y="60017"/>
                </a:cubicBezTo>
                <a:cubicBezTo>
                  <a:pt x="26257" y="41385"/>
                  <a:pt x="41385" y="26257"/>
                  <a:pt x="60017" y="26257"/>
                </a:cubicBezTo>
                <a:close/>
                <a:moveTo>
                  <a:pt x="52515" y="60017"/>
                </a:moveTo>
                <a:cubicBezTo>
                  <a:pt x="52515" y="55876"/>
                  <a:pt x="55876" y="52515"/>
                  <a:pt x="60017" y="52515"/>
                </a:cubicBezTo>
                <a:cubicBezTo>
                  <a:pt x="64157" y="52515"/>
                  <a:pt x="67519" y="55876"/>
                  <a:pt x="67519" y="60017"/>
                </a:cubicBezTo>
                <a:cubicBezTo>
                  <a:pt x="67519" y="64157"/>
                  <a:pt x="64157" y="67519"/>
                  <a:pt x="60017" y="67519"/>
                </a:cubicBezTo>
                <a:cubicBezTo>
                  <a:pt x="55876" y="67519"/>
                  <a:pt x="52515" y="64157"/>
                  <a:pt x="52515" y="60017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8" name="Text 46"/>
          <p:cNvSpPr/>
          <p:nvPr/>
        </p:nvSpPr>
        <p:spPr>
          <a:xfrm>
            <a:off x="9278301" y="3275207"/>
            <a:ext cx="523004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命中Skill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6508482" y="3540996"/>
            <a:ext cx="120034" cy="120034"/>
          </a:xfrm>
          <a:custGeom>
            <a:avLst/>
            <a:gdLst/>
            <a:ahLst/>
            <a:cxnLst/>
            <a:rect l="l" t="t" r="r" b="b"/>
            <a:pathLst>
              <a:path w="120034" h="120034">
                <a:moveTo>
                  <a:pt x="7502" y="15004"/>
                </a:moveTo>
                <a:cubicBezTo>
                  <a:pt x="3353" y="15004"/>
                  <a:pt x="0" y="18357"/>
                  <a:pt x="0" y="22506"/>
                </a:cubicBezTo>
                <a:cubicBezTo>
                  <a:pt x="0" y="26656"/>
                  <a:pt x="3353" y="30008"/>
                  <a:pt x="7502" y="30008"/>
                </a:cubicBezTo>
                <a:lnTo>
                  <a:pt x="27828" y="30008"/>
                </a:lnTo>
                <a:cubicBezTo>
                  <a:pt x="30712" y="36643"/>
                  <a:pt x="37323" y="41262"/>
                  <a:pt x="45013" y="41262"/>
                </a:cubicBezTo>
                <a:cubicBezTo>
                  <a:pt x="52702" y="41262"/>
                  <a:pt x="59314" y="36643"/>
                  <a:pt x="62197" y="30008"/>
                </a:cubicBezTo>
                <a:lnTo>
                  <a:pt x="112532" y="30008"/>
                </a:lnTo>
                <a:cubicBezTo>
                  <a:pt x="116681" y="30008"/>
                  <a:pt x="120034" y="26656"/>
                  <a:pt x="120034" y="22506"/>
                </a:cubicBezTo>
                <a:cubicBezTo>
                  <a:pt x="120034" y="18357"/>
                  <a:pt x="116681" y="15004"/>
                  <a:pt x="112532" y="15004"/>
                </a:cubicBezTo>
                <a:lnTo>
                  <a:pt x="62197" y="15004"/>
                </a:lnTo>
                <a:cubicBezTo>
                  <a:pt x="59314" y="8370"/>
                  <a:pt x="52702" y="3751"/>
                  <a:pt x="45013" y="3751"/>
                </a:cubicBezTo>
                <a:cubicBezTo>
                  <a:pt x="37323" y="3751"/>
                  <a:pt x="30712" y="8370"/>
                  <a:pt x="27828" y="15004"/>
                </a:cubicBezTo>
                <a:lnTo>
                  <a:pt x="7502" y="15004"/>
                </a:lnTo>
                <a:close/>
                <a:moveTo>
                  <a:pt x="7502" y="52515"/>
                </a:moveTo>
                <a:cubicBezTo>
                  <a:pt x="3353" y="52515"/>
                  <a:pt x="0" y="55867"/>
                  <a:pt x="0" y="60017"/>
                </a:cubicBezTo>
                <a:cubicBezTo>
                  <a:pt x="0" y="64166"/>
                  <a:pt x="3353" y="67519"/>
                  <a:pt x="7502" y="67519"/>
                </a:cubicBezTo>
                <a:lnTo>
                  <a:pt x="65339" y="67519"/>
                </a:lnTo>
                <a:cubicBezTo>
                  <a:pt x="68222" y="74154"/>
                  <a:pt x="74834" y="78772"/>
                  <a:pt x="82523" y="78772"/>
                </a:cubicBezTo>
                <a:cubicBezTo>
                  <a:pt x="90213" y="78772"/>
                  <a:pt x="96824" y="74154"/>
                  <a:pt x="99708" y="67519"/>
                </a:cubicBezTo>
                <a:lnTo>
                  <a:pt x="112532" y="67519"/>
                </a:lnTo>
                <a:cubicBezTo>
                  <a:pt x="116681" y="67519"/>
                  <a:pt x="120034" y="64166"/>
                  <a:pt x="120034" y="60017"/>
                </a:cubicBezTo>
                <a:cubicBezTo>
                  <a:pt x="120034" y="55867"/>
                  <a:pt x="116681" y="52515"/>
                  <a:pt x="112532" y="52515"/>
                </a:cubicBezTo>
                <a:lnTo>
                  <a:pt x="99708" y="52515"/>
                </a:lnTo>
                <a:cubicBezTo>
                  <a:pt x="96824" y="45880"/>
                  <a:pt x="90213" y="41262"/>
                  <a:pt x="82523" y="41262"/>
                </a:cubicBezTo>
                <a:cubicBezTo>
                  <a:pt x="74834" y="41262"/>
                  <a:pt x="68222" y="45880"/>
                  <a:pt x="65339" y="52515"/>
                </a:cubicBezTo>
                <a:lnTo>
                  <a:pt x="7502" y="52515"/>
                </a:lnTo>
                <a:close/>
                <a:moveTo>
                  <a:pt x="7502" y="90025"/>
                </a:moveTo>
                <a:cubicBezTo>
                  <a:pt x="3353" y="90025"/>
                  <a:pt x="0" y="93378"/>
                  <a:pt x="0" y="97527"/>
                </a:cubicBezTo>
                <a:cubicBezTo>
                  <a:pt x="0" y="101677"/>
                  <a:pt x="3353" y="105030"/>
                  <a:pt x="7502" y="105030"/>
                </a:cubicBezTo>
                <a:lnTo>
                  <a:pt x="20326" y="105030"/>
                </a:lnTo>
                <a:cubicBezTo>
                  <a:pt x="23210" y="111664"/>
                  <a:pt x="29821" y="116283"/>
                  <a:pt x="37511" y="116283"/>
                </a:cubicBezTo>
                <a:cubicBezTo>
                  <a:pt x="45200" y="116283"/>
                  <a:pt x="51811" y="111664"/>
                  <a:pt x="54695" y="105030"/>
                </a:cubicBezTo>
                <a:lnTo>
                  <a:pt x="112532" y="105030"/>
                </a:lnTo>
                <a:cubicBezTo>
                  <a:pt x="116681" y="105030"/>
                  <a:pt x="120034" y="101677"/>
                  <a:pt x="120034" y="97527"/>
                </a:cubicBezTo>
                <a:cubicBezTo>
                  <a:pt x="120034" y="93378"/>
                  <a:pt x="116681" y="90025"/>
                  <a:pt x="112532" y="90025"/>
                </a:cubicBezTo>
                <a:lnTo>
                  <a:pt x="54695" y="90025"/>
                </a:lnTo>
                <a:cubicBezTo>
                  <a:pt x="51811" y="83391"/>
                  <a:pt x="45200" y="78772"/>
                  <a:pt x="37511" y="78772"/>
                </a:cubicBezTo>
                <a:cubicBezTo>
                  <a:pt x="29821" y="78772"/>
                  <a:pt x="23210" y="83391"/>
                  <a:pt x="20326" y="90025"/>
                </a:cubicBezTo>
                <a:lnTo>
                  <a:pt x="7502" y="90025"/>
                </a:ln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0" name="Text 48"/>
          <p:cNvSpPr/>
          <p:nvPr/>
        </p:nvSpPr>
        <p:spPr>
          <a:xfrm>
            <a:off x="6709967" y="3515274"/>
            <a:ext cx="540152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转换参数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9076816" y="3540996"/>
            <a:ext cx="120034" cy="120034"/>
          </a:xfrm>
          <a:custGeom>
            <a:avLst/>
            <a:gdLst/>
            <a:ahLst/>
            <a:cxnLst/>
            <a:rect l="l" t="t" r="r" b="b"/>
            <a:pathLst>
              <a:path w="120034" h="120034">
                <a:moveTo>
                  <a:pt x="60017" y="0"/>
                </a:moveTo>
                <a:cubicBezTo>
                  <a:pt x="93141" y="0"/>
                  <a:pt x="120034" y="26893"/>
                  <a:pt x="120034" y="60017"/>
                </a:cubicBezTo>
                <a:cubicBezTo>
                  <a:pt x="120034" y="93141"/>
                  <a:pt x="93141" y="120034"/>
                  <a:pt x="60017" y="120034"/>
                </a:cubicBezTo>
                <a:cubicBezTo>
                  <a:pt x="26893" y="120034"/>
                  <a:pt x="0" y="93141"/>
                  <a:pt x="0" y="60017"/>
                </a:cubicBezTo>
                <a:cubicBezTo>
                  <a:pt x="0" y="26893"/>
                  <a:pt x="26893" y="0"/>
                  <a:pt x="60017" y="0"/>
                </a:cubicBezTo>
                <a:close/>
                <a:moveTo>
                  <a:pt x="54390" y="28133"/>
                </a:moveTo>
                <a:lnTo>
                  <a:pt x="54390" y="60017"/>
                </a:lnTo>
                <a:cubicBezTo>
                  <a:pt x="54390" y="61892"/>
                  <a:pt x="55328" y="63651"/>
                  <a:pt x="56899" y="64706"/>
                </a:cubicBezTo>
                <a:lnTo>
                  <a:pt x="79405" y="79710"/>
                </a:lnTo>
                <a:cubicBezTo>
                  <a:pt x="81984" y="81445"/>
                  <a:pt x="85477" y="80741"/>
                  <a:pt x="87212" y="78139"/>
                </a:cubicBezTo>
                <a:cubicBezTo>
                  <a:pt x="88947" y="75537"/>
                  <a:pt x="88244" y="72067"/>
                  <a:pt x="85641" y="70332"/>
                </a:cubicBezTo>
                <a:lnTo>
                  <a:pt x="65643" y="57016"/>
                </a:lnTo>
                <a:lnTo>
                  <a:pt x="65643" y="28133"/>
                </a:lnTo>
                <a:cubicBezTo>
                  <a:pt x="65643" y="25015"/>
                  <a:pt x="63135" y="22506"/>
                  <a:pt x="60017" y="22506"/>
                </a:cubicBezTo>
                <a:cubicBezTo>
                  <a:pt x="56899" y="22506"/>
                  <a:pt x="54390" y="25015"/>
                  <a:pt x="54390" y="28133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2" name="Text 50"/>
          <p:cNvSpPr/>
          <p:nvPr/>
        </p:nvSpPr>
        <p:spPr>
          <a:xfrm>
            <a:off x="9278301" y="3515274"/>
            <a:ext cx="540152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执行耗时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6388448" y="3892523"/>
            <a:ext cx="5272911" cy="1097451"/>
          </a:xfrm>
          <a:custGeom>
            <a:avLst/>
            <a:gdLst/>
            <a:ahLst/>
            <a:cxnLst/>
            <a:rect l="l" t="t" r="r" b="b"/>
            <a:pathLst>
              <a:path w="5272911" h="1097451">
                <a:moveTo>
                  <a:pt x="68591" y="0"/>
                </a:moveTo>
                <a:lnTo>
                  <a:pt x="5204321" y="0"/>
                </a:lnTo>
                <a:cubicBezTo>
                  <a:pt x="5242202" y="0"/>
                  <a:pt x="5272911" y="30709"/>
                  <a:pt x="5272911" y="68591"/>
                </a:cubicBezTo>
                <a:lnTo>
                  <a:pt x="5272911" y="1028861"/>
                </a:lnTo>
                <a:cubicBezTo>
                  <a:pt x="5272911" y="1066742"/>
                  <a:pt x="5242202" y="1097451"/>
                  <a:pt x="5204321" y="1097451"/>
                </a:cubicBezTo>
                <a:lnTo>
                  <a:pt x="68591" y="1097451"/>
                </a:lnTo>
                <a:cubicBezTo>
                  <a:pt x="30709" y="1097451"/>
                  <a:pt x="0" y="1066742"/>
                  <a:pt x="0" y="1028861"/>
                </a:cubicBezTo>
                <a:lnTo>
                  <a:pt x="0" y="68591"/>
                </a:lnTo>
                <a:cubicBezTo>
                  <a:pt x="0" y="30709"/>
                  <a:pt x="30709" y="0"/>
                  <a:pt x="68591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4" name="Shape 52"/>
          <p:cNvSpPr/>
          <p:nvPr/>
        </p:nvSpPr>
        <p:spPr>
          <a:xfrm>
            <a:off x="6517056" y="4029705"/>
            <a:ext cx="120034" cy="137181"/>
          </a:xfrm>
          <a:custGeom>
            <a:avLst/>
            <a:gdLst/>
            <a:ahLst/>
            <a:cxnLst/>
            <a:rect l="l" t="t" r="r" b="b"/>
            <a:pathLst>
              <a:path w="120034" h="137181">
                <a:moveTo>
                  <a:pt x="120034" y="55141"/>
                </a:moveTo>
                <a:cubicBezTo>
                  <a:pt x="116068" y="57766"/>
                  <a:pt x="111514" y="59883"/>
                  <a:pt x="106771" y="61571"/>
                </a:cubicBezTo>
                <a:cubicBezTo>
                  <a:pt x="94178" y="66072"/>
                  <a:pt x="77647" y="68591"/>
                  <a:pt x="60017" y="68591"/>
                </a:cubicBezTo>
                <a:cubicBezTo>
                  <a:pt x="42387" y="68591"/>
                  <a:pt x="25829" y="66045"/>
                  <a:pt x="13263" y="61571"/>
                </a:cubicBezTo>
                <a:cubicBezTo>
                  <a:pt x="8547" y="59883"/>
                  <a:pt x="3965" y="57766"/>
                  <a:pt x="0" y="55141"/>
                </a:cubicBezTo>
                <a:lnTo>
                  <a:pt x="0" y="77165"/>
                </a:lnTo>
                <a:cubicBezTo>
                  <a:pt x="0" y="89007"/>
                  <a:pt x="26874" y="98599"/>
                  <a:pt x="60017" y="98599"/>
                </a:cubicBezTo>
                <a:cubicBezTo>
                  <a:pt x="93160" y="98599"/>
                  <a:pt x="120034" y="89007"/>
                  <a:pt x="120034" y="77165"/>
                </a:cubicBezTo>
                <a:lnTo>
                  <a:pt x="120034" y="55141"/>
                </a:lnTo>
                <a:close/>
                <a:moveTo>
                  <a:pt x="120034" y="34295"/>
                </a:moveTo>
                <a:lnTo>
                  <a:pt x="120034" y="21435"/>
                </a:lnTo>
                <a:cubicBezTo>
                  <a:pt x="120034" y="9592"/>
                  <a:pt x="93160" y="0"/>
                  <a:pt x="60017" y="0"/>
                </a:cubicBezTo>
                <a:cubicBezTo>
                  <a:pt x="26874" y="0"/>
                  <a:pt x="0" y="9592"/>
                  <a:pt x="0" y="21435"/>
                </a:cubicBezTo>
                <a:lnTo>
                  <a:pt x="0" y="34295"/>
                </a:lnTo>
                <a:cubicBezTo>
                  <a:pt x="0" y="46138"/>
                  <a:pt x="26874" y="55730"/>
                  <a:pt x="60017" y="55730"/>
                </a:cubicBezTo>
                <a:cubicBezTo>
                  <a:pt x="93160" y="55730"/>
                  <a:pt x="120034" y="46138"/>
                  <a:pt x="120034" y="34295"/>
                </a:cubicBezTo>
                <a:close/>
                <a:moveTo>
                  <a:pt x="106771" y="104440"/>
                </a:moveTo>
                <a:cubicBezTo>
                  <a:pt x="94205" y="108915"/>
                  <a:pt x="77674" y="111460"/>
                  <a:pt x="60017" y="111460"/>
                </a:cubicBezTo>
                <a:cubicBezTo>
                  <a:pt x="42360" y="111460"/>
                  <a:pt x="25829" y="108915"/>
                  <a:pt x="13263" y="104440"/>
                </a:cubicBezTo>
                <a:cubicBezTo>
                  <a:pt x="8547" y="102752"/>
                  <a:pt x="3965" y="100635"/>
                  <a:pt x="0" y="98010"/>
                </a:cubicBezTo>
                <a:lnTo>
                  <a:pt x="0" y="115747"/>
                </a:lnTo>
                <a:cubicBezTo>
                  <a:pt x="0" y="127589"/>
                  <a:pt x="26874" y="137181"/>
                  <a:pt x="60017" y="137181"/>
                </a:cubicBezTo>
                <a:cubicBezTo>
                  <a:pt x="93160" y="137181"/>
                  <a:pt x="120034" y="127589"/>
                  <a:pt x="120034" y="115747"/>
                </a:cubicBezTo>
                <a:lnTo>
                  <a:pt x="120034" y="98010"/>
                </a:lnTo>
                <a:cubicBezTo>
                  <a:pt x="116068" y="100635"/>
                  <a:pt x="111514" y="102752"/>
                  <a:pt x="106771" y="104440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5" name="Text 53"/>
          <p:cNvSpPr/>
          <p:nvPr/>
        </p:nvSpPr>
        <p:spPr>
          <a:xfrm>
            <a:off x="6662811" y="3995409"/>
            <a:ext cx="4964253" cy="205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8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存储要求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6491334" y="4269772"/>
            <a:ext cx="2486414" cy="617316"/>
          </a:xfrm>
          <a:custGeom>
            <a:avLst/>
            <a:gdLst/>
            <a:ahLst/>
            <a:cxnLst/>
            <a:rect l="l" t="t" r="r" b="b"/>
            <a:pathLst>
              <a:path w="2486414" h="617316">
                <a:moveTo>
                  <a:pt x="68590" y="0"/>
                </a:moveTo>
                <a:lnTo>
                  <a:pt x="2417823" y="0"/>
                </a:lnTo>
                <a:cubicBezTo>
                  <a:pt x="2455679" y="0"/>
                  <a:pt x="2486414" y="30734"/>
                  <a:pt x="2486414" y="68590"/>
                </a:cubicBezTo>
                <a:lnTo>
                  <a:pt x="2486414" y="548726"/>
                </a:lnTo>
                <a:cubicBezTo>
                  <a:pt x="2486414" y="586582"/>
                  <a:pt x="2455679" y="617316"/>
                  <a:pt x="2417823" y="617316"/>
                </a:cubicBezTo>
                <a:lnTo>
                  <a:pt x="68590" y="617316"/>
                </a:lnTo>
                <a:cubicBezTo>
                  <a:pt x="30734" y="617316"/>
                  <a:pt x="0" y="586582"/>
                  <a:pt x="0" y="548726"/>
                </a:cubicBezTo>
                <a:lnTo>
                  <a:pt x="0" y="68590"/>
                </a:lnTo>
                <a:cubicBezTo>
                  <a:pt x="0" y="30734"/>
                  <a:pt x="30734" y="0"/>
                  <a:pt x="68590" y="0"/>
                </a:cubicBezTo>
                <a:close/>
              </a:path>
            </a:pathLst>
          </a:custGeom>
          <a:solidFill>
            <a:srgbClr val="4C5F7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7" name="Text 55"/>
          <p:cNvSpPr/>
          <p:nvPr/>
        </p:nvSpPr>
        <p:spPr>
          <a:xfrm>
            <a:off x="6508482" y="4338363"/>
            <a:ext cx="2452118" cy="2743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620" b="1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&gt;1年</a:t>
            </a:r>
            <a:endParaRPr lang="en-US" sz="1600" dirty="0"/>
          </a:p>
        </p:txBody>
      </p:sp>
      <p:sp>
        <p:nvSpPr>
          <p:cNvPr id="58" name="Text 56"/>
          <p:cNvSpPr/>
          <p:nvPr/>
        </p:nvSpPr>
        <p:spPr>
          <a:xfrm>
            <a:off x="6529917" y="4647021"/>
            <a:ext cx="2409249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45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审计日志保存期</a:t>
            </a:r>
            <a:endParaRPr lang="en-US" sz="1600" dirty="0"/>
          </a:p>
        </p:txBody>
      </p:sp>
      <p:sp>
        <p:nvSpPr>
          <p:cNvPr id="59" name="Shape 57"/>
          <p:cNvSpPr/>
          <p:nvPr/>
        </p:nvSpPr>
        <p:spPr>
          <a:xfrm>
            <a:off x="9076816" y="4269772"/>
            <a:ext cx="2486414" cy="617316"/>
          </a:xfrm>
          <a:custGeom>
            <a:avLst/>
            <a:gdLst/>
            <a:ahLst/>
            <a:cxnLst/>
            <a:rect l="l" t="t" r="r" b="b"/>
            <a:pathLst>
              <a:path w="2486414" h="617316">
                <a:moveTo>
                  <a:pt x="68590" y="0"/>
                </a:moveTo>
                <a:lnTo>
                  <a:pt x="2417823" y="0"/>
                </a:lnTo>
                <a:cubicBezTo>
                  <a:pt x="2455679" y="0"/>
                  <a:pt x="2486414" y="30734"/>
                  <a:pt x="2486414" y="68590"/>
                </a:cubicBezTo>
                <a:lnTo>
                  <a:pt x="2486414" y="548726"/>
                </a:lnTo>
                <a:cubicBezTo>
                  <a:pt x="2486414" y="586582"/>
                  <a:pt x="2455679" y="617316"/>
                  <a:pt x="2417823" y="617316"/>
                </a:cubicBezTo>
                <a:lnTo>
                  <a:pt x="68590" y="617316"/>
                </a:lnTo>
                <a:cubicBezTo>
                  <a:pt x="30734" y="617316"/>
                  <a:pt x="0" y="586582"/>
                  <a:pt x="0" y="548726"/>
                </a:cubicBezTo>
                <a:lnTo>
                  <a:pt x="0" y="68590"/>
                </a:lnTo>
                <a:cubicBezTo>
                  <a:pt x="0" y="30734"/>
                  <a:pt x="30734" y="0"/>
                  <a:pt x="68590" y="0"/>
                </a:cubicBezTo>
                <a:close/>
              </a:path>
            </a:pathLst>
          </a:custGeom>
          <a:solidFill>
            <a:srgbClr val="4C5F7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0" name="Text 58"/>
          <p:cNvSpPr/>
          <p:nvPr/>
        </p:nvSpPr>
        <p:spPr>
          <a:xfrm>
            <a:off x="9093964" y="4338363"/>
            <a:ext cx="2452118" cy="2743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620" b="1" dirty="0">
                <a:solidFill>
                  <a:srgbClr val="D4A26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100%</a:t>
            </a:r>
            <a:endParaRPr lang="en-US" sz="1600" dirty="0"/>
          </a:p>
        </p:txBody>
      </p:sp>
      <p:sp>
        <p:nvSpPr>
          <p:cNvPr id="61" name="Text 59"/>
          <p:cNvSpPr/>
          <p:nvPr/>
        </p:nvSpPr>
        <p:spPr>
          <a:xfrm>
            <a:off x="9115398" y="4647021"/>
            <a:ext cx="2409249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45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调用可追溯</a:t>
            </a:r>
            <a:endParaRPr lang="en-US" sz="1600" dirty="0"/>
          </a:p>
        </p:txBody>
      </p:sp>
      <p:sp>
        <p:nvSpPr>
          <p:cNvPr id="62" name="Shape 60"/>
          <p:cNvSpPr/>
          <p:nvPr/>
        </p:nvSpPr>
        <p:spPr>
          <a:xfrm>
            <a:off x="347241" y="5731612"/>
            <a:ext cx="11497519" cy="780219"/>
          </a:xfrm>
          <a:custGeom>
            <a:avLst/>
            <a:gdLst/>
            <a:ahLst/>
            <a:cxnLst/>
            <a:rect l="l" t="t" r="r" b="b"/>
            <a:pathLst>
              <a:path w="11497519" h="780219">
                <a:moveTo>
                  <a:pt x="68589" y="0"/>
                </a:moveTo>
                <a:lnTo>
                  <a:pt x="11428930" y="0"/>
                </a:lnTo>
                <a:cubicBezTo>
                  <a:pt x="11466811" y="0"/>
                  <a:pt x="11497519" y="30708"/>
                  <a:pt x="11497519" y="68589"/>
                </a:cubicBezTo>
                <a:lnTo>
                  <a:pt x="11497519" y="711630"/>
                </a:lnTo>
                <a:cubicBezTo>
                  <a:pt x="11497519" y="749511"/>
                  <a:pt x="11466811" y="780219"/>
                  <a:pt x="11428930" y="780219"/>
                </a:cubicBezTo>
                <a:lnTo>
                  <a:pt x="68589" y="780219"/>
                </a:lnTo>
                <a:cubicBezTo>
                  <a:pt x="30708" y="780219"/>
                  <a:pt x="0" y="749511"/>
                  <a:pt x="0" y="711630"/>
                </a:cubicBezTo>
                <a:lnTo>
                  <a:pt x="0" y="68589"/>
                </a:lnTo>
                <a:cubicBezTo>
                  <a:pt x="0" y="30708"/>
                  <a:pt x="30708" y="0"/>
                  <a:pt x="68589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 w="12700">
            <a:solidFill>
              <a:srgbClr val="4C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3" name="Shape 61"/>
          <p:cNvSpPr/>
          <p:nvPr/>
        </p:nvSpPr>
        <p:spPr>
          <a:xfrm>
            <a:off x="523004" y="5993114"/>
            <a:ext cx="257215" cy="257215"/>
          </a:xfrm>
          <a:custGeom>
            <a:avLst/>
            <a:gdLst/>
            <a:ahLst/>
            <a:cxnLst/>
            <a:rect l="l" t="t" r="r" b="b"/>
            <a:pathLst>
              <a:path w="257215" h="257215">
                <a:moveTo>
                  <a:pt x="128608" y="0"/>
                </a:moveTo>
                <a:cubicBezTo>
                  <a:pt x="130919" y="0"/>
                  <a:pt x="133229" y="502"/>
                  <a:pt x="135339" y="1457"/>
                </a:cubicBezTo>
                <a:lnTo>
                  <a:pt x="229987" y="41597"/>
                </a:lnTo>
                <a:cubicBezTo>
                  <a:pt x="241039" y="46269"/>
                  <a:pt x="249278" y="57170"/>
                  <a:pt x="249227" y="70332"/>
                </a:cubicBezTo>
                <a:cubicBezTo>
                  <a:pt x="248976" y="120168"/>
                  <a:pt x="228479" y="211348"/>
                  <a:pt x="141920" y="252794"/>
                </a:cubicBezTo>
                <a:cubicBezTo>
                  <a:pt x="133531" y="256813"/>
                  <a:pt x="123785" y="256813"/>
                  <a:pt x="115395" y="252794"/>
                </a:cubicBezTo>
                <a:cubicBezTo>
                  <a:pt x="28786" y="211348"/>
                  <a:pt x="8339" y="120168"/>
                  <a:pt x="8088" y="70332"/>
                </a:cubicBezTo>
                <a:cubicBezTo>
                  <a:pt x="8038" y="57170"/>
                  <a:pt x="16277" y="46269"/>
                  <a:pt x="27329" y="41597"/>
                </a:cubicBezTo>
                <a:lnTo>
                  <a:pt x="121926" y="1457"/>
                </a:lnTo>
                <a:cubicBezTo>
                  <a:pt x="124036" y="502"/>
                  <a:pt x="126297" y="0"/>
                  <a:pt x="128608" y="0"/>
                </a:cubicBezTo>
                <a:close/>
                <a:moveTo>
                  <a:pt x="128608" y="33559"/>
                </a:moveTo>
                <a:lnTo>
                  <a:pt x="128608" y="223506"/>
                </a:lnTo>
                <a:cubicBezTo>
                  <a:pt x="197935" y="189947"/>
                  <a:pt x="216573" y="115596"/>
                  <a:pt x="217025" y="71086"/>
                </a:cubicBezTo>
                <a:lnTo>
                  <a:pt x="128608" y="33609"/>
                </a:lnTo>
                <a:lnTo>
                  <a:pt x="128608" y="33609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4" name="Text 62"/>
          <p:cNvSpPr/>
          <p:nvPr/>
        </p:nvSpPr>
        <p:spPr>
          <a:xfrm>
            <a:off x="947409" y="5873080"/>
            <a:ext cx="10845907" cy="2400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5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合规保障</a:t>
            </a:r>
            <a:endParaRPr lang="en-US" sz="1600" dirty="0"/>
          </a:p>
        </p:txBody>
      </p:sp>
      <p:sp>
        <p:nvSpPr>
          <p:cNvPr id="65" name="Text 63"/>
          <p:cNvSpPr/>
          <p:nvPr/>
        </p:nvSpPr>
        <p:spPr>
          <a:xfrm>
            <a:off x="947409" y="6147443"/>
            <a:ext cx="10828759" cy="22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8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满足大型企业严苛的合规准入标准，通过</a:t>
            </a:r>
            <a:r>
              <a:rPr lang="en-US" sz="1080" b="1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列级脱敏</a:t>
            </a:r>
            <a:r>
              <a:rPr lang="en-US" sz="108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与</a:t>
            </a:r>
            <a:r>
              <a:rPr lang="en-US" sz="1080" b="1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细粒度调用追踪</a:t>
            </a:r>
            <a:r>
              <a:rPr lang="en-US" sz="108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，构建起数据查询全链路的防篡改与零泄露安全屏障，确保数据资产的安全可控。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/>
          <p:cNvSpPr/>
          <p:nvPr/>
        </p:nvSpPr>
        <p:spPr>
          <a:xfrm>
            <a:off x="400050" y="2082403"/>
            <a:ext cx="1600200" cy="419100"/>
          </a:xfrm>
          <a:custGeom>
            <a:avLst/>
            <a:gdLst/>
            <a:ahLst/>
            <a:cxnLst/>
            <a:rect l="l" t="t" r="r" b="b"/>
            <a:pathLst>
              <a:path w="1600200" h="419100">
                <a:moveTo>
                  <a:pt x="0" y="0"/>
                </a:moveTo>
                <a:lnTo>
                  <a:pt x="1600200" y="0"/>
                </a:lnTo>
                <a:lnTo>
                  <a:pt x="160020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400050" y="2082403"/>
            <a:ext cx="38100" cy="419100"/>
          </a:xfrm>
          <a:custGeom>
            <a:avLst/>
            <a:gdLst/>
            <a:ahLst/>
            <a:cxnLst/>
            <a:rect l="l" t="t" r="r" b="b"/>
            <a:pathLst>
              <a:path w="38100" h="419100">
                <a:moveTo>
                  <a:pt x="0" y="0"/>
                </a:moveTo>
                <a:lnTo>
                  <a:pt x="38100" y="0"/>
                </a:lnTo>
                <a:lnTo>
                  <a:pt x="3810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Text 3"/>
          <p:cNvSpPr/>
          <p:nvPr/>
        </p:nvSpPr>
        <p:spPr>
          <a:xfrm>
            <a:off x="609600" y="2158603"/>
            <a:ext cx="12954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D4A26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CHAPTER 04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81000" y="2806303"/>
            <a:ext cx="11772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技术选型建议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381000" y="3968353"/>
            <a:ext cx="1828800" cy="38100"/>
          </a:xfrm>
          <a:custGeom>
            <a:avLst/>
            <a:gdLst/>
            <a:ahLst/>
            <a:cxnLst/>
            <a:rect l="l" t="t" r="r" b="b"/>
            <a:pathLst>
              <a:path w="1828800" h="38100">
                <a:moveTo>
                  <a:pt x="0" y="0"/>
                </a:moveTo>
                <a:lnTo>
                  <a:pt x="1828800" y="0"/>
                </a:lnTo>
                <a:lnTo>
                  <a:pt x="18288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D4A26A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6"/>
          <p:cNvSpPr/>
          <p:nvPr/>
        </p:nvSpPr>
        <p:spPr>
          <a:xfrm>
            <a:off x="381000" y="4311253"/>
            <a:ext cx="654367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22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轻量级云原生栈：兼顾极速交付与扩展性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CORE TECHNOLOGY STACK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核心组件技术栈推荐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1811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D4A26A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400050" y="1371600"/>
            <a:ext cx="11410950" cy="819150"/>
          </a:xfrm>
          <a:custGeom>
            <a:avLst/>
            <a:gdLst/>
            <a:ahLst/>
            <a:cxnLst/>
            <a:rect l="l" t="t" r="r" b="b"/>
            <a:pathLst>
              <a:path w="11410950" h="819150">
                <a:moveTo>
                  <a:pt x="38100" y="0"/>
                </a:moveTo>
                <a:lnTo>
                  <a:pt x="11334753" y="0"/>
                </a:lnTo>
                <a:cubicBezTo>
                  <a:pt x="11376835" y="0"/>
                  <a:pt x="11410950" y="34115"/>
                  <a:pt x="11410950" y="76197"/>
                </a:cubicBezTo>
                <a:lnTo>
                  <a:pt x="11410950" y="742953"/>
                </a:lnTo>
                <a:cubicBezTo>
                  <a:pt x="11410950" y="785035"/>
                  <a:pt x="11376835" y="819150"/>
                  <a:pt x="11334753" y="819150"/>
                </a:cubicBezTo>
                <a:lnTo>
                  <a:pt x="38100" y="819150"/>
                </a:lnTo>
                <a:cubicBezTo>
                  <a:pt x="17072" y="819150"/>
                  <a:pt x="0" y="802078"/>
                  <a:pt x="0" y="7810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rgbClr val="D4A26A">
                  <a:alpha val="20000"/>
                </a:srgbClr>
              </a:gs>
              <a:gs pos="100000">
                <a:srgbClr val="D4A26A">
                  <a:alpha val="500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400050" y="1371600"/>
            <a:ext cx="38100" cy="819150"/>
          </a:xfrm>
          <a:custGeom>
            <a:avLst/>
            <a:gdLst/>
            <a:ahLst/>
            <a:cxnLst/>
            <a:rect l="l" t="t" r="r" b="b"/>
            <a:pathLst>
              <a:path w="38100" h="819150">
                <a:moveTo>
                  <a:pt x="38100" y="0"/>
                </a:moveTo>
                <a:lnTo>
                  <a:pt x="38100" y="0"/>
                </a:lnTo>
                <a:lnTo>
                  <a:pt x="38100" y="819150"/>
                </a:lnTo>
                <a:lnTo>
                  <a:pt x="38100" y="819150"/>
                </a:lnTo>
                <a:cubicBezTo>
                  <a:pt x="17072" y="819150"/>
                  <a:pt x="0" y="802078"/>
                  <a:pt x="0" y="7810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533400" y="1514475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76202" y="0"/>
                </a:moveTo>
                <a:lnTo>
                  <a:pt x="457198" y="0"/>
                </a:lnTo>
                <a:cubicBezTo>
                  <a:pt x="499283" y="0"/>
                  <a:pt x="533400" y="34117"/>
                  <a:pt x="533400" y="76202"/>
                </a:cubicBezTo>
                <a:lnTo>
                  <a:pt x="533400" y="457198"/>
                </a:lnTo>
                <a:cubicBezTo>
                  <a:pt x="533400" y="499283"/>
                  <a:pt x="499283" y="533400"/>
                  <a:pt x="457198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Shape 6"/>
          <p:cNvSpPr/>
          <p:nvPr/>
        </p:nvSpPr>
        <p:spPr>
          <a:xfrm>
            <a:off x="685800" y="166687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53578" y="25003"/>
                </a:moveTo>
                <a:cubicBezTo>
                  <a:pt x="53578" y="11207"/>
                  <a:pt x="64785" y="0"/>
                  <a:pt x="78581" y="0"/>
                </a:cubicBezTo>
                <a:lnTo>
                  <a:pt x="89297" y="0"/>
                </a:lnTo>
                <a:cubicBezTo>
                  <a:pt x="97200" y="0"/>
                  <a:pt x="103584" y="6385"/>
                  <a:pt x="103584" y="14288"/>
                </a:cubicBezTo>
                <a:lnTo>
                  <a:pt x="103584" y="214313"/>
                </a:lnTo>
                <a:cubicBezTo>
                  <a:pt x="103584" y="222215"/>
                  <a:pt x="97200" y="228600"/>
                  <a:pt x="89297" y="228600"/>
                </a:cubicBezTo>
                <a:lnTo>
                  <a:pt x="75009" y="228600"/>
                </a:lnTo>
                <a:cubicBezTo>
                  <a:pt x="61704" y="228600"/>
                  <a:pt x="50497" y="219492"/>
                  <a:pt x="47327" y="207169"/>
                </a:cubicBezTo>
                <a:cubicBezTo>
                  <a:pt x="47015" y="207169"/>
                  <a:pt x="46747" y="207169"/>
                  <a:pt x="46434" y="207169"/>
                </a:cubicBezTo>
                <a:cubicBezTo>
                  <a:pt x="26700" y="207169"/>
                  <a:pt x="10716" y="191185"/>
                  <a:pt x="10716" y="171450"/>
                </a:cubicBezTo>
                <a:cubicBezTo>
                  <a:pt x="10716" y="163413"/>
                  <a:pt x="13395" y="156002"/>
                  <a:pt x="17859" y="150019"/>
                </a:cubicBezTo>
                <a:cubicBezTo>
                  <a:pt x="9198" y="143500"/>
                  <a:pt x="3572" y="133142"/>
                  <a:pt x="3572" y="121444"/>
                </a:cubicBezTo>
                <a:cubicBezTo>
                  <a:pt x="3572" y="107647"/>
                  <a:pt x="11430" y="95637"/>
                  <a:pt x="22860" y="89699"/>
                </a:cubicBezTo>
                <a:cubicBezTo>
                  <a:pt x="19690" y="84341"/>
                  <a:pt x="17859" y="78090"/>
                  <a:pt x="17859" y="71438"/>
                </a:cubicBezTo>
                <a:cubicBezTo>
                  <a:pt x="17859" y="51703"/>
                  <a:pt x="33844" y="35719"/>
                  <a:pt x="53578" y="35719"/>
                </a:cubicBezTo>
                <a:lnTo>
                  <a:pt x="53578" y="25003"/>
                </a:lnTo>
                <a:close/>
                <a:moveTo>
                  <a:pt x="175022" y="25003"/>
                </a:moveTo>
                <a:lnTo>
                  <a:pt x="175022" y="35719"/>
                </a:lnTo>
                <a:cubicBezTo>
                  <a:pt x="194756" y="35719"/>
                  <a:pt x="210741" y="51703"/>
                  <a:pt x="210741" y="71438"/>
                </a:cubicBezTo>
                <a:cubicBezTo>
                  <a:pt x="210741" y="78135"/>
                  <a:pt x="208910" y="84386"/>
                  <a:pt x="205740" y="89699"/>
                </a:cubicBezTo>
                <a:cubicBezTo>
                  <a:pt x="217215" y="95637"/>
                  <a:pt x="225028" y="107603"/>
                  <a:pt x="225028" y="121444"/>
                </a:cubicBezTo>
                <a:cubicBezTo>
                  <a:pt x="225028" y="133142"/>
                  <a:pt x="219402" y="143500"/>
                  <a:pt x="210741" y="150019"/>
                </a:cubicBezTo>
                <a:cubicBezTo>
                  <a:pt x="215205" y="156002"/>
                  <a:pt x="217884" y="163413"/>
                  <a:pt x="217884" y="171450"/>
                </a:cubicBezTo>
                <a:cubicBezTo>
                  <a:pt x="217884" y="191185"/>
                  <a:pt x="201900" y="207169"/>
                  <a:pt x="182166" y="207169"/>
                </a:cubicBezTo>
                <a:cubicBezTo>
                  <a:pt x="181853" y="207169"/>
                  <a:pt x="181585" y="207169"/>
                  <a:pt x="181273" y="207169"/>
                </a:cubicBezTo>
                <a:cubicBezTo>
                  <a:pt x="178103" y="219492"/>
                  <a:pt x="166896" y="228600"/>
                  <a:pt x="153591" y="228600"/>
                </a:cubicBezTo>
                <a:lnTo>
                  <a:pt x="139303" y="228600"/>
                </a:lnTo>
                <a:cubicBezTo>
                  <a:pt x="131400" y="228600"/>
                  <a:pt x="125016" y="222215"/>
                  <a:pt x="125016" y="214313"/>
                </a:cubicBezTo>
                <a:lnTo>
                  <a:pt x="125016" y="14288"/>
                </a:lnTo>
                <a:cubicBezTo>
                  <a:pt x="125016" y="6385"/>
                  <a:pt x="131400" y="0"/>
                  <a:pt x="139303" y="0"/>
                </a:cubicBezTo>
                <a:lnTo>
                  <a:pt x="150019" y="0"/>
                </a:lnTo>
                <a:cubicBezTo>
                  <a:pt x="163815" y="0"/>
                  <a:pt x="175022" y="11207"/>
                  <a:pt x="175022" y="25003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7"/>
          <p:cNvSpPr/>
          <p:nvPr/>
        </p:nvSpPr>
        <p:spPr>
          <a:xfrm>
            <a:off x="1219200" y="1485900"/>
            <a:ext cx="16383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大语言模型 (LLM)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10696129" y="1485900"/>
            <a:ext cx="1000125" cy="266700"/>
          </a:xfrm>
          <a:custGeom>
            <a:avLst/>
            <a:gdLst/>
            <a:ahLst/>
            <a:cxnLst/>
            <a:rect l="l" t="t" r="r" b="b"/>
            <a:pathLst>
              <a:path w="1000125" h="266700">
                <a:moveTo>
                  <a:pt x="133350" y="0"/>
                </a:moveTo>
                <a:lnTo>
                  <a:pt x="866775" y="0"/>
                </a:lnTo>
                <a:cubicBezTo>
                  <a:pt x="940373" y="0"/>
                  <a:pt x="1000125" y="59752"/>
                  <a:pt x="1000125" y="133350"/>
                </a:cubicBezTo>
                <a:lnTo>
                  <a:pt x="1000125" y="133350"/>
                </a:lnTo>
                <a:cubicBezTo>
                  <a:pt x="1000125" y="206948"/>
                  <a:pt x="940373" y="266700"/>
                  <a:pt x="866775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Text 9"/>
          <p:cNvSpPr/>
          <p:nvPr/>
        </p:nvSpPr>
        <p:spPr>
          <a:xfrm>
            <a:off x="10696129" y="1485900"/>
            <a:ext cx="1066800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A1D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GLM-5 系列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19200" y="1828800"/>
            <a:ext cx="10553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具备强大的中文原生理解与Tool Calling能力，且完全契合国内企业级私有化部署与数据出境的安全合规要求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00050" y="2266950"/>
            <a:ext cx="11410950" cy="819150"/>
          </a:xfrm>
          <a:custGeom>
            <a:avLst/>
            <a:gdLst/>
            <a:ahLst/>
            <a:cxnLst/>
            <a:rect l="l" t="t" r="r" b="b"/>
            <a:pathLst>
              <a:path w="11410950" h="819150">
                <a:moveTo>
                  <a:pt x="38100" y="0"/>
                </a:moveTo>
                <a:lnTo>
                  <a:pt x="11334753" y="0"/>
                </a:lnTo>
                <a:cubicBezTo>
                  <a:pt x="11376835" y="0"/>
                  <a:pt x="11410950" y="34115"/>
                  <a:pt x="11410950" y="76197"/>
                </a:cubicBezTo>
                <a:lnTo>
                  <a:pt x="11410950" y="742953"/>
                </a:lnTo>
                <a:cubicBezTo>
                  <a:pt x="11410950" y="785035"/>
                  <a:pt x="11376835" y="819150"/>
                  <a:pt x="11334753" y="819150"/>
                </a:cubicBezTo>
                <a:lnTo>
                  <a:pt x="38100" y="819150"/>
                </a:lnTo>
                <a:cubicBezTo>
                  <a:pt x="17072" y="819150"/>
                  <a:pt x="0" y="802078"/>
                  <a:pt x="0" y="7810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rgbClr val="4C5F7A">
                  <a:alpha val="20000"/>
                </a:srgbClr>
              </a:gs>
              <a:gs pos="100000">
                <a:srgbClr val="4C5F7A">
                  <a:alpha val="500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Shape 12"/>
          <p:cNvSpPr/>
          <p:nvPr/>
        </p:nvSpPr>
        <p:spPr>
          <a:xfrm>
            <a:off x="400050" y="2266950"/>
            <a:ext cx="38100" cy="819150"/>
          </a:xfrm>
          <a:custGeom>
            <a:avLst/>
            <a:gdLst/>
            <a:ahLst/>
            <a:cxnLst/>
            <a:rect l="l" t="t" r="r" b="b"/>
            <a:pathLst>
              <a:path w="38100" h="819150">
                <a:moveTo>
                  <a:pt x="38100" y="0"/>
                </a:moveTo>
                <a:lnTo>
                  <a:pt x="38100" y="0"/>
                </a:lnTo>
                <a:lnTo>
                  <a:pt x="38100" y="819150"/>
                </a:lnTo>
                <a:lnTo>
                  <a:pt x="38100" y="819150"/>
                </a:lnTo>
                <a:cubicBezTo>
                  <a:pt x="17072" y="819150"/>
                  <a:pt x="0" y="802078"/>
                  <a:pt x="0" y="7810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Shape 13"/>
          <p:cNvSpPr/>
          <p:nvPr/>
        </p:nvSpPr>
        <p:spPr>
          <a:xfrm>
            <a:off x="533400" y="2409825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76202" y="0"/>
                </a:moveTo>
                <a:lnTo>
                  <a:pt x="457198" y="0"/>
                </a:lnTo>
                <a:cubicBezTo>
                  <a:pt x="499283" y="0"/>
                  <a:pt x="533400" y="34117"/>
                  <a:pt x="533400" y="76202"/>
                </a:cubicBezTo>
                <a:lnTo>
                  <a:pt x="533400" y="457198"/>
                </a:lnTo>
                <a:cubicBezTo>
                  <a:pt x="533400" y="499283"/>
                  <a:pt x="499283" y="533400"/>
                  <a:pt x="457198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4"/>
          <p:cNvSpPr/>
          <p:nvPr/>
        </p:nvSpPr>
        <p:spPr>
          <a:xfrm>
            <a:off x="685800" y="256222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0" y="35719"/>
                </a:moveTo>
                <a:cubicBezTo>
                  <a:pt x="0" y="23887"/>
                  <a:pt x="9599" y="14288"/>
                  <a:pt x="21431" y="14288"/>
                </a:cubicBezTo>
                <a:lnTo>
                  <a:pt x="64294" y="14288"/>
                </a:lnTo>
                <a:cubicBezTo>
                  <a:pt x="76126" y="14288"/>
                  <a:pt x="85725" y="23887"/>
                  <a:pt x="85725" y="35719"/>
                </a:cubicBezTo>
                <a:lnTo>
                  <a:pt x="85725" y="42863"/>
                </a:lnTo>
                <a:lnTo>
                  <a:pt x="142875" y="42863"/>
                </a:lnTo>
                <a:lnTo>
                  <a:pt x="142875" y="35719"/>
                </a:lnTo>
                <a:cubicBezTo>
                  <a:pt x="142875" y="23887"/>
                  <a:pt x="152474" y="14288"/>
                  <a:pt x="164306" y="14288"/>
                </a:cubicBezTo>
                <a:lnTo>
                  <a:pt x="207169" y="14288"/>
                </a:lnTo>
                <a:cubicBezTo>
                  <a:pt x="219001" y="14288"/>
                  <a:pt x="228600" y="23887"/>
                  <a:pt x="228600" y="35719"/>
                </a:cubicBezTo>
                <a:lnTo>
                  <a:pt x="228600" y="78581"/>
                </a:lnTo>
                <a:cubicBezTo>
                  <a:pt x="228600" y="90413"/>
                  <a:pt x="219001" y="100013"/>
                  <a:pt x="207169" y="100013"/>
                </a:cubicBezTo>
                <a:lnTo>
                  <a:pt x="164306" y="100013"/>
                </a:lnTo>
                <a:cubicBezTo>
                  <a:pt x="152474" y="100013"/>
                  <a:pt x="142875" y="90413"/>
                  <a:pt x="142875" y="78581"/>
                </a:cubicBezTo>
                <a:lnTo>
                  <a:pt x="142875" y="71438"/>
                </a:lnTo>
                <a:lnTo>
                  <a:pt x="85725" y="71438"/>
                </a:lnTo>
                <a:lnTo>
                  <a:pt x="85725" y="78581"/>
                </a:lnTo>
                <a:cubicBezTo>
                  <a:pt x="85725" y="81841"/>
                  <a:pt x="84966" y="84966"/>
                  <a:pt x="83671" y="87734"/>
                </a:cubicBezTo>
                <a:lnTo>
                  <a:pt x="114300" y="128588"/>
                </a:lnTo>
                <a:lnTo>
                  <a:pt x="150019" y="128588"/>
                </a:lnTo>
                <a:cubicBezTo>
                  <a:pt x="161851" y="128588"/>
                  <a:pt x="171450" y="138187"/>
                  <a:pt x="171450" y="150019"/>
                </a:cubicBezTo>
                <a:lnTo>
                  <a:pt x="171450" y="192881"/>
                </a:lnTo>
                <a:cubicBezTo>
                  <a:pt x="171450" y="204713"/>
                  <a:pt x="161851" y="214313"/>
                  <a:pt x="150019" y="214313"/>
                </a:cubicBezTo>
                <a:lnTo>
                  <a:pt x="107156" y="214313"/>
                </a:lnTo>
                <a:cubicBezTo>
                  <a:pt x="95324" y="214313"/>
                  <a:pt x="85725" y="204713"/>
                  <a:pt x="85725" y="192881"/>
                </a:cubicBezTo>
                <a:lnTo>
                  <a:pt x="85725" y="150019"/>
                </a:lnTo>
                <a:cubicBezTo>
                  <a:pt x="85725" y="146759"/>
                  <a:pt x="86484" y="143634"/>
                  <a:pt x="87779" y="140866"/>
                </a:cubicBezTo>
                <a:lnTo>
                  <a:pt x="57150" y="100013"/>
                </a:lnTo>
                <a:lnTo>
                  <a:pt x="21431" y="100013"/>
                </a:lnTo>
                <a:cubicBezTo>
                  <a:pt x="9599" y="100013"/>
                  <a:pt x="0" y="90413"/>
                  <a:pt x="0" y="78581"/>
                </a:cubicBezTo>
                <a:lnTo>
                  <a:pt x="0" y="35719"/>
                </a:lnTo>
                <a:close/>
              </a:path>
            </a:pathLst>
          </a:custGeom>
          <a:solidFill>
            <a:srgbClr val="E0E2E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5"/>
          <p:cNvSpPr/>
          <p:nvPr/>
        </p:nvSpPr>
        <p:spPr>
          <a:xfrm>
            <a:off x="1219200" y="2381250"/>
            <a:ext cx="1447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Agent 编排框架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10770915" y="2381250"/>
            <a:ext cx="923925" cy="266700"/>
          </a:xfrm>
          <a:custGeom>
            <a:avLst/>
            <a:gdLst/>
            <a:ahLst/>
            <a:cxnLst/>
            <a:rect l="l" t="t" r="r" b="b"/>
            <a:pathLst>
              <a:path w="923925" h="266700">
                <a:moveTo>
                  <a:pt x="133350" y="0"/>
                </a:moveTo>
                <a:lnTo>
                  <a:pt x="790575" y="0"/>
                </a:lnTo>
                <a:cubicBezTo>
                  <a:pt x="864173" y="0"/>
                  <a:pt x="923925" y="59752"/>
                  <a:pt x="923925" y="133350"/>
                </a:cubicBezTo>
                <a:lnTo>
                  <a:pt x="923925" y="133350"/>
                </a:lnTo>
                <a:cubicBezTo>
                  <a:pt x="923925" y="206948"/>
                  <a:pt x="864173" y="266700"/>
                  <a:pt x="790575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7"/>
          <p:cNvSpPr/>
          <p:nvPr/>
        </p:nvSpPr>
        <p:spPr>
          <a:xfrm>
            <a:off x="10770915" y="2381250"/>
            <a:ext cx="990600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LangGraph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219200" y="2724150"/>
            <a:ext cx="10553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通过图结构精确定义工作流与状态机，原生支持人类在环（HITL）审批拦截与持久化上下文（Memory）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400050" y="3162300"/>
            <a:ext cx="11410950" cy="819150"/>
          </a:xfrm>
          <a:custGeom>
            <a:avLst/>
            <a:gdLst/>
            <a:ahLst/>
            <a:cxnLst/>
            <a:rect l="l" t="t" r="r" b="b"/>
            <a:pathLst>
              <a:path w="11410950" h="819150">
                <a:moveTo>
                  <a:pt x="38100" y="0"/>
                </a:moveTo>
                <a:lnTo>
                  <a:pt x="11334753" y="0"/>
                </a:lnTo>
                <a:cubicBezTo>
                  <a:pt x="11376835" y="0"/>
                  <a:pt x="11410950" y="34115"/>
                  <a:pt x="11410950" y="76197"/>
                </a:cubicBezTo>
                <a:lnTo>
                  <a:pt x="11410950" y="742953"/>
                </a:lnTo>
                <a:cubicBezTo>
                  <a:pt x="11410950" y="785035"/>
                  <a:pt x="11376835" y="819150"/>
                  <a:pt x="11334753" y="819150"/>
                </a:cubicBezTo>
                <a:lnTo>
                  <a:pt x="38100" y="819150"/>
                </a:lnTo>
                <a:cubicBezTo>
                  <a:pt x="17072" y="819150"/>
                  <a:pt x="0" y="802078"/>
                  <a:pt x="0" y="7810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rgbClr val="8F97A3">
                  <a:alpha val="20000"/>
                </a:srgbClr>
              </a:gs>
              <a:gs pos="100000">
                <a:srgbClr val="8F97A3">
                  <a:alpha val="500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2" name="Shape 20"/>
          <p:cNvSpPr/>
          <p:nvPr/>
        </p:nvSpPr>
        <p:spPr>
          <a:xfrm>
            <a:off x="400050" y="3162300"/>
            <a:ext cx="38100" cy="819150"/>
          </a:xfrm>
          <a:custGeom>
            <a:avLst/>
            <a:gdLst/>
            <a:ahLst/>
            <a:cxnLst/>
            <a:rect l="l" t="t" r="r" b="b"/>
            <a:pathLst>
              <a:path w="38100" h="819150">
                <a:moveTo>
                  <a:pt x="38100" y="0"/>
                </a:moveTo>
                <a:lnTo>
                  <a:pt x="38100" y="0"/>
                </a:lnTo>
                <a:lnTo>
                  <a:pt x="38100" y="819150"/>
                </a:lnTo>
                <a:lnTo>
                  <a:pt x="38100" y="819150"/>
                </a:lnTo>
                <a:cubicBezTo>
                  <a:pt x="17072" y="819150"/>
                  <a:pt x="0" y="802078"/>
                  <a:pt x="0" y="7810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8F97A3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3" name="Shape 21"/>
          <p:cNvSpPr/>
          <p:nvPr/>
        </p:nvSpPr>
        <p:spPr>
          <a:xfrm>
            <a:off x="533400" y="3305175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76202" y="0"/>
                </a:moveTo>
                <a:lnTo>
                  <a:pt x="457198" y="0"/>
                </a:lnTo>
                <a:cubicBezTo>
                  <a:pt x="499283" y="0"/>
                  <a:pt x="533400" y="34117"/>
                  <a:pt x="533400" y="76202"/>
                </a:cubicBezTo>
                <a:lnTo>
                  <a:pt x="533400" y="457198"/>
                </a:lnTo>
                <a:cubicBezTo>
                  <a:pt x="533400" y="499283"/>
                  <a:pt x="499283" y="533400"/>
                  <a:pt x="457198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8F97A3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Shape 22"/>
          <p:cNvSpPr/>
          <p:nvPr/>
        </p:nvSpPr>
        <p:spPr>
          <a:xfrm>
            <a:off x="700088" y="3457575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28575" y="14288"/>
                </a:moveTo>
                <a:cubicBezTo>
                  <a:pt x="12814" y="14288"/>
                  <a:pt x="0" y="27102"/>
                  <a:pt x="0" y="42863"/>
                </a:cubicBezTo>
                <a:lnTo>
                  <a:pt x="0" y="71438"/>
                </a:lnTo>
                <a:cubicBezTo>
                  <a:pt x="0" y="87198"/>
                  <a:pt x="12814" y="100013"/>
                  <a:pt x="28575" y="100013"/>
                </a:cubicBezTo>
                <a:lnTo>
                  <a:pt x="171450" y="100013"/>
                </a:lnTo>
                <a:cubicBezTo>
                  <a:pt x="187211" y="100013"/>
                  <a:pt x="200025" y="87198"/>
                  <a:pt x="200025" y="71438"/>
                </a:cubicBezTo>
                <a:lnTo>
                  <a:pt x="200025" y="42863"/>
                </a:lnTo>
                <a:cubicBezTo>
                  <a:pt x="200025" y="27102"/>
                  <a:pt x="187211" y="14288"/>
                  <a:pt x="171450" y="14288"/>
                </a:cubicBezTo>
                <a:lnTo>
                  <a:pt x="28575" y="14288"/>
                </a:lnTo>
                <a:close/>
                <a:moveTo>
                  <a:pt x="125016" y="46434"/>
                </a:moveTo>
                <a:cubicBezTo>
                  <a:pt x="130930" y="46434"/>
                  <a:pt x="135731" y="51236"/>
                  <a:pt x="135731" y="57150"/>
                </a:cubicBezTo>
                <a:cubicBezTo>
                  <a:pt x="135731" y="63064"/>
                  <a:pt x="130930" y="67866"/>
                  <a:pt x="125016" y="67866"/>
                </a:cubicBezTo>
                <a:cubicBezTo>
                  <a:pt x="119102" y="67866"/>
                  <a:pt x="114300" y="63064"/>
                  <a:pt x="114300" y="57150"/>
                </a:cubicBezTo>
                <a:cubicBezTo>
                  <a:pt x="114300" y="51236"/>
                  <a:pt x="119102" y="46434"/>
                  <a:pt x="125016" y="46434"/>
                </a:cubicBezTo>
                <a:close/>
                <a:moveTo>
                  <a:pt x="150019" y="57150"/>
                </a:moveTo>
                <a:cubicBezTo>
                  <a:pt x="150019" y="51236"/>
                  <a:pt x="154820" y="46434"/>
                  <a:pt x="160734" y="46434"/>
                </a:cubicBezTo>
                <a:cubicBezTo>
                  <a:pt x="166648" y="46434"/>
                  <a:pt x="171450" y="51236"/>
                  <a:pt x="171450" y="57150"/>
                </a:cubicBezTo>
                <a:cubicBezTo>
                  <a:pt x="171450" y="63064"/>
                  <a:pt x="166648" y="67866"/>
                  <a:pt x="160734" y="67866"/>
                </a:cubicBezTo>
                <a:cubicBezTo>
                  <a:pt x="154820" y="67866"/>
                  <a:pt x="150019" y="63064"/>
                  <a:pt x="150019" y="57150"/>
                </a:cubicBezTo>
                <a:close/>
                <a:moveTo>
                  <a:pt x="28575" y="128588"/>
                </a:moveTo>
                <a:cubicBezTo>
                  <a:pt x="12814" y="128588"/>
                  <a:pt x="0" y="141402"/>
                  <a:pt x="0" y="157163"/>
                </a:cubicBezTo>
                <a:lnTo>
                  <a:pt x="0" y="185738"/>
                </a:lnTo>
                <a:cubicBezTo>
                  <a:pt x="0" y="201498"/>
                  <a:pt x="12814" y="214313"/>
                  <a:pt x="28575" y="214313"/>
                </a:cubicBezTo>
                <a:lnTo>
                  <a:pt x="171450" y="214313"/>
                </a:lnTo>
                <a:cubicBezTo>
                  <a:pt x="187211" y="214313"/>
                  <a:pt x="200025" y="201498"/>
                  <a:pt x="200025" y="185738"/>
                </a:cubicBezTo>
                <a:lnTo>
                  <a:pt x="200025" y="157163"/>
                </a:lnTo>
                <a:cubicBezTo>
                  <a:pt x="200025" y="141402"/>
                  <a:pt x="187211" y="128588"/>
                  <a:pt x="171450" y="128588"/>
                </a:cubicBezTo>
                <a:lnTo>
                  <a:pt x="28575" y="128588"/>
                </a:lnTo>
                <a:close/>
                <a:moveTo>
                  <a:pt x="125016" y="160734"/>
                </a:moveTo>
                <a:cubicBezTo>
                  <a:pt x="130930" y="160734"/>
                  <a:pt x="135731" y="165536"/>
                  <a:pt x="135731" y="171450"/>
                </a:cubicBezTo>
                <a:cubicBezTo>
                  <a:pt x="135731" y="177364"/>
                  <a:pt x="130930" y="182166"/>
                  <a:pt x="125016" y="182166"/>
                </a:cubicBezTo>
                <a:cubicBezTo>
                  <a:pt x="119102" y="182166"/>
                  <a:pt x="114300" y="177364"/>
                  <a:pt x="114300" y="171450"/>
                </a:cubicBezTo>
                <a:cubicBezTo>
                  <a:pt x="114300" y="165536"/>
                  <a:pt x="119102" y="160734"/>
                  <a:pt x="125016" y="160734"/>
                </a:cubicBezTo>
                <a:close/>
                <a:moveTo>
                  <a:pt x="150019" y="171450"/>
                </a:moveTo>
                <a:cubicBezTo>
                  <a:pt x="150019" y="165536"/>
                  <a:pt x="154820" y="160734"/>
                  <a:pt x="160734" y="160734"/>
                </a:cubicBezTo>
                <a:cubicBezTo>
                  <a:pt x="166648" y="160734"/>
                  <a:pt x="171450" y="165536"/>
                  <a:pt x="171450" y="171450"/>
                </a:cubicBezTo>
                <a:cubicBezTo>
                  <a:pt x="171450" y="177364"/>
                  <a:pt x="166648" y="182166"/>
                  <a:pt x="160734" y="182166"/>
                </a:cubicBezTo>
                <a:cubicBezTo>
                  <a:pt x="154820" y="182166"/>
                  <a:pt x="150019" y="177364"/>
                  <a:pt x="150019" y="17145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3"/>
          <p:cNvSpPr/>
          <p:nvPr/>
        </p:nvSpPr>
        <p:spPr>
          <a:xfrm>
            <a:off x="1219200" y="3276600"/>
            <a:ext cx="10477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应用层后端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10983739" y="3276600"/>
            <a:ext cx="714375" cy="266700"/>
          </a:xfrm>
          <a:custGeom>
            <a:avLst/>
            <a:gdLst/>
            <a:ahLst/>
            <a:cxnLst/>
            <a:rect l="l" t="t" r="r" b="b"/>
            <a:pathLst>
              <a:path w="714375" h="266700">
                <a:moveTo>
                  <a:pt x="133350" y="0"/>
                </a:moveTo>
                <a:lnTo>
                  <a:pt x="581025" y="0"/>
                </a:lnTo>
                <a:cubicBezTo>
                  <a:pt x="654623" y="0"/>
                  <a:pt x="714375" y="59752"/>
                  <a:pt x="714375" y="133350"/>
                </a:cubicBezTo>
                <a:lnTo>
                  <a:pt x="714375" y="133350"/>
                </a:lnTo>
                <a:cubicBezTo>
                  <a:pt x="714375" y="206948"/>
                  <a:pt x="654623" y="266700"/>
                  <a:pt x="581025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8F97A3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5"/>
          <p:cNvSpPr/>
          <p:nvPr/>
        </p:nvSpPr>
        <p:spPr>
          <a:xfrm>
            <a:off x="10983739" y="3276600"/>
            <a:ext cx="781050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A1D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FastAPI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219200" y="3619500"/>
            <a:ext cx="10553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原生支持异步高并发与Pydantic数据校验，完美契合AI接口定义与大模型Streaming流式响应场景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400050" y="4057650"/>
            <a:ext cx="11410950" cy="819150"/>
          </a:xfrm>
          <a:custGeom>
            <a:avLst/>
            <a:gdLst/>
            <a:ahLst/>
            <a:cxnLst/>
            <a:rect l="l" t="t" r="r" b="b"/>
            <a:pathLst>
              <a:path w="11410950" h="819150">
                <a:moveTo>
                  <a:pt x="38100" y="0"/>
                </a:moveTo>
                <a:lnTo>
                  <a:pt x="11334753" y="0"/>
                </a:lnTo>
                <a:cubicBezTo>
                  <a:pt x="11376835" y="0"/>
                  <a:pt x="11410950" y="34115"/>
                  <a:pt x="11410950" y="76197"/>
                </a:cubicBezTo>
                <a:lnTo>
                  <a:pt x="11410950" y="742953"/>
                </a:lnTo>
                <a:cubicBezTo>
                  <a:pt x="11410950" y="785035"/>
                  <a:pt x="11376835" y="819150"/>
                  <a:pt x="11334753" y="819150"/>
                </a:cubicBezTo>
                <a:lnTo>
                  <a:pt x="38100" y="819150"/>
                </a:lnTo>
                <a:cubicBezTo>
                  <a:pt x="17072" y="819150"/>
                  <a:pt x="0" y="802078"/>
                  <a:pt x="0" y="7810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rgbClr val="4C5F7A">
                  <a:alpha val="20000"/>
                </a:srgbClr>
              </a:gs>
              <a:gs pos="100000">
                <a:srgbClr val="4C5F7A">
                  <a:alpha val="500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0" name="Shape 28"/>
          <p:cNvSpPr/>
          <p:nvPr/>
        </p:nvSpPr>
        <p:spPr>
          <a:xfrm>
            <a:off x="400050" y="4057650"/>
            <a:ext cx="38100" cy="819150"/>
          </a:xfrm>
          <a:custGeom>
            <a:avLst/>
            <a:gdLst/>
            <a:ahLst/>
            <a:cxnLst/>
            <a:rect l="l" t="t" r="r" b="b"/>
            <a:pathLst>
              <a:path w="38100" h="819150">
                <a:moveTo>
                  <a:pt x="38100" y="0"/>
                </a:moveTo>
                <a:lnTo>
                  <a:pt x="38100" y="0"/>
                </a:lnTo>
                <a:lnTo>
                  <a:pt x="38100" y="819150"/>
                </a:lnTo>
                <a:lnTo>
                  <a:pt x="38100" y="819150"/>
                </a:lnTo>
                <a:cubicBezTo>
                  <a:pt x="17072" y="819150"/>
                  <a:pt x="0" y="802078"/>
                  <a:pt x="0" y="7810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Shape 29"/>
          <p:cNvSpPr/>
          <p:nvPr/>
        </p:nvSpPr>
        <p:spPr>
          <a:xfrm>
            <a:off x="533400" y="4200525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76202" y="0"/>
                </a:moveTo>
                <a:lnTo>
                  <a:pt x="457198" y="0"/>
                </a:lnTo>
                <a:cubicBezTo>
                  <a:pt x="499283" y="0"/>
                  <a:pt x="533400" y="34117"/>
                  <a:pt x="533400" y="76202"/>
                </a:cubicBezTo>
                <a:lnTo>
                  <a:pt x="533400" y="457198"/>
                </a:lnTo>
                <a:cubicBezTo>
                  <a:pt x="533400" y="499283"/>
                  <a:pt x="499283" y="533400"/>
                  <a:pt x="457198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2" name="Shape 30"/>
          <p:cNvSpPr/>
          <p:nvPr/>
        </p:nvSpPr>
        <p:spPr>
          <a:xfrm>
            <a:off x="685800" y="435292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8575" y="14288"/>
                </a:moveTo>
                <a:cubicBezTo>
                  <a:pt x="12814" y="14288"/>
                  <a:pt x="0" y="27102"/>
                  <a:pt x="0" y="42863"/>
                </a:cubicBezTo>
                <a:lnTo>
                  <a:pt x="0" y="157163"/>
                </a:lnTo>
                <a:cubicBezTo>
                  <a:pt x="0" y="172923"/>
                  <a:pt x="12814" y="185738"/>
                  <a:pt x="28575" y="185738"/>
                </a:cubicBezTo>
                <a:lnTo>
                  <a:pt x="92869" y="185738"/>
                </a:lnTo>
                <a:lnTo>
                  <a:pt x="85725" y="207169"/>
                </a:lnTo>
                <a:lnTo>
                  <a:pt x="53578" y="207169"/>
                </a:lnTo>
                <a:cubicBezTo>
                  <a:pt x="47640" y="207169"/>
                  <a:pt x="42863" y="211946"/>
                  <a:pt x="42863" y="217884"/>
                </a:cubicBezTo>
                <a:cubicBezTo>
                  <a:pt x="42863" y="223823"/>
                  <a:pt x="47640" y="228600"/>
                  <a:pt x="53578" y="228600"/>
                </a:cubicBezTo>
                <a:lnTo>
                  <a:pt x="175022" y="228600"/>
                </a:lnTo>
                <a:cubicBezTo>
                  <a:pt x="180960" y="228600"/>
                  <a:pt x="185738" y="223823"/>
                  <a:pt x="185738" y="217884"/>
                </a:cubicBezTo>
                <a:cubicBezTo>
                  <a:pt x="185738" y="211946"/>
                  <a:pt x="180960" y="207169"/>
                  <a:pt x="175022" y="207169"/>
                </a:cubicBezTo>
                <a:lnTo>
                  <a:pt x="142875" y="207169"/>
                </a:lnTo>
                <a:lnTo>
                  <a:pt x="135731" y="185738"/>
                </a:lnTo>
                <a:lnTo>
                  <a:pt x="200025" y="185738"/>
                </a:lnTo>
                <a:cubicBezTo>
                  <a:pt x="215786" y="185738"/>
                  <a:pt x="228600" y="172923"/>
                  <a:pt x="228600" y="157163"/>
                </a:cubicBezTo>
                <a:lnTo>
                  <a:pt x="228600" y="42863"/>
                </a:lnTo>
                <a:cubicBezTo>
                  <a:pt x="228600" y="27102"/>
                  <a:pt x="215786" y="14288"/>
                  <a:pt x="200025" y="14288"/>
                </a:cubicBezTo>
                <a:lnTo>
                  <a:pt x="28575" y="14288"/>
                </a:lnTo>
                <a:close/>
                <a:moveTo>
                  <a:pt x="42863" y="42863"/>
                </a:moveTo>
                <a:lnTo>
                  <a:pt x="185738" y="42863"/>
                </a:lnTo>
                <a:cubicBezTo>
                  <a:pt x="193640" y="42863"/>
                  <a:pt x="200025" y="49247"/>
                  <a:pt x="200025" y="57150"/>
                </a:cubicBezTo>
                <a:lnTo>
                  <a:pt x="200025" y="128588"/>
                </a:lnTo>
                <a:cubicBezTo>
                  <a:pt x="200025" y="136490"/>
                  <a:pt x="193640" y="142875"/>
                  <a:pt x="185738" y="142875"/>
                </a:cubicBezTo>
                <a:lnTo>
                  <a:pt x="42863" y="142875"/>
                </a:lnTo>
                <a:cubicBezTo>
                  <a:pt x="34960" y="142875"/>
                  <a:pt x="28575" y="136490"/>
                  <a:pt x="28575" y="128588"/>
                </a:cubicBezTo>
                <a:lnTo>
                  <a:pt x="28575" y="57150"/>
                </a:lnTo>
                <a:cubicBezTo>
                  <a:pt x="28575" y="49247"/>
                  <a:pt x="34960" y="42863"/>
                  <a:pt x="42863" y="42863"/>
                </a:cubicBezTo>
                <a:close/>
              </a:path>
            </a:pathLst>
          </a:custGeom>
          <a:solidFill>
            <a:srgbClr val="E0E2E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3" name="Text 31"/>
          <p:cNvSpPr/>
          <p:nvPr/>
        </p:nvSpPr>
        <p:spPr>
          <a:xfrm>
            <a:off x="1219200" y="4171950"/>
            <a:ext cx="14287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前端交互与图表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10626477" y="4171950"/>
            <a:ext cx="1066800" cy="266700"/>
          </a:xfrm>
          <a:custGeom>
            <a:avLst/>
            <a:gdLst/>
            <a:ahLst/>
            <a:cxnLst/>
            <a:rect l="l" t="t" r="r" b="b"/>
            <a:pathLst>
              <a:path w="1066800" h="266700">
                <a:moveTo>
                  <a:pt x="133350" y="0"/>
                </a:moveTo>
                <a:lnTo>
                  <a:pt x="933450" y="0"/>
                </a:lnTo>
                <a:cubicBezTo>
                  <a:pt x="1007048" y="0"/>
                  <a:pt x="1066800" y="59752"/>
                  <a:pt x="1066800" y="133350"/>
                </a:cubicBezTo>
                <a:lnTo>
                  <a:pt x="1066800" y="133350"/>
                </a:lnTo>
                <a:cubicBezTo>
                  <a:pt x="1066800" y="206948"/>
                  <a:pt x="1007048" y="266700"/>
                  <a:pt x="933450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5" name="Text 33"/>
          <p:cNvSpPr/>
          <p:nvPr/>
        </p:nvSpPr>
        <p:spPr>
          <a:xfrm>
            <a:off x="10626477" y="4171950"/>
            <a:ext cx="1133475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React + AntV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1219200" y="4514850"/>
            <a:ext cx="10553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AntV专为企业级数据可视化设计，开箱即用的交互能力更契合分析看板场景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400050" y="4953000"/>
            <a:ext cx="11410950" cy="819150"/>
          </a:xfrm>
          <a:custGeom>
            <a:avLst/>
            <a:gdLst/>
            <a:ahLst/>
            <a:cxnLst/>
            <a:rect l="l" t="t" r="r" b="b"/>
            <a:pathLst>
              <a:path w="11410950" h="819150">
                <a:moveTo>
                  <a:pt x="38100" y="0"/>
                </a:moveTo>
                <a:lnTo>
                  <a:pt x="11334753" y="0"/>
                </a:lnTo>
                <a:cubicBezTo>
                  <a:pt x="11376835" y="0"/>
                  <a:pt x="11410950" y="34115"/>
                  <a:pt x="11410950" y="76197"/>
                </a:cubicBezTo>
                <a:lnTo>
                  <a:pt x="11410950" y="742953"/>
                </a:lnTo>
                <a:cubicBezTo>
                  <a:pt x="11410950" y="785035"/>
                  <a:pt x="11376835" y="819150"/>
                  <a:pt x="11334753" y="819150"/>
                </a:cubicBezTo>
                <a:lnTo>
                  <a:pt x="38100" y="819150"/>
                </a:lnTo>
                <a:cubicBezTo>
                  <a:pt x="17072" y="819150"/>
                  <a:pt x="0" y="802078"/>
                  <a:pt x="0" y="7810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rgbClr val="D4A26A">
                  <a:alpha val="20000"/>
                </a:srgbClr>
              </a:gs>
              <a:gs pos="100000">
                <a:srgbClr val="D4A26A">
                  <a:alpha val="500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8" name="Shape 36"/>
          <p:cNvSpPr/>
          <p:nvPr/>
        </p:nvSpPr>
        <p:spPr>
          <a:xfrm>
            <a:off x="400050" y="4953000"/>
            <a:ext cx="38100" cy="819150"/>
          </a:xfrm>
          <a:custGeom>
            <a:avLst/>
            <a:gdLst/>
            <a:ahLst/>
            <a:cxnLst/>
            <a:rect l="l" t="t" r="r" b="b"/>
            <a:pathLst>
              <a:path w="38100" h="819150">
                <a:moveTo>
                  <a:pt x="38100" y="0"/>
                </a:moveTo>
                <a:lnTo>
                  <a:pt x="38100" y="0"/>
                </a:lnTo>
                <a:lnTo>
                  <a:pt x="38100" y="819150"/>
                </a:lnTo>
                <a:lnTo>
                  <a:pt x="38100" y="819150"/>
                </a:lnTo>
                <a:cubicBezTo>
                  <a:pt x="17072" y="819150"/>
                  <a:pt x="0" y="802078"/>
                  <a:pt x="0" y="7810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9" name="Shape 37"/>
          <p:cNvSpPr/>
          <p:nvPr/>
        </p:nvSpPr>
        <p:spPr>
          <a:xfrm>
            <a:off x="533400" y="5095875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76202" y="0"/>
                </a:moveTo>
                <a:lnTo>
                  <a:pt x="457198" y="0"/>
                </a:lnTo>
                <a:cubicBezTo>
                  <a:pt x="499283" y="0"/>
                  <a:pt x="533400" y="34117"/>
                  <a:pt x="533400" y="76202"/>
                </a:cubicBezTo>
                <a:lnTo>
                  <a:pt x="533400" y="457198"/>
                </a:lnTo>
                <a:cubicBezTo>
                  <a:pt x="533400" y="499283"/>
                  <a:pt x="499283" y="533400"/>
                  <a:pt x="457198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0" name="Shape 38"/>
          <p:cNvSpPr/>
          <p:nvPr/>
        </p:nvSpPr>
        <p:spPr>
          <a:xfrm>
            <a:off x="685800" y="524827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9423" y="102022"/>
                </a:moveTo>
                <a:cubicBezTo>
                  <a:pt x="35362" y="60499"/>
                  <a:pt x="71125" y="28575"/>
                  <a:pt x="114300" y="28575"/>
                </a:cubicBezTo>
                <a:cubicBezTo>
                  <a:pt x="137964" y="28575"/>
                  <a:pt x="159395" y="38174"/>
                  <a:pt x="174933" y="53667"/>
                </a:cubicBezTo>
                <a:cubicBezTo>
                  <a:pt x="175022" y="53757"/>
                  <a:pt x="175111" y="53846"/>
                  <a:pt x="175200" y="53935"/>
                </a:cubicBezTo>
                <a:lnTo>
                  <a:pt x="178594" y="57150"/>
                </a:lnTo>
                <a:lnTo>
                  <a:pt x="157207" y="57150"/>
                </a:lnTo>
                <a:cubicBezTo>
                  <a:pt x="149304" y="57150"/>
                  <a:pt x="142920" y="63535"/>
                  <a:pt x="142920" y="71438"/>
                </a:cubicBezTo>
                <a:cubicBezTo>
                  <a:pt x="142920" y="79340"/>
                  <a:pt x="149304" y="85725"/>
                  <a:pt x="157207" y="85725"/>
                </a:cubicBezTo>
                <a:lnTo>
                  <a:pt x="214357" y="85725"/>
                </a:lnTo>
                <a:cubicBezTo>
                  <a:pt x="222260" y="85725"/>
                  <a:pt x="228645" y="79340"/>
                  <a:pt x="228645" y="71438"/>
                </a:cubicBezTo>
                <a:lnTo>
                  <a:pt x="228645" y="14288"/>
                </a:lnTo>
                <a:cubicBezTo>
                  <a:pt x="228645" y="6385"/>
                  <a:pt x="222260" y="0"/>
                  <a:pt x="214357" y="0"/>
                </a:cubicBezTo>
                <a:cubicBezTo>
                  <a:pt x="206454" y="0"/>
                  <a:pt x="200070" y="6385"/>
                  <a:pt x="200070" y="14288"/>
                </a:cubicBezTo>
                <a:lnTo>
                  <a:pt x="200070" y="38130"/>
                </a:lnTo>
                <a:lnTo>
                  <a:pt x="195024" y="33352"/>
                </a:lnTo>
                <a:cubicBezTo>
                  <a:pt x="174352" y="12769"/>
                  <a:pt x="145777" y="0"/>
                  <a:pt x="114300" y="0"/>
                </a:cubicBezTo>
                <a:cubicBezTo>
                  <a:pt x="56704" y="0"/>
                  <a:pt x="9064" y="42595"/>
                  <a:pt x="1161" y="98003"/>
                </a:cubicBezTo>
                <a:cubicBezTo>
                  <a:pt x="45" y="105817"/>
                  <a:pt x="5447" y="113050"/>
                  <a:pt x="13261" y="114166"/>
                </a:cubicBezTo>
                <a:cubicBezTo>
                  <a:pt x="21074" y="115282"/>
                  <a:pt x="28307" y="109835"/>
                  <a:pt x="29423" y="102066"/>
                </a:cubicBezTo>
                <a:close/>
                <a:moveTo>
                  <a:pt x="227439" y="130597"/>
                </a:moveTo>
                <a:cubicBezTo>
                  <a:pt x="228555" y="122783"/>
                  <a:pt x="223108" y="115550"/>
                  <a:pt x="215339" y="114434"/>
                </a:cubicBezTo>
                <a:cubicBezTo>
                  <a:pt x="207571" y="113318"/>
                  <a:pt x="200293" y="118765"/>
                  <a:pt x="199177" y="126534"/>
                </a:cubicBezTo>
                <a:cubicBezTo>
                  <a:pt x="193238" y="168057"/>
                  <a:pt x="157475" y="199980"/>
                  <a:pt x="114300" y="199980"/>
                </a:cubicBezTo>
                <a:cubicBezTo>
                  <a:pt x="90636" y="199980"/>
                  <a:pt x="69205" y="190381"/>
                  <a:pt x="53667" y="174888"/>
                </a:cubicBezTo>
                <a:cubicBezTo>
                  <a:pt x="53578" y="174799"/>
                  <a:pt x="53489" y="174709"/>
                  <a:pt x="53400" y="174620"/>
                </a:cubicBezTo>
                <a:lnTo>
                  <a:pt x="50006" y="171405"/>
                </a:lnTo>
                <a:lnTo>
                  <a:pt x="71393" y="171405"/>
                </a:lnTo>
                <a:cubicBezTo>
                  <a:pt x="79296" y="171405"/>
                  <a:pt x="85680" y="165021"/>
                  <a:pt x="85680" y="157118"/>
                </a:cubicBezTo>
                <a:cubicBezTo>
                  <a:pt x="85680" y="149215"/>
                  <a:pt x="79296" y="142830"/>
                  <a:pt x="71393" y="142830"/>
                </a:cubicBezTo>
                <a:lnTo>
                  <a:pt x="14288" y="142875"/>
                </a:lnTo>
                <a:cubicBezTo>
                  <a:pt x="10492" y="142875"/>
                  <a:pt x="6831" y="144393"/>
                  <a:pt x="4152" y="147117"/>
                </a:cubicBezTo>
                <a:cubicBezTo>
                  <a:pt x="1473" y="149840"/>
                  <a:pt x="-45" y="153457"/>
                  <a:pt x="0" y="157296"/>
                </a:cubicBezTo>
                <a:lnTo>
                  <a:pt x="446" y="214000"/>
                </a:lnTo>
                <a:cubicBezTo>
                  <a:pt x="491" y="221903"/>
                  <a:pt x="6965" y="228243"/>
                  <a:pt x="14868" y="228154"/>
                </a:cubicBezTo>
                <a:cubicBezTo>
                  <a:pt x="22771" y="228064"/>
                  <a:pt x="29111" y="221635"/>
                  <a:pt x="29021" y="213732"/>
                </a:cubicBezTo>
                <a:lnTo>
                  <a:pt x="28843" y="190738"/>
                </a:lnTo>
                <a:lnTo>
                  <a:pt x="33620" y="195248"/>
                </a:lnTo>
                <a:cubicBezTo>
                  <a:pt x="54293" y="215831"/>
                  <a:pt x="82823" y="228600"/>
                  <a:pt x="114300" y="228600"/>
                </a:cubicBezTo>
                <a:cubicBezTo>
                  <a:pt x="171896" y="228600"/>
                  <a:pt x="219536" y="186005"/>
                  <a:pt x="227439" y="130597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1" name="Text 39"/>
          <p:cNvSpPr/>
          <p:nvPr/>
        </p:nvSpPr>
        <p:spPr>
          <a:xfrm>
            <a:off x="1219200" y="5067300"/>
            <a:ext cx="14287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向量检索 (可选)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10781407" y="5067300"/>
            <a:ext cx="914400" cy="266700"/>
          </a:xfrm>
          <a:custGeom>
            <a:avLst/>
            <a:gdLst/>
            <a:ahLst/>
            <a:cxnLst/>
            <a:rect l="l" t="t" r="r" b="b"/>
            <a:pathLst>
              <a:path w="914400" h="266700">
                <a:moveTo>
                  <a:pt x="133350" y="0"/>
                </a:moveTo>
                <a:lnTo>
                  <a:pt x="781050" y="0"/>
                </a:lnTo>
                <a:cubicBezTo>
                  <a:pt x="854648" y="0"/>
                  <a:pt x="914400" y="59752"/>
                  <a:pt x="914400" y="133350"/>
                </a:cubicBezTo>
                <a:lnTo>
                  <a:pt x="914400" y="133350"/>
                </a:lnTo>
                <a:cubicBezTo>
                  <a:pt x="914400" y="206948"/>
                  <a:pt x="854648" y="266700"/>
                  <a:pt x="781050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3" name="Text 41"/>
          <p:cNvSpPr/>
          <p:nvPr/>
        </p:nvSpPr>
        <p:spPr>
          <a:xfrm>
            <a:off x="10781407" y="5067300"/>
            <a:ext cx="981075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A1D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ChromaDB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1219200" y="5410200"/>
            <a:ext cx="10553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作为轻量级嵌入式向量数据库，部署零依赖，完全满足MVP阶段数百个Skill的语义匹配与高频路由需求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TECHNOLOGY STACK ADVANTAGES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技术栈优势：安全合规与生态成熟度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1811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D4A26A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90525" y="1381125"/>
            <a:ext cx="3667125" cy="2571750"/>
          </a:xfrm>
          <a:custGeom>
            <a:avLst/>
            <a:gdLst/>
            <a:ahLst/>
            <a:cxnLst/>
            <a:rect l="l" t="t" r="r" b="b"/>
            <a:pathLst>
              <a:path w="3667125" h="2571750">
                <a:moveTo>
                  <a:pt x="76201" y="0"/>
                </a:moveTo>
                <a:lnTo>
                  <a:pt x="3590924" y="0"/>
                </a:lnTo>
                <a:cubicBezTo>
                  <a:pt x="3633009" y="0"/>
                  <a:pt x="3667125" y="34116"/>
                  <a:pt x="3667125" y="76201"/>
                </a:cubicBezTo>
                <a:lnTo>
                  <a:pt x="3667125" y="2495549"/>
                </a:lnTo>
                <a:cubicBezTo>
                  <a:pt x="3667125" y="2537634"/>
                  <a:pt x="3633009" y="2571750"/>
                  <a:pt x="3590924" y="2571750"/>
                </a:cubicBezTo>
                <a:lnTo>
                  <a:pt x="76201" y="2571750"/>
                </a:lnTo>
                <a:cubicBezTo>
                  <a:pt x="34116" y="2571750"/>
                  <a:pt x="0" y="2537634"/>
                  <a:pt x="0" y="2495549"/>
                </a:cubicBezTo>
                <a:lnTo>
                  <a:pt x="0" y="76201"/>
                </a:lnTo>
                <a:cubicBezTo>
                  <a:pt x="0" y="34145"/>
                  <a:pt x="34145" y="0"/>
                  <a:pt x="76201" y="0"/>
                </a:cubicBezTo>
                <a:close/>
              </a:path>
            </a:pathLst>
          </a:custGeom>
          <a:gradFill flip="none" rotWithShape="1">
            <a:gsLst>
              <a:gs pos="0">
                <a:srgbClr val="D4A26A">
                  <a:alpha val="20000"/>
                </a:srgbClr>
              </a:gs>
              <a:gs pos="100000">
                <a:srgbClr val="D4A26A">
                  <a:alpha val="5000"/>
                </a:srgbClr>
              </a:gs>
            </a:gsLst>
            <a:lin ang="2700000" scaled="1"/>
          </a:gradFill>
          <a:ln w="25400">
            <a:solidFill>
              <a:srgbClr val="D4A26A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590550" y="15811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742950" y="17335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9423" y="102022"/>
                </a:moveTo>
                <a:cubicBezTo>
                  <a:pt x="35362" y="60499"/>
                  <a:pt x="71125" y="28575"/>
                  <a:pt x="114300" y="28575"/>
                </a:cubicBezTo>
                <a:cubicBezTo>
                  <a:pt x="137964" y="28575"/>
                  <a:pt x="159395" y="38174"/>
                  <a:pt x="174933" y="53667"/>
                </a:cubicBezTo>
                <a:cubicBezTo>
                  <a:pt x="175022" y="53757"/>
                  <a:pt x="175111" y="53846"/>
                  <a:pt x="175200" y="53935"/>
                </a:cubicBezTo>
                <a:lnTo>
                  <a:pt x="178594" y="57150"/>
                </a:lnTo>
                <a:lnTo>
                  <a:pt x="157207" y="57150"/>
                </a:lnTo>
                <a:cubicBezTo>
                  <a:pt x="149304" y="57150"/>
                  <a:pt x="142920" y="63535"/>
                  <a:pt x="142920" y="71438"/>
                </a:cubicBezTo>
                <a:cubicBezTo>
                  <a:pt x="142920" y="79340"/>
                  <a:pt x="149304" y="85725"/>
                  <a:pt x="157207" y="85725"/>
                </a:cubicBezTo>
                <a:lnTo>
                  <a:pt x="214357" y="85725"/>
                </a:lnTo>
                <a:cubicBezTo>
                  <a:pt x="222260" y="85725"/>
                  <a:pt x="228645" y="79340"/>
                  <a:pt x="228645" y="71438"/>
                </a:cubicBezTo>
                <a:lnTo>
                  <a:pt x="228645" y="14288"/>
                </a:lnTo>
                <a:cubicBezTo>
                  <a:pt x="228645" y="6385"/>
                  <a:pt x="222260" y="0"/>
                  <a:pt x="214357" y="0"/>
                </a:cubicBezTo>
                <a:cubicBezTo>
                  <a:pt x="206454" y="0"/>
                  <a:pt x="200070" y="6385"/>
                  <a:pt x="200070" y="14288"/>
                </a:cubicBezTo>
                <a:lnTo>
                  <a:pt x="200070" y="38130"/>
                </a:lnTo>
                <a:lnTo>
                  <a:pt x="195024" y="33352"/>
                </a:lnTo>
                <a:cubicBezTo>
                  <a:pt x="174352" y="12769"/>
                  <a:pt x="145777" y="0"/>
                  <a:pt x="114300" y="0"/>
                </a:cubicBezTo>
                <a:cubicBezTo>
                  <a:pt x="56704" y="0"/>
                  <a:pt x="9064" y="42595"/>
                  <a:pt x="1161" y="98003"/>
                </a:cubicBezTo>
                <a:cubicBezTo>
                  <a:pt x="45" y="105817"/>
                  <a:pt x="5447" y="113050"/>
                  <a:pt x="13261" y="114166"/>
                </a:cubicBezTo>
                <a:cubicBezTo>
                  <a:pt x="21074" y="115282"/>
                  <a:pt x="28307" y="109835"/>
                  <a:pt x="29423" y="102066"/>
                </a:cubicBezTo>
                <a:close/>
                <a:moveTo>
                  <a:pt x="227439" y="130597"/>
                </a:moveTo>
                <a:cubicBezTo>
                  <a:pt x="228555" y="122783"/>
                  <a:pt x="223108" y="115550"/>
                  <a:pt x="215339" y="114434"/>
                </a:cubicBezTo>
                <a:cubicBezTo>
                  <a:pt x="207571" y="113318"/>
                  <a:pt x="200293" y="118765"/>
                  <a:pt x="199177" y="126534"/>
                </a:cubicBezTo>
                <a:cubicBezTo>
                  <a:pt x="193238" y="168057"/>
                  <a:pt x="157475" y="199980"/>
                  <a:pt x="114300" y="199980"/>
                </a:cubicBezTo>
                <a:cubicBezTo>
                  <a:pt x="90636" y="199980"/>
                  <a:pt x="69205" y="190381"/>
                  <a:pt x="53667" y="174888"/>
                </a:cubicBezTo>
                <a:cubicBezTo>
                  <a:pt x="53578" y="174799"/>
                  <a:pt x="53489" y="174709"/>
                  <a:pt x="53400" y="174620"/>
                </a:cubicBezTo>
                <a:lnTo>
                  <a:pt x="50006" y="171405"/>
                </a:lnTo>
                <a:lnTo>
                  <a:pt x="71393" y="171405"/>
                </a:lnTo>
                <a:cubicBezTo>
                  <a:pt x="79296" y="171405"/>
                  <a:pt x="85680" y="165021"/>
                  <a:pt x="85680" y="157118"/>
                </a:cubicBezTo>
                <a:cubicBezTo>
                  <a:pt x="85680" y="149215"/>
                  <a:pt x="79296" y="142830"/>
                  <a:pt x="71393" y="142830"/>
                </a:cubicBezTo>
                <a:lnTo>
                  <a:pt x="14288" y="142875"/>
                </a:lnTo>
                <a:cubicBezTo>
                  <a:pt x="10492" y="142875"/>
                  <a:pt x="6831" y="144393"/>
                  <a:pt x="4152" y="147117"/>
                </a:cubicBezTo>
                <a:cubicBezTo>
                  <a:pt x="1473" y="149840"/>
                  <a:pt x="-45" y="153457"/>
                  <a:pt x="0" y="157296"/>
                </a:cubicBezTo>
                <a:lnTo>
                  <a:pt x="446" y="214000"/>
                </a:lnTo>
                <a:cubicBezTo>
                  <a:pt x="491" y="221903"/>
                  <a:pt x="6965" y="228243"/>
                  <a:pt x="14868" y="228154"/>
                </a:cubicBezTo>
                <a:cubicBezTo>
                  <a:pt x="22771" y="228064"/>
                  <a:pt x="29111" y="221635"/>
                  <a:pt x="29021" y="213732"/>
                </a:cubicBezTo>
                <a:lnTo>
                  <a:pt x="28843" y="190738"/>
                </a:lnTo>
                <a:lnTo>
                  <a:pt x="33620" y="195248"/>
                </a:lnTo>
                <a:cubicBezTo>
                  <a:pt x="54293" y="215831"/>
                  <a:pt x="82823" y="228600"/>
                  <a:pt x="114300" y="228600"/>
                </a:cubicBezTo>
                <a:cubicBezTo>
                  <a:pt x="171896" y="228600"/>
                  <a:pt x="219536" y="186005"/>
                  <a:pt x="227439" y="130597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1238250" y="1695450"/>
            <a:ext cx="1028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安全合规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0550" y="2266950"/>
            <a:ext cx="334327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GLM-5系列完全契合国内企业级私有化部署与数据出境的安全合规要求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09600" y="29527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Text 9"/>
          <p:cNvSpPr/>
          <p:nvPr/>
        </p:nvSpPr>
        <p:spPr>
          <a:xfrm>
            <a:off x="857250" y="2914650"/>
            <a:ext cx="838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私有化部署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09600" y="32575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1"/>
          <p:cNvSpPr/>
          <p:nvPr/>
        </p:nvSpPr>
        <p:spPr>
          <a:xfrm>
            <a:off x="857250" y="3219450"/>
            <a:ext cx="838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数据不出境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09600" y="35623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3"/>
          <p:cNvSpPr/>
          <p:nvPr/>
        </p:nvSpPr>
        <p:spPr>
          <a:xfrm>
            <a:off x="857250" y="3524250"/>
            <a:ext cx="99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符合等保要求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264000" y="1381125"/>
            <a:ext cx="3667125" cy="2571750"/>
          </a:xfrm>
          <a:custGeom>
            <a:avLst/>
            <a:gdLst/>
            <a:ahLst/>
            <a:cxnLst/>
            <a:rect l="l" t="t" r="r" b="b"/>
            <a:pathLst>
              <a:path w="3667125" h="2571750">
                <a:moveTo>
                  <a:pt x="76201" y="0"/>
                </a:moveTo>
                <a:lnTo>
                  <a:pt x="3590924" y="0"/>
                </a:lnTo>
                <a:cubicBezTo>
                  <a:pt x="3633009" y="0"/>
                  <a:pt x="3667125" y="34116"/>
                  <a:pt x="3667125" y="76201"/>
                </a:cubicBezTo>
                <a:lnTo>
                  <a:pt x="3667125" y="2495549"/>
                </a:lnTo>
                <a:cubicBezTo>
                  <a:pt x="3667125" y="2537634"/>
                  <a:pt x="3633009" y="2571750"/>
                  <a:pt x="3590924" y="2571750"/>
                </a:cubicBezTo>
                <a:lnTo>
                  <a:pt x="76201" y="2571750"/>
                </a:lnTo>
                <a:cubicBezTo>
                  <a:pt x="34116" y="2571750"/>
                  <a:pt x="0" y="2537634"/>
                  <a:pt x="0" y="2495549"/>
                </a:cubicBezTo>
                <a:lnTo>
                  <a:pt x="0" y="76201"/>
                </a:lnTo>
                <a:cubicBezTo>
                  <a:pt x="0" y="34145"/>
                  <a:pt x="34145" y="0"/>
                  <a:pt x="76201" y="0"/>
                </a:cubicBezTo>
                <a:close/>
              </a:path>
            </a:pathLst>
          </a:custGeom>
          <a:gradFill flip="none" rotWithShape="1">
            <a:gsLst>
              <a:gs pos="0">
                <a:srgbClr val="4C5F7A">
                  <a:alpha val="20000"/>
                </a:srgbClr>
              </a:gs>
              <a:gs pos="100000">
                <a:srgbClr val="4C5F7A">
                  <a:alpha val="5000"/>
                </a:srgbClr>
              </a:gs>
            </a:gsLst>
            <a:lin ang="2700000" scaled="1"/>
          </a:gradFill>
          <a:ln w="25400">
            <a:solidFill>
              <a:srgbClr val="4C5F7A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Shape 15"/>
          <p:cNvSpPr/>
          <p:nvPr/>
        </p:nvSpPr>
        <p:spPr>
          <a:xfrm>
            <a:off x="4464025" y="15811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6"/>
          <p:cNvSpPr/>
          <p:nvPr/>
        </p:nvSpPr>
        <p:spPr>
          <a:xfrm>
            <a:off x="4630713" y="1733550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151269" y="-4420"/>
                </a:moveTo>
                <a:cubicBezTo>
                  <a:pt x="156582" y="-580"/>
                  <a:pt x="158547" y="6385"/>
                  <a:pt x="156136" y="12457"/>
                </a:cubicBezTo>
                <a:lnTo>
                  <a:pt x="121131" y="100013"/>
                </a:lnTo>
                <a:lnTo>
                  <a:pt x="185738" y="100013"/>
                </a:lnTo>
                <a:cubicBezTo>
                  <a:pt x="191765" y="100013"/>
                  <a:pt x="197123" y="103763"/>
                  <a:pt x="199177" y="109433"/>
                </a:cubicBezTo>
                <a:cubicBezTo>
                  <a:pt x="201231" y="115104"/>
                  <a:pt x="199489" y="121444"/>
                  <a:pt x="194890" y="125284"/>
                </a:cubicBezTo>
                <a:lnTo>
                  <a:pt x="66303" y="232440"/>
                </a:lnTo>
                <a:cubicBezTo>
                  <a:pt x="61258" y="236637"/>
                  <a:pt x="54069" y="236860"/>
                  <a:pt x="48756" y="233020"/>
                </a:cubicBezTo>
                <a:cubicBezTo>
                  <a:pt x="43443" y="229180"/>
                  <a:pt x="41478" y="222215"/>
                  <a:pt x="43889" y="216143"/>
                </a:cubicBezTo>
                <a:lnTo>
                  <a:pt x="78894" y="128588"/>
                </a:lnTo>
                <a:lnTo>
                  <a:pt x="14288" y="128588"/>
                </a:lnTo>
                <a:cubicBezTo>
                  <a:pt x="8260" y="128588"/>
                  <a:pt x="2902" y="124837"/>
                  <a:pt x="848" y="119167"/>
                </a:cubicBezTo>
                <a:cubicBezTo>
                  <a:pt x="-1206" y="113496"/>
                  <a:pt x="536" y="107156"/>
                  <a:pt x="5135" y="103316"/>
                </a:cubicBezTo>
                <a:lnTo>
                  <a:pt x="133722" y="-3840"/>
                </a:lnTo>
                <a:cubicBezTo>
                  <a:pt x="138767" y="-8037"/>
                  <a:pt x="145956" y="-8260"/>
                  <a:pt x="151269" y="-4420"/>
                </a:cubicBezTo>
                <a:close/>
              </a:path>
            </a:pathLst>
          </a:custGeom>
          <a:solidFill>
            <a:srgbClr val="E0E2E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7"/>
          <p:cNvSpPr/>
          <p:nvPr/>
        </p:nvSpPr>
        <p:spPr>
          <a:xfrm>
            <a:off x="5111725" y="1695450"/>
            <a:ext cx="1028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异步并发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64025" y="2266950"/>
            <a:ext cx="334327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FastAPI原生支持异步高并发，完美契合AI接口的Streaming流式响应场景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4483075" y="29527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2" name="Text 20"/>
          <p:cNvSpPr/>
          <p:nvPr/>
        </p:nvSpPr>
        <p:spPr>
          <a:xfrm>
            <a:off x="4730725" y="2914650"/>
            <a:ext cx="838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高并发处理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4483075" y="32575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22"/>
          <p:cNvSpPr/>
          <p:nvPr/>
        </p:nvSpPr>
        <p:spPr>
          <a:xfrm>
            <a:off x="4730725" y="321945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流式响应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4483075" y="35623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6" name="Text 24"/>
          <p:cNvSpPr/>
          <p:nvPr/>
        </p:nvSpPr>
        <p:spPr>
          <a:xfrm>
            <a:off x="4730725" y="3524250"/>
            <a:ext cx="533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低延迟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8137475" y="1381125"/>
            <a:ext cx="3667125" cy="2571750"/>
          </a:xfrm>
          <a:custGeom>
            <a:avLst/>
            <a:gdLst/>
            <a:ahLst/>
            <a:cxnLst/>
            <a:rect l="l" t="t" r="r" b="b"/>
            <a:pathLst>
              <a:path w="3667125" h="2571750">
                <a:moveTo>
                  <a:pt x="76201" y="0"/>
                </a:moveTo>
                <a:lnTo>
                  <a:pt x="3590924" y="0"/>
                </a:lnTo>
                <a:cubicBezTo>
                  <a:pt x="3633009" y="0"/>
                  <a:pt x="3667125" y="34116"/>
                  <a:pt x="3667125" y="76201"/>
                </a:cubicBezTo>
                <a:lnTo>
                  <a:pt x="3667125" y="2495549"/>
                </a:lnTo>
                <a:cubicBezTo>
                  <a:pt x="3667125" y="2537634"/>
                  <a:pt x="3633009" y="2571750"/>
                  <a:pt x="3590924" y="2571750"/>
                </a:cubicBezTo>
                <a:lnTo>
                  <a:pt x="76201" y="2571750"/>
                </a:lnTo>
                <a:cubicBezTo>
                  <a:pt x="34116" y="2571750"/>
                  <a:pt x="0" y="2537634"/>
                  <a:pt x="0" y="2495549"/>
                </a:cubicBezTo>
                <a:lnTo>
                  <a:pt x="0" y="76201"/>
                </a:lnTo>
                <a:cubicBezTo>
                  <a:pt x="0" y="34145"/>
                  <a:pt x="34145" y="0"/>
                  <a:pt x="76201" y="0"/>
                </a:cubicBezTo>
                <a:close/>
              </a:path>
            </a:pathLst>
          </a:custGeom>
          <a:gradFill flip="none" rotWithShape="1">
            <a:gsLst>
              <a:gs pos="0">
                <a:srgbClr val="8F97A3">
                  <a:alpha val="20000"/>
                </a:srgbClr>
              </a:gs>
              <a:gs pos="100000">
                <a:srgbClr val="8F97A3">
                  <a:alpha val="5000"/>
                </a:srgbClr>
              </a:gs>
            </a:gsLst>
            <a:lin ang="2700000" scaled="1"/>
          </a:gradFill>
          <a:ln w="25400">
            <a:solidFill>
              <a:srgbClr val="8F97A3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Shape 26"/>
          <p:cNvSpPr/>
          <p:nvPr/>
        </p:nvSpPr>
        <p:spPr>
          <a:xfrm>
            <a:off x="8337500" y="15811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8F97A3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9" name="Shape 27"/>
          <p:cNvSpPr/>
          <p:nvPr/>
        </p:nvSpPr>
        <p:spPr>
          <a:xfrm>
            <a:off x="8489900" y="17335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00013" y="0"/>
                </a:moveTo>
                <a:cubicBezTo>
                  <a:pt x="115773" y="0"/>
                  <a:pt x="128588" y="9599"/>
                  <a:pt x="128588" y="21431"/>
                </a:cubicBezTo>
                <a:cubicBezTo>
                  <a:pt x="128588" y="26075"/>
                  <a:pt x="126623" y="30361"/>
                  <a:pt x="123230" y="33888"/>
                </a:cubicBezTo>
                <a:cubicBezTo>
                  <a:pt x="120283" y="36969"/>
                  <a:pt x="117872" y="40719"/>
                  <a:pt x="117872" y="45006"/>
                </a:cubicBezTo>
                <a:cubicBezTo>
                  <a:pt x="117872" y="51703"/>
                  <a:pt x="123319" y="57150"/>
                  <a:pt x="130016" y="57150"/>
                </a:cubicBezTo>
                <a:lnTo>
                  <a:pt x="150019" y="57150"/>
                </a:lnTo>
                <a:cubicBezTo>
                  <a:pt x="161851" y="57150"/>
                  <a:pt x="171450" y="66749"/>
                  <a:pt x="171450" y="78581"/>
                </a:cubicBezTo>
                <a:lnTo>
                  <a:pt x="171450" y="98584"/>
                </a:lnTo>
                <a:cubicBezTo>
                  <a:pt x="171450" y="105281"/>
                  <a:pt x="176897" y="110728"/>
                  <a:pt x="183594" y="110728"/>
                </a:cubicBezTo>
                <a:cubicBezTo>
                  <a:pt x="187836" y="110728"/>
                  <a:pt x="191631" y="108317"/>
                  <a:pt x="194712" y="105370"/>
                </a:cubicBezTo>
                <a:cubicBezTo>
                  <a:pt x="198239" y="102022"/>
                  <a:pt x="202525" y="100013"/>
                  <a:pt x="207169" y="100013"/>
                </a:cubicBezTo>
                <a:cubicBezTo>
                  <a:pt x="219001" y="100013"/>
                  <a:pt x="228600" y="112827"/>
                  <a:pt x="228600" y="128588"/>
                </a:cubicBezTo>
                <a:cubicBezTo>
                  <a:pt x="228600" y="144348"/>
                  <a:pt x="219001" y="157163"/>
                  <a:pt x="207169" y="157163"/>
                </a:cubicBezTo>
                <a:cubicBezTo>
                  <a:pt x="202525" y="157163"/>
                  <a:pt x="198194" y="155198"/>
                  <a:pt x="194712" y="151805"/>
                </a:cubicBezTo>
                <a:cubicBezTo>
                  <a:pt x="191631" y="148858"/>
                  <a:pt x="187881" y="146447"/>
                  <a:pt x="183594" y="146447"/>
                </a:cubicBezTo>
                <a:cubicBezTo>
                  <a:pt x="176897" y="146447"/>
                  <a:pt x="171450" y="151894"/>
                  <a:pt x="171450" y="158591"/>
                </a:cubicBezTo>
                <a:lnTo>
                  <a:pt x="171450" y="207169"/>
                </a:lnTo>
                <a:cubicBezTo>
                  <a:pt x="171450" y="219001"/>
                  <a:pt x="161851" y="228600"/>
                  <a:pt x="150019" y="228600"/>
                </a:cubicBezTo>
                <a:lnTo>
                  <a:pt x="124658" y="228600"/>
                </a:lnTo>
                <a:cubicBezTo>
                  <a:pt x="118943" y="228600"/>
                  <a:pt x="114300" y="223957"/>
                  <a:pt x="114300" y="218242"/>
                </a:cubicBezTo>
                <a:cubicBezTo>
                  <a:pt x="114300" y="214134"/>
                  <a:pt x="116890" y="210517"/>
                  <a:pt x="120194" y="208062"/>
                </a:cubicBezTo>
                <a:cubicBezTo>
                  <a:pt x="125373" y="204177"/>
                  <a:pt x="128588" y="198819"/>
                  <a:pt x="128588" y="192881"/>
                </a:cubicBezTo>
                <a:cubicBezTo>
                  <a:pt x="128588" y="181049"/>
                  <a:pt x="115773" y="171450"/>
                  <a:pt x="100013" y="171450"/>
                </a:cubicBezTo>
                <a:cubicBezTo>
                  <a:pt x="84252" y="171450"/>
                  <a:pt x="71438" y="181049"/>
                  <a:pt x="71438" y="192881"/>
                </a:cubicBezTo>
                <a:cubicBezTo>
                  <a:pt x="71438" y="198819"/>
                  <a:pt x="74652" y="204177"/>
                  <a:pt x="79831" y="208062"/>
                </a:cubicBezTo>
                <a:cubicBezTo>
                  <a:pt x="83135" y="210517"/>
                  <a:pt x="85725" y="214089"/>
                  <a:pt x="85725" y="218242"/>
                </a:cubicBezTo>
                <a:cubicBezTo>
                  <a:pt x="85725" y="223957"/>
                  <a:pt x="81082" y="228600"/>
                  <a:pt x="75367" y="228600"/>
                </a:cubicBezTo>
                <a:lnTo>
                  <a:pt x="21431" y="228600"/>
                </a:lnTo>
                <a:cubicBezTo>
                  <a:pt x="9599" y="228600"/>
                  <a:pt x="0" y="219001"/>
                  <a:pt x="0" y="207169"/>
                </a:cubicBezTo>
                <a:lnTo>
                  <a:pt x="0" y="153233"/>
                </a:lnTo>
                <a:cubicBezTo>
                  <a:pt x="0" y="147518"/>
                  <a:pt x="4643" y="142875"/>
                  <a:pt x="10358" y="142875"/>
                </a:cubicBezTo>
                <a:cubicBezTo>
                  <a:pt x="14466" y="142875"/>
                  <a:pt x="18083" y="145465"/>
                  <a:pt x="20538" y="148769"/>
                </a:cubicBezTo>
                <a:cubicBezTo>
                  <a:pt x="24423" y="153948"/>
                  <a:pt x="29781" y="157163"/>
                  <a:pt x="35719" y="157163"/>
                </a:cubicBezTo>
                <a:cubicBezTo>
                  <a:pt x="47551" y="157163"/>
                  <a:pt x="57150" y="144348"/>
                  <a:pt x="57150" y="128588"/>
                </a:cubicBezTo>
                <a:cubicBezTo>
                  <a:pt x="57150" y="112827"/>
                  <a:pt x="47551" y="100013"/>
                  <a:pt x="35719" y="100013"/>
                </a:cubicBezTo>
                <a:cubicBezTo>
                  <a:pt x="29781" y="100013"/>
                  <a:pt x="24423" y="103227"/>
                  <a:pt x="20538" y="108406"/>
                </a:cubicBezTo>
                <a:cubicBezTo>
                  <a:pt x="18083" y="111710"/>
                  <a:pt x="14511" y="114300"/>
                  <a:pt x="10358" y="114300"/>
                </a:cubicBezTo>
                <a:cubicBezTo>
                  <a:pt x="4643" y="114300"/>
                  <a:pt x="0" y="109657"/>
                  <a:pt x="0" y="103942"/>
                </a:cubicBezTo>
                <a:lnTo>
                  <a:pt x="0" y="78581"/>
                </a:lnTo>
                <a:cubicBezTo>
                  <a:pt x="0" y="66749"/>
                  <a:pt x="9599" y="57150"/>
                  <a:pt x="21431" y="57150"/>
                </a:cubicBezTo>
                <a:lnTo>
                  <a:pt x="70009" y="57150"/>
                </a:lnTo>
                <a:cubicBezTo>
                  <a:pt x="76706" y="57150"/>
                  <a:pt x="82153" y="51703"/>
                  <a:pt x="82153" y="45006"/>
                </a:cubicBezTo>
                <a:cubicBezTo>
                  <a:pt x="82153" y="40764"/>
                  <a:pt x="79742" y="36969"/>
                  <a:pt x="76795" y="33888"/>
                </a:cubicBezTo>
                <a:cubicBezTo>
                  <a:pt x="73447" y="30361"/>
                  <a:pt x="71438" y="26075"/>
                  <a:pt x="71438" y="21431"/>
                </a:cubicBezTo>
                <a:cubicBezTo>
                  <a:pt x="71438" y="9599"/>
                  <a:pt x="84252" y="0"/>
                  <a:pt x="100013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0" name="Text 28"/>
          <p:cNvSpPr/>
          <p:nvPr/>
        </p:nvSpPr>
        <p:spPr>
          <a:xfrm>
            <a:off x="8985200" y="1695450"/>
            <a:ext cx="1028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生态成熟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8337500" y="2266950"/>
            <a:ext cx="334327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AntV企业级可视化 + LangGraph状态机，提供成熟的开发工具链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8356550" y="29527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8F97A3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3" name="Text 31"/>
          <p:cNvSpPr/>
          <p:nvPr/>
        </p:nvSpPr>
        <p:spPr>
          <a:xfrm>
            <a:off x="8604200" y="291465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开箱即用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8356550" y="32575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8F97A3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5" name="Text 33"/>
          <p:cNvSpPr/>
          <p:nvPr/>
        </p:nvSpPr>
        <p:spPr>
          <a:xfrm>
            <a:off x="8604200" y="321945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丰富文档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8356550" y="35623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8F97A3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7" name="Text 35"/>
          <p:cNvSpPr/>
          <p:nvPr/>
        </p:nvSpPr>
        <p:spPr>
          <a:xfrm>
            <a:off x="8604200" y="352425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社区活跃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385763" y="4119562"/>
            <a:ext cx="11420475" cy="1114425"/>
          </a:xfrm>
          <a:custGeom>
            <a:avLst/>
            <a:gdLst/>
            <a:ahLst/>
            <a:cxnLst/>
            <a:rect l="l" t="t" r="r" b="b"/>
            <a:pathLst>
              <a:path w="11420475" h="1114425">
                <a:moveTo>
                  <a:pt x="76204" y="0"/>
                </a:moveTo>
                <a:lnTo>
                  <a:pt x="11344271" y="0"/>
                </a:lnTo>
                <a:cubicBezTo>
                  <a:pt x="11386357" y="0"/>
                  <a:pt x="11420475" y="34118"/>
                  <a:pt x="11420475" y="76204"/>
                </a:cubicBezTo>
                <a:lnTo>
                  <a:pt x="11420475" y="1038221"/>
                </a:lnTo>
                <a:cubicBezTo>
                  <a:pt x="11420475" y="1080307"/>
                  <a:pt x="11386357" y="1114425"/>
                  <a:pt x="11344271" y="1114425"/>
                </a:cubicBezTo>
                <a:lnTo>
                  <a:pt x="76204" y="1114425"/>
                </a:lnTo>
                <a:cubicBezTo>
                  <a:pt x="34118" y="1114425"/>
                  <a:pt x="0" y="1080307"/>
                  <a:pt x="0" y="1038221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 w="12700">
            <a:solidFill>
              <a:srgbClr val="4C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" name="Shape 37"/>
          <p:cNvSpPr/>
          <p:nvPr/>
        </p:nvSpPr>
        <p:spPr>
          <a:xfrm>
            <a:off x="581025" y="4533900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71438" y="178594"/>
                </a:moveTo>
                <a:lnTo>
                  <a:pt x="13674" y="178594"/>
                </a:lnTo>
                <a:cubicBezTo>
                  <a:pt x="-223" y="178594"/>
                  <a:pt x="-8762" y="163469"/>
                  <a:pt x="-1619" y="151526"/>
                </a:cubicBezTo>
                <a:lnTo>
                  <a:pt x="27905" y="102301"/>
                </a:lnTo>
                <a:cubicBezTo>
                  <a:pt x="32761" y="94208"/>
                  <a:pt x="41467" y="89297"/>
                  <a:pt x="50899" y="89297"/>
                </a:cubicBezTo>
                <a:lnTo>
                  <a:pt x="103919" y="89297"/>
                </a:lnTo>
                <a:cubicBezTo>
                  <a:pt x="146391" y="17357"/>
                  <a:pt x="209736" y="13729"/>
                  <a:pt x="252096" y="19924"/>
                </a:cubicBezTo>
                <a:cubicBezTo>
                  <a:pt x="259240" y="20985"/>
                  <a:pt x="264821" y="26566"/>
                  <a:pt x="265826" y="33654"/>
                </a:cubicBezTo>
                <a:cubicBezTo>
                  <a:pt x="272021" y="76014"/>
                  <a:pt x="268393" y="139359"/>
                  <a:pt x="196453" y="181831"/>
                </a:cubicBezTo>
                <a:lnTo>
                  <a:pt x="196453" y="234851"/>
                </a:lnTo>
                <a:cubicBezTo>
                  <a:pt x="196453" y="244283"/>
                  <a:pt x="191542" y="252989"/>
                  <a:pt x="183449" y="257845"/>
                </a:cubicBezTo>
                <a:lnTo>
                  <a:pt x="134224" y="287369"/>
                </a:lnTo>
                <a:cubicBezTo>
                  <a:pt x="122337" y="294512"/>
                  <a:pt x="107156" y="285917"/>
                  <a:pt x="107156" y="272076"/>
                </a:cubicBezTo>
                <a:lnTo>
                  <a:pt x="107156" y="214313"/>
                </a:lnTo>
                <a:cubicBezTo>
                  <a:pt x="107156" y="194611"/>
                  <a:pt x="91139" y="178594"/>
                  <a:pt x="71438" y="178594"/>
                </a:cubicBezTo>
                <a:lnTo>
                  <a:pt x="71382" y="178594"/>
                </a:lnTo>
                <a:close/>
                <a:moveTo>
                  <a:pt x="223242" y="89297"/>
                </a:moveTo>
                <a:cubicBezTo>
                  <a:pt x="223242" y="74512"/>
                  <a:pt x="211238" y="62508"/>
                  <a:pt x="196453" y="62508"/>
                </a:cubicBezTo>
                <a:cubicBezTo>
                  <a:pt x="181668" y="62508"/>
                  <a:pt x="169664" y="74512"/>
                  <a:pt x="169664" y="89297"/>
                </a:cubicBezTo>
                <a:cubicBezTo>
                  <a:pt x="169664" y="104082"/>
                  <a:pt x="181668" y="116086"/>
                  <a:pt x="196453" y="116086"/>
                </a:cubicBezTo>
                <a:cubicBezTo>
                  <a:pt x="211238" y="116086"/>
                  <a:pt x="223242" y="104082"/>
                  <a:pt x="223242" y="89297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0" name="Text 38"/>
          <p:cNvSpPr/>
          <p:nvPr/>
        </p:nvSpPr>
        <p:spPr>
          <a:xfrm>
            <a:off x="1052513" y="4276725"/>
            <a:ext cx="106965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兼顾极速交付与未来扩展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1052513" y="4581525"/>
            <a:ext cx="1067752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技术栈选择向</a:t>
            </a:r>
            <a:r>
              <a:rPr lang="en-US" sz="1200" b="1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轻量级、云原生以及成熟的开源AI编排生态</a:t>
            </a: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倾斜，既能支撑MVP阶段的极速交付（4-6周），又能保证未来向全量Agent架构的平滑演进。LangGraph的图结构工作流支持复杂的状态机编排，为后续L3/L4级自动化能力预留了充足的扩展空间。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/>
          <p:cNvSpPr/>
          <p:nvPr/>
        </p:nvSpPr>
        <p:spPr>
          <a:xfrm>
            <a:off x="400050" y="2082403"/>
            <a:ext cx="1600200" cy="419100"/>
          </a:xfrm>
          <a:custGeom>
            <a:avLst/>
            <a:gdLst/>
            <a:ahLst/>
            <a:cxnLst/>
            <a:rect l="l" t="t" r="r" b="b"/>
            <a:pathLst>
              <a:path w="1600200" h="419100">
                <a:moveTo>
                  <a:pt x="0" y="0"/>
                </a:moveTo>
                <a:lnTo>
                  <a:pt x="1600200" y="0"/>
                </a:lnTo>
                <a:lnTo>
                  <a:pt x="160020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400050" y="2082403"/>
            <a:ext cx="38100" cy="419100"/>
          </a:xfrm>
          <a:custGeom>
            <a:avLst/>
            <a:gdLst/>
            <a:ahLst/>
            <a:cxnLst/>
            <a:rect l="l" t="t" r="r" b="b"/>
            <a:pathLst>
              <a:path w="38100" h="419100">
                <a:moveTo>
                  <a:pt x="0" y="0"/>
                </a:moveTo>
                <a:lnTo>
                  <a:pt x="38100" y="0"/>
                </a:lnTo>
                <a:lnTo>
                  <a:pt x="3810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Text 3"/>
          <p:cNvSpPr/>
          <p:nvPr/>
        </p:nvSpPr>
        <p:spPr>
          <a:xfrm>
            <a:off x="609600" y="2158603"/>
            <a:ext cx="12954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D4A26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CHAPTER 05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81000" y="2806303"/>
            <a:ext cx="11772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实施计划与里程碑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381000" y="3968353"/>
            <a:ext cx="1828800" cy="38100"/>
          </a:xfrm>
          <a:custGeom>
            <a:avLst/>
            <a:gdLst/>
            <a:ahLst/>
            <a:cxnLst/>
            <a:rect l="l" t="t" r="r" b="b"/>
            <a:pathLst>
              <a:path w="1828800" h="38100">
                <a:moveTo>
                  <a:pt x="0" y="0"/>
                </a:moveTo>
                <a:lnTo>
                  <a:pt x="1828800" y="0"/>
                </a:lnTo>
                <a:lnTo>
                  <a:pt x="18288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D4A26A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6"/>
          <p:cNvSpPr/>
          <p:nvPr/>
        </p:nvSpPr>
        <p:spPr>
          <a:xfrm>
            <a:off x="381000" y="4311253"/>
            <a:ext cx="654367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22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敏捷交付：4-6周快速验证业务价值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THREE-PHASE IMPLEMENTATION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三阶段实施路径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1811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D4A26A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81000" y="2886075"/>
            <a:ext cx="11430000" cy="38100"/>
          </a:xfrm>
          <a:custGeom>
            <a:avLst/>
            <a:gdLst/>
            <a:ahLst/>
            <a:cxnLst/>
            <a:rect l="l" t="t" r="r" b="b"/>
            <a:pathLst>
              <a:path w="11430000" h="38100">
                <a:moveTo>
                  <a:pt x="19050" y="0"/>
                </a:moveTo>
                <a:lnTo>
                  <a:pt x="11410950" y="0"/>
                </a:lnTo>
                <a:cubicBezTo>
                  <a:pt x="11421464" y="0"/>
                  <a:pt x="11430000" y="8536"/>
                  <a:pt x="11430000" y="19050"/>
                </a:cubicBezTo>
                <a:lnTo>
                  <a:pt x="11430000" y="19050"/>
                </a:lnTo>
                <a:cubicBezTo>
                  <a:pt x="11430000" y="29564"/>
                  <a:pt x="11421464" y="38100"/>
                  <a:pt x="11410950" y="38100"/>
                </a:cubicBezTo>
                <a:lnTo>
                  <a:pt x="19050" y="38100"/>
                </a:lnTo>
                <a:cubicBezTo>
                  <a:pt x="8536" y="38100"/>
                  <a:pt x="0" y="29564"/>
                  <a:pt x="0" y="19050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gradFill flip="none" rotWithShape="1">
            <a:gsLst>
              <a:gs pos="0">
                <a:srgbClr val="D4A26A"/>
              </a:gs>
              <a:gs pos="50000">
                <a:srgbClr val="4C5F7A"/>
              </a:gs>
              <a:gs pos="100000">
                <a:srgbClr val="8F97A3"/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390525" y="1381125"/>
            <a:ext cx="3638550" cy="3009900"/>
          </a:xfrm>
          <a:custGeom>
            <a:avLst/>
            <a:gdLst/>
            <a:ahLst/>
            <a:cxnLst/>
            <a:rect l="l" t="t" r="r" b="b"/>
            <a:pathLst>
              <a:path w="3638550" h="3009900">
                <a:moveTo>
                  <a:pt x="76211" y="0"/>
                </a:moveTo>
                <a:lnTo>
                  <a:pt x="3562339" y="0"/>
                </a:lnTo>
                <a:cubicBezTo>
                  <a:pt x="3604429" y="0"/>
                  <a:pt x="3638550" y="34121"/>
                  <a:pt x="3638550" y="76211"/>
                </a:cubicBezTo>
                <a:lnTo>
                  <a:pt x="3638550" y="2933689"/>
                </a:lnTo>
                <a:cubicBezTo>
                  <a:pt x="3638550" y="2975779"/>
                  <a:pt x="3604429" y="3009900"/>
                  <a:pt x="3562339" y="3009900"/>
                </a:cubicBezTo>
                <a:lnTo>
                  <a:pt x="76211" y="3009900"/>
                </a:lnTo>
                <a:cubicBezTo>
                  <a:pt x="34121" y="3009900"/>
                  <a:pt x="0" y="2975779"/>
                  <a:pt x="0" y="2933689"/>
                </a:cubicBezTo>
                <a:lnTo>
                  <a:pt x="0" y="76211"/>
                </a:lnTo>
                <a:cubicBezTo>
                  <a:pt x="0" y="34149"/>
                  <a:pt x="34149" y="0"/>
                  <a:pt x="76211" y="0"/>
                </a:cubicBezTo>
                <a:close/>
              </a:path>
            </a:pathLst>
          </a:custGeom>
          <a:gradFill flip="none" rotWithShape="1">
            <a:gsLst>
              <a:gs pos="0">
                <a:srgbClr val="D4A26A">
                  <a:alpha val="20000"/>
                </a:srgbClr>
              </a:gs>
              <a:gs pos="100000">
                <a:srgbClr val="D4A26A">
                  <a:alpha val="5000"/>
                </a:srgbClr>
              </a:gs>
            </a:gsLst>
            <a:lin ang="2700000" scaled="1"/>
          </a:gradFill>
          <a:ln w="25400">
            <a:solidFill>
              <a:srgbClr val="D4A26A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2038350" y="1257300"/>
            <a:ext cx="342900" cy="342900"/>
          </a:xfrm>
          <a:custGeom>
            <a:avLst/>
            <a:gdLst/>
            <a:ahLst/>
            <a:cxnLst/>
            <a:rect l="l" t="t" r="r" b="b"/>
            <a:pathLst>
              <a:path w="342900" h="342900">
                <a:moveTo>
                  <a:pt x="171450" y="0"/>
                </a:moveTo>
                <a:lnTo>
                  <a:pt x="171450" y="0"/>
                </a:lnTo>
                <a:cubicBezTo>
                  <a:pt x="266076" y="0"/>
                  <a:pt x="342900" y="76824"/>
                  <a:pt x="342900" y="171450"/>
                </a:cubicBezTo>
                <a:lnTo>
                  <a:pt x="342900" y="171450"/>
                </a:lnTo>
                <a:cubicBezTo>
                  <a:pt x="342900" y="266076"/>
                  <a:pt x="266076" y="342900"/>
                  <a:pt x="171450" y="342900"/>
                </a:cubicBezTo>
                <a:lnTo>
                  <a:pt x="171450" y="342900"/>
                </a:lnTo>
                <a:cubicBezTo>
                  <a:pt x="76824" y="342900"/>
                  <a:pt x="0" y="266076"/>
                  <a:pt x="0" y="171450"/>
                </a:cubicBezTo>
                <a:lnTo>
                  <a:pt x="0" y="171450"/>
                </a:lnTo>
                <a:cubicBezTo>
                  <a:pt x="0" y="76824"/>
                  <a:pt x="76824" y="0"/>
                  <a:pt x="171450" y="0"/>
                </a:cubicBezTo>
                <a:close/>
              </a:path>
            </a:pathLst>
          </a:custGeom>
          <a:solidFill>
            <a:srgbClr val="D4A26A"/>
          </a:solidFill>
          <a:ln w="50800">
            <a:solidFill>
              <a:srgbClr val="1A1D2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1971675" y="1238250"/>
            <a:ext cx="4000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1A1D21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33400" y="1733550"/>
            <a:ext cx="3352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资产盘点与平台搭建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57213" y="2076450"/>
            <a:ext cx="3305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D4A26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Week 1-2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90550" y="2381250"/>
            <a:ext cx="3238500" cy="1143000"/>
          </a:xfrm>
          <a:custGeom>
            <a:avLst/>
            <a:gdLst/>
            <a:ahLst/>
            <a:cxnLst/>
            <a:rect l="l" t="t" r="r" b="b"/>
            <a:pathLst>
              <a:path w="3238500" h="1143000">
                <a:moveTo>
                  <a:pt x="76204" y="0"/>
                </a:moveTo>
                <a:lnTo>
                  <a:pt x="3162296" y="0"/>
                </a:lnTo>
                <a:cubicBezTo>
                  <a:pt x="3204382" y="0"/>
                  <a:pt x="3238500" y="34118"/>
                  <a:pt x="3238500" y="76204"/>
                </a:cubicBezTo>
                <a:lnTo>
                  <a:pt x="3238500" y="1066796"/>
                </a:lnTo>
                <a:cubicBezTo>
                  <a:pt x="3238500" y="1108882"/>
                  <a:pt x="3204382" y="1143000"/>
                  <a:pt x="3162296" y="1143000"/>
                </a:cubicBezTo>
                <a:lnTo>
                  <a:pt x="76204" y="1143000"/>
                </a:lnTo>
                <a:cubicBezTo>
                  <a:pt x="34118" y="1143000"/>
                  <a:pt x="0" y="1108882"/>
                  <a:pt x="0" y="1066796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10"/>
          <p:cNvSpPr/>
          <p:nvPr/>
        </p:nvSpPr>
        <p:spPr>
          <a:xfrm>
            <a:off x="742950" y="2533650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92690" y="9525"/>
                </a:moveTo>
                <a:lnTo>
                  <a:pt x="95250" y="9525"/>
                </a:lnTo>
                <a:cubicBezTo>
                  <a:pt x="105757" y="9525"/>
                  <a:pt x="114300" y="18068"/>
                  <a:pt x="114300" y="28575"/>
                </a:cubicBezTo>
                <a:lnTo>
                  <a:pt x="114300" y="133350"/>
                </a:lnTo>
                <a:cubicBezTo>
                  <a:pt x="114300" y="143857"/>
                  <a:pt x="105757" y="152400"/>
                  <a:pt x="95250" y="152400"/>
                </a:cubicBezTo>
                <a:lnTo>
                  <a:pt x="19050" y="152400"/>
                </a:lnTo>
                <a:cubicBezTo>
                  <a:pt x="8543" y="152400"/>
                  <a:pt x="0" y="143857"/>
                  <a:pt x="0" y="133350"/>
                </a:cubicBezTo>
                <a:lnTo>
                  <a:pt x="0" y="28575"/>
                </a:lnTo>
                <a:cubicBezTo>
                  <a:pt x="0" y="18068"/>
                  <a:pt x="8543" y="9525"/>
                  <a:pt x="19050" y="9525"/>
                </a:cubicBezTo>
                <a:lnTo>
                  <a:pt x="21610" y="9525"/>
                </a:lnTo>
                <a:cubicBezTo>
                  <a:pt x="24884" y="3840"/>
                  <a:pt x="31046" y="0"/>
                  <a:pt x="38100" y="0"/>
                </a:cubicBezTo>
                <a:lnTo>
                  <a:pt x="76200" y="0"/>
                </a:lnTo>
                <a:cubicBezTo>
                  <a:pt x="83254" y="0"/>
                  <a:pt x="89416" y="3840"/>
                  <a:pt x="92690" y="9525"/>
                </a:cubicBezTo>
                <a:close/>
                <a:moveTo>
                  <a:pt x="73819" y="33338"/>
                </a:moveTo>
                <a:cubicBezTo>
                  <a:pt x="77778" y="33338"/>
                  <a:pt x="80962" y="30153"/>
                  <a:pt x="80962" y="26194"/>
                </a:cubicBezTo>
                <a:cubicBezTo>
                  <a:pt x="80962" y="22235"/>
                  <a:pt x="77778" y="19050"/>
                  <a:pt x="73819" y="19050"/>
                </a:cubicBezTo>
                <a:lnTo>
                  <a:pt x="40481" y="19050"/>
                </a:lnTo>
                <a:cubicBezTo>
                  <a:pt x="36522" y="19050"/>
                  <a:pt x="33338" y="22235"/>
                  <a:pt x="33338" y="26194"/>
                </a:cubicBezTo>
                <a:cubicBezTo>
                  <a:pt x="33338" y="30153"/>
                  <a:pt x="36522" y="33338"/>
                  <a:pt x="40481" y="33338"/>
                </a:cubicBezTo>
                <a:lnTo>
                  <a:pt x="73819" y="33338"/>
                </a:lnTo>
                <a:close/>
                <a:moveTo>
                  <a:pt x="82272" y="77599"/>
                </a:moveTo>
                <a:cubicBezTo>
                  <a:pt x="84356" y="74265"/>
                  <a:pt x="83344" y="69860"/>
                  <a:pt x="80010" y="67747"/>
                </a:cubicBezTo>
                <a:cubicBezTo>
                  <a:pt x="76676" y="65633"/>
                  <a:pt x="72271" y="66675"/>
                  <a:pt x="70158" y="70009"/>
                </a:cubicBezTo>
                <a:lnTo>
                  <a:pt x="51881" y="99268"/>
                </a:lnTo>
                <a:lnTo>
                  <a:pt x="43845" y="88553"/>
                </a:lnTo>
                <a:cubicBezTo>
                  <a:pt x="41464" y="85398"/>
                  <a:pt x="36999" y="84743"/>
                  <a:pt x="33844" y="87124"/>
                </a:cubicBezTo>
                <a:cubicBezTo>
                  <a:pt x="30688" y="89505"/>
                  <a:pt x="30034" y="93970"/>
                  <a:pt x="32415" y="97125"/>
                </a:cubicBezTo>
                <a:lnTo>
                  <a:pt x="46702" y="116175"/>
                </a:lnTo>
                <a:cubicBezTo>
                  <a:pt x="48101" y="118050"/>
                  <a:pt x="50363" y="119122"/>
                  <a:pt x="52715" y="119033"/>
                </a:cubicBezTo>
                <a:cubicBezTo>
                  <a:pt x="55066" y="118943"/>
                  <a:pt x="57210" y="117693"/>
                  <a:pt x="58460" y="115669"/>
                </a:cubicBezTo>
                <a:lnTo>
                  <a:pt x="82272" y="77569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1"/>
          <p:cNvSpPr/>
          <p:nvPr/>
        </p:nvSpPr>
        <p:spPr>
          <a:xfrm>
            <a:off x="895350" y="2495550"/>
            <a:ext cx="2895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核心任务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732234" y="280035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3"/>
          <p:cNvSpPr/>
          <p:nvPr/>
        </p:nvSpPr>
        <p:spPr>
          <a:xfrm>
            <a:off x="947737" y="2762250"/>
            <a:ext cx="18764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梳理首批10个高频核心业务API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732234" y="302895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5"/>
          <p:cNvSpPr/>
          <p:nvPr/>
        </p:nvSpPr>
        <p:spPr>
          <a:xfrm>
            <a:off x="947737" y="2990850"/>
            <a:ext cx="20288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部署Agent基础框架与大模型网关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732234" y="325755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7"/>
          <p:cNvSpPr/>
          <p:nvPr/>
        </p:nvSpPr>
        <p:spPr>
          <a:xfrm>
            <a:off x="947737" y="3219450"/>
            <a:ext cx="20669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搭建技能元数据注册表与沙箱环境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95313" y="3605213"/>
            <a:ext cx="3228975" cy="581025"/>
          </a:xfrm>
          <a:custGeom>
            <a:avLst/>
            <a:gdLst/>
            <a:ahLst/>
            <a:cxnLst/>
            <a:rect l="l" t="t" r="r" b="b"/>
            <a:pathLst>
              <a:path w="3228975" h="581025">
                <a:moveTo>
                  <a:pt x="76201" y="0"/>
                </a:moveTo>
                <a:lnTo>
                  <a:pt x="3152774" y="0"/>
                </a:lnTo>
                <a:cubicBezTo>
                  <a:pt x="3194830" y="0"/>
                  <a:pt x="3228975" y="34145"/>
                  <a:pt x="3228975" y="76201"/>
                </a:cubicBezTo>
                <a:lnTo>
                  <a:pt x="3228975" y="504824"/>
                </a:lnTo>
                <a:cubicBezTo>
                  <a:pt x="3228975" y="546880"/>
                  <a:pt x="3194830" y="581025"/>
                  <a:pt x="3152774" y="581025"/>
                </a:cubicBezTo>
                <a:lnTo>
                  <a:pt x="76201" y="581025"/>
                </a:lnTo>
                <a:cubicBezTo>
                  <a:pt x="34145" y="581025"/>
                  <a:pt x="0" y="546880"/>
                  <a:pt x="0" y="504824"/>
                </a:cubicBezTo>
                <a:lnTo>
                  <a:pt x="0" y="76201"/>
                </a:lnTo>
                <a:cubicBezTo>
                  <a:pt x="0" y="34145"/>
                  <a:pt x="34145" y="0"/>
                  <a:pt x="76201" y="0"/>
                </a:cubicBezTo>
                <a:close/>
              </a:path>
            </a:pathLst>
          </a:custGeom>
          <a:solidFill>
            <a:srgbClr val="D4A26A">
              <a:alpha val="10196"/>
            </a:srgbClr>
          </a:solidFill>
          <a:ln w="12700">
            <a:solidFill>
              <a:srgbClr val="D4A2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9"/>
          <p:cNvSpPr/>
          <p:nvPr/>
        </p:nvSpPr>
        <p:spPr>
          <a:xfrm>
            <a:off x="642938" y="3686175"/>
            <a:ext cx="31337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阶段产出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38175" y="3876675"/>
            <a:ext cx="31432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可运行的基础平台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4276725" y="1381125"/>
            <a:ext cx="3638550" cy="3009900"/>
          </a:xfrm>
          <a:custGeom>
            <a:avLst/>
            <a:gdLst/>
            <a:ahLst/>
            <a:cxnLst/>
            <a:rect l="l" t="t" r="r" b="b"/>
            <a:pathLst>
              <a:path w="3638550" h="3009900">
                <a:moveTo>
                  <a:pt x="76211" y="0"/>
                </a:moveTo>
                <a:lnTo>
                  <a:pt x="3562339" y="0"/>
                </a:lnTo>
                <a:cubicBezTo>
                  <a:pt x="3604429" y="0"/>
                  <a:pt x="3638550" y="34121"/>
                  <a:pt x="3638550" y="76211"/>
                </a:cubicBezTo>
                <a:lnTo>
                  <a:pt x="3638550" y="2933689"/>
                </a:lnTo>
                <a:cubicBezTo>
                  <a:pt x="3638550" y="2975779"/>
                  <a:pt x="3604429" y="3009900"/>
                  <a:pt x="3562339" y="3009900"/>
                </a:cubicBezTo>
                <a:lnTo>
                  <a:pt x="76211" y="3009900"/>
                </a:lnTo>
                <a:cubicBezTo>
                  <a:pt x="34121" y="3009900"/>
                  <a:pt x="0" y="2975779"/>
                  <a:pt x="0" y="2933689"/>
                </a:cubicBezTo>
                <a:lnTo>
                  <a:pt x="0" y="76211"/>
                </a:lnTo>
                <a:cubicBezTo>
                  <a:pt x="0" y="34149"/>
                  <a:pt x="34149" y="0"/>
                  <a:pt x="76211" y="0"/>
                </a:cubicBezTo>
                <a:close/>
              </a:path>
            </a:pathLst>
          </a:custGeom>
          <a:gradFill flip="none" rotWithShape="1">
            <a:gsLst>
              <a:gs pos="0">
                <a:srgbClr val="4C5F7A">
                  <a:alpha val="20000"/>
                </a:srgbClr>
              </a:gs>
              <a:gs pos="100000">
                <a:srgbClr val="4C5F7A">
                  <a:alpha val="5000"/>
                </a:srgbClr>
              </a:gs>
            </a:gsLst>
            <a:lin ang="2700000" scaled="1"/>
          </a:gradFill>
          <a:ln w="25400">
            <a:solidFill>
              <a:srgbClr val="4C5F7A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Shape 22"/>
          <p:cNvSpPr/>
          <p:nvPr/>
        </p:nvSpPr>
        <p:spPr>
          <a:xfrm>
            <a:off x="5924550" y="1257300"/>
            <a:ext cx="342900" cy="342900"/>
          </a:xfrm>
          <a:custGeom>
            <a:avLst/>
            <a:gdLst/>
            <a:ahLst/>
            <a:cxnLst/>
            <a:rect l="l" t="t" r="r" b="b"/>
            <a:pathLst>
              <a:path w="342900" h="342900">
                <a:moveTo>
                  <a:pt x="171450" y="0"/>
                </a:moveTo>
                <a:lnTo>
                  <a:pt x="171450" y="0"/>
                </a:lnTo>
                <a:cubicBezTo>
                  <a:pt x="266076" y="0"/>
                  <a:pt x="342900" y="76824"/>
                  <a:pt x="342900" y="171450"/>
                </a:cubicBezTo>
                <a:lnTo>
                  <a:pt x="342900" y="171450"/>
                </a:lnTo>
                <a:cubicBezTo>
                  <a:pt x="342900" y="266076"/>
                  <a:pt x="266076" y="342900"/>
                  <a:pt x="171450" y="342900"/>
                </a:cubicBezTo>
                <a:lnTo>
                  <a:pt x="171450" y="342900"/>
                </a:lnTo>
                <a:cubicBezTo>
                  <a:pt x="76824" y="342900"/>
                  <a:pt x="0" y="266076"/>
                  <a:pt x="0" y="171450"/>
                </a:cubicBezTo>
                <a:lnTo>
                  <a:pt x="0" y="171450"/>
                </a:lnTo>
                <a:cubicBezTo>
                  <a:pt x="0" y="76824"/>
                  <a:pt x="76824" y="0"/>
                  <a:pt x="171450" y="0"/>
                </a:cubicBezTo>
                <a:close/>
              </a:path>
            </a:pathLst>
          </a:custGeom>
          <a:solidFill>
            <a:srgbClr val="4C5F7A"/>
          </a:solidFill>
          <a:ln w="50800">
            <a:solidFill>
              <a:srgbClr val="1A1D2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3"/>
          <p:cNvSpPr/>
          <p:nvPr/>
        </p:nvSpPr>
        <p:spPr>
          <a:xfrm>
            <a:off x="5857875" y="1238250"/>
            <a:ext cx="4000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E0E2E6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2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4419600" y="1733550"/>
            <a:ext cx="3352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技能封装与Prompt调优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4443413" y="2076450"/>
            <a:ext cx="3305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4C5F7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Week 3-4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4476750" y="2381250"/>
            <a:ext cx="3238500" cy="1143000"/>
          </a:xfrm>
          <a:custGeom>
            <a:avLst/>
            <a:gdLst/>
            <a:ahLst/>
            <a:cxnLst/>
            <a:rect l="l" t="t" r="r" b="b"/>
            <a:pathLst>
              <a:path w="3238500" h="1143000">
                <a:moveTo>
                  <a:pt x="76204" y="0"/>
                </a:moveTo>
                <a:lnTo>
                  <a:pt x="3162296" y="0"/>
                </a:lnTo>
                <a:cubicBezTo>
                  <a:pt x="3204382" y="0"/>
                  <a:pt x="3238500" y="34118"/>
                  <a:pt x="3238500" y="76204"/>
                </a:cubicBezTo>
                <a:lnTo>
                  <a:pt x="3238500" y="1066796"/>
                </a:lnTo>
                <a:cubicBezTo>
                  <a:pt x="3238500" y="1108882"/>
                  <a:pt x="3204382" y="1143000"/>
                  <a:pt x="3162296" y="1143000"/>
                </a:cubicBezTo>
                <a:lnTo>
                  <a:pt x="76204" y="1143000"/>
                </a:lnTo>
                <a:cubicBezTo>
                  <a:pt x="34118" y="1143000"/>
                  <a:pt x="0" y="1108882"/>
                  <a:pt x="0" y="1066796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9" name="Shape 27"/>
          <p:cNvSpPr/>
          <p:nvPr/>
        </p:nvSpPr>
        <p:spPr>
          <a:xfrm>
            <a:off x="4591050" y="2533650"/>
            <a:ext cx="190500" cy="152400"/>
          </a:xfrm>
          <a:custGeom>
            <a:avLst/>
            <a:gdLst/>
            <a:ahLst/>
            <a:cxnLst/>
            <a:rect l="l" t="t" r="r" b="b"/>
            <a:pathLst>
              <a:path w="190500" h="152400">
                <a:moveTo>
                  <a:pt x="123795" y="62657"/>
                </a:moveTo>
                <a:cubicBezTo>
                  <a:pt x="127427" y="61674"/>
                  <a:pt x="131237" y="63401"/>
                  <a:pt x="132874" y="66764"/>
                </a:cubicBezTo>
                <a:lnTo>
                  <a:pt x="138410" y="77956"/>
                </a:lnTo>
                <a:cubicBezTo>
                  <a:pt x="141476" y="78373"/>
                  <a:pt x="144482" y="79206"/>
                  <a:pt x="147310" y="80367"/>
                </a:cubicBezTo>
                <a:lnTo>
                  <a:pt x="157728" y="73432"/>
                </a:lnTo>
                <a:cubicBezTo>
                  <a:pt x="160853" y="71348"/>
                  <a:pt x="164991" y="71765"/>
                  <a:pt x="167640" y="74414"/>
                </a:cubicBezTo>
                <a:lnTo>
                  <a:pt x="173355" y="80129"/>
                </a:lnTo>
                <a:cubicBezTo>
                  <a:pt x="176004" y="82778"/>
                  <a:pt x="176421" y="86945"/>
                  <a:pt x="174337" y="90041"/>
                </a:cubicBezTo>
                <a:lnTo>
                  <a:pt x="167402" y="100429"/>
                </a:lnTo>
                <a:cubicBezTo>
                  <a:pt x="167967" y="101828"/>
                  <a:pt x="168473" y="103287"/>
                  <a:pt x="168890" y="104805"/>
                </a:cubicBezTo>
                <a:cubicBezTo>
                  <a:pt x="169307" y="106323"/>
                  <a:pt x="169575" y="107811"/>
                  <a:pt x="169783" y="109329"/>
                </a:cubicBezTo>
                <a:lnTo>
                  <a:pt x="181005" y="114866"/>
                </a:lnTo>
                <a:cubicBezTo>
                  <a:pt x="184368" y="116532"/>
                  <a:pt x="186095" y="120342"/>
                  <a:pt x="185112" y="123944"/>
                </a:cubicBezTo>
                <a:lnTo>
                  <a:pt x="183029" y="131743"/>
                </a:lnTo>
                <a:cubicBezTo>
                  <a:pt x="182047" y="135344"/>
                  <a:pt x="178683" y="137785"/>
                  <a:pt x="174933" y="137547"/>
                </a:cubicBezTo>
                <a:lnTo>
                  <a:pt x="162431" y="136743"/>
                </a:lnTo>
                <a:cubicBezTo>
                  <a:pt x="160556" y="139154"/>
                  <a:pt x="158383" y="141387"/>
                  <a:pt x="155912" y="143292"/>
                </a:cubicBezTo>
                <a:lnTo>
                  <a:pt x="156716" y="155764"/>
                </a:lnTo>
                <a:cubicBezTo>
                  <a:pt x="156954" y="159514"/>
                  <a:pt x="154513" y="162907"/>
                  <a:pt x="150912" y="163860"/>
                </a:cubicBezTo>
                <a:lnTo>
                  <a:pt x="143113" y="165943"/>
                </a:lnTo>
                <a:cubicBezTo>
                  <a:pt x="139482" y="166926"/>
                  <a:pt x="135701" y="165199"/>
                  <a:pt x="134035" y="161836"/>
                </a:cubicBezTo>
                <a:lnTo>
                  <a:pt x="128498" y="150644"/>
                </a:lnTo>
                <a:cubicBezTo>
                  <a:pt x="125432" y="150227"/>
                  <a:pt x="122426" y="149394"/>
                  <a:pt x="119598" y="148233"/>
                </a:cubicBezTo>
                <a:lnTo>
                  <a:pt x="109180" y="155168"/>
                </a:lnTo>
                <a:cubicBezTo>
                  <a:pt x="106055" y="157252"/>
                  <a:pt x="101918" y="156835"/>
                  <a:pt x="99268" y="154186"/>
                </a:cubicBezTo>
                <a:lnTo>
                  <a:pt x="93553" y="148471"/>
                </a:lnTo>
                <a:cubicBezTo>
                  <a:pt x="90904" y="145822"/>
                  <a:pt x="90488" y="141684"/>
                  <a:pt x="92571" y="138559"/>
                </a:cubicBezTo>
                <a:lnTo>
                  <a:pt x="99506" y="128141"/>
                </a:lnTo>
                <a:cubicBezTo>
                  <a:pt x="98941" y="126742"/>
                  <a:pt x="98435" y="125284"/>
                  <a:pt x="98018" y="123765"/>
                </a:cubicBezTo>
                <a:cubicBezTo>
                  <a:pt x="97601" y="122247"/>
                  <a:pt x="97334" y="120729"/>
                  <a:pt x="97125" y="119241"/>
                </a:cubicBezTo>
                <a:lnTo>
                  <a:pt x="85904" y="113705"/>
                </a:lnTo>
                <a:cubicBezTo>
                  <a:pt x="82540" y="112038"/>
                  <a:pt x="80843" y="108228"/>
                  <a:pt x="81796" y="104626"/>
                </a:cubicBezTo>
                <a:lnTo>
                  <a:pt x="83880" y="96828"/>
                </a:lnTo>
                <a:cubicBezTo>
                  <a:pt x="84862" y="93226"/>
                  <a:pt x="88225" y="90785"/>
                  <a:pt x="91976" y="91023"/>
                </a:cubicBezTo>
                <a:lnTo>
                  <a:pt x="104448" y="91827"/>
                </a:lnTo>
                <a:cubicBezTo>
                  <a:pt x="106323" y="89416"/>
                  <a:pt x="108496" y="87184"/>
                  <a:pt x="110966" y="85279"/>
                </a:cubicBezTo>
                <a:lnTo>
                  <a:pt x="110163" y="72836"/>
                </a:lnTo>
                <a:cubicBezTo>
                  <a:pt x="109924" y="69086"/>
                  <a:pt x="112365" y="65693"/>
                  <a:pt x="115967" y="64740"/>
                </a:cubicBezTo>
                <a:lnTo>
                  <a:pt x="123765" y="62657"/>
                </a:lnTo>
                <a:close/>
                <a:moveTo>
                  <a:pt x="133469" y="101203"/>
                </a:moveTo>
                <a:cubicBezTo>
                  <a:pt x="126241" y="101211"/>
                  <a:pt x="120379" y="107087"/>
                  <a:pt x="120387" y="114315"/>
                </a:cubicBezTo>
                <a:cubicBezTo>
                  <a:pt x="120395" y="121543"/>
                  <a:pt x="126270" y="127405"/>
                  <a:pt x="133499" y="127397"/>
                </a:cubicBezTo>
                <a:cubicBezTo>
                  <a:pt x="140727" y="127389"/>
                  <a:pt x="146589" y="121513"/>
                  <a:pt x="146581" y="114285"/>
                </a:cubicBezTo>
                <a:cubicBezTo>
                  <a:pt x="146573" y="107057"/>
                  <a:pt x="140697" y="101195"/>
                  <a:pt x="133469" y="101203"/>
                </a:cubicBezTo>
                <a:close/>
                <a:moveTo>
                  <a:pt x="66943" y="-13543"/>
                </a:moveTo>
                <a:lnTo>
                  <a:pt x="74741" y="-11460"/>
                </a:lnTo>
                <a:cubicBezTo>
                  <a:pt x="78343" y="-10477"/>
                  <a:pt x="80784" y="-7084"/>
                  <a:pt x="80546" y="-3364"/>
                </a:cubicBezTo>
                <a:lnTo>
                  <a:pt x="79742" y="9079"/>
                </a:lnTo>
                <a:cubicBezTo>
                  <a:pt x="82213" y="10984"/>
                  <a:pt x="84386" y="13186"/>
                  <a:pt x="86261" y="15627"/>
                </a:cubicBezTo>
                <a:lnTo>
                  <a:pt x="98762" y="14823"/>
                </a:lnTo>
                <a:cubicBezTo>
                  <a:pt x="102483" y="14585"/>
                  <a:pt x="105876" y="17026"/>
                  <a:pt x="106859" y="20628"/>
                </a:cubicBezTo>
                <a:lnTo>
                  <a:pt x="108942" y="28426"/>
                </a:lnTo>
                <a:cubicBezTo>
                  <a:pt x="109895" y="32028"/>
                  <a:pt x="108198" y="35838"/>
                  <a:pt x="104835" y="37505"/>
                </a:cubicBezTo>
                <a:lnTo>
                  <a:pt x="93613" y="43041"/>
                </a:lnTo>
                <a:cubicBezTo>
                  <a:pt x="93405" y="44559"/>
                  <a:pt x="93107" y="46077"/>
                  <a:pt x="92720" y="47565"/>
                </a:cubicBezTo>
                <a:cubicBezTo>
                  <a:pt x="92333" y="49054"/>
                  <a:pt x="91797" y="50542"/>
                  <a:pt x="91232" y="51941"/>
                </a:cubicBezTo>
                <a:lnTo>
                  <a:pt x="98167" y="62359"/>
                </a:lnTo>
                <a:cubicBezTo>
                  <a:pt x="100251" y="65484"/>
                  <a:pt x="99834" y="69622"/>
                  <a:pt x="97185" y="72271"/>
                </a:cubicBezTo>
                <a:lnTo>
                  <a:pt x="91470" y="77986"/>
                </a:lnTo>
                <a:cubicBezTo>
                  <a:pt x="88821" y="80635"/>
                  <a:pt x="84683" y="81052"/>
                  <a:pt x="81558" y="78968"/>
                </a:cubicBezTo>
                <a:lnTo>
                  <a:pt x="71140" y="72033"/>
                </a:lnTo>
                <a:cubicBezTo>
                  <a:pt x="68312" y="73194"/>
                  <a:pt x="65306" y="74027"/>
                  <a:pt x="62240" y="74444"/>
                </a:cubicBezTo>
                <a:lnTo>
                  <a:pt x="56704" y="85636"/>
                </a:lnTo>
                <a:cubicBezTo>
                  <a:pt x="55037" y="88999"/>
                  <a:pt x="51227" y="90696"/>
                  <a:pt x="47625" y="89743"/>
                </a:cubicBezTo>
                <a:lnTo>
                  <a:pt x="39826" y="87660"/>
                </a:lnTo>
                <a:cubicBezTo>
                  <a:pt x="36195" y="86678"/>
                  <a:pt x="33784" y="83284"/>
                  <a:pt x="34022" y="79564"/>
                </a:cubicBezTo>
                <a:lnTo>
                  <a:pt x="34826" y="67092"/>
                </a:lnTo>
                <a:cubicBezTo>
                  <a:pt x="32355" y="65187"/>
                  <a:pt x="30182" y="62984"/>
                  <a:pt x="28307" y="60543"/>
                </a:cubicBezTo>
                <a:lnTo>
                  <a:pt x="15806" y="61347"/>
                </a:lnTo>
                <a:cubicBezTo>
                  <a:pt x="12085" y="61585"/>
                  <a:pt x="8692" y="59144"/>
                  <a:pt x="7709" y="55543"/>
                </a:cubicBezTo>
                <a:lnTo>
                  <a:pt x="5626" y="47744"/>
                </a:lnTo>
                <a:cubicBezTo>
                  <a:pt x="4673" y="44142"/>
                  <a:pt x="6370" y="40332"/>
                  <a:pt x="9733" y="38666"/>
                </a:cubicBezTo>
                <a:lnTo>
                  <a:pt x="20955" y="33129"/>
                </a:lnTo>
                <a:cubicBezTo>
                  <a:pt x="21163" y="31611"/>
                  <a:pt x="21461" y="30123"/>
                  <a:pt x="21848" y="28605"/>
                </a:cubicBezTo>
                <a:cubicBezTo>
                  <a:pt x="22265" y="27087"/>
                  <a:pt x="22741" y="25628"/>
                  <a:pt x="23336" y="24229"/>
                </a:cubicBezTo>
                <a:lnTo>
                  <a:pt x="16401" y="13841"/>
                </a:lnTo>
                <a:cubicBezTo>
                  <a:pt x="14317" y="10716"/>
                  <a:pt x="14734" y="6578"/>
                  <a:pt x="17383" y="3929"/>
                </a:cubicBezTo>
                <a:lnTo>
                  <a:pt x="23098" y="-1786"/>
                </a:lnTo>
                <a:cubicBezTo>
                  <a:pt x="25747" y="-4435"/>
                  <a:pt x="29885" y="-4852"/>
                  <a:pt x="33010" y="-2768"/>
                </a:cubicBezTo>
                <a:lnTo>
                  <a:pt x="43428" y="4167"/>
                </a:lnTo>
                <a:cubicBezTo>
                  <a:pt x="46256" y="3006"/>
                  <a:pt x="49262" y="2173"/>
                  <a:pt x="52328" y="1756"/>
                </a:cubicBezTo>
                <a:lnTo>
                  <a:pt x="57864" y="-9436"/>
                </a:lnTo>
                <a:cubicBezTo>
                  <a:pt x="59531" y="-12799"/>
                  <a:pt x="63311" y="-14496"/>
                  <a:pt x="66943" y="-13543"/>
                </a:cubicBezTo>
                <a:close/>
                <a:moveTo>
                  <a:pt x="57269" y="25003"/>
                </a:moveTo>
                <a:cubicBezTo>
                  <a:pt x="50041" y="25003"/>
                  <a:pt x="44172" y="30872"/>
                  <a:pt x="44172" y="38100"/>
                </a:cubicBezTo>
                <a:cubicBezTo>
                  <a:pt x="44172" y="45328"/>
                  <a:pt x="50041" y="51197"/>
                  <a:pt x="57269" y="51197"/>
                </a:cubicBezTo>
                <a:cubicBezTo>
                  <a:pt x="64497" y="51197"/>
                  <a:pt x="70366" y="45328"/>
                  <a:pt x="70366" y="38100"/>
                </a:cubicBezTo>
                <a:cubicBezTo>
                  <a:pt x="70366" y="30872"/>
                  <a:pt x="64497" y="25003"/>
                  <a:pt x="57269" y="25003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0" name="Text 28"/>
          <p:cNvSpPr/>
          <p:nvPr/>
        </p:nvSpPr>
        <p:spPr>
          <a:xfrm>
            <a:off x="4781550" y="2495550"/>
            <a:ext cx="2895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核心任务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4618434" y="280035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2" name="Text 30"/>
          <p:cNvSpPr/>
          <p:nvPr/>
        </p:nvSpPr>
        <p:spPr>
          <a:xfrm>
            <a:off x="4833938" y="2762250"/>
            <a:ext cx="2276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完成首批API的注册与语义化描述配置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4618434" y="302895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4" name="Text 32"/>
          <p:cNvSpPr/>
          <p:nvPr/>
        </p:nvSpPr>
        <p:spPr>
          <a:xfrm>
            <a:off x="4833938" y="2990850"/>
            <a:ext cx="2781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针对测试用例进行意图识别的Prompt工程调优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4618434" y="325755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6" name="Text 34"/>
          <p:cNvSpPr/>
          <p:nvPr/>
        </p:nvSpPr>
        <p:spPr>
          <a:xfrm>
            <a:off x="4833938" y="3219450"/>
            <a:ext cx="1952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确保95%以上的意图路由准确率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4481513" y="3605213"/>
            <a:ext cx="3228975" cy="581025"/>
          </a:xfrm>
          <a:custGeom>
            <a:avLst/>
            <a:gdLst/>
            <a:ahLst/>
            <a:cxnLst/>
            <a:rect l="l" t="t" r="r" b="b"/>
            <a:pathLst>
              <a:path w="3228975" h="581025">
                <a:moveTo>
                  <a:pt x="76201" y="0"/>
                </a:moveTo>
                <a:lnTo>
                  <a:pt x="3152774" y="0"/>
                </a:lnTo>
                <a:cubicBezTo>
                  <a:pt x="3194830" y="0"/>
                  <a:pt x="3228975" y="34145"/>
                  <a:pt x="3228975" y="76201"/>
                </a:cubicBezTo>
                <a:lnTo>
                  <a:pt x="3228975" y="504824"/>
                </a:lnTo>
                <a:cubicBezTo>
                  <a:pt x="3228975" y="546880"/>
                  <a:pt x="3194830" y="581025"/>
                  <a:pt x="3152774" y="581025"/>
                </a:cubicBezTo>
                <a:lnTo>
                  <a:pt x="76201" y="581025"/>
                </a:lnTo>
                <a:cubicBezTo>
                  <a:pt x="34145" y="581025"/>
                  <a:pt x="0" y="546880"/>
                  <a:pt x="0" y="504824"/>
                </a:cubicBezTo>
                <a:lnTo>
                  <a:pt x="0" y="76201"/>
                </a:lnTo>
                <a:cubicBezTo>
                  <a:pt x="0" y="34145"/>
                  <a:pt x="34145" y="0"/>
                  <a:pt x="76201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 w="12700">
            <a:solidFill>
              <a:srgbClr val="4C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" name="Text 36"/>
          <p:cNvSpPr/>
          <p:nvPr/>
        </p:nvSpPr>
        <p:spPr>
          <a:xfrm>
            <a:off x="4529138" y="3686175"/>
            <a:ext cx="31337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阶段产出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4524375" y="3876675"/>
            <a:ext cx="31432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10个可用的数据Skill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8162925" y="1381125"/>
            <a:ext cx="3638550" cy="3009900"/>
          </a:xfrm>
          <a:custGeom>
            <a:avLst/>
            <a:gdLst/>
            <a:ahLst/>
            <a:cxnLst/>
            <a:rect l="l" t="t" r="r" b="b"/>
            <a:pathLst>
              <a:path w="3638550" h="3009900">
                <a:moveTo>
                  <a:pt x="76211" y="0"/>
                </a:moveTo>
                <a:lnTo>
                  <a:pt x="3562339" y="0"/>
                </a:lnTo>
                <a:cubicBezTo>
                  <a:pt x="3604429" y="0"/>
                  <a:pt x="3638550" y="34121"/>
                  <a:pt x="3638550" y="76211"/>
                </a:cubicBezTo>
                <a:lnTo>
                  <a:pt x="3638550" y="2933689"/>
                </a:lnTo>
                <a:cubicBezTo>
                  <a:pt x="3638550" y="2975779"/>
                  <a:pt x="3604429" y="3009900"/>
                  <a:pt x="3562339" y="3009900"/>
                </a:cubicBezTo>
                <a:lnTo>
                  <a:pt x="76211" y="3009900"/>
                </a:lnTo>
                <a:cubicBezTo>
                  <a:pt x="34121" y="3009900"/>
                  <a:pt x="0" y="2975779"/>
                  <a:pt x="0" y="2933689"/>
                </a:cubicBezTo>
                <a:lnTo>
                  <a:pt x="0" y="76211"/>
                </a:lnTo>
                <a:cubicBezTo>
                  <a:pt x="0" y="34149"/>
                  <a:pt x="34149" y="0"/>
                  <a:pt x="76211" y="0"/>
                </a:cubicBezTo>
                <a:close/>
              </a:path>
            </a:pathLst>
          </a:custGeom>
          <a:gradFill flip="none" rotWithShape="1">
            <a:gsLst>
              <a:gs pos="0">
                <a:srgbClr val="8F97A3">
                  <a:alpha val="20000"/>
                </a:srgbClr>
              </a:gs>
              <a:gs pos="100000">
                <a:srgbClr val="8F97A3">
                  <a:alpha val="5000"/>
                </a:srgbClr>
              </a:gs>
            </a:gsLst>
            <a:lin ang="2700000" scaled="1"/>
          </a:gradFill>
          <a:ln w="25400">
            <a:solidFill>
              <a:srgbClr val="8F97A3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" name="Shape 39"/>
          <p:cNvSpPr/>
          <p:nvPr/>
        </p:nvSpPr>
        <p:spPr>
          <a:xfrm>
            <a:off x="9810750" y="1257300"/>
            <a:ext cx="342900" cy="342900"/>
          </a:xfrm>
          <a:custGeom>
            <a:avLst/>
            <a:gdLst/>
            <a:ahLst/>
            <a:cxnLst/>
            <a:rect l="l" t="t" r="r" b="b"/>
            <a:pathLst>
              <a:path w="342900" h="342900">
                <a:moveTo>
                  <a:pt x="171450" y="0"/>
                </a:moveTo>
                <a:lnTo>
                  <a:pt x="171450" y="0"/>
                </a:lnTo>
                <a:cubicBezTo>
                  <a:pt x="266076" y="0"/>
                  <a:pt x="342900" y="76824"/>
                  <a:pt x="342900" y="171450"/>
                </a:cubicBezTo>
                <a:lnTo>
                  <a:pt x="342900" y="171450"/>
                </a:lnTo>
                <a:cubicBezTo>
                  <a:pt x="342900" y="266076"/>
                  <a:pt x="266076" y="342900"/>
                  <a:pt x="171450" y="342900"/>
                </a:cubicBezTo>
                <a:lnTo>
                  <a:pt x="171450" y="342900"/>
                </a:lnTo>
                <a:cubicBezTo>
                  <a:pt x="76824" y="342900"/>
                  <a:pt x="0" y="266076"/>
                  <a:pt x="0" y="171450"/>
                </a:cubicBezTo>
                <a:lnTo>
                  <a:pt x="0" y="171450"/>
                </a:lnTo>
                <a:cubicBezTo>
                  <a:pt x="0" y="76824"/>
                  <a:pt x="76824" y="0"/>
                  <a:pt x="171450" y="0"/>
                </a:cubicBezTo>
                <a:close/>
              </a:path>
            </a:pathLst>
          </a:custGeom>
          <a:solidFill>
            <a:srgbClr val="8F97A3"/>
          </a:solidFill>
          <a:ln w="50800">
            <a:solidFill>
              <a:srgbClr val="1A1D2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2" name="Text 40"/>
          <p:cNvSpPr/>
          <p:nvPr/>
        </p:nvSpPr>
        <p:spPr>
          <a:xfrm>
            <a:off x="9744075" y="1238250"/>
            <a:ext cx="4000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1A1D21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3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8305800" y="1733550"/>
            <a:ext cx="3352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灰度上线与业务验证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8329613" y="2076450"/>
            <a:ext cx="3305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8F97A3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Week 5-6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8362950" y="2381250"/>
            <a:ext cx="3238500" cy="1143000"/>
          </a:xfrm>
          <a:custGeom>
            <a:avLst/>
            <a:gdLst/>
            <a:ahLst/>
            <a:cxnLst/>
            <a:rect l="l" t="t" r="r" b="b"/>
            <a:pathLst>
              <a:path w="3238500" h="1143000">
                <a:moveTo>
                  <a:pt x="76204" y="0"/>
                </a:moveTo>
                <a:lnTo>
                  <a:pt x="3162296" y="0"/>
                </a:lnTo>
                <a:cubicBezTo>
                  <a:pt x="3204382" y="0"/>
                  <a:pt x="3238500" y="34118"/>
                  <a:pt x="3238500" y="76204"/>
                </a:cubicBezTo>
                <a:lnTo>
                  <a:pt x="3238500" y="1066796"/>
                </a:lnTo>
                <a:cubicBezTo>
                  <a:pt x="3238500" y="1108882"/>
                  <a:pt x="3204382" y="1143000"/>
                  <a:pt x="3162296" y="1143000"/>
                </a:cubicBezTo>
                <a:lnTo>
                  <a:pt x="76204" y="1143000"/>
                </a:lnTo>
                <a:cubicBezTo>
                  <a:pt x="34118" y="1143000"/>
                  <a:pt x="0" y="1108882"/>
                  <a:pt x="0" y="1066796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6" name="Shape 44"/>
          <p:cNvSpPr/>
          <p:nvPr/>
        </p:nvSpPr>
        <p:spPr>
          <a:xfrm>
            <a:off x="8496300" y="25336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38100" y="95250"/>
                </a:moveTo>
                <a:lnTo>
                  <a:pt x="7293" y="95250"/>
                </a:lnTo>
                <a:cubicBezTo>
                  <a:pt x="-119" y="95250"/>
                  <a:pt x="-4673" y="87184"/>
                  <a:pt x="-863" y="80814"/>
                </a:cubicBezTo>
                <a:lnTo>
                  <a:pt x="14883" y="54560"/>
                </a:lnTo>
                <a:cubicBezTo>
                  <a:pt x="17472" y="50244"/>
                  <a:pt x="22116" y="47625"/>
                  <a:pt x="27146" y="47625"/>
                </a:cubicBezTo>
                <a:lnTo>
                  <a:pt x="55424" y="47625"/>
                </a:lnTo>
                <a:cubicBezTo>
                  <a:pt x="78075" y="9257"/>
                  <a:pt x="111859" y="7322"/>
                  <a:pt x="134451" y="10626"/>
                </a:cubicBezTo>
                <a:cubicBezTo>
                  <a:pt x="138261" y="11192"/>
                  <a:pt x="141238" y="14168"/>
                  <a:pt x="141774" y="17949"/>
                </a:cubicBezTo>
                <a:cubicBezTo>
                  <a:pt x="145078" y="40541"/>
                  <a:pt x="143143" y="74325"/>
                  <a:pt x="104775" y="96976"/>
                </a:cubicBezTo>
                <a:lnTo>
                  <a:pt x="104775" y="125254"/>
                </a:lnTo>
                <a:cubicBezTo>
                  <a:pt x="104775" y="130284"/>
                  <a:pt x="102156" y="134928"/>
                  <a:pt x="97840" y="137517"/>
                </a:cubicBezTo>
                <a:lnTo>
                  <a:pt x="71586" y="153263"/>
                </a:lnTo>
                <a:cubicBezTo>
                  <a:pt x="65246" y="157073"/>
                  <a:pt x="57150" y="152489"/>
                  <a:pt x="57150" y="145107"/>
                </a:cubicBezTo>
                <a:lnTo>
                  <a:pt x="57150" y="114300"/>
                </a:lnTo>
                <a:cubicBezTo>
                  <a:pt x="57150" y="103793"/>
                  <a:pt x="48607" y="95250"/>
                  <a:pt x="38100" y="95250"/>
                </a:cubicBezTo>
                <a:lnTo>
                  <a:pt x="38070" y="95250"/>
                </a:lnTo>
                <a:close/>
                <a:moveTo>
                  <a:pt x="119062" y="47625"/>
                </a:moveTo>
                <a:cubicBezTo>
                  <a:pt x="119062" y="39740"/>
                  <a:pt x="112660" y="33338"/>
                  <a:pt x="104775" y="33338"/>
                </a:cubicBezTo>
                <a:cubicBezTo>
                  <a:pt x="96890" y="33338"/>
                  <a:pt x="90488" y="39740"/>
                  <a:pt x="90488" y="47625"/>
                </a:cubicBezTo>
                <a:cubicBezTo>
                  <a:pt x="90488" y="55510"/>
                  <a:pt x="96890" y="61912"/>
                  <a:pt x="104775" y="61912"/>
                </a:cubicBezTo>
                <a:cubicBezTo>
                  <a:pt x="112660" y="61912"/>
                  <a:pt x="119062" y="55510"/>
                  <a:pt x="119062" y="47625"/>
                </a:cubicBezTo>
                <a:close/>
              </a:path>
            </a:pathLst>
          </a:custGeom>
          <a:solidFill>
            <a:srgbClr val="8F97A3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7" name="Text 45"/>
          <p:cNvSpPr/>
          <p:nvPr/>
        </p:nvSpPr>
        <p:spPr>
          <a:xfrm>
            <a:off x="8667750" y="2495550"/>
            <a:ext cx="2895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核心任务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8504634" y="280035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8F97A3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9" name="Text 47"/>
          <p:cNvSpPr/>
          <p:nvPr/>
        </p:nvSpPr>
        <p:spPr>
          <a:xfrm>
            <a:off x="8720138" y="2762250"/>
            <a:ext cx="2333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开放给特定的业务分析师团队进行内测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8504634" y="302895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8F97A3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1" name="Text 49"/>
          <p:cNvSpPr/>
          <p:nvPr/>
        </p:nvSpPr>
        <p:spPr>
          <a:xfrm>
            <a:off x="8720138" y="2990850"/>
            <a:ext cx="2533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收集多轮对话中的失败案例（Bad Case）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8504634" y="325755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8F97A3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3" name="Text 51"/>
          <p:cNvSpPr/>
          <p:nvPr/>
        </p:nvSpPr>
        <p:spPr>
          <a:xfrm>
            <a:off x="8720138" y="3219450"/>
            <a:ext cx="20669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持续微调优化系统性能与用户体验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8367712" y="3605213"/>
            <a:ext cx="3228975" cy="581025"/>
          </a:xfrm>
          <a:custGeom>
            <a:avLst/>
            <a:gdLst/>
            <a:ahLst/>
            <a:cxnLst/>
            <a:rect l="l" t="t" r="r" b="b"/>
            <a:pathLst>
              <a:path w="3228975" h="581025">
                <a:moveTo>
                  <a:pt x="76201" y="0"/>
                </a:moveTo>
                <a:lnTo>
                  <a:pt x="3152774" y="0"/>
                </a:lnTo>
                <a:cubicBezTo>
                  <a:pt x="3194830" y="0"/>
                  <a:pt x="3228975" y="34145"/>
                  <a:pt x="3228975" y="76201"/>
                </a:cubicBezTo>
                <a:lnTo>
                  <a:pt x="3228975" y="504824"/>
                </a:lnTo>
                <a:cubicBezTo>
                  <a:pt x="3228975" y="546880"/>
                  <a:pt x="3194830" y="581025"/>
                  <a:pt x="3152774" y="581025"/>
                </a:cubicBezTo>
                <a:lnTo>
                  <a:pt x="76201" y="581025"/>
                </a:lnTo>
                <a:cubicBezTo>
                  <a:pt x="34145" y="581025"/>
                  <a:pt x="0" y="546880"/>
                  <a:pt x="0" y="504824"/>
                </a:cubicBezTo>
                <a:lnTo>
                  <a:pt x="0" y="76201"/>
                </a:lnTo>
                <a:cubicBezTo>
                  <a:pt x="0" y="34145"/>
                  <a:pt x="34145" y="0"/>
                  <a:pt x="76201" y="0"/>
                </a:cubicBezTo>
                <a:close/>
              </a:path>
            </a:pathLst>
          </a:custGeom>
          <a:solidFill>
            <a:srgbClr val="8F97A3">
              <a:alpha val="10196"/>
            </a:srgbClr>
          </a:solidFill>
          <a:ln w="12700">
            <a:solidFill>
              <a:srgbClr val="8F97A3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5" name="Text 53"/>
          <p:cNvSpPr/>
          <p:nvPr/>
        </p:nvSpPr>
        <p:spPr>
          <a:xfrm>
            <a:off x="8415338" y="3686175"/>
            <a:ext cx="31337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阶段产出</a:t>
            </a:r>
            <a:endParaRPr lang="en-US" sz="1600" dirty="0"/>
          </a:p>
        </p:txBody>
      </p:sp>
      <p:sp>
        <p:nvSpPr>
          <p:cNvPr id="56" name="Text 54"/>
          <p:cNvSpPr/>
          <p:nvPr/>
        </p:nvSpPr>
        <p:spPr>
          <a:xfrm>
            <a:off x="8410575" y="3876675"/>
            <a:ext cx="31432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验证通过的可发布版本</a:t>
            </a:r>
            <a:endParaRPr lang="en-US" sz="1600" dirty="0"/>
          </a:p>
        </p:txBody>
      </p:sp>
      <p:sp>
        <p:nvSpPr>
          <p:cNvPr id="57" name="Shape 55"/>
          <p:cNvSpPr/>
          <p:nvPr/>
        </p:nvSpPr>
        <p:spPr>
          <a:xfrm>
            <a:off x="385763" y="4557713"/>
            <a:ext cx="2733675" cy="809625"/>
          </a:xfrm>
          <a:custGeom>
            <a:avLst/>
            <a:gdLst/>
            <a:ahLst/>
            <a:cxnLst/>
            <a:rect l="l" t="t" r="r" b="b"/>
            <a:pathLst>
              <a:path w="2733675" h="809625">
                <a:moveTo>
                  <a:pt x="76202" y="0"/>
                </a:moveTo>
                <a:lnTo>
                  <a:pt x="2657473" y="0"/>
                </a:lnTo>
                <a:cubicBezTo>
                  <a:pt x="2699558" y="0"/>
                  <a:pt x="2733675" y="34117"/>
                  <a:pt x="2733675" y="76202"/>
                </a:cubicBezTo>
                <a:lnTo>
                  <a:pt x="2733675" y="733423"/>
                </a:lnTo>
                <a:cubicBezTo>
                  <a:pt x="2733675" y="775508"/>
                  <a:pt x="2699558" y="809625"/>
                  <a:pt x="2657473" y="809625"/>
                </a:cubicBezTo>
                <a:lnTo>
                  <a:pt x="76202" y="809625"/>
                </a:lnTo>
                <a:cubicBezTo>
                  <a:pt x="34117" y="809625"/>
                  <a:pt x="0" y="775508"/>
                  <a:pt x="0" y="733423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 w="12700">
            <a:solidFill>
              <a:srgbClr val="4C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" name="Text 56"/>
          <p:cNvSpPr/>
          <p:nvPr/>
        </p:nvSpPr>
        <p:spPr>
          <a:xfrm>
            <a:off x="466725" y="4676775"/>
            <a:ext cx="2571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项目周期</a:t>
            </a:r>
            <a:endParaRPr lang="en-US" sz="1600" dirty="0"/>
          </a:p>
        </p:txBody>
      </p:sp>
      <p:sp>
        <p:nvSpPr>
          <p:cNvPr id="59" name="Text 57"/>
          <p:cNvSpPr/>
          <p:nvPr/>
        </p:nvSpPr>
        <p:spPr>
          <a:xfrm>
            <a:off x="447675" y="4943475"/>
            <a:ext cx="26098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4-6周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3281363" y="4557713"/>
            <a:ext cx="2733675" cy="809625"/>
          </a:xfrm>
          <a:custGeom>
            <a:avLst/>
            <a:gdLst/>
            <a:ahLst/>
            <a:cxnLst/>
            <a:rect l="l" t="t" r="r" b="b"/>
            <a:pathLst>
              <a:path w="2733675" h="809625">
                <a:moveTo>
                  <a:pt x="76202" y="0"/>
                </a:moveTo>
                <a:lnTo>
                  <a:pt x="2657473" y="0"/>
                </a:lnTo>
                <a:cubicBezTo>
                  <a:pt x="2699558" y="0"/>
                  <a:pt x="2733675" y="34117"/>
                  <a:pt x="2733675" y="76202"/>
                </a:cubicBezTo>
                <a:lnTo>
                  <a:pt x="2733675" y="733423"/>
                </a:lnTo>
                <a:cubicBezTo>
                  <a:pt x="2733675" y="775508"/>
                  <a:pt x="2699558" y="809625"/>
                  <a:pt x="2657473" y="809625"/>
                </a:cubicBezTo>
                <a:lnTo>
                  <a:pt x="76202" y="809625"/>
                </a:lnTo>
                <a:cubicBezTo>
                  <a:pt x="34117" y="809625"/>
                  <a:pt x="0" y="775508"/>
                  <a:pt x="0" y="733423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 w="12700">
            <a:solidFill>
              <a:srgbClr val="4C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" name="Text 59"/>
          <p:cNvSpPr/>
          <p:nvPr/>
        </p:nvSpPr>
        <p:spPr>
          <a:xfrm>
            <a:off x="3362325" y="4676775"/>
            <a:ext cx="2571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核心Skill数量</a:t>
            </a:r>
            <a:endParaRPr lang="en-US" sz="1600" dirty="0"/>
          </a:p>
        </p:txBody>
      </p:sp>
      <p:sp>
        <p:nvSpPr>
          <p:cNvPr id="62" name="Text 60"/>
          <p:cNvSpPr/>
          <p:nvPr/>
        </p:nvSpPr>
        <p:spPr>
          <a:xfrm>
            <a:off x="3343275" y="4943475"/>
            <a:ext cx="26098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10个</a:t>
            </a:r>
            <a:endParaRPr lang="en-US" sz="1600" dirty="0"/>
          </a:p>
        </p:txBody>
      </p:sp>
      <p:sp>
        <p:nvSpPr>
          <p:cNvPr id="63" name="Shape 61"/>
          <p:cNvSpPr/>
          <p:nvPr/>
        </p:nvSpPr>
        <p:spPr>
          <a:xfrm>
            <a:off x="6176963" y="4557713"/>
            <a:ext cx="2733675" cy="809625"/>
          </a:xfrm>
          <a:custGeom>
            <a:avLst/>
            <a:gdLst/>
            <a:ahLst/>
            <a:cxnLst/>
            <a:rect l="l" t="t" r="r" b="b"/>
            <a:pathLst>
              <a:path w="2733675" h="809625">
                <a:moveTo>
                  <a:pt x="76202" y="0"/>
                </a:moveTo>
                <a:lnTo>
                  <a:pt x="2657473" y="0"/>
                </a:lnTo>
                <a:cubicBezTo>
                  <a:pt x="2699558" y="0"/>
                  <a:pt x="2733675" y="34117"/>
                  <a:pt x="2733675" y="76202"/>
                </a:cubicBezTo>
                <a:lnTo>
                  <a:pt x="2733675" y="733423"/>
                </a:lnTo>
                <a:cubicBezTo>
                  <a:pt x="2733675" y="775508"/>
                  <a:pt x="2699558" y="809625"/>
                  <a:pt x="2657473" y="809625"/>
                </a:cubicBezTo>
                <a:lnTo>
                  <a:pt x="76202" y="809625"/>
                </a:lnTo>
                <a:cubicBezTo>
                  <a:pt x="34117" y="809625"/>
                  <a:pt x="0" y="775508"/>
                  <a:pt x="0" y="733423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 w="12700">
            <a:solidFill>
              <a:srgbClr val="4C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" name="Text 62"/>
          <p:cNvSpPr/>
          <p:nvPr/>
        </p:nvSpPr>
        <p:spPr>
          <a:xfrm>
            <a:off x="6257925" y="4676775"/>
            <a:ext cx="2571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意图准确率</a:t>
            </a:r>
            <a:endParaRPr lang="en-US" sz="1600" dirty="0"/>
          </a:p>
        </p:txBody>
      </p:sp>
      <p:sp>
        <p:nvSpPr>
          <p:cNvPr id="65" name="Text 63"/>
          <p:cNvSpPr/>
          <p:nvPr/>
        </p:nvSpPr>
        <p:spPr>
          <a:xfrm>
            <a:off x="6238875" y="4943475"/>
            <a:ext cx="26098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D4A26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&gt;95%</a:t>
            </a:r>
            <a:endParaRPr lang="en-US" sz="1600" dirty="0"/>
          </a:p>
        </p:txBody>
      </p:sp>
      <p:sp>
        <p:nvSpPr>
          <p:cNvPr id="66" name="Shape 64"/>
          <p:cNvSpPr/>
          <p:nvPr/>
        </p:nvSpPr>
        <p:spPr>
          <a:xfrm>
            <a:off x="9072563" y="4557713"/>
            <a:ext cx="2733675" cy="809625"/>
          </a:xfrm>
          <a:custGeom>
            <a:avLst/>
            <a:gdLst/>
            <a:ahLst/>
            <a:cxnLst/>
            <a:rect l="l" t="t" r="r" b="b"/>
            <a:pathLst>
              <a:path w="2733675" h="809625">
                <a:moveTo>
                  <a:pt x="76202" y="0"/>
                </a:moveTo>
                <a:lnTo>
                  <a:pt x="2657473" y="0"/>
                </a:lnTo>
                <a:cubicBezTo>
                  <a:pt x="2699558" y="0"/>
                  <a:pt x="2733675" y="34117"/>
                  <a:pt x="2733675" y="76202"/>
                </a:cubicBezTo>
                <a:lnTo>
                  <a:pt x="2733675" y="733423"/>
                </a:lnTo>
                <a:cubicBezTo>
                  <a:pt x="2733675" y="775508"/>
                  <a:pt x="2699558" y="809625"/>
                  <a:pt x="2657473" y="809625"/>
                </a:cubicBezTo>
                <a:lnTo>
                  <a:pt x="76202" y="809625"/>
                </a:lnTo>
                <a:cubicBezTo>
                  <a:pt x="34117" y="809625"/>
                  <a:pt x="0" y="775508"/>
                  <a:pt x="0" y="733423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 w="12700">
            <a:solidFill>
              <a:srgbClr val="4C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7" name="Text 65"/>
          <p:cNvSpPr/>
          <p:nvPr/>
        </p:nvSpPr>
        <p:spPr>
          <a:xfrm>
            <a:off x="9153525" y="4676775"/>
            <a:ext cx="2571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验证方式</a:t>
            </a:r>
            <a:endParaRPr lang="en-US" sz="1600" dirty="0"/>
          </a:p>
        </p:txBody>
      </p:sp>
      <p:sp>
        <p:nvSpPr>
          <p:cNvPr id="68" name="Text 66"/>
          <p:cNvSpPr/>
          <p:nvPr/>
        </p:nvSpPr>
        <p:spPr>
          <a:xfrm>
            <a:off x="9134475" y="4943475"/>
            <a:ext cx="26098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灰度上线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/>
          <p:cNvSpPr/>
          <p:nvPr/>
        </p:nvSpPr>
        <p:spPr>
          <a:xfrm>
            <a:off x="400050" y="2082403"/>
            <a:ext cx="1600200" cy="419100"/>
          </a:xfrm>
          <a:custGeom>
            <a:avLst/>
            <a:gdLst/>
            <a:ahLst/>
            <a:cxnLst/>
            <a:rect l="l" t="t" r="r" b="b"/>
            <a:pathLst>
              <a:path w="1600200" h="419100">
                <a:moveTo>
                  <a:pt x="0" y="0"/>
                </a:moveTo>
                <a:lnTo>
                  <a:pt x="1600200" y="0"/>
                </a:lnTo>
                <a:lnTo>
                  <a:pt x="160020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400050" y="2082403"/>
            <a:ext cx="38100" cy="419100"/>
          </a:xfrm>
          <a:custGeom>
            <a:avLst/>
            <a:gdLst/>
            <a:ahLst/>
            <a:cxnLst/>
            <a:rect l="l" t="t" r="r" b="b"/>
            <a:pathLst>
              <a:path w="38100" h="419100">
                <a:moveTo>
                  <a:pt x="0" y="0"/>
                </a:moveTo>
                <a:lnTo>
                  <a:pt x="38100" y="0"/>
                </a:lnTo>
                <a:lnTo>
                  <a:pt x="3810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Text 3"/>
          <p:cNvSpPr/>
          <p:nvPr/>
        </p:nvSpPr>
        <p:spPr>
          <a:xfrm>
            <a:off x="609600" y="2158603"/>
            <a:ext cx="12954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D4A26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CHAPTER 06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81000" y="2806303"/>
            <a:ext cx="11772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成功指标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381000" y="3968353"/>
            <a:ext cx="1828800" cy="38100"/>
          </a:xfrm>
          <a:custGeom>
            <a:avLst/>
            <a:gdLst/>
            <a:ahLst/>
            <a:cxnLst/>
            <a:rect l="l" t="t" r="r" b="b"/>
            <a:pathLst>
              <a:path w="1828800" h="38100">
                <a:moveTo>
                  <a:pt x="0" y="0"/>
                </a:moveTo>
                <a:lnTo>
                  <a:pt x="1828800" y="0"/>
                </a:lnTo>
                <a:lnTo>
                  <a:pt x="18288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D4A26A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6"/>
          <p:cNvSpPr/>
          <p:nvPr/>
        </p:nvSpPr>
        <p:spPr>
          <a:xfrm>
            <a:off x="381000" y="4311253"/>
            <a:ext cx="654367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22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双维北极星：技术指标与业务效能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TECHNICAL KPIS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技术指标：路由引擎的精确度与效率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1811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D4A26A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Text 3"/>
          <p:cNvSpPr/>
          <p:nvPr/>
        </p:nvSpPr>
        <p:spPr>
          <a:xfrm>
            <a:off x="381000" y="1371600"/>
            <a:ext cx="11506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技术指标聚焦于大模型路由引擎的精确度与API沙箱的执行效率，是保障系统可用性的底层基石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90525" y="1781175"/>
            <a:ext cx="5600700" cy="2724150"/>
          </a:xfrm>
          <a:custGeom>
            <a:avLst/>
            <a:gdLst/>
            <a:ahLst/>
            <a:cxnLst/>
            <a:rect l="l" t="t" r="r" b="b"/>
            <a:pathLst>
              <a:path w="5600700" h="2724150">
                <a:moveTo>
                  <a:pt x="76194" y="0"/>
                </a:moveTo>
                <a:lnTo>
                  <a:pt x="5524506" y="0"/>
                </a:lnTo>
                <a:cubicBezTo>
                  <a:pt x="5566587" y="0"/>
                  <a:pt x="5600700" y="34113"/>
                  <a:pt x="5600700" y="76194"/>
                </a:cubicBezTo>
                <a:lnTo>
                  <a:pt x="5600700" y="2647956"/>
                </a:lnTo>
                <a:cubicBezTo>
                  <a:pt x="5600700" y="2690037"/>
                  <a:pt x="5566587" y="2724150"/>
                  <a:pt x="5524506" y="2724150"/>
                </a:cubicBezTo>
                <a:lnTo>
                  <a:pt x="76194" y="2724150"/>
                </a:lnTo>
                <a:cubicBezTo>
                  <a:pt x="34113" y="2724150"/>
                  <a:pt x="0" y="2690037"/>
                  <a:pt x="0" y="2647956"/>
                </a:cubicBezTo>
                <a:lnTo>
                  <a:pt x="0" y="76194"/>
                </a:lnTo>
                <a:cubicBezTo>
                  <a:pt x="0" y="34142"/>
                  <a:pt x="34142" y="0"/>
                  <a:pt x="76194" y="0"/>
                </a:cubicBezTo>
                <a:close/>
              </a:path>
            </a:pathLst>
          </a:custGeom>
          <a:gradFill flip="none" rotWithShape="1">
            <a:gsLst>
              <a:gs pos="0">
                <a:srgbClr val="D4A26A">
                  <a:alpha val="20000"/>
                </a:srgbClr>
              </a:gs>
              <a:gs pos="100000">
                <a:srgbClr val="D4A26A">
                  <a:alpha val="5000"/>
                </a:srgbClr>
              </a:gs>
            </a:gsLst>
            <a:lin ang="2700000" scaled="1"/>
          </a:gradFill>
          <a:ln w="25400">
            <a:solidFill>
              <a:srgbClr val="D4A26A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590550" y="19812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76202" y="0"/>
                </a:moveTo>
                <a:lnTo>
                  <a:pt x="457198" y="0"/>
                </a:lnTo>
                <a:cubicBezTo>
                  <a:pt x="499283" y="0"/>
                  <a:pt x="533400" y="34117"/>
                  <a:pt x="533400" y="76202"/>
                </a:cubicBezTo>
                <a:lnTo>
                  <a:pt x="533400" y="457198"/>
                </a:lnTo>
                <a:cubicBezTo>
                  <a:pt x="533400" y="499283"/>
                  <a:pt x="499283" y="533400"/>
                  <a:pt x="457198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Shape 6"/>
          <p:cNvSpPr/>
          <p:nvPr/>
        </p:nvSpPr>
        <p:spPr>
          <a:xfrm>
            <a:off x="742950" y="21336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0025" y="114300"/>
                </a:moveTo>
                <a:cubicBezTo>
                  <a:pt x="200025" y="66987"/>
                  <a:pt x="161613" y="28575"/>
                  <a:pt x="114300" y="28575"/>
                </a:cubicBezTo>
                <a:cubicBezTo>
                  <a:pt x="66987" y="28575"/>
                  <a:pt x="28575" y="66987"/>
                  <a:pt x="28575" y="114300"/>
                </a:cubicBezTo>
                <a:cubicBezTo>
                  <a:pt x="28575" y="161613"/>
                  <a:pt x="66987" y="200025"/>
                  <a:pt x="114300" y="200025"/>
                </a:cubicBezTo>
                <a:cubicBezTo>
                  <a:pt x="161613" y="200025"/>
                  <a:pt x="200025" y="161613"/>
                  <a:pt x="200025" y="114300"/>
                </a:cubicBezTo>
                <a:close/>
                <a:moveTo>
                  <a:pt x="0" y="114300"/>
                </a:moveTo>
                <a:cubicBezTo>
                  <a:pt x="0" y="51216"/>
                  <a:pt x="51216" y="0"/>
                  <a:pt x="114300" y="0"/>
                </a:cubicBezTo>
                <a:cubicBezTo>
                  <a:pt x="177384" y="0"/>
                  <a:pt x="228600" y="51216"/>
                  <a:pt x="228600" y="114300"/>
                </a:cubicBezTo>
                <a:cubicBezTo>
                  <a:pt x="228600" y="177384"/>
                  <a:pt x="177384" y="228600"/>
                  <a:pt x="114300" y="228600"/>
                </a:cubicBezTo>
                <a:cubicBezTo>
                  <a:pt x="51216" y="228600"/>
                  <a:pt x="0" y="177384"/>
                  <a:pt x="0" y="114300"/>
                </a:cubicBezTo>
                <a:close/>
                <a:moveTo>
                  <a:pt x="114300" y="150019"/>
                </a:moveTo>
                <a:cubicBezTo>
                  <a:pt x="134014" y="150019"/>
                  <a:pt x="150019" y="134014"/>
                  <a:pt x="150019" y="114300"/>
                </a:cubicBezTo>
                <a:cubicBezTo>
                  <a:pt x="150019" y="94586"/>
                  <a:pt x="134014" y="78581"/>
                  <a:pt x="114300" y="78581"/>
                </a:cubicBezTo>
                <a:cubicBezTo>
                  <a:pt x="94586" y="78581"/>
                  <a:pt x="78581" y="94586"/>
                  <a:pt x="78581" y="114300"/>
                </a:cubicBezTo>
                <a:cubicBezTo>
                  <a:pt x="78581" y="134014"/>
                  <a:pt x="94586" y="150019"/>
                  <a:pt x="114300" y="150019"/>
                </a:cubicBezTo>
                <a:close/>
                <a:moveTo>
                  <a:pt x="114300" y="50006"/>
                </a:moveTo>
                <a:cubicBezTo>
                  <a:pt x="149785" y="50006"/>
                  <a:pt x="178594" y="78815"/>
                  <a:pt x="178594" y="114300"/>
                </a:cubicBezTo>
                <a:cubicBezTo>
                  <a:pt x="178594" y="149785"/>
                  <a:pt x="149785" y="178594"/>
                  <a:pt x="114300" y="178594"/>
                </a:cubicBezTo>
                <a:cubicBezTo>
                  <a:pt x="78815" y="178594"/>
                  <a:pt x="50006" y="149785"/>
                  <a:pt x="50006" y="114300"/>
                </a:cubicBezTo>
                <a:cubicBezTo>
                  <a:pt x="50006" y="78815"/>
                  <a:pt x="78815" y="50006"/>
                  <a:pt x="114300" y="50006"/>
                </a:cubicBezTo>
                <a:close/>
                <a:moveTo>
                  <a:pt x="100013" y="114300"/>
                </a:moveTo>
                <a:cubicBezTo>
                  <a:pt x="100013" y="106415"/>
                  <a:pt x="106415" y="100013"/>
                  <a:pt x="114300" y="100013"/>
                </a:cubicBezTo>
                <a:cubicBezTo>
                  <a:pt x="122185" y="100013"/>
                  <a:pt x="128588" y="106415"/>
                  <a:pt x="128588" y="114300"/>
                </a:cubicBezTo>
                <a:cubicBezTo>
                  <a:pt x="128588" y="122185"/>
                  <a:pt x="122185" y="128588"/>
                  <a:pt x="114300" y="128588"/>
                </a:cubicBezTo>
                <a:cubicBezTo>
                  <a:pt x="106415" y="128588"/>
                  <a:pt x="100013" y="122185"/>
                  <a:pt x="100013" y="11430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7"/>
          <p:cNvSpPr/>
          <p:nvPr/>
        </p:nvSpPr>
        <p:spPr>
          <a:xfrm>
            <a:off x="1238250" y="2095500"/>
            <a:ext cx="1714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意图路由准确率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830663" y="2057400"/>
            <a:ext cx="11334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D4A26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&gt;95%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90550" y="2667000"/>
            <a:ext cx="5200650" cy="723900"/>
          </a:xfrm>
          <a:custGeom>
            <a:avLst/>
            <a:gdLst/>
            <a:ahLst/>
            <a:cxnLst/>
            <a:rect l="l" t="t" r="r" b="b"/>
            <a:pathLst>
              <a:path w="5200650" h="723900">
                <a:moveTo>
                  <a:pt x="76198" y="0"/>
                </a:moveTo>
                <a:lnTo>
                  <a:pt x="5124452" y="0"/>
                </a:lnTo>
                <a:cubicBezTo>
                  <a:pt x="5166507" y="0"/>
                  <a:pt x="5200650" y="34143"/>
                  <a:pt x="5200650" y="76198"/>
                </a:cubicBezTo>
                <a:lnTo>
                  <a:pt x="5200650" y="647702"/>
                </a:lnTo>
                <a:cubicBezTo>
                  <a:pt x="5200650" y="689757"/>
                  <a:pt x="5166507" y="723900"/>
                  <a:pt x="5124452" y="723900"/>
                </a:cubicBezTo>
                <a:lnTo>
                  <a:pt x="76198" y="723900"/>
                </a:lnTo>
                <a:cubicBezTo>
                  <a:pt x="34143" y="723900"/>
                  <a:pt x="0" y="689757"/>
                  <a:pt x="0" y="64770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Text 10"/>
          <p:cNvSpPr/>
          <p:nvPr/>
        </p:nvSpPr>
        <p:spPr>
          <a:xfrm>
            <a:off x="704850" y="2781300"/>
            <a:ext cx="50482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测量方法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04850" y="3086100"/>
            <a:ext cx="50387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人工标注与抽检，对1000+测试用例进行意图识别准确性评估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90550" y="3505200"/>
            <a:ext cx="5200650" cy="800100"/>
          </a:xfrm>
          <a:custGeom>
            <a:avLst/>
            <a:gdLst/>
            <a:ahLst/>
            <a:cxnLst/>
            <a:rect l="l" t="t" r="r" b="b"/>
            <a:pathLst>
              <a:path w="5200650" h="800100">
                <a:moveTo>
                  <a:pt x="76202" y="0"/>
                </a:moveTo>
                <a:lnTo>
                  <a:pt x="5124448" y="0"/>
                </a:lnTo>
                <a:cubicBezTo>
                  <a:pt x="5166533" y="0"/>
                  <a:pt x="5200650" y="34117"/>
                  <a:pt x="5200650" y="76202"/>
                </a:cubicBezTo>
                <a:lnTo>
                  <a:pt x="5200650" y="723898"/>
                </a:lnTo>
                <a:cubicBezTo>
                  <a:pt x="5200650" y="765983"/>
                  <a:pt x="5166533" y="800100"/>
                  <a:pt x="5124448" y="800100"/>
                </a:cubicBezTo>
                <a:lnTo>
                  <a:pt x="76202" y="800100"/>
                </a:lnTo>
                <a:cubicBezTo>
                  <a:pt x="34117" y="800100"/>
                  <a:pt x="0" y="765983"/>
                  <a:pt x="0" y="7238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3"/>
          <p:cNvSpPr/>
          <p:nvPr/>
        </p:nvSpPr>
        <p:spPr>
          <a:xfrm>
            <a:off x="704850" y="3619500"/>
            <a:ext cx="50482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关键影响因素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704850" y="3924300"/>
            <a:ext cx="952500" cy="266700"/>
          </a:xfrm>
          <a:custGeom>
            <a:avLst/>
            <a:gdLst/>
            <a:ahLst/>
            <a:cxnLst/>
            <a:rect l="l" t="t" r="r" b="b"/>
            <a:pathLst>
              <a:path w="952500" h="266700">
                <a:moveTo>
                  <a:pt x="38101" y="0"/>
                </a:moveTo>
                <a:lnTo>
                  <a:pt x="914399" y="0"/>
                </a:lnTo>
                <a:cubicBezTo>
                  <a:pt x="935442" y="0"/>
                  <a:pt x="952500" y="17058"/>
                  <a:pt x="952500" y="38101"/>
                </a:cubicBezTo>
                <a:lnTo>
                  <a:pt x="952500" y="228599"/>
                </a:lnTo>
                <a:cubicBezTo>
                  <a:pt x="952500" y="249642"/>
                  <a:pt x="935442" y="266700"/>
                  <a:pt x="914399" y="266700"/>
                </a:cubicBezTo>
                <a:lnTo>
                  <a:pt x="38101" y="266700"/>
                </a:lnTo>
                <a:cubicBezTo>
                  <a:pt x="17058" y="266700"/>
                  <a:pt x="0" y="249642"/>
                  <a:pt x="0" y="2285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5"/>
          <p:cNvSpPr/>
          <p:nvPr/>
        </p:nvSpPr>
        <p:spPr>
          <a:xfrm>
            <a:off x="704850" y="3924300"/>
            <a:ext cx="1019175" cy="266700"/>
          </a:xfrm>
          <a:prstGeom prst="rect">
            <a:avLst/>
          </a:prstGeom>
          <a:noFill/>
          <a:ln/>
        </p:spPr>
        <p:txBody>
          <a:bodyPr wrap="square" lIns="76200" tIns="38100" rIns="762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语义描述质量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1733550" y="3924300"/>
            <a:ext cx="1038225" cy="266700"/>
          </a:xfrm>
          <a:custGeom>
            <a:avLst/>
            <a:gdLst/>
            <a:ahLst/>
            <a:cxnLst/>
            <a:rect l="l" t="t" r="r" b="b"/>
            <a:pathLst>
              <a:path w="1038225" h="266700">
                <a:moveTo>
                  <a:pt x="38101" y="0"/>
                </a:moveTo>
                <a:lnTo>
                  <a:pt x="1000124" y="0"/>
                </a:lnTo>
                <a:cubicBezTo>
                  <a:pt x="1021167" y="0"/>
                  <a:pt x="1038225" y="17058"/>
                  <a:pt x="1038225" y="38101"/>
                </a:cubicBezTo>
                <a:lnTo>
                  <a:pt x="1038225" y="228599"/>
                </a:lnTo>
                <a:cubicBezTo>
                  <a:pt x="1038225" y="249642"/>
                  <a:pt x="1021167" y="266700"/>
                  <a:pt x="1000124" y="266700"/>
                </a:cubicBezTo>
                <a:lnTo>
                  <a:pt x="38101" y="266700"/>
                </a:lnTo>
                <a:cubicBezTo>
                  <a:pt x="17058" y="266700"/>
                  <a:pt x="0" y="249642"/>
                  <a:pt x="0" y="2285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7"/>
          <p:cNvSpPr/>
          <p:nvPr/>
        </p:nvSpPr>
        <p:spPr>
          <a:xfrm>
            <a:off x="1733550" y="3924300"/>
            <a:ext cx="1104900" cy="266700"/>
          </a:xfrm>
          <a:prstGeom prst="rect">
            <a:avLst/>
          </a:prstGeom>
          <a:noFill/>
          <a:ln/>
        </p:spPr>
        <p:txBody>
          <a:bodyPr wrap="square" lIns="76200" tIns="38100" rIns="762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Few-Shot示例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2845073" y="3924300"/>
            <a:ext cx="952500" cy="266700"/>
          </a:xfrm>
          <a:custGeom>
            <a:avLst/>
            <a:gdLst/>
            <a:ahLst/>
            <a:cxnLst/>
            <a:rect l="l" t="t" r="r" b="b"/>
            <a:pathLst>
              <a:path w="952500" h="266700">
                <a:moveTo>
                  <a:pt x="38101" y="0"/>
                </a:moveTo>
                <a:lnTo>
                  <a:pt x="914399" y="0"/>
                </a:lnTo>
                <a:cubicBezTo>
                  <a:pt x="935442" y="0"/>
                  <a:pt x="952500" y="17058"/>
                  <a:pt x="952500" y="38101"/>
                </a:cubicBezTo>
                <a:lnTo>
                  <a:pt x="952500" y="228599"/>
                </a:lnTo>
                <a:cubicBezTo>
                  <a:pt x="952500" y="249642"/>
                  <a:pt x="935442" y="266700"/>
                  <a:pt x="914399" y="266700"/>
                </a:cubicBezTo>
                <a:lnTo>
                  <a:pt x="38101" y="266700"/>
                </a:lnTo>
                <a:cubicBezTo>
                  <a:pt x="17058" y="266700"/>
                  <a:pt x="0" y="249642"/>
                  <a:pt x="0" y="2285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9"/>
          <p:cNvSpPr/>
          <p:nvPr/>
        </p:nvSpPr>
        <p:spPr>
          <a:xfrm>
            <a:off x="2845073" y="3924300"/>
            <a:ext cx="1019175" cy="266700"/>
          </a:xfrm>
          <a:prstGeom prst="rect">
            <a:avLst/>
          </a:prstGeom>
          <a:noFill/>
          <a:ln/>
        </p:spPr>
        <p:txBody>
          <a:bodyPr wrap="square" lIns="76200" tIns="38100" rIns="762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向量匹配算法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200775" y="1781175"/>
            <a:ext cx="5600700" cy="2724150"/>
          </a:xfrm>
          <a:custGeom>
            <a:avLst/>
            <a:gdLst/>
            <a:ahLst/>
            <a:cxnLst/>
            <a:rect l="l" t="t" r="r" b="b"/>
            <a:pathLst>
              <a:path w="5600700" h="2724150">
                <a:moveTo>
                  <a:pt x="76194" y="0"/>
                </a:moveTo>
                <a:lnTo>
                  <a:pt x="5524506" y="0"/>
                </a:lnTo>
                <a:cubicBezTo>
                  <a:pt x="5566587" y="0"/>
                  <a:pt x="5600700" y="34113"/>
                  <a:pt x="5600700" y="76194"/>
                </a:cubicBezTo>
                <a:lnTo>
                  <a:pt x="5600700" y="2647956"/>
                </a:lnTo>
                <a:cubicBezTo>
                  <a:pt x="5600700" y="2690037"/>
                  <a:pt x="5566587" y="2724150"/>
                  <a:pt x="5524506" y="2724150"/>
                </a:cubicBezTo>
                <a:lnTo>
                  <a:pt x="76194" y="2724150"/>
                </a:lnTo>
                <a:cubicBezTo>
                  <a:pt x="34113" y="2724150"/>
                  <a:pt x="0" y="2690037"/>
                  <a:pt x="0" y="2647956"/>
                </a:cubicBezTo>
                <a:lnTo>
                  <a:pt x="0" y="76194"/>
                </a:lnTo>
                <a:cubicBezTo>
                  <a:pt x="0" y="34142"/>
                  <a:pt x="34142" y="0"/>
                  <a:pt x="76194" y="0"/>
                </a:cubicBezTo>
                <a:close/>
              </a:path>
            </a:pathLst>
          </a:custGeom>
          <a:gradFill flip="none" rotWithShape="1">
            <a:gsLst>
              <a:gs pos="0">
                <a:srgbClr val="4C5F7A">
                  <a:alpha val="20000"/>
                </a:srgbClr>
              </a:gs>
              <a:gs pos="100000">
                <a:srgbClr val="4C5F7A">
                  <a:alpha val="5000"/>
                </a:srgbClr>
              </a:gs>
            </a:gsLst>
            <a:lin ang="2700000" scaled="1"/>
          </a:gradFill>
          <a:ln w="25400">
            <a:solidFill>
              <a:srgbClr val="4C5F7A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Shape 21"/>
          <p:cNvSpPr/>
          <p:nvPr/>
        </p:nvSpPr>
        <p:spPr>
          <a:xfrm>
            <a:off x="6400800" y="19812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76202" y="0"/>
                </a:moveTo>
                <a:lnTo>
                  <a:pt x="457198" y="0"/>
                </a:lnTo>
                <a:cubicBezTo>
                  <a:pt x="499283" y="0"/>
                  <a:pt x="533400" y="34117"/>
                  <a:pt x="533400" y="76202"/>
                </a:cubicBezTo>
                <a:lnTo>
                  <a:pt x="533400" y="457198"/>
                </a:lnTo>
                <a:cubicBezTo>
                  <a:pt x="533400" y="499283"/>
                  <a:pt x="499283" y="533400"/>
                  <a:pt x="457198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Shape 22"/>
          <p:cNvSpPr/>
          <p:nvPr/>
        </p:nvSpPr>
        <p:spPr>
          <a:xfrm>
            <a:off x="6538913" y="2133600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128588" y="-7144"/>
                </a:moveTo>
                <a:cubicBezTo>
                  <a:pt x="136490" y="-7144"/>
                  <a:pt x="142875" y="-759"/>
                  <a:pt x="142875" y="7144"/>
                </a:cubicBezTo>
                <a:lnTo>
                  <a:pt x="142875" y="15314"/>
                </a:lnTo>
                <a:cubicBezTo>
                  <a:pt x="186675" y="21565"/>
                  <a:pt x="221322" y="56212"/>
                  <a:pt x="227573" y="100013"/>
                </a:cubicBezTo>
                <a:lnTo>
                  <a:pt x="235744" y="100013"/>
                </a:lnTo>
                <a:cubicBezTo>
                  <a:pt x="243647" y="100013"/>
                  <a:pt x="250031" y="106397"/>
                  <a:pt x="250031" y="114300"/>
                </a:cubicBezTo>
                <a:cubicBezTo>
                  <a:pt x="250031" y="122203"/>
                  <a:pt x="243647" y="128588"/>
                  <a:pt x="235744" y="128588"/>
                </a:cubicBezTo>
                <a:lnTo>
                  <a:pt x="227573" y="128588"/>
                </a:lnTo>
                <a:cubicBezTo>
                  <a:pt x="221322" y="172388"/>
                  <a:pt x="186675" y="207035"/>
                  <a:pt x="142875" y="213286"/>
                </a:cubicBezTo>
                <a:lnTo>
                  <a:pt x="142875" y="221456"/>
                </a:lnTo>
                <a:cubicBezTo>
                  <a:pt x="142875" y="229359"/>
                  <a:pt x="136490" y="235744"/>
                  <a:pt x="128588" y="235744"/>
                </a:cubicBezTo>
                <a:cubicBezTo>
                  <a:pt x="120685" y="235744"/>
                  <a:pt x="114300" y="229359"/>
                  <a:pt x="114300" y="221456"/>
                </a:cubicBezTo>
                <a:lnTo>
                  <a:pt x="114300" y="213286"/>
                </a:lnTo>
                <a:cubicBezTo>
                  <a:pt x="70500" y="207035"/>
                  <a:pt x="35853" y="172388"/>
                  <a:pt x="29602" y="128588"/>
                </a:cubicBezTo>
                <a:lnTo>
                  <a:pt x="21431" y="128588"/>
                </a:lnTo>
                <a:cubicBezTo>
                  <a:pt x="13528" y="128588"/>
                  <a:pt x="7144" y="122203"/>
                  <a:pt x="7144" y="114300"/>
                </a:cubicBezTo>
                <a:cubicBezTo>
                  <a:pt x="7144" y="106397"/>
                  <a:pt x="13528" y="100013"/>
                  <a:pt x="21431" y="100013"/>
                </a:cubicBezTo>
                <a:lnTo>
                  <a:pt x="29602" y="100013"/>
                </a:lnTo>
                <a:cubicBezTo>
                  <a:pt x="35853" y="56212"/>
                  <a:pt x="70500" y="21565"/>
                  <a:pt x="114300" y="15314"/>
                </a:cubicBezTo>
                <a:lnTo>
                  <a:pt x="114300" y="7144"/>
                </a:lnTo>
                <a:cubicBezTo>
                  <a:pt x="114300" y="-759"/>
                  <a:pt x="120685" y="-7144"/>
                  <a:pt x="128588" y="-7144"/>
                </a:cubicBezTo>
                <a:close/>
                <a:moveTo>
                  <a:pt x="58579" y="128588"/>
                </a:moveTo>
                <a:cubicBezTo>
                  <a:pt x="64249" y="156582"/>
                  <a:pt x="86305" y="178638"/>
                  <a:pt x="114300" y="184309"/>
                </a:cubicBezTo>
                <a:lnTo>
                  <a:pt x="114300" y="178594"/>
                </a:lnTo>
                <a:cubicBezTo>
                  <a:pt x="114300" y="170691"/>
                  <a:pt x="120685" y="164306"/>
                  <a:pt x="128588" y="164306"/>
                </a:cubicBezTo>
                <a:cubicBezTo>
                  <a:pt x="136490" y="164306"/>
                  <a:pt x="142875" y="170691"/>
                  <a:pt x="142875" y="178594"/>
                </a:cubicBezTo>
                <a:lnTo>
                  <a:pt x="142875" y="184309"/>
                </a:lnTo>
                <a:cubicBezTo>
                  <a:pt x="170870" y="178638"/>
                  <a:pt x="192926" y="156582"/>
                  <a:pt x="198596" y="128588"/>
                </a:cubicBezTo>
                <a:lnTo>
                  <a:pt x="192881" y="128588"/>
                </a:lnTo>
                <a:cubicBezTo>
                  <a:pt x="184978" y="128588"/>
                  <a:pt x="178594" y="122203"/>
                  <a:pt x="178594" y="114300"/>
                </a:cubicBezTo>
                <a:cubicBezTo>
                  <a:pt x="178594" y="106397"/>
                  <a:pt x="184978" y="100013"/>
                  <a:pt x="192881" y="100013"/>
                </a:cubicBezTo>
                <a:lnTo>
                  <a:pt x="198596" y="100013"/>
                </a:lnTo>
                <a:cubicBezTo>
                  <a:pt x="192926" y="72018"/>
                  <a:pt x="170870" y="49962"/>
                  <a:pt x="142875" y="44291"/>
                </a:cubicBezTo>
                <a:lnTo>
                  <a:pt x="142875" y="50006"/>
                </a:lnTo>
                <a:cubicBezTo>
                  <a:pt x="142875" y="57909"/>
                  <a:pt x="136490" y="64294"/>
                  <a:pt x="128588" y="64294"/>
                </a:cubicBezTo>
                <a:cubicBezTo>
                  <a:pt x="120685" y="64294"/>
                  <a:pt x="114300" y="57909"/>
                  <a:pt x="114300" y="50006"/>
                </a:cubicBezTo>
                <a:lnTo>
                  <a:pt x="114300" y="44291"/>
                </a:lnTo>
                <a:cubicBezTo>
                  <a:pt x="86305" y="49962"/>
                  <a:pt x="64249" y="72018"/>
                  <a:pt x="58579" y="100013"/>
                </a:cubicBezTo>
                <a:lnTo>
                  <a:pt x="64294" y="100013"/>
                </a:lnTo>
                <a:cubicBezTo>
                  <a:pt x="72197" y="100013"/>
                  <a:pt x="78581" y="106397"/>
                  <a:pt x="78581" y="114300"/>
                </a:cubicBezTo>
                <a:cubicBezTo>
                  <a:pt x="78581" y="122203"/>
                  <a:pt x="72197" y="128588"/>
                  <a:pt x="64294" y="128588"/>
                </a:cubicBezTo>
                <a:lnTo>
                  <a:pt x="58579" y="128588"/>
                </a:lnTo>
                <a:close/>
                <a:moveTo>
                  <a:pt x="128588" y="92869"/>
                </a:moveTo>
                <a:cubicBezTo>
                  <a:pt x="140416" y="92869"/>
                  <a:pt x="150019" y="102472"/>
                  <a:pt x="150019" y="114300"/>
                </a:cubicBezTo>
                <a:cubicBezTo>
                  <a:pt x="150019" y="126128"/>
                  <a:pt x="140416" y="135731"/>
                  <a:pt x="128588" y="135731"/>
                </a:cubicBezTo>
                <a:cubicBezTo>
                  <a:pt x="116759" y="135731"/>
                  <a:pt x="107156" y="126128"/>
                  <a:pt x="107156" y="114300"/>
                </a:cubicBezTo>
                <a:cubicBezTo>
                  <a:pt x="107156" y="102472"/>
                  <a:pt x="116759" y="92869"/>
                  <a:pt x="128588" y="92869"/>
                </a:cubicBezTo>
                <a:close/>
              </a:path>
            </a:pathLst>
          </a:custGeom>
          <a:solidFill>
            <a:srgbClr val="E0E2E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3"/>
          <p:cNvSpPr/>
          <p:nvPr/>
        </p:nvSpPr>
        <p:spPr>
          <a:xfrm>
            <a:off x="7048500" y="2095500"/>
            <a:ext cx="16192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API匹配准确率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0640913" y="2057400"/>
            <a:ext cx="11334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4C5F7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&gt;90%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6400800" y="2667000"/>
            <a:ext cx="5200650" cy="723900"/>
          </a:xfrm>
          <a:custGeom>
            <a:avLst/>
            <a:gdLst/>
            <a:ahLst/>
            <a:cxnLst/>
            <a:rect l="l" t="t" r="r" b="b"/>
            <a:pathLst>
              <a:path w="5200650" h="723900">
                <a:moveTo>
                  <a:pt x="76198" y="0"/>
                </a:moveTo>
                <a:lnTo>
                  <a:pt x="5124452" y="0"/>
                </a:lnTo>
                <a:cubicBezTo>
                  <a:pt x="5166507" y="0"/>
                  <a:pt x="5200650" y="34143"/>
                  <a:pt x="5200650" y="76198"/>
                </a:cubicBezTo>
                <a:lnTo>
                  <a:pt x="5200650" y="647702"/>
                </a:lnTo>
                <a:cubicBezTo>
                  <a:pt x="5200650" y="689757"/>
                  <a:pt x="5166507" y="723900"/>
                  <a:pt x="5124452" y="723900"/>
                </a:cubicBezTo>
                <a:lnTo>
                  <a:pt x="76198" y="723900"/>
                </a:lnTo>
                <a:cubicBezTo>
                  <a:pt x="34143" y="723900"/>
                  <a:pt x="0" y="689757"/>
                  <a:pt x="0" y="64770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8" name="Text 26"/>
          <p:cNvSpPr/>
          <p:nvPr/>
        </p:nvSpPr>
        <p:spPr>
          <a:xfrm>
            <a:off x="6515100" y="2781300"/>
            <a:ext cx="50482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测量方法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6515100" y="3086100"/>
            <a:ext cx="50387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线上日志分析，统计实际调用中API命中的准确性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6400800" y="3505200"/>
            <a:ext cx="5200650" cy="800100"/>
          </a:xfrm>
          <a:custGeom>
            <a:avLst/>
            <a:gdLst/>
            <a:ahLst/>
            <a:cxnLst/>
            <a:rect l="l" t="t" r="r" b="b"/>
            <a:pathLst>
              <a:path w="5200650" h="800100">
                <a:moveTo>
                  <a:pt x="76202" y="0"/>
                </a:moveTo>
                <a:lnTo>
                  <a:pt x="5124448" y="0"/>
                </a:lnTo>
                <a:cubicBezTo>
                  <a:pt x="5166533" y="0"/>
                  <a:pt x="5200650" y="34117"/>
                  <a:pt x="5200650" y="76202"/>
                </a:cubicBezTo>
                <a:lnTo>
                  <a:pt x="5200650" y="723898"/>
                </a:lnTo>
                <a:cubicBezTo>
                  <a:pt x="5200650" y="765983"/>
                  <a:pt x="5166533" y="800100"/>
                  <a:pt x="5124448" y="800100"/>
                </a:cubicBezTo>
                <a:lnTo>
                  <a:pt x="76202" y="800100"/>
                </a:lnTo>
                <a:cubicBezTo>
                  <a:pt x="34117" y="800100"/>
                  <a:pt x="0" y="765983"/>
                  <a:pt x="0" y="7238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Text 29"/>
          <p:cNvSpPr/>
          <p:nvPr/>
        </p:nvSpPr>
        <p:spPr>
          <a:xfrm>
            <a:off x="6515100" y="3619500"/>
            <a:ext cx="50482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关键影响因素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515100" y="3924300"/>
            <a:ext cx="952500" cy="266700"/>
          </a:xfrm>
          <a:custGeom>
            <a:avLst/>
            <a:gdLst/>
            <a:ahLst/>
            <a:cxnLst/>
            <a:rect l="l" t="t" r="r" b="b"/>
            <a:pathLst>
              <a:path w="952500" h="266700">
                <a:moveTo>
                  <a:pt x="38101" y="0"/>
                </a:moveTo>
                <a:lnTo>
                  <a:pt x="914399" y="0"/>
                </a:lnTo>
                <a:cubicBezTo>
                  <a:pt x="935442" y="0"/>
                  <a:pt x="952500" y="17058"/>
                  <a:pt x="952500" y="38101"/>
                </a:cubicBezTo>
                <a:lnTo>
                  <a:pt x="952500" y="228599"/>
                </a:lnTo>
                <a:cubicBezTo>
                  <a:pt x="952500" y="249642"/>
                  <a:pt x="935442" y="266700"/>
                  <a:pt x="914399" y="266700"/>
                </a:cubicBezTo>
                <a:lnTo>
                  <a:pt x="38101" y="266700"/>
                </a:lnTo>
                <a:cubicBezTo>
                  <a:pt x="17058" y="266700"/>
                  <a:pt x="0" y="249642"/>
                  <a:pt x="0" y="2285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4C5F7A">
              <a:alpha val="3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3" name="Text 31"/>
          <p:cNvSpPr/>
          <p:nvPr/>
        </p:nvSpPr>
        <p:spPr>
          <a:xfrm>
            <a:off x="6515100" y="3924300"/>
            <a:ext cx="1019175" cy="266700"/>
          </a:xfrm>
          <a:prstGeom prst="rect">
            <a:avLst/>
          </a:prstGeom>
          <a:noFill/>
          <a:ln/>
        </p:spPr>
        <p:txBody>
          <a:bodyPr wrap="square" lIns="76200" tIns="38100" rIns="762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参数提取精度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7543800" y="3924300"/>
            <a:ext cx="819150" cy="266700"/>
          </a:xfrm>
          <a:custGeom>
            <a:avLst/>
            <a:gdLst/>
            <a:ahLst/>
            <a:cxnLst/>
            <a:rect l="l" t="t" r="r" b="b"/>
            <a:pathLst>
              <a:path w="819150" h="266700">
                <a:moveTo>
                  <a:pt x="38101" y="0"/>
                </a:moveTo>
                <a:lnTo>
                  <a:pt x="781049" y="0"/>
                </a:lnTo>
                <a:cubicBezTo>
                  <a:pt x="802092" y="0"/>
                  <a:pt x="819150" y="17058"/>
                  <a:pt x="819150" y="38101"/>
                </a:cubicBezTo>
                <a:lnTo>
                  <a:pt x="819150" y="228599"/>
                </a:lnTo>
                <a:cubicBezTo>
                  <a:pt x="819150" y="249628"/>
                  <a:pt x="802078" y="266700"/>
                  <a:pt x="781049" y="266700"/>
                </a:cubicBezTo>
                <a:lnTo>
                  <a:pt x="38101" y="266700"/>
                </a:lnTo>
                <a:cubicBezTo>
                  <a:pt x="17058" y="266700"/>
                  <a:pt x="0" y="249642"/>
                  <a:pt x="0" y="2285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4C5F7A">
              <a:alpha val="3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5" name="Text 33"/>
          <p:cNvSpPr/>
          <p:nvPr/>
        </p:nvSpPr>
        <p:spPr>
          <a:xfrm>
            <a:off x="7543800" y="3924300"/>
            <a:ext cx="885825" cy="266700"/>
          </a:xfrm>
          <a:prstGeom prst="rect">
            <a:avLst/>
          </a:prstGeom>
          <a:noFill/>
          <a:ln/>
        </p:spPr>
        <p:txBody>
          <a:bodyPr wrap="square" lIns="76200" tIns="38100" rIns="762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上下文理解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8439150" y="3924300"/>
            <a:ext cx="685800" cy="266700"/>
          </a:xfrm>
          <a:custGeom>
            <a:avLst/>
            <a:gdLst/>
            <a:ahLst/>
            <a:cxnLst/>
            <a:rect l="l" t="t" r="r" b="b"/>
            <a:pathLst>
              <a:path w="685800" h="266700">
                <a:moveTo>
                  <a:pt x="38101" y="0"/>
                </a:moveTo>
                <a:lnTo>
                  <a:pt x="647699" y="0"/>
                </a:lnTo>
                <a:cubicBezTo>
                  <a:pt x="668742" y="0"/>
                  <a:pt x="685800" y="17058"/>
                  <a:pt x="685800" y="38101"/>
                </a:cubicBezTo>
                <a:lnTo>
                  <a:pt x="685800" y="228599"/>
                </a:lnTo>
                <a:cubicBezTo>
                  <a:pt x="685800" y="249628"/>
                  <a:pt x="668728" y="266700"/>
                  <a:pt x="647699" y="266700"/>
                </a:cubicBezTo>
                <a:lnTo>
                  <a:pt x="38101" y="266700"/>
                </a:lnTo>
                <a:cubicBezTo>
                  <a:pt x="17058" y="266700"/>
                  <a:pt x="0" y="249642"/>
                  <a:pt x="0" y="2285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4C5F7A">
              <a:alpha val="3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7" name="Text 35"/>
          <p:cNvSpPr/>
          <p:nvPr/>
        </p:nvSpPr>
        <p:spPr>
          <a:xfrm>
            <a:off x="8439150" y="3924300"/>
            <a:ext cx="752475" cy="266700"/>
          </a:xfrm>
          <a:prstGeom prst="rect">
            <a:avLst/>
          </a:prstGeom>
          <a:noFill/>
          <a:ln/>
        </p:spPr>
        <p:txBody>
          <a:bodyPr wrap="square" lIns="76200" tIns="38100" rIns="762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降级策略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385763" y="4672013"/>
            <a:ext cx="5610225" cy="962025"/>
          </a:xfrm>
          <a:custGeom>
            <a:avLst/>
            <a:gdLst/>
            <a:ahLst/>
            <a:cxnLst/>
            <a:rect l="l" t="t" r="r" b="b"/>
            <a:pathLst>
              <a:path w="5610225" h="962025">
                <a:moveTo>
                  <a:pt x="76202" y="0"/>
                </a:moveTo>
                <a:lnTo>
                  <a:pt x="5534023" y="0"/>
                </a:lnTo>
                <a:cubicBezTo>
                  <a:pt x="5576080" y="0"/>
                  <a:pt x="5610225" y="34145"/>
                  <a:pt x="5610225" y="76202"/>
                </a:cubicBezTo>
                <a:lnTo>
                  <a:pt x="5610225" y="885823"/>
                </a:lnTo>
                <a:cubicBezTo>
                  <a:pt x="5610225" y="927880"/>
                  <a:pt x="5576080" y="962025"/>
                  <a:pt x="5534023" y="962025"/>
                </a:cubicBezTo>
                <a:lnTo>
                  <a:pt x="76202" y="962025"/>
                </a:lnTo>
                <a:cubicBezTo>
                  <a:pt x="34145" y="962025"/>
                  <a:pt x="0" y="927880"/>
                  <a:pt x="0" y="885823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 w="12700">
            <a:solidFill>
              <a:srgbClr val="4C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" name="Shape 37"/>
          <p:cNvSpPr/>
          <p:nvPr/>
        </p:nvSpPr>
        <p:spPr>
          <a:xfrm>
            <a:off x="571500" y="488632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0" y="114300"/>
                </a:moveTo>
                <a:cubicBezTo>
                  <a:pt x="0" y="51216"/>
                  <a:pt x="51216" y="0"/>
                  <a:pt x="114300" y="0"/>
                </a:cubicBezTo>
                <a:cubicBezTo>
                  <a:pt x="177384" y="0"/>
                  <a:pt x="228600" y="51216"/>
                  <a:pt x="228600" y="114300"/>
                </a:cubicBezTo>
                <a:cubicBezTo>
                  <a:pt x="228600" y="177384"/>
                  <a:pt x="177384" y="228600"/>
                  <a:pt x="114300" y="228600"/>
                </a:cubicBezTo>
                <a:cubicBezTo>
                  <a:pt x="51216" y="228600"/>
                  <a:pt x="0" y="177384"/>
                  <a:pt x="0" y="114300"/>
                </a:cubicBezTo>
                <a:close/>
                <a:moveTo>
                  <a:pt x="128588" y="42863"/>
                </a:moveTo>
                <a:cubicBezTo>
                  <a:pt x="128588" y="34977"/>
                  <a:pt x="122185" y="28575"/>
                  <a:pt x="114300" y="28575"/>
                </a:cubicBezTo>
                <a:cubicBezTo>
                  <a:pt x="106415" y="28575"/>
                  <a:pt x="100013" y="34977"/>
                  <a:pt x="100013" y="42863"/>
                </a:cubicBezTo>
                <a:cubicBezTo>
                  <a:pt x="100013" y="50748"/>
                  <a:pt x="106415" y="57150"/>
                  <a:pt x="114300" y="57150"/>
                </a:cubicBezTo>
                <a:cubicBezTo>
                  <a:pt x="122185" y="57150"/>
                  <a:pt x="128588" y="50748"/>
                  <a:pt x="128588" y="42863"/>
                </a:cubicBezTo>
                <a:close/>
                <a:moveTo>
                  <a:pt x="114300" y="185738"/>
                </a:moveTo>
                <a:cubicBezTo>
                  <a:pt x="130061" y="185738"/>
                  <a:pt x="142875" y="172923"/>
                  <a:pt x="142875" y="157163"/>
                </a:cubicBezTo>
                <a:cubicBezTo>
                  <a:pt x="142875" y="149929"/>
                  <a:pt x="140196" y="143277"/>
                  <a:pt x="135731" y="138276"/>
                </a:cubicBezTo>
                <a:lnTo>
                  <a:pt x="166762" y="76260"/>
                </a:lnTo>
                <a:cubicBezTo>
                  <a:pt x="169396" y="70946"/>
                  <a:pt x="167253" y="64517"/>
                  <a:pt x="161985" y="61883"/>
                </a:cubicBezTo>
                <a:cubicBezTo>
                  <a:pt x="156716" y="59248"/>
                  <a:pt x="150242" y="61392"/>
                  <a:pt x="147608" y="66660"/>
                </a:cubicBezTo>
                <a:lnTo>
                  <a:pt x="116577" y="128677"/>
                </a:lnTo>
                <a:cubicBezTo>
                  <a:pt x="115818" y="128632"/>
                  <a:pt x="115059" y="128588"/>
                  <a:pt x="114300" y="128588"/>
                </a:cubicBezTo>
                <a:cubicBezTo>
                  <a:pt x="98539" y="128588"/>
                  <a:pt x="85725" y="141402"/>
                  <a:pt x="85725" y="157163"/>
                </a:cubicBezTo>
                <a:cubicBezTo>
                  <a:pt x="85725" y="172923"/>
                  <a:pt x="98539" y="185738"/>
                  <a:pt x="114300" y="185738"/>
                </a:cubicBezTo>
                <a:close/>
                <a:moveTo>
                  <a:pt x="78581" y="64294"/>
                </a:moveTo>
                <a:cubicBezTo>
                  <a:pt x="78581" y="56408"/>
                  <a:pt x="72179" y="50006"/>
                  <a:pt x="64294" y="50006"/>
                </a:cubicBezTo>
                <a:cubicBezTo>
                  <a:pt x="56408" y="50006"/>
                  <a:pt x="50006" y="56408"/>
                  <a:pt x="50006" y="64294"/>
                </a:cubicBezTo>
                <a:cubicBezTo>
                  <a:pt x="50006" y="72179"/>
                  <a:pt x="56408" y="78581"/>
                  <a:pt x="64294" y="78581"/>
                </a:cubicBezTo>
                <a:cubicBezTo>
                  <a:pt x="72179" y="78581"/>
                  <a:pt x="78581" y="72179"/>
                  <a:pt x="78581" y="64294"/>
                </a:cubicBezTo>
                <a:close/>
                <a:moveTo>
                  <a:pt x="42863" y="128588"/>
                </a:moveTo>
                <a:cubicBezTo>
                  <a:pt x="50748" y="128588"/>
                  <a:pt x="57150" y="122185"/>
                  <a:pt x="57150" y="114300"/>
                </a:cubicBezTo>
                <a:cubicBezTo>
                  <a:pt x="57150" y="106415"/>
                  <a:pt x="50748" y="100013"/>
                  <a:pt x="42863" y="100013"/>
                </a:cubicBezTo>
                <a:cubicBezTo>
                  <a:pt x="34977" y="100013"/>
                  <a:pt x="28575" y="106415"/>
                  <a:pt x="28575" y="114300"/>
                </a:cubicBezTo>
                <a:cubicBezTo>
                  <a:pt x="28575" y="122185"/>
                  <a:pt x="34977" y="128588"/>
                  <a:pt x="42863" y="128588"/>
                </a:cubicBezTo>
                <a:close/>
                <a:moveTo>
                  <a:pt x="200025" y="114300"/>
                </a:moveTo>
                <a:cubicBezTo>
                  <a:pt x="200025" y="106415"/>
                  <a:pt x="193623" y="100013"/>
                  <a:pt x="185738" y="100013"/>
                </a:cubicBezTo>
                <a:cubicBezTo>
                  <a:pt x="177852" y="100013"/>
                  <a:pt x="171450" y="106415"/>
                  <a:pt x="171450" y="114300"/>
                </a:cubicBezTo>
                <a:cubicBezTo>
                  <a:pt x="171450" y="122185"/>
                  <a:pt x="177852" y="128588"/>
                  <a:pt x="185738" y="128588"/>
                </a:cubicBezTo>
                <a:cubicBezTo>
                  <a:pt x="193623" y="128588"/>
                  <a:pt x="200025" y="122185"/>
                  <a:pt x="200025" y="11430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0" name="Text 38"/>
          <p:cNvSpPr/>
          <p:nvPr/>
        </p:nvSpPr>
        <p:spPr>
          <a:xfrm>
            <a:off x="942975" y="4867275"/>
            <a:ext cx="1238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意图解析延迟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5344418" y="4829175"/>
            <a:ext cx="6381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b="1" dirty="0">
                <a:solidFill>
                  <a:srgbClr val="D4A26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&lt;2s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561975" y="5314950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16669" y="16669"/>
                </a:moveTo>
                <a:cubicBezTo>
                  <a:pt x="16669" y="12059"/>
                  <a:pt x="12944" y="8334"/>
                  <a:pt x="8334" y="8334"/>
                </a:cubicBezTo>
                <a:cubicBezTo>
                  <a:pt x="3724" y="8334"/>
                  <a:pt x="0" y="12059"/>
                  <a:pt x="0" y="16669"/>
                </a:cubicBezTo>
                <a:lnTo>
                  <a:pt x="0" y="104180"/>
                </a:lnTo>
                <a:cubicBezTo>
                  <a:pt x="0" y="115692"/>
                  <a:pt x="9324" y="125016"/>
                  <a:pt x="20836" y="125016"/>
                </a:cubicBezTo>
                <a:lnTo>
                  <a:pt x="125016" y="125016"/>
                </a:lnTo>
                <a:cubicBezTo>
                  <a:pt x="129626" y="125016"/>
                  <a:pt x="133350" y="121291"/>
                  <a:pt x="133350" y="116681"/>
                </a:cubicBezTo>
                <a:cubicBezTo>
                  <a:pt x="133350" y="112071"/>
                  <a:pt x="129626" y="108347"/>
                  <a:pt x="125016" y="108347"/>
                </a:cubicBezTo>
                <a:lnTo>
                  <a:pt x="20836" y="108347"/>
                </a:lnTo>
                <a:cubicBezTo>
                  <a:pt x="18544" y="108347"/>
                  <a:pt x="16669" y="106472"/>
                  <a:pt x="16669" y="104180"/>
                </a:cubicBezTo>
                <a:lnTo>
                  <a:pt x="16669" y="16669"/>
                </a:lnTo>
                <a:close/>
                <a:moveTo>
                  <a:pt x="122567" y="39224"/>
                </a:moveTo>
                <a:cubicBezTo>
                  <a:pt x="125823" y="35968"/>
                  <a:pt x="125823" y="30681"/>
                  <a:pt x="122567" y="27425"/>
                </a:cubicBezTo>
                <a:cubicBezTo>
                  <a:pt x="119312" y="24170"/>
                  <a:pt x="114025" y="24170"/>
                  <a:pt x="110769" y="27425"/>
                </a:cubicBezTo>
                <a:lnTo>
                  <a:pt x="83344" y="54877"/>
                </a:lnTo>
                <a:lnTo>
                  <a:pt x="68394" y="39953"/>
                </a:lnTo>
                <a:cubicBezTo>
                  <a:pt x="65138" y="36697"/>
                  <a:pt x="59851" y="36697"/>
                  <a:pt x="56596" y="39953"/>
                </a:cubicBezTo>
                <a:lnTo>
                  <a:pt x="31592" y="64956"/>
                </a:lnTo>
                <a:cubicBezTo>
                  <a:pt x="28337" y="68212"/>
                  <a:pt x="28337" y="73499"/>
                  <a:pt x="31592" y="76754"/>
                </a:cubicBezTo>
                <a:cubicBezTo>
                  <a:pt x="34848" y="80010"/>
                  <a:pt x="40135" y="80010"/>
                  <a:pt x="43391" y="76754"/>
                </a:cubicBezTo>
                <a:lnTo>
                  <a:pt x="62508" y="57637"/>
                </a:lnTo>
                <a:lnTo>
                  <a:pt x="77458" y="72587"/>
                </a:lnTo>
                <a:cubicBezTo>
                  <a:pt x="80713" y="75843"/>
                  <a:pt x="86000" y="75843"/>
                  <a:pt x="89256" y="72587"/>
                </a:cubicBezTo>
                <a:lnTo>
                  <a:pt x="122593" y="39250"/>
                </a:lnTo>
                <a:close/>
              </a:path>
            </a:pathLst>
          </a:custGeom>
          <a:solidFill>
            <a:srgbClr val="8F97A3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3" name="Text 41"/>
          <p:cNvSpPr/>
          <p:nvPr/>
        </p:nvSpPr>
        <p:spPr>
          <a:xfrm>
            <a:off x="785813" y="5286375"/>
            <a:ext cx="274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APM监控，从用户输入到Skill匹配完成的耗时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6196013" y="4672013"/>
            <a:ext cx="5610225" cy="962025"/>
          </a:xfrm>
          <a:custGeom>
            <a:avLst/>
            <a:gdLst/>
            <a:ahLst/>
            <a:cxnLst/>
            <a:rect l="l" t="t" r="r" b="b"/>
            <a:pathLst>
              <a:path w="5610225" h="962025">
                <a:moveTo>
                  <a:pt x="76202" y="0"/>
                </a:moveTo>
                <a:lnTo>
                  <a:pt x="5534023" y="0"/>
                </a:lnTo>
                <a:cubicBezTo>
                  <a:pt x="5576080" y="0"/>
                  <a:pt x="5610225" y="34145"/>
                  <a:pt x="5610225" y="76202"/>
                </a:cubicBezTo>
                <a:lnTo>
                  <a:pt x="5610225" y="885823"/>
                </a:lnTo>
                <a:cubicBezTo>
                  <a:pt x="5610225" y="927880"/>
                  <a:pt x="5576080" y="962025"/>
                  <a:pt x="5534023" y="962025"/>
                </a:cubicBezTo>
                <a:lnTo>
                  <a:pt x="76202" y="962025"/>
                </a:lnTo>
                <a:cubicBezTo>
                  <a:pt x="34145" y="962025"/>
                  <a:pt x="0" y="927880"/>
                  <a:pt x="0" y="885823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 w="12700">
            <a:solidFill>
              <a:srgbClr val="4C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5" name="Shape 43"/>
          <p:cNvSpPr/>
          <p:nvPr/>
        </p:nvSpPr>
        <p:spPr>
          <a:xfrm>
            <a:off x="6381750" y="488632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cubicBezTo>
                  <a:pt x="177384" y="0"/>
                  <a:pt x="228600" y="51216"/>
                  <a:pt x="228600" y="114300"/>
                </a:cubicBezTo>
                <a:cubicBezTo>
                  <a:pt x="228600" y="177384"/>
                  <a:pt x="177384" y="228600"/>
                  <a:pt x="114300" y="228600"/>
                </a:cubicBezTo>
                <a:cubicBezTo>
                  <a:pt x="51216" y="228600"/>
                  <a:pt x="0" y="177384"/>
                  <a:pt x="0" y="114300"/>
                </a:cubicBezTo>
                <a:cubicBezTo>
                  <a:pt x="0" y="51216"/>
                  <a:pt x="51216" y="0"/>
                  <a:pt x="114300" y="0"/>
                </a:cubicBezTo>
                <a:close/>
                <a:moveTo>
                  <a:pt x="103584" y="53578"/>
                </a:moveTo>
                <a:lnTo>
                  <a:pt x="103584" y="114300"/>
                </a:lnTo>
                <a:cubicBezTo>
                  <a:pt x="103584" y="117872"/>
                  <a:pt x="105370" y="121221"/>
                  <a:pt x="108362" y="123230"/>
                </a:cubicBezTo>
                <a:lnTo>
                  <a:pt x="151224" y="151805"/>
                </a:lnTo>
                <a:cubicBezTo>
                  <a:pt x="156136" y="155109"/>
                  <a:pt x="162788" y="153769"/>
                  <a:pt x="166092" y="148813"/>
                </a:cubicBezTo>
                <a:cubicBezTo>
                  <a:pt x="169396" y="143857"/>
                  <a:pt x="168057" y="137249"/>
                  <a:pt x="163101" y="133945"/>
                </a:cubicBezTo>
                <a:lnTo>
                  <a:pt x="125016" y="108585"/>
                </a:lnTo>
                <a:lnTo>
                  <a:pt x="125016" y="53578"/>
                </a:lnTo>
                <a:cubicBezTo>
                  <a:pt x="125016" y="47640"/>
                  <a:pt x="120238" y="42863"/>
                  <a:pt x="114300" y="42863"/>
                </a:cubicBezTo>
                <a:cubicBezTo>
                  <a:pt x="108362" y="42863"/>
                  <a:pt x="103584" y="47640"/>
                  <a:pt x="103584" y="53578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6" name="Text 44"/>
          <p:cNvSpPr/>
          <p:nvPr/>
        </p:nvSpPr>
        <p:spPr>
          <a:xfrm>
            <a:off x="6753225" y="4867275"/>
            <a:ext cx="14287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端到端响应延迟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11154668" y="4829175"/>
            <a:ext cx="6381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b="1" dirty="0">
                <a:solidFill>
                  <a:srgbClr val="D4A26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&lt;5s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6372225" y="5314950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16669" y="16669"/>
                </a:moveTo>
                <a:cubicBezTo>
                  <a:pt x="16669" y="12059"/>
                  <a:pt x="12944" y="8334"/>
                  <a:pt x="8334" y="8334"/>
                </a:cubicBezTo>
                <a:cubicBezTo>
                  <a:pt x="3724" y="8334"/>
                  <a:pt x="0" y="12059"/>
                  <a:pt x="0" y="16669"/>
                </a:cubicBezTo>
                <a:lnTo>
                  <a:pt x="0" y="104180"/>
                </a:lnTo>
                <a:cubicBezTo>
                  <a:pt x="0" y="115692"/>
                  <a:pt x="9324" y="125016"/>
                  <a:pt x="20836" y="125016"/>
                </a:cubicBezTo>
                <a:lnTo>
                  <a:pt x="125016" y="125016"/>
                </a:lnTo>
                <a:cubicBezTo>
                  <a:pt x="129626" y="125016"/>
                  <a:pt x="133350" y="121291"/>
                  <a:pt x="133350" y="116681"/>
                </a:cubicBezTo>
                <a:cubicBezTo>
                  <a:pt x="133350" y="112071"/>
                  <a:pt x="129626" y="108347"/>
                  <a:pt x="125016" y="108347"/>
                </a:cubicBezTo>
                <a:lnTo>
                  <a:pt x="20836" y="108347"/>
                </a:lnTo>
                <a:cubicBezTo>
                  <a:pt x="18544" y="108347"/>
                  <a:pt x="16669" y="106472"/>
                  <a:pt x="16669" y="104180"/>
                </a:cubicBezTo>
                <a:lnTo>
                  <a:pt x="16669" y="16669"/>
                </a:lnTo>
                <a:close/>
                <a:moveTo>
                  <a:pt x="122567" y="39224"/>
                </a:moveTo>
                <a:cubicBezTo>
                  <a:pt x="125823" y="35968"/>
                  <a:pt x="125823" y="30681"/>
                  <a:pt x="122567" y="27425"/>
                </a:cubicBezTo>
                <a:cubicBezTo>
                  <a:pt x="119312" y="24170"/>
                  <a:pt x="114025" y="24170"/>
                  <a:pt x="110769" y="27425"/>
                </a:cubicBezTo>
                <a:lnTo>
                  <a:pt x="83344" y="54877"/>
                </a:lnTo>
                <a:lnTo>
                  <a:pt x="68394" y="39953"/>
                </a:lnTo>
                <a:cubicBezTo>
                  <a:pt x="65138" y="36697"/>
                  <a:pt x="59851" y="36697"/>
                  <a:pt x="56596" y="39953"/>
                </a:cubicBezTo>
                <a:lnTo>
                  <a:pt x="31592" y="64956"/>
                </a:lnTo>
                <a:cubicBezTo>
                  <a:pt x="28337" y="68212"/>
                  <a:pt x="28337" y="73499"/>
                  <a:pt x="31592" y="76754"/>
                </a:cubicBezTo>
                <a:cubicBezTo>
                  <a:pt x="34848" y="80010"/>
                  <a:pt x="40135" y="80010"/>
                  <a:pt x="43391" y="76754"/>
                </a:cubicBezTo>
                <a:lnTo>
                  <a:pt x="62508" y="57637"/>
                </a:lnTo>
                <a:lnTo>
                  <a:pt x="77458" y="72587"/>
                </a:lnTo>
                <a:cubicBezTo>
                  <a:pt x="80713" y="75843"/>
                  <a:pt x="86000" y="75843"/>
                  <a:pt x="89256" y="72587"/>
                </a:cubicBezTo>
                <a:lnTo>
                  <a:pt x="122593" y="39250"/>
                </a:lnTo>
                <a:close/>
              </a:path>
            </a:pathLst>
          </a:custGeom>
          <a:solidFill>
            <a:srgbClr val="8F97A3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9" name="Text 47"/>
          <p:cNvSpPr/>
          <p:nvPr/>
        </p:nvSpPr>
        <p:spPr>
          <a:xfrm>
            <a:off x="6596063" y="5286375"/>
            <a:ext cx="28956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APM监控，从用户输入到完整结果渲染的总耗时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BUSINESS KPIS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业务指标：数据平民化的落地成效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1811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D4A26A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Text 3"/>
          <p:cNvSpPr/>
          <p:nvPr/>
        </p:nvSpPr>
        <p:spPr>
          <a:xfrm>
            <a:off x="381000" y="1371600"/>
            <a:ext cx="11506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业务指标直接反映数据平民化战略的落地成效，重点评估用户粘性与IT侧运维成本的缩减幅度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90525" y="1781175"/>
            <a:ext cx="5600700" cy="2438400"/>
          </a:xfrm>
          <a:custGeom>
            <a:avLst/>
            <a:gdLst/>
            <a:ahLst/>
            <a:cxnLst/>
            <a:rect l="l" t="t" r="r" b="b"/>
            <a:pathLst>
              <a:path w="5600700" h="2438400">
                <a:moveTo>
                  <a:pt x="76200" y="0"/>
                </a:moveTo>
                <a:lnTo>
                  <a:pt x="5524500" y="0"/>
                </a:lnTo>
                <a:cubicBezTo>
                  <a:pt x="5566556" y="0"/>
                  <a:pt x="5600700" y="34144"/>
                  <a:pt x="5600700" y="76200"/>
                </a:cubicBezTo>
                <a:lnTo>
                  <a:pt x="5600700" y="2362200"/>
                </a:lnTo>
                <a:cubicBezTo>
                  <a:pt x="5600700" y="2404256"/>
                  <a:pt x="5566556" y="2438400"/>
                  <a:pt x="5524500" y="2438400"/>
                </a:cubicBezTo>
                <a:lnTo>
                  <a:pt x="76200" y="2438400"/>
                </a:lnTo>
                <a:cubicBezTo>
                  <a:pt x="34144" y="2438400"/>
                  <a:pt x="0" y="2404256"/>
                  <a:pt x="0" y="23622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gradFill flip="none" rotWithShape="1">
            <a:gsLst>
              <a:gs pos="0">
                <a:srgbClr val="D4A26A">
                  <a:alpha val="20000"/>
                </a:srgbClr>
              </a:gs>
              <a:gs pos="100000">
                <a:srgbClr val="D4A26A">
                  <a:alpha val="5000"/>
                </a:srgbClr>
              </a:gs>
            </a:gsLst>
            <a:lin ang="2700000" scaled="1"/>
          </a:gradFill>
          <a:ln w="25400">
            <a:solidFill>
              <a:srgbClr val="D4A26A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590550" y="19812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76202" y="0"/>
                </a:moveTo>
                <a:lnTo>
                  <a:pt x="457198" y="0"/>
                </a:lnTo>
                <a:cubicBezTo>
                  <a:pt x="499283" y="0"/>
                  <a:pt x="533400" y="34117"/>
                  <a:pt x="533400" y="76202"/>
                </a:cubicBezTo>
                <a:lnTo>
                  <a:pt x="533400" y="457198"/>
                </a:lnTo>
                <a:cubicBezTo>
                  <a:pt x="533400" y="499283"/>
                  <a:pt x="499283" y="533400"/>
                  <a:pt x="457198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Shape 6"/>
          <p:cNvSpPr/>
          <p:nvPr/>
        </p:nvSpPr>
        <p:spPr>
          <a:xfrm>
            <a:off x="714375" y="2133600"/>
            <a:ext cx="285750" cy="228600"/>
          </a:xfrm>
          <a:custGeom>
            <a:avLst/>
            <a:gdLst/>
            <a:ahLst/>
            <a:cxnLst/>
            <a:rect l="l" t="t" r="r" b="b"/>
            <a:pathLst>
              <a:path w="285750" h="228600">
                <a:moveTo>
                  <a:pt x="142875" y="7144"/>
                </a:moveTo>
                <a:cubicBezTo>
                  <a:pt x="168503" y="7144"/>
                  <a:pt x="189309" y="27950"/>
                  <a:pt x="189309" y="53578"/>
                </a:cubicBezTo>
                <a:cubicBezTo>
                  <a:pt x="189309" y="79206"/>
                  <a:pt x="168503" y="100013"/>
                  <a:pt x="142875" y="100013"/>
                </a:cubicBezTo>
                <a:cubicBezTo>
                  <a:pt x="117247" y="100013"/>
                  <a:pt x="96441" y="79206"/>
                  <a:pt x="96441" y="53578"/>
                </a:cubicBezTo>
                <a:cubicBezTo>
                  <a:pt x="96441" y="27950"/>
                  <a:pt x="117247" y="7144"/>
                  <a:pt x="142875" y="7144"/>
                </a:cubicBezTo>
                <a:close/>
                <a:moveTo>
                  <a:pt x="42863" y="39291"/>
                </a:moveTo>
                <a:cubicBezTo>
                  <a:pt x="60605" y="39291"/>
                  <a:pt x="75009" y="53695"/>
                  <a:pt x="75009" y="71438"/>
                </a:cubicBezTo>
                <a:cubicBezTo>
                  <a:pt x="75009" y="89180"/>
                  <a:pt x="60605" y="103584"/>
                  <a:pt x="42863" y="103584"/>
                </a:cubicBezTo>
                <a:cubicBezTo>
                  <a:pt x="25120" y="103584"/>
                  <a:pt x="10716" y="89180"/>
                  <a:pt x="10716" y="71438"/>
                </a:cubicBezTo>
                <a:cubicBezTo>
                  <a:pt x="10716" y="53695"/>
                  <a:pt x="25120" y="39291"/>
                  <a:pt x="42862" y="39291"/>
                </a:cubicBezTo>
                <a:close/>
                <a:moveTo>
                  <a:pt x="0" y="185738"/>
                </a:moveTo>
                <a:cubicBezTo>
                  <a:pt x="0" y="154171"/>
                  <a:pt x="25584" y="128588"/>
                  <a:pt x="57150" y="128588"/>
                </a:cubicBezTo>
                <a:cubicBezTo>
                  <a:pt x="62865" y="128588"/>
                  <a:pt x="68401" y="129436"/>
                  <a:pt x="73625" y="130999"/>
                </a:cubicBezTo>
                <a:cubicBezTo>
                  <a:pt x="58936" y="147429"/>
                  <a:pt x="50006" y="169128"/>
                  <a:pt x="50006" y="192881"/>
                </a:cubicBezTo>
                <a:lnTo>
                  <a:pt x="50006" y="200025"/>
                </a:lnTo>
                <a:cubicBezTo>
                  <a:pt x="50006" y="205115"/>
                  <a:pt x="51078" y="209937"/>
                  <a:pt x="52998" y="214313"/>
                </a:cubicBezTo>
                <a:lnTo>
                  <a:pt x="14288" y="214313"/>
                </a:lnTo>
                <a:cubicBezTo>
                  <a:pt x="6385" y="214313"/>
                  <a:pt x="0" y="207928"/>
                  <a:pt x="0" y="200025"/>
                </a:cubicBezTo>
                <a:lnTo>
                  <a:pt x="0" y="185738"/>
                </a:lnTo>
                <a:close/>
                <a:moveTo>
                  <a:pt x="232752" y="214313"/>
                </a:moveTo>
                <a:cubicBezTo>
                  <a:pt x="234672" y="209937"/>
                  <a:pt x="235744" y="205115"/>
                  <a:pt x="235744" y="200025"/>
                </a:cubicBezTo>
                <a:lnTo>
                  <a:pt x="235744" y="192881"/>
                </a:lnTo>
                <a:cubicBezTo>
                  <a:pt x="235744" y="169128"/>
                  <a:pt x="226814" y="147429"/>
                  <a:pt x="212125" y="130999"/>
                </a:cubicBezTo>
                <a:cubicBezTo>
                  <a:pt x="217349" y="129436"/>
                  <a:pt x="222885" y="128588"/>
                  <a:pt x="228600" y="128588"/>
                </a:cubicBezTo>
                <a:cubicBezTo>
                  <a:pt x="260166" y="128588"/>
                  <a:pt x="285750" y="154171"/>
                  <a:pt x="285750" y="185738"/>
                </a:cubicBezTo>
                <a:lnTo>
                  <a:pt x="285750" y="200025"/>
                </a:lnTo>
                <a:cubicBezTo>
                  <a:pt x="285750" y="207928"/>
                  <a:pt x="279365" y="214313"/>
                  <a:pt x="271463" y="214313"/>
                </a:cubicBezTo>
                <a:lnTo>
                  <a:pt x="232752" y="214313"/>
                </a:lnTo>
                <a:close/>
                <a:moveTo>
                  <a:pt x="210741" y="71438"/>
                </a:moveTo>
                <a:cubicBezTo>
                  <a:pt x="210741" y="53695"/>
                  <a:pt x="225145" y="39291"/>
                  <a:pt x="242888" y="39291"/>
                </a:cubicBezTo>
                <a:cubicBezTo>
                  <a:pt x="260630" y="39291"/>
                  <a:pt x="275034" y="53695"/>
                  <a:pt x="275034" y="71437"/>
                </a:cubicBezTo>
                <a:cubicBezTo>
                  <a:pt x="275034" y="89180"/>
                  <a:pt x="260630" y="103584"/>
                  <a:pt x="242888" y="103584"/>
                </a:cubicBezTo>
                <a:cubicBezTo>
                  <a:pt x="225145" y="103584"/>
                  <a:pt x="210741" y="89180"/>
                  <a:pt x="210741" y="71438"/>
                </a:cubicBezTo>
                <a:close/>
                <a:moveTo>
                  <a:pt x="71438" y="192881"/>
                </a:moveTo>
                <a:cubicBezTo>
                  <a:pt x="71438" y="153412"/>
                  <a:pt x="103406" y="121444"/>
                  <a:pt x="142875" y="121444"/>
                </a:cubicBezTo>
                <a:cubicBezTo>
                  <a:pt x="182344" y="121444"/>
                  <a:pt x="214313" y="153412"/>
                  <a:pt x="214313" y="192881"/>
                </a:cubicBezTo>
                <a:lnTo>
                  <a:pt x="214313" y="200025"/>
                </a:lnTo>
                <a:cubicBezTo>
                  <a:pt x="214313" y="207928"/>
                  <a:pt x="207928" y="214313"/>
                  <a:pt x="200025" y="214313"/>
                </a:cubicBezTo>
                <a:lnTo>
                  <a:pt x="85725" y="214313"/>
                </a:lnTo>
                <a:cubicBezTo>
                  <a:pt x="77822" y="214313"/>
                  <a:pt x="71438" y="207928"/>
                  <a:pt x="71438" y="200025"/>
                </a:cubicBezTo>
                <a:lnTo>
                  <a:pt x="71438" y="192881"/>
                </a:ln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7"/>
          <p:cNvSpPr/>
          <p:nvPr/>
        </p:nvSpPr>
        <p:spPr>
          <a:xfrm>
            <a:off x="1238250" y="2095500"/>
            <a:ext cx="1714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核心用户采用率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830663" y="2057400"/>
            <a:ext cx="11334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D4A26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&gt;60%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90550" y="2667000"/>
            <a:ext cx="5200650" cy="723900"/>
          </a:xfrm>
          <a:custGeom>
            <a:avLst/>
            <a:gdLst/>
            <a:ahLst/>
            <a:cxnLst/>
            <a:rect l="l" t="t" r="r" b="b"/>
            <a:pathLst>
              <a:path w="5200650" h="723900">
                <a:moveTo>
                  <a:pt x="76198" y="0"/>
                </a:moveTo>
                <a:lnTo>
                  <a:pt x="5124452" y="0"/>
                </a:lnTo>
                <a:cubicBezTo>
                  <a:pt x="5166507" y="0"/>
                  <a:pt x="5200650" y="34143"/>
                  <a:pt x="5200650" y="76198"/>
                </a:cubicBezTo>
                <a:lnTo>
                  <a:pt x="5200650" y="647702"/>
                </a:lnTo>
                <a:cubicBezTo>
                  <a:pt x="5200650" y="689757"/>
                  <a:pt x="5166507" y="723900"/>
                  <a:pt x="5124452" y="723900"/>
                </a:cubicBezTo>
                <a:lnTo>
                  <a:pt x="76198" y="723900"/>
                </a:lnTo>
                <a:cubicBezTo>
                  <a:pt x="34143" y="723900"/>
                  <a:pt x="0" y="689757"/>
                  <a:pt x="0" y="64770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Text 10"/>
          <p:cNvSpPr/>
          <p:nvPr/>
        </p:nvSpPr>
        <p:spPr>
          <a:xfrm>
            <a:off x="704850" y="2781300"/>
            <a:ext cx="50482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测量方法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04850" y="3086100"/>
            <a:ext cx="50387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DAU / 白名单总人数，衡量种子用户对系统的接受度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95313" y="3509963"/>
            <a:ext cx="5191125" cy="504825"/>
          </a:xfrm>
          <a:custGeom>
            <a:avLst/>
            <a:gdLst/>
            <a:ahLst/>
            <a:cxnLst/>
            <a:rect l="l" t="t" r="r" b="b"/>
            <a:pathLst>
              <a:path w="5191125" h="504825">
                <a:moveTo>
                  <a:pt x="76198" y="0"/>
                </a:moveTo>
                <a:lnTo>
                  <a:pt x="5114927" y="0"/>
                </a:lnTo>
                <a:cubicBezTo>
                  <a:pt x="5157010" y="0"/>
                  <a:pt x="5191125" y="34115"/>
                  <a:pt x="5191125" y="76198"/>
                </a:cubicBezTo>
                <a:lnTo>
                  <a:pt x="5191125" y="428627"/>
                </a:lnTo>
                <a:cubicBezTo>
                  <a:pt x="5191125" y="470710"/>
                  <a:pt x="5157010" y="504825"/>
                  <a:pt x="5114927" y="504825"/>
                </a:cubicBezTo>
                <a:lnTo>
                  <a:pt x="76198" y="504825"/>
                </a:lnTo>
                <a:cubicBezTo>
                  <a:pt x="34115" y="504825"/>
                  <a:pt x="0" y="470710"/>
                  <a:pt x="0" y="428627"/>
                </a:cubicBezTo>
                <a:lnTo>
                  <a:pt x="0" y="76198"/>
                </a:lnTo>
                <a:cubicBezTo>
                  <a:pt x="0" y="34115"/>
                  <a:pt x="34115" y="0"/>
                  <a:pt x="76198" y="0"/>
                </a:cubicBezTo>
                <a:close/>
              </a:path>
            </a:pathLst>
          </a:custGeom>
          <a:solidFill>
            <a:srgbClr val="D4A26A">
              <a:alpha val="10196"/>
            </a:srgbClr>
          </a:solidFill>
          <a:ln w="12700">
            <a:solidFill>
              <a:srgbClr val="D4A2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3"/>
          <p:cNvSpPr/>
          <p:nvPr/>
        </p:nvSpPr>
        <p:spPr>
          <a:xfrm>
            <a:off x="714375" y="3667125"/>
            <a:ext cx="6096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目标DAU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158407" y="3629025"/>
            <a:ext cx="15906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白名单人数的60%+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200775" y="1781175"/>
            <a:ext cx="5600700" cy="2438400"/>
          </a:xfrm>
          <a:custGeom>
            <a:avLst/>
            <a:gdLst/>
            <a:ahLst/>
            <a:cxnLst/>
            <a:rect l="l" t="t" r="r" b="b"/>
            <a:pathLst>
              <a:path w="5600700" h="2438400">
                <a:moveTo>
                  <a:pt x="76200" y="0"/>
                </a:moveTo>
                <a:lnTo>
                  <a:pt x="5524500" y="0"/>
                </a:lnTo>
                <a:cubicBezTo>
                  <a:pt x="5566556" y="0"/>
                  <a:pt x="5600700" y="34144"/>
                  <a:pt x="5600700" y="76200"/>
                </a:cubicBezTo>
                <a:lnTo>
                  <a:pt x="5600700" y="2362200"/>
                </a:lnTo>
                <a:cubicBezTo>
                  <a:pt x="5600700" y="2404256"/>
                  <a:pt x="5566556" y="2438400"/>
                  <a:pt x="5524500" y="2438400"/>
                </a:cubicBezTo>
                <a:lnTo>
                  <a:pt x="76200" y="2438400"/>
                </a:lnTo>
                <a:cubicBezTo>
                  <a:pt x="34144" y="2438400"/>
                  <a:pt x="0" y="2404256"/>
                  <a:pt x="0" y="23622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gradFill flip="none" rotWithShape="1">
            <a:gsLst>
              <a:gs pos="0">
                <a:srgbClr val="4C5F7A">
                  <a:alpha val="20000"/>
                </a:srgbClr>
              </a:gs>
              <a:gs pos="100000">
                <a:srgbClr val="4C5F7A">
                  <a:alpha val="5000"/>
                </a:srgbClr>
              </a:gs>
            </a:gsLst>
            <a:lin ang="2700000" scaled="1"/>
          </a:gradFill>
          <a:ln w="25400">
            <a:solidFill>
              <a:srgbClr val="4C5F7A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6"/>
          <p:cNvSpPr/>
          <p:nvPr/>
        </p:nvSpPr>
        <p:spPr>
          <a:xfrm>
            <a:off x="6400800" y="19812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76202" y="0"/>
                </a:moveTo>
                <a:lnTo>
                  <a:pt x="457198" y="0"/>
                </a:lnTo>
                <a:cubicBezTo>
                  <a:pt x="499283" y="0"/>
                  <a:pt x="533400" y="34117"/>
                  <a:pt x="533400" y="76202"/>
                </a:cubicBezTo>
                <a:lnTo>
                  <a:pt x="533400" y="457198"/>
                </a:lnTo>
                <a:cubicBezTo>
                  <a:pt x="533400" y="499283"/>
                  <a:pt x="499283" y="533400"/>
                  <a:pt x="457198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Shape 17"/>
          <p:cNvSpPr/>
          <p:nvPr/>
        </p:nvSpPr>
        <p:spPr>
          <a:xfrm>
            <a:off x="6553200" y="21336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85738" y="92869"/>
                </a:moveTo>
                <a:cubicBezTo>
                  <a:pt x="185738" y="113362"/>
                  <a:pt x="179085" y="132293"/>
                  <a:pt x="167878" y="147652"/>
                </a:cubicBezTo>
                <a:lnTo>
                  <a:pt x="224403" y="204222"/>
                </a:lnTo>
                <a:cubicBezTo>
                  <a:pt x="229984" y="209803"/>
                  <a:pt x="229984" y="218867"/>
                  <a:pt x="224403" y="224448"/>
                </a:cubicBezTo>
                <a:cubicBezTo>
                  <a:pt x="218822" y="230029"/>
                  <a:pt x="209758" y="230029"/>
                  <a:pt x="204177" y="224448"/>
                </a:cubicBezTo>
                <a:lnTo>
                  <a:pt x="147652" y="167878"/>
                </a:lnTo>
                <a:cubicBezTo>
                  <a:pt x="132293" y="179085"/>
                  <a:pt x="113362" y="185738"/>
                  <a:pt x="92869" y="185738"/>
                </a:cubicBezTo>
                <a:cubicBezTo>
                  <a:pt x="41568" y="185738"/>
                  <a:pt x="0" y="144170"/>
                  <a:pt x="0" y="92869"/>
                </a:cubicBezTo>
                <a:cubicBezTo>
                  <a:pt x="0" y="41568"/>
                  <a:pt x="41568" y="0"/>
                  <a:pt x="92869" y="0"/>
                </a:cubicBezTo>
                <a:cubicBezTo>
                  <a:pt x="144170" y="0"/>
                  <a:pt x="185738" y="41568"/>
                  <a:pt x="185738" y="92869"/>
                </a:cubicBezTo>
                <a:close/>
                <a:moveTo>
                  <a:pt x="92869" y="157163"/>
                </a:moveTo>
                <a:cubicBezTo>
                  <a:pt x="128353" y="157163"/>
                  <a:pt x="157163" y="128353"/>
                  <a:pt x="157163" y="92869"/>
                </a:cubicBezTo>
                <a:cubicBezTo>
                  <a:pt x="157163" y="57384"/>
                  <a:pt x="128353" y="28575"/>
                  <a:pt x="92869" y="28575"/>
                </a:cubicBezTo>
                <a:cubicBezTo>
                  <a:pt x="57384" y="28575"/>
                  <a:pt x="28575" y="57384"/>
                  <a:pt x="28575" y="92869"/>
                </a:cubicBezTo>
                <a:cubicBezTo>
                  <a:pt x="28575" y="128353"/>
                  <a:pt x="57384" y="157163"/>
                  <a:pt x="92869" y="157163"/>
                </a:cubicBezTo>
                <a:close/>
              </a:path>
            </a:pathLst>
          </a:custGeom>
          <a:solidFill>
            <a:srgbClr val="E0E2E6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Text 18"/>
          <p:cNvSpPr/>
          <p:nvPr/>
        </p:nvSpPr>
        <p:spPr>
          <a:xfrm>
            <a:off x="7048500" y="2095500"/>
            <a:ext cx="1257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日均查询量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0845329" y="2057400"/>
            <a:ext cx="9239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4C5F7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&gt;5次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400800" y="2667000"/>
            <a:ext cx="5200650" cy="723900"/>
          </a:xfrm>
          <a:custGeom>
            <a:avLst/>
            <a:gdLst/>
            <a:ahLst/>
            <a:cxnLst/>
            <a:rect l="l" t="t" r="r" b="b"/>
            <a:pathLst>
              <a:path w="5200650" h="723900">
                <a:moveTo>
                  <a:pt x="76198" y="0"/>
                </a:moveTo>
                <a:lnTo>
                  <a:pt x="5124452" y="0"/>
                </a:lnTo>
                <a:cubicBezTo>
                  <a:pt x="5166507" y="0"/>
                  <a:pt x="5200650" y="34143"/>
                  <a:pt x="5200650" y="76198"/>
                </a:cubicBezTo>
                <a:lnTo>
                  <a:pt x="5200650" y="647702"/>
                </a:lnTo>
                <a:cubicBezTo>
                  <a:pt x="5200650" y="689757"/>
                  <a:pt x="5166507" y="723900"/>
                  <a:pt x="5124452" y="723900"/>
                </a:cubicBezTo>
                <a:lnTo>
                  <a:pt x="76198" y="723900"/>
                </a:lnTo>
                <a:cubicBezTo>
                  <a:pt x="34143" y="723900"/>
                  <a:pt x="0" y="689757"/>
                  <a:pt x="0" y="64770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3" name="Text 21"/>
          <p:cNvSpPr/>
          <p:nvPr/>
        </p:nvSpPr>
        <p:spPr>
          <a:xfrm>
            <a:off x="6515100" y="2781300"/>
            <a:ext cx="50482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测量方法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515100" y="3086100"/>
            <a:ext cx="50387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审计日志分析，统计人均每日查询次数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405563" y="3509963"/>
            <a:ext cx="5191125" cy="504825"/>
          </a:xfrm>
          <a:custGeom>
            <a:avLst/>
            <a:gdLst/>
            <a:ahLst/>
            <a:cxnLst/>
            <a:rect l="l" t="t" r="r" b="b"/>
            <a:pathLst>
              <a:path w="5191125" h="504825">
                <a:moveTo>
                  <a:pt x="76198" y="0"/>
                </a:moveTo>
                <a:lnTo>
                  <a:pt x="5114927" y="0"/>
                </a:lnTo>
                <a:cubicBezTo>
                  <a:pt x="5157010" y="0"/>
                  <a:pt x="5191125" y="34115"/>
                  <a:pt x="5191125" y="76198"/>
                </a:cubicBezTo>
                <a:lnTo>
                  <a:pt x="5191125" y="428627"/>
                </a:lnTo>
                <a:cubicBezTo>
                  <a:pt x="5191125" y="470710"/>
                  <a:pt x="5157010" y="504825"/>
                  <a:pt x="5114927" y="504825"/>
                </a:cubicBezTo>
                <a:lnTo>
                  <a:pt x="76198" y="504825"/>
                </a:lnTo>
                <a:cubicBezTo>
                  <a:pt x="34115" y="504825"/>
                  <a:pt x="0" y="470710"/>
                  <a:pt x="0" y="428627"/>
                </a:cubicBezTo>
                <a:lnTo>
                  <a:pt x="0" y="76198"/>
                </a:lnTo>
                <a:cubicBezTo>
                  <a:pt x="0" y="34115"/>
                  <a:pt x="34115" y="0"/>
                  <a:pt x="76198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 w="12700">
            <a:solidFill>
              <a:srgbClr val="4C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Text 24"/>
          <p:cNvSpPr/>
          <p:nvPr/>
        </p:nvSpPr>
        <p:spPr>
          <a:xfrm>
            <a:off x="6524625" y="3667125"/>
            <a:ext cx="600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目标频次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0688910" y="3629025"/>
            <a:ext cx="8763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5次/人/天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385763" y="4386263"/>
            <a:ext cx="5610225" cy="962025"/>
          </a:xfrm>
          <a:custGeom>
            <a:avLst/>
            <a:gdLst/>
            <a:ahLst/>
            <a:cxnLst/>
            <a:rect l="l" t="t" r="r" b="b"/>
            <a:pathLst>
              <a:path w="5610225" h="962025">
                <a:moveTo>
                  <a:pt x="76202" y="0"/>
                </a:moveTo>
                <a:lnTo>
                  <a:pt x="5534023" y="0"/>
                </a:lnTo>
                <a:cubicBezTo>
                  <a:pt x="5576080" y="0"/>
                  <a:pt x="5610225" y="34145"/>
                  <a:pt x="5610225" y="76202"/>
                </a:cubicBezTo>
                <a:lnTo>
                  <a:pt x="5610225" y="885823"/>
                </a:lnTo>
                <a:cubicBezTo>
                  <a:pt x="5610225" y="927880"/>
                  <a:pt x="5576080" y="962025"/>
                  <a:pt x="5534023" y="962025"/>
                </a:cubicBezTo>
                <a:lnTo>
                  <a:pt x="76202" y="962025"/>
                </a:lnTo>
                <a:cubicBezTo>
                  <a:pt x="34145" y="962025"/>
                  <a:pt x="0" y="927880"/>
                  <a:pt x="0" y="885823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 w="12700">
            <a:solidFill>
              <a:srgbClr val="4C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Shape 27"/>
          <p:cNvSpPr/>
          <p:nvPr/>
        </p:nvSpPr>
        <p:spPr>
          <a:xfrm>
            <a:off x="557213" y="4600575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0" y="57150"/>
                </a:moveTo>
                <a:cubicBezTo>
                  <a:pt x="0" y="41389"/>
                  <a:pt x="12814" y="28575"/>
                  <a:pt x="28575" y="28575"/>
                </a:cubicBezTo>
                <a:lnTo>
                  <a:pt x="228600" y="28575"/>
                </a:lnTo>
                <a:cubicBezTo>
                  <a:pt x="244361" y="28575"/>
                  <a:pt x="257175" y="41389"/>
                  <a:pt x="257175" y="57150"/>
                </a:cubicBezTo>
                <a:lnTo>
                  <a:pt x="257175" y="85725"/>
                </a:lnTo>
                <a:cubicBezTo>
                  <a:pt x="257175" y="89654"/>
                  <a:pt x="253871" y="92735"/>
                  <a:pt x="250165" y="94030"/>
                </a:cubicBezTo>
                <a:cubicBezTo>
                  <a:pt x="241771" y="96932"/>
                  <a:pt x="235744" y="104924"/>
                  <a:pt x="235744" y="114300"/>
                </a:cubicBezTo>
                <a:cubicBezTo>
                  <a:pt x="235744" y="123676"/>
                  <a:pt x="241771" y="131668"/>
                  <a:pt x="250165" y="134570"/>
                </a:cubicBezTo>
                <a:cubicBezTo>
                  <a:pt x="253871" y="135865"/>
                  <a:pt x="257175" y="138946"/>
                  <a:pt x="257175" y="142875"/>
                </a:cubicBezTo>
                <a:lnTo>
                  <a:pt x="257175" y="171450"/>
                </a:lnTo>
                <a:cubicBezTo>
                  <a:pt x="257175" y="187211"/>
                  <a:pt x="244361" y="200025"/>
                  <a:pt x="228600" y="200025"/>
                </a:cubicBezTo>
                <a:lnTo>
                  <a:pt x="28575" y="200025"/>
                </a:lnTo>
                <a:cubicBezTo>
                  <a:pt x="12814" y="200025"/>
                  <a:pt x="0" y="187211"/>
                  <a:pt x="0" y="171450"/>
                </a:cubicBezTo>
                <a:lnTo>
                  <a:pt x="0" y="142875"/>
                </a:lnTo>
                <a:cubicBezTo>
                  <a:pt x="0" y="138946"/>
                  <a:pt x="3304" y="135865"/>
                  <a:pt x="7010" y="134570"/>
                </a:cubicBezTo>
                <a:cubicBezTo>
                  <a:pt x="15404" y="131668"/>
                  <a:pt x="21431" y="123676"/>
                  <a:pt x="21431" y="114300"/>
                </a:cubicBezTo>
                <a:cubicBezTo>
                  <a:pt x="21431" y="104924"/>
                  <a:pt x="15404" y="96932"/>
                  <a:pt x="7010" y="94030"/>
                </a:cubicBezTo>
                <a:cubicBezTo>
                  <a:pt x="3304" y="92735"/>
                  <a:pt x="0" y="89654"/>
                  <a:pt x="0" y="85725"/>
                </a:cubicBezTo>
                <a:lnTo>
                  <a:pt x="0" y="57150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0" name="Text 28"/>
          <p:cNvSpPr/>
          <p:nvPr/>
        </p:nvSpPr>
        <p:spPr>
          <a:xfrm>
            <a:off x="942975" y="4581525"/>
            <a:ext cx="10477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工单缩减率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5038427" y="4543425"/>
            <a:ext cx="9429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b="1" dirty="0">
                <a:solidFill>
                  <a:srgbClr val="D4A26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&gt;30%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561975" y="5029200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16669" y="16669"/>
                </a:moveTo>
                <a:cubicBezTo>
                  <a:pt x="16669" y="12059"/>
                  <a:pt x="12944" y="8334"/>
                  <a:pt x="8334" y="8334"/>
                </a:cubicBezTo>
                <a:cubicBezTo>
                  <a:pt x="3724" y="8334"/>
                  <a:pt x="0" y="12059"/>
                  <a:pt x="0" y="16669"/>
                </a:cubicBezTo>
                <a:lnTo>
                  <a:pt x="0" y="104180"/>
                </a:lnTo>
                <a:cubicBezTo>
                  <a:pt x="0" y="115692"/>
                  <a:pt x="9324" y="125016"/>
                  <a:pt x="20836" y="125016"/>
                </a:cubicBezTo>
                <a:lnTo>
                  <a:pt x="125016" y="125016"/>
                </a:lnTo>
                <a:cubicBezTo>
                  <a:pt x="129626" y="125016"/>
                  <a:pt x="133350" y="121291"/>
                  <a:pt x="133350" y="116681"/>
                </a:cubicBezTo>
                <a:cubicBezTo>
                  <a:pt x="133350" y="112071"/>
                  <a:pt x="129626" y="108347"/>
                  <a:pt x="125016" y="108347"/>
                </a:cubicBezTo>
                <a:lnTo>
                  <a:pt x="20836" y="108347"/>
                </a:lnTo>
                <a:cubicBezTo>
                  <a:pt x="18544" y="108347"/>
                  <a:pt x="16669" y="106472"/>
                  <a:pt x="16669" y="104180"/>
                </a:cubicBezTo>
                <a:lnTo>
                  <a:pt x="16669" y="16669"/>
                </a:lnTo>
                <a:close/>
                <a:moveTo>
                  <a:pt x="122567" y="39224"/>
                </a:moveTo>
                <a:cubicBezTo>
                  <a:pt x="125823" y="35968"/>
                  <a:pt x="125823" y="30681"/>
                  <a:pt x="122567" y="27425"/>
                </a:cubicBezTo>
                <a:cubicBezTo>
                  <a:pt x="119312" y="24170"/>
                  <a:pt x="114025" y="24170"/>
                  <a:pt x="110769" y="27425"/>
                </a:cubicBezTo>
                <a:lnTo>
                  <a:pt x="83344" y="54877"/>
                </a:lnTo>
                <a:lnTo>
                  <a:pt x="68394" y="39953"/>
                </a:lnTo>
                <a:cubicBezTo>
                  <a:pt x="65138" y="36697"/>
                  <a:pt x="59851" y="36697"/>
                  <a:pt x="56596" y="39953"/>
                </a:cubicBezTo>
                <a:lnTo>
                  <a:pt x="31592" y="64956"/>
                </a:lnTo>
                <a:cubicBezTo>
                  <a:pt x="28337" y="68212"/>
                  <a:pt x="28337" y="73499"/>
                  <a:pt x="31592" y="76754"/>
                </a:cubicBezTo>
                <a:cubicBezTo>
                  <a:pt x="34848" y="80010"/>
                  <a:pt x="40135" y="80010"/>
                  <a:pt x="43391" y="76754"/>
                </a:cubicBezTo>
                <a:lnTo>
                  <a:pt x="62508" y="57637"/>
                </a:lnTo>
                <a:lnTo>
                  <a:pt x="77458" y="72587"/>
                </a:lnTo>
                <a:cubicBezTo>
                  <a:pt x="80713" y="75843"/>
                  <a:pt x="86000" y="75843"/>
                  <a:pt x="89256" y="72587"/>
                </a:cubicBezTo>
                <a:lnTo>
                  <a:pt x="122593" y="39250"/>
                </a:lnTo>
                <a:close/>
              </a:path>
            </a:pathLst>
          </a:custGeom>
          <a:solidFill>
            <a:srgbClr val="8F97A3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3" name="Text 31"/>
          <p:cNvSpPr/>
          <p:nvPr/>
        </p:nvSpPr>
        <p:spPr>
          <a:xfrm>
            <a:off x="785813" y="5000625"/>
            <a:ext cx="3267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运维系统工单统计，对比上线前后的临时取数工单数量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196013" y="4386263"/>
            <a:ext cx="5610225" cy="962025"/>
          </a:xfrm>
          <a:custGeom>
            <a:avLst/>
            <a:gdLst/>
            <a:ahLst/>
            <a:cxnLst/>
            <a:rect l="l" t="t" r="r" b="b"/>
            <a:pathLst>
              <a:path w="5610225" h="962025">
                <a:moveTo>
                  <a:pt x="76202" y="0"/>
                </a:moveTo>
                <a:lnTo>
                  <a:pt x="5534023" y="0"/>
                </a:lnTo>
                <a:cubicBezTo>
                  <a:pt x="5576080" y="0"/>
                  <a:pt x="5610225" y="34145"/>
                  <a:pt x="5610225" y="76202"/>
                </a:cubicBezTo>
                <a:lnTo>
                  <a:pt x="5610225" y="885823"/>
                </a:lnTo>
                <a:cubicBezTo>
                  <a:pt x="5610225" y="927880"/>
                  <a:pt x="5576080" y="962025"/>
                  <a:pt x="5534023" y="962025"/>
                </a:cubicBezTo>
                <a:lnTo>
                  <a:pt x="76202" y="962025"/>
                </a:lnTo>
                <a:cubicBezTo>
                  <a:pt x="34145" y="962025"/>
                  <a:pt x="0" y="927880"/>
                  <a:pt x="0" y="885823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 w="12700">
            <a:solidFill>
              <a:srgbClr val="4C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" name="Shape 33"/>
          <p:cNvSpPr/>
          <p:nvPr/>
        </p:nvSpPr>
        <p:spPr>
          <a:xfrm>
            <a:off x="6381750" y="460057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228600"/>
                </a:moveTo>
                <a:cubicBezTo>
                  <a:pt x="177384" y="228600"/>
                  <a:pt x="228600" y="177384"/>
                  <a:pt x="228600" y="114300"/>
                </a:cubicBezTo>
                <a:cubicBezTo>
                  <a:pt x="228600" y="51216"/>
                  <a:pt x="177384" y="0"/>
                  <a:pt x="114300" y="0"/>
                </a:cubicBezTo>
                <a:cubicBezTo>
                  <a:pt x="51216" y="0"/>
                  <a:pt x="0" y="51216"/>
                  <a:pt x="0" y="114300"/>
                </a:cubicBezTo>
                <a:cubicBezTo>
                  <a:pt x="0" y="177384"/>
                  <a:pt x="51216" y="228600"/>
                  <a:pt x="114300" y="228600"/>
                </a:cubicBezTo>
                <a:close/>
                <a:moveTo>
                  <a:pt x="73849" y="143723"/>
                </a:moveTo>
                <a:cubicBezTo>
                  <a:pt x="82957" y="156225"/>
                  <a:pt x="97691" y="164306"/>
                  <a:pt x="114300" y="164306"/>
                </a:cubicBezTo>
                <a:cubicBezTo>
                  <a:pt x="130909" y="164306"/>
                  <a:pt x="145643" y="156225"/>
                  <a:pt x="154751" y="143723"/>
                </a:cubicBezTo>
                <a:cubicBezTo>
                  <a:pt x="158234" y="138946"/>
                  <a:pt x="164931" y="137874"/>
                  <a:pt x="169709" y="141357"/>
                </a:cubicBezTo>
                <a:cubicBezTo>
                  <a:pt x="174486" y="144840"/>
                  <a:pt x="175558" y="151537"/>
                  <a:pt x="172075" y="156314"/>
                </a:cubicBezTo>
                <a:cubicBezTo>
                  <a:pt x="159082" y="174129"/>
                  <a:pt x="138053" y="185738"/>
                  <a:pt x="114300" y="185738"/>
                </a:cubicBezTo>
                <a:cubicBezTo>
                  <a:pt x="90547" y="185738"/>
                  <a:pt x="69518" y="174129"/>
                  <a:pt x="56525" y="156314"/>
                </a:cubicBezTo>
                <a:cubicBezTo>
                  <a:pt x="53042" y="151537"/>
                  <a:pt x="54114" y="144840"/>
                  <a:pt x="58891" y="141357"/>
                </a:cubicBezTo>
                <a:cubicBezTo>
                  <a:pt x="63669" y="137874"/>
                  <a:pt x="70366" y="138946"/>
                  <a:pt x="73849" y="143723"/>
                </a:cubicBezTo>
                <a:close/>
                <a:moveTo>
                  <a:pt x="64294" y="92869"/>
                </a:moveTo>
                <a:cubicBezTo>
                  <a:pt x="64294" y="84983"/>
                  <a:pt x="70696" y="78581"/>
                  <a:pt x="78581" y="78581"/>
                </a:cubicBezTo>
                <a:cubicBezTo>
                  <a:pt x="86467" y="78581"/>
                  <a:pt x="92869" y="84983"/>
                  <a:pt x="92869" y="92869"/>
                </a:cubicBezTo>
                <a:cubicBezTo>
                  <a:pt x="92869" y="100754"/>
                  <a:pt x="86467" y="107156"/>
                  <a:pt x="78581" y="107156"/>
                </a:cubicBezTo>
                <a:cubicBezTo>
                  <a:pt x="70696" y="107156"/>
                  <a:pt x="64294" y="100754"/>
                  <a:pt x="64294" y="92869"/>
                </a:cubicBezTo>
                <a:close/>
                <a:moveTo>
                  <a:pt x="150019" y="78581"/>
                </a:moveTo>
                <a:cubicBezTo>
                  <a:pt x="157904" y="78581"/>
                  <a:pt x="164306" y="84983"/>
                  <a:pt x="164306" y="92869"/>
                </a:cubicBezTo>
                <a:cubicBezTo>
                  <a:pt x="164306" y="100754"/>
                  <a:pt x="157904" y="107156"/>
                  <a:pt x="150019" y="107156"/>
                </a:cubicBezTo>
                <a:cubicBezTo>
                  <a:pt x="142133" y="107156"/>
                  <a:pt x="135731" y="100754"/>
                  <a:pt x="135731" y="92869"/>
                </a:cubicBezTo>
                <a:cubicBezTo>
                  <a:pt x="135731" y="84983"/>
                  <a:pt x="142133" y="78581"/>
                  <a:pt x="150019" y="78581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6" name="Text 34"/>
          <p:cNvSpPr/>
          <p:nvPr/>
        </p:nvSpPr>
        <p:spPr>
          <a:xfrm>
            <a:off x="6753225" y="4581525"/>
            <a:ext cx="14287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用户反馈满意度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11054655" y="4543425"/>
            <a:ext cx="7334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b="1" dirty="0">
                <a:solidFill>
                  <a:srgbClr val="D4A26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&gt;4.0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372225" y="5029200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16669" y="16669"/>
                </a:moveTo>
                <a:cubicBezTo>
                  <a:pt x="16669" y="12059"/>
                  <a:pt x="12944" y="8334"/>
                  <a:pt x="8334" y="8334"/>
                </a:cubicBezTo>
                <a:cubicBezTo>
                  <a:pt x="3724" y="8334"/>
                  <a:pt x="0" y="12059"/>
                  <a:pt x="0" y="16669"/>
                </a:cubicBezTo>
                <a:lnTo>
                  <a:pt x="0" y="104180"/>
                </a:lnTo>
                <a:cubicBezTo>
                  <a:pt x="0" y="115692"/>
                  <a:pt x="9324" y="125016"/>
                  <a:pt x="20836" y="125016"/>
                </a:cubicBezTo>
                <a:lnTo>
                  <a:pt x="125016" y="125016"/>
                </a:lnTo>
                <a:cubicBezTo>
                  <a:pt x="129626" y="125016"/>
                  <a:pt x="133350" y="121291"/>
                  <a:pt x="133350" y="116681"/>
                </a:cubicBezTo>
                <a:cubicBezTo>
                  <a:pt x="133350" y="112071"/>
                  <a:pt x="129626" y="108347"/>
                  <a:pt x="125016" y="108347"/>
                </a:cubicBezTo>
                <a:lnTo>
                  <a:pt x="20836" y="108347"/>
                </a:lnTo>
                <a:cubicBezTo>
                  <a:pt x="18544" y="108347"/>
                  <a:pt x="16669" y="106472"/>
                  <a:pt x="16669" y="104180"/>
                </a:cubicBezTo>
                <a:lnTo>
                  <a:pt x="16669" y="16669"/>
                </a:lnTo>
                <a:close/>
                <a:moveTo>
                  <a:pt x="122567" y="39224"/>
                </a:moveTo>
                <a:cubicBezTo>
                  <a:pt x="125823" y="35968"/>
                  <a:pt x="125823" y="30681"/>
                  <a:pt x="122567" y="27425"/>
                </a:cubicBezTo>
                <a:cubicBezTo>
                  <a:pt x="119312" y="24170"/>
                  <a:pt x="114025" y="24170"/>
                  <a:pt x="110769" y="27425"/>
                </a:cubicBezTo>
                <a:lnTo>
                  <a:pt x="83344" y="54877"/>
                </a:lnTo>
                <a:lnTo>
                  <a:pt x="68394" y="39953"/>
                </a:lnTo>
                <a:cubicBezTo>
                  <a:pt x="65138" y="36697"/>
                  <a:pt x="59851" y="36697"/>
                  <a:pt x="56596" y="39953"/>
                </a:cubicBezTo>
                <a:lnTo>
                  <a:pt x="31592" y="64956"/>
                </a:lnTo>
                <a:cubicBezTo>
                  <a:pt x="28337" y="68212"/>
                  <a:pt x="28337" y="73499"/>
                  <a:pt x="31592" y="76754"/>
                </a:cubicBezTo>
                <a:cubicBezTo>
                  <a:pt x="34848" y="80010"/>
                  <a:pt x="40135" y="80010"/>
                  <a:pt x="43391" y="76754"/>
                </a:cubicBezTo>
                <a:lnTo>
                  <a:pt x="62508" y="57637"/>
                </a:lnTo>
                <a:lnTo>
                  <a:pt x="77458" y="72587"/>
                </a:lnTo>
                <a:cubicBezTo>
                  <a:pt x="80713" y="75843"/>
                  <a:pt x="86000" y="75843"/>
                  <a:pt x="89256" y="72587"/>
                </a:cubicBezTo>
                <a:lnTo>
                  <a:pt x="122593" y="39250"/>
                </a:lnTo>
                <a:close/>
              </a:path>
            </a:pathLst>
          </a:custGeom>
          <a:solidFill>
            <a:srgbClr val="8F97A3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9" name="Text 37"/>
          <p:cNvSpPr/>
          <p:nvPr/>
        </p:nvSpPr>
        <p:spPr>
          <a:xfrm>
            <a:off x="6596063" y="5000625"/>
            <a:ext cx="24098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问卷调研与会话点赞，5分制满意度评分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SUCCESS METRICS DASHBOARD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成功指标仪表盘：从验证到规模化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1811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D4A26A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5" name="Image 0" descr="https://kimi-img.moonshot.cn/pub/slides/26-04-07-14:11:24-d7aa034n907enqkv3v70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1000" y="1371600"/>
            <a:ext cx="5619750" cy="3810000"/>
          </a:xfrm>
          <a:prstGeom prst="roundRect">
            <a:avLst>
              <a:gd name="adj" fmla="val 0"/>
            </a:avLst>
          </a:prstGeom>
        </p:spPr>
      </p:pic>
      <p:sp>
        <p:nvSpPr>
          <p:cNvPr id="6" name="Shape 3"/>
          <p:cNvSpPr/>
          <p:nvPr/>
        </p:nvSpPr>
        <p:spPr>
          <a:xfrm>
            <a:off x="6200775" y="1381125"/>
            <a:ext cx="5600700" cy="2228850"/>
          </a:xfrm>
          <a:custGeom>
            <a:avLst/>
            <a:gdLst/>
            <a:ahLst/>
            <a:cxnLst/>
            <a:rect l="l" t="t" r="r" b="b"/>
            <a:pathLst>
              <a:path w="5600700" h="2228850">
                <a:moveTo>
                  <a:pt x="76204" y="0"/>
                </a:moveTo>
                <a:lnTo>
                  <a:pt x="5524496" y="0"/>
                </a:lnTo>
                <a:cubicBezTo>
                  <a:pt x="5566582" y="0"/>
                  <a:pt x="5600700" y="34118"/>
                  <a:pt x="5600700" y="76204"/>
                </a:cubicBezTo>
                <a:lnTo>
                  <a:pt x="5600700" y="2152646"/>
                </a:lnTo>
                <a:cubicBezTo>
                  <a:pt x="5600700" y="2194732"/>
                  <a:pt x="5566582" y="2228850"/>
                  <a:pt x="5524496" y="2228850"/>
                </a:cubicBezTo>
                <a:lnTo>
                  <a:pt x="76204" y="2228850"/>
                </a:lnTo>
                <a:cubicBezTo>
                  <a:pt x="34118" y="2228850"/>
                  <a:pt x="0" y="2194732"/>
                  <a:pt x="0" y="2152646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gradFill flip="none" rotWithShape="1">
            <a:gsLst>
              <a:gs pos="0">
                <a:srgbClr val="D4A26A">
                  <a:alpha val="20000"/>
                </a:srgbClr>
              </a:gs>
              <a:gs pos="100000">
                <a:srgbClr val="D4A26A">
                  <a:alpha val="5000"/>
                </a:srgbClr>
              </a:gs>
            </a:gsLst>
            <a:lin ang="2700000" scaled="1"/>
          </a:gradFill>
          <a:ln w="25400">
            <a:solidFill>
              <a:srgbClr val="D4A26A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Shape 4"/>
          <p:cNvSpPr/>
          <p:nvPr/>
        </p:nvSpPr>
        <p:spPr>
          <a:xfrm>
            <a:off x="6374606" y="1581150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90649" y="89297"/>
                </a:moveTo>
                <a:lnTo>
                  <a:pt x="125164" y="89297"/>
                </a:lnTo>
                <a:cubicBezTo>
                  <a:pt x="118579" y="89297"/>
                  <a:pt x="113258" y="83976"/>
                  <a:pt x="113258" y="77391"/>
                </a:cubicBezTo>
                <a:lnTo>
                  <a:pt x="113258" y="11906"/>
                </a:lnTo>
                <a:cubicBezTo>
                  <a:pt x="113258" y="5321"/>
                  <a:pt x="118616" y="-74"/>
                  <a:pt x="125127" y="781"/>
                </a:cubicBezTo>
                <a:cubicBezTo>
                  <a:pt x="164939" y="6065"/>
                  <a:pt x="196490" y="37616"/>
                  <a:pt x="201774" y="77428"/>
                </a:cubicBezTo>
                <a:cubicBezTo>
                  <a:pt x="202629" y="83939"/>
                  <a:pt x="197234" y="89297"/>
                  <a:pt x="190649" y="89297"/>
                </a:cubicBezTo>
                <a:close/>
                <a:moveTo>
                  <a:pt x="82823" y="13841"/>
                </a:moveTo>
                <a:cubicBezTo>
                  <a:pt x="89557" y="12427"/>
                  <a:pt x="95399" y="17934"/>
                  <a:pt x="95399" y="24817"/>
                </a:cubicBezTo>
                <a:lnTo>
                  <a:pt x="95399" y="98227"/>
                </a:lnTo>
                <a:cubicBezTo>
                  <a:pt x="95399" y="100310"/>
                  <a:pt x="96143" y="102319"/>
                  <a:pt x="97445" y="103919"/>
                </a:cubicBezTo>
                <a:lnTo>
                  <a:pt x="146596" y="163227"/>
                </a:lnTo>
                <a:cubicBezTo>
                  <a:pt x="150949" y="168473"/>
                  <a:pt x="150019" y="176399"/>
                  <a:pt x="144028" y="179636"/>
                </a:cubicBezTo>
                <a:cubicBezTo>
                  <a:pt x="131341" y="186556"/>
                  <a:pt x="116793" y="190500"/>
                  <a:pt x="101352" y="190500"/>
                </a:cubicBezTo>
                <a:cubicBezTo>
                  <a:pt x="52053" y="190500"/>
                  <a:pt x="12055" y="150502"/>
                  <a:pt x="12055" y="101203"/>
                </a:cubicBezTo>
                <a:cubicBezTo>
                  <a:pt x="12055" y="58229"/>
                  <a:pt x="42379" y="22361"/>
                  <a:pt x="82823" y="13841"/>
                </a:cubicBezTo>
                <a:close/>
                <a:moveTo>
                  <a:pt x="177775" y="107156"/>
                </a:moveTo>
                <a:lnTo>
                  <a:pt x="201588" y="107156"/>
                </a:lnTo>
                <a:cubicBezTo>
                  <a:pt x="208471" y="107156"/>
                  <a:pt x="213978" y="112998"/>
                  <a:pt x="212564" y="119732"/>
                </a:cubicBezTo>
                <a:cubicBezTo>
                  <a:pt x="208769" y="137740"/>
                  <a:pt x="199541" y="153739"/>
                  <a:pt x="186668" y="165943"/>
                </a:cubicBezTo>
                <a:cubicBezTo>
                  <a:pt x="182091" y="170297"/>
                  <a:pt x="174910" y="169366"/>
                  <a:pt x="170892" y="164492"/>
                </a:cubicBezTo>
                <a:lnTo>
                  <a:pt x="139489" y="126653"/>
                </a:lnTo>
                <a:cubicBezTo>
                  <a:pt x="133052" y="118876"/>
                  <a:pt x="138596" y="107156"/>
                  <a:pt x="148642" y="107156"/>
                </a:cubicBezTo>
                <a:lnTo>
                  <a:pt x="177738" y="107156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5"/>
          <p:cNvSpPr/>
          <p:nvPr/>
        </p:nvSpPr>
        <p:spPr>
          <a:xfrm>
            <a:off x="6600825" y="1543050"/>
            <a:ext cx="51339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双维指标体系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362700" y="1924050"/>
            <a:ext cx="5276850" cy="723900"/>
          </a:xfrm>
          <a:custGeom>
            <a:avLst/>
            <a:gdLst/>
            <a:ahLst/>
            <a:cxnLst/>
            <a:rect l="l" t="t" r="r" b="b"/>
            <a:pathLst>
              <a:path w="5276850" h="723900">
                <a:moveTo>
                  <a:pt x="76198" y="0"/>
                </a:moveTo>
                <a:lnTo>
                  <a:pt x="5200652" y="0"/>
                </a:lnTo>
                <a:cubicBezTo>
                  <a:pt x="5242707" y="0"/>
                  <a:pt x="5276850" y="34143"/>
                  <a:pt x="5276850" y="76198"/>
                </a:cubicBezTo>
                <a:lnTo>
                  <a:pt x="5276850" y="647702"/>
                </a:lnTo>
                <a:cubicBezTo>
                  <a:pt x="5276850" y="689757"/>
                  <a:pt x="5242707" y="723900"/>
                  <a:pt x="5200652" y="723900"/>
                </a:cubicBezTo>
                <a:lnTo>
                  <a:pt x="76198" y="723900"/>
                </a:lnTo>
                <a:cubicBezTo>
                  <a:pt x="34143" y="723900"/>
                  <a:pt x="0" y="689757"/>
                  <a:pt x="0" y="64770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7"/>
          <p:cNvSpPr/>
          <p:nvPr/>
        </p:nvSpPr>
        <p:spPr>
          <a:xfrm>
            <a:off x="6477000" y="2076450"/>
            <a:ext cx="190500" cy="152400"/>
          </a:xfrm>
          <a:custGeom>
            <a:avLst/>
            <a:gdLst/>
            <a:ahLst/>
            <a:cxnLst/>
            <a:rect l="l" t="t" r="r" b="b"/>
            <a:pathLst>
              <a:path w="190500" h="152400">
                <a:moveTo>
                  <a:pt x="123795" y="62657"/>
                </a:moveTo>
                <a:cubicBezTo>
                  <a:pt x="127427" y="61674"/>
                  <a:pt x="131237" y="63401"/>
                  <a:pt x="132874" y="66764"/>
                </a:cubicBezTo>
                <a:lnTo>
                  <a:pt x="138410" y="77956"/>
                </a:lnTo>
                <a:cubicBezTo>
                  <a:pt x="141476" y="78373"/>
                  <a:pt x="144482" y="79206"/>
                  <a:pt x="147310" y="80367"/>
                </a:cubicBezTo>
                <a:lnTo>
                  <a:pt x="157728" y="73432"/>
                </a:lnTo>
                <a:cubicBezTo>
                  <a:pt x="160853" y="71348"/>
                  <a:pt x="164991" y="71765"/>
                  <a:pt x="167640" y="74414"/>
                </a:cubicBezTo>
                <a:lnTo>
                  <a:pt x="173355" y="80129"/>
                </a:lnTo>
                <a:cubicBezTo>
                  <a:pt x="176004" y="82778"/>
                  <a:pt x="176421" y="86945"/>
                  <a:pt x="174337" y="90041"/>
                </a:cubicBezTo>
                <a:lnTo>
                  <a:pt x="167402" y="100429"/>
                </a:lnTo>
                <a:cubicBezTo>
                  <a:pt x="167967" y="101828"/>
                  <a:pt x="168473" y="103287"/>
                  <a:pt x="168890" y="104805"/>
                </a:cubicBezTo>
                <a:cubicBezTo>
                  <a:pt x="169307" y="106323"/>
                  <a:pt x="169575" y="107811"/>
                  <a:pt x="169783" y="109329"/>
                </a:cubicBezTo>
                <a:lnTo>
                  <a:pt x="181005" y="114866"/>
                </a:lnTo>
                <a:cubicBezTo>
                  <a:pt x="184368" y="116532"/>
                  <a:pt x="186095" y="120342"/>
                  <a:pt x="185112" y="123944"/>
                </a:cubicBezTo>
                <a:lnTo>
                  <a:pt x="183029" y="131743"/>
                </a:lnTo>
                <a:cubicBezTo>
                  <a:pt x="182047" y="135344"/>
                  <a:pt x="178683" y="137785"/>
                  <a:pt x="174933" y="137547"/>
                </a:cubicBezTo>
                <a:lnTo>
                  <a:pt x="162431" y="136743"/>
                </a:lnTo>
                <a:cubicBezTo>
                  <a:pt x="160556" y="139154"/>
                  <a:pt x="158383" y="141387"/>
                  <a:pt x="155912" y="143292"/>
                </a:cubicBezTo>
                <a:lnTo>
                  <a:pt x="156716" y="155764"/>
                </a:lnTo>
                <a:cubicBezTo>
                  <a:pt x="156954" y="159514"/>
                  <a:pt x="154513" y="162907"/>
                  <a:pt x="150912" y="163860"/>
                </a:cubicBezTo>
                <a:lnTo>
                  <a:pt x="143113" y="165943"/>
                </a:lnTo>
                <a:cubicBezTo>
                  <a:pt x="139482" y="166926"/>
                  <a:pt x="135701" y="165199"/>
                  <a:pt x="134035" y="161836"/>
                </a:cubicBezTo>
                <a:lnTo>
                  <a:pt x="128498" y="150644"/>
                </a:lnTo>
                <a:cubicBezTo>
                  <a:pt x="125432" y="150227"/>
                  <a:pt x="122426" y="149394"/>
                  <a:pt x="119598" y="148233"/>
                </a:cubicBezTo>
                <a:lnTo>
                  <a:pt x="109180" y="155168"/>
                </a:lnTo>
                <a:cubicBezTo>
                  <a:pt x="106055" y="157252"/>
                  <a:pt x="101918" y="156835"/>
                  <a:pt x="99268" y="154186"/>
                </a:cubicBezTo>
                <a:lnTo>
                  <a:pt x="93553" y="148471"/>
                </a:lnTo>
                <a:cubicBezTo>
                  <a:pt x="90904" y="145822"/>
                  <a:pt x="90488" y="141684"/>
                  <a:pt x="92571" y="138559"/>
                </a:cubicBezTo>
                <a:lnTo>
                  <a:pt x="99506" y="128141"/>
                </a:lnTo>
                <a:cubicBezTo>
                  <a:pt x="98941" y="126742"/>
                  <a:pt x="98435" y="125284"/>
                  <a:pt x="98018" y="123765"/>
                </a:cubicBezTo>
                <a:cubicBezTo>
                  <a:pt x="97601" y="122247"/>
                  <a:pt x="97334" y="120729"/>
                  <a:pt x="97125" y="119241"/>
                </a:cubicBezTo>
                <a:lnTo>
                  <a:pt x="85904" y="113705"/>
                </a:lnTo>
                <a:cubicBezTo>
                  <a:pt x="82540" y="112038"/>
                  <a:pt x="80843" y="108228"/>
                  <a:pt x="81796" y="104626"/>
                </a:cubicBezTo>
                <a:lnTo>
                  <a:pt x="83880" y="96828"/>
                </a:lnTo>
                <a:cubicBezTo>
                  <a:pt x="84862" y="93226"/>
                  <a:pt x="88225" y="90785"/>
                  <a:pt x="91976" y="91023"/>
                </a:cubicBezTo>
                <a:lnTo>
                  <a:pt x="104448" y="91827"/>
                </a:lnTo>
                <a:cubicBezTo>
                  <a:pt x="106323" y="89416"/>
                  <a:pt x="108496" y="87184"/>
                  <a:pt x="110966" y="85279"/>
                </a:cubicBezTo>
                <a:lnTo>
                  <a:pt x="110163" y="72836"/>
                </a:lnTo>
                <a:cubicBezTo>
                  <a:pt x="109924" y="69086"/>
                  <a:pt x="112365" y="65693"/>
                  <a:pt x="115967" y="64740"/>
                </a:cubicBezTo>
                <a:lnTo>
                  <a:pt x="123765" y="62657"/>
                </a:lnTo>
                <a:close/>
                <a:moveTo>
                  <a:pt x="133469" y="101203"/>
                </a:moveTo>
                <a:cubicBezTo>
                  <a:pt x="126241" y="101211"/>
                  <a:pt x="120379" y="107087"/>
                  <a:pt x="120387" y="114315"/>
                </a:cubicBezTo>
                <a:cubicBezTo>
                  <a:pt x="120395" y="121543"/>
                  <a:pt x="126270" y="127405"/>
                  <a:pt x="133499" y="127397"/>
                </a:cubicBezTo>
                <a:cubicBezTo>
                  <a:pt x="140727" y="127389"/>
                  <a:pt x="146589" y="121513"/>
                  <a:pt x="146581" y="114285"/>
                </a:cubicBezTo>
                <a:cubicBezTo>
                  <a:pt x="146573" y="107057"/>
                  <a:pt x="140697" y="101195"/>
                  <a:pt x="133469" y="101203"/>
                </a:cubicBezTo>
                <a:close/>
                <a:moveTo>
                  <a:pt x="66943" y="-13543"/>
                </a:moveTo>
                <a:lnTo>
                  <a:pt x="74741" y="-11460"/>
                </a:lnTo>
                <a:cubicBezTo>
                  <a:pt x="78343" y="-10477"/>
                  <a:pt x="80784" y="-7084"/>
                  <a:pt x="80546" y="-3364"/>
                </a:cubicBezTo>
                <a:lnTo>
                  <a:pt x="79742" y="9079"/>
                </a:lnTo>
                <a:cubicBezTo>
                  <a:pt x="82213" y="10984"/>
                  <a:pt x="84386" y="13186"/>
                  <a:pt x="86261" y="15627"/>
                </a:cubicBezTo>
                <a:lnTo>
                  <a:pt x="98762" y="14823"/>
                </a:lnTo>
                <a:cubicBezTo>
                  <a:pt x="102483" y="14585"/>
                  <a:pt x="105876" y="17026"/>
                  <a:pt x="106859" y="20628"/>
                </a:cubicBezTo>
                <a:lnTo>
                  <a:pt x="108942" y="28426"/>
                </a:lnTo>
                <a:cubicBezTo>
                  <a:pt x="109895" y="32028"/>
                  <a:pt x="108198" y="35838"/>
                  <a:pt x="104835" y="37505"/>
                </a:cubicBezTo>
                <a:lnTo>
                  <a:pt x="93613" y="43041"/>
                </a:lnTo>
                <a:cubicBezTo>
                  <a:pt x="93405" y="44559"/>
                  <a:pt x="93107" y="46077"/>
                  <a:pt x="92720" y="47565"/>
                </a:cubicBezTo>
                <a:cubicBezTo>
                  <a:pt x="92333" y="49054"/>
                  <a:pt x="91797" y="50542"/>
                  <a:pt x="91232" y="51941"/>
                </a:cubicBezTo>
                <a:lnTo>
                  <a:pt x="98167" y="62359"/>
                </a:lnTo>
                <a:cubicBezTo>
                  <a:pt x="100251" y="65484"/>
                  <a:pt x="99834" y="69622"/>
                  <a:pt x="97185" y="72271"/>
                </a:cubicBezTo>
                <a:lnTo>
                  <a:pt x="91470" y="77986"/>
                </a:lnTo>
                <a:cubicBezTo>
                  <a:pt x="88821" y="80635"/>
                  <a:pt x="84683" y="81052"/>
                  <a:pt x="81558" y="78968"/>
                </a:cubicBezTo>
                <a:lnTo>
                  <a:pt x="71140" y="72033"/>
                </a:lnTo>
                <a:cubicBezTo>
                  <a:pt x="68312" y="73194"/>
                  <a:pt x="65306" y="74027"/>
                  <a:pt x="62240" y="74444"/>
                </a:cubicBezTo>
                <a:lnTo>
                  <a:pt x="56704" y="85636"/>
                </a:lnTo>
                <a:cubicBezTo>
                  <a:pt x="55037" y="88999"/>
                  <a:pt x="51227" y="90696"/>
                  <a:pt x="47625" y="89743"/>
                </a:cubicBezTo>
                <a:lnTo>
                  <a:pt x="39826" y="87660"/>
                </a:lnTo>
                <a:cubicBezTo>
                  <a:pt x="36195" y="86678"/>
                  <a:pt x="33784" y="83284"/>
                  <a:pt x="34022" y="79564"/>
                </a:cubicBezTo>
                <a:lnTo>
                  <a:pt x="34826" y="67092"/>
                </a:lnTo>
                <a:cubicBezTo>
                  <a:pt x="32355" y="65187"/>
                  <a:pt x="30182" y="62984"/>
                  <a:pt x="28307" y="60543"/>
                </a:cubicBezTo>
                <a:lnTo>
                  <a:pt x="15806" y="61347"/>
                </a:lnTo>
                <a:cubicBezTo>
                  <a:pt x="12085" y="61585"/>
                  <a:pt x="8692" y="59144"/>
                  <a:pt x="7709" y="55543"/>
                </a:cubicBezTo>
                <a:lnTo>
                  <a:pt x="5626" y="47744"/>
                </a:lnTo>
                <a:cubicBezTo>
                  <a:pt x="4673" y="44142"/>
                  <a:pt x="6370" y="40332"/>
                  <a:pt x="9733" y="38666"/>
                </a:cubicBezTo>
                <a:lnTo>
                  <a:pt x="20955" y="33129"/>
                </a:lnTo>
                <a:cubicBezTo>
                  <a:pt x="21163" y="31611"/>
                  <a:pt x="21461" y="30123"/>
                  <a:pt x="21848" y="28605"/>
                </a:cubicBezTo>
                <a:cubicBezTo>
                  <a:pt x="22265" y="27087"/>
                  <a:pt x="22741" y="25628"/>
                  <a:pt x="23336" y="24229"/>
                </a:cubicBezTo>
                <a:lnTo>
                  <a:pt x="16401" y="13841"/>
                </a:lnTo>
                <a:cubicBezTo>
                  <a:pt x="14317" y="10716"/>
                  <a:pt x="14734" y="6578"/>
                  <a:pt x="17383" y="3929"/>
                </a:cubicBezTo>
                <a:lnTo>
                  <a:pt x="23098" y="-1786"/>
                </a:lnTo>
                <a:cubicBezTo>
                  <a:pt x="25747" y="-4435"/>
                  <a:pt x="29885" y="-4852"/>
                  <a:pt x="33010" y="-2768"/>
                </a:cubicBezTo>
                <a:lnTo>
                  <a:pt x="43428" y="4167"/>
                </a:lnTo>
                <a:cubicBezTo>
                  <a:pt x="46256" y="3006"/>
                  <a:pt x="49262" y="2173"/>
                  <a:pt x="52328" y="1756"/>
                </a:cubicBezTo>
                <a:lnTo>
                  <a:pt x="57864" y="-9436"/>
                </a:lnTo>
                <a:cubicBezTo>
                  <a:pt x="59531" y="-12799"/>
                  <a:pt x="63311" y="-14496"/>
                  <a:pt x="66943" y="-13543"/>
                </a:cubicBezTo>
                <a:close/>
                <a:moveTo>
                  <a:pt x="57269" y="25003"/>
                </a:moveTo>
                <a:cubicBezTo>
                  <a:pt x="50041" y="25003"/>
                  <a:pt x="44172" y="30872"/>
                  <a:pt x="44172" y="38100"/>
                </a:cubicBezTo>
                <a:cubicBezTo>
                  <a:pt x="44172" y="45328"/>
                  <a:pt x="50041" y="51197"/>
                  <a:pt x="57269" y="51197"/>
                </a:cubicBezTo>
                <a:cubicBezTo>
                  <a:pt x="64497" y="51197"/>
                  <a:pt x="70366" y="45328"/>
                  <a:pt x="70366" y="38100"/>
                </a:cubicBezTo>
                <a:cubicBezTo>
                  <a:pt x="70366" y="30872"/>
                  <a:pt x="64497" y="25003"/>
                  <a:pt x="57269" y="25003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Text 8"/>
          <p:cNvSpPr/>
          <p:nvPr/>
        </p:nvSpPr>
        <p:spPr>
          <a:xfrm>
            <a:off x="6743700" y="203835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技术指标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6477000" y="2343150"/>
            <a:ext cx="51149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保障系统可用性的底层基石，聚焦路由引擎的精确度与执行效率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6362700" y="2724150"/>
            <a:ext cx="5276850" cy="723900"/>
          </a:xfrm>
          <a:custGeom>
            <a:avLst/>
            <a:gdLst/>
            <a:ahLst/>
            <a:cxnLst/>
            <a:rect l="l" t="t" r="r" b="b"/>
            <a:pathLst>
              <a:path w="5276850" h="723900">
                <a:moveTo>
                  <a:pt x="76198" y="0"/>
                </a:moveTo>
                <a:lnTo>
                  <a:pt x="5200652" y="0"/>
                </a:lnTo>
                <a:cubicBezTo>
                  <a:pt x="5242707" y="0"/>
                  <a:pt x="5276850" y="34143"/>
                  <a:pt x="5276850" y="76198"/>
                </a:cubicBezTo>
                <a:lnTo>
                  <a:pt x="5276850" y="647702"/>
                </a:lnTo>
                <a:cubicBezTo>
                  <a:pt x="5276850" y="689757"/>
                  <a:pt x="5242707" y="723900"/>
                  <a:pt x="5200652" y="723900"/>
                </a:cubicBezTo>
                <a:lnTo>
                  <a:pt x="76198" y="723900"/>
                </a:lnTo>
                <a:cubicBezTo>
                  <a:pt x="34143" y="723900"/>
                  <a:pt x="0" y="689757"/>
                  <a:pt x="0" y="64770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1A1D21">
              <a:alpha val="4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Shape 11"/>
          <p:cNvSpPr/>
          <p:nvPr/>
        </p:nvSpPr>
        <p:spPr>
          <a:xfrm>
            <a:off x="6496050" y="28765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59531" y="14288"/>
                </a:moveTo>
                <a:lnTo>
                  <a:pt x="92869" y="14288"/>
                </a:lnTo>
                <a:cubicBezTo>
                  <a:pt x="94178" y="14288"/>
                  <a:pt x="95250" y="15359"/>
                  <a:pt x="95250" y="16669"/>
                </a:cubicBezTo>
                <a:lnTo>
                  <a:pt x="95250" y="28575"/>
                </a:lnTo>
                <a:lnTo>
                  <a:pt x="57150" y="28575"/>
                </a:lnTo>
                <a:lnTo>
                  <a:pt x="57150" y="16669"/>
                </a:lnTo>
                <a:cubicBezTo>
                  <a:pt x="57150" y="15359"/>
                  <a:pt x="58222" y="14288"/>
                  <a:pt x="59531" y="14288"/>
                </a:cubicBezTo>
                <a:close/>
                <a:moveTo>
                  <a:pt x="42863" y="16669"/>
                </a:moveTo>
                <a:lnTo>
                  <a:pt x="42863" y="28575"/>
                </a:lnTo>
                <a:lnTo>
                  <a:pt x="19050" y="28575"/>
                </a:lnTo>
                <a:cubicBezTo>
                  <a:pt x="8543" y="28575"/>
                  <a:pt x="0" y="37118"/>
                  <a:pt x="0" y="47625"/>
                </a:cubicBezTo>
                <a:lnTo>
                  <a:pt x="0" y="76200"/>
                </a:lnTo>
                <a:lnTo>
                  <a:pt x="152400" y="76200"/>
                </a:lnTo>
                <a:lnTo>
                  <a:pt x="152400" y="47625"/>
                </a:lnTo>
                <a:cubicBezTo>
                  <a:pt x="152400" y="37118"/>
                  <a:pt x="143857" y="28575"/>
                  <a:pt x="133350" y="28575"/>
                </a:cubicBezTo>
                <a:lnTo>
                  <a:pt x="109537" y="28575"/>
                </a:lnTo>
                <a:lnTo>
                  <a:pt x="109537" y="16669"/>
                </a:lnTo>
                <a:cubicBezTo>
                  <a:pt x="109537" y="7471"/>
                  <a:pt x="102066" y="0"/>
                  <a:pt x="92869" y="0"/>
                </a:cubicBezTo>
                <a:lnTo>
                  <a:pt x="59531" y="0"/>
                </a:lnTo>
                <a:cubicBezTo>
                  <a:pt x="50334" y="0"/>
                  <a:pt x="42863" y="7471"/>
                  <a:pt x="42863" y="16669"/>
                </a:cubicBezTo>
                <a:close/>
                <a:moveTo>
                  <a:pt x="152400" y="90488"/>
                </a:moveTo>
                <a:lnTo>
                  <a:pt x="95250" y="90488"/>
                </a:lnTo>
                <a:lnTo>
                  <a:pt x="95250" y="95250"/>
                </a:lnTo>
                <a:cubicBezTo>
                  <a:pt x="95250" y="100519"/>
                  <a:pt x="90994" y="104775"/>
                  <a:pt x="85725" y="104775"/>
                </a:cubicBezTo>
                <a:lnTo>
                  <a:pt x="66675" y="104775"/>
                </a:lnTo>
                <a:cubicBezTo>
                  <a:pt x="61406" y="104775"/>
                  <a:pt x="57150" y="100519"/>
                  <a:pt x="57150" y="95250"/>
                </a:cubicBezTo>
                <a:lnTo>
                  <a:pt x="57150" y="90488"/>
                </a:lnTo>
                <a:lnTo>
                  <a:pt x="0" y="90488"/>
                </a:lnTo>
                <a:lnTo>
                  <a:pt x="0" y="123825"/>
                </a:lnTo>
                <a:cubicBezTo>
                  <a:pt x="0" y="134332"/>
                  <a:pt x="8543" y="142875"/>
                  <a:pt x="19050" y="142875"/>
                </a:cubicBezTo>
                <a:lnTo>
                  <a:pt x="133350" y="142875"/>
                </a:lnTo>
                <a:cubicBezTo>
                  <a:pt x="143857" y="142875"/>
                  <a:pt x="152400" y="134332"/>
                  <a:pt x="152400" y="123825"/>
                </a:cubicBezTo>
                <a:lnTo>
                  <a:pt x="152400" y="90488"/>
                </a:ln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2"/>
          <p:cNvSpPr/>
          <p:nvPr/>
        </p:nvSpPr>
        <p:spPr>
          <a:xfrm>
            <a:off x="6743700" y="283845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业务指标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6477000" y="3143250"/>
            <a:ext cx="51149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反映数据平民化落地成效，评估用户粘性与IT运维成本缩减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6200775" y="3743325"/>
            <a:ext cx="5600700" cy="1428750"/>
          </a:xfrm>
          <a:custGeom>
            <a:avLst/>
            <a:gdLst/>
            <a:ahLst/>
            <a:cxnLst/>
            <a:rect l="l" t="t" r="r" b="b"/>
            <a:pathLst>
              <a:path w="5600700" h="1428750">
                <a:moveTo>
                  <a:pt x="76195" y="0"/>
                </a:moveTo>
                <a:lnTo>
                  <a:pt x="5524505" y="0"/>
                </a:lnTo>
                <a:cubicBezTo>
                  <a:pt x="5566586" y="0"/>
                  <a:pt x="5600700" y="34114"/>
                  <a:pt x="5600700" y="76195"/>
                </a:cubicBezTo>
                <a:lnTo>
                  <a:pt x="5600700" y="1352555"/>
                </a:lnTo>
                <a:cubicBezTo>
                  <a:pt x="5600700" y="1394636"/>
                  <a:pt x="5566586" y="1428750"/>
                  <a:pt x="5524505" y="1428750"/>
                </a:cubicBezTo>
                <a:lnTo>
                  <a:pt x="76195" y="1428750"/>
                </a:lnTo>
                <a:cubicBezTo>
                  <a:pt x="34114" y="1428750"/>
                  <a:pt x="0" y="1394636"/>
                  <a:pt x="0" y="1352555"/>
                </a:cubicBezTo>
                <a:lnTo>
                  <a:pt x="0" y="76195"/>
                </a:lnTo>
                <a:cubicBezTo>
                  <a:pt x="0" y="34142"/>
                  <a:pt x="34142" y="0"/>
                  <a:pt x="76195" y="0"/>
                </a:cubicBezTo>
                <a:close/>
              </a:path>
            </a:pathLst>
          </a:custGeom>
          <a:gradFill flip="none" rotWithShape="1">
            <a:gsLst>
              <a:gs pos="0">
                <a:srgbClr val="4C5F7A">
                  <a:alpha val="20000"/>
                </a:srgbClr>
              </a:gs>
              <a:gs pos="100000">
                <a:srgbClr val="4C5F7A">
                  <a:alpha val="5000"/>
                </a:srgbClr>
              </a:gs>
            </a:gsLst>
            <a:lin ang="2700000" scaled="1"/>
          </a:gradFill>
          <a:ln w="25400">
            <a:solidFill>
              <a:srgbClr val="4C5F7A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5"/>
          <p:cNvSpPr/>
          <p:nvPr/>
        </p:nvSpPr>
        <p:spPr>
          <a:xfrm>
            <a:off x="6386513" y="394335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47625" y="119063"/>
                </a:moveTo>
                <a:lnTo>
                  <a:pt x="9116" y="119063"/>
                </a:lnTo>
                <a:cubicBezTo>
                  <a:pt x="-149" y="119063"/>
                  <a:pt x="-5842" y="108979"/>
                  <a:pt x="-1079" y="101017"/>
                </a:cubicBezTo>
                <a:lnTo>
                  <a:pt x="18604" y="68200"/>
                </a:lnTo>
                <a:cubicBezTo>
                  <a:pt x="21841" y="62805"/>
                  <a:pt x="27645" y="59531"/>
                  <a:pt x="33933" y="59531"/>
                </a:cubicBezTo>
                <a:lnTo>
                  <a:pt x="69279" y="59531"/>
                </a:lnTo>
                <a:cubicBezTo>
                  <a:pt x="97594" y="11571"/>
                  <a:pt x="139824" y="9153"/>
                  <a:pt x="168064" y="13283"/>
                </a:cubicBezTo>
                <a:cubicBezTo>
                  <a:pt x="172827" y="13990"/>
                  <a:pt x="176547" y="17711"/>
                  <a:pt x="177217" y="22436"/>
                </a:cubicBezTo>
                <a:cubicBezTo>
                  <a:pt x="181347" y="50676"/>
                  <a:pt x="178929" y="92906"/>
                  <a:pt x="130969" y="121221"/>
                </a:cubicBezTo>
                <a:lnTo>
                  <a:pt x="130969" y="156567"/>
                </a:lnTo>
                <a:cubicBezTo>
                  <a:pt x="130969" y="162855"/>
                  <a:pt x="127695" y="168659"/>
                  <a:pt x="122300" y="171896"/>
                </a:cubicBezTo>
                <a:lnTo>
                  <a:pt x="89483" y="191579"/>
                </a:lnTo>
                <a:cubicBezTo>
                  <a:pt x="81558" y="196342"/>
                  <a:pt x="71438" y="190612"/>
                  <a:pt x="71438" y="181384"/>
                </a:cubicBezTo>
                <a:lnTo>
                  <a:pt x="71438" y="142875"/>
                </a:lnTo>
                <a:cubicBezTo>
                  <a:pt x="71438" y="129741"/>
                  <a:pt x="60759" y="119063"/>
                  <a:pt x="47625" y="119063"/>
                </a:cubicBezTo>
                <a:lnTo>
                  <a:pt x="47588" y="119063"/>
                </a:lnTo>
                <a:close/>
                <a:moveTo>
                  <a:pt x="148828" y="59531"/>
                </a:moveTo>
                <a:cubicBezTo>
                  <a:pt x="148828" y="49674"/>
                  <a:pt x="140826" y="41672"/>
                  <a:pt x="130969" y="41672"/>
                </a:cubicBezTo>
                <a:cubicBezTo>
                  <a:pt x="121112" y="41672"/>
                  <a:pt x="113109" y="49674"/>
                  <a:pt x="113109" y="59531"/>
                </a:cubicBezTo>
                <a:cubicBezTo>
                  <a:pt x="113109" y="69388"/>
                  <a:pt x="121112" y="77391"/>
                  <a:pt x="130969" y="77391"/>
                </a:cubicBezTo>
                <a:cubicBezTo>
                  <a:pt x="140826" y="77391"/>
                  <a:pt x="148828" y="69388"/>
                  <a:pt x="148828" y="59531"/>
                </a:cubicBezTo>
                <a:close/>
              </a:path>
            </a:pathLst>
          </a:custGeom>
          <a:solidFill>
            <a:srgbClr val="4C5F7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6"/>
          <p:cNvSpPr/>
          <p:nvPr/>
        </p:nvSpPr>
        <p:spPr>
          <a:xfrm>
            <a:off x="6600825" y="3905250"/>
            <a:ext cx="51339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从MVP到未来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6362700" y="4286250"/>
            <a:ext cx="53435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Phase 1（MVP）：</a:t>
            </a:r>
            <a:r>
              <a:rPr lang="en-US" sz="10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基于存量API的Skill集成，验证"对话即分析"价值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6362700" y="4552950"/>
            <a:ext cx="53435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Phase 2（扩展）：</a:t>
            </a:r>
            <a:r>
              <a:rPr lang="en-US" sz="10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基于种子用户反馈持续优化，扩展Skill库规模至50+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6362700" y="4819650"/>
            <a:ext cx="53435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Phase 3（演进）：</a:t>
            </a:r>
            <a:r>
              <a:rPr lang="en-US" sz="10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逐步引入NL2SQL能力，实现全量数据自助分析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385763" y="5338763"/>
            <a:ext cx="11420475" cy="1114425"/>
          </a:xfrm>
          <a:custGeom>
            <a:avLst/>
            <a:gdLst/>
            <a:ahLst/>
            <a:cxnLst/>
            <a:rect l="l" t="t" r="r" b="b"/>
            <a:pathLst>
              <a:path w="11420475" h="1114425">
                <a:moveTo>
                  <a:pt x="76204" y="0"/>
                </a:moveTo>
                <a:lnTo>
                  <a:pt x="11344271" y="0"/>
                </a:lnTo>
                <a:cubicBezTo>
                  <a:pt x="11386357" y="0"/>
                  <a:pt x="11420475" y="34118"/>
                  <a:pt x="11420475" y="76204"/>
                </a:cubicBezTo>
                <a:lnTo>
                  <a:pt x="11420475" y="1038221"/>
                </a:lnTo>
                <a:cubicBezTo>
                  <a:pt x="11420475" y="1080307"/>
                  <a:pt x="11386357" y="1114425"/>
                  <a:pt x="11344271" y="1114425"/>
                </a:cubicBezTo>
                <a:lnTo>
                  <a:pt x="76204" y="1114425"/>
                </a:lnTo>
                <a:cubicBezTo>
                  <a:pt x="34118" y="1114425"/>
                  <a:pt x="0" y="1080307"/>
                  <a:pt x="0" y="1038221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solidFill>
            <a:srgbClr val="4C5F7A">
              <a:alpha val="10196"/>
            </a:srgbClr>
          </a:solidFill>
          <a:ln w="12700">
            <a:solidFill>
              <a:srgbClr val="4C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Shape 21"/>
          <p:cNvSpPr/>
          <p:nvPr/>
        </p:nvSpPr>
        <p:spPr>
          <a:xfrm>
            <a:off x="581025" y="5753100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80535" y="0"/>
                </a:moveTo>
                <a:lnTo>
                  <a:pt x="205550" y="0"/>
                </a:lnTo>
                <a:cubicBezTo>
                  <a:pt x="220340" y="0"/>
                  <a:pt x="232395" y="12167"/>
                  <a:pt x="231837" y="26901"/>
                </a:cubicBezTo>
                <a:cubicBezTo>
                  <a:pt x="231725" y="29859"/>
                  <a:pt x="231614" y="32817"/>
                  <a:pt x="231446" y="35719"/>
                </a:cubicBezTo>
                <a:lnTo>
                  <a:pt x="259128" y="35719"/>
                </a:lnTo>
                <a:cubicBezTo>
                  <a:pt x="273695" y="35719"/>
                  <a:pt x="286531" y="47774"/>
                  <a:pt x="285415" y="63512"/>
                </a:cubicBezTo>
                <a:cubicBezTo>
                  <a:pt x="281229" y="121388"/>
                  <a:pt x="251650" y="153200"/>
                  <a:pt x="219559" y="169831"/>
                </a:cubicBezTo>
                <a:cubicBezTo>
                  <a:pt x="210741" y="174408"/>
                  <a:pt x="201755" y="177812"/>
                  <a:pt x="193216" y="180324"/>
                </a:cubicBezTo>
                <a:cubicBezTo>
                  <a:pt x="181942" y="196286"/>
                  <a:pt x="170222" y="204713"/>
                  <a:pt x="160902" y="209234"/>
                </a:cubicBezTo>
                <a:lnTo>
                  <a:pt x="160902" y="250031"/>
                </a:lnTo>
                <a:lnTo>
                  <a:pt x="196621" y="250031"/>
                </a:lnTo>
                <a:cubicBezTo>
                  <a:pt x="206499" y="250031"/>
                  <a:pt x="214480" y="258012"/>
                  <a:pt x="214480" y="267891"/>
                </a:cubicBezTo>
                <a:cubicBezTo>
                  <a:pt x="214480" y="277769"/>
                  <a:pt x="206499" y="285750"/>
                  <a:pt x="196621" y="285750"/>
                </a:cubicBezTo>
                <a:lnTo>
                  <a:pt x="89464" y="285750"/>
                </a:lnTo>
                <a:cubicBezTo>
                  <a:pt x="79586" y="285750"/>
                  <a:pt x="71605" y="277769"/>
                  <a:pt x="71605" y="267891"/>
                </a:cubicBezTo>
                <a:cubicBezTo>
                  <a:pt x="71605" y="258012"/>
                  <a:pt x="79586" y="250031"/>
                  <a:pt x="89464" y="250031"/>
                </a:cubicBezTo>
                <a:lnTo>
                  <a:pt x="125183" y="250031"/>
                </a:lnTo>
                <a:lnTo>
                  <a:pt x="125183" y="209234"/>
                </a:lnTo>
                <a:cubicBezTo>
                  <a:pt x="116253" y="204936"/>
                  <a:pt x="105147" y="196955"/>
                  <a:pt x="94320" y="182277"/>
                </a:cubicBezTo>
                <a:cubicBezTo>
                  <a:pt x="84051" y="179598"/>
                  <a:pt x="72889" y="175524"/>
                  <a:pt x="62006" y="169385"/>
                </a:cubicBezTo>
                <a:cubicBezTo>
                  <a:pt x="31812" y="152474"/>
                  <a:pt x="4576" y="120607"/>
                  <a:pt x="670" y="63401"/>
                </a:cubicBezTo>
                <a:cubicBezTo>
                  <a:pt x="-391" y="47718"/>
                  <a:pt x="12390" y="35663"/>
                  <a:pt x="26956" y="35663"/>
                </a:cubicBezTo>
                <a:lnTo>
                  <a:pt x="54639" y="35663"/>
                </a:lnTo>
                <a:cubicBezTo>
                  <a:pt x="54471" y="32761"/>
                  <a:pt x="54359" y="29859"/>
                  <a:pt x="54248" y="26845"/>
                </a:cubicBezTo>
                <a:cubicBezTo>
                  <a:pt x="53690" y="12055"/>
                  <a:pt x="65745" y="-56"/>
                  <a:pt x="80535" y="-56"/>
                </a:cubicBezTo>
                <a:close/>
                <a:moveTo>
                  <a:pt x="56648" y="62508"/>
                </a:moveTo>
                <a:lnTo>
                  <a:pt x="27403" y="62508"/>
                </a:lnTo>
                <a:cubicBezTo>
                  <a:pt x="30863" y="109779"/>
                  <a:pt x="52574" y="133443"/>
                  <a:pt x="74954" y="146000"/>
                </a:cubicBezTo>
                <a:cubicBezTo>
                  <a:pt x="66917" y="125183"/>
                  <a:pt x="60275" y="98003"/>
                  <a:pt x="56648" y="62508"/>
                </a:cubicBezTo>
                <a:close/>
                <a:moveTo>
                  <a:pt x="212080" y="143321"/>
                </a:moveTo>
                <a:cubicBezTo>
                  <a:pt x="234683" y="130039"/>
                  <a:pt x="255110" y="106431"/>
                  <a:pt x="258570" y="62508"/>
                </a:cubicBezTo>
                <a:lnTo>
                  <a:pt x="229381" y="62508"/>
                </a:lnTo>
                <a:cubicBezTo>
                  <a:pt x="225921" y="96496"/>
                  <a:pt x="219670" y="122895"/>
                  <a:pt x="212080" y="143321"/>
                </a:cubicBezTo>
                <a:close/>
              </a:path>
            </a:pathLst>
          </a:custGeom>
          <a:solidFill>
            <a:srgbClr val="D4A2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2"/>
          <p:cNvSpPr/>
          <p:nvPr/>
        </p:nvSpPr>
        <p:spPr>
          <a:xfrm>
            <a:off x="1052513" y="5495925"/>
            <a:ext cx="106965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科学量化商业价值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1052513" y="5800725"/>
            <a:ext cx="1067752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通过</a:t>
            </a:r>
            <a:r>
              <a:rPr lang="en-US" sz="1200" b="1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双维北极星指标体系</a:t>
            </a:r>
            <a:r>
              <a:rPr lang="en-US" sz="12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，科学量化"对话即分析"在MVP阶段的商业与技术价值。技术指标保障系统可用性，业务指标验证用户价值，两者相辅相成共同推动Data Agent从验证走向规模化应用。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/>
          <p:cNvSpPr/>
          <p:nvPr/>
        </p:nvSpPr>
        <p:spPr>
          <a:xfrm>
            <a:off x="4180880" y="375047"/>
            <a:ext cx="3829050" cy="428625"/>
          </a:xfrm>
          <a:custGeom>
            <a:avLst/>
            <a:gdLst/>
            <a:ahLst/>
            <a:cxnLst/>
            <a:rect l="l" t="t" r="r" b="b"/>
            <a:pathLst>
              <a:path w="3829050" h="428625">
                <a:moveTo>
                  <a:pt x="214313" y="0"/>
                </a:moveTo>
                <a:lnTo>
                  <a:pt x="3614738" y="0"/>
                </a:lnTo>
                <a:cubicBezTo>
                  <a:pt x="3733020" y="0"/>
                  <a:pt x="3829050" y="96030"/>
                  <a:pt x="3829050" y="214313"/>
                </a:cubicBezTo>
                <a:lnTo>
                  <a:pt x="3829050" y="214313"/>
                </a:lnTo>
                <a:cubicBezTo>
                  <a:pt x="3829050" y="332595"/>
                  <a:pt x="3733020" y="428625"/>
                  <a:pt x="3614738" y="428625"/>
                </a:cubicBezTo>
                <a:lnTo>
                  <a:pt x="214313" y="428625"/>
                </a:lnTo>
                <a:cubicBezTo>
                  <a:pt x="96030" y="428625"/>
                  <a:pt x="0" y="332595"/>
                  <a:pt x="0" y="214313"/>
                </a:cubicBezTo>
                <a:lnTo>
                  <a:pt x="0" y="214313"/>
                </a:lnTo>
                <a:cubicBezTo>
                  <a:pt x="0" y="96030"/>
                  <a:pt x="96030" y="0"/>
                  <a:pt x="214312" y="0"/>
                </a:cubicBezTo>
                <a:close/>
              </a:path>
            </a:pathLst>
          </a:custGeom>
          <a:solidFill>
            <a:srgbClr val="D4A26A">
              <a:alpha val="20000"/>
            </a:srgbClr>
          </a:solidFill>
          <a:ln w="12700">
            <a:solidFill>
              <a:srgbClr val="D4A26A">
                <a:alpha val="5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Text 2"/>
          <p:cNvSpPr/>
          <p:nvPr/>
        </p:nvSpPr>
        <p:spPr>
          <a:xfrm>
            <a:off x="4333280" y="456009"/>
            <a:ext cx="3524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kern="0" spc="68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THE FUTURE OF DATA INTELLIGENCE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2809875" y="1037034"/>
            <a:ext cx="6572250" cy="142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450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 MVP 到未来</a:t>
            </a:r>
            <a:endParaRPr lang="en-US" sz="1600" dirty="0"/>
          </a:p>
          <a:p>
            <a:pPr algn="ctr">
              <a:lnSpc>
                <a:spcPct val="100000"/>
              </a:lnSpc>
            </a:pPr>
            <a:r>
              <a:rPr lang="en-US" sz="4500" b="1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构建企业级数据智能中枢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334000" y="2694384"/>
            <a:ext cx="1524000" cy="38100"/>
          </a:xfrm>
          <a:custGeom>
            <a:avLst/>
            <a:gdLst/>
            <a:ahLst/>
            <a:cxnLst/>
            <a:rect l="l" t="t" r="r" b="b"/>
            <a:pathLst>
              <a:path w="1524000" h="38100">
                <a:moveTo>
                  <a:pt x="0" y="0"/>
                </a:moveTo>
                <a:lnTo>
                  <a:pt x="1524000" y="0"/>
                </a:lnTo>
                <a:lnTo>
                  <a:pt x="1524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0000">
                  <a:alpha val="0"/>
                </a:srgbClr>
              </a:gs>
              <a:gs pos="50000">
                <a:srgbClr val="D4A26A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5"/>
          <p:cNvSpPr/>
          <p:nvPr/>
        </p:nvSpPr>
        <p:spPr>
          <a:xfrm>
            <a:off x="1781175" y="3189684"/>
            <a:ext cx="8629650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50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Data Agent 的 MVP 阶段不是终点，而是企业数据智能化转型的起点。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785938" y="3651647"/>
            <a:ext cx="8620125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350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通过 </a:t>
            </a:r>
            <a:r>
              <a:rPr lang="en-US" sz="1350" b="1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Skill 集成策略</a:t>
            </a:r>
            <a:r>
              <a:rPr lang="en-US" sz="1350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，我们以</a:t>
            </a:r>
            <a:r>
              <a:rPr lang="en-US" sz="1350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低风险、高可信、快验证</a:t>
            </a:r>
            <a:r>
              <a:rPr lang="en-US" sz="1350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的方式，让存量数据资产焕发新生。未来，随着信任的建立与技术的成熟，我们将逐步扩展至全量 NL2SQL 能力，最终实现真正的</a:t>
            </a:r>
            <a:r>
              <a:rPr lang="en-US" sz="1350" b="1" dirty="0">
                <a:solidFill>
                  <a:srgbClr val="D4A2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"对话即分析"</a:t>
            </a:r>
            <a:r>
              <a:rPr lang="en-US" sz="1350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愿景，让数据洞察触手可及。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3407197" y="4720828"/>
            <a:ext cx="1638300" cy="1266825"/>
          </a:xfrm>
          <a:custGeom>
            <a:avLst/>
            <a:gdLst/>
            <a:ahLst/>
            <a:cxnLst/>
            <a:rect l="l" t="t" r="r" b="b"/>
            <a:pathLst>
              <a:path w="1638300" h="1266825">
                <a:moveTo>
                  <a:pt x="76200" y="0"/>
                </a:moveTo>
                <a:lnTo>
                  <a:pt x="1562100" y="0"/>
                </a:lnTo>
                <a:cubicBezTo>
                  <a:pt x="1604184" y="0"/>
                  <a:pt x="1638300" y="34116"/>
                  <a:pt x="1638300" y="76200"/>
                </a:cubicBezTo>
                <a:lnTo>
                  <a:pt x="1638300" y="1190625"/>
                </a:lnTo>
                <a:cubicBezTo>
                  <a:pt x="1638300" y="1232709"/>
                  <a:pt x="1604184" y="1266825"/>
                  <a:pt x="1562100" y="1266825"/>
                </a:cubicBezTo>
                <a:lnTo>
                  <a:pt x="76200" y="1266825"/>
                </a:lnTo>
                <a:cubicBezTo>
                  <a:pt x="34116" y="1266825"/>
                  <a:pt x="0" y="1232709"/>
                  <a:pt x="0" y="1190625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4C5F7A">
              <a:alpha val="20000"/>
            </a:srgbClr>
          </a:solidFill>
          <a:ln w="12700">
            <a:solidFill>
              <a:srgbClr val="4C5F7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Text 8"/>
          <p:cNvSpPr/>
          <p:nvPr/>
        </p:nvSpPr>
        <p:spPr>
          <a:xfrm>
            <a:off x="3478634" y="4877991"/>
            <a:ext cx="14954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2700" b="1" dirty="0">
                <a:solidFill>
                  <a:srgbClr val="D4A26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Phase 1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3521497" y="5335191"/>
            <a:ext cx="1409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Skill集成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3531022" y="5639991"/>
            <a:ext cx="1390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验证价值，建立信任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5279082" y="4720828"/>
            <a:ext cx="1638300" cy="1266825"/>
          </a:xfrm>
          <a:custGeom>
            <a:avLst/>
            <a:gdLst/>
            <a:ahLst/>
            <a:cxnLst/>
            <a:rect l="l" t="t" r="r" b="b"/>
            <a:pathLst>
              <a:path w="1638300" h="1266825">
                <a:moveTo>
                  <a:pt x="76200" y="0"/>
                </a:moveTo>
                <a:lnTo>
                  <a:pt x="1562100" y="0"/>
                </a:lnTo>
                <a:cubicBezTo>
                  <a:pt x="1604184" y="0"/>
                  <a:pt x="1638300" y="34116"/>
                  <a:pt x="1638300" y="76200"/>
                </a:cubicBezTo>
                <a:lnTo>
                  <a:pt x="1638300" y="1190625"/>
                </a:lnTo>
                <a:cubicBezTo>
                  <a:pt x="1638300" y="1232709"/>
                  <a:pt x="1604184" y="1266825"/>
                  <a:pt x="1562100" y="1266825"/>
                </a:cubicBezTo>
                <a:lnTo>
                  <a:pt x="76200" y="1266825"/>
                </a:lnTo>
                <a:cubicBezTo>
                  <a:pt x="34116" y="1266825"/>
                  <a:pt x="0" y="1232709"/>
                  <a:pt x="0" y="1190625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4C5F7A">
              <a:alpha val="20000"/>
            </a:srgbClr>
          </a:solidFill>
          <a:ln w="12700">
            <a:solidFill>
              <a:srgbClr val="4C5F7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2"/>
          <p:cNvSpPr/>
          <p:nvPr/>
        </p:nvSpPr>
        <p:spPr>
          <a:xfrm>
            <a:off x="5350520" y="4877991"/>
            <a:ext cx="14954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2700" b="1" dirty="0">
                <a:solidFill>
                  <a:srgbClr val="D4A26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Phase 2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5393382" y="5335191"/>
            <a:ext cx="1409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规模扩展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5402907" y="5639991"/>
            <a:ext cx="1390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优化体验，扩展Skill库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7150968" y="4720828"/>
            <a:ext cx="1638300" cy="1266825"/>
          </a:xfrm>
          <a:custGeom>
            <a:avLst/>
            <a:gdLst/>
            <a:ahLst/>
            <a:cxnLst/>
            <a:rect l="l" t="t" r="r" b="b"/>
            <a:pathLst>
              <a:path w="1638300" h="1266825">
                <a:moveTo>
                  <a:pt x="76200" y="0"/>
                </a:moveTo>
                <a:lnTo>
                  <a:pt x="1562100" y="0"/>
                </a:lnTo>
                <a:cubicBezTo>
                  <a:pt x="1604184" y="0"/>
                  <a:pt x="1638300" y="34116"/>
                  <a:pt x="1638300" y="76200"/>
                </a:cubicBezTo>
                <a:lnTo>
                  <a:pt x="1638300" y="1190625"/>
                </a:lnTo>
                <a:cubicBezTo>
                  <a:pt x="1638300" y="1232709"/>
                  <a:pt x="1604184" y="1266825"/>
                  <a:pt x="1562100" y="1266825"/>
                </a:cubicBezTo>
                <a:lnTo>
                  <a:pt x="76200" y="1266825"/>
                </a:lnTo>
                <a:cubicBezTo>
                  <a:pt x="34116" y="1266825"/>
                  <a:pt x="0" y="1232709"/>
                  <a:pt x="0" y="1190625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4C5F7A">
              <a:alpha val="20000"/>
            </a:srgbClr>
          </a:solidFill>
          <a:ln w="12700">
            <a:solidFill>
              <a:srgbClr val="4C5F7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6"/>
          <p:cNvSpPr/>
          <p:nvPr/>
        </p:nvSpPr>
        <p:spPr>
          <a:xfrm>
            <a:off x="7222406" y="4877991"/>
            <a:ext cx="14954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2700" b="1" dirty="0">
                <a:solidFill>
                  <a:srgbClr val="D4A26A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Phase 3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7265268" y="5335191"/>
            <a:ext cx="1409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E0E2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全量智能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7274793" y="5639991"/>
            <a:ext cx="1390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NL2SQL，对话即分析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4324350" y="6349603"/>
            <a:ext cx="762000" cy="9525"/>
          </a:xfrm>
          <a:custGeom>
            <a:avLst/>
            <a:gdLst/>
            <a:ahLst/>
            <a:cxnLst/>
            <a:rect l="l" t="t" r="r" b="b"/>
            <a:pathLst>
              <a:path w="762000" h="9525">
                <a:moveTo>
                  <a:pt x="0" y="0"/>
                </a:moveTo>
                <a:lnTo>
                  <a:pt x="762000" y="0"/>
                </a:lnTo>
                <a:lnTo>
                  <a:pt x="7620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0000">
                  <a:alpha val="0"/>
                </a:srgbClr>
              </a:gs>
              <a:gs pos="100000">
                <a:srgbClr val="D4A26A"/>
              </a:gs>
            </a:gsLst>
            <a:lin ang="0" scaled="1"/>
          </a:gra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3" name="Text 20"/>
          <p:cNvSpPr/>
          <p:nvPr/>
        </p:nvSpPr>
        <p:spPr>
          <a:xfrm>
            <a:off x="5195888" y="6221016"/>
            <a:ext cx="18002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dirty="0">
                <a:solidFill>
                  <a:srgbClr val="8F97A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让数据洞察，触手可及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7105650" y="6349603"/>
            <a:ext cx="762000" cy="9525"/>
          </a:xfrm>
          <a:custGeom>
            <a:avLst/>
            <a:gdLst/>
            <a:ahLst/>
            <a:cxnLst/>
            <a:rect l="l" t="t" r="r" b="b"/>
            <a:pathLst>
              <a:path w="762000" h="9525">
                <a:moveTo>
                  <a:pt x="0" y="0"/>
                </a:moveTo>
                <a:lnTo>
                  <a:pt x="762000" y="0"/>
                </a:lnTo>
                <a:lnTo>
                  <a:pt x="7620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0000">
                  <a:alpha val="0"/>
                </a:srgbClr>
              </a:gs>
              <a:gs pos="100000">
                <a:srgbClr val="D4A26A"/>
              </a:gs>
            </a:gsLst>
            <a:lin ang="10800000" scaled="1"/>
          </a:gradFill>
          <a:ln/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1753</Words>
  <Application>Microsoft Macintosh PowerPoint</Application>
  <PresentationFormat>宽屏</PresentationFormat>
  <Paragraphs>590</Paragraphs>
  <Slides>29</Slides>
  <Notes>29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5" baseType="lpstr">
      <vt:lpstr>Arial</vt:lpstr>
      <vt:lpstr>MiSans</vt:lpstr>
      <vt:lpstr>Hedvig Letters Sans</vt:lpstr>
      <vt:lpstr>微软雅黑</vt:lpstr>
      <vt:lpstr>Noto Sans SC</vt:lpstr>
      <vt:lpstr>Custom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企业级 Data Agent 敏捷落地规划</dc:title>
  <dc:subject>企业级 Data Agent 敏捷落地规划</dc:subject>
  <dc:creator>Kimi</dc:creator>
  <cp:lastModifiedBy>王 天青</cp:lastModifiedBy>
  <cp:revision>8</cp:revision>
  <dcterms:created xsi:type="dcterms:W3CDTF">2026-04-07T06:11:30Z</dcterms:created>
  <dcterms:modified xsi:type="dcterms:W3CDTF">2026-04-07T07:01:49Z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{"Label":"企业级 Data Agent 敏捷落地规划","ContentProducer":"001191110108MACG2KBH8F10000","ProduceID":"19d6684a-79a2-884d-8000-000097a1d799","ReservedCode1":"","ContentPropagator":"001191110108MACG2KBH8F20000","PropagateID":"19d6684a-79a2-884d-8000-000097a1d799","ReservedCode2":""}</vt:lpwstr>
  </property>
</Properties>
</file>