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2192000" cy="6858000"/>
  <p:notesSz cx="6858000" cy="12192000"/>
  <p:embeddedFontLst>
    <p:embeddedFont>
      <p:font typeface="微软雅黑" panose="020B0503020204020204" pitchFamily="34" charset="-122"/>
      <p:regular r:id="rId44"/>
      <p:bold r:id="rId45"/>
    </p:embeddedFont>
    <p:embeddedFont>
      <p:font typeface="MiSans"/>
      <p:regular r:id="rId46"/>
    </p:embeddedFont>
    <p:embeddedFont>
      <p:font typeface="Noto Sans SC" panose="020B0200000000000000"/>
      <p:regular r:id="rId47"/>
    </p:embeddedFont>
    <p:embeddedFont>
      <p:font typeface="Quattrocento Sans" panose="020B0502050000020003" pitchFamily="34" charset="0"/>
      <p:regular r:id="rId48"/>
      <p:bold r:id="rId49"/>
      <p:italic r:id="rId50"/>
      <p:boldItalic r:id="rId5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23"/>
    <p:restoredTop sz="94610"/>
  </p:normalViewPr>
  <p:slideViewPr>
    <p:cSldViewPr snapToGrid="0" snapToObjects="1">
      <p:cViewPr>
        <p:scale>
          <a:sx n="120" d="100"/>
          <a:sy n="120" d="100"/>
        </p:scale>
        <p:origin x="448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1500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690563"/>
            <a:ext cx="1428750" cy="352425"/>
          </a:xfrm>
          <a:custGeom>
            <a:avLst/>
            <a:gdLst/>
            <a:ahLst/>
            <a:cxnLst/>
            <a:rect l="l" t="t" r="r" b="b"/>
            <a:pathLst>
              <a:path w="1428750" h="352425">
                <a:moveTo>
                  <a:pt x="76201" y="0"/>
                </a:moveTo>
                <a:lnTo>
                  <a:pt x="1352549" y="0"/>
                </a:lnTo>
                <a:cubicBezTo>
                  <a:pt x="1394634" y="0"/>
                  <a:pt x="1428750" y="34116"/>
                  <a:pt x="1428750" y="76201"/>
                </a:cubicBezTo>
                <a:lnTo>
                  <a:pt x="1428750" y="276224"/>
                </a:lnTo>
                <a:cubicBezTo>
                  <a:pt x="1428750" y="318309"/>
                  <a:pt x="1394634" y="352425"/>
                  <a:pt x="1352549" y="352425"/>
                </a:cubicBezTo>
                <a:lnTo>
                  <a:pt x="76201" y="352425"/>
                </a:lnTo>
                <a:cubicBezTo>
                  <a:pt x="34116" y="352425"/>
                  <a:pt x="0" y="318309"/>
                  <a:pt x="0" y="2762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771525"/>
            <a:ext cx="11811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SURVEY PAPER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10253663" y="6858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4703" y="147861"/>
                </a:moveTo>
                <a:cubicBezTo>
                  <a:pt x="64703" y="148605"/>
                  <a:pt x="63847" y="149200"/>
                  <a:pt x="62768" y="149200"/>
                </a:cubicBezTo>
                <a:cubicBezTo>
                  <a:pt x="61540" y="149312"/>
                  <a:pt x="60685" y="148717"/>
                  <a:pt x="60685" y="147861"/>
                </a:cubicBezTo>
                <a:cubicBezTo>
                  <a:pt x="60685" y="147117"/>
                  <a:pt x="61540" y="146521"/>
                  <a:pt x="62619" y="146521"/>
                </a:cubicBezTo>
                <a:cubicBezTo>
                  <a:pt x="63736" y="146410"/>
                  <a:pt x="64703" y="147005"/>
                  <a:pt x="64703" y="147861"/>
                </a:cubicBezTo>
                <a:close/>
                <a:moveTo>
                  <a:pt x="53132" y="146186"/>
                </a:moveTo>
                <a:cubicBezTo>
                  <a:pt x="52871" y="146931"/>
                  <a:pt x="53615" y="147786"/>
                  <a:pt x="54732" y="148010"/>
                </a:cubicBezTo>
                <a:cubicBezTo>
                  <a:pt x="55699" y="148382"/>
                  <a:pt x="56815" y="148010"/>
                  <a:pt x="57038" y="147265"/>
                </a:cubicBezTo>
                <a:cubicBezTo>
                  <a:pt x="57262" y="146521"/>
                  <a:pt x="56555" y="145666"/>
                  <a:pt x="55438" y="145331"/>
                </a:cubicBezTo>
                <a:cubicBezTo>
                  <a:pt x="54471" y="145070"/>
                  <a:pt x="53392" y="145442"/>
                  <a:pt x="53132" y="146186"/>
                </a:cubicBezTo>
                <a:close/>
                <a:moveTo>
                  <a:pt x="69577" y="145554"/>
                </a:moveTo>
                <a:cubicBezTo>
                  <a:pt x="68498" y="145814"/>
                  <a:pt x="67754" y="146521"/>
                  <a:pt x="67866" y="147377"/>
                </a:cubicBezTo>
                <a:cubicBezTo>
                  <a:pt x="67977" y="148121"/>
                  <a:pt x="68945" y="148605"/>
                  <a:pt x="70061" y="148344"/>
                </a:cubicBezTo>
                <a:cubicBezTo>
                  <a:pt x="71140" y="148084"/>
                  <a:pt x="71884" y="147377"/>
                  <a:pt x="71772" y="146633"/>
                </a:cubicBezTo>
                <a:cubicBezTo>
                  <a:pt x="71661" y="145926"/>
                  <a:pt x="70656" y="145442"/>
                  <a:pt x="69577" y="145554"/>
                </a:cubicBezTo>
                <a:close/>
                <a:moveTo>
                  <a:pt x="94059" y="2977"/>
                </a:moveTo>
                <a:cubicBezTo>
                  <a:pt x="42453" y="2977"/>
                  <a:pt x="2977" y="42156"/>
                  <a:pt x="2977" y="93762"/>
                </a:cubicBezTo>
                <a:cubicBezTo>
                  <a:pt x="2977" y="135024"/>
                  <a:pt x="28947" y="170334"/>
                  <a:pt x="66042" y="182761"/>
                </a:cubicBezTo>
                <a:cubicBezTo>
                  <a:pt x="70805" y="183617"/>
                  <a:pt x="72479" y="180677"/>
                  <a:pt x="72479" y="178259"/>
                </a:cubicBezTo>
                <a:cubicBezTo>
                  <a:pt x="72479" y="175952"/>
                  <a:pt x="72368" y="163227"/>
                  <a:pt x="72368" y="155414"/>
                </a:cubicBezTo>
                <a:cubicBezTo>
                  <a:pt x="72368" y="155414"/>
                  <a:pt x="46323" y="160995"/>
                  <a:pt x="40853" y="144326"/>
                </a:cubicBezTo>
                <a:cubicBezTo>
                  <a:pt x="40853" y="144326"/>
                  <a:pt x="36612" y="133499"/>
                  <a:pt x="30510" y="130708"/>
                </a:cubicBezTo>
                <a:cubicBezTo>
                  <a:pt x="30510" y="130708"/>
                  <a:pt x="21989" y="124867"/>
                  <a:pt x="31105" y="124978"/>
                </a:cubicBezTo>
                <a:cubicBezTo>
                  <a:pt x="31105" y="124978"/>
                  <a:pt x="40370" y="125723"/>
                  <a:pt x="45467" y="134578"/>
                </a:cubicBezTo>
                <a:cubicBezTo>
                  <a:pt x="53615" y="148940"/>
                  <a:pt x="67270" y="144810"/>
                  <a:pt x="72591" y="142354"/>
                </a:cubicBezTo>
                <a:cubicBezTo>
                  <a:pt x="73447" y="136401"/>
                  <a:pt x="75865" y="132271"/>
                  <a:pt x="78544" y="129815"/>
                </a:cubicBezTo>
                <a:cubicBezTo>
                  <a:pt x="57745" y="127508"/>
                  <a:pt x="36761" y="124495"/>
                  <a:pt x="36761" y="88702"/>
                </a:cubicBezTo>
                <a:cubicBezTo>
                  <a:pt x="36761" y="78470"/>
                  <a:pt x="39588" y="73335"/>
                  <a:pt x="45541" y="66787"/>
                </a:cubicBezTo>
                <a:cubicBezTo>
                  <a:pt x="44574" y="64368"/>
                  <a:pt x="41411" y="54397"/>
                  <a:pt x="46509" y="41523"/>
                </a:cubicBezTo>
                <a:cubicBezTo>
                  <a:pt x="54285" y="39105"/>
                  <a:pt x="72182" y="51569"/>
                  <a:pt x="72182" y="51569"/>
                </a:cubicBezTo>
                <a:cubicBezTo>
                  <a:pt x="79623" y="49485"/>
                  <a:pt x="87623" y="48406"/>
                  <a:pt x="95548" y="48406"/>
                </a:cubicBezTo>
                <a:cubicBezTo>
                  <a:pt x="103473" y="48406"/>
                  <a:pt x="111472" y="49485"/>
                  <a:pt x="118914" y="51569"/>
                </a:cubicBezTo>
                <a:cubicBezTo>
                  <a:pt x="118914" y="51569"/>
                  <a:pt x="136810" y="39067"/>
                  <a:pt x="144587" y="41523"/>
                </a:cubicBezTo>
                <a:cubicBezTo>
                  <a:pt x="149684" y="54434"/>
                  <a:pt x="146521" y="64368"/>
                  <a:pt x="145554" y="66787"/>
                </a:cubicBezTo>
                <a:cubicBezTo>
                  <a:pt x="151507" y="73372"/>
                  <a:pt x="155153" y="78507"/>
                  <a:pt x="155153" y="88702"/>
                </a:cubicBezTo>
                <a:cubicBezTo>
                  <a:pt x="155153" y="124606"/>
                  <a:pt x="133238" y="127471"/>
                  <a:pt x="112440" y="129815"/>
                </a:cubicBezTo>
                <a:cubicBezTo>
                  <a:pt x="115863" y="132755"/>
                  <a:pt x="118765" y="138336"/>
                  <a:pt x="118765" y="147079"/>
                </a:cubicBezTo>
                <a:cubicBezTo>
                  <a:pt x="118765" y="159618"/>
                  <a:pt x="118653" y="175133"/>
                  <a:pt x="118653" y="178184"/>
                </a:cubicBezTo>
                <a:cubicBezTo>
                  <a:pt x="118653" y="180603"/>
                  <a:pt x="120365" y="183542"/>
                  <a:pt x="125090" y="182687"/>
                </a:cubicBezTo>
                <a:cubicBezTo>
                  <a:pt x="162297" y="170334"/>
                  <a:pt x="187523" y="135024"/>
                  <a:pt x="187523" y="93762"/>
                </a:cubicBezTo>
                <a:cubicBezTo>
                  <a:pt x="187523" y="42156"/>
                  <a:pt x="145666" y="2977"/>
                  <a:pt x="94059" y="2977"/>
                </a:cubicBezTo>
                <a:close/>
                <a:moveTo>
                  <a:pt x="39142" y="131304"/>
                </a:moveTo>
                <a:cubicBezTo>
                  <a:pt x="38658" y="131676"/>
                  <a:pt x="38770" y="132531"/>
                  <a:pt x="39402" y="133238"/>
                </a:cubicBezTo>
                <a:cubicBezTo>
                  <a:pt x="39998" y="133834"/>
                  <a:pt x="40853" y="134094"/>
                  <a:pt x="41337" y="133610"/>
                </a:cubicBezTo>
                <a:cubicBezTo>
                  <a:pt x="41821" y="133238"/>
                  <a:pt x="41709" y="132383"/>
                  <a:pt x="41077" y="131676"/>
                </a:cubicBezTo>
                <a:cubicBezTo>
                  <a:pt x="40481" y="131080"/>
                  <a:pt x="39625" y="130820"/>
                  <a:pt x="39142" y="131304"/>
                </a:cubicBezTo>
                <a:close/>
                <a:moveTo>
                  <a:pt x="35123" y="128290"/>
                </a:moveTo>
                <a:cubicBezTo>
                  <a:pt x="34863" y="128774"/>
                  <a:pt x="35235" y="129369"/>
                  <a:pt x="35979" y="129741"/>
                </a:cubicBezTo>
                <a:cubicBezTo>
                  <a:pt x="36575" y="130113"/>
                  <a:pt x="37319" y="130001"/>
                  <a:pt x="37579" y="129480"/>
                </a:cubicBezTo>
                <a:cubicBezTo>
                  <a:pt x="37840" y="128997"/>
                  <a:pt x="37467" y="128401"/>
                  <a:pt x="36723" y="128029"/>
                </a:cubicBezTo>
                <a:cubicBezTo>
                  <a:pt x="35979" y="127806"/>
                  <a:pt x="35384" y="127918"/>
                  <a:pt x="35123" y="128290"/>
                </a:cubicBezTo>
                <a:close/>
                <a:moveTo>
                  <a:pt x="47179" y="141536"/>
                </a:moveTo>
                <a:cubicBezTo>
                  <a:pt x="46583" y="142019"/>
                  <a:pt x="46806" y="143135"/>
                  <a:pt x="47662" y="143842"/>
                </a:cubicBezTo>
                <a:cubicBezTo>
                  <a:pt x="48518" y="144698"/>
                  <a:pt x="49597" y="144810"/>
                  <a:pt x="50081" y="144214"/>
                </a:cubicBezTo>
                <a:cubicBezTo>
                  <a:pt x="50564" y="143731"/>
                  <a:pt x="50341" y="142615"/>
                  <a:pt x="49597" y="141908"/>
                </a:cubicBezTo>
                <a:cubicBezTo>
                  <a:pt x="48778" y="141052"/>
                  <a:pt x="47662" y="140940"/>
                  <a:pt x="47179" y="141536"/>
                </a:cubicBezTo>
                <a:close/>
                <a:moveTo>
                  <a:pt x="42937" y="136066"/>
                </a:moveTo>
                <a:cubicBezTo>
                  <a:pt x="42342" y="136438"/>
                  <a:pt x="42342" y="137406"/>
                  <a:pt x="42937" y="138261"/>
                </a:cubicBezTo>
                <a:cubicBezTo>
                  <a:pt x="43532" y="139117"/>
                  <a:pt x="44537" y="139489"/>
                  <a:pt x="45021" y="139117"/>
                </a:cubicBezTo>
                <a:cubicBezTo>
                  <a:pt x="45616" y="138633"/>
                  <a:pt x="45616" y="137666"/>
                  <a:pt x="45021" y="136810"/>
                </a:cubicBezTo>
                <a:cubicBezTo>
                  <a:pt x="44500" y="135954"/>
                  <a:pt x="43532" y="135582"/>
                  <a:pt x="42937" y="136066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4"/>
          <p:cNvSpPr/>
          <p:nvPr/>
        </p:nvSpPr>
        <p:spPr>
          <a:xfrm>
            <a:off x="10544175" y="685800"/>
            <a:ext cx="600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开源代码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241881" y="6858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35719" y="0"/>
                </a:moveTo>
                <a:cubicBezTo>
                  <a:pt x="22585" y="0"/>
                  <a:pt x="11906" y="10678"/>
                  <a:pt x="11906" y="23812"/>
                </a:cubicBezTo>
                <a:lnTo>
                  <a:pt x="11906" y="166688"/>
                </a:lnTo>
                <a:cubicBezTo>
                  <a:pt x="11906" y="179822"/>
                  <a:pt x="22585" y="190500"/>
                  <a:pt x="35719" y="190500"/>
                </a:cubicBezTo>
                <a:lnTo>
                  <a:pt x="65484" y="190500"/>
                </a:lnTo>
                <a:lnTo>
                  <a:pt x="65484" y="148828"/>
                </a:lnTo>
                <a:cubicBezTo>
                  <a:pt x="65484" y="135694"/>
                  <a:pt x="76163" y="125016"/>
                  <a:pt x="89297" y="125016"/>
                </a:cubicBezTo>
                <a:lnTo>
                  <a:pt x="154781" y="125016"/>
                </a:lnTo>
                <a:lnTo>
                  <a:pt x="154781" y="63438"/>
                </a:lnTo>
                <a:cubicBezTo>
                  <a:pt x="154781" y="57113"/>
                  <a:pt x="152288" y="51048"/>
                  <a:pt x="147824" y="46583"/>
                </a:cubicBezTo>
                <a:lnTo>
                  <a:pt x="108161" y="6958"/>
                </a:lnTo>
                <a:cubicBezTo>
                  <a:pt x="103696" y="2493"/>
                  <a:pt x="97668" y="0"/>
                  <a:pt x="91343" y="0"/>
                </a:cubicBezTo>
                <a:lnTo>
                  <a:pt x="35719" y="0"/>
                </a:lnTo>
                <a:close/>
                <a:moveTo>
                  <a:pt x="133015" y="65484"/>
                </a:moveTo>
                <a:lnTo>
                  <a:pt x="98227" y="65484"/>
                </a:lnTo>
                <a:cubicBezTo>
                  <a:pt x="93278" y="65484"/>
                  <a:pt x="89297" y="61503"/>
                  <a:pt x="89297" y="56555"/>
                </a:cubicBezTo>
                <a:lnTo>
                  <a:pt x="89297" y="21766"/>
                </a:lnTo>
                <a:lnTo>
                  <a:pt x="133015" y="65484"/>
                </a:lnTo>
                <a:close/>
                <a:moveTo>
                  <a:pt x="89297" y="141387"/>
                </a:moveTo>
                <a:cubicBezTo>
                  <a:pt x="85204" y="141387"/>
                  <a:pt x="81855" y="144735"/>
                  <a:pt x="81855" y="148828"/>
                </a:cubicBezTo>
                <a:lnTo>
                  <a:pt x="81855" y="196453"/>
                </a:lnTo>
                <a:cubicBezTo>
                  <a:pt x="81855" y="200546"/>
                  <a:pt x="85204" y="203895"/>
                  <a:pt x="89297" y="203895"/>
                </a:cubicBezTo>
                <a:cubicBezTo>
                  <a:pt x="93390" y="203895"/>
                  <a:pt x="96738" y="200546"/>
                  <a:pt x="96738" y="196453"/>
                </a:cubicBezTo>
                <a:lnTo>
                  <a:pt x="96738" y="186035"/>
                </a:lnTo>
                <a:lnTo>
                  <a:pt x="101203" y="186035"/>
                </a:lnTo>
                <a:cubicBezTo>
                  <a:pt x="113519" y="186035"/>
                  <a:pt x="123527" y="176026"/>
                  <a:pt x="123527" y="163711"/>
                </a:cubicBezTo>
                <a:cubicBezTo>
                  <a:pt x="123527" y="151395"/>
                  <a:pt x="113519" y="141387"/>
                  <a:pt x="101203" y="141387"/>
                </a:cubicBezTo>
                <a:lnTo>
                  <a:pt x="89297" y="141387"/>
                </a:lnTo>
                <a:close/>
                <a:moveTo>
                  <a:pt x="101203" y="171152"/>
                </a:moveTo>
                <a:lnTo>
                  <a:pt x="96738" y="171152"/>
                </a:lnTo>
                <a:lnTo>
                  <a:pt x="96738" y="156270"/>
                </a:lnTo>
                <a:lnTo>
                  <a:pt x="101203" y="156270"/>
                </a:lnTo>
                <a:cubicBezTo>
                  <a:pt x="105296" y="156270"/>
                  <a:pt x="108645" y="159618"/>
                  <a:pt x="108645" y="163711"/>
                </a:cubicBezTo>
                <a:cubicBezTo>
                  <a:pt x="108645" y="167804"/>
                  <a:pt x="105296" y="171152"/>
                  <a:pt x="101203" y="171152"/>
                </a:cubicBezTo>
                <a:close/>
                <a:moveTo>
                  <a:pt x="136922" y="141387"/>
                </a:moveTo>
                <a:cubicBezTo>
                  <a:pt x="132829" y="141387"/>
                  <a:pt x="129480" y="144735"/>
                  <a:pt x="129480" y="148828"/>
                </a:cubicBezTo>
                <a:lnTo>
                  <a:pt x="129480" y="196453"/>
                </a:lnTo>
                <a:cubicBezTo>
                  <a:pt x="129480" y="200546"/>
                  <a:pt x="132829" y="203895"/>
                  <a:pt x="136922" y="203895"/>
                </a:cubicBezTo>
                <a:lnTo>
                  <a:pt x="148828" y="203895"/>
                </a:lnTo>
                <a:cubicBezTo>
                  <a:pt x="159507" y="203895"/>
                  <a:pt x="168176" y="195225"/>
                  <a:pt x="168176" y="184547"/>
                </a:cubicBezTo>
                <a:lnTo>
                  <a:pt x="168176" y="160734"/>
                </a:lnTo>
                <a:cubicBezTo>
                  <a:pt x="168176" y="150056"/>
                  <a:pt x="159507" y="141387"/>
                  <a:pt x="148828" y="141387"/>
                </a:cubicBezTo>
                <a:lnTo>
                  <a:pt x="136922" y="141387"/>
                </a:lnTo>
                <a:close/>
                <a:moveTo>
                  <a:pt x="144363" y="189012"/>
                </a:moveTo>
                <a:lnTo>
                  <a:pt x="144363" y="156270"/>
                </a:lnTo>
                <a:lnTo>
                  <a:pt x="148828" y="156270"/>
                </a:lnTo>
                <a:cubicBezTo>
                  <a:pt x="151284" y="156270"/>
                  <a:pt x="153293" y="158279"/>
                  <a:pt x="153293" y="160734"/>
                </a:cubicBezTo>
                <a:lnTo>
                  <a:pt x="153293" y="184547"/>
                </a:lnTo>
                <a:cubicBezTo>
                  <a:pt x="153293" y="187003"/>
                  <a:pt x="151284" y="189012"/>
                  <a:pt x="148828" y="189012"/>
                </a:cubicBezTo>
                <a:lnTo>
                  <a:pt x="144363" y="189012"/>
                </a:lnTo>
                <a:close/>
                <a:moveTo>
                  <a:pt x="177105" y="148828"/>
                </a:moveTo>
                <a:lnTo>
                  <a:pt x="177105" y="196453"/>
                </a:lnTo>
                <a:cubicBezTo>
                  <a:pt x="177105" y="200546"/>
                  <a:pt x="180454" y="203895"/>
                  <a:pt x="184547" y="203895"/>
                </a:cubicBezTo>
                <a:cubicBezTo>
                  <a:pt x="188640" y="203895"/>
                  <a:pt x="191988" y="200546"/>
                  <a:pt x="191988" y="196453"/>
                </a:cubicBezTo>
                <a:lnTo>
                  <a:pt x="191988" y="180082"/>
                </a:lnTo>
                <a:lnTo>
                  <a:pt x="202406" y="180082"/>
                </a:lnTo>
                <a:cubicBezTo>
                  <a:pt x="206499" y="180082"/>
                  <a:pt x="209848" y="176733"/>
                  <a:pt x="209848" y="172641"/>
                </a:cubicBezTo>
                <a:cubicBezTo>
                  <a:pt x="209848" y="168548"/>
                  <a:pt x="206499" y="165199"/>
                  <a:pt x="202406" y="165199"/>
                </a:cubicBezTo>
                <a:lnTo>
                  <a:pt x="191988" y="165199"/>
                </a:lnTo>
                <a:lnTo>
                  <a:pt x="191988" y="156270"/>
                </a:lnTo>
                <a:lnTo>
                  <a:pt x="202406" y="156270"/>
                </a:lnTo>
                <a:cubicBezTo>
                  <a:pt x="206499" y="156270"/>
                  <a:pt x="209848" y="152921"/>
                  <a:pt x="209848" y="148828"/>
                </a:cubicBezTo>
                <a:cubicBezTo>
                  <a:pt x="209848" y="144735"/>
                  <a:pt x="206499" y="141387"/>
                  <a:pt x="202406" y="141387"/>
                </a:cubicBezTo>
                <a:lnTo>
                  <a:pt x="184547" y="141387"/>
                </a:lnTo>
                <a:cubicBezTo>
                  <a:pt x="180454" y="141387"/>
                  <a:pt x="177105" y="144735"/>
                  <a:pt x="177105" y="148828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6"/>
          <p:cNvSpPr/>
          <p:nvPr/>
        </p:nvSpPr>
        <p:spPr>
          <a:xfrm>
            <a:off x="11544300" y="685800"/>
            <a:ext cx="33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论文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381000" y="2028825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数据智能体综述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81000" y="3114675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9"/>
          <p:cNvSpPr/>
          <p:nvPr/>
        </p:nvSpPr>
        <p:spPr>
          <a:xfrm>
            <a:off x="381000" y="3381375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4A6C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新兴范式还是过度炒作？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381000" y="4067175"/>
            <a:ext cx="11544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Survey of Data Agents: Emerging Paradigm or Overstated Hype?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385763" y="5357813"/>
            <a:ext cx="3695700" cy="809625"/>
          </a:xfrm>
          <a:custGeom>
            <a:avLst/>
            <a:gdLst/>
            <a:ahLst/>
            <a:cxnLst/>
            <a:rect l="l" t="t" r="r" b="b"/>
            <a:pathLst>
              <a:path w="3695700" h="809625">
                <a:moveTo>
                  <a:pt x="76202" y="0"/>
                </a:moveTo>
                <a:lnTo>
                  <a:pt x="3619498" y="0"/>
                </a:lnTo>
                <a:cubicBezTo>
                  <a:pt x="3661583" y="0"/>
                  <a:pt x="3695700" y="34117"/>
                  <a:pt x="3695700" y="76202"/>
                </a:cubicBezTo>
                <a:lnTo>
                  <a:pt x="3695700" y="733423"/>
                </a:lnTo>
                <a:cubicBezTo>
                  <a:pt x="3695700" y="775508"/>
                  <a:pt x="3661583" y="809625"/>
                  <a:pt x="3619498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542925" y="5514975"/>
            <a:ext cx="3448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研究团队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42925" y="5781675"/>
            <a:ext cx="3457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朱逸章, 王良伟, 杨晨宇 等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46513" y="5357813"/>
            <a:ext cx="3695700" cy="809625"/>
          </a:xfrm>
          <a:custGeom>
            <a:avLst/>
            <a:gdLst/>
            <a:ahLst/>
            <a:cxnLst/>
            <a:rect l="l" t="t" r="r" b="b"/>
            <a:pathLst>
              <a:path w="3695700" h="809625">
                <a:moveTo>
                  <a:pt x="76202" y="0"/>
                </a:moveTo>
                <a:lnTo>
                  <a:pt x="3619498" y="0"/>
                </a:lnTo>
                <a:cubicBezTo>
                  <a:pt x="3661583" y="0"/>
                  <a:pt x="3695700" y="34117"/>
                  <a:pt x="3695700" y="76202"/>
                </a:cubicBezTo>
                <a:lnTo>
                  <a:pt x="3695700" y="733423"/>
                </a:lnTo>
                <a:cubicBezTo>
                  <a:pt x="3695700" y="775508"/>
                  <a:pt x="3661583" y="809625"/>
                  <a:pt x="3619498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5"/>
          <p:cNvSpPr/>
          <p:nvPr/>
        </p:nvSpPr>
        <p:spPr>
          <a:xfrm>
            <a:off x="4403675" y="5514975"/>
            <a:ext cx="3448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指导教师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4403675" y="5781675"/>
            <a:ext cx="3457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李国良*, 罗宇瑜*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8107338" y="5357813"/>
            <a:ext cx="3695700" cy="809625"/>
          </a:xfrm>
          <a:custGeom>
            <a:avLst/>
            <a:gdLst/>
            <a:ahLst/>
            <a:cxnLst/>
            <a:rect l="l" t="t" r="r" b="b"/>
            <a:pathLst>
              <a:path w="3695700" h="809625">
                <a:moveTo>
                  <a:pt x="76202" y="0"/>
                </a:moveTo>
                <a:lnTo>
                  <a:pt x="3619498" y="0"/>
                </a:lnTo>
                <a:cubicBezTo>
                  <a:pt x="3661583" y="0"/>
                  <a:pt x="3695700" y="34117"/>
                  <a:pt x="3695700" y="76202"/>
                </a:cubicBezTo>
                <a:lnTo>
                  <a:pt x="3695700" y="733423"/>
                </a:lnTo>
                <a:cubicBezTo>
                  <a:pt x="3695700" y="775508"/>
                  <a:pt x="3661583" y="809625"/>
                  <a:pt x="3619498" y="809625"/>
                </a:cubicBezTo>
                <a:lnTo>
                  <a:pt x="76202" y="809625"/>
                </a:lnTo>
                <a:cubicBezTo>
                  <a:pt x="34117" y="809625"/>
                  <a:pt x="0" y="775508"/>
                  <a:pt x="0" y="733423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8"/>
          <p:cNvSpPr/>
          <p:nvPr/>
        </p:nvSpPr>
        <p:spPr>
          <a:xfrm>
            <a:off x="8264500" y="5514975"/>
            <a:ext cx="3448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项目链接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264500" y="5781675"/>
            <a:ext cx="3457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luoyuyu.vip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TABLE OF CONTENTS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目录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2954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400050" y="16383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00050" y="16383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609600" y="1828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561975" y="18288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19200" y="1905000"/>
            <a:ext cx="57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引言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19200" y="23622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数据智能体的黎明、定义与术语歧义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00050" y="29337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400050" y="29337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09600" y="3124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561975" y="31242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19200" y="3200400"/>
            <a:ext cx="1257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分层分类法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19200" y="36576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借鉴自动驾驶的分级方法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42291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00050" y="42291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09600" y="4419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561975" y="44196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219200" y="4495800"/>
            <a:ext cx="22193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L0：早期的人工劳动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19200" y="49530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人类驱动的数据管理、准备和分析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00050" y="55245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400050" y="55245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09600" y="5715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561975" y="57150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219200" y="5791200"/>
            <a:ext cx="1485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L1：初步辅助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219200" y="62484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数据智能体作为查询响应助手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29350" y="16383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229350" y="16383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438900" y="18288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391275" y="18288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048500" y="1905000"/>
            <a:ext cx="1533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L2：感知环境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048500" y="23622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数据智能体获得环境感知能力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29350" y="29337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6229350" y="29337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438900" y="31242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391275" y="31242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048500" y="3200400"/>
            <a:ext cx="1533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L3：追求自主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048500" y="36576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数据智能体实现条件自主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229350" y="42291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6229350" y="42291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438900" y="44196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6391275" y="44196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07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048500" y="4495800"/>
            <a:ext cx="1943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L4-L5：未来愿景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048500" y="49530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主动和生成式数据智能体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229350" y="5524500"/>
            <a:ext cx="5581650" cy="1143000"/>
          </a:xfrm>
          <a:custGeom>
            <a:avLst/>
            <a:gdLst/>
            <a:ahLst/>
            <a:cxnLst/>
            <a:rect l="l" t="t" r="r" b="b"/>
            <a:pathLst>
              <a:path w="5581650" h="1143000">
                <a:moveTo>
                  <a:pt x="38100" y="0"/>
                </a:moveTo>
                <a:lnTo>
                  <a:pt x="5505446" y="0"/>
                </a:lnTo>
                <a:cubicBezTo>
                  <a:pt x="5547532" y="0"/>
                  <a:pt x="5581650" y="34118"/>
                  <a:pt x="5581650" y="76204"/>
                </a:cubicBezTo>
                <a:lnTo>
                  <a:pt x="5581650" y="1066796"/>
                </a:lnTo>
                <a:cubicBezTo>
                  <a:pt x="5581650" y="1108882"/>
                  <a:pt x="5547532" y="1143000"/>
                  <a:pt x="5505446" y="1143000"/>
                </a:cubicBez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6229350" y="5524500"/>
            <a:ext cx="38100" cy="1143000"/>
          </a:xfrm>
          <a:custGeom>
            <a:avLst/>
            <a:gdLst/>
            <a:ahLst/>
            <a:cxnLst/>
            <a:rect l="l" t="t" r="r" b="b"/>
            <a:pathLst>
              <a:path w="38100" h="1143000">
                <a:moveTo>
                  <a:pt x="38100" y="0"/>
                </a:moveTo>
                <a:lnTo>
                  <a:pt x="38100" y="0"/>
                </a:lnTo>
                <a:lnTo>
                  <a:pt x="38100" y="1143000"/>
                </a:lnTo>
                <a:lnTo>
                  <a:pt x="38100" y="1143000"/>
                </a:lnTo>
                <a:cubicBezTo>
                  <a:pt x="17072" y="1143000"/>
                  <a:pt x="0" y="1125928"/>
                  <a:pt x="0" y="1104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Shape 47"/>
          <p:cNvSpPr/>
          <p:nvPr/>
        </p:nvSpPr>
        <p:spPr>
          <a:xfrm>
            <a:off x="6438900" y="57150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cubicBezTo>
                  <a:pt x="354768" y="0"/>
                  <a:pt x="457200" y="102432"/>
                  <a:pt x="457200" y="228600"/>
                </a:cubicBezTo>
                <a:lnTo>
                  <a:pt x="457200" y="228600"/>
                </a:lnTo>
                <a:cubicBezTo>
                  <a:pt x="457200" y="354768"/>
                  <a:pt x="354768" y="457200"/>
                  <a:pt x="228600" y="457200"/>
                </a:cubicBezTo>
                <a:lnTo>
                  <a:pt x="228600" y="457200"/>
                </a:lnTo>
                <a:cubicBezTo>
                  <a:pt x="102432" y="457200"/>
                  <a:pt x="0" y="354768"/>
                  <a:pt x="0" y="228600"/>
                </a:cubicBezTo>
                <a:lnTo>
                  <a:pt x="0" y="228600"/>
                </a:lnTo>
                <a:cubicBezTo>
                  <a:pt x="0" y="102432"/>
                  <a:pt x="102432" y="0"/>
                  <a:pt x="2286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6391275" y="5715000"/>
            <a:ext cx="552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08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7048500" y="5791200"/>
            <a:ext cx="571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结论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7048500" y="6248400"/>
            <a:ext cx="4648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总结与展望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849041"/>
            <a:ext cx="1323975" cy="390525"/>
          </a:xfrm>
          <a:custGeom>
            <a:avLst/>
            <a:gdLst/>
            <a:ahLst/>
            <a:cxnLst/>
            <a:rect l="l" t="t" r="r" b="b"/>
            <a:pathLst>
              <a:path w="1323975" h="390525">
                <a:moveTo>
                  <a:pt x="76199" y="0"/>
                </a:moveTo>
                <a:lnTo>
                  <a:pt x="1247776" y="0"/>
                </a:lnTo>
                <a:cubicBezTo>
                  <a:pt x="1289859" y="0"/>
                  <a:pt x="1323975" y="34116"/>
                  <a:pt x="1323975" y="76199"/>
                </a:cubicBezTo>
                <a:lnTo>
                  <a:pt x="1323975" y="314326"/>
                </a:lnTo>
                <a:cubicBezTo>
                  <a:pt x="1323975" y="356409"/>
                  <a:pt x="1289859" y="390525"/>
                  <a:pt x="1247776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1930003"/>
            <a:ext cx="1085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472928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引言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55877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382547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数据智能体的黎明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84227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4747022"/>
            <a:ext cx="2828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探索数据智能体的定义、愿景与挑战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INTRODUCTION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数据智能体的黎明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52563"/>
            <a:ext cx="7543800" cy="2981325"/>
          </a:xfrm>
          <a:custGeom>
            <a:avLst/>
            <a:gdLst/>
            <a:ahLst/>
            <a:cxnLst/>
            <a:rect l="l" t="t" r="r" b="b"/>
            <a:pathLst>
              <a:path w="7543800" h="2981325">
                <a:moveTo>
                  <a:pt x="76203" y="0"/>
                </a:moveTo>
                <a:lnTo>
                  <a:pt x="7467597" y="0"/>
                </a:lnTo>
                <a:cubicBezTo>
                  <a:pt x="7509683" y="0"/>
                  <a:pt x="7543800" y="34117"/>
                  <a:pt x="7543800" y="76203"/>
                </a:cubicBezTo>
                <a:lnTo>
                  <a:pt x="7543800" y="2905122"/>
                </a:lnTo>
                <a:cubicBezTo>
                  <a:pt x="7543800" y="2947208"/>
                  <a:pt x="7509683" y="2981325"/>
                  <a:pt x="7467597" y="2981325"/>
                </a:cubicBezTo>
                <a:lnTo>
                  <a:pt x="76203" y="2981325"/>
                </a:lnTo>
                <a:cubicBezTo>
                  <a:pt x="34117" y="2981325"/>
                  <a:pt x="0" y="2947208"/>
                  <a:pt x="0" y="29051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38175" y="1685925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647825"/>
            <a:ext cx="69818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长期愿景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81025" y="2105025"/>
            <a:ext cx="72294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处理数据相关任务可能非常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耗时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劳动密集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且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知识密集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。数据科学和分析领域长期以来的愿景是：开发一种能够自主管理、准备和分析数据的智能体，以最少的人工干预提供可信的洞察。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00075" y="2752725"/>
            <a:ext cx="7134225" cy="533400"/>
          </a:xfrm>
          <a:custGeom>
            <a:avLst/>
            <a:gdLst/>
            <a:ahLst/>
            <a:cxnLst/>
            <a:rect l="l" t="t" r="r" b="b"/>
            <a:pathLst>
              <a:path w="7134225" h="533400">
                <a:moveTo>
                  <a:pt x="38100" y="0"/>
                </a:moveTo>
                <a:lnTo>
                  <a:pt x="7058023" y="0"/>
                </a:lnTo>
                <a:cubicBezTo>
                  <a:pt x="7100108" y="0"/>
                  <a:pt x="7134225" y="34117"/>
                  <a:pt x="7134225" y="76202"/>
                </a:cubicBezTo>
                <a:lnTo>
                  <a:pt x="7134225" y="457198"/>
                </a:lnTo>
                <a:cubicBezTo>
                  <a:pt x="7134225" y="499283"/>
                  <a:pt x="7100108" y="533400"/>
                  <a:pt x="7058023" y="533400"/>
                </a:cubicBezTo>
                <a:lnTo>
                  <a:pt x="38100" y="533400"/>
                </a:lnTo>
                <a:cubicBezTo>
                  <a:pt x="17072" y="533400"/>
                  <a:pt x="0" y="516328"/>
                  <a:pt x="0" y="495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600075" y="2752725"/>
            <a:ext cx="38100" cy="533400"/>
          </a:xfrm>
          <a:custGeom>
            <a:avLst/>
            <a:gdLst/>
            <a:ahLst/>
            <a:cxnLst/>
            <a:rect l="l" t="t" r="r" b="b"/>
            <a:pathLst>
              <a:path w="38100" h="533400">
                <a:moveTo>
                  <a:pt x="38100" y="0"/>
                </a:moveTo>
                <a:lnTo>
                  <a:pt x="38100" y="0"/>
                </a:lnTo>
                <a:lnTo>
                  <a:pt x="38100" y="533400"/>
                </a:lnTo>
                <a:lnTo>
                  <a:pt x="38100" y="533400"/>
                </a:lnTo>
                <a:cubicBezTo>
                  <a:pt x="17072" y="533400"/>
                  <a:pt x="0" y="516328"/>
                  <a:pt x="0" y="4953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Shape 9"/>
          <p:cNvSpPr/>
          <p:nvPr/>
        </p:nvSpPr>
        <p:spPr>
          <a:xfrm>
            <a:off x="800100" y="29432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0" y="64294"/>
                </a:moveTo>
                <a:cubicBezTo>
                  <a:pt x="0" y="44559"/>
                  <a:pt x="15984" y="28575"/>
                  <a:pt x="35719" y="28575"/>
                </a:cubicBezTo>
                <a:lnTo>
                  <a:pt x="38100" y="28575"/>
                </a:lnTo>
                <a:cubicBezTo>
                  <a:pt x="43369" y="28575"/>
                  <a:pt x="47625" y="32831"/>
                  <a:pt x="47625" y="38100"/>
                </a:cubicBezTo>
                <a:cubicBezTo>
                  <a:pt x="47625" y="43369"/>
                  <a:pt x="43369" y="47625"/>
                  <a:pt x="38100" y="47625"/>
                </a:cubicBezTo>
                <a:lnTo>
                  <a:pt x="35719" y="47625"/>
                </a:lnTo>
                <a:cubicBezTo>
                  <a:pt x="26521" y="47625"/>
                  <a:pt x="19050" y="55096"/>
                  <a:pt x="19050" y="64294"/>
                </a:cubicBezTo>
                <a:lnTo>
                  <a:pt x="19050" y="66675"/>
                </a:lnTo>
                <a:lnTo>
                  <a:pt x="38100" y="66675"/>
                </a:lnTo>
                <a:cubicBezTo>
                  <a:pt x="48607" y="66675"/>
                  <a:pt x="57150" y="75218"/>
                  <a:pt x="57150" y="85725"/>
                </a:cubicBezTo>
                <a:lnTo>
                  <a:pt x="57150" y="104775"/>
                </a:lnTo>
                <a:cubicBezTo>
                  <a:pt x="57150" y="115282"/>
                  <a:pt x="48607" y="123825"/>
                  <a:pt x="38100" y="123825"/>
                </a:cubicBezTo>
                <a:lnTo>
                  <a:pt x="19050" y="123825"/>
                </a:lnTo>
                <a:cubicBezTo>
                  <a:pt x="8543" y="123825"/>
                  <a:pt x="0" y="115282"/>
                  <a:pt x="0" y="104775"/>
                </a:cubicBezTo>
                <a:lnTo>
                  <a:pt x="0" y="64294"/>
                </a:lnTo>
                <a:close/>
                <a:moveTo>
                  <a:pt x="76200" y="64294"/>
                </a:moveTo>
                <a:cubicBezTo>
                  <a:pt x="76200" y="44559"/>
                  <a:pt x="92184" y="28575"/>
                  <a:pt x="111919" y="28575"/>
                </a:cubicBezTo>
                <a:lnTo>
                  <a:pt x="114300" y="28575"/>
                </a:lnTo>
                <a:cubicBezTo>
                  <a:pt x="119569" y="28575"/>
                  <a:pt x="123825" y="32831"/>
                  <a:pt x="123825" y="38100"/>
                </a:cubicBezTo>
                <a:cubicBezTo>
                  <a:pt x="123825" y="43369"/>
                  <a:pt x="119569" y="47625"/>
                  <a:pt x="114300" y="47625"/>
                </a:cubicBezTo>
                <a:lnTo>
                  <a:pt x="111919" y="47625"/>
                </a:lnTo>
                <a:cubicBezTo>
                  <a:pt x="102721" y="47625"/>
                  <a:pt x="95250" y="55096"/>
                  <a:pt x="95250" y="64294"/>
                </a:cubicBezTo>
                <a:lnTo>
                  <a:pt x="95250" y="66675"/>
                </a:lnTo>
                <a:lnTo>
                  <a:pt x="114300" y="66675"/>
                </a:lnTo>
                <a:cubicBezTo>
                  <a:pt x="124807" y="66675"/>
                  <a:pt x="133350" y="75218"/>
                  <a:pt x="133350" y="85725"/>
                </a:cubicBezTo>
                <a:lnTo>
                  <a:pt x="133350" y="104775"/>
                </a:lnTo>
                <a:cubicBezTo>
                  <a:pt x="133350" y="115282"/>
                  <a:pt x="124807" y="123825"/>
                  <a:pt x="114300" y="123825"/>
                </a:cubicBezTo>
                <a:lnTo>
                  <a:pt x="95250" y="123825"/>
                </a:lnTo>
                <a:cubicBezTo>
                  <a:pt x="84743" y="123825"/>
                  <a:pt x="76200" y="115282"/>
                  <a:pt x="76200" y="104775"/>
                </a:cubicBezTo>
                <a:lnTo>
                  <a:pt x="76200" y="6429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1019175" y="2905125"/>
            <a:ext cx="6638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大型语言模型（LLMs）和LLM智能体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正在让我们更接近这一愿景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32713" y="1452563"/>
            <a:ext cx="3676650" cy="2981325"/>
          </a:xfrm>
          <a:custGeom>
            <a:avLst/>
            <a:gdLst/>
            <a:ahLst/>
            <a:cxnLst/>
            <a:rect l="l" t="t" r="r" b="b"/>
            <a:pathLst>
              <a:path w="3676650" h="2981325">
                <a:moveTo>
                  <a:pt x="76203" y="0"/>
                </a:moveTo>
                <a:lnTo>
                  <a:pt x="3600447" y="0"/>
                </a:lnTo>
                <a:cubicBezTo>
                  <a:pt x="3642533" y="0"/>
                  <a:pt x="3676650" y="34117"/>
                  <a:pt x="3676650" y="76203"/>
                </a:cubicBezTo>
                <a:lnTo>
                  <a:pt x="3676650" y="2905122"/>
                </a:lnTo>
                <a:cubicBezTo>
                  <a:pt x="3676650" y="2947208"/>
                  <a:pt x="3642533" y="2981325"/>
                  <a:pt x="3600447" y="2981325"/>
                </a:cubicBezTo>
                <a:lnTo>
                  <a:pt x="76203" y="2981325"/>
                </a:lnTo>
                <a:cubicBezTo>
                  <a:pt x="34117" y="2981325"/>
                  <a:pt x="0" y="2947208"/>
                  <a:pt x="0" y="290512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8327975" y="1647825"/>
            <a:ext cx="3381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三大核心领域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327975" y="2066925"/>
            <a:ext cx="3286125" cy="647700"/>
          </a:xfrm>
          <a:custGeom>
            <a:avLst/>
            <a:gdLst/>
            <a:ahLst/>
            <a:cxnLst/>
            <a:rect l="l" t="t" r="r" b="b"/>
            <a:pathLst>
              <a:path w="3286125" h="6477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571498"/>
                </a:lnTo>
                <a:cubicBezTo>
                  <a:pt x="3286125" y="613583"/>
                  <a:pt x="3252008" y="647700"/>
                  <a:pt x="320992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8442275" y="22002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8566100" y="23145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33350" y="61258"/>
                </a:moveTo>
                <a:cubicBezTo>
                  <a:pt x="128945" y="64175"/>
                  <a:pt x="123885" y="66526"/>
                  <a:pt x="118616" y="68401"/>
                </a:cubicBezTo>
                <a:cubicBezTo>
                  <a:pt x="104626" y="73402"/>
                  <a:pt x="86261" y="76200"/>
                  <a:pt x="66675" y="76200"/>
                </a:cubicBezTo>
                <a:cubicBezTo>
                  <a:pt x="47089" y="76200"/>
                  <a:pt x="28694" y="73372"/>
                  <a:pt x="14734" y="68401"/>
                </a:cubicBezTo>
                <a:cubicBezTo>
                  <a:pt x="9495" y="66526"/>
                  <a:pt x="4405" y="64175"/>
                  <a:pt x="0" y="61258"/>
                </a:cubicBezTo>
                <a:lnTo>
                  <a:pt x="0" y="85725"/>
                </a:lnTo>
                <a:cubicBezTo>
                  <a:pt x="0" y="98881"/>
                  <a:pt x="29855" y="109537"/>
                  <a:pt x="66675" y="109537"/>
                </a:cubicBezTo>
                <a:cubicBezTo>
                  <a:pt x="103495" y="109537"/>
                  <a:pt x="133350" y="98881"/>
                  <a:pt x="133350" y="85725"/>
                </a:cubicBezTo>
                <a:lnTo>
                  <a:pt x="133350" y="61258"/>
                </a:lnTo>
                <a:close/>
                <a:moveTo>
                  <a:pt x="133350" y="38100"/>
                </a:moveTo>
                <a:lnTo>
                  <a:pt x="133350" y="23813"/>
                </a:lnTo>
                <a:cubicBezTo>
                  <a:pt x="133350" y="10656"/>
                  <a:pt x="103495" y="0"/>
                  <a:pt x="66675" y="0"/>
                </a:cubicBezTo>
                <a:cubicBezTo>
                  <a:pt x="29855" y="0"/>
                  <a:pt x="0" y="10656"/>
                  <a:pt x="0" y="23813"/>
                </a:cubicBezTo>
                <a:lnTo>
                  <a:pt x="0" y="38100"/>
                </a:lnTo>
                <a:cubicBezTo>
                  <a:pt x="0" y="51256"/>
                  <a:pt x="29855" y="61912"/>
                  <a:pt x="66675" y="61912"/>
                </a:cubicBezTo>
                <a:cubicBezTo>
                  <a:pt x="103495" y="61912"/>
                  <a:pt x="133350" y="51256"/>
                  <a:pt x="133350" y="38100"/>
                </a:cubicBezTo>
                <a:close/>
                <a:moveTo>
                  <a:pt x="118616" y="116026"/>
                </a:moveTo>
                <a:cubicBezTo>
                  <a:pt x="104656" y="120997"/>
                  <a:pt x="86291" y="123825"/>
                  <a:pt x="66675" y="123825"/>
                </a:cubicBezTo>
                <a:cubicBezTo>
                  <a:pt x="47059" y="123825"/>
                  <a:pt x="28694" y="120997"/>
                  <a:pt x="14734" y="116026"/>
                </a:cubicBezTo>
                <a:cubicBezTo>
                  <a:pt x="9495" y="114151"/>
                  <a:pt x="4405" y="111800"/>
                  <a:pt x="0" y="108883"/>
                </a:cubicBezTo>
                <a:lnTo>
                  <a:pt x="0" y="128588"/>
                </a:lnTo>
                <a:cubicBezTo>
                  <a:pt x="0" y="141744"/>
                  <a:pt x="29855" y="152400"/>
                  <a:pt x="66675" y="152400"/>
                </a:cubicBezTo>
                <a:cubicBezTo>
                  <a:pt x="103495" y="152400"/>
                  <a:pt x="133350" y="141744"/>
                  <a:pt x="133350" y="128588"/>
                </a:cubicBezTo>
                <a:lnTo>
                  <a:pt x="133350" y="108883"/>
                </a:lnTo>
                <a:cubicBezTo>
                  <a:pt x="128945" y="111800"/>
                  <a:pt x="123885" y="114151"/>
                  <a:pt x="118616" y="116026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8937575" y="2181225"/>
            <a:ext cx="121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数据管理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937575" y="2409825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Management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327975" y="2828925"/>
            <a:ext cx="3286125" cy="647700"/>
          </a:xfrm>
          <a:custGeom>
            <a:avLst/>
            <a:gdLst/>
            <a:ahLst/>
            <a:cxnLst/>
            <a:rect l="l" t="t" r="r" b="b"/>
            <a:pathLst>
              <a:path w="3286125" h="6477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571498"/>
                </a:lnTo>
                <a:cubicBezTo>
                  <a:pt x="3286125" y="613583"/>
                  <a:pt x="3252008" y="647700"/>
                  <a:pt x="320992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8442275" y="29622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8547050" y="3076575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68652" y="16252"/>
                </a:moveTo>
                <a:cubicBezTo>
                  <a:pt x="172373" y="12531"/>
                  <a:pt x="172373" y="6489"/>
                  <a:pt x="168652" y="2768"/>
                </a:cubicBezTo>
                <a:cubicBezTo>
                  <a:pt x="164931" y="-952"/>
                  <a:pt x="158889" y="-952"/>
                  <a:pt x="155168" y="2768"/>
                </a:cubicBezTo>
                <a:lnTo>
                  <a:pt x="98018" y="59918"/>
                </a:lnTo>
                <a:lnTo>
                  <a:pt x="87690" y="49590"/>
                </a:lnTo>
                <a:cubicBezTo>
                  <a:pt x="86439" y="48339"/>
                  <a:pt x="84713" y="47625"/>
                  <a:pt x="82927" y="47625"/>
                </a:cubicBezTo>
                <a:cubicBezTo>
                  <a:pt x="79206" y="47625"/>
                  <a:pt x="76200" y="50631"/>
                  <a:pt x="76200" y="54352"/>
                </a:cubicBezTo>
                <a:lnTo>
                  <a:pt x="76200" y="63014"/>
                </a:lnTo>
                <a:lnTo>
                  <a:pt x="108436" y="95250"/>
                </a:lnTo>
                <a:lnTo>
                  <a:pt x="117098" y="95250"/>
                </a:lnTo>
                <a:cubicBezTo>
                  <a:pt x="120819" y="95250"/>
                  <a:pt x="123825" y="92244"/>
                  <a:pt x="123825" y="88523"/>
                </a:cubicBezTo>
                <a:cubicBezTo>
                  <a:pt x="123825" y="86737"/>
                  <a:pt x="123111" y="85011"/>
                  <a:pt x="121860" y="83760"/>
                </a:cubicBezTo>
                <a:lnTo>
                  <a:pt x="111532" y="73432"/>
                </a:lnTo>
                <a:lnTo>
                  <a:pt x="168682" y="16282"/>
                </a:lnTo>
                <a:close/>
                <a:moveTo>
                  <a:pt x="101531" y="105192"/>
                </a:moveTo>
                <a:lnTo>
                  <a:pt x="66258" y="69919"/>
                </a:lnTo>
                <a:cubicBezTo>
                  <a:pt x="53548" y="68818"/>
                  <a:pt x="40898" y="73402"/>
                  <a:pt x="31790" y="82510"/>
                </a:cubicBezTo>
                <a:lnTo>
                  <a:pt x="29408" y="84892"/>
                </a:lnTo>
                <a:cubicBezTo>
                  <a:pt x="22771" y="91529"/>
                  <a:pt x="19050" y="100519"/>
                  <a:pt x="19050" y="109895"/>
                </a:cubicBezTo>
                <a:cubicBezTo>
                  <a:pt x="19050" y="111919"/>
                  <a:pt x="21163" y="113228"/>
                  <a:pt x="22979" y="112335"/>
                </a:cubicBezTo>
                <a:lnTo>
                  <a:pt x="38189" y="104745"/>
                </a:lnTo>
                <a:cubicBezTo>
                  <a:pt x="39678" y="104001"/>
                  <a:pt x="41017" y="105966"/>
                  <a:pt x="39797" y="107097"/>
                </a:cubicBezTo>
                <a:lnTo>
                  <a:pt x="2173" y="140910"/>
                </a:lnTo>
                <a:cubicBezTo>
                  <a:pt x="804" y="142161"/>
                  <a:pt x="0" y="143947"/>
                  <a:pt x="0" y="145822"/>
                </a:cubicBezTo>
                <a:cubicBezTo>
                  <a:pt x="0" y="149453"/>
                  <a:pt x="2947" y="152400"/>
                  <a:pt x="6578" y="152400"/>
                </a:cubicBezTo>
                <a:lnTo>
                  <a:pt x="58162" y="152400"/>
                </a:lnTo>
                <a:cubicBezTo>
                  <a:pt x="69711" y="152400"/>
                  <a:pt x="80754" y="147816"/>
                  <a:pt x="88940" y="139660"/>
                </a:cubicBezTo>
                <a:cubicBezTo>
                  <a:pt x="98048" y="130552"/>
                  <a:pt x="102602" y="117902"/>
                  <a:pt x="101531" y="105192"/>
                </a:cubicBez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937575" y="2943225"/>
            <a:ext cx="1133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数据准备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937575" y="3171825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Preparation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8327975" y="3590925"/>
            <a:ext cx="3286125" cy="647700"/>
          </a:xfrm>
          <a:custGeom>
            <a:avLst/>
            <a:gdLst/>
            <a:ahLst/>
            <a:cxnLst/>
            <a:rect l="l" t="t" r="r" b="b"/>
            <a:pathLst>
              <a:path w="3286125" h="647700">
                <a:moveTo>
                  <a:pt x="76202" y="0"/>
                </a:moveTo>
                <a:lnTo>
                  <a:pt x="3209923" y="0"/>
                </a:lnTo>
                <a:cubicBezTo>
                  <a:pt x="3252008" y="0"/>
                  <a:pt x="3286125" y="34117"/>
                  <a:pt x="3286125" y="76202"/>
                </a:cubicBezTo>
                <a:lnTo>
                  <a:pt x="3286125" y="571498"/>
                </a:lnTo>
                <a:cubicBezTo>
                  <a:pt x="3286125" y="613583"/>
                  <a:pt x="3252008" y="647700"/>
                  <a:pt x="3209923" y="647700"/>
                </a:cubicBezTo>
                <a:lnTo>
                  <a:pt x="76202" y="647700"/>
                </a:lnTo>
                <a:cubicBezTo>
                  <a:pt x="34117" y="647700"/>
                  <a:pt x="0" y="613583"/>
                  <a:pt x="0" y="5714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8442275" y="372427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8556575" y="383857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9050"/>
                </a:moveTo>
                <a:cubicBezTo>
                  <a:pt x="19050" y="13781"/>
                  <a:pt x="14794" y="9525"/>
                  <a:pt x="9525" y="9525"/>
                </a:cubicBezTo>
                <a:cubicBezTo>
                  <a:pt x="4256" y="9525"/>
                  <a:pt x="0" y="13781"/>
                  <a:pt x="0" y="19050"/>
                </a:cubicBezTo>
                <a:lnTo>
                  <a:pt x="0" y="119062"/>
                </a:lnTo>
                <a:cubicBezTo>
                  <a:pt x="0" y="132219"/>
                  <a:pt x="10656" y="142875"/>
                  <a:pt x="23813" y="142875"/>
                </a:cubicBezTo>
                <a:lnTo>
                  <a:pt x="142875" y="142875"/>
                </a:lnTo>
                <a:cubicBezTo>
                  <a:pt x="148144" y="142875"/>
                  <a:pt x="152400" y="138619"/>
                  <a:pt x="152400" y="133350"/>
                </a:cubicBezTo>
                <a:cubicBezTo>
                  <a:pt x="152400" y="128081"/>
                  <a:pt x="148144" y="123825"/>
                  <a:pt x="142875" y="123825"/>
                </a:cubicBezTo>
                <a:lnTo>
                  <a:pt x="23813" y="123825"/>
                </a:lnTo>
                <a:cubicBezTo>
                  <a:pt x="21193" y="123825"/>
                  <a:pt x="19050" y="121682"/>
                  <a:pt x="19050" y="119062"/>
                </a:cubicBezTo>
                <a:lnTo>
                  <a:pt x="19050" y="19050"/>
                </a:lnTo>
                <a:close/>
                <a:moveTo>
                  <a:pt x="140077" y="44827"/>
                </a:moveTo>
                <a:cubicBezTo>
                  <a:pt x="143798" y="41106"/>
                  <a:pt x="143798" y="35064"/>
                  <a:pt x="140077" y="31343"/>
                </a:cubicBezTo>
                <a:cubicBezTo>
                  <a:pt x="136356" y="27622"/>
                  <a:pt x="130314" y="27622"/>
                  <a:pt x="126593" y="31343"/>
                </a:cubicBezTo>
                <a:lnTo>
                  <a:pt x="95250" y="62716"/>
                </a:lnTo>
                <a:lnTo>
                  <a:pt x="78165" y="45660"/>
                </a:lnTo>
                <a:cubicBezTo>
                  <a:pt x="74444" y="41940"/>
                  <a:pt x="68401" y="41940"/>
                  <a:pt x="64681" y="45660"/>
                </a:cubicBezTo>
                <a:lnTo>
                  <a:pt x="36106" y="74235"/>
                </a:lnTo>
                <a:cubicBezTo>
                  <a:pt x="32385" y="77956"/>
                  <a:pt x="32385" y="83999"/>
                  <a:pt x="36106" y="87719"/>
                </a:cubicBezTo>
                <a:cubicBezTo>
                  <a:pt x="39826" y="91440"/>
                  <a:pt x="45869" y="91440"/>
                  <a:pt x="49590" y="87719"/>
                </a:cubicBezTo>
                <a:lnTo>
                  <a:pt x="71438" y="65871"/>
                </a:lnTo>
                <a:lnTo>
                  <a:pt x="88523" y="82957"/>
                </a:lnTo>
                <a:cubicBezTo>
                  <a:pt x="92244" y="86678"/>
                  <a:pt x="98286" y="86678"/>
                  <a:pt x="102007" y="82957"/>
                </a:cubicBezTo>
                <a:lnTo>
                  <a:pt x="140107" y="44857"/>
                </a:lnTo>
                <a:close/>
              </a:path>
            </a:pathLst>
          </a:custGeom>
          <a:solidFill>
            <a:srgbClr val="FFFFFF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8937575" y="3705225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数据分析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937575" y="3933825"/>
            <a:ext cx="904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Data Analysis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85763" y="4633913"/>
            <a:ext cx="3676650" cy="1209675"/>
          </a:xfrm>
          <a:custGeom>
            <a:avLst/>
            <a:gdLst/>
            <a:ahLst/>
            <a:cxnLst/>
            <a:rect l="l" t="t" r="r" b="b"/>
            <a:pathLst>
              <a:path w="3676650" h="1209675">
                <a:moveTo>
                  <a:pt x="76197" y="0"/>
                </a:moveTo>
                <a:lnTo>
                  <a:pt x="3600453" y="0"/>
                </a:lnTo>
                <a:cubicBezTo>
                  <a:pt x="3642507" y="0"/>
                  <a:pt x="3676650" y="34143"/>
                  <a:pt x="3676650" y="76197"/>
                </a:cubicBezTo>
                <a:lnTo>
                  <a:pt x="3676650" y="1133478"/>
                </a:lnTo>
                <a:cubicBezTo>
                  <a:pt x="3676650" y="1175532"/>
                  <a:pt x="3642507" y="1209675"/>
                  <a:pt x="3600453" y="1209675"/>
                </a:cubicBezTo>
                <a:lnTo>
                  <a:pt x="76197" y="1209675"/>
                </a:lnTo>
                <a:cubicBezTo>
                  <a:pt x="34143" y="1209675"/>
                  <a:pt x="0" y="1175532"/>
                  <a:pt x="0" y="1133478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2081957" y="47910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221730" y="0"/>
                  <a:pt x="285750" y="64020"/>
                  <a:pt x="285750" y="142875"/>
                </a:cubicBezTo>
                <a:cubicBezTo>
                  <a:pt x="285750" y="221730"/>
                  <a:pt x="221730" y="285750"/>
                  <a:pt x="142875" y="285750"/>
                </a:cubicBezTo>
                <a:cubicBezTo>
                  <a:pt x="64020" y="285750"/>
                  <a:pt x="0" y="221730"/>
                  <a:pt x="0" y="142875"/>
                </a:cubicBezTo>
                <a:cubicBezTo>
                  <a:pt x="0" y="64020"/>
                  <a:pt x="64020" y="0"/>
                  <a:pt x="142875" y="0"/>
                </a:cubicBezTo>
                <a:close/>
                <a:moveTo>
                  <a:pt x="129480" y="66973"/>
                </a:moveTo>
                <a:lnTo>
                  <a:pt x="129480" y="142875"/>
                </a:lnTo>
                <a:cubicBezTo>
                  <a:pt x="129480" y="147340"/>
                  <a:pt x="131713" y="151526"/>
                  <a:pt x="135452" y="154037"/>
                </a:cubicBezTo>
                <a:lnTo>
                  <a:pt x="189030" y="189756"/>
                </a:lnTo>
                <a:cubicBezTo>
                  <a:pt x="195169" y="193886"/>
                  <a:pt x="203485" y="192212"/>
                  <a:pt x="207615" y="186017"/>
                </a:cubicBezTo>
                <a:cubicBezTo>
                  <a:pt x="211745" y="179822"/>
                  <a:pt x="210071" y="171562"/>
                  <a:pt x="203876" y="167432"/>
                </a:cubicBezTo>
                <a:lnTo>
                  <a:pt x="156270" y="135731"/>
                </a:lnTo>
                <a:lnTo>
                  <a:pt x="156270" y="66973"/>
                </a:lnTo>
                <a:cubicBezTo>
                  <a:pt x="156270" y="59550"/>
                  <a:pt x="150298" y="53578"/>
                  <a:pt x="142875" y="53578"/>
                </a:cubicBezTo>
                <a:cubicBezTo>
                  <a:pt x="135452" y="53578"/>
                  <a:pt x="129480" y="59550"/>
                  <a:pt x="129480" y="6697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500063" y="5153025"/>
            <a:ext cx="344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耗时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04825" y="5457825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Time-consuming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259238" y="4633913"/>
            <a:ext cx="3676650" cy="1209675"/>
          </a:xfrm>
          <a:custGeom>
            <a:avLst/>
            <a:gdLst/>
            <a:ahLst/>
            <a:cxnLst/>
            <a:rect l="l" t="t" r="r" b="b"/>
            <a:pathLst>
              <a:path w="3676650" h="1209675">
                <a:moveTo>
                  <a:pt x="76197" y="0"/>
                </a:moveTo>
                <a:lnTo>
                  <a:pt x="3600453" y="0"/>
                </a:lnTo>
                <a:cubicBezTo>
                  <a:pt x="3642507" y="0"/>
                  <a:pt x="3676650" y="34143"/>
                  <a:pt x="3676650" y="76197"/>
                </a:cubicBezTo>
                <a:lnTo>
                  <a:pt x="3676650" y="1133478"/>
                </a:lnTo>
                <a:cubicBezTo>
                  <a:pt x="3676650" y="1175532"/>
                  <a:pt x="3642507" y="1209675"/>
                  <a:pt x="3600453" y="1209675"/>
                </a:cubicBezTo>
                <a:lnTo>
                  <a:pt x="76197" y="1209675"/>
                </a:lnTo>
                <a:cubicBezTo>
                  <a:pt x="34143" y="1209675"/>
                  <a:pt x="0" y="1175532"/>
                  <a:pt x="0" y="1133478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5919713" y="4791075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78594" y="8930"/>
                </a:moveTo>
                <a:cubicBezTo>
                  <a:pt x="210629" y="8930"/>
                  <a:pt x="236637" y="34938"/>
                  <a:pt x="236637" y="66973"/>
                </a:cubicBezTo>
                <a:cubicBezTo>
                  <a:pt x="236637" y="99007"/>
                  <a:pt x="210629" y="125016"/>
                  <a:pt x="178594" y="125016"/>
                </a:cubicBezTo>
                <a:cubicBezTo>
                  <a:pt x="146559" y="125016"/>
                  <a:pt x="120551" y="99007"/>
                  <a:pt x="120551" y="66973"/>
                </a:cubicBezTo>
                <a:cubicBezTo>
                  <a:pt x="120551" y="34938"/>
                  <a:pt x="146559" y="8930"/>
                  <a:pt x="178594" y="8930"/>
                </a:cubicBezTo>
                <a:close/>
                <a:moveTo>
                  <a:pt x="53578" y="49113"/>
                </a:moveTo>
                <a:cubicBezTo>
                  <a:pt x="75756" y="49113"/>
                  <a:pt x="93762" y="67119"/>
                  <a:pt x="93762" y="89297"/>
                </a:cubicBezTo>
                <a:cubicBezTo>
                  <a:pt x="93762" y="111475"/>
                  <a:pt x="75756" y="129480"/>
                  <a:pt x="53578" y="129480"/>
                </a:cubicBezTo>
                <a:cubicBezTo>
                  <a:pt x="31400" y="129480"/>
                  <a:pt x="13395" y="111475"/>
                  <a:pt x="13395" y="89297"/>
                </a:cubicBezTo>
                <a:cubicBezTo>
                  <a:pt x="13395" y="67119"/>
                  <a:pt x="31400" y="49113"/>
                  <a:pt x="53578" y="49113"/>
                </a:cubicBezTo>
                <a:close/>
                <a:moveTo>
                  <a:pt x="0" y="232172"/>
                </a:moveTo>
                <a:cubicBezTo>
                  <a:pt x="0" y="192714"/>
                  <a:pt x="31979" y="160734"/>
                  <a:pt x="71438" y="160734"/>
                </a:cubicBezTo>
                <a:cubicBezTo>
                  <a:pt x="78581" y="160734"/>
                  <a:pt x="85502" y="161795"/>
                  <a:pt x="92032" y="163748"/>
                </a:cubicBezTo>
                <a:cubicBezTo>
                  <a:pt x="73670" y="184286"/>
                  <a:pt x="62508" y="211410"/>
                  <a:pt x="62508" y="241102"/>
                </a:cubicBezTo>
                <a:lnTo>
                  <a:pt x="62508" y="250031"/>
                </a:lnTo>
                <a:cubicBezTo>
                  <a:pt x="62508" y="256394"/>
                  <a:pt x="63847" y="262421"/>
                  <a:pt x="66247" y="267891"/>
                </a:cubicBezTo>
                <a:lnTo>
                  <a:pt x="17859" y="267891"/>
                </a:lnTo>
                <a:cubicBezTo>
                  <a:pt x="7981" y="267891"/>
                  <a:pt x="0" y="259910"/>
                  <a:pt x="0" y="250031"/>
                </a:cubicBezTo>
                <a:lnTo>
                  <a:pt x="0" y="232172"/>
                </a:lnTo>
                <a:close/>
                <a:moveTo>
                  <a:pt x="290940" y="267891"/>
                </a:moveTo>
                <a:cubicBezTo>
                  <a:pt x="293340" y="262421"/>
                  <a:pt x="294680" y="256394"/>
                  <a:pt x="294680" y="250031"/>
                </a:cubicBezTo>
                <a:lnTo>
                  <a:pt x="294680" y="241102"/>
                </a:lnTo>
                <a:cubicBezTo>
                  <a:pt x="294680" y="211410"/>
                  <a:pt x="283518" y="184286"/>
                  <a:pt x="265156" y="163748"/>
                </a:cubicBezTo>
                <a:cubicBezTo>
                  <a:pt x="271686" y="161795"/>
                  <a:pt x="278606" y="160734"/>
                  <a:pt x="285750" y="160734"/>
                </a:cubicBezTo>
                <a:cubicBezTo>
                  <a:pt x="325208" y="160734"/>
                  <a:pt x="357188" y="192714"/>
                  <a:pt x="357188" y="232172"/>
                </a:cubicBezTo>
                <a:lnTo>
                  <a:pt x="357188" y="250031"/>
                </a:lnTo>
                <a:cubicBezTo>
                  <a:pt x="357188" y="259910"/>
                  <a:pt x="349207" y="267891"/>
                  <a:pt x="339328" y="267891"/>
                </a:cubicBezTo>
                <a:lnTo>
                  <a:pt x="290940" y="267891"/>
                </a:lnTo>
                <a:close/>
                <a:moveTo>
                  <a:pt x="263426" y="89297"/>
                </a:moveTo>
                <a:cubicBezTo>
                  <a:pt x="263426" y="67119"/>
                  <a:pt x="281431" y="49113"/>
                  <a:pt x="303609" y="49113"/>
                </a:cubicBezTo>
                <a:cubicBezTo>
                  <a:pt x="325787" y="49113"/>
                  <a:pt x="343793" y="67119"/>
                  <a:pt x="343793" y="89297"/>
                </a:cubicBezTo>
                <a:cubicBezTo>
                  <a:pt x="343793" y="111475"/>
                  <a:pt x="325787" y="129480"/>
                  <a:pt x="303609" y="129480"/>
                </a:cubicBezTo>
                <a:cubicBezTo>
                  <a:pt x="281431" y="129480"/>
                  <a:pt x="263426" y="111475"/>
                  <a:pt x="263426" y="89297"/>
                </a:cubicBezTo>
                <a:close/>
                <a:moveTo>
                  <a:pt x="89297" y="241102"/>
                </a:moveTo>
                <a:cubicBezTo>
                  <a:pt x="89297" y="191765"/>
                  <a:pt x="129257" y="151805"/>
                  <a:pt x="178594" y="151805"/>
                </a:cubicBezTo>
                <a:cubicBezTo>
                  <a:pt x="227930" y="151805"/>
                  <a:pt x="267891" y="191765"/>
                  <a:pt x="267891" y="241102"/>
                </a:cubicBezTo>
                <a:lnTo>
                  <a:pt x="267891" y="250031"/>
                </a:lnTo>
                <a:cubicBezTo>
                  <a:pt x="267891" y="259910"/>
                  <a:pt x="259910" y="267891"/>
                  <a:pt x="250031" y="267891"/>
                </a:cubicBezTo>
                <a:lnTo>
                  <a:pt x="107156" y="267891"/>
                </a:lnTo>
                <a:cubicBezTo>
                  <a:pt x="97278" y="267891"/>
                  <a:pt x="89297" y="259910"/>
                  <a:pt x="89297" y="250031"/>
                </a:cubicBezTo>
                <a:lnTo>
                  <a:pt x="89297" y="241102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4373538" y="5153025"/>
            <a:ext cx="344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劳动密集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378300" y="5457825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Labor-intensive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132713" y="4633913"/>
            <a:ext cx="3676650" cy="1209675"/>
          </a:xfrm>
          <a:custGeom>
            <a:avLst/>
            <a:gdLst/>
            <a:ahLst/>
            <a:cxnLst/>
            <a:rect l="l" t="t" r="r" b="b"/>
            <a:pathLst>
              <a:path w="3676650" h="1209675">
                <a:moveTo>
                  <a:pt x="76197" y="0"/>
                </a:moveTo>
                <a:lnTo>
                  <a:pt x="3600453" y="0"/>
                </a:lnTo>
                <a:cubicBezTo>
                  <a:pt x="3642507" y="0"/>
                  <a:pt x="3676650" y="34143"/>
                  <a:pt x="3676650" y="76197"/>
                </a:cubicBezTo>
                <a:lnTo>
                  <a:pt x="3676650" y="1133478"/>
                </a:lnTo>
                <a:cubicBezTo>
                  <a:pt x="3676650" y="1175532"/>
                  <a:pt x="3642507" y="1209675"/>
                  <a:pt x="3600453" y="1209675"/>
                </a:cubicBezTo>
                <a:lnTo>
                  <a:pt x="76197" y="1209675"/>
                </a:lnTo>
                <a:cubicBezTo>
                  <a:pt x="34143" y="1209675"/>
                  <a:pt x="0" y="1175532"/>
                  <a:pt x="0" y="1133478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9828907" y="47910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66973" y="31254"/>
                </a:moveTo>
                <a:cubicBezTo>
                  <a:pt x="66973" y="14008"/>
                  <a:pt x="80981" y="0"/>
                  <a:pt x="98227" y="0"/>
                </a:cubicBezTo>
                <a:lnTo>
                  <a:pt x="111621" y="0"/>
                </a:lnTo>
                <a:cubicBezTo>
                  <a:pt x="121500" y="0"/>
                  <a:pt x="129480" y="7981"/>
                  <a:pt x="129480" y="17859"/>
                </a:cubicBezTo>
                <a:lnTo>
                  <a:pt x="129480" y="267891"/>
                </a:lnTo>
                <a:cubicBezTo>
                  <a:pt x="129480" y="277769"/>
                  <a:pt x="121500" y="285750"/>
                  <a:pt x="111621" y="285750"/>
                </a:cubicBezTo>
                <a:lnTo>
                  <a:pt x="93762" y="285750"/>
                </a:lnTo>
                <a:cubicBezTo>
                  <a:pt x="77130" y="285750"/>
                  <a:pt x="63122" y="274365"/>
                  <a:pt x="59159" y="258961"/>
                </a:cubicBezTo>
                <a:cubicBezTo>
                  <a:pt x="58769" y="258961"/>
                  <a:pt x="58434" y="258961"/>
                  <a:pt x="58043" y="258961"/>
                </a:cubicBezTo>
                <a:cubicBezTo>
                  <a:pt x="33375" y="258961"/>
                  <a:pt x="13395" y="238981"/>
                  <a:pt x="13395" y="214313"/>
                </a:cubicBezTo>
                <a:cubicBezTo>
                  <a:pt x="13395" y="204267"/>
                  <a:pt x="16743" y="195002"/>
                  <a:pt x="22324" y="187523"/>
                </a:cubicBezTo>
                <a:cubicBezTo>
                  <a:pt x="11497" y="179375"/>
                  <a:pt x="4465" y="166427"/>
                  <a:pt x="4465" y="151805"/>
                </a:cubicBezTo>
                <a:cubicBezTo>
                  <a:pt x="4465" y="134559"/>
                  <a:pt x="14288" y="119546"/>
                  <a:pt x="28575" y="112123"/>
                </a:cubicBezTo>
                <a:cubicBezTo>
                  <a:pt x="24612" y="105426"/>
                  <a:pt x="22324" y="97613"/>
                  <a:pt x="22324" y="89297"/>
                </a:cubicBezTo>
                <a:cubicBezTo>
                  <a:pt x="22324" y="64629"/>
                  <a:pt x="42304" y="44648"/>
                  <a:pt x="66973" y="44648"/>
                </a:cubicBezTo>
                <a:lnTo>
                  <a:pt x="66973" y="31254"/>
                </a:lnTo>
                <a:close/>
                <a:moveTo>
                  <a:pt x="218777" y="31254"/>
                </a:moveTo>
                <a:lnTo>
                  <a:pt x="218777" y="44648"/>
                </a:lnTo>
                <a:cubicBezTo>
                  <a:pt x="243446" y="44648"/>
                  <a:pt x="263426" y="64629"/>
                  <a:pt x="263426" y="89297"/>
                </a:cubicBezTo>
                <a:cubicBezTo>
                  <a:pt x="263426" y="97668"/>
                  <a:pt x="261138" y="105482"/>
                  <a:pt x="257175" y="112123"/>
                </a:cubicBezTo>
                <a:cubicBezTo>
                  <a:pt x="271518" y="119546"/>
                  <a:pt x="281285" y="134503"/>
                  <a:pt x="281285" y="151805"/>
                </a:cubicBezTo>
                <a:cubicBezTo>
                  <a:pt x="281285" y="166427"/>
                  <a:pt x="274253" y="179375"/>
                  <a:pt x="263426" y="187523"/>
                </a:cubicBezTo>
                <a:cubicBezTo>
                  <a:pt x="269007" y="195002"/>
                  <a:pt x="272355" y="204267"/>
                  <a:pt x="272355" y="214313"/>
                </a:cubicBezTo>
                <a:cubicBezTo>
                  <a:pt x="272355" y="238981"/>
                  <a:pt x="252375" y="258961"/>
                  <a:pt x="227707" y="258961"/>
                </a:cubicBezTo>
                <a:cubicBezTo>
                  <a:pt x="227316" y="258961"/>
                  <a:pt x="226981" y="258961"/>
                  <a:pt x="226591" y="258961"/>
                </a:cubicBezTo>
                <a:cubicBezTo>
                  <a:pt x="222628" y="274365"/>
                  <a:pt x="208620" y="285750"/>
                  <a:pt x="191988" y="285750"/>
                </a:cubicBezTo>
                <a:lnTo>
                  <a:pt x="174129" y="285750"/>
                </a:lnTo>
                <a:cubicBezTo>
                  <a:pt x="164250" y="285750"/>
                  <a:pt x="156270" y="277769"/>
                  <a:pt x="156270" y="267891"/>
                </a:cubicBezTo>
                <a:lnTo>
                  <a:pt x="156270" y="17859"/>
                </a:lnTo>
                <a:cubicBezTo>
                  <a:pt x="156270" y="7981"/>
                  <a:pt x="164250" y="0"/>
                  <a:pt x="174129" y="0"/>
                </a:cubicBezTo>
                <a:lnTo>
                  <a:pt x="187523" y="0"/>
                </a:lnTo>
                <a:cubicBezTo>
                  <a:pt x="204769" y="0"/>
                  <a:pt x="218777" y="14008"/>
                  <a:pt x="218777" y="3125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8247013" y="5153025"/>
            <a:ext cx="344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知识密集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251775" y="5457825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Knowledge-heavy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1992" y="341992"/>
            <a:ext cx="11576415" cy="205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77" b="1" kern="0" spc="54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DEFINITION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1992" y="615585"/>
            <a:ext cx="11661913" cy="341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24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什么是数据智能体？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1992" y="1060174"/>
            <a:ext cx="820780" cy="34199"/>
          </a:xfrm>
          <a:custGeom>
            <a:avLst/>
            <a:gdLst/>
            <a:ahLst/>
            <a:cxnLst/>
            <a:rect l="l" t="t" r="r" b="b"/>
            <a:pathLst>
              <a:path w="820780" h="34199">
                <a:moveTo>
                  <a:pt x="0" y="0"/>
                </a:moveTo>
                <a:lnTo>
                  <a:pt x="820780" y="0"/>
                </a:lnTo>
                <a:lnTo>
                  <a:pt x="820780" y="34199"/>
                </a:lnTo>
                <a:lnTo>
                  <a:pt x="0" y="34199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46266" y="1269644"/>
            <a:ext cx="11499467" cy="598485"/>
          </a:xfrm>
          <a:custGeom>
            <a:avLst/>
            <a:gdLst/>
            <a:ahLst/>
            <a:cxnLst/>
            <a:rect l="l" t="t" r="r" b="b"/>
            <a:pathLst>
              <a:path w="11499467" h="598485">
                <a:moveTo>
                  <a:pt x="68401" y="0"/>
                </a:moveTo>
                <a:lnTo>
                  <a:pt x="11431066" y="0"/>
                </a:lnTo>
                <a:cubicBezTo>
                  <a:pt x="11468843" y="0"/>
                  <a:pt x="11499467" y="30624"/>
                  <a:pt x="11499467" y="68401"/>
                </a:cubicBezTo>
                <a:lnTo>
                  <a:pt x="11499467" y="530084"/>
                </a:lnTo>
                <a:cubicBezTo>
                  <a:pt x="11499467" y="567861"/>
                  <a:pt x="11468843" y="598485"/>
                  <a:pt x="11431066" y="598485"/>
                </a:cubicBezTo>
                <a:lnTo>
                  <a:pt x="68401" y="598485"/>
                </a:lnTo>
                <a:cubicBezTo>
                  <a:pt x="30624" y="598485"/>
                  <a:pt x="0" y="567861"/>
                  <a:pt x="0" y="530084"/>
                </a:cubicBezTo>
                <a:lnTo>
                  <a:pt x="0" y="68401"/>
                </a:lnTo>
                <a:cubicBezTo>
                  <a:pt x="0" y="30649"/>
                  <a:pt x="30649" y="0"/>
                  <a:pt x="6840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21537" y="1444914"/>
            <a:ext cx="11225874" cy="247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12" b="1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</a:t>
            </a:r>
            <a:r>
              <a:rPr lang="en-US" sz="121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是一种综合架构，旨在协调</a:t>
            </a:r>
            <a:r>
              <a:rPr lang="en-US" sz="1212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数据+AI生态系统 </a:t>
            </a:r>
            <a:r>
              <a:rPr lang="en-US" sz="121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，能够自主处理广泛的数据相关任务。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6266" y="2049812"/>
            <a:ext cx="5659961" cy="4710934"/>
          </a:xfrm>
          <a:custGeom>
            <a:avLst/>
            <a:gdLst/>
            <a:ahLst/>
            <a:cxnLst/>
            <a:rect l="l" t="t" r="r" b="b"/>
            <a:pathLst>
              <a:path w="5659961" h="4710934">
                <a:moveTo>
                  <a:pt x="68403" y="0"/>
                </a:moveTo>
                <a:lnTo>
                  <a:pt x="5591558" y="0"/>
                </a:lnTo>
                <a:cubicBezTo>
                  <a:pt x="5629336" y="0"/>
                  <a:pt x="5659961" y="30625"/>
                  <a:pt x="5659961" y="68403"/>
                </a:cubicBezTo>
                <a:lnTo>
                  <a:pt x="5659961" y="4642531"/>
                </a:lnTo>
                <a:cubicBezTo>
                  <a:pt x="5659961" y="4680309"/>
                  <a:pt x="5629336" y="4710934"/>
                  <a:pt x="5591558" y="4710934"/>
                </a:cubicBezTo>
                <a:lnTo>
                  <a:pt x="68403" y="4710934"/>
                </a:lnTo>
                <a:cubicBezTo>
                  <a:pt x="30625" y="4710934"/>
                  <a:pt x="0" y="4680309"/>
                  <a:pt x="0" y="4642531"/>
                </a:cubicBezTo>
                <a:lnTo>
                  <a:pt x="0" y="68403"/>
                </a:lnTo>
                <a:cubicBezTo>
                  <a:pt x="0" y="30650"/>
                  <a:pt x="30650" y="0"/>
                  <a:pt x="684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542912" y="2259282"/>
            <a:ext cx="170996" cy="170996"/>
          </a:xfrm>
          <a:custGeom>
            <a:avLst/>
            <a:gdLst/>
            <a:ahLst/>
            <a:cxnLst/>
            <a:rect l="l" t="t" r="r" b="b"/>
            <a:pathLst>
              <a:path w="170996" h="170996">
                <a:moveTo>
                  <a:pt x="64123" y="21374"/>
                </a:moveTo>
                <a:cubicBezTo>
                  <a:pt x="64123" y="15463"/>
                  <a:pt x="68899" y="10687"/>
                  <a:pt x="74811" y="10687"/>
                </a:cubicBezTo>
                <a:lnTo>
                  <a:pt x="96185" y="10687"/>
                </a:lnTo>
                <a:cubicBezTo>
                  <a:pt x="102097" y="10687"/>
                  <a:pt x="106872" y="15463"/>
                  <a:pt x="106872" y="21374"/>
                </a:cubicBezTo>
                <a:lnTo>
                  <a:pt x="106872" y="42749"/>
                </a:lnTo>
                <a:cubicBezTo>
                  <a:pt x="106872" y="48660"/>
                  <a:pt x="102097" y="53436"/>
                  <a:pt x="96185" y="53436"/>
                </a:cubicBezTo>
                <a:lnTo>
                  <a:pt x="93513" y="53436"/>
                </a:lnTo>
                <a:lnTo>
                  <a:pt x="93513" y="74811"/>
                </a:lnTo>
                <a:lnTo>
                  <a:pt x="133590" y="74811"/>
                </a:lnTo>
                <a:cubicBezTo>
                  <a:pt x="146883" y="74811"/>
                  <a:pt x="157637" y="85565"/>
                  <a:pt x="157637" y="98857"/>
                </a:cubicBezTo>
                <a:lnTo>
                  <a:pt x="157637" y="117560"/>
                </a:lnTo>
                <a:lnTo>
                  <a:pt x="160309" y="117560"/>
                </a:lnTo>
                <a:cubicBezTo>
                  <a:pt x="166220" y="117560"/>
                  <a:pt x="170996" y="122335"/>
                  <a:pt x="170996" y="128247"/>
                </a:cubicBezTo>
                <a:lnTo>
                  <a:pt x="170996" y="149621"/>
                </a:lnTo>
                <a:cubicBezTo>
                  <a:pt x="170996" y="155533"/>
                  <a:pt x="166220" y="160309"/>
                  <a:pt x="160309" y="160309"/>
                </a:cubicBezTo>
                <a:lnTo>
                  <a:pt x="138934" y="160309"/>
                </a:lnTo>
                <a:cubicBezTo>
                  <a:pt x="133023" y="160309"/>
                  <a:pt x="128247" y="155533"/>
                  <a:pt x="128247" y="149621"/>
                </a:cubicBezTo>
                <a:lnTo>
                  <a:pt x="128247" y="128247"/>
                </a:lnTo>
                <a:cubicBezTo>
                  <a:pt x="128247" y="122335"/>
                  <a:pt x="133023" y="117560"/>
                  <a:pt x="138934" y="117560"/>
                </a:cubicBezTo>
                <a:lnTo>
                  <a:pt x="141606" y="117560"/>
                </a:lnTo>
                <a:lnTo>
                  <a:pt x="141606" y="98857"/>
                </a:lnTo>
                <a:cubicBezTo>
                  <a:pt x="141606" y="94415"/>
                  <a:pt x="138032" y="90842"/>
                  <a:pt x="133590" y="90842"/>
                </a:cubicBezTo>
                <a:lnTo>
                  <a:pt x="93513" y="90842"/>
                </a:lnTo>
                <a:lnTo>
                  <a:pt x="93513" y="117560"/>
                </a:lnTo>
                <a:lnTo>
                  <a:pt x="96185" y="117560"/>
                </a:lnTo>
                <a:cubicBezTo>
                  <a:pt x="102097" y="117560"/>
                  <a:pt x="106872" y="122335"/>
                  <a:pt x="106872" y="128247"/>
                </a:cubicBezTo>
                <a:lnTo>
                  <a:pt x="106872" y="149621"/>
                </a:lnTo>
                <a:cubicBezTo>
                  <a:pt x="106872" y="155533"/>
                  <a:pt x="102097" y="160309"/>
                  <a:pt x="96185" y="160309"/>
                </a:cubicBezTo>
                <a:lnTo>
                  <a:pt x="74811" y="160309"/>
                </a:lnTo>
                <a:cubicBezTo>
                  <a:pt x="68899" y="160309"/>
                  <a:pt x="64123" y="155533"/>
                  <a:pt x="64123" y="149621"/>
                </a:cubicBezTo>
                <a:lnTo>
                  <a:pt x="64123" y="128247"/>
                </a:lnTo>
                <a:cubicBezTo>
                  <a:pt x="64123" y="122335"/>
                  <a:pt x="68899" y="117560"/>
                  <a:pt x="74811" y="117560"/>
                </a:cubicBezTo>
                <a:lnTo>
                  <a:pt x="77482" y="117560"/>
                </a:lnTo>
                <a:lnTo>
                  <a:pt x="77482" y="90842"/>
                </a:lnTo>
                <a:lnTo>
                  <a:pt x="37405" y="90842"/>
                </a:lnTo>
                <a:cubicBezTo>
                  <a:pt x="32963" y="90842"/>
                  <a:pt x="29390" y="94415"/>
                  <a:pt x="29390" y="98857"/>
                </a:cubicBezTo>
                <a:lnTo>
                  <a:pt x="29390" y="117560"/>
                </a:lnTo>
                <a:lnTo>
                  <a:pt x="32062" y="117560"/>
                </a:lnTo>
                <a:cubicBezTo>
                  <a:pt x="37973" y="117560"/>
                  <a:pt x="42749" y="122335"/>
                  <a:pt x="42749" y="128247"/>
                </a:cubicBezTo>
                <a:lnTo>
                  <a:pt x="42749" y="149621"/>
                </a:lnTo>
                <a:cubicBezTo>
                  <a:pt x="42749" y="155533"/>
                  <a:pt x="37973" y="160309"/>
                  <a:pt x="32062" y="160309"/>
                </a:cubicBezTo>
                <a:lnTo>
                  <a:pt x="10687" y="160309"/>
                </a:lnTo>
                <a:cubicBezTo>
                  <a:pt x="4776" y="160309"/>
                  <a:pt x="0" y="155533"/>
                  <a:pt x="0" y="149621"/>
                </a:cubicBezTo>
                <a:lnTo>
                  <a:pt x="0" y="128247"/>
                </a:lnTo>
                <a:cubicBezTo>
                  <a:pt x="0" y="122335"/>
                  <a:pt x="4776" y="117560"/>
                  <a:pt x="10687" y="117560"/>
                </a:cubicBezTo>
                <a:lnTo>
                  <a:pt x="13359" y="117560"/>
                </a:lnTo>
                <a:lnTo>
                  <a:pt x="13359" y="98857"/>
                </a:lnTo>
                <a:cubicBezTo>
                  <a:pt x="13359" y="85565"/>
                  <a:pt x="24113" y="74811"/>
                  <a:pt x="37405" y="74811"/>
                </a:cubicBezTo>
                <a:lnTo>
                  <a:pt x="77482" y="74811"/>
                </a:lnTo>
                <a:lnTo>
                  <a:pt x="77482" y="53436"/>
                </a:lnTo>
                <a:lnTo>
                  <a:pt x="74811" y="53436"/>
                </a:lnTo>
                <a:cubicBezTo>
                  <a:pt x="68899" y="53436"/>
                  <a:pt x="64123" y="48660"/>
                  <a:pt x="64123" y="42749"/>
                </a:cubicBezTo>
                <a:lnTo>
                  <a:pt x="64123" y="2137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735282" y="2225083"/>
            <a:ext cx="5181173" cy="2393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4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核心架构</a:t>
            </a:r>
            <a:endParaRPr lang="en-US" sz="16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7" r="27"/>
          <a:stretch/>
        </p:blipFill>
        <p:spPr>
          <a:xfrm>
            <a:off x="521537" y="2601273"/>
            <a:ext cx="5309419" cy="3984202"/>
          </a:xfrm>
          <a:prstGeom prst="roundRect">
            <a:avLst>
              <a:gd name="adj" fmla="val 0"/>
            </a:avLst>
          </a:prstGeom>
        </p:spPr>
      </p:pic>
      <p:sp>
        <p:nvSpPr>
          <p:cNvPr id="11" name="Shape 8"/>
          <p:cNvSpPr/>
          <p:nvPr/>
        </p:nvSpPr>
        <p:spPr>
          <a:xfrm>
            <a:off x="6184771" y="2049812"/>
            <a:ext cx="5659961" cy="863529"/>
          </a:xfrm>
          <a:custGeom>
            <a:avLst/>
            <a:gdLst/>
            <a:ahLst/>
            <a:cxnLst/>
            <a:rect l="l" t="t" r="r" b="b"/>
            <a:pathLst>
              <a:path w="5659961" h="863529">
                <a:moveTo>
                  <a:pt x="68400" y="0"/>
                </a:moveTo>
                <a:lnTo>
                  <a:pt x="5591561" y="0"/>
                </a:lnTo>
                <a:cubicBezTo>
                  <a:pt x="5629337" y="0"/>
                  <a:pt x="5659961" y="30624"/>
                  <a:pt x="5659961" y="68400"/>
                </a:cubicBezTo>
                <a:lnTo>
                  <a:pt x="5659961" y="795129"/>
                </a:lnTo>
                <a:cubicBezTo>
                  <a:pt x="5659961" y="832905"/>
                  <a:pt x="5629337" y="863529"/>
                  <a:pt x="5591561" y="863529"/>
                </a:cubicBezTo>
                <a:lnTo>
                  <a:pt x="68400" y="863529"/>
                </a:lnTo>
                <a:cubicBezTo>
                  <a:pt x="30624" y="863529"/>
                  <a:pt x="0" y="832905"/>
                  <a:pt x="0" y="795129"/>
                </a:cubicBezTo>
                <a:lnTo>
                  <a:pt x="0" y="68400"/>
                </a:lnTo>
                <a:cubicBezTo>
                  <a:pt x="0" y="30624"/>
                  <a:pt x="30624" y="0"/>
                  <a:pt x="684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9"/>
          <p:cNvSpPr/>
          <p:nvPr/>
        </p:nvSpPr>
        <p:spPr>
          <a:xfrm>
            <a:off x="6347217" y="2233633"/>
            <a:ext cx="153896" cy="153896"/>
          </a:xfrm>
          <a:custGeom>
            <a:avLst/>
            <a:gdLst/>
            <a:ahLst/>
            <a:cxnLst/>
            <a:rect l="l" t="t" r="r" b="b"/>
            <a:pathLst>
              <a:path w="153896" h="153896">
                <a:moveTo>
                  <a:pt x="40217" y="10911"/>
                </a:moveTo>
                <a:cubicBezTo>
                  <a:pt x="43494" y="13195"/>
                  <a:pt x="44275" y="17704"/>
                  <a:pt x="41991" y="20950"/>
                </a:cubicBezTo>
                <a:lnTo>
                  <a:pt x="25158" y="44997"/>
                </a:lnTo>
                <a:cubicBezTo>
                  <a:pt x="23926" y="46740"/>
                  <a:pt x="22002" y="47852"/>
                  <a:pt x="19868" y="48032"/>
                </a:cubicBezTo>
                <a:cubicBezTo>
                  <a:pt x="17734" y="48213"/>
                  <a:pt x="15630" y="47491"/>
                  <a:pt x="14127" y="45989"/>
                </a:cubicBezTo>
                <a:lnTo>
                  <a:pt x="2104" y="33965"/>
                </a:lnTo>
                <a:cubicBezTo>
                  <a:pt x="-691" y="31140"/>
                  <a:pt x="-691" y="26571"/>
                  <a:pt x="2104" y="23746"/>
                </a:cubicBezTo>
                <a:cubicBezTo>
                  <a:pt x="4899" y="20920"/>
                  <a:pt x="9498" y="20950"/>
                  <a:pt x="12324" y="23746"/>
                </a:cubicBezTo>
                <a:lnTo>
                  <a:pt x="18275" y="29697"/>
                </a:lnTo>
                <a:lnTo>
                  <a:pt x="30178" y="12684"/>
                </a:lnTo>
                <a:cubicBezTo>
                  <a:pt x="32462" y="9408"/>
                  <a:pt x="36971" y="8627"/>
                  <a:pt x="40217" y="10911"/>
                </a:cubicBezTo>
                <a:close/>
                <a:moveTo>
                  <a:pt x="40217" y="59004"/>
                </a:moveTo>
                <a:cubicBezTo>
                  <a:pt x="43494" y="61288"/>
                  <a:pt x="44275" y="65797"/>
                  <a:pt x="41991" y="69043"/>
                </a:cubicBezTo>
                <a:lnTo>
                  <a:pt x="25158" y="93089"/>
                </a:lnTo>
                <a:cubicBezTo>
                  <a:pt x="23926" y="94833"/>
                  <a:pt x="22002" y="95945"/>
                  <a:pt x="19868" y="96125"/>
                </a:cubicBezTo>
                <a:cubicBezTo>
                  <a:pt x="17734" y="96305"/>
                  <a:pt x="15630" y="95584"/>
                  <a:pt x="14127" y="94081"/>
                </a:cubicBezTo>
                <a:lnTo>
                  <a:pt x="2104" y="82058"/>
                </a:lnTo>
                <a:cubicBezTo>
                  <a:pt x="-721" y="79233"/>
                  <a:pt x="-721" y="74664"/>
                  <a:pt x="2104" y="71868"/>
                </a:cubicBezTo>
                <a:cubicBezTo>
                  <a:pt x="4929" y="69073"/>
                  <a:pt x="9498" y="69043"/>
                  <a:pt x="12294" y="71868"/>
                </a:cubicBezTo>
                <a:lnTo>
                  <a:pt x="18245" y="77820"/>
                </a:lnTo>
                <a:lnTo>
                  <a:pt x="30148" y="60807"/>
                </a:lnTo>
                <a:cubicBezTo>
                  <a:pt x="32432" y="57531"/>
                  <a:pt x="36941" y="56749"/>
                  <a:pt x="40187" y="59034"/>
                </a:cubicBezTo>
                <a:close/>
                <a:moveTo>
                  <a:pt x="67330" y="28856"/>
                </a:moveTo>
                <a:cubicBezTo>
                  <a:pt x="67330" y="23535"/>
                  <a:pt x="71628" y="19237"/>
                  <a:pt x="76948" y="19237"/>
                </a:cubicBezTo>
                <a:lnTo>
                  <a:pt x="144278" y="19237"/>
                </a:lnTo>
                <a:cubicBezTo>
                  <a:pt x="149598" y="19237"/>
                  <a:pt x="153896" y="23535"/>
                  <a:pt x="153896" y="28856"/>
                </a:cubicBezTo>
                <a:cubicBezTo>
                  <a:pt x="153896" y="34176"/>
                  <a:pt x="149598" y="38474"/>
                  <a:pt x="144278" y="38474"/>
                </a:cubicBezTo>
                <a:lnTo>
                  <a:pt x="76948" y="38474"/>
                </a:lnTo>
                <a:cubicBezTo>
                  <a:pt x="71628" y="38474"/>
                  <a:pt x="67330" y="34176"/>
                  <a:pt x="67330" y="28856"/>
                </a:cubicBezTo>
                <a:close/>
                <a:moveTo>
                  <a:pt x="67330" y="76948"/>
                </a:moveTo>
                <a:cubicBezTo>
                  <a:pt x="67330" y="71628"/>
                  <a:pt x="71628" y="67330"/>
                  <a:pt x="76948" y="67330"/>
                </a:cubicBezTo>
                <a:lnTo>
                  <a:pt x="144278" y="67330"/>
                </a:lnTo>
                <a:cubicBezTo>
                  <a:pt x="149598" y="67330"/>
                  <a:pt x="153896" y="71628"/>
                  <a:pt x="153896" y="76948"/>
                </a:cubicBezTo>
                <a:cubicBezTo>
                  <a:pt x="153896" y="82268"/>
                  <a:pt x="149598" y="86567"/>
                  <a:pt x="144278" y="86567"/>
                </a:cubicBezTo>
                <a:lnTo>
                  <a:pt x="76948" y="86567"/>
                </a:lnTo>
                <a:cubicBezTo>
                  <a:pt x="71628" y="86567"/>
                  <a:pt x="67330" y="82268"/>
                  <a:pt x="67330" y="76948"/>
                </a:cubicBezTo>
                <a:close/>
                <a:moveTo>
                  <a:pt x="48093" y="125041"/>
                </a:moveTo>
                <a:cubicBezTo>
                  <a:pt x="48093" y="119720"/>
                  <a:pt x="52391" y="115422"/>
                  <a:pt x="57711" y="115422"/>
                </a:cubicBezTo>
                <a:lnTo>
                  <a:pt x="144278" y="115422"/>
                </a:lnTo>
                <a:cubicBezTo>
                  <a:pt x="149598" y="115422"/>
                  <a:pt x="153896" y="119720"/>
                  <a:pt x="153896" y="125041"/>
                </a:cubicBezTo>
                <a:cubicBezTo>
                  <a:pt x="153896" y="130361"/>
                  <a:pt x="149598" y="134659"/>
                  <a:pt x="144278" y="134659"/>
                </a:cubicBezTo>
                <a:lnTo>
                  <a:pt x="57711" y="134659"/>
                </a:lnTo>
                <a:cubicBezTo>
                  <a:pt x="52391" y="134659"/>
                  <a:pt x="48093" y="130361"/>
                  <a:pt x="48093" y="125041"/>
                </a:cubicBezTo>
                <a:close/>
                <a:moveTo>
                  <a:pt x="19237" y="113018"/>
                </a:moveTo>
                <a:cubicBezTo>
                  <a:pt x="25873" y="113018"/>
                  <a:pt x="31260" y="118405"/>
                  <a:pt x="31260" y="125041"/>
                </a:cubicBezTo>
                <a:cubicBezTo>
                  <a:pt x="31260" y="131676"/>
                  <a:pt x="25873" y="137064"/>
                  <a:pt x="19237" y="137064"/>
                </a:cubicBezTo>
                <a:cubicBezTo>
                  <a:pt x="12601" y="137064"/>
                  <a:pt x="7214" y="131676"/>
                  <a:pt x="7214" y="125041"/>
                </a:cubicBezTo>
                <a:cubicBezTo>
                  <a:pt x="7214" y="118405"/>
                  <a:pt x="12601" y="113018"/>
                  <a:pt x="19237" y="11301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0"/>
          <p:cNvSpPr/>
          <p:nvPr/>
        </p:nvSpPr>
        <p:spPr>
          <a:xfrm>
            <a:off x="6522488" y="2190884"/>
            <a:ext cx="5258121" cy="2393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数据管理任务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325842" y="2532875"/>
            <a:ext cx="1744157" cy="239394"/>
          </a:xfrm>
          <a:custGeom>
            <a:avLst/>
            <a:gdLst/>
            <a:ahLst/>
            <a:cxnLst/>
            <a:rect l="l" t="t" r="r" b="b"/>
            <a:pathLst>
              <a:path w="1744157" h="239394">
                <a:moveTo>
                  <a:pt x="34200" y="0"/>
                </a:moveTo>
                <a:lnTo>
                  <a:pt x="1709957" y="0"/>
                </a:lnTo>
                <a:cubicBezTo>
                  <a:pt x="1728845" y="0"/>
                  <a:pt x="1744157" y="15312"/>
                  <a:pt x="1744157" y="34200"/>
                </a:cubicBezTo>
                <a:lnTo>
                  <a:pt x="1744157" y="205194"/>
                </a:lnTo>
                <a:cubicBezTo>
                  <a:pt x="1744157" y="224082"/>
                  <a:pt x="1728845" y="239394"/>
                  <a:pt x="1709957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2"/>
          <p:cNvSpPr/>
          <p:nvPr/>
        </p:nvSpPr>
        <p:spPr>
          <a:xfrm>
            <a:off x="6364316" y="2567074"/>
            <a:ext cx="1667209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配置调优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8140936" y="2532875"/>
            <a:ext cx="1744157" cy="239394"/>
          </a:xfrm>
          <a:custGeom>
            <a:avLst/>
            <a:gdLst/>
            <a:ahLst/>
            <a:cxnLst/>
            <a:rect l="l" t="t" r="r" b="b"/>
            <a:pathLst>
              <a:path w="1744157" h="239394">
                <a:moveTo>
                  <a:pt x="34200" y="0"/>
                </a:moveTo>
                <a:lnTo>
                  <a:pt x="1709957" y="0"/>
                </a:lnTo>
                <a:cubicBezTo>
                  <a:pt x="1728845" y="0"/>
                  <a:pt x="1744157" y="15312"/>
                  <a:pt x="1744157" y="34200"/>
                </a:cubicBezTo>
                <a:lnTo>
                  <a:pt x="1744157" y="205194"/>
                </a:lnTo>
                <a:cubicBezTo>
                  <a:pt x="1744157" y="224082"/>
                  <a:pt x="1728845" y="239394"/>
                  <a:pt x="1709957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8179410" y="2567074"/>
            <a:ext cx="1667209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查询优化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9956030" y="2532875"/>
            <a:ext cx="1744157" cy="239394"/>
          </a:xfrm>
          <a:custGeom>
            <a:avLst/>
            <a:gdLst/>
            <a:ahLst/>
            <a:cxnLst/>
            <a:rect l="l" t="t" r="r" b="b"/>
            <a:pathLst>
              <a:path w="1744157" h="239394">
                <a:moveTo>
                  <a:pt x="34200" y="0"/>
                </a:moveTo>
                <a:lnTo>
                  <a:pt x="1709957" y="0"/>
                </a:lnTo>
                <a:cubicBezTo>
                  <a:pt x="1728845" y="0"/>
                  <a:pt x="1744157" y="15312"/>
                  <a:pt x="1744157" y="34200"/>
                </a:cubicBezTo>
                <a:lnTo>
                  <a:pt x="1744157" y="205194"/>
                </a:lnTo>
                <a:cubicBezTo>
                  <a:pt x="1744157" y="224082"/>
                  <a:pt x="1728845" y="239394"/>
                  <a:pt x="1709957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9994504" y="2567074"/>
            <a:ext cx="1667209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系统诊断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184771" y="3058687"/>
            <a:ext cx="5659961" cy="863529"/>
          </a:xfrm>
          <a:custGeom>
            <a:avLst/>
            <a:gdLst/>
            <a:ahLst/>
            <a:cxnLst/>
            <a:rect l="l" t="t" r="r" b="b"/>
            <a:pathLst>
              <a:path w="5659961" h="863529">
                <a:moveTo>
                  <a:pt x="68400" y="0"/>
                </a:moveTo>
                <a:lnTo>
                  <a:pt x="5591561" y="0"/>
                </a:lnTo>
                <a:cubicBezTo>
                  <a:pt x="5629337" y="0"/>
                  <a:pt x="5659961" y="30624"/>
                  <a:pt x="5659961" y="68400"/>
                </a:cubicBezTo>
                <a:lnTo>
                  <a:pt x="5659961" y="795129"/>
                </a:lnTo>
                <a:cubicBezTo>
                  <a:pt x="5659961" y="832905"/>
                  <a:pt x="5629337" y="863529"/>
                  <a:pt x="5591561" y="863529"/>
                </a:cubicBezTo>
                <a:lnTo>
                  <a:pt x="68400" y="863529"/>
                </a:lnTo>
                <a:cubicBezTo>
                  <a:pt x="30624" y="863529"/>
                  <a:pt x="0" y="832905"/>
                  <a:pt x="0" y="795129"/>
                </a:cubicBezTo>
                <a:lnTo>
                  <a:pt x="0" y="68400"/>
                </a:lnTo>
                <a:cubicBezTo>
                  <a:pt x="0" y="30624"/>
                  <a:pt x="30624" y="0"/>
                  <a:pt x="684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8"/>
          <p:cNvSpPr/>
          <p:nvPr/>
        </p:nvSpPr>
        <p:spPr>
          <a:xfrm>
            <a:off x="6337598" y="3242508"/>
            <a:ext cx="173133" cy="153896"/>
          </a:xfrm>
          <a:custGeom>
            <a:avLst/>
            <a:gdLst/>
            <a:ahLst/>
            <a:cxnLst/>
            <a:rect l="l" t="t" r="r" b="b"/>
            <a:pathLst>
              <a:path w="173133" h="153896">
                <a:moveTo>
                  <a:pt x="170308" y="16412"/>
                </a:moveTo>
                <a:cubicBezTo>
                  <a:pt x="174065" y="12654"/>
                  <a:pt x="174065" y="6553"/>
                  <a:pt x="170308" y="2795"/>
                </a:cubicBezTo>
                <a:cubicBezTo>
                  <a:pt x="166551" y="-962"/>
                  <a:pt x="160449" y="-962"/>
                  <a:pt x="156692" y="2795"/>
                </a:cubicBezTo>
                <a:lnTo>
                  <a:pt x="98981" y="60506"/>
                </a:lnTo>
                <a:lnTo>
                  <a:pt x="88550" y="50076"/>
                </a:lnTo>
                <a:cubicBezTo>
                  <a:pt x="87288" y="48814"/>
                  <a:pt x="85545" y="48093"/>
                  <a:pt x="83741" y="48093"/>
                </a:cubicBezTo>
                <a:cubicBezTo>
                  <a:pt x="79984" y="48093"/>
                  <a:pt x="76948" y="51128"/>
                  <a:pt x="76948" y="54886"/>
                </a:cubicBezTo>
                <a:lnTo>
                  <a:pt x="76948" y="63632"/>
                </a:lnTo>
                <a:lnTo>
                  <a:pt x="109501" y="96185"/>
                </a:lnTo>
                <a:lnTo>
                  <a:pt x="118248" y="96185"/>
                </a:lnTo>
                <a:cubicBezTo>
                  <a:pt x="122005" y="96185"/>
                  <a:pt x="125041" y="93149"/>
                  <a:pt x="125041" y="89392"/>
                </a:cubicBezTo>
                <a:cubicBezTo>
                  <a:pt x="125041" y="87589"/>
                  <a:pt x="124319" y="85845"/>
                  <a:pt x="123057" y="84583"/>
                </a:cubicBezTo>
                <a:lnTo>
                  <a:pt x="112627" y="74153"/>
                </a:lnTo>
                <a:lnTo>
                  <a:pt x="170338" y="16442"/>
                </a:lnTo>
                <a:close/>
                <a:moveTo>
                  <a:pt x="102527" y="106224"/>
                </a:moveTo>
                <a:lnTo>
                  <a:pt x="66909" y="70606"/>
                </a:lnTo>
                <a:cubicBezTo>
                  <a:pt x="54074" y="69494"/>
                  <a:pt x="41299" y="74123"/>
                  <a:pt x="32102" y="83320"/>
                </a:cubicBezTo>
                <a:lnTo>
                  <a:pt x="29697" y="85725"/>
                </a:lnTo>
                <a:cubicBezTo>
                  <a:pt x="22994" y="92428"/>
                  <a:pt x="19237" y="101505"/>
                  <a:pt x="19237" y="110974"/>
                </a:cubicBezTo>
                <a:cubicBezTo>
                  <a:pt x="19237" y="113018"/>
                  <a:pt x="21371" y="114340"/>
                  <a:pt x="23205" y="113438"/>
                </a:cubicBezTo>
                <a:lnTo>
                  <a:pt x="38564" y="105774"/>
                </a:lnTo>
                <a:cubicBezTo>
                  <a:pt x="40067" y="105022"/>
                  <a:pt x="41420" y="107006"/>
                  <a:pt x="40187" y="108148"/>
                </a:cubicBezTo>
                <a:lnTo>
                  <a:pt x="2194" y="142294"/>
                </a:lnTo>
                <a:cubicBezTo>
                  <a:pt x="812" y="143556"/>
                  <a:pt x="0" y="145360"/>
                  <a:pt x="0" y="147253"/>
                </a:cubicBezTo>
                <a:cubicBezTo>
                  <a:pt x="0" y="150920"/>
                  <a:pt x="2976" y="153896"/>
                  <a:pt x="6643" y="153896"/>
                </a:cubicBezTo>
                <a:lnTo>
                  <a:pt x="58733" y="153896"/>
                </a:lnTo>
                <a:cubicBezTo>
                  <a:pt x="70395" y="153896"/>
                  <a:pt x="81547" y="149267"/>
                  <a:pt x="89813" y="141031"/>
                </a:cubicBezTo>
                <a:cubicBezTo>
                  <a:pt x="99011" y="131834"/>
                  <a:pt x="103609" y="119059"/>
                  <a:pt x="102527" y="10622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9"/>
          <p:cNvSpPr/>
          <p:nvPr/>
        </p:nvSpPr>
        <p:spPr>
          <a:xfrm>
            <a:off x="6522488" y="3199759"/>
            <a:ext cx="5258121" cy="2393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数据准备任务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325842" y="3541750"/>
            <a:ext cx="1744157" cy="239394"/>
          </a:xfrm>
          <a:custGeom>
            <a:avLst/>
            <a:gdLst/>
            <a:ahLst/>
            <a:cxnLst/>
            <a:rect l="l" t="t" r="r" b="b"/>
            <a:pathLst>
              <a:path w="1744157" h="239394">
                <a:moveTo>
                  <a:pt x="34200" y="0"/>
                </a:moveTo>
                <a:lnTo>
                  <a:pt x="1709957" y="0"/>
                </a:lnTo>
                <a:cubicBezTo>
                  <a:pt x="1728845" y="0"/>
                  <a:pt x="1744157" y="15312"/>
                  <a:pt x="1744157" y="34200"/>
                </a:cubicBezTo>
                <a:lnTo>
                  <a:pt x="1744157" y="205194"/>
                </a:lnTo>
                <a:cubicBezTo>
                  <a:pt x="1744157" y="224082"/>
                  <a:pt x="1728845" y="239394"/>
                  <a:pt x="1709957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1"/>
          <p:cNvSpPr/>
          <p:nvPr/>
        </p:nvSpPr>
        <p:spPr>
          <a:xfrm>
            <a:off x="6364316" y="3575950"/>
            <a:ext cx="1667209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数据清洗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8140936" y="3541750"/>
            <a:ext cx="1744157" cy="239394"/>
          </a:xfrm>
          <a:custGeom>
            <a:avLst/>
            <a:gdLst/>
            <a:ahLst/>
            <a:cxnLst/>
            <a:rect l="l" t="t" r="r" b="b"/>
            <a:pathLst>
              <a:path w="1744157" h="239394">
                <a:moveTo>
                  <a:pt x="34200" y="0"/>
                </a:moveTo>
                <a:lnTo>
                  <a:pt x="1709957" y="0"/>
                </a:lnTo>
                <a:cubicBezTo>
                  <a:pt x="1728845" y="0"/>
                  <a:pt x="1744157" y="15312"/>
                  <a:pt x="1744157" y="34200"/>
                </a:cubicBezTo>
                <a:lnTo>
                  <a:pt x="1744157" y="205194"/>
                </a:lnTo>
                <a:cubicBezTo>
                  <a:pt x="1744157" y="224082"/>
                  <a:pt x="1728845" y="239394"/>
                  <a:pt x="1709957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3"/>
          <p:cNvSpPr/>
          <p:nvPr/>
        </p:nvSpPr>
        <p:spPr>
          <a:xfrm>
            <a:off x="8179410" y="3575950"/>
            <a:ext cx="1667209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数据集成</a:t>
            </a:r>
            <a:endParaRPr lang="en-US" sz="1600" dirty="0"/>
          </a:p>
        </p:txBody>
      </p:sp>
      <p:sp>
        <p:nvSpPr>
          <p:cNvPr id="27" name="Shape 24"/>
          <p:cNvSpPr/>
          <p:nvPr/>
        </p:nvSpPr>
        <p:spPr>
          <a:xfrm>
            <a:off x="9956030" y="3541750"/>
            <a:ext cx="1744157" cy="239394"/>
          </a:xfrm>
          <a:custGeom>
            <a:avLst/>
            <a:gdLst/>
            <a:ahLst/>
            <a:cxnLst/>
            <a:rect l="l" t="t" r="r" b="b"/>
            <a:pathLst>
              <a:path w="1744157" h="239394">
                <a:moveTo>
                  <a:pt x="34200" y="0"/>
                </a:moveTo>
                <a:lnTo>
                  <a:pt x="1709957" y="0"/>
                </a:lnTo>
                <a:cubicBezTo>
                  <a:pt x="1728845" y="0"/>
                  <a:pt x="1744157" y="15312"/>
                  <a:pt x="1744157" y="34200"/>
                </a:cubicBezTo>
                <a:lnTo>
                  <a:pt x="1744157" y="205194"/>
                </a:lnTo>
                <a:cubicBezTo>
                  <a:pt x="1744157" y="224082"/>
                  <a:pt x="1728845" y="239394"/>
                  <a:pt x="1709957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5"/>
          <p:cNvSpPr/>
          <p:nvPr/>
        </p:nvSpPr>
        <p:spPr>
          <a:xfrm>
            <a:off x="9994504" y="3575950"/>
            <a:ext cx="1667209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数据发现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6184771" y="4067562"/>
            <a:ext cx="5659961" cy="1171321"/>
          </a:xfrm>
          <a:custGeom>
            <a:avLst/>
            <a:gdLst/>
            <a:ahLst/>
            <a:cxnLst/>
            <a:rect l="l" t="t" r="r" b="b"/>
            <a:pathLst>
              <a:path w="5659961" h="1171321">
                <a:moveTo>
                  <a:pt x="68393" y="0"/>
                </a:moveTo>
                <a:lnTo>
                  <a:pt x="5591567" y="0"/>
                </a:lnTo>
                <a:cubicBezTo>
                  <a:pt x="5629340" y="0"/>
                  <a:pt x="5659961" y="30621"/>
                  <a:pt x="5659961" y="68393"/>
                </a:cubicBezTo>
                <a:lnTo>
                  <a:pt x="5659961" y="1102928"/>
                </a:lnTo>
                <a:cubicBezTo>
                  <a:pt x="5659961" y="1140700"/>
                  <a:pt x="5629340" y="1171321"/>
                  <a:pt x="5591567" y="1171321"/>
                </a:cubicBezTo>
                <a:lnTo>
                  <a:pt x="68393" y="1171321"/>
                </a:lnTo>
                <a:cubicBezTo>
                  <a:pt x="30621" y="1171321"/>
                  <a:pt x="0" y="1140700"/>
                  <a:pt x="0" y="1102928"/>
                </a:cubicBezTo>
                <a:lnTo>
                  <a:pt x="0" y="68393"/>
                </a:lnTo>
                <a:cubicBezTo>
                  <a:pt x="0" y="30646"/>
                  <a:pt x="30646" y="0"/>
                  <a:pt x="6839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7"/>
          <p:cNvSpPr/>
          <p:nvPr/>
        </p:nvSpPr>
        <p:spPr>
          <a:xfrm>
            <a:off x="6347217" y="4251383"/>
            <a:ext cx="153896" cy="153896"/>
          </a:xfrm>
          <a:custGeom>
            <a:avLst/>
            <a:gdLst/>
            <a:ahLst/>
            <a:cxnLst/>
            <a:rect l="l" t="t" r="r" b="b"/>
            <a:pathLst>
              <a:path w="153896" h="153896">
                <a:moveTo>
                  <a:pt x="9619" y="9619"/>
                </a:moveTo>
                <a:cubicBezTo>
                  <a:pt x="14939" y="9619"/>
                  <a:pt x="19237" y="13917"/>
                  <a:pt x="19237" y="19237"/>
                </a:cubicBezTo>
                <a:lnTo>
                  <a:pt x="19237" y="120231"/>
                </a:lnTo>
                <a:cubicBezTo>
                  <a:pt x="19237" y="122877"/>
                  <a:pt x="21401" y="125041"/>
                  <a:pt x="24046" y="125041"/>
                </a:cubicBezTo>
                <a:lnTo>
                  <a:pt x="144278" y="125041"/>
                </a:lnTo>
                <a:cubicBezTo>
                  <a:pt x="149598" y="125041"/>
                  <a:pt x="153896" y="129339"/>
                  <a:pt x="153896" y="134659"/>
                </a:cubicBezTo>
                <a:cubicBezTo>
                  <a:pt x="153896" y="139979"/>
                  <a:pt x="149598" y="144278"/>
                  <a:pt x="144278" y="144278"/>
                </a:cubicBezTo>
                <a:lnTo>
                  <a:pt x="24046" y="144278"/>
                </a:lnTo>
                <a:cubicBezTo>
                  <a:pt x="10761" y="144278"/>
                  <a:pt x="0" y="133517"/>
                  <a:pt x="0" y="120231"/>
                </a:cubicBezTo>
                <a:lnTo>
                  <a:pt x="0" y="19237"/>
                </a:lnTo>
                <a:cubicBezTo>
                  <a:pt x="0" y="13917"/>
                  <a:pt x="4298" y="9619"/>
                  <a:pt x="9619" y="9619"/>
                </a:cubicBezTo>
                <a:close/>
                <a:moveTo>
                  <a:pt x="38474" y="28856"/>
                </a:moveTo>
                <a:cubicBezTo>
                  <a:pt x="38474" y="23535"/>
                  <a:pt x="42772" y="19237"/>
                  <a:pt x="48093" y="19237"/>
                </a:cubicBezTo>
                <a:lnTo>
                  <a:pt x="105804" y="19237"/>
                </a:lnTo>
                <a:cubicBezTo>
                  <a:pt x="111124" y="19237"/>
                  <a:pt x="115422" y="23535"/>
                  <a:pt x="115422" y="28856"/>
                </a:cubicBezTo>
                <a:cubicBezTo>
                  <a:pt x="115422" y="34176"/>
                  <a:pt x="111124" y="38474"/>
                  <a:pt x="105804" y="38474"/>
                </a:cubicBezTo>
                <a:lnTo>
                  <a:pt x="48093" y="38474"/>
                </a:lnTo>
                <a:cubicBezTo>
                  <a:pt x="42772" y="38474"/>
                  <a:pt x="38474" y="34176"/>
                  <a:pt x="38474" y="28856"/>
                </a:cubicBezTo>
                <a:close/>
                <a:moveTo>
                  <a:pt x="48093" y="52902"/>
                </a:moveTo>
                <a:lnTo>
                  <a:pt x="86567" y="52902"/>
                </a:lnTo>
                <a:cubicBezTo>
                  <a:pt x="91887" y="52902"/>
                  <a:pt x="96185" y="57200"/>
                  <a:pt x="96185" y="62520"/>
                </a:cubicBezTo>
                <a:cubicBezTo>
                  <a:pt x="96185" y="67841"/>
                  <a:pt x="91887" y="72139"/>
                  <a:pt x="86567" y="72139"/>
                </a:cubicBezTo>
                <a:lnTo>
                  <a:pt x="48093" y="72139"/>
                </a:lnTo>
                <a:cubicBezTo>
                  <a:pt x="42772" y="72139"/>
                  <a:pt x="38474" y="67841"/>
                  <a:pt x="38474" y="62520"/>
                </a:cubicBezTo>
                <a:cubicBezTo>
                  <a:pt x="38474" y="57200"/>
                  <a:pt x="42772" y="52902"/>
                  <a:pt x="48093" y="52902"/>
                </a:cubicBezTo>
                <a:close/>
                <a:moveTo>
                  <a:pt x="48093" y="86567"/>
                </a:moveTo>
                <a:lnTo>
                  <a:pt x="125041" y="86567"/>
                </a:lnTo>
                <a:cubicBezTo>
                  <a:pt x="130361" y="86567"/>
                  <a:pt x="134659" y="90865"/>
                  <a:pt x="134659" y="96185"/>
                </a:cubicBezTo>
                <a:cubicBezTo>
                  <a:pt x="134659" y="101505"/>
                  <a:pt x="130361" y="105804"/>
                  <a:pt x="125041" y="105804"/>
                </a:cubicBezTo>
                <a:lnTo>
                  <a:pt x="48093" y="105804"/>
                </a:lnTo>
                <a:cubicBezTo>
                  <a:pt x="42772" y="105804"/>
                  <a:pt x="38474" y="101505"/>
                  <a:pt x="38474" y="96185"/>
                </a:cubicBezTo>
                <a:cubicBezTo>
                  <a:pt x="38474" y="90865"/>
                  <a:pt x="42772" y="86567"/>
                  <a:pt x="48093" y="8656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8"/>
          <p:cNvSpPr/>
          <p:nvPr/>
        </p:nvSpPr>
        <p:spPr>
          <a:xfrm>
            <a:off x="6522488" y="4208634"/>
            <a:ext cx="5258121" cy="2393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数据分析任务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325842" y="4550626"/>
            <a:ext cx="5377818" cy="239394"/>
          </a:xfrm>
          <a:custGeom>
            <a:avLst/>
            <a:gdLst/>
            <a:ahLst/>
            <a:cxnLst/>
            <a:rect l="l" t="t" r="r" b="b"/>
            <a:pathLst>
              <a:path w="5377818" h="239394">
                <a:moveTo>
                  <a:pt x="34200" y="0"/>
                </a:moveTo>
                <a:lnTo>
                  <a:pt x="5343618" y="0"/>
                </a:lnTo>
                <a:cubicBezTo>
                  <a:pt x="5362506" y="0"/>
                  <a:pt x="5377818" y="15312"/>
                  <a:pt x="5377818" y="34200"/>
                </a:cubicBezTo>
                <a:lnTo>
                  <a:pt x="5377818" y="205194"/>
                </a:lnTo>
                <a:cubicBezTo>
                  <a:pt x="5377818" y="224082"/>
                  <a:pt x="5362506" y="239394"/>
                  <a:pt x="5343618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0"/>
          <p:cNvSpPr/>
          <p:nvPr/>
        </p:nvSpPr>
        <p:spPr>
          <a:xfrm>
            <a:off x="6428440" y="4584825"/>
            <a:ext cx="5232471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结构化：</a:t>
            </a: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TableQA, NL2SQL, NL2VIS</a:t>
            </a:r>
            <a:endParaRPr lang="en-US" sz="1600" dirty="0"/>
          </a:p>
        </p:txBody>
      </p:sp>
      <p:sp>
        <p:nvSpPr>
          <p:cNvPr id="34" name="Shape 31"/>
          <p:cNvSpPr/>
          <p:nvPr/>
        </p:nvSpPr>
        <p:spPr>
          <a:xfrm>
            <a:off x="6325842" y="4858418"/>
            <a:ext cx="5377818" cy="239394"/>
          </a:xfrm>
          <a:custGeom>
            <a:avLst/>
            <a:gdLst/>
            <a:ahLst/>
            <a:cxnLst/>
            <a:rect l="l" t="t" r="r" b="b"/>
            <a:pathLst>
              <a:path w="5377818" h="239394">
                <a:moveTo>
                  <a:pt x="34200" y="0"/>
                </a:moveTo>
                <a:lnTo>
                  <a:pt x="5343618" y="0"/>
                </a:lnTo>
                <a:cubicBezTo>
                  <a:pt x="5362506" y="0"/>
                  <a:pt x="5377818" y="15312"/>
                  <a:pt x="5377818" y="34200"/>
                </a:cubicBezTo>
                <a:lnTo>
                  <a:pt x="5377818" y="205194"/>
                </a:lnTo>
                <a:cubicBezTo>
                  <a:pt x="5377818" y="224082"/>
                  <a:pt x="5362506" y="239394"/>
                  <a:pt x="5343618" y="239394"/>
                </a:cubicBezTo>
                <a:lnTo>
                  <a:pt x="34200" y="239394"/>
                </a:lnTo>
                <a:cubicBezTo>
                  <a:pt x="15324" y="239394"/>
                  <a:pt x="0" y="224070"/>
                  <a:pt x="0" y="205194"/>
                </a:cubicBezTo>
                <a:lnTo>
                  <a:pt x="0" y="34200"/>
                </a:lnTo>
                <a:cubicBezTo>
                  <a:pt x="0" y="15324"/>
                  <a:pt x="15324" y="0"/>
                  <a:pt x="34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2"/>
          <p:cNvSpPr/>
          <p:nvPr/>
        </p:nvSpPr>
        <p:spPr>
          <a:xfrm>
            <a:off x="6428440" y="4892617"/>
            <a:ext cx="5232471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非结构化：</a:t>
            </a: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报告生成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346266" y="6937353"/>
            <a:ext cx="11499467" cy="384741"/>
          </a:xfrm>
          <a:custGeom>
            <a:avLst/>
            <a:gdLst/>
            <a:ahLst/>
            <a:cxnLst/>
            <a:rect l="l" t="t" r="r" b="b"/>
            <a:pathLst>
              <a:path w="11499467" h="384741">
                <a:moveTo>
                  <a:pt x="68399" y="0"/>
                </a:moveTo>
                <a:lnTo>
                  <a:pt x="11431068" y="0"/>
                </a:lnTo>
                <a:cubicBezTo>
                  <a:pt x="11468844" y="0"/>
                  <a:pt x="11499467" y="30623"/>
                  <a:pt x="11499467" y="68399"/>
                </a:cubicBezTo>
                <a:lnTo>
                  <a:pt x="11499467" y="316341"/>
                </a:lnTo>
                <a:cubicBezTo>
                  <a:pt x="11499467" y="354117"/>
                  <a:pt x="11468844" y="384741"/>
                  <a:pt x="11431068" y="384741"/>
                </a:cubicBezTo>
                <a:lnTo>
                  <a:pt x="68399" y="384741"/>
                </a:lnTo>
                <a:cubicBezTo>
                  <a:pt x="30623" y="384741"/>
                  <a:pt x="0" y="354117"/>
                  <a:pt x="0" y="316341"/>
                </a:cubicBezTo>
                <a:lnTo>
                  <a:pt x="0" y="68399"/>
                </a:lnTo>
                <a:cubicBezTo>
                  <a:pt x="0" y="30623"/>
                  <a:pt x="30623" y="0"/>
                  <a:pt x="68399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4"/>
          <p:cNvSpPr/>
          <p:nvPr/>
        </p:nvSpPr>
        <p:spPr>
          <a:xfrm>
            <a:off x="485201" y="7044225"/>
            <a:ext cx="149621" cy="170996"/>
          </a:xfrm>
          <a:custGeom>
            <a:avLst/>
            <a:gdLst/>
            <a:ahLst/>
            <a:cxnLst/>
            <a:rect l="l" t="t" r="r" b="b"/>
            <a:pathLst>
              <a:path w="149621" h="170996">
                <a:moveTo>
                  <a:pt x="128247" y="170996"/>
                </a:moveTo>
                <a:lnTo>
                  <a:pt x="32062" y="170996"/>
                </a:lnTo>
                <a:cubicBezTo>
                  <a:pt x="14361" y="170996"/>
                  <a:pt x="0" y="156635"/>
                  <a:pt x="0" y="138934"/>
                </a:cubicBezTo>
                <a:lnTo>
                  <a:pt x="0" y="32062"/>
                </a:lnTo>
                <a:cubicBezTo>
                  <a:pt x="0" y="14361"/>
                  <a:pt x="14361" y="0"/>
                  <a:pt x="32062" y="0"/>
                </a:cubicBezTo>
                <a:lnTo>
                  <a:pt x="133590" y="0"/>
                </a:lnTo>
                <a:cubicBezTo>
                  <a:pt x="142441" y="0"/>
                  <a:pt x="149621" y="7180"/>
                  <a:pt x="149621" y="16031"/>
                </a:cubicBezTo>
                <a:lnTo>
                  <a:pt x="149621" y="112216"/>
                </a:lnTo>
                <a:cubicBezTo>
                  <a:pt x="149621" y="119196"/>
                  <a:pt x="145146" y="125141"/>
                  <a:pt x="138934" y="127345"/>
                </a:cubicBezTo>
                <a:lnTo>
                  <a:pt x="138934" y="149621"/>
                </a:lnTo>
                <a:cubicBezTo>
                  <a:pt x="144845" y="149621"/>
                  <a:pt x="149621" y="154397"/>
                  <a:pt x="149621" y="160309"/>
                </a:cubicBezTo>
                <a:cubicBezTo>
                  <a:pt x="149621" y="166220"/>
                  <a:pt x="144845" y="170996"/>
                  <a:pt x="138934" y="170996"/>
                </a:cubicBezTo>
                <a:lnTo>
                  <a:pt x="128247" y="170996"/>
                </a:lnTo>
                <a:close/>
                <a:moveTo>
                  <a:pt x="32062" y="128247"/>
                </a:moveTo>
                <a:cubicBezTo>
                  <a:pt x="26150" y="128247"/>
                  <a:pt x="21374" y="133023"/>
                  <a:pt x="21374" y="138934"/>
                </a:cubicBezTo>
                <a:cubicBezTo>
                  <a:pt x="21374" y="144845"/>
                  <a:pt x="26150" y="149621"/>
                  <a:pt x="32062" y="149621"/>
                </a:cubicBezTo>
                <a:lnTo>
                  <a:pt x="117560" y="149621"/>
                </a:lnTo>
                <a:lnTo>
                  <a:pt x="117560" y="128247"/>
                </a:lnTo>
                <a:lnTo>
                  <a:pt x="32062" y="128247"/>
                </a:lnTo>
                <a:close/>
                <a:moveTo>
                  <a:pt x="42749" y="50764"/>
                </a:moveTo>
                <a:cubicBezTo>
                  <a:pt x="42749" y="55206"/>
                  <a:pt x="46322" y="58780"/>
                  <a:pt x="50764" y="58780"/>
                </a:cubicBezTo>
                <a:lnTo>
                  <a:pt x="109544" y="58780"/>
                </a:lnTo>
                <a:cubicBezTo>
                  <a:pt x="113986" y="58780"/>
                  <a:pt x="117560" y="55206"/>
                  <a:pt x="117560" y="50764"/>
                </a:cubicBezTo>
                <a:cubicBezTo>
                  <a:pt x="117560" y="46322"/>
                  <a:pt x="113986" y="42749"/>
                  <a:pt x="109544" y="42749"/>
                </a:cubicBezTo>
                <a:lnTo>
                  <a:pt x="50764" y="42749"/>
                </a:lnTo>
                <a:cubicBezTo>
                  <a:pt x="46322" y="42749"/>
                  <a:pt x="42749" y="46322"/>
                  <a:pt x="42749" y="50764"/>
                </a:cubicBezTo>
                <a:close/>
                <a:moveTo>
                  <a:pt x="50764" y="74811"/>
                </a:moveTo>
                <a:cubicBezTo>
                  <a:pt x="46322" y="74811"/>
                  <a:pt x="42749" y="78384"/>
                  <a:pt x="42749" y="82826"/>
                </a:cubicBezTo>
                <a:cubicBezTo>
                  <a:pt x="42749" y="87268"/>
                  <a:pt x="46322" y="90842"/>
                  <a:pt x="50764" y="90842"/>
                </a:cubicBezTo>
                <a:lnTo>
                  <a:pt x="109544" y="90842"/>
                </a:lnTo>
                <a:cubicBezTo>
                  <a:pt x="113986" y="90842"/>
                  <a:pt x="117560" y="87268"/>
                  <a:pt x="117560" y="82826"/>
                </a:cubicBezTo>
                <a:cubicBezTo>
                  <a:pt x="117560" y="78384"/>
                  <a:pt x="113986" y="74811"/>
                  <a:pt x="109544" y="74811"/>
                </a:cubicBezTo>
                <a:lnTo>
                  <a:pt x="50764" y="74811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5"/>
          <p:cNvSpPr/>
          <p:nvPr/>
        </p:nvSpPr>
        <p:spPr>
          <a:xfrm>
            <a:off x="769481" y="7044225"/>
            <a:ext cx="6489290" cy="170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94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Sun Z, Wang J, Zhao X, et al. Data Agent: A Holistic Architecture for Orchestrating Data+ AI Ecosystems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EXAMPLE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数据智能体示例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376363"/>
            <a:ext cx="11420475" cy="5191125"/>
          </a:xfrm>
          <a:custGeom>
            <a:avLst/>
            <a:gdLst/>
            <a:ahLst/>
            <a:cxnLst/>
            <a:rect l="l" t="t" r="r" b="b"/>
            <a:pathLst>
              <a:path w="11420475" h="5191125">
                <a:moveTo>
                  <a:pt x="76206" y="0"/>
                </a:moveTo>
                <a:lnTo>
                  <a:pt x="11344269" y="0"/>
                </a:lnTo>
                <a:cubicBezTo>
                  <a:pt x="11386328" y="0"/>
                  <a:pt x="11420475" y="34147"/>
                  <a:pt x="11420475" y="76206"/>
                </a:cubicBezTo>
                <a:lnTo>
                  <a:pt x="11420475" y="5114919"/>
                </a:lnTo>
                <a:cubicBezTo>
                  <a:pt x="11420475" y="5157007"/>
                  <a:pt x="11386357" y="5191125"/>
                  <a:pt x="11344269" y="5191125"/>
                </a:cubicBezTo>
                <a:lnTo>
                  <a:pt x="76206" y="5191125"/>
                </a:lnTo>
                <a:cubicBezTo>
                  <a:pt x="34118" y="5191125"/>
                  <a:pt x="0" y="5157007"/>
                  <a:pt x="0" y="5114919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19125" y="164782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57163" y="0"/>
                </a:moveTo>
                <a:cubicBezTo>
                  <a:pt x="157163" y="-7903"/>
                  <a:pt x="150778" y="-14287"/>
                  <a:pt x="142875" y="-14287"/>
                </a:cubicBezTo>
                <a:cubicBezTo>
                  <a:pt x="134972" y="-14287"/>
                  <a:pt x="128588" y="-7903"/>
                  <a:pt x="128588" y="0"/>
                </a:cubicBezTo>
                <a:lnTo>
                  <a:pt x="128588" y="28575"/>
                </a:lnTo>
                <a:lnTo>
                  <a:pt x="85725" y="28575"/>
                </a:lnTo>
                <a:cubicBezTo>
                  <a:pt x="62061" y="28575"/>
                  <a:pt x="42863" y="47774"/>
                  <a:pt x="42863" y="71438"/>
                </a:cubicBezTo>
                <a:lnTo>
                  <a:pt x="42863" y="171450"/>
                </a:lnTo>
                <a:cubicBezTo>
                  <a:pt x="42863" y="195114"/>
                  <a:pt x="62061" y="214313"/>
                  <a:pt x="85725" y="214313"/>
                </a:cubicBezTo>
                <a:lnTo>
                  <a:pt x="200025" y="214313"/>
                </a:lnTo>
                <a:cubicBezTo>
                  <a:pt x="223689" y="214313"/>
                  <a:pt x="242888" y="195114"/>
                  <a:pt x="242888" y="171450"/>
                </a:cubicBezTo>
                <a:lnTo>
                  <a:pt x="242888" y="71438"/>
                </a:lnTo>
                <a:cubicBezTo>
                  <a:pt x="242888" y="47774"/>
                  <a:pt x="223689" y="28575"/>
                  <a:pt x="200025" y="28575"/>
                </a:cubicBezTo>
                <a:lnTo>
                  <a:pt x="157163" y="28575"/>
                </a:lnTo>
                <a:lnTo>
                  <a:pt x="157163" y="0"/>
                </a:lnTo>
                <a:close/>
                <a:moveTo>
                  <a:pt x="71438" y="164306"/>
                </a:moveTo>
                <a:cubicBezTo>
                  <a:pt x="71438" y="158368"/>
                  <a:pt x="76215" y="153591"/>
                  <a:pt x="82153" y="153591"/>
                </a:cubicBezTo>
                <a:lnTo>
                  <a:pt x="96441" y="153591"/>
                </a:lnTo>
                <a:cubicBezTo>
                  <a:pt x="102379" y="153591"/>
                  <a:pt x="107156" y="158368"/>
                  <a:pt x="107156" y="164306"/>
                </a:cubicBezTo>
                <a:cubicBezTo>
                  <a:pt x="107156" y="170244"/>
                  <a:pt x="102379" y="175022"/>
                  <a:pt x="96441" y="175022"/>
                </a:cubicBezTo>
                <a:lnTo>
                  <a:pt x="82153" y="175022"/>
                </a:lnTo>
                <a:cubicBezTo>
                  <a:pt x="76215" y="175022"/>
                  <a:pt x="71438" y="170244"/>
                  <a:pt x="71438" y="164306"/>
                </a:cubicBezTo>
                <a:close/>
                <a:moveTo>
                  <a:pt x="125016" y="164306"/>
                </a:moveTo>
                <a:cubicBezTo>
                  <a:pt x="125016" y="158368"/>
                  <a:pt x="129793" y="153591"/>
                  <a:pt x="135731" y="153591"/>
                </a:cubicBezTo>
                <a:lnTo>
                  <a:pt x="150019" y="153591"/>
                </a:lnTo>
                <a:cubicBezTo>
                  <a:pt x="155957" y="153591"/>
                  <a:pt x="160734" y="158368"/>
                  <a:pt x="160734" y="164306"/>
                </a:cubicBezTo>
                <a:cubicBezTo>
                  <a:pt x="160734" y="170244"/>
                  <a:pt x="155957" y="175022"/>
                  <a:pt x="150019" y="175022"/>
                </a:cubicBezTo>
                <a:lnTo>
                  <a:pt x="135731" y="175022"/>
                </a:lnTo>
                <a:cubicBezTo>
                  <a:pt x="129793" y="175022"/>
                  <a:pt x="125016" y="170244"/>
                  <a:pt x="125016" y="164306"/>
                </a:cubicBezTo>
                <a:close/>
                <a:moveTo>
                  <a:pt x="178594" y="164306"/>
                </a:moveTo>
                <a:cubicBezTo>
                  <a:pt x="178594" y="158368"/>
                  <a:pt x="183371" y="153591"/>
                  <a:pt x="189309" y="153591"/>
                </a:cubicBezTo>
                <a:lnTo>
                  <a:pt x="203597" y="153591"/>
                </a:lnTo>
                <a:cubicBezTo>
                  <a:pt x="209535" y="153591"/>
                  <a:pt x="214313" y="158368"/>
                  <a:pt x="214313" y="164306"/>
                </a:cubicBezTo>
                <a:cubicBezTo>
                  <a:pt x="214313" y="170244"/>
                  <a:pt x="209535" y="175022"/>
                  <a:pt x="203597" y="175022"/>
                </a:cubicBezTo>
                <a:lnTo>
                  <a:pt x="189309" y="175022"/>
                </a:lnTo>
                <a:cubicBezTo>
                  <a:pt x="183371" y="175022"/>
                  <a:pt x="178594" y="170244"/>
                  <a:pt x="178594" y="164306"/>
                </a:cubicBezTo>
                <a:close/>
                <a:moveTo>
                  <a:pt x="100013" y="78581"/>
                </a:moveTo>
                <a:cubicBezTo>
                  <a:pt x="111841" y="78581"/>
                  <a:pt x="121444" y="88184"/>
                  <a:pt x="121444" y="100013"/>
                </a:cubicBezTo>
                <a:cubicBezTo>
                  <a:pt x="121444" y="111841"/>
                  <a:pt x="111841" y="121444"/>
                  <a:pt x="100013" y="121444"/>
                </a:cubicBezTo>
                <a:cubicBezTo>
                  <a:pt x="88184" y="121444"/>
                  <a:pt x="78581" y="111841"/>
                  <a:pt x="78581" y="100013"/>
                </a:cubicBezTo>
                <a:cubicBezTo>
                  <a:pt x="78581" y="88184"/>
                  <a:pt x="88184" y="78581"/>
                  <a:pt x="100013" y="78581"/>
                </a:cubicBezTo>
                <a:close/>
                <a:moveTo>
                  <a:pt x="164306" y="100013"/>
                </a:moveTo>
                <a:cubicBezTo>
                  <a:pt x="164306" y="88184"/>
                  <a:pt x="173909" y="78581"/>
                  <a:pt x="185738" y="78581"/>
                </a:cubicBezTo>
                <a:cubicBezTo>
                  <a:pt x="197566" y="78581"/>
                  <a:pt x="207169" y="88184"/>
                  <a:pt x="207169" y="100013"/>
                </a:cubicBezTo>
                <a:cubicBezTo>
                  <a:pt x="207169" y="111841"/>
                  <a:pt x="197566" y="121444"/>
                  <a:pt x="185738" y="121444"/>
                </a:cubicBezTo>
                <a:cubicBezTo>
                  <a:pt x="173909" y="121444"/>
                  <a:pt x="164306" y="111841"/>
                  <a:pt x="164306" y="100013"/>
                </a:cubicBezTo>
                <a:close/>
                <a:moveTo>
                  <a:pt x="28575" y="100013"/>
                </a:move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142875"/>
                </a:lnTo>
                <a:cubicBezTo>
                  <a:pt x="0" y="150778"/>
                  <a:pt x="6385" y="157163"/>
                  <a:pt x="14288" y="157163"/>
                </a:cubicBezTo>
                <a:cubicBezTo>
                  <a:pt x="22190" y="157163"/>
                  <a:pt x="28575" y="150778"/>
                  <a:pt x="28575" y="142875"/>
                </a:cubicBezTo>
                <a:lnTo>
                  <a:pt x="28575" y="100013"/>
                </a:lnTo>
                <a:close/>
                <a:moveTo>
                  <a:pt x="271463" y="85725"/>
                </a:moveTo>
                <a:cubicBezTo>
                  <a:pt x="263560" y="85725"/>
                  <a:pt x="257175" y="92110"/>
                  <a:pt x="257175" y="100013"/>
                </a:cubicBezTo>
                <a:lnTo>
                  <a:pt x="257175" y="142875"/>
                </a:lnTo>
                <a:cubicBezTo>
                  <a:pt x="257175" y="150778"/>
                  <a:pt x="263560" y="157163"/>
                  <a:pt x="271463" y="157163"/>
                </a:cubicBezTo>
                <a:cubicBezTo>
                  <a:pt x="279365" y="157163"/>
                  <a:pt x="285750" y="150778"/>
                  <a:pt x="285750" y="142875"/>
                </a:cubicBezTo>
                <a:lnTo>
                  <a:pt x="285750" y="100013"/>
                </a:lnTo>
                <a:cubicBezTo>
                  <a:pt x="285750" y="92110"/>
                  <a:pt x="279365" y="85725"/>
                  <a:pt x="271463" y="857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904875" y="1609725"/>
            <a:ext cx="107823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数据智能体工作流程示例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38175" y="2066925"/>
            <a:ext cx="6496050" cy="762000"/>
          </a:xfrm>
          <a:custGeom>
            <a:avLst/>
            <a:gdLst/>
            <a:ahLst/>
            <a:cxnLst/>
            <a:rect l="l" t="t" r="r" b="b"/>
            <a:pathLst>
              <a:path w="6496050" h="762000">
                <a:moveTo>
                  <a:pt x="38100" y="0"/>
                </a:moveTo>
                <a:lnTo>
                  <a:pt x="6419850" y="0"/>
                </a:lnTo>
                <a:cubicBezTo>
                  <a:pt x="6461906" y="0"/>
                  <a:pt x="6496050" y="34144"/>
                  <a:pt x="6496050" y="76200"/>
                </a:cubicBezTo>
                <a:lnTo>
                  <a:pt x="6496050" y="685800"/>
                </a:lnTo>
                <a:cubicBezTo>
                  <a:pt x="6496050" y="727856"/>
                  <a:pt x="6461906" y="762000"/>
                  <a:pt x="64198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38175" y="2066925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809625" y="22193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771525" y="221932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28725" y="2219325"/>
            <a:ext cx="3257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用户提出需求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28725" y="2486025"/>
            <a:ext cx="3248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"分析过去一年的销售数据，找出增长最快的产品类别"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38175" y="2943225"/>
            <a:ext cx="6496050" cy="762000"/>
          </a:xfrm>
          <a:custGeom>
            <a:avLst/>
            <a:gdLst/>
            <a:ahLst/>
            <a:cxnLst/>
            <a:rect l="l" t="t" r="r" b="b"/>
            <a:pathLst>
              <a:path w="6496050" h="762000">
                <a:moveTo>
                  <a:pt x="38100" y="0"/>
                </a:moveTo>
                <a:lnTo>
                  <a:pt x="6419850" y="0"/>
                </a:lnTo>
                <a:cubicBezTo>
                  <a:pt x="6461906" y="0"/>
                  <a:pt x="6496050" y="34144"/>
                  <a:pt x="6496050" y="76200"/>
                </a:cubicBezTo>
                <a:lnTo>
                  <a:pt x="6496050" y="685800"/>
                </a:lnTo>
                <a:cubicBezTo>
                  <a:pt x="6496050" y="727856"/>
                  <a:pt x="6461906" y="762000"/>
                  <a:pt x="64198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38175" y="2943225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809625" y="30956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771525" y="309562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28725" y="3095625"/>
            <a:ext cx="44767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数据智能体理解任务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28725" y="3362325"/>
            <a:ext cx="4467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解析需求，识别需要访问销售数据库，提取时间范围、产品类别、销售指标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8175" y="3819525"/>
            <a:ext cx="6496050" cy="762000"/>
          </a:xfrm>
          <a:custGeom>
            <a:avLst/>
            <a:gdLst/>
            <a:ahLst/>
            <a:cxnLst/>
            <a:rect l="l" t="t" r="r" b="b"/>
            <a:pathLst>
              <a:path w="6496050" h="762000">
                <a:moveTo>
                  <a:pt x="38100" y="0"/>
                </a:moveTo>
                <a:lnTo>
                  <a:pt x="6419850" y="0"/>
                </a:lnTo>
                <a:cubicBezTo>
                  <a:pt x="6461906" y="0"/>
                  <a:pt x="6496050" y="34144"/>
                  <a:pt x="6496050" y="76200"/>
                </a:cubicBezTo>
                <a:lnTo>
                  <a:pt x="6496050" y="685800"/>
                </a:lnTo>
                <a:cubicBezTo>
                  <a:pt x="6496050" y="727856"/>
                  <a:pt x="6461906" y="762000"/>
                  <a:pt x="64198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Shape 19"/>
          <p:cNvSpPr/>
          <p:nvPr/>
        </p:nvSpPr>
        <p:spPr>
          <a:xfrm>
            <a:off x="638175" y="3819525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809625" y="39719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771525" y="397192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28725" y="3971925"/>
            <a:ext cx="3895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自主编排执行流程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228725" y="4238625"/>
            <a:ext cx="3886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连接数据库 → 查询数据 → 清洗处理 → 分析计算 → 生成可视化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38175" y="4695825"/>
            <a:ext cx="6496050" cy="762000"/>
          </a:xfrm>
          <a:custGeom>
            <a:avLst/>
            <a:gdLst/>
            <a:ahLst/>
            <a:cxnLst/>
            <a:rect l="l" t="t" r="r" b="b"/>
            <a:pathLst>
              <a:path w="6496050" h="762000">
                <a:moveTo>
                  <a:pt x="38100" y="0"/>
                </a:moveTo>
                <a:lnTo>
                  <a:pt x="6419850" y="0"/>
                </a:lnTo>
                <a:cubicBezTo>
                  <a:pt x="6461906" y="0"/>
                  <a:pt x="6496050" y="34144"/>
                  <a:pt x="6496050" y="76200"/>
                </a:cubicBezTo>
                <a:lnTo>
                  <a:pt x="6496050" y="685800"/>
                </a:lnTo>
                <a:cubicBezTo>
                  <a:pt x="6496050" y="727856"/>
                  <a:pt x="6461906" y="762000"/>
                  <a:pt x="64198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638175" y="4695825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809625" y="48482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71525" y="484822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228725" y="4848225"/>
            <a:ext cx="35433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迭代优化与验证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228725" y="5114925"/>
            <a:ext cx="3533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根据执行反馈调整查询，验证结果准确性，优化可视化效果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38175" y="5572125"/>
            <a:ext cx="6496050" cy="762000"/>
          </a:xfrm>
          <a:custGeom>
            <a:avLst/>
            <a:gdLst/>
            <a:ahLst/>
            <a:cxnLst/>
            <a:rect l="l" t="t" r="r" b="b"/>
            <a:pathLst>
              <a:path w="6496050" h="762000">
                <a:moveTo>
                  <a:pt x="38100" y="0"/>
                </a:moveTo>
                <a:lnTo>
                  <a:pt x="6419850" y="0"/>
                </a:lnTo>
                <a:cubicBezTo>
                  <a:pt x="6461906" y="0"/>
                  <a:pt x="6496050" y="34144"/>
                  <a:pt x="6496050" y="76200"/>
                </a:cubicBezTo>
                <a:lnTo>
                  <a:pt x="6496050" y="685800"/>
                </a:lnTo>
                <a:cubicBezTo>
                  <a:pt x="6496050" y="727856"/>
                  <a:pt x="6461906" y="762000"/>
                  <a:pt x="6419850" y="762000"/>
                </a:cubicBez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38175" y="5572125"/>
            <a:ext cx="38100" cy="762000"/>
          </a:xfrm>
          <a:custGeom>
            <a:avLst/>
            <a:gdLst/>
            <a:ahLst/>
            <a:cxnLst/>
            <a:rect l="l" t="t" r="r" b="b"/>
            <a:pathLst>
              <a:path w="38100" h="762000">
                <a:moveTo>
                  <a:pt x="38100" y="0"/>
                </a:moveTo>
                <a:lnTo>
                  <a:pt x="38100" y="0"/>
                </a:lnTo>
                <a:lnTo>
                  <a:pt x="38100" y="762000"/>
                </a:lnTo>
                <a:lnTo>
                  <a:pt x="38100" y="762000"/>
                </a:lnTo>
                <a:cubicBezTo>
                  <a:pt x="17072" y="762000"/>
                  <a:pt x="0" y="744928"/>
                  <a:pt x="0" y="7239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809625" y="5724525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771525" y="5724525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1228725" y="5724525"/>
            <a:ext cx="4200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输出完整分析报告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228725" y="5991225"/>
            <a:ext cx="419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返回包含图表、数据表格、关键洞察和 recommendations 的综合报告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287518" y="2071688"/>
            <a:ext cx="4276725" cy="4257675"/>
          </a:xfrm>
          <a:custGeom>
            <a:avLst/>
            <a:gdLst/>
            <a:ahLst/>
            <a:cxnLst/>
            <a:rect l="l" t="t" r="r" b="b"/>
            <a:pathLst>
              <a:path w="4276725" h="4257675">
                <a:moveTo>
                  <a:pt x="76212" y="0"/>
                </a:moveTo>
                <a:lnTo>
                  <a:pt x="4200513" y="0"/>
                </a:lnTo>
                <a:cubicBezTo>
                  <a:pt x="4242604" y="0"/>
                  <a:pt x="4276725" y="34121"/>
                  <a:pt x="4276725" y="76212"/>
                </a:cubicBezTo>
                <a:lnTo>
                  <a:pt x="4276725" y="4181463"/>
                </a:lnTo>
                <a:cubicBezTo>
                  <a:pt x="4276725" y="4223554"/>
                  <a:pt x="4242604" y="4257675"/>
                  <a:pt x="4200513" y="4257675"/>
                </a:cubicBezTo>
                <a:lnTo>
                  <a:pt x="76212" y="4257675"/>
                </a:lnTo>
                <a:cubicBezTo>
                  <a:pt x="34121" y="4257675"/>
                  <a:pt x="0" y="4223554"/>
                  <a:pt x="0" y="4181463"/>
                </a:cubicBezTo>
                <a:lnTo>
                  <a:pt x="0" y="76212"/>
                </a:lnTo>
                <a:cubicBezTo>
                  <a:pt x="0" y="34150"/>
                  <a:pt x="34150" y="0"/>
                  <a:pt x="76212" y="0"/>
                </a:cubicBezTo>
                <a:close/>
              </a:path>
            </a:pathLst>
          </a:custGeom>
          <a:solidFill>
            <a:srgbClr val="1A1D21">
              <a:alpha val="3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7444680" y="2228850"/>
            <a:ext cx="4048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关键特性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444680" y="2609850"/>
            <a:ext cx="3962400" cy="342900"/>
          </a:xfrm>
          <a:custGeom>
            <a:avLst/>
            <a:gdLst/>
            <a:ahLst/>
            <a:cxnLst/>
            <a:rect l="l" t="t" r="r" b="b"/>
            <a:pathLst>
              <a:path w="3962400" h="342900">
                <a:moveTo>
                  <a:pt x="76199" y="0"/>
                </a:moveTo>
                <a:lnTo>
                  <a:pt x="3886201" y="0"/>
                </a:lnTo>
                <a:cubicBezTo>
                  <a:pt x="3928284" y="0"/>
                  <a:pt x="3962400" y="34116"/>
                  <a:pt x="3962400" y="76199"/>
                </a:cubicBezTo>
                <a:lnTo>
                  <a:pt x="3962400" y="266701"/>
                </a:lnTo>
                <a:cubicBezTo>
                  <a:pt x="3962400" y="308784"/>
                  <a:pt x="3928284" y="342900"/>
                  <a:pt x="388620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7539930" y="27051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7787580" y="2686050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端到端自动化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444680" y="3028950"/>
            <a:ext cx="3962400" cy="342900"/>
          </a:xfrm>
          <a:custGeom>
            <a:avLst/>
            <a:gdLst/>
            <a:ahLst/>
            <a:cxnLst/>
            <a:rect l="l" t="t" r="r" b="b"/>
            <a:pathLst>
              <a:path w="3962400" h="342900">
                <a:moveTo>
                  <a:pt x="76199" y="0"/>
                </a:moveTo>
                <a:lnTo>
                  <a:pt x="3886201" y="0"/>
                </a:lnTo>
                <a:cubicBezTo>
                  <a:pt x="3928284" y="0"/>
                  <a:pt x="3962400" y="34116"/>
                  <a:pt x="3962400" y="76199"/>
                </a:cubicBezTo>
                <a:lnTo>
                  <a:pt x="3962400" y="266701"/>
                </a:lnTo>
                <a:cubicBezTo>
                  <a:pt x="3962400" y="308784"/>
                  <a:pt x="3928284" y="342900"/>
                  <a:pt x="388620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7539930" y="3124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7787580" y="310515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环境感知与交互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7444680" y="3448050"/>
            <a:ext cx="3962400" cy="342900"/>
          </a:xfrm>
          <a:custGeom>
            <a:avLst/>
            <a:gdLst/>
            <a:ahLst/>
            <a:cxnLst/>
            <a:rect l="l" t="t" r="r" b="b"/>
            <a:pathLst>
              <a:path w="3962400" h="342900">
                <a:moveTo>
                  <a:pt x="76199" y="0"/>
                </a:moveTo>
                <a:lnTo>
                  <a:pt x="3886201" y="0"/>
                </a:lnTo>
                <a:cubicBezTo>
                  <a:pt x="3928284" y="0"/>
                  <a:pt x="3962400" y="34116"/>
                  <a:pt x="3962400" y="76199"/>
                </a:cubicBezTo>
                <a:lnTo>
                  <a:pt x="3962400" y="266701"/>
                </a:lnTo>
                <a:cubicBezTo>
                  <a:pt x="3962400" y="308784"/>
                  <a:pt x="3928284" y="342900"/>
                  <a:pt x="388620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7539930" y="3543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7787580" y="352425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自主决策与优化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7444680" y="3867150"/>
            <a:ext cx="3962400" cy="342900"/>
          </a:xfrm>
          <a:custGeom>
            <a:avLst/>
            <a:gdLst/>
            <a:ahLst/>
            <a:cxnLst/>
            <a:rect l="l" t="t" r="r" b="b"/>
            <a:pathLst>
              <a:path w="3962400" h="342900">
                <a:moveTo>
                  <a:pt x="76199" y="0"/>
                </a:moveTo>
                <a:lnTo>
                  <a:pt x="3886201" y="0"/>
                </a:lnTo>
                <a:cubicBezTo>
                  <a:pt x="3928284" y="0"/>
                  <a:pt x="3962400" y="34116"/>
                  <a:pt x="3962400" y="76199"/>
                </a:cubicBezTo>
                <a:lnTo>
                  <a:pt x="3962400" y="266701"/>
                </a:lnTo>
                <a:cubicBezTo>
                  <a:pt x="3962400" y="308784"/>
                  <a:pt x="3928284" y="342900"/>
                  <a:pt x="388620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Shape 48"/>
          <p:cNvSpPr/>
          <p:nvPr/>
        </p:nvSpPr>
        <p:spPr>
          <a:xfrm>
            <a:off x="7539930" y="39624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7787580" y="394335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多步骤任务编排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7444680" y="4286250"/>
            <a:ext cx="3962400" cy="342900"/>
          </a:xfrm>
          <a:custGeom>
            <a:avLst/>
            <a:gdLst/>
            <a:ahLst/>
            <a:cxnLst/>
            <a:rect l="l" t="t" r="r" b="b"/>
            <a:pathLst>
              <a:path w="3962400" h="342900">
                <a:moveTo>
                  <a:pt x="76199" y="0"/>
                </a:moveTo>
                <a:lnTo>
                  <a:pt x="3886201" y="0"/>
                </a:lnTo>
                <a:cubicBezTo>
                  <a:pt x="3928284" y="0"/>
                  <a:pt x="3962400" y="34116"/>
                  <a:pt x="3962400" y="76199"/>
                </a:cubicBezTo>
                <a:lnTo>
                  <a:pt x="3962400" y="266701"/>
                </a:lnTo>
                <a:cubicBezTo>
                  <a:pt x="3962400" y="308784"/>
                  <a:pt x="3928284" y="342900"/>
                  <a:pt x="3886201" y="342900"/>
                </a:cubicBezTo>
                <a:lnTo>
                  <a:pt x="76199" y="342900"/>
                </a:lnTo>
                <a:cubicBezTo>
                  <a:pt x="34144" y="342900"/>
                  <a:pt x="0" y="308756"/>
                  <a:pt x="0" y="2667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20000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3" name="Shape 51"/>
          <p:cNvSpPr/>
          <p:nvPr/>
        </p:nvSpPr>
        <p:spPr>
          <a:xfrm>
            <a:off x="7539930" y="43815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Text 52"/>
          <p:cNvSpPr/>
          <p:nvPr/>
        </p:nvSpPr>
        <p:spPr>
          <a:xfrm>
            <a:off x="7787580" y="4362450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结果验证与反馈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7449443" y="4786313"/>
            <a:ext cx="3952875" cy="676275"/>
          </a:xfrm>
          <a:custGeom>
            <a:avLst/>
            <a:gdLst/>
            <a:ahLst/>
            <a:cxnLst/>
            <a:rect l="l" t="t" r="r" b="b"/>
            <a:pathLst>
              <a:path w="3952875" h="676275">
                <a:moveTo>
                  <a:pt x="76203" y="0"/>
                </a:moveTo>
                <a:lnTo>
                  <a:pt x="3876672" y="0"/>
                </a:lnTo>
                <a:cubicBezTo>
                  <a:pt x="3918758" y="0"/>
                  <a:pt x="3952875" y="34117"/>
                  <a:pt x="3952875" y="76203"/>
                </a:cubicBezTo>
                <a:lnTo>
                  <a:pt x="3952875" y="600072"/>
                </a:lnTo>
                <a:cubicBezTo>
                  <a:pt x="3952875" y="642158"/>
                  <a:pt x="3918758" y="676275"/>
                  <a:pt x="3876672" y="676275"/>
                </a:cubicBezTo>
                <a:lnTo>
                  <a:pt x="76203" y="676275"/>
                </a:lnTo>
                <a:cubicBezTo>
                  <a:pt x="34117" y="676275"/>
                  <a:pt x="0" y="642158"/>
                  <a:pt x="0" y="600072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6" name="Shape 54"/>
          <p:cNvSpPr/>
          <p:nvPr/>
        </p:nvSpPr>
        <p:spPr>
          <a:xfrm>
            <a:off x="7587555" y="4943475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66675" y="133350"/>
                </a:moveTo>
                <a:cubicBezTo>
                  <a:pt x="103474" y="133350"/>
                  <a:pt x="133350" y="103474"/>
                  <a:pt x="133350" y="66675"/>
                </a:cubicBezTo>
                <a:cubicBezTo>
                  <a:pt x="133350" y="29876"/>
                  <a:pt x="103474" y="0"/>
                  <a:pt x="66675" y="0"/>
                </a:cubicBezTo>
                <a:cubicBezTo>
                  <a:pt x="29876" y="0"/>
                  <a:pt x="0" y="29876"/>
                  <a:pt x="0" y="66675"/>
                </a:cubicBezTo>
                <a:cubicBezTo>
                  <a:pt x="0" y="103474"/>
                  <a:pt x="29876" y="133350"/>
                  <a:pt x="66675" y="133350"/>
                </a:cubicBezTo>
                <a:close/>
                <a:moveTo>
                  <a:pt x="58341" y="41672"/>
                </a:moveTo>
                <a:cubicBezTo>
                  <a:pt x="58341" y="37072"/>
                  <a:pt x="62075" y="33337"/>
                  <a:pt x="66675" y="33337"/>
                </a:cubicBezTo>
                <a:cubicBezTo>
                  <a:pt x="71275" y="33337"/>
                  <a:pt x="75009" y="37072"/>
                  <a:pt x="75009" y="41672"/>
                </a:cubicBezTo>
                <a:cubicBezTo>
                  <a:pt x="75009" y="46272"/>
                  <a:pt x="71275" y="50006"/>
                  <a:pt x="66675" y="50006"/>
                </a:cubicBezTo>
                <a:cubicBezTo>
                  <a:pt x="62075" y="50006"/>
                  <a:pt x="58341" y="46272"/>
                  <a:pt x="58341" y="41672"/>
                </a:cubicBezTo>
                <a:close/>
                <a:moveTo>
                  <a:pt x="56257" y="58341"/>
                </a:moveTo>
                <a:lnTo>
                  <a:pt x="68759" y="58341"/>
                </a:lnTo>
                <a:cubicBezTo>
                  <a:pt x="72223" y="58341"/>
                  <a:pt x="75009" y="61127"/>
                  <a:pt x="75009" y="64591"/>
                </a:cubicBezTo>
                <a:lnTo>
                  <a:pt x="75009" y="87511"/>
                </a:lnTo>
                <a:lnTo>
                  <a:pt x="77093" y="87511"/>
                </a:lnTo>
                <a:cubicBezTo>
                  <a:pt x="80557" y="87511"/>
                  <a:pt x="83344" y="90298"/>
                  <a:pt x="83344" y="93762"/>
                </a:cubicBezTo>
                <a:cubicBezTo>
                  <a:pt x="83344" y="97226"/>
                  <a:pt x="80557" y="100013"/>
                  <a:pt x="77093" y="100013"/>
                </a:cubicBezTo>
                <a:lnTo>
                  <a:pt x="56257" y="100013"/>
                </a:lnTo>
                <a:cubicBezTo>
                  <a:pt x="52793" y="100013"/>
                  <a:pt x="50006" y="97226"/>
                  <a:pt x="50006" y="93762"/>
                </a:cubicBezTo>
                <a:cubicBezTo>
                  <a:pt x="50006" y="90298"/>
                  <a:pt x="52793" y="87511"/>
                  <a:pt x="56257" y="87511"/>
                </a:cubicBezTo>
                <a:lnTo>
                  <a:pt x="62508" y="87511"/>
                </a:lnTo>
                <a:lnTo>
                  <a:pt x="62508" y="70842"/>
                </a:lnTo>
                <a:lnTo>
                  <a:pt x="56257" y="70842"/>
                </a:lnTo>
                <a:cubicBezTo>
                  <a:pt x="52793" y="70842"/>
                  <a:pt x="50006" y="68055"/>
                  <a:pt x="50006" y="64591"/>
                </a:cubicBezTo>
                <a:cubicBezTo>
                  <a:pt x="50006" y="61127"/>
                  <a:pt x="52793" y="58341"/>
                  <a:pt x="56257" y="5834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Text 55"/>
          <p:cNvSpPr/>
          <p:nvPr/>
        </p:nvSpPr>
        <p:spPr>
          <a:xfrm>
            <a:off x="7797105" y="4905375"/>
            <a:ext cx="3552825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数据智能体能够</a:t>
            </a:r>
            <a:r>
              <a:rPr lang="en-US" sz="105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</a:t>
            </a: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完成从数据获取到洞察生成的完整流程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COMPARISON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vs 通用LLM智能体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376363"/>
            <a:ext cx="11420475" cy="1171575"/>
          </a:xfrm>
          <a:custGeom>
            <a:avLst/>
            <a:gdLst/>
            <a:ahLst/>
            <a:cxnLst/>
            <a:rect l="l" t="t" r="r" b="b"/>
            <a:pathLst>
              <a:path w="11420475" h="1171575">
                <a:moveTo>
                  <a:pt x="76199" y="0"/>
                </a:moveTo>
                <a:lnTo>
                  <a:pt x="11344276" y="0"/>
                </a:lnTo>
                <a:cubicBezTo>
                  <a:pt x="11386359" y="0"/>
                  <a:pt x="11420475" y="34116"/>
                  <a:pt x="11420475" y="76199"/>
                </a:cubicBezTo>
                <a:lnTo>
                  <a:pt x="11420475" y="1095376"/>
                </a:lnTo>
                <a:cubicBezTo>
                  <a:pt x="11420475" y="1137459"/>
                  <a:pt x="11386359" y="1171575"/>
                  <a:pt x="11344276" y="1171575"/>
                </a:cubicBezTo>
                <a:lnTo>
                  <a:pt x="76199" y="1171575"/>
                </a:lnTo>
                <a:cubicBezTo>
                  <a:pt x="34116" y="1171575"/>
                  <a:pt x="0" y="1137459"/>
                  <a:pt x="0" y="109537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42925" y="1533525"/>
            <a:ext cx="111823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形式上，数据智能体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在环境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（如DBMS、代码解释器、API等）中对原始数据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进行操作，利用LLMs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，最终产生输出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来解决数据相关任务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2925" y="1895475"/>
            <a:ext cx="11106150" cy="495300"/>
          </a:xfrm>
          <a:custGeom>
            <a:avLst/>
            <a:gdLst/>
            <a:ahLst/>
            <a:cxnLst/>
            <a:rect l="l" t="t" r="r" b="b"/>
            <a:pathLst>
              <a:path w="11106150" h="495300">
                <a:moveTo>
                  <a:pt x="76202" y="0"/>
                </a:moveTo>
                <a:lnTo>
                  <a:pt x="11029948" y="0"/>
                </a:lnTo>
                <a:cubicBezTo>
                  <a:pt x="11072033" y="0"/>
                  <a:pt x="11106150" y="34117"/>
                  <a:pt x="11106150" y="76202"/>
                </a:cubicBezTo>
                <a:lnTo>
                  <a:pt x="11106150" y="419098"/>
                </a:lnTo>
                <a:cubicBezTo>
                  <a:pt x="11106150" y="461183"/>
                  <a:pt x="11072033" y="495300"/>
                  <a:pt x="11029948" y="495300"/>
                </a:cubicBezTo>
                <a:lnTo>
                  <a:pt x="76202" y="495300"/>
                </a:lnTo>
                <a:cubicBezTo>
                  <a:pt x="34117" y="495300"/>
                  <a:pt x="0" y="461183"/>
                  <a:pt x="0" y="41909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609600" y="2009775"/>
            <a:ext cx="10972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T, D, E, M → O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85763" y="2709863"/>
            <a:ext cx="11420475" cy="3762375"/>
          </a:xfrm>
          <a:custGeom>
            <a:avLst/>
            <a:gdLst/>
            <a:ahLst/>
            <a:cxnLst/>
            <a:rect l="l" t="t" r="r" b="b"/>
            <a:pathLst>
              <a:path w="11420475" h="3762375">
                <a:moveTo>
                  <a:pt x="76188" y="0"/>
                </a:moveTo>
                <a:lnTo>
                  <a:pt x="11344287" y="0"/>
                </a:lnTo>
                <a:cubicBezTo>
                  <a:pt x="11386364" y="0"/>
                  <a:pt x="11420475" y="34111"/>
                  <a:pt x="11420475" y="76188"/>
                </a:cubicBezTo>
                <a:lnTo>
                  <a:pt x="11420475" y="3686187"/>
                </a:lnTo>
                <a:cubicBezTo>
                  <a:pt x="11420475" y="3728264"/>
                  <a:pt x="11386364" y="3762375"/>
                  <a:pt x="11344287" y="3762375"/>
                </a:cubicBezTo>
                <a:lnTo>
                  <a:pt x="76188" y="3762375"/>
                </a:lnTo>
                <a:cubicBezTo>
                  <a:pt x="34111" y="3762375"/>
                  <a:pt x="0" y="3728264"/>
                  <a:pt x="0" y="3686187"/>
                </a:cubicBezTo>
                <a:lnTo>
                  <a:pt x="0" y="76188"/>
                </a:lnTo>
                <a:cubicBezTo>
                  <a:pt x="0" y="34111"/>
                  <a:pt x="34111" y="0"/>
                  <a:pt x="7618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90525" y="2714625"/>
          <a:ext cx="11410950" cy="3267075"/>
        </p:xfrm>
        <a:graphic>
          <a:graphicData uri="http://schemas.openxmlformats.org/drawingml/2006/table">
            <a:tbl>
              <a:tblPr/>
              <a:tblGrid>
                <a:gridCol w="116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48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对比维度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A6C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C8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通用LLM智能体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4A6C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C8C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数据智能体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C9A8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6C8C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C9A8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主要关注点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4A6C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任务和内容中心：完成定义的任务或生成内容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4A6C8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数据生命周期中心：数据管理、准备和分析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C9A86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86A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C9A8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问题范围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自包含且静态：基于明确的指令和有限的提示行动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探索性和动态性：主动探索和导航庞大、动态的数据湖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86A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C9A8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输入数据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小规模且即用：通常接收可管理的、干净的输入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大规模且"原始"：设计用于处理异构、动态和嘈杂的原始数据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86A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C9A8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工具调用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通用工具包：网络搜索、计算器、OCR、图像生成器等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专业数据工具包：DB加载器、SQL等价检查器、可视化库等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86A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C9A8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主要输出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生成性产物：人类消费产品：对话、推理、图像等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数据产品和洞察：配置、处理后的数据、洞察、可视化、分析报告等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A86A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r>
                        <a:rPr lang="en-US" sz="1200" b="1" u="none" dirty="0">
                          <a:solidFill>
                            <a:srgbClr val="C9A86A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错误后果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局部化：通常仅影响直接输出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u="none" dirty="0">
                          <a:solidFill>
                            <a:srgbClr val="E8E8E8"/>
                          </a:solidFill>
                          <a:latin typeface="微软雅黑" pitchFamily="34" charset="0"/>
                          <a:ea typeface="微软雅黑" pitchFamily="34" charset="-122"/>
                          <a:cs typeface="微软雅黑" pitchFamily="34" charset="-120"/>
                        </a:rPr>
                        <a:t>级联性：错误可能级联，影响下游洞察</a:t>
                      </a:r>
                      <a:endParaRPr lang="en-US" sz="1200" dirty="0">
                        <a:latin typeface="微软雅黑" charset="0"/>
                        <a:ea typeface="微软雅黑" charset="0"/>
                        <a:cs typeface="微软雅黑" charset="0"/>
                      </a:endParaRPr>
                    </a:p>
                  </a:txBody>
                  <a:tcPr marL="114300" marR="114300" marT="114300" marB="1143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  <a:solidFill>
                      <a:srgbClr val="C9A86A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CHALLENGE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数据智能体的术语歧义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11420475" cy="3371850"/>
          </a:xfrm>
          <a:custGeom>
            <a:avLst/>
            <a:gdLst/>
            <a:ahLst/>
            <a:cxnLst/>
            <a:rect l="l" t="t" r="r" b="b"/>
            <a:pathLst>
              <a:path w="11420475" h="3371850">
                <a:moveTo>
                  <a:pt x="76204" y="0"/>
                </a:moveTo>
                <a:lnTo>
                  <a:pt x="11344271" y="0"/>
                </a:lnTo>
                <a:cubicBezTo>
                  <a:pt x="11386357" y="0"/>
                  <a:pt x="11420475" y="34118"/>
                  <a:pt x="11420475" y="76204"/>
                </a:cubicBezTo>
                <a:lnTo>
                  <a:pt x="11420475" y="3295646"/>
                </a:lnTo>
                <a:cubicBezTo>
                  <a:pt x="11420475" y="3337732"/>
                  <a:pt x="11386357" y="3371850"/>
                  <a:pt x="11344271" y="3371850"/>
                </a:cubicBezTo>
                <a:lnTo>
                  <a:pt x="76204" y="3371850"/>
                </a:lnTo>
                <a:cubicBezTo>
                  <a:pt x="34118" y="3371850"/>
                  <a:pt x="0" y="3337732"/>
                  <a:pt x="0" y="329564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09600" y="16478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609725"/>
            <a:ext cx="1085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"数据智能体"一词应用不一致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66925"/>
            <a:ext cx="5400675" cy="800100"/>
          </a:xfrm>
          <a:custGeom>
            <a:avLst/>
            <a:gdLst/>
            <a:ahLst/>
            <a:cxnLst/>
            <a:rect l="l" t="t" r="r" b="b"/>
            <a:pathLst>
              <a:path w="5400675" h="800100">
                <a:moveTo>
                  <a:pt x="38100" y="0"/>
                </a:moveTo>
                <a:lnTo>
                  <a:pt x="5324473" y="0"/>
                </a:lnTo>
                <a:cubicBezTo>
                  <a:pt x="5366558" y="0"/>
                  <a:pt x="5400675" y="34117"/>
                  <a:pt x="5400675" y="76202"/>
                </a:cubicBezTo>
                <a:lnTo>
                  <a:pt x="5400675" y="723898"/>
                </a:lnTo>
                <a:cubicBezTo>
                  <a:pt x="5400675" y="765983"/>
                  <a:pt x="5366558" y="800100"/>
                  <a:pt x="5324473" y="800100"/>
                </a:cubicBezTo>
                <a:lnTo>
                  <a:pt x="38100" y="800100"/>
                </a:lnTo>
                <a:cubicBezTo>
                  <a:pt x="17072" y="800100"/>
                  <a:pt x="0" y="783028"/>
                  <a:pt x="0" y="762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66925"/>
            <a:ext cx="38100" cy="800100"/>
          </a:xfrm>
          <a:custGeom>
            <a:avLst/>
            <a:gdLst/>
            <a:ahLst/>
            <a:cxnLst/>
            <a:rect l="l" t="t" r="r" b="b"/>
            <a:pathLst>
              <a:path w="38100" h="800100">
                <a:moveTo>
                  <a:pt x="38100" y="0"/>
                </a:moveTo>
                <a:lnTo>
                  <a:pt x="38100" y="0"/>
                </a:lnTo>
                <a:lnTo>
                  <a:pt x="38100" y="800100"/>
                </a:lnTo>
                <a:lnTo>
                  <a:pt x="38100" y="800100"/>
                </a:lnTo>
                <a:cubicBezTo>
                  <a:pt x="17072" y="800100"/>
                  <a:pt x="0" y="783028"/>
                  <a:pt x="0" y="7620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71525" y="2219325"/>
            <a:ext cx="51530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复杂系统：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复杂的基于智能体的数据系统，能够自主与数据湖交互、调用外部工具、编排和优化针对复杂数据相关任务的定制管道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0075" y="2981325"/>
            <a:ext cx="5400675" cy="552450"/>
          </a:xfrm>
          <a:custGeom>
            <a:avLst/>
            <a:gdLst/>
            <a:ahLst/>
            <a:cxnLst/>
            <a:rect l="l" t="t" r="r" b="b"/>
            <a:pathLst>
              <a:path w="5400675" h="552450">
                <a:moveTo>
                  <a:pt x="38100" y="0"/>
                </a:moveTo>
                <a:lnTo>
                  <a:pt x="5324476" y="0"/>
                </a:lnTo>
                <a:cubicBezTo>
                  <a:pt x="5366559" y="0"/>
                  <a:pt x="5400675" y="34116"/>
                  <a:pt x="5400675" y="76199"/>
                </a:cubicBezTo>
                <a:lnTo>
                  <a:pt x="5400675" y="476251"/>
                </a:lnTo>
                <a:cubicBezTo>
                  <a:pt x="5400675" y="518334"/>
                  <a:pt x="5366559" y="552450"/>
                  <a:pt x="5324476" y="552450"/>
                </a:cubicBezTo>
                <a:lnTo>
                  <a:pt x="38100" y="552450"/>
                </a:lnTo>
                <a:cubicBezTo>
                  <a:pt x="17072" y="552450"/>
                  <a:pt x="0" y="535378"/>
                  <a:pt x="0" y="514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00075" y="2981325"/>
            <a:ext cx="38100" cy="552450"/>
          </a:xfrm>
          <a:custGeom>
            <a:avLst/>
            <a:gdLst/>
            <a:ahLst/>
            <a:cxnLst/>
            <a:rect l="l" t="t" r="r" b="b"/>
            <a:pathLst>
              <a:path w="38100" h="552450">
                <a:moveTo>
                  <a:pt x="38100" y="0"/>
                </a:moveTo>
                <a:lnTo>
                  <a:pt x="38100" y="0"/>
                </a:lnTo>
                <a:lnTo>
                  <a:pt x="38100" y="552450"/>
                </a:lnTo>
                <a:lnTo>
                  <a:pt x="38100" y="552450"/>
                </a:lnTo>
                <a:cubicBezTo>
                  <a:pt x="17072" y="552450"/>
                  <a:pt x="0" y="535378"/>
                  <a:pt x="0" y="514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71525" y="3133725"/>
            <a:ext cx="51530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简单系统：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更基础的、范围狭窄的系统，充当简单的查询响应器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96013" y="2071688"/>
            <a:ext cx="5410200" cy="2514600"/>
          </a:xfrm>
          <a:custGeom>
            <a:avLst/>
            <a:gdLst/>
            <a:ahLst/>
            <a:cxnLst/>
            <a:rect l="l" t="t" r="r" b="b"/>
            <a:pathLst>
              <a:path w="5410200" h="2514600">
                <a:moveTo>
                  <a:pt x="76192" y="0"/>
                </a:moveTo>
                <a:lnTo>
                  <a:pt x="5334008" y="0"/>
                </a:lnTo>
                <a:cubicBezTo>
                  <a:pt x="5376088" y="0"/>
                  <a:pt x="5410200" y="34112"/>
                  <a:pt x="5410200" y="76192"/>
                </a:cubicBezTo>
                <a:lnTo>
                  <a:pt x="5410200" y="2438408"/>
                </a:lnTo>
                <a:cubicBezTo>
                  <a:pt x="5410200" y="2480488"/>
                  <a:pt x="5376088" y="2514600"/>
                  <a:pt x="5334008" y="2514600"/>
                </a:cubicBezTo>
                <a:lnTo>
                  <a:pt x="76192" y="2514600"/>
                </a:lnTo>
                <a:cubicBezTo>
                  <a:pt x="34112" y="2514600"/>
                  <a:pt x="0" y="2480488"/>
                  <a:pt x="0" y="2438408"/>
                </a:cubicBezTo>
                <a:lnTo>
                  <a:pt x="0" y="76192"/>
                </a:lnTo>
                <a:cubicBezTo>
                  <a:pt x="0" y="34141"/>
                  <a:pt x="34141" y="0"/>
                  <a:pt x="76192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376988" y="2281238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85725" y="45541"/>
                </a:moveTo>
                <a:cubicBezTo>
                  <a:pt x="90179" y="45541"/>
                  <a:pt x="93762" y="49124"/>
                  <a:pt x="93762" y="53578"/>
                </a:cubicBezTo>
                <a:lnTo>
                  <a:pt x="93762" y="91083"/>
                </a:lnTo>
                <a:cubicBezTo>
                  <a:pt x="93762" y="95536"/>
                  <a:pt x="90179" y="99120"/>
                  <a:pt x="85725" y="99120"/>
                </a:cubicBezTo>
                <a:cubicBezTo>
                  <a:pt x="81271" y="99120"/>
                  <a:pt x="77688" y="95536"/>
                  <a:pt x="77688" y="91083"/>
                </a:cubicBezTo>
                <a:lnTo>
                  <a:pt x="77688" y="53578"/>
                </a:lnTo>
                <a:cubicBezTo>
                  <a:pt x="77688" y="49124"/>
                  <a:pt x="81271" y="45541"/>
                  <a:pt x="85725" y="45541"/>
                </a:cubicBezTo>
                <a:close/>
                <a:moveTo>
                  <a:pt x="76784" y="117872"/>
                </a:moveTo>
                <a:cubicBezTo>
                  <a:pt x="76581" y="114553"/>
                  <a:pt x="78236" y="111396"/>
                  <a:pt x="81081" y="109675"/>
                </a:cubicBezTo>
                <a:cubicBezTo>
                  <a:pt x="83926" y="107954"/>
                  <a:pt x="87491" y="107954"/>
                  <a:pt x="90336" y="109675"/>
                </a:cubicBezTo>
                <a:cubicBezTo>
                  <a:pt x="93181" y="111396"/>
                  <a:pt x="94836" y="114553"/>
                  <a:pt x="94632" y="117872"/>
                </a:cubicBezTo>
                <a:cubicBezTo>
                  <a:pt x="94836" y="121191"/>
                  <a:pt x="93181" y="124348"/>
                  <a:pt x="90336" y="126069"/>
                </a:cubicBezTo>
                <a:cubicBezTo>
                  <a:pt x="87491" y="127790"/>
                  <a:pt x="83926" y="127790"/>
                  <a:pt x="81081" y="126069"/>
                </a:cubicBezTo>
                <a:cubicBezTo>
                  <a:pt x="78236" y="124348"/>
                  <a:pt x="76581" y="121191"/>
                  <a:pt x="76784" y="11787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6629400" y="2228850"/>
            <a:ext cx="4905375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将不同</a:t>
            </a:r>
            <a:r>
              <a:rPr lang="en-US" sz="13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自主性 </a:t>
            </a:r>
            <a:r>
              <a:rPr lang="en-US" sz="13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3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可靠性 </a:t>
            </a:r>
            <a:r>
              <a:rPr lang="en-US" sz="13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3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复杂性 </a:t>
            </a:r>
            <a:r>
              <a:rPr lang="en-US" sz="13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的系统混为一谈，归入一个定义不明确的总称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353175" y="2938463"/>
            <a:ext cx="5095875" cy="1485900"/>
          </a:xfrm>
          <a:custGeom>
            <a:avLst/>
            <a:gdLst/>
            <a:ahLst/>
            <a:cxnLst/>
            <a:rect l="l" t="t" r="r" b="b"/>
            <a:pathLst>
              <a:path w="5095875" h="1485900">
                <a:moveTo>
                  <a:pt x="76197" y="0"/>
                </a:moveTo>
                <a:lnTo>
                  <a:pt x="5019678" y="0"/>
                </a:lnTo>
                <a:cubicBezTo>
                  <a:pt x="5061760" y="0"/>
                  <a:pt x="5095875" y="34115"/>
                  <a:pt x="5095875" y="76197"/>
                </a:cubicBezTo>
                <a:lnTo>
                  <a:pt x="5095875" y="1409703"/>
                </a:lnTo>
                <a:cubicBezTo>
                  <a:pt x="5095875" y="1451785"/>
                  <a:pt x="5061760" y="1485900"/>
                  <a:pt x="5019678" y="1485900"/>
                </a:cubicBezTo>
                <a:lnTo>
                  <a:pt x="76197" y="1485900"/>
                </a:lnTo>
                <a:cubicBezTo>
                  <a:pt x="34115" y="1485900"/>
                  <a:pt x="0" y="1451785"/>
                  <a:pt x="0" y="140970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505575" y="3090863"/>
            <a:ext cx="4867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导致的问题：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524625" y="347186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772275" y="3433763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用户端风险：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用户期望不匹配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524625" y="377666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772275" y="3738563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治理风险：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责任不清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524625" y="4081463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49602" y="82927"/>
                </a:moveTo>
                <a:cubicBezTo>
                  <a:pt x="153323" y="79206"/>
                  <a:pt x="153323" y="73164"/>
                  <a:pt x="149602" y="69443"/>
                </a:cubicBezTo>
                <a:lnTo>
                  <a:pt x="101977" y="21818"/>
                </a:lnTo>
                <a:cubicBezTo>
                  <a:pt x="98256" y="18098"/>
                  <a:pt x="92214" y="18098"/>
                  <a:pt x="88493" y="21818"/>
                </a:cubicBezTo>
                <a:cubicBezTo>
                  <a:pt x="84773" y="25539"/>
                  <a:pt x="84773" y="31581"/>
                  <a:pt x="88493" y="35302"/>
                </a:cubicBezTo>
                <a:lnTo>
                  <a:pt x="119866" y="66675"/>
                </a:lnTo>
                <a:lnTo>
                  <a:pt x="9525" y="66675"/>
                </a:lnTo>
                <a:cubicBezTo>
                  <a:pt x="4256" y="66675"/>
                  <a:pt x="0" y="70931"/>
                  <a:pt x="0" y="76200"/>
                </a:cubicBezTo>
                <a:cubicBezTo>
                  <a:pt x="0" y="81469"/>
                  <a:pt x="4256" y="85725"/>
                  <a:pt x="9525" y="85725"/>
                </a:cubicBezTo>
                <a:lnTo>
                  <a:pt x="119866" y="85725"/>
                </a:lnTo>
                <a:lnTo>
                  <a:pt x="88493" y="117098"/>
                </a:lnTo>
                <a:cubicBezTo>
                  <a:pt x="84772" y="120819"/>
                  <a:pt x="84772" y="126861"/>
                  <a:pt x="88493" y="130582"/>
                </a:cubicBezTo>
                <a:cubicBezTo>
                  <a:pt x="92214" y="134303"/>
                  <a:pt x="98256" y="134303"/>
                  <a:pt x="101977" y="130582"/>
                </a:cubicBezTo>
                <a:lnTo>
                  <a:pt x="149602" y="82957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772275" y="4043363"/>
            <a:ext cx="1752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产业端风险：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夸大和炒作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85763" y="4981575"/>
            <a:ext cx="3676650" cy="1343025"/>
          </a:xfrm>
          <a:custGeom>
            <a:avLst/>
            <a:gdLst/>
            <a:ahLst/>
            <a:cxnLst/>
            <a:rect l="l" t="t" r="r" b="b"/>
            <a:pathLst>
              <a:path w="3676650" h="1343025">
                <a:moveTo>
                  <a:pt x="76203" y="0"/>
                </a:moveTo>
                <a:lnTo>
                  <a:pt x="3600447" y="0"/>
                </a:lnTo>
                <a:cubicBezTo>
                  <a:pt x="3642533" y="0"/>
                  <a:pt x="3676650" y="34117"/>
                  <a:pt x="3676650" y="76203"/>
                </a:cubicBezTo>
                <a:lnTo>
                  <a:pt x="3676650" y="1266822"/>
                </a:lnTo>
                <a:cubicBezTo>
                  <a:pt x="3676650" y="1308908"/>
                  <a:pt x="3642533" y="1343025"/>
                  <a:pt x="3600447" y="1343025"/>
                </a:cubicBezTo>
                <a:lnTo>
                  <a:pt x="76203" y="1343025"/>
                </a:lnTo>
                <a:cubicBezTo>
                  <a:pt x="34117" y="1343025"/>
                  <a:pt x="0" y="1308908"/>
                  <a:pt x="0" y="1266822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2008138" y="5138738"/>
            <a:ext cx="428625" cy="342900"/>
          </a:xfrm>
          <a:custGeom>
            <a:avLst/>
            <a:gdLst/>
            <a:ahLst/>
            <a:cxnLst/>
            <a:rect l="l" t="t" r="r" b="b"/>
            <a:pathLst>
              <a:path w="428625" h="342900">
                <a:moveTo>
                  <a:pt x="214313" y="10716"/>
                </a:moveTo>
                <a:cubicBezTo>
                  <a:pt x="252754" y="10716"/>
                  <a:pt x="283964" y="41925"/>
                  <a:pt x="283964" y="80367"/>
                </a:cubicBezTo>
                <a:cubicBezTo>
                  <a:pt x="283964" y="118809"/>
                  <a:pt x="252754" y="150019"/>
                  <a:pt x="214313" y="150019"/>
                </a:cubicBezTo>
                <a:cubicBezTo>
                  <a:pt x="175871" y="150019"/>
                  <a:pt x="144661" y="118809"/>
                  <a:pt x="144661" y="80367"/>
                </a:cubicBezTo>
                <a:cubicBezTo>
                  <a:pt x="144661" y="41925"/>
                  <a:pt x="175871" y="10716"/>
                  <a:pt x="214313" y="10716"/>
                </a:cubicBezTo>
                <a:close/>
                <a:moveTo>
                  <a:pt x="64294" y="58936"/>
                </a:moveTo>
                <a:cubicBezTo>
                  <a:pt x="90907" y="58936"/>
                  <a:pt x="112514" y="80543"/>
                  <a:pt x="112514" y="107156"/>
                </a:cubicBezTo>
                <a:cubicBezTo>
                  <a:pt x="112514" y="133770"/>
                  <a:pt x="90907" y="155377"/>
                  <a:pt x="64294" y="155377"/>
                </a:cubicBezTo>
                <a:cubicBezTo>
                  <a:pt x="37680" y="155377"/>
                  <a:pt x="16073" y="133770"/>
                  <a:pt x="16073" y="107156"/>
                </a:cubicBezTo>
                <a:cubicBezTo>
                  <a:pt x="16073" y="80543"/>
                  <a:pt x="37680" y="58936"/>
                  <a:pt x="64294" y="58936"/>
                </a:cubicBezTo>
                <a:close/>
                <a:moveTo>
                  <a:pt x="0" y="278606"/>
                </a:moveTo>
                <a:cubicBezTo>
                  <a:pt x="0" y="231257"/>
                  <a:pt x="38375" y="192881"/>
                  <a:pt x="85725" y="192881"/>
                </a:cubicBezTo>
                <a:cubicBezTo>
                  <a:pt x="94298" y="192881"/>
                  <a:pt x="102602" y="194154"/>
                  <a:pt x="110438" y="196498"/>
                </a:cubicBezTo>
                <a:cubicBezTo>
                  <a:pt x="88404" y="221144"/>
                  <a:pt x="75009" y="253692"/>
                  <a:pt x="75009" y="289322"/>
                </a:cubicBezTo>
                <a:lnTo>
                  <a:pt x="75009" y="300038"/>
                </a:lnTo>
                <a:cubicBezTo>
                  <a:pt x="75009" y="307672"/>
                  <a:pt x="76617" y="314905"/>
                  <a:pt x="79497" y="321469"/>
                </a:cubicBezTo>
                <a:lnTo>
                  <a:pt x="21431" y="321469"/>
                </a:lnTo>
                <a:cubicBezTo>
                  <a:pt x="9577" y="321469"/>
                  <a:pt x="0" y="311892"/>
                  <a:pt x="0" y="300038"/>
                </a:cubicBezTo>
                <a:lnTo>
                  <a:pt x="0" y="278606"/>
                </a:lnTo>
                <a:close/>
                <a:moveTo>
                  <a:pt x="349128" y="321469"/>
                </a:moveTo>
                <a:cubicBezTo>
                  <a:pt x="352008" y="314905"/>
                  <a:pt x="353616" y="307672"/>
                  <a:pt x="353616" y="300038"/>
                </a:cubicBezTo>
                <a:lnTo>
                  <a:pt x="353616" y="289322"/>
                </a:lnTo>
                <a:cubicBezTo>
                  <a:pt x="353616" y="253692"/>
                  <a:pt x="340221" y="221144"/>
                  <a:pt x="318187" y="196498"/>
                </a:cubicBezTo>
                <a:cubicBezTo>
                  <a:pt x="326023" y="194154"/>
                  <a:pt x="334328" y="192881"/>
                  <a:pt x="342900" y="192881"/>
                </a:cubicBezTo>
                <a:cubicBezTo>
                  <a:pt x="390250" y="192881"/>
                  <a:pt x="428625" y="231257"/>
                  <a:pt x="428625" y="278606"/>
                </a:cubicBezTo>
                <a:lnTo>
                  <a:pt x="428625" y="300038"/>
                </a:lnTo>
                <a:cubicBezTo>
                  <a:pt x="428625" y="311892"/>
                  <a:pt x="419048" y="321469"/>
                  <a:pt x="407194" y="321469"/>
                </a:cubicBezTo>
                <a:lnTo>
                  <a:pt x="349128" y="321469"/>
                </a:lnTo>
                <a:close/>
                <a:moveTo>
                  <a:pt x="316111" y="107156"/>
                </a:moveTo>
                <a:cubicBezTo>
                  <a:pt x="316111" y="80543"/>
                  <a:pt x="337718" y="58936"/>
                  <a:pt x="364331" y="58936"/>
                </a:cubicBezTo>
                <a:cubicBezTo>
                  <a:pt x="390945" y="58936"/>
                  <a:pt x="412552" y="80543"/>
                  <a:pt x="412552" y="107156"/>
                </a:cubicBezTo>
                <a:cubicBezTo>
                  <a:pt x="412552" y="133770"/>
                  <a:pt x="390945" y="155377"/>
                  <a:pt x="364331" y="155377"/>
                </a:cubicBezTo>
                <a:cubicBezTo>
                  <a:pt x="337718" y="155377"/>
                  <a:pt x="316111" y="133770"/>
                  <a:pt x="316111" y="107156"/>
                </a:cubicBezTo>
                <a:close/>
                <a:moveTo>
                  <a:pt x="107156" y="289322"/>
                </a:moveTo>
                <a:cubicBezTo>
                  <a:pt x="107156" y="230118"/>
                  <a:pt x="155109" y="182166"/>
                  <a:pt x="214313" y="182166"/>
                </a:cubicBezTo>
                <a:cubicBezTo>
                  <a:pt x="273516" y="182166"/>
                  <a:pt x="321469" y="230118"/>
                  <a:pt x="321469" y="289322"/>
                </a:cubicBezTo>
                <a:lnTo>
                  <a:pt x="321469" y="300038"/>
                </a:lnTo>
                <a:cubicBezTo>
                  <a:pt x="321469" y="311892"/>
                  <a:pt x="311892" y="321469"/>
                  <a:pt x="300038" y="321469"/>
                </a:cubicBezTo>
                <a:lnTo>
                  <a:pt x="128588" y="321469"/>
                </a:lnTo>
                <a:cubicBezTo>
                  <a:pt x="116733" y="321469"/>
                  <a:pt x="107156" y="311892"/>
                  <a:pt x="107156" y="300038"/>
                </a:cubicBezTo>
                <a:lnTo>
                  <a:pt x="107156" y="289322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500063" y="5595938"/>
            <a:ext cx="344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用户困惑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504825" y="5938838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无法准确理解系统能力边界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259238" y="4981575"/>
            <a:ext cx="3676650" cy="1343025"/>
          </a:xfrm>
          <a:custGeom>
            <a:avLst/>
            <a:gdLst/>
            <a:ahLst/>
            <a:cxnLst/>
            <a:rect l="l" t="t" r="r" b="b"/>
            <a:pathLst>
              <a:path w="3676650" h="1343025">
                <a:moveTo>
                  <a:pt x="76203" y="0"/>
                </a:moveTo>
                <a:lnTo>
                  <a:pt x="3600447" y="0"/>
                </a:lnTo>
                <a:cubicBezTo>
                  <a:pt x="3642533" y="0"/>
                  <a:pt x="3676650" y="34117"/>
                  <a:pt x="3676650" y="76203"/>
                </a:cubicBezTo>
                <a:lnTo>
                  <a:pt x="3676650" y="1266822"/>
                </a:lnTo>
                <a:cubicBezTo>
                  <a:pt x="3676650" y="1308908"/>
                  <a:pt x="3642533" y="1343025"/>
                  <a:pt x="3600447" y="1343025"/>
                </a:cubicBezTo>
                <a:lnTo>
                  <a:pt x="76203" y="1343025"/>
                </a:lnTo>
                <a:cubicBezTo>
                  <a:pt x="34117" y="1343025"/>
                  <a:pt x="0" y="1308908"/>
                  <a:pt x="0" y="1266822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5881613" y="5138738"/>
            <a:ext cx="428625" cy="342900"/>
          </a:xfrm>
          <a:custGeom>
            <a:avLst/>
            <a:gdLst/>
            <a:ahLst/>
            <a:cxnLst/>
            <a:rect l="l" t="t" r="r" b="b"/>
            <a:pathLst>
              <a:path w="428625" h="342900">
                <a:moveTo>
                  <a:pt x="257175" y="21431"/>
                </a:moveTo>
                <a:lnTo>
                  <a:pt x="342900" y="21431"/>
                </a:lnTo>
                <a:cubicBezTo>
                  <a:pt x="354754" y="21431"/>
                  <a:pt x="364331" y="31008"/>
                  <a:pt x="364331" y="42863"/>
                </a:cubicBezTo>
                <a:cubicBezTo>
                  <a:pt x="364331" y="54717"/>
                  <a:pt x="354754" y="64294"/>
                  <a:pt x="342900" y="64294"/>
                </a:cubicBezTo>
                <a:lnTo>
                  <a:pt x="266819" y="64294"/>
                </a:lnTo>
                <a:cubicBezTo>
                  <a:pt x="263336" y="81573"/>
                  <a:pt x="251482" y="95838"/>
                  <a:pt x="235744" y="102669"/>
                </a:cubicBezTo>
                <a:lnTo>
                  <a:pt x="235744" y="300038"/>
                </a:lnTo>
                <a:lnTo>
                  <a:pt x="342900" y="300038"/>
                </a:lnTo>
                <a:cubicBezTo>
                  <a:pt x="354754" y="300038"/>
                  <a:pt x="364331" y="309615"/>
                  <a:pt x="364331" y="321469"/>
                </a:cubicBezTo>
                <a:cubicBezTo>
                  <a:pt x="364331" y="333323"/>
                  <a:pt x="354754" y="342900"/>
                  <a:pt x="342900" y="342900"/>
                </a:cubicBezTo>
                <a:lnTo>
                  <a:pt x="85725" y="342900"/>
                </a:lnTo>
                <a:cubicBezTo>
                  <a:pt x="73871" y="342900"/>
                  <a:pt x="64294" y="333323"/>
                  <a:pt x="64294" y="321469"/>
                </a:cubicBezTo>
                <a:cubicBezTo>
                  <a:pt x="64294" y="309615"/>
                  <a:pt x="73871" y="300038"/>
                  <a:pt x="85725" y="300038"/>
                </a:cubicBezTo>
                <a:lnTo>
                  <a:pt x="192881" y="300038"/>
                </a:lnTo>
                <a:lnTo>
                  <a:pt x="192881" y="102669"/>
                </a:lnTo>
                <a:cubicBezTo>
                  <a:pt x="177143" y="95771"/>
                  <a:pt x="165289" y="81506"/>
                  <a:pt x="161806" y="64294"/>
                </a:cubicBezTo>
                <a:lnTo>
                  <a:pt x="85725" y="64294"/>
                </a:lnTo>
                <a:cubicBezTo>
                  <a:pt x="73871" y="64294"/>
                  <a:pt x="64294" y="54717"/>
                  <a:pt x="64294" y="42863"/>
                </a:cubicBezTo>
                <a:cubicBezTo>
                  <a:pt x="64294" y="31008"/>
                  <a:pt x="73871" y="21431"/>
                  <a:pt x="85725" y="21431"/>
                </a:cubicBezTo>
                <a:lnTo>
                  <a:pt x="171450" y="21431"/>
                </a:lnTo>
                <a:cubicBezTo>
                  <a:pt x="181228" y="8439"/>
                  <a:pt x="196766" y="0"/>
                  <a:pt x="214313" y="0"/>
                </a:cubicBezTo>
                <a:cubicBezTo>
                  <a:pt x="231859" y="0"/>
                  <a:pt x="247397" y="8439"/>
                  <a:pt x="257175" y="21431"/>
                </a:cubicBezTo>
                <a:close/>
                <a:moveTo>
                  <a:pt x="294412" y="214313"/>
                </a:moveTo>
                <a:lnTo>
                  <a:pt x="391388" y="214313"/>
                </a:lnTo>
                <a:lnTo>
                  <a:pt x="342900" y="131132"/>
                </a:lnTo>
                <a:lnTo>
                  <a:pt x="294412" y="214313"/>
                </a:lnTo>
                <a:close/>
                <a:moveTo>
                  <a:pt x="342900" y="278606"/>
                </a:moveTo>
                <a:cubicBezTo>
                  <a:pt x="300774" y="278606"/>
                  <a:pt x="265748" y="255836"/>
                  <a:pt x="258514" y="225765"/>
                </a:cubicBezTo>
                <a:cubicBezTo>
                  <a:pt x="256773" y="218398"/>
                  <a:pt x="259184" y="210830"/>
                  <a:pt x="263002" y="204267"/>
                </a:cubicBezTo>
                <a:lnTo>
                  <a:pt x="326760" y="94967"/>
                </a:lnTo>
                <a:cubicBezTo>
                  <a:pt x="330108" y="89208"/>
                  <a:pt x="336270" y="85725"/>
                  <a:pt x="342900" y="85725"/>
                </a:cubicBezTo>
                <a:cubicBezTo>
                  <a:pt x="349530" y="85725"/>
                  <a:pt x="355692" y="89275"/>
                  <a:pt x="359040" y="94967"/>
                </a:cubicBezTo>
                <a:lnTo>
                  <a:pt x="422798" y="204267"/>
                </a:lnTo>
                <a:cubicBezTo>
                  <a:pt x="426616" y="210830"/>
                  <a:pt x="429027" y="218398"/>
                  <a:pt x="427286" y="225765"/>
                </a:cubicBezTo>
                <a:cubicBezTo>
                  <a:pt x="420053" y="255769"/>
                  <a:pt x="385026" y="278606"/>
                  <a:pt x="342900" y="278606"/>
                </a:cubicBezTo>
                <a:close/>
                <a:moveTo>
                  <a:pt x="84921" y="131132"/>
                </a:moveTo>
                <a:lnTo>
                  <a:pt x="36433" y="214313"/>
                </a:lnTo>
                <a:lnTo>
                  <a:pt x="133477" y="214313"/>
                </a:lnTo>
                <a:lnTo>
                  <a:pt x="84921" y="131132"/>
                </a:lnTo>
                <a:close/>
                <a:moveTo>
                  <a:pt x="603" y="225765"/>
                </a:moveTo>
                <a:cubicBezTo>
                  <a:pt x="-1139" y="218398"/>
                  <a:pt x="1272" y="210830"/>
                  <a:pt x="5090" y="204267"/>
                </a:cubicBezTo>
                <a:lnTo>
                  <a:pt x="68848" y="94967"/>
                </a:lnTo>
                <a:cubicBezTo>
                  <a:pt x="72197" y="89208"/>
                  <a:pt x="78358" y="85725"/>
                  <a:pt x="84988" y="85725"/>
                </a:cubicBezTo>
                <a:cubicBezTo>
                  <a:pt x="91619" y="85725"/>
                  <a:pt x="97780" y="89275"/>
                  <a:pt x="101129" y="94967"/>
                </a:cubicBezTo>
                <a:lnTo>
                  <a:pt x="164887" y="204267"/>
                </a:lnTo>
                <a:cubicBezTo>
                  <a:pt x="168704" y="210830"/>
                  <a:pt x="171115" y="218398"/>
                  <a:pt x="169374" y="225765"/>
                </a:cubicBezTo>
                <a:cubicBezTo>
                  <a:pt x="162141" y="255769"/>
                  <a:pt x="127114" y="278606"/>
                  <a:pt x="84988" y="278606"/>
                </a:cubicBezTo>
                <a:cubicBezTo>
                  <a:pt x="42862" y="278606"/>
                  <a:pt x="7836" y="255836"/>
                  <a:pt x="603" y="22576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4373538" y="5595938"/>
            <a:ext cx="344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责任模糊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378300" y="5938838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出错时难以界定责任归属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132713" y="4981575"/>
            <a:ext cx="3676650" cy="1343025"/>
          </a:xfrm>
          <a:custGeom>
            <a:avLst/>
            <a:gdLst/>
            <a:ahLst/>
            <a:cxnLst/>
            <a:rect l="l" t="t" r="r" b="b"/>
            <a:pathLst>
              <a:path w="3676650" h="1343025">
                <a:moveTo>
                  <a:pt x="76203" y="0"/>
                </a:moveTo>
                <a:lnTo>
                  <a:pt x="3600447" y="0"/>
                </a:lnTo>
                <a:cubicBezTo>
                  <a:pt x="3642533" y="0"/>
                  <a:pt x="3676650" y="34117"/>
                  <a:pt x="3676650" y="76203"/>
                </a:cubicBezTo>
                <a:lnTo>
                  <a:pt x="3676650" y="1266822"/>
                </a:lnTo>
                <a:cubicBezTo>
                  <a:pt x="3676650" y="1308908"/>
                  <a:pt x="3642533" y="1343025"/>
                  <a:pt x="3600447" y="1343025"/>
                </a:cubicBezTo>
                <a:lnTo>
                  <a:pt x="76203" y="1343025"/>
                </a:lnTo>
                <a:cubicBezTo>
                  <a:pt x="34117" y="1343025"/>
                  <a:pt x="0" y="1308908"/>
                  <a:pt x="0" y="1266822"/>
                </a:cubicBezTo>
                <a:lnTo>
                  <a:pt x="0" y="76203"/>
                </a:lnTo>
                <a:cubicBezTo>
                  <a:pt x="0" y="34146"/>
                  <a:pt x="34146" y="0"/>
                  <a:pt x="76203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9797951" y="5138738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42863" y="42863"/>
                </a:moveTo>
                <a:cubicBezTo>
                  <a:pt x="42863" y="31008"/>
                  <a:pt x="33285" y="21431"/>
                  <a:pt x="21431" y="21431"/>
                </a:cubicBezTo>
                <a:cubicBezTo>
                  <a:pt x="9577" y="21431"/>
                  <a:pt x="0" y="31008"/>
                  <a:pt x="0" y="42863"/>
                </a:cubicBezTo>
                <a:lnTo>
                  <a:pt x="0" y="267891"/>
                </a:lnTo>
                <a:cubicBezTo>
                  <a:pt x="0" y="297493"/>
                  <a:pt x="23976" y="321469"/>
                  <a:pt x="53578" y="321469"/>
                </a:cubicBezTo>
                <a:lnTo>
                  <a:pt x="321469" y="321469"/>
                </a:lnTo>
                <a:cubicBezTo>
                  <a:pt x="333323" y="321469"/>
                  <a:pt x="342900" y="311892"/>
                  <a:pt x="342900" y="300038"/>
                </a:cubicBezTo>
                <a:cubicBezTo>
                  <a:pt x="342900" y="288183"/>
                  <a:pt x="333323" y="278606"/>
                  <a:pt x="321469" y="278606"/>
                </a:cubicBezTo>
                <a:lnTo>
                  <a:pt x="53578" y="278606"/>
                </a:lnTo>
                <a:cubicBezTo>
                  <a:pt x="47685" y="278606"/>
                  <a:pt x="42863" y="273784"/>
                  <a:pt x="42863" y="267891"/>
                </a:cubicBezTo>
                <a:lnTo>
                  <a:pt x="42863" y="42863"/>
                </a:lnTo>
                <a:close/>
                <a:moveTo>
                  <a:pt x="315173" y="100861"/>
                </a:moveTo>
                <a:cubicBezTo>
                  <a:pt x="323545" y="92489"/>
                  <a:pt x="323545" y="78894"/>
                  <a:pt x="315173" y="70522"/>
                </a:cubicBezTo>
                <a:cubicBezTo>
                  <a:pt x="306802" y="62151"/>
                  <a:pt x="293206" y="62151"/>
                  <a:pt x="284835" y="70522"/>
                </a:cubicBezTo>
                <a:lnTo>
                  <a:pt x="214313" y="141111"/>
                </a:lnTo>
                <a:lnTo>
                  <a:pt x="175870" y="102736"/>
                </a:lnTo>
                <a:cubicBezTo>
                  <a:pt x="167499" y="94364"/>
                  <a:pt x="153903" y="94364"/>
                  <a:pt x="145532" y="102736"/>
                </a:cubicBezTo>
                <a:lnTo>
                  <a:pt x="81238" y="167030"/>
                </a:lnTo>
                <a:cubicBezTo>
                  <a:pt x="72866" y="175401"/>
                  <a:pt x="72866" y="188997"/>
                  <a:pt x="81238" y="197368"/>
                </a:cubicBezTo>
                <a:cubicBezTo>
                  <a:pt x="89609" y="205740"/>
                  <a:pt x="103205" y="205740"/>
                  <a:pt x="111576" y="197368"/>
                </a:cubicBezTo>
                <a:lnTo>
                  <a:pt x="160734" y="148210"/>
                </a:lnTo>
                <a:lnTo>
                  <a:pt x="199177" y="186653"/>
                </a:lnTo>
                <a:cubicBezTo>
                  <a:pt x="207548" y="195024"/>
                  <a:pt x="221144" y="195024"/>
                  <a:pt x="229515" y="186653"/>
                </a:cubicBezTo>
                <a:lnTo>
                  <a:pt x="315240" y="100928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8247013" y="5595938"/>
            <a:ext cx="3448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市场混乱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251775" y="5938838"/>
            <a:ext cx="3438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夸大宣传导致信任危机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563291"/>
            <a:ext cx="1352550" cy="390525"/>
          </a:xfrm>
          <a:custGeom>
            <a:avLst/>
            <a:gdLst/>
            <a:ahLst/>
            <a:cxnLst/>
            <a:rect l="l" t="t" r="r" b="b"/>
            <a:pathLst>
              <a:path w="1352550" h="390525">
                <a:moveTo>
                  <a:pt x="76199" y="0"/>
                </a:moveTo>
                <a:lnTo>
                  <a:pt x="1276351" y="0"/>
                </a:lnTo>
                <a:cubicBezTo>
                  <a:pt x="1318434" y="0"/>
                  <a:pt x="1352550" y="34116"/>
                  <a:pt x="1352550" y="76199"/>
                </a:cubicBezTo>
                <a:lnTo>
                  <a:pt x="1352550" y="314326"/>
                </a:lnTo>
                <a:cubicBezTo>
                  <a:pt x="1352550" y="356409"/>
                  <a:pt x="1318434" y="390525"/>
                  <a:pt x="1276351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1644253"/>
            <a:ext cx="1114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02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187178"/>
            <a:ext cx="1171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数据智能体的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分层分类法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84452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411122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借鉴自动驾驶的分级方法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512802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5032772"/>
            <a:ext cx="1628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建立统一的评估框架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9091" y="349091"/>
            <a:ext cx="11563636" cy="20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0" b="1" kern="0" spc="55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PRECEDENT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9091" y="628364"/>
            <a:ext cx="11650909" cy="349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74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自动驾驶的先例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9091" y="1082182"/>
            <a:ext cx="837818" cy="34909"/>
          </a:xfrm>
          <a:custGeom>
            <a:avLst/>
            <a:gdLst/>
            <a:ahLst/>
            <a:cxnLst/>
            <a:rect l="l" t="t" r="r" b="b"/>
            <a:pathLst>
              <a:path w="837818" h="34909">
                <a:moveTo>
                  <a:pt x="0" y="0"/>
                </a:moveTo>
                <a:lnTo>
                  <a:pt x="837818" y="0"/>
                </a:lnTo>
                <a:lnTo>
                  <a:pt x="837818" y="34909"/>
                </a:lnTo>
                <a:lnTo>
                  <a:pt x="0" y="34909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3455" y="1296000"/>
            <a:ext cx="11485091" cy="610909"/>
          </a:xfrm>
          <a:custGeom>
            <a:avLst/>
            <a:gdLst/>
            <a:ahLst/>
            <a:cxnLst/>
            <a:rect l="l" t="t" r="r" b="b"/>
            <a:pathLst>
              <a:path w="11485091" h="610909">
                <a:moveTo>
                  <a:pt x="69821" y="0"/>
                </a:moveTo>
                <a:lnTo>
                  <a:pt x="11415270" y="0"/>
                </a:lnTo>
                <a:cubicBezTo>
                  <a:pt x="11453831" y="0"/>
                  <a:pt x="11485091" y="31260"/>
                  <a:pt x="11485091" y="69821"/>
                </a:cubicBezTo>
                <a:lnTo>
                  <a:pt x="11485091" y="541088"/>
                </a:lnTo>
                <a:cubicBezTo>
                  <a:pt x="11485091" y="579649"/>
                  <a:pt x="11453831" y="610909"/>
                  <a:pt x="11415270" y="610909"/>
                </a:cubicBezTo>
                <a:lnTo>
                  <a:pt x="69821" y="610909"/>
                </a:lnTo>
                <a:cubicBezTo>
                  <a:pt x="31260" y="610909"/>
                  <a:pt x="0" y="579649"/>
                  <a:pt x="0" y="541088"/>
                </a:cubicBezTo>
                <a:lnTo>
                  <a:pt x="0" y="69821"/>
                </a:lnTo>
                <a:cubicBezTo>
                  <a:pt x="0" y="31286"/>
                  <a:pt x="31286" y="0"/>
                  <a:pt x="6982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Text 4"/>
          <p:cNvSpPr/>
          <p:nvPr/>
        </p:nvSpPr>
        <p:spPr>
          <a:xfrm>
            <a:off x="532364" y="1474909"/>
            <a:ext cx="11205818" cy="253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7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这种</a:t>
            </a:r>
            <a:r>
              <a:rPr lang="en-US" sz="1237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术语歧义 </a:t>
            </a:r>
            <a:r>
              <a:rPr lang="en-US" sz="1237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并非前所未有：</a:t>
            </a:r>
            <a:r>
              <a:rPr lang="en-US" sz="1237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汽车行业和驾驶自动化社区 </a:t>
            </a:r>
            <a:r>
              <a:rPr lang="en-US" sz="1237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也曾遇到类似的挑战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53455" y="2092365"/>
            <a:ext cx="5655273" cy="4630553"/>
          </a:xfrm>
          <a:custGeom>
            <a:avLst/>
            <a:gdLst/>
            <a:ahLst/>
            <a:cxnLst/>
            <a:rect l="l" t="t" r="r" b="b"/>
            <a:pathLst>
              <a:path w="5655273" h="4904727">
                <a:moveTo>
                  <a:pt x="69794" y="0"/>
                </a:moveTo>
                <a:lnTo>
                  <a:pt x="5585478" y="0"/>
                </a:lnTo>
                <a:cubicBezTo>
                  <a:pt x="5624025" y="0"/>
                  <a:pt x="5655273" y="31248"/>
                  <a:pt x="5655273" y="69794"/>
                </a:cubicBezTo>
                <a:lnTo>
                  <a:pt x="5655273" y="4834933"/>
                </a:lnTo>
                <a:cubicBezTo>
                  <a:pt x="5655273" y="4873479"/>
                  <a:pt x="5624025" y="4904727"/>
                  <a:pt x="5585478" y="4904727"/>
                </a:cubicBezTo>
                <a:lnTo>
                  <a:pt x="69794" y="4904727"/>
                </a:lnTo>
                <a:cubicBezTo>
                  <a:pt x="31248" y="4904727"/>
                  <a:pt x="0" y="4873479"/>
                  <a:pt x="0" y="4834933"/>
                </a:cubicBezTo>
                <a:lnTo>
                  <a:pt x="0" y="69794"/>
                </a:lnTo>
                <a:cubicBezTo>
                  <a:pt x="0" y="31274"/>
                  <a:pt x="31274" y="0"/>
                  <a:pt x="69794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/>
        </p:nvSpPr>
        <p:spPr>
          <a:xfrm>
            <a:off x="554182" y="2306182"/>
            <a:ext cx="174545" cy="174545"/>
          </a:xfrm>
          <a:custGeom>
            <a:avLst/>
            <a:gdLst/>
            <a:ahLst/>
            <a:cxnLst/>
            <a:rect l="l" t="t" r="r" b="b"/>
            <a:pathLst>
              <a:path w="174545" h="174545">
                <a:moveTo>
                  <a:pt x="46091" y="40023"/>
                </a:moveTo>
                <a:lnTo>
                  <a:pt x="37193" y="65455"/>
                </a:lnTo>
                <a:lnTo>
                  <a:pt x="137352" y="65455"/>
                </a:lnTo>
                <a:lnTo>
                  <a:pt x="128455" y="40023"/>
                </a:lnTo>
                <a:cubicBezTo>
                  <a:pt x="126920" y="35659"/>
                  <a:pt x="122795" y="32727"/>
                  <a:pt x="118159" y="32727"/>
                </a:cubicBezTo>
                <a:lnTo>
                  <a:pt x="56386" y="32727"/>
                </a:lnTo>
                <a:cubicBezTo>
                  <a:pt x="51750" y="32727"/>
                  <a:pt x="47625" y="35659"/>
                  <a:pt x="46091" y="40023"/>
                </a:cubicBezTo>
                <a:close/>
                <a:moveTo>
                  <a:pt x="13500" y="67091"/>
                </a:moveTo>
                <a:lnTo>
                  <a:pt x="25500" y="32830"/>
                </a:lnTo>
                <a:cubicBezTo>
                  <a:pt x="30102" y="19705"/>
                  <a:pt x="42477" y="10909"/>
                  <a:pt x="56386" y="10909"/>
                </a:cubicBezTo>
                <a:lnTo>
                  <a:pt x="118159" y="10909"/>
                </a:lnTo>
                <a:cubicBezTo>
                  <a:pt x="132068" y="10909"/>
                  <a:pt x="144443" y="19705"/>
                  <a:pt x="149045" y="32830"/>
                </a:cubicBezTo>
                <a:lnTo>
                  <a:pt x="161045" y="67091"/>
                </a:lnTo>
                <a:cubicBezTo>
                  <a:pt x="168955" y="70364"/>
                  <a:pt x="174545" y="78170"/>
                  <a:pt x="174545" y="87273"/>
                </a:cubicBezTo>
                <a:lnTo>
                  <a:pt x="174545" y="152727"/>
                </a:lnTo>
                <a:cubicBezTo>
                  <a:pt x="174545" y="158761"/>
                  <a:pt x="169670" y="163636"/>
                  <a:pt x="163636" y="163636"/>
                </a:cubicBezTo>
                <a:lnTo>
                  <a:pt x="152727" y="163636"/>
                </a:lnTo>
                <a:cubicBezTo>
                  <a:pt x="146693" y="163636"/>
                  <a:pt x="141818" y="158761"/>
                  <a:pt x="141818" y="152727"/>
                </a:cubicBezTo>
                <a:lnTo>
                  <a:pt x="141818" y="141818"/>
                </a:lnTo>
                <a:lnTo>
                  <a:pt x="32727" y="141818"/>
                </a:lnTo>
                <a:lnTo>
                  <a:pt x="32727" y="152727"/>
                </a:lnTo>
                <a:cubicBezTo>
                  <a:pt x="32727" y="158761"/>
                  <a:pt x="27852" y="163636"/>
                  <a:pt x="21818" y="163636"/>
                </a:cubicBezTo>
                <a:lnTo>
                  <a:pt x="10909" y="163636"/>
                </a:lnTo>
                <a:cubicBezTo>
                  <a:pt x="4875" y="163636"/>
                  <a:pt x="0" y="158761"/>
                  <a:pt x="0" y="152727"/>
                </a:cubicBezTo>
                <a:lnTo>
                  <a:pt x="0" y="87273"/>
                </a:lnTo>
                <a:cubicBezTo>
                  <a:pt x="0" y="78170"/>
                  <a:pt x="5591" y="70364"/>
                  <a:pt x="13500" y="67091"/>
                </a:cubicBezTo>
                <a:close/>
                <a:moveTo>
                  <a:pt x="43636" y="103636"/>
                </a:moveTo>
                <a:cubicBezTo>
                  <a:pt x="43636" y="97615"/>
                  <a:pt x="38748" y="92727"/>
                  <a:pt x="32727" y="92727"/>
                </a:cubicBezTo>
                <a:cubicBezTo>
                  <a:pt x="26706" y="92727"/>
                  <a:pt x="21818" y="97615"/>
                  <a:pt x="21818" y="103636"/>
                </a:cubicBezTo>
                <a:cubicBezTo>
                  <a:pt x="21818" y="109657"/>
                  <a:pt x="26706" y="114545"/>
                  <a:pt x="32727" y="114545"/>
                </a:cubicBezTo>
                <a:cubicBezTo>
                  <a:pt x="38748" y="114545"/>
                  <a:pt x="43636" y="109657"/>
                  <a:pt x="43636" y="103636"/>
                </a:cubicBezTo>
                <a:close/>
                <a:moveTo>
                  <a:pt x="141818" y="114545"/>
                </a:moveTo>
                <a:cubicBezTo>
                  <a:pt x="147839" y="114545"/>
                  <a:pt x="152727" y="109657"/>
                  <a:pt x="152727" y="103636"/>
                </a:cubicBezTo>
                <a:cubicBezTo>
                  <a:pt x="152727" y="97615"/>
                  <a:pt x="147839" y="92727"/>
                  <a:pt x="141818" y="92727"/>
                </a:cubicBezTo>
                <a:cubicBezTo>
                  <a:pt x="135797" y="92727"/>
                  <a:pt x="130909" y="97615"/>
                  <a:pt x="130909" y="103636"/>
                </a:cubicBezTo>
                <a:cubicBezTo>
                  <a:pt x="130909" y="109657"/>
                  <a:pt x="135797" y="114545"/>
                  <a:pt x="141818" y="11454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750545" y="2271273"/>
            <a:ext cx="5166545" cy="244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74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SAE J3016标准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2364" y="2655273"/>
            <a:ext cx="5367273" cy="226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SAE引入了</a:t>
            </a:r>
            <a:r>
              <a:rPr lang="en-US" sz="11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J3016标准 </a:t>
            </a: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，这是一个</a:t>
            </a:r>
            <a:r>
              <a:rPr lang="en-US" sz="11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六级分类法 </a:t>
            </a: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，用于驾驶自动化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46909" y="6479250"/>
            <a:ext cx="137455" cy="122182"/>
          </a:xfrm>
          <a:custGeom>
            <a:avLst/>
            <a:gdLst/>
            <a:ahLst/>
            <a:cxnLst/>
            <a:rect l="l" t="t" r="r" b="b"/>
            <a:pathLst>
              <a:path w="137455" h="122182">
                <a:moveTo>
                  <a:pt x="100108" y="22909"/>
                </a:moveTo>
                <a:cubicBezTo>
                  <a:pt x="96147" y="22909"/>
                  <a:pt x="92305" y="23983"/>
                  <a:pt x="88940" y="25940"/>
                </a:cubicBezTo>
                <a:cubicBezTo>
                  <a:pt x="85169" y="22122"/>
                  <a:pt x="80778" y="18924"/>
                  <a:pt x="75934" y="16514"/>
                </a:cubicBezTo>
                <a:cubicBezTo>
                  <a:pt x="82664" y="10786"/>
                  <a:pt x="91231" y="7636"/>
                  <a:pt x="100108" y="7636"/>
                </a:cubicBezTo>
                <a:cubicBezTo>
                  <a:pt x="120726" y="7636"/>
                  <a:pt x="137455" y="24341"/>
                  <a:pt x="137455" y="44983"/>
                </a:cubicBezTo>
                <a:cubicBezTo>
                  <a:pt x="137455" y="54886"/>
                  <a:pt x="133517" y="64384"/>
                  <a:pt x="126525" y="71376"/>
                </a:cubicBezTo>
                <a:lnTo>
                  <a:pt x="109558" y="88343"/>
                </a:lnTo>
                <a:cubicBezTo>
                  <a:pt x="102566" y="95335"/>
                  <a:pt x="93068" y="99273"/>
                  <a:pt x="83165" y="99273"/>
                </a:cubicBezTo>
                <a:cubicBezTo>
                  <a:pt x="62547" y="99273"/>
                  <a:pt x="45818" y="82568"/>
                  <a:pt x="45818" y="61926"/>
                </a:cubicBezTo>
                <a:cubicBezTo>
                  <a:pt x="45818" y="61568"/>
                  <a:pt x="45818" y="61210"/>
                  <a:pt x="45842" y="60852"/>
                </a:cubicBezTo>
                <a:cubicBezTo>
                  <a:pt x="45961" y="56628"/>
                  <a:pt x="49469" y="53311"/>
                  <a:pt x="53693" y="53431"/>
                </a:cubicBezTo>
                <a:cubicBezTo>
                  <a:pt x="57917" y="53550"/>
                  <a:pt x="61234" y="57058"/>
                  <a:pt x="61115" y="61282"/>
                </a:cubicBezTo>
                <a:cubicBezTo>
                  <a:pt x="61115" y="61497"/>
                  <a:pt x="61115" y="61711"/>
                  <a:pt x="61115" y="61902"/>
                </a:cubicBezTo>
                <a:cubicBezTo>
                  <a:pt x="61115" y="74097"/>
                  <a:pt x="70994" y="83976"/>
                  <a:pt x="83189" y="83976"/>
                </a:cubicBezTo>
                <a:cubicBezTo>
                  <a:pt x="89035" y="83976"/>
                  <a:pt x="94643" y="81661"/>
                  <a:pt x="98795" y="77509"/>
                </a:cubicBezTo>
                <a:lnTo>
                  <a:pt x="115763" y="60542"/>
                </a:lnTo>
                <a:cubicBezTo>
                  <a:pt x="119891" y="56414"/>
                  <a:pt x="122230" y="50782"/>
                  <a:pt x="122230" y="44935"/>
                </a:cubicBezTo>
                <a:cubicBezTo>
                  <a:pt x="122230" y="32741"/>
                  <a:pt x="112350" y="22861"/>
                  <a:pt x="100156" y="22861"/>
                </a:cubicBezTo>
                <a:close/>
                <a:moveTo>
                  <a:pt x="65673" y="41356"/>
                </a:moveTo>
                <a:cubicBezTo>
                  <a:pt x="65219" y="41165"/>
                  <a:pt x="64766" y="40902"/>
                  <a:pt x="64360" y="40616"/>
                </a:cubicBezTo>
                <a:cubicBezTo>
                  <a:pt x="61353" y="39065"/>
                  <a:pt x="57917" y="38182"/>
                  <a:pt x="54314" y="38182"/>
                </a:cubicBezTo>
                <a:cubicBezTo>
                  <a:pt x="48467" y="38182"/>
                  <a:pt x="42859" y="40497"/>
                  <a:pt x="38707" y="44649"/>
                </a:cubicBezTo>
                <a:lnTo>
                  <a:pt x="21740" y="61616"/>
                </a:lnTo>
                <a:cubicBezTo>
                  <a:pt x="17611" y="65744"/>
                  <a:pt x="15273" y="71376"/>
                  <a:pt x="15273" y="77223"/>
                </a:cubicBezTo>
                <a:cubicBezTo>
                  <a:pt x="15273" y="89417"/>
                  <a:pt x="25152" y="99297"/>
                  <a:pt x="37347" y="99297"/>
                </a:cubicBezTo>
                <a:cubicBezTo>
                  <a:pt x="41284" y="99297"/>
                  <a:pt x="45126" y="98247"/>
                  <a:pt x="48491" y="96290"/>
                </a:cubicBezTo>
                <a:cubicBezTo>
                  <a:pt x="52261" y="100108"/>
                  <a:pt x="56652" y="103306"/>
                  <a:pt x="61520" y="105716"/>
                </a:cubicBezTo>
                <a:cubicBezTo>
                  <a:pt x="54791" y="111419"/>
                  <a:pt x="46248" y="114593"/>
                  <a:pt x="37347" y="114593"/>
                </a:cubicBezTo>
                <a:cubicBezTo>
                  <a:pt x="16728" y="114593"/>
                  <a:pt x="0" y="97889"/>
                  <a:pt x="0" y="77247"/>
                </a:cubicBezTo>
                <a:cubicBezTo>
                  <a:pt x="0" y="67343"/>
                  <a:pt x="3938" y="57845"/>
                  <a:pt x="10930" y="50853"/>
                </a:cubicBezTo>
                <a:lnTo>
                  <a:pt x="27897" y="33886"/>
                </a:lnTo>
                <a:cubicBezTo>
                  <a:pt x="34889" y="26894"/>
                  <a:pt x="44386" y="22957"/>
                  <a:pt x="54290" y="22957"/>
                </a:cubicBezTo>
                <a:cubicBezTo>
                  <a:pt x="74956" y="22957"/>
                  <a:pt x="91636" y="39805"/>
                  <a:pt x="91636" y="60399"/>
                </a:cubicBezTo>
                <a:cubicBezTo>
                  <a:pt x="91636" y="60709"/>
                  <a:pt x="91636" y="61019"/>
                  <a:pt x="91636" y="61330"/>
                </a:cubicBezTo>
                <a:cubicBezTo>
                  <a:pt x="91541" y="65553"/>
                  <a:pt x="88033" y="68870"/>
                  <a:pt x="83809" y="68775"/>
                </a:cubicBezTo>
                <a:cubicBezTo>
                  <a:pt x="79585" y="68680"/>
                  <a:pt x="76268" y="65172"/>
                  <a:pt x="76364" y="60948"/>
                </a:cubicBezTo>
                <a:cubicBezTo>
                  <a:pt x="76364" y="60757"/>
                  <a:pt x="76364" y="60590"/>
                  <a:pt x="76364" y="60399"/>
                </a:cubicBezTo>
                <a:cubicBezTo>
                  <a:pt x="76364" y="52357"/>
                  <a:pt x="72068" y="45293"/>
                  <a:pt x="65673" y="4140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835080" y="6453069"/>
            <a:ext cx="4944022" cy="174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https://www.synopsys.com/blogs/chip-design/autonomous-driving-levels.html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189068" y="2092364"/>
            <a:ext cx="5655273" cy="1684364"/>
          </a:xfrm>
          <a:custGeom>
            <a:avLst/>
            <a:gdLst/>
            <a:ahLst/>
            <a:cxnLst/>
            <a:rect l="l" t="t" r="r" b="b"/>
            <a:pathLst>
              <a:path w="5655273" h="1684364">
                <a:moveTo>
                  <a:pt x="69817" y="0"/>
                </a:moveTo>
                <a:lnTo>
                  <a:pt x="5585456" y="0"/>
                </a:lnTo>
                <a:cubicBezTo>
                  <a:pt x="5624015" y="0"/>
                  <a:pt x="5655273" y="31258"/>
                  <a:pt x="5655273" y="69817"/>
                </a:cubicBezTo>
                <a:lnTo>
                  <a:pt x="5655273" y="1614547"/>
                </a:lnTo>
                <a:cubicBezTo>
                  <a:pt x="5655273" y="1653106"/>
                  <a:pt x="5624015" y="1684364"/>
                  <a:pt x="5585456" y="1684364"/>
                </a:cubicBezTo>
                <a:lnTo>
                  <a:pt x="69817" y="1684364"/>
                </a:lnTo>
                <a:cubicBezTo>
                  <a:pt x="31258" y="1684364"/>
                  <a:pt x="0" y="1653106"/>
                  <a:pt x="0" y="1614547"/>
                </a:cubicBezTo>
                <a:lnTo>
                  <a:pt x="0" y="69817"/>
                </a:lnTo>
                <a:cubicBezTo>
                  <a:pt x="0" y="31284"/>
                  <a:pt x="31284" y="0"/>
                  <a:pt x="69817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3"/>
          <p:cNvSpPr/>
          <p:nvPr/>
        </p:nvSpPr>
        <p:spPr>
          <a:xfrm>
            <a:off x="6333068" y="2236364"/>
            <a:ext cx="5445818" cy="244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7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为什么需要分级？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359250" y="2620364"/>
            <a:ext cx="122182" cy="139636"/>
          </a:xfrm>
          <a:custGeom>
            <a:avLst/>
            <a:gdLst/>
            <a:ahLst/>
            <a:cxnLst/>
            <a:rect l="l" t="t" r="r" b="b"/>
            <a:pathLst>
              <a:path w="122182" h="139636">
                <a:moveTo>
                  <a:pt x="118582" y="19118"/>
                </a:moveTo>
                <a:cubicBezTo>
                  <a:pt x="122482" y="21955"/>
                  <a:pt x="123355" y="27409"/>
                  <a:pt x="120518" y="31309"/>
                </a:cubicBezTo>
                <a:lnTo>
                  <a:pt x="50700" y="127309"/>
                </a:lnTo>
                <a:cubicBezTo>
                  <a:pt x="49200" y="129382"/>
                  <a:pt x="46882" y="130664"/>
                  <a:pt x="44318" y="130882"/>
                </a:cubicBezTo>
                <a:cubicBezTo>
                  <a:pt x="41755" y="131100"/>
                  <a:pt x="39273" y="130145"/>
                  <a:pt x="37473" y="128345"/>
                </a:cubicBezTo>
                <a:lnTo>
                  <a:pt x="2564" y="93436"/>
                </a:lnTo>
                <a:cubicBezTo>
                  <a:pt x="-845" y="90027"/>
                  <a:pt x="-845" y="84491"/>
                  <a:pt x="2564" y="81082"/>
                </a:cubicBezTo>
                <a:cubicBezTo>
                  <a:pt x="5973" y="77673"/>
                  <a:pt x="11509" y="77673"/>
                  <a:pt x="14918" y="81082"/>
                </a:cubicBezTo>
                <a:lnTo>
                  <a:pt x="42600" y="108764"/>
                </a:lnTo>
                <a:lnTo>
                  <a:pt x="106418" y="21027"/>
                </a:lnTo>
                <a:cubicBezTo>
                  <a:pt x="109255" y="17127"/>
                  <a:pt x="114709" y="16255"/>
                  <a:pt x="118609" y="1909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5"/>
          <p:cNvSpPr/>
          <p:nvPr/>
        </p:nvSpPr>
        <p:spPr>
          <a:xfrm>
            <a:off x="6577432" y="2585455"/>
            <a:ext cx="1186909" cy="20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明确系统能力边界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6359250" y="2899636"/>
            <a:ext cx="122182" cy="139636"/>
          </a:xfrm>
          <a:custGeom>
            <a:avLst/>
            <a:gdLst/>
            <a:ahLst/>
            <a:cxnLst/>
            <a:rect l="l" t="t" r="r" b="b"/>
            <a:pathLst>
              <a:path w="122182" h="139636">
                <a:moveTo>
                  <a:pt x="118582" y="19118"/>
                </a:moveTo>
                <a:cubicBezTo>
                  <a:pt x="122482" y="21955"/>
                  <a:pt x="123355" y="27409"/>
                  <a:pt x="120518" y="31309"/>
                </a:cubicBezTo>
                <a:lnTo>
                  <a:pt x="50700" y="127309"/>
                </a:lnTo>
                <a:cubicBezTo>
                  <a:pt x="49200" y="129382"/>
                  <a:pt x="46882" y="130664"/>
                  <a:pt x="44318" y="130882"/>
                </a:cubicBezTo>
                <a:cubicBezTo>
                  <a:pt x="41755" y="131100"/>
                  <a:pt x="39273" y="130145"/>
                  <a:pt x="37473" y="128345"/>
                </a:cubicBezTo>
                <a:lnTo>
                  <a:pt x="2564" y="93436"/>
                </a:lnTo>
                <a:cubicBezTo>
                  <a:pt x="-845" y="90027"/>
                  <a:pt x="-845" y="84491"/>
                  <a:pt x="2564" y="81082"/>
                </a:cubicBezTo>
                <a:cubicBezTo>
                  <a:pt x="5973" y="77673"/>
                  <a:pt x="11509" y="77673"/>
                  <a:pt x="14918" y="81082"/>
                </a:cubicBezTo>
                <a:lnTo>
                  <a:pt x="42600" y="108764"/>
                </a:lnTo>
                <a:lnTo>
                  <a:pt x="106418" y="21027"/>
                </a:lnTo>
                <a:cubicBezTo>
                  <a:pt x="109255" y="17127"/>
                  <a:pt x="114709" y="16255"/>
                  <a:pt x="118609" y="1909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7"/>
          <p:cNvSpPr/>
          <p:nvPr/>
        </p:nvSpPr>
        <p:spPr>
          <a:xfrm>
            <a:off x="6577432" y="2864727"/>
            <a:ext cx="1186909" cy="20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统一行业术语标准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6359250" y="3178909"/>
            <a:ext cx="122182" cy="139636"/>
          </a:xfrm>
          <a:custGeom>
            <a:avLst/>
            <a:gdLst/>
            <a:ahLst/>
            <a:cxnLst/>
            <a:rect l="l" t="t" r="r" b="b"/>
            <a:pathLst>
              <a:path w="122182" h="139636">
                <a:moveTo>
                  <a:pt x="118582" y="19118"/>
                </a:moveTo>
                <a:cubicBezTo>
                  <a:pt x="122482" y="21955"/>
                  <a:pt x="123355" y="27409"/>
                  <a:pt x="120518" y="31309"/>
                </a:cubicBezTo>
                <a:lnTo>
                  <a:pt x="50700" y="127309"/>
                </a:lnTo>
                <a:cubicBezTo>
                  <a:pt x="49200" y="129382"/>
                  <a:pt x="46882" y="130664"/>
                  <a:pt x="44318" y="130882"/>
                </a:cubicBezTo>
                <a:cubicBezTo>
                  <a:pt x="41755" y="131100"/>
                  <a:pt x="39273" y="130145"/>
                  <a:pt x="37473" y="128345"/>
                </a:cubicBezTo>
                <a:lnTo>
                  <a:pt x="2564" y="93436"/>
                </a:lnTo>
                <a:cubicBezTo>
                  <a:pt x="-845" y="90027"/>
                  <a:pt x="-845" y="84491"/>
                  <a:pt x="2564" y="81082"/>
                </a:cubicBezTo>
                <a:cubicBezTo>
                  <a:pt x="5973" y="77673"/>
                  <a:pt x="11509" y="77673"/>
                  <a:pt x="14918" y="81082"/>
                </a:cubicBezTo>
                <a:lnTo>
                  <a:pt x="42600" y="108764"/>
                </a:lnTo>
                <a:lnTo>
                  <a:pt x="106418" y="21027"/>
                </a:lnTo>
                <a:cubicBezTo>
                  <a:pt x="109255" y="17127"/>
                  <a:pt x="114709" y="16255"/>
                  <a:pt x="118609" y="1909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19"/>
          <p:cNvSpPr/>
          <p:nvPr/>
        </p:nvSpPr>
        <p:spPr>
          <a:xfrm>
            <a:off x="6577432" y="3144000"/>
            <a:ext cx="1186909" cy="20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帮助用户理解系统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6359250" y="3458182"/>
            <a:ext cx="122182" cy="139636"/>
          </a:xfrm>
          <a:custGeom>
            <a:avLst/>
            <a:gdLst/>
            <a:ahLst/>
            <a:cxnLst/>
            <a:rect l="l" t="t" r="r" b="b"/>
            <a:pathLst>
              <a:path w="122182" h="139636">
                <a:moveTo>
                  <a:pt x="118582" y="19118"/>
                </a:moveTo>
                <a:cubicBezTo>
                  <a:pt x="122482" y="21955"/>
                  <a:pt x="123355" y="27409"/>
                  <a:pt x="120518" y="31309"/>
                </a:cubicBezTo>
                <a:lnTo>
                  <a:pt x="50700" y="127309"/>
                </a:lnTo>
                <a:cubicBezTo>
                  <a:pt x="49200" y="129382"/>
                  <a:pt x="46882" y="130664"/>
                  <a:pt x="44318" y="130882"/>
                </a:cubicBezTo>
                <a:cubicBezTo>
                  <a:pt x="41755" y="131100"/>
                  <a:pt x="39273" y="130145"/>
                  <a:pt x="37473" y="128345"/>
                </a:cubicBezTo>
                <a:lnTo>
                  <a:pt x="2564" y="93436"/>
                </a:lnTo>
                <a:cubicBezTo>
                  <a:pt x="-845" y="90027"/>
                  <a:pt x="-845" y="84491"/>
                  <a:pt x="2564" y="81082"/>
                </a:cubicBezTo>
                <a:cubicBezTo>
                  <a:pt x="5973" y="77673"/>
                  <a:pt x="11509" y="77673"/>
                  <a:pt x="14918" y="81082"/>
                </a:cubicBezTo>
                <a:lnTo>
                  <a:pt x="42600" y="108764"/>
                </a:lnTo>
                <a:lnTo>
                  <a:pt x="106418" y="21027"/>
                </a:lnTo>
                <a:cubicBezTo>
                  <a:pt x="109255" y="17127"/>
                  <a:pt x="114709" y="16255"/>
                  <a:pt x="118609" y="1909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1"/>
          <p:cNvSpPr/>
          <p:nvPr/>
        </p:nvSpPr>
        <p:spPr>
          <a:xfrm>
            <a:off x="6577432" y="3423273"/>
            <a:ext cx="907636" cy="20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界定责任归属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189068" y="3925091"/>
            <a:ext cx="5655273" cy="1230545"/>
          </a:xfrm>
          <a:custGeom>
            <a:avLst/>
            <a:gdLst/>
            <a:ahLst/>
            <a:cxnLst/>
            <a:rect l="l" t="t" r="r" b="b"/>
            <a:pathLst>
              <a:path w="5655273" h="1230545">
                <a:moveTo>
                  <a:pt x="69821" y="0"/>
                </a:moveTo>
                <a:lnTo>
                  <a:pt x="5585452" y="0"/>
                </a:lnTo>
                <a:cubicBezTo>
                  <a:pt x="5624013" y="0"/>
                  <a:pt x="5655273" y="31260"/>
                  <a:pt x="5655273" y="69821"/>
                </a:cubicBezTo>
                <a:lnTo>
                  <a:pt x="5655273" y="1160724"/>
                </a:lnTo>
                <a:cubicBezTo>
                  <a:pt x="5655273" y="1199285"/>
                  <a:pt x="5624013" y="1230545"/>
                  <a:pt x="5585452" y="1230545"/>
                </a:cubicBezTo>
                <a:lnTo>
                  <a:pt x="69821" y="1230545"/>
                </a:lnTo>
                <a:cubicBezTo>
                  <a:pt x="31260" y="1230545"/>
                  <a:pt x="0" y="1199285"/>
                  <a:pt x="0" y="1160724"/>
                </a:cubicBezTo>
                <a:lnTo>
                  <a:pt x="0" y="69821"/>
                </a:lnTo>
                <a:cubicBezTo>
                  <a:pt x="0" y="31260"/>
                  <a:pt x="31260" y="0"/>
                  <a:pt x="6982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3"/>
          <p:cNvSpPr/>
          <p:nvPr/>
        </p:nvSpPr>
        <p:spPr>
          <a:xfrm>
            <a:off x="6333068" y="4069091"/>
            <a:ext cx="5445818" cy="2443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7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自动驾驶六级分类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6333068" y="4418182"/>
            <a:ext cx="5428364" cy="174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L0-L2：</a:t>
            </a:r>
            <a:r>
              <a:rPr lang="en-US" sz="96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人类主导，系统辅助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333068" y="4627636"/>
            <a:ext cx="5428364" cy="174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L3：</a:t>
            </a:r>
            <a:r>
              <a:rPr lang="en-US" sz="96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条件自动化，人类监督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6333068" y="4837091"/>
            <a:ext cx="5428364" cy="1745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6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L4-L5：</a:t>
            </a:r>
            <a:r>
              <a:rPr lang="en-US" sz="96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高度/完全自动化</a:t>
            </a:r>
            <a:endParaRPr lang="en-US" sz="1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F48F503-4761-B378-679B-20453F625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204" y="3036776"/>
            <a:ext cx="5593773" cy="335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TAXONOMY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我们倡导的数据智能体分层分类法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1469" y="898162"/>
            <a:ext cx="11549062" cy="4898957"/>
          </a:xfrm>
          <a:custGeom>
            <a:avLst/>
            <a:gdLst/>
            <a:ahLst/>
            <a:cxnLst/>
            <a:rect l="l" t="t" r="r" b="b"/>
            <a:pathLst>
              <a:path w="7643813" h="5453063">
                <a:moveTo>
                  <a:pt x="63474" y="0"/>
                </a:moveTo>
                <a:lnTo>
                  <a:pt x="7580339" y="0"/>
                </a:lnTo>
                <a:cubicBezTo>
                  <a:pt x="7615394" y="0"/>
                  <a:pt x="7643813" y="28418"/>
                  <a:pt x="7643813" y="63474"/>
                </a:cubicBezTo>
                <a:lnTo>
                  <a:pt x="7643813" y="5389589"/>
                </a:lnTo>
                <a:cubicBezTo>
                  <a:pt x="7643813" y="5424644"/>
                  <a:pt x="7615394" y="5453063"/>
                  <a:pt x="7580339" y="5453063"/>
                </a:cubicBezTo>
                <a:lnTo>
                  <a:pt x="63474" y="5453063"/>
                </a:lnTo>
                <a:cubicBezTo>
                  <a:pt x="28418" y="5453063"/>
                  <a:pt x="0" y="5424644"/>
                  <a:pt x="0" y="5389589"/>
                </a:cubicBezTo>
                <a:lnTo>
                  <a:pt x="0" y="63474"/>
                </a:lnTo>
                <a:cubicBezTo>
                  <a:pt x="0" y="28418"/>
                  <a:pt x="28418" y="0"/>
                  <a:pt x="6347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04031" y="1092631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2089" y="1612"/>
                </a:moveTo>
                <a:cubicBezTo>
                  <a:pt x="76708" y="-527"/>
                  <a:pt x="82042" y="-527"/>
                  <a:pt x="86661" y="1612"/>
                </a:cubicBezTo>
                <a:lnTo>
                  <a:pt x="154440" y="32928"/>
                </a:lnTo>
                <a:cubicBezTo>
                  <a:pt x="157076" y="34137"/>
                  <a:pt x="158750" y="36773"/>
                  <a:pt x="158750" y="39688"/>
                </a:cubicBezTo>
                <a:cubicBezTo>
                  <a:pt x="158750" y="42602"/>
                  <a:pt x="157076" y="45238"/>
                  <a:pt x="154440" y="46447"/>
                </a:cubicBezTo>
                <a:lnTo>
                  <a:pt x="86661" y="77763"/>
                </a:lnTo>
                <a:cubicBezTo>
                  <a:pt x="82042" y="79902"/>
                  <a:pt x="76708" y="79902"/>
                  <a:pt x="72089" y="77763"/>
                </a:cubicBezTo>
                <a:lnTo>
                  <a:pt x="4310" y="46447"/>
                </a:lnTo>
                <a:cubicBezTo>
                  <a:pt x="1674" y="45207"/>
                  <a:pt x="0" y="42571"/>
                  <a:pt x="0" y="39688"/>
                </a:cubicBezTo>
                <a:cubicBezTo>
                  <a:pt x="0" y="36804"/>
                  <a:pt x="1674" y="34137"/>
                  <a:pt x="4310" y="32928"/>
                </a:cubicBezTo>
                <a:lnTo>
                  <a:pt x="72089" y="1612"/>
                </a:lnTo>
                <a:close/>
                <a:moveTo>
                  <a:pt x="14914" y="67717"/>
                </a:moveTo>
                <a:lnTo>
                  <a:pt x="65856" y="91250"/>
                </a:lnTo>
                <a:cubicBezTo>
                  <a:pt x="74445" y="95219"/>
                  <a:pt x="84336" y="95219"/>
                  <a:pt x="92925" y="91250"/>
                </a:cubicBezTo>
                <a:lnTo>
                  <a:pt x="143867" y="67717"/>
                </a:lnTo>
                <a:lnTo>
                  <a:pt x="154440" y="72616"/>
                </a:lnTo>
                <a:cubicBezTo>
                  <a:pt x="157076" y="73825"/>
                  <a:pt x="158750" y="76460"/>
                  <a:pt x="158750" y="79375"/>
                </a:cubicBezTo>
                <a:cubicBezTo>
                  <a:pt x="158750" y="82290"/>
                  <a:pt x="157076" y="84925"/>
                  <a:pt x="154440" y="86134"/>
                </a:cubicBezTo>
                <a:lnTo>
                  <a:pt x="86661" y="117450"/>
                </a:lnTo>
                <a:cubicBezTo>
                  <a:pt x="82042" y="119590"/>
                  <a:pt x="76708" y="119590"/>
                  <a:pt x="72089" y="117450"/>
                </a:cubicBezTo>
                <a:lnTo>
                  <a:pt x="4310" y="86134"/>
                </a:lnTo>
                <a:cubicBezTo>
                  <a:pt x="1674" y="84894"/>
                  <a:pt x="0" y="82259"/>
                  <a:pt x="0" y="79375"/>
                </a:cubicBezTo>
                <a:cubicBezTo>
                  <a:pt x="0" y="76491"/>
                  <a:pt x="1674" y="73825"/>
                  <a:pt x="4310" y="72616"/>
                </a:cubicBezTo>
                <a:lnTo>
                  <a:pt x="14883" y="67717"/>
                </a:lnTo>
                <a:close/>
                <a:moveTo>
                  <a:pt x="4310" y="112303"/>
                </a:moveTo>
                <a:lnTo>
                  <a:pt x="14883" y="107404"/>
                </a:lnTo>
                <a:lnTo>
                  <a:pt x="65825" y="130938"/>
                </a:lnTo>
                <a:cubicBezTo>
                  <a:pt x="74414" y="134906"/>
                  <a:pt x="84305" y="134906"/>
                  <a:pt x="92894" y="130938"/>
                </a:cubicBezTo>
                <a:lnTo>
                  <a:pt x="143836" y="107404"/>
                </a:lnTo>
                <a:lnTo>
                  <a:pt x="154409" y="112303"/>
                </a:lnTo>
                <a:cubicBezTo>
                  <a:pt x="157045" y="113512"/>
                  <a:pt x="158719" y="116148"/>
                  <a:pt x="158719" y="119062"/>
                </a:cubicBezTo>
                <a:cubicBezTo>
                  <a:pt x="158719" y="121977"/>
                  <a:pt x="157045" y="124613"/>
                  <a:pt x="154409" y="125822"/>
                </a:cubicBezTo>
                <a:lnTo>
                  <a:pt x="86630" y="157138"/>
                </a:lnTo>
                <a:cubicBezTo>
                  <a:pt x="82010" y="159277"/>
                  <a:pt x="76677" y="159277"/>
                  <a:pt x="72058" y="157138"/>
                </a:cubicBezTo>
                <a:lnTo>
                  <a:pt x="4310" y="125822"/>
                </a:lnTo>
                <a:cubicBezTo>
                  <a:pt x="1674" y="124582"/>
                  <a:pt x="0" y="121946"/>
                  <a:pt x="0" y="119062"/>
                </a:cubicBezTo>
                <a:cubicBezTo>
                  <a:pt x="0" y="116179"/>
                  <a:pt x="1674" y="113512"/>
                  <a:pt x="4310" y="11230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682625" y="1060881"/>
            <a:ext cx="71993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核心目标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0063" y="1410131"/>
            <a:ext cx="7302500" cy="396875"/>
          </a:xfrm>
          <a:custGeom>
            <a:avLst/>
            <a:gdLst/>
            <a:ahLst/>
            <a:cxnLst/>
            <a:rect l="l" t="t" r="r" b="b"/>
            <a:pathLst>
              <a:path w="7302500" h="396875">
                <a:moveTo>
                  <a:pt x="31750" y="0"/>
                </a:moveTo>
                <a:lnTo>
                  <a:pt x="7239000" y="0"/>
                </a:lnTo>
                <a:cubicBezTo>
                  <a:pt x="7274047" y="0"/>
                  <a:pt x="7302500" y="28453"/>
                  <a:pt x="7302500" y="63500"/>
                </a:cubicBezTo>
                <a:lnTo>
                  <a:pt x="7302500" y="333375"/>
                </a:lnTo>
                <a:cubicBezTo>
                  <a:pt x="7302500" y="368422"/>
                  <a:pt x="7274047" y="396875"/>
                  <a:pt x="7239000" y="396875"/>
                </a:cubicBezTo>
                <a:lnTo>
                  <a:pt x="31750" y="396875"/>
                </a:lnTo>
                <a:cubicBezTo>
                  <a:pt x="14227" y="396875"/>
                  <a:pt x="0" y="382648"/>
                  <a:pt x="0" y="365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00063" y="1410131"/>
            <a:ext cx="31750" cy="396875"/>
          </a:xfrm>
          <a:custGeom>
            <a:avLst/>
            <a:gdLst/>
            <a:ahLst/>
            <a:cxnLst/>
            <a:rect l="l" t="t" r="r" b="b"/>
            <a:pathLst>
              <a:path w="31750" h="396875">
                <a:moveTo>
                  <a:pt x="31750" y="0"/>
                </a:moveTo>
                <a:lnTo>
                  <a:pt x="31750" y="0"/>
                </a:lnTo>
                <a:lnTo>
                  <a:pt x="31750" y="396875"/>
                </a:lnTo>
                <a:lnTo>
                  <a:pt x="31750" y="396875"/>
                </a:lnTo>
                <a:cubicBezTo>
                  <a:pt x="14227" y="396875"/>
                  <a:pt x="0" y="382648"/>
                  <a:pt x="0" y="365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11188" y="1505381"/>
            <a:ext cx="7159625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映射从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人类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到</a:t>
            </a:r>
            <a:r>
              <a:rPr lang="en-US" sz="10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数据智能体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在数据相关任务中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主导权和责任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的渐进转移，随着自主性从L0增加到L5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0063" y="1902256"/>
            <a:ext cx="7302500" cy="396875"/>
          </a:xfrm>
          <a:custGeom>
            <a:avLst/>
            <a:gdLst/>
            <a:ahLst/>
            <a:cxnLst/>
            <a:rect l="l" t="t" r="r" b="b"/>
            <a:pathLst>
              <a:path w="7302500" h="396875">
                <a:moveTo>
                  <a:pt x="31750" y="0"/>
                </a:moveTo>
                <a:lnTo>
                  <a:pt x="7239000" y="0"/>
                </a:lnTo>
                <a:cubicBezTo>
                  <a:pt x="7274047" y="0"/>
                  <a:pt x="7302500" y="28453"/>
                  <a:pt x="7302500" y="63500"/>
                </a:cubicBezTo>
                <a:lnTo>
                  <a:pt x="7302500" y="333375"/>
                </a:lnTo>
                <a:cubicBezTo>
                  <a:pt x="7302500" y="368422"/>
                  <a:pt x="7274047" y="396875"/>
                  <a:pt x="7239000" y="396875"/>
                </a:cubicBezTo>
                <a:lnTo>
                  <a:pt x="31750" y="396875"/>
                </a:lnTo>
                <a:cubicBezTo>
                  <a:pt x="14227" y="396875"/>
                  <a:pt x="0" y="382648"/>
                  <a:pt x="0" y="365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500063" y="1902256"/>
            <a:ext cx="31750" cy="396875"/>
          </a:xfrm>
          <a:custGeom>
            <a:avLst/>
            <a:gdLst/>
            <a:ahLst/>
            <a:cxnLst/>
            <a:rect l="l" t="t" r="r" b="b"/>
            <a:pathLst>
              <a:path w="31750" h="396875">
                <a:moveTo>
                  <a:pt x="31750" y="0"/>
                </a:moveTo>
                <a:lnTo>
                  <a:pt x="31750" y="0"/>
                </a:lnTo>
                <a:lnTo>
                  <a:pt x="31750" y="396875"/>
                </a:lnTo>
                <a:lnTo>
                  <a:pt x="31750" y="396875"/>
                </a:lnTo>
                <a:cubicBezTo>
                  <a:pt x="14227" y="396875"/>
                  <a:pt x="0" y="382648"/>
                  <a:pt x="0" y="365125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611188" y="1997506"/>
            <a:ext cx="7159625" cy="20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一个</a:t>
            </a:r>
            <a:r>
              <a:rPr lang="en-US" sz="10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统一框架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，用于比较现有工作、界定能力边界和明确责任，使从业者能够根据自主性水平调整期望和干预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317500" y="5899363"/>
            <a:ext cx="2786063" cy="912813"/>
          </a:xfrm>
          <a:custGeom>
            <a:avLst/>
            <a:gdLst/>
            <a:ahLst/>
            <a:cxnLst/>
            <a:rect l="l" t="t" r="r" b="b"/>
            <a:pathLst>
              <a:path w="2786063" h="912813">
                <a:moveTo>
                  <a:pt x="63504" y="0"/>
                </a:moveTo>
                <a:lnTo>
                  <a:pt x="2722558" y="0"/>
                </a:lnTo>
                <a:cubicBezTo>
                  <a:pt x="2757631" y="0"/>
                  <a:pt x="2786063" y="28432"/>
                  <a:pt x="2786063" y="63504"/>
                </a:cubicBezTo>
                <a:lnTo>
                  <a:pt x="2786063" y="849308"/>
                </a:lnTo>
                <a:cubicBezTo>
                  <a:pt x="2786063" y="884381"/>
                  <a:pt x="2757631" y="912813"/>
                  <a:pt x="2722558" y="912812"/>
                </a:cubicBezTo>
                <a:lnTo>
                  <a:pt x="63504" y="912813"/>
                </a:lnTo>
                <a:cubicBezTo>
                  <a:pt x="28432" y="912812"/>
                  <a:pt x="0" y="884381"/>
                  <a:pt x="0" y="849308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5"/>
          <p:cNvSpPr/>
          <p:nvPr/>
        </p:nvSpPr>
        <p:spPr>
          <a:xfrm>
            <a:off x="1593453" y="6030332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89297" y="29766"/>
                </a:moveTo>
                <a:cubicBezTo>
                  <a:pt x="89297" y="21534"/>
                  <a:pt x="95948" y="14883"/>
                  <a:pt x="104180" y="14883"/>
                </a:cubicBezTo>
                <a:lnTo>
                  <a:pt x="133945" y="14883"/>
                </a:lnTo>
                <a:cubicBezTo>
                  <a:pt x="142177" y="14883"/>
                  <a:pt x="148828" y="21534"/>
                  <a:pt x="148828" y="29766"/>
                </a:cubicBezTo>
                <a:lnTo>
                  <a:pt x="148828" y="59531"/>
                </a:lnTo>
                <a:cubicBezTo>
                  <a:pt x="148828" y="67763"/>
                  <a:pt x="142177" y="74414"/>
                  <a:pt x="133945" y="74414"/>
                </a:cubicBezTo>
                <a:lnTo>
                  <a:pt x="130225" y="74414"/>
                </a:lnTo>
                <a:lnTo>
                  <a:pt x="130225" y="104180"/>
                </a:lnTo>
                <a:lnTo>
                  <a:pt x="186035" y="104180"/>
                </a:lnTo>
                <a:cubicBezTo>
                  <a:pt x="204546" y="104180"/>
                  <a:pt x="219521" y="119156"/>
                  <a:pt x="219521" y="137666"/>
                </a:cubicBezTo>
                <a:lnTo>
                  <a:pt x="219521" y="163711"/>
                </a:lnTo>
                <a:lnTo>
                  <a:pt x="223242" y="163711"/>
                </a:lnTo>
                <a:cubicBezTo>
                  <a:pt x="231474" y="163711"/>
                  <a:pt x="238125" y="170362"/>
                  <a:pt x="238125" y="178594"/>
                </a:cubicBezTo>
                <a:lnTo>
                  <a:pt x="238125" y="208359"/>
                </a:lnTo>
                <a:cubicBezTo>
                  <a:pt x="238125" y="216591"/>
                  <a:pt x="231474" y="223242"/>
                  <a:pt x="223242" y="223242"/>
                </a:cubicBezTo>
                <a:lnTo>
                  <a:pt x="193477" y="223242"/>
                </a:lnTo>
                <a:cubicBezTo>
                  <a:pt x="185245" y="223242"/>
                  <a:pt x="178594" y="216591"/>
                  <a:pt x="178594" y="208359"/>
                </a:cubicBezTo>
                <a:lnTo>
                  <a:pt x="178594" y="178594"/>
                </a:lnTo>
                <a:cubicBezTo>
                  <a:pt x="178594" y="170362"/>
                  <a:pt x="185245" y="163711"/>
                  <a:pt x="193477" y="163711"/>
                </a:cubicBezTo>
                <a:lnTo>
                  <a:pt x="197197" y="163711"/>
                </a:lnTo>
                <a:lnTo>
                  <a:pt x="197197" y="137666"/>
                </a:lnTo>
                <a:cubicBezTo>
                  <a:pt x="197197" y="131480"/>
                  <a:pt x="192221" y="126504"/>
                  <a:pt x="186035" y="126504"/>
                </a:cubicBezTo>
                <a:lnTo>
                  <a:pt x="130225" y="126504"/>
                </a:lnTo>
                <a:lnTo>
                  <a:pt x="130225" y="163711"/>
                </a:lnTo>
                <a:lnTo>
                  <a:pt x="133945" y="163711"/>
                </a:lnTo>
                <a:cubicBezTo>
                  <a:pt x="142177" y="163711"/>
                  <a:pt x="148828" y="170362"/>
                  <a:pt x="148828" y="178594"/>
                </a:cubicBezTo>
                <a:lnTo>
                  <a:pt x="148828" y="208359"/>
                </a:lnTo>
                <a:cubicBezTo>
                  <a:pt x="148828" y="216591"/>
                  <a:pt x="142177" y="223242"/>
                  <a:pt x="133945" y="223242"/>
                </a:cubicBezTo>
                <a:lnTo>
                  <a:pt x="104180" y="223242"/>
                </a:lnTo>
                <a:cubicBezTo>
                  <a:pt x="95948" y="223242"/>
                  <a:pt x="89297" y="216591"/>
                  <a:pt x="89297" y="208359"/>
                </a:cubicBezTo>
                <a:lnTo>
                  <a:pt x="89297" y="178594"/>
                </a:lnTo>
                <a:cubicBezTo>
                  <a:pt x="89297" y="170362"/>
                  <a:pt x="95948" y="163711"/>
                  <a:pt x="104180" y="163711"/>
                </a:cubicBezTo>
                <a:lnTo>
                  <a:pt x="107900" y="163711"/>
                </a:lnTo>
                <a:lnTo>
                  <a:pt x="107900" y="126504"/>
                </a:lnTo>
                <a:lnTo>
                  <a:pt x="52090" y="126504"/>
                </a:lnTo>
                <a:cubicBezTo>
                  <a:pt x="45904" y="126504"/>
                  <a:pt x="40928" y="131480"/>
                  <a:pt x="40928" y="137666"/>
                </a:cubicBezTo>
                <a:lnTo>
                  <a:pt x="40928" y="163711"/>
                </a:lnTo>
                <a:lnTo>
                  <a:pt x="44648" y="163711"/>
                </a:lnTo>
                <a:cubicBezTo>
                  <a:pt x="52880" y="163711"/>
                  <a:pt x="59531" y="170362"/>
                  <a:pt x="59531" y="178594"/>
                </a:cubicBezTo>
                <a:lnTo>
                  <a:pt x="59531" y="208359"/>
                </a:lnTo>
                <a:cubicBezTo>
                  <a:pt x="59531" y="216591"/>
                  <a:pt x="52880" y="223242"/>
                  <a:pt x="44648" y="223242"/>
                </a:cubicBezTo>
                <a:lnTo>
                  <a:pt x="14883" y="223242"/>
                </a:lnTo>
                <a:cubicBezTo>
                  <a:pt x="6651" y="223242"/>
                  <a:pt x="0" y="216591"/>
                  <a:pt x="0" y="208359"/>
                </a:cubicBezTo>
                <a:lnTo>
                  <a:pt x="0" y="178594"/>
                </a:lnTo>
                <a:cubicBezTo>
                  <a:pt x="0" y="170362"/>
                  <a:pt x="6651" y="163711"/>
                  <a:pt x="14883" y="163711"/>
                </a:cubicBezTo>
                <a:lnTo>
                  <a:pt x="18604" y="163711"/>
                </a:lnTo>
                <a:lnTo>
                  <a:pt x="18604" y="137666"/>
                </a:lnTo>
                <a:cubicBezTo>
                  <a:pt x="18604" y="119156"/>
                  <a:pt x="33579" y="104180"/>
                  <a:pt x="52090" y="104180"/>
                </a:cubicBezTo>
                <a:lnTo>
                  <a:pt x="107900" y="104180"/>
                </a:lnTo>
                <a:lnTo>
                  <a:pt x="107900" y="74414"/>
                </a:lnTo>
                <a:lnTo>
                  <a:pt x="104180" y="74414"/>
                </a:lnTo>
                <a:cubicBezTo>
                  <a:pt x="95948" y="74414"/>
                  <a:pt x="89297" y="67763"/>
                  <a:pt x="89297" y="59531"/>
                </a:cubicBezTo>
                <a:lnTo>
                  <a:pt x="89297" y="29766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416719" y="6331957"/>
            <a:ext cx="2587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统一框架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20687" y="652245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比较现有工作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3238500" y="5899363"/>
            <a:ext cx="2786063" cy="912813"/>
          </a:xfrm>
          <a:custGeom>
            <a:avLst/>
            <a:gdLst/>
            <a:ahLst/>
            <a:cxnLst/>
            <a:rect l="l" t="t" r="r" b="b"/>
            <a:pathLst>
              <a:path w="2786063" h="912813">
                <a:moveTo>
                  <a:pt x="63504" y="0"/>
                </a:moveTo>
                <a:lnTo>
                  <a:pt x="2722558" y="0"/>
                </a:lnTo>
                <a:cubicBezTo>
                  <a:pt x="2757631" y="0"/>
                  <a:pt x="2786063" y="28432"/>
                  <a:pt x="2786063" y="63504"/>
                </a:cubicBezTo>
                <a:lnTo>
                  <a:pt x="2786063" y="849308"/>
                </a:lnTo>
                <a:cubicBezTo>
                  <a:pt x="2786063" y="884381"/>
                  <a:pt x="2757631" y="912813"/>
                  <a:pt x="2722558" y="912812"/>
                </a:cubicBezTo>
                <a:lnTo>
                  <a:pt x="63504" y="912813"/>
                </a:lnTo>
                <a:cubicBezTo>
                  <a:pt x="28432" y="912812"/>
                  <a:pt x="0" y="884381"/>
                  <a:pt x="0" y="849308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19"/>
          <p:cNvSpPr/>
          <p:nvPr/>
        </p:nvSpPr>
        <p:spPr>
          <a:xfrm>
            <a:off x="4529336" y="6030332"/>
            <a:ext cx="208359" cy="238125"/>
          </a:xfrm>
          <a:custGeom>
            <a:avLst/>
            <a:gdLst/>
            <a:ahLst/>
            <a:cxnLst/>
            <a:rect l="l" t="t" r="r" b="b"/>
            <a:pathLst>
              <a:path w="208359" h="238125">
                <a:moveTo>
                  <a:pt x="0" y="208359"/>
                </a:moveTo>
                <a:cubicBezTo>
                  <a:pt x="0" y="216591"/>
                  <a:pt x="6651" y="223242"/>
                  <a:pt x="14883" y="223242"/>
                </a:cubicBezTo>
                <a:cubicBezTo>
                  <a:pt x="23115" y="223242"/>
                  <a:pt x="29766" y="216591"/>
                  <a:pt x="29766" y="208359"/>
                </a:cubicBezTo>
                <a:lnTo>
                  <a:pt x="29766" y="44648"/>
                </a:lnTo>
                <a:lnTo>
                  <a:pt x="193477" y="44648"/>
                </a:lnTo>
                <a:cubicBezTo>
                  <a:pt x="201709" y="44648"/>
                  <a:pt x="208359" y="37998"/>
                  <a:pt x="208359" y="29766"/>
                </a:cubicBezTo>
                <a:cubicBezTo>
                  <a:pt x="208359" y="21534"/>
                  <a:pt x="201709" y="14883"/>
                  <a:pt x="193477" y="14883"/>
                </a:cubicBezTo>
                <a:lnTo>
                  <a:pt x="29766" y="14883"/>
                </a:lnTo>
                <a:cubicBezTo>
                  <a:pt x="13348" y="14883"/>
                  <a:pt x="0" y="28231"/>
                  <a:pt x="0" y="44648"/>
                </a:cubicBezTo>
                <a:lnTo>
                  <a:pt x="0" y="208359"/>
                </a:lnTo>
                <a:close/>
                <a:moveTo>
                  <a:pt x="59531" y="208359"/>
                </a:moveTo>
                <a:cubicBezTo>
                  <a:pt x="59531" y="216591"/>
                  <a:pt x="66182" y="223242"/>
                  <a:pt x="74414" y="223242"/>
                </a:cubicBezTo>
                <a:cubicBezTo>
                  <a:pt x="82646" y="223242"/>
                  <a:pt x="89297" y="216591"/>
                  <a:pt x="89297" y="208359"/>
                </a:cubicBezTo>
                <a:cubicBezTo>
                  <a:pt x="89297" y="200127"/>
                  <a:pt x="82646" y="193477"/>
                  <a:pt x="74414" y="193477"/>
                </a:cubicBezTo>
                <a:cubicBezTo>
                  <a:pt x="66182" y="193477"/>
                  <a:pt x="59531" y="200127"/>
                  <a:pt x="59531" y="208359"/>
                </a:cubicBezTo>
                <a:close/>
                <a:moveTo>
                  <a:pt x="119062" y="208359"/>
                </a:moveTo>
                <a:cubicBezTo>
                  <a:pt x="119062" y="216591"/>
                  <a:pt x="125713" y="223242"/>
                  <a:pt x="133945" y="223242"/>
                </a:cubicBezTo>
                <a:cubicBezTo>
                  <a:pt x="142177" y="223242"/>
                  <a:pt x="148828" y="216591"/>
                  <a:pt x="148828" y="208359"/>
                </a:cubicBezTo>
                <a:cubicBezTo>
                  <a:pt x="148828" y="200127"/>
                  <a:pt x="142177" y="193477"/>
                  <a:pt x="133945" y="193477"/>
                </a:cubicBezTo>
                <a:cubicBezTo>
                  <a:pt x="125713" y="193477"/>
                  <a:pt x="119062" y="200127"/>
                  <a:pt x="119062" y="208359"/>
                </a:cubicBezTo>
                <a:close/>
                <a:moveTo>
                  <a:pt x="193477" y="223242"/>
                </a:moveTo>
                <a:cubicBezTo>
                  <a:pt x="201709" y="223242"/>
                  <a:pt x="208359" y="216591"/>
                  <a:pt x="208359" y="208359"/>
                </a:cubicBezTo>
                <a:cubicBezTo>
                  <a:pt x="208359" y="200127"/>
                  <a:pt x="201709" y="193477"/>
                  <a:pt x="193477" y="193477"/>
                </a:cubicBezTo>
                <a:cubicBezTo>
                  <a:pt x="185245" y="193477"/>
                  <a:pt x="178594" y="200127"/>
                  <a:pt x="178594" y="208359"/>
                </a:cubicBezTo>
                <a:cubicBezTo>
                  <a:pt x="178594" y="216591"/>
                  <a:pt x="185245" y="223242"/>
                  <a:pt x="193477" y="223242"/>
                </a:cubicBezTo>
                <a:close/>
                <a:moveTo>
                  <a:pt x="178594" y="89297"/>
                </a:moveTo>
                <a:cubicBezTo>
                  <a:pt x="178594" y="97511"/>
                  <a:pt x="185263" y="104180"/>
                  <a:pt x="193477" y="104180"/>
                </a:cubicBezTo>
                <a:cubicBezTo>
                  <a:pt x="201691" y="104180"/>
                  <a:pt x="208359" y="97511"/>
                  <a:pt x="208359" y="89297"/>
                </a:cubicBezTo>
                <a:cubicBezTo>
                  <a:pt x="208359" y="81083"/>
                  <a:pt x="201691" y="74414"/>
                  <a:pt x="193477" y="74414"/>
                </a:cubicBezTo>
                <a:cubicBezTo>
                  <a:pt x="185263" y="74414"/>
                  <a:pt x="178594" y="81083"/>
                  <a:pt x="178594" y="89297"/>
                </a:cubicBezTo>
                <a:close/>
                <a:moveTo>
                  <a:pt x="193477" y="163711"/>
                </a:moveTo>
                <a:cubicBezTo>
                  <a:pt x="201691" y="163711"/>
                  <a:pt x="208359" y="157042"/>
                  <a:pt x="208359" y="148828"/>
                </a:cubicBezTo>
                <a:cubicBezTo>
                  <a:pt x="208359" y="140614"/>
                  <a:pt x="201691" y="133945"/>
                  <a:pt x="193477" y="133945"/>
                </a:cubicBezTo>
                <a:cubicBezTo>
                  <a:pt x="185263" y="133945"/>
                  <a:pt x="178594" y="140614"/>
                  <a:pt x="178594" y="148828"/>
                </a:cubicBezTo>
                <a:cubicBezTo>
                  <a:pt x="178594" y="157042"/>
                  <a:pt x="185263" y="163711"/>
                  <a:pt x="193477" y="16371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0"/>
          <p:cNvSpPr/>
          <p:nvPr/>
        </p:nvSpPr>
        <p:spPr>
          <a:xfrm>
            <a:off x="3337719" y="6331957"/>
            <a:ext cx="2587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界定边界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3341687" y="652245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明确能力范围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6159500" y="5899363"/>
            <a:ext cx="2786063" cy="912813"/>
          </a:xfrm>
          <a:custGeom>
            <a:avLst/>
            <a:gdLst/>
            <a:ahLst/>
            <a:cxnLst/>
            <a:rect l="l" t="t" r="r" b="b"/>
            <a:pathLst>
              <a:path w="2786063" h="912813">
                <a:moveTo>
                  <a:pt x="63504" y="0"/>
                </a:moveTo>
                <a:lnTo>
                  <a:pt x="2722558" y="0"/>
                </a:lnTo>
                <a:cubicBezTo>
                  <a:pt x="2757631" y="0"/>
                  <a:pt x="2786063" y="28432"/>
                  <a:pt x="2786063" y="63504"/>
                </a:cubicBezTo>
                <a:lnTo>
                  <a:pt x="2786063" y="849308"/>
                </a:lnTo>
                <a:cubicBezTo>
                  <a:pt x="2786063" y="884381"/>
                  <a:pt x="2757631" y="912813"/>
                  <a:pt x="2722558" y="912812"/>
                </a:cubicBezTo>
                <a:lnTo>
                  <a:pt x="63504" y="912813"/>
                </a:lnTo>
                <a:cubicBezTo>
                  <a:pt x="28432" y="912812"/>
                  <a:pt x="0" y="884381"/>
                  <a:pt x="0" y="849308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3"/>
          <p:cNvSpPr/>
          <p:nvPr/>
        </p:nvSpPr>
        <p:spPr>
          <a:xfrm>
            <a:off x="7420570" y="6030332"/>
            <a:ext cx="267891" cy="238125"/>
          </a:xfrm>
          <a:custGeom>
            <a:avLst/>
            <a:gdLst/>
            <a:ahLst/>
            <a:cxnLst/>
            <a:rect l="l" t="t" r="r" b="b"/>
            <a:pathLst>
              <a:path w="267891" h="238125">
                <a:moveTo>
                  <a:pt x="104180" y="115342"/>
                </a:moveTo>
                <a:cubicBezTo>
                  <a:pt x="134982" y="115342"/>
                  <a:pt x="159990" y="90334"/>
                  <a:pt x="159990" y="59531"/>
                </a:cubicBezTo>
                <a:cubicBezTo>
                  <a:pt x="159990" y="28729"/>
                  <a:pt x="134982" y="3721"/>
                  <a:pt x="104180" y="3721"/>
                </a:cubicBezTo>
                <a:cubicBezTo>
                  <a:pt x="73377" y="3721"/>
                  <a:pt x="48369" y="28729"/>
                  <a:pt x="48369" y="59531"/>
                </a:cubicBezTo>
                <a:cubicBezTo>
                  <a:pt x="48369" y="90334"/>
                  <a:pt x="73377" y="115342"/>
                  <a:pt x="104180" y="115342"/>
                </a:cubicBezTo>
                <a:close/>
                <a:moveTo>
                  <a:pt x="90367" y="141387"/>
                </a:moveTo>
                <a:cubicBezTo>
                  <a:pt x="44555" y="141387"/>
                  <a:pt x="7441" y="178501"/>
                  <a:pt x="7441" y="224312"/>
                </a:cubicBezTo>
                <a:cubicBezTo>
                  <a:pt x="7441" y="231939"/>
                  <a:pt x="13627" y="238125"/>
                  <a:pt x="21255" y="238125"/>
                </a:cubicBezTo>
                <a:lnTo>
                  <a:pt x="138224" y="238125"/>
                </a:lnTo>
                <a:cubicBezTo>
                  <a:pt x="121388" y="218312"/>
                  <a:pt x="111621" y="192779"/>
                  <a:pt x="111621" y="165757"/>
                </a:cubicBezTo>
                <a:lnTo>
                  <a:pt x="111621" y="151293"/>
                </a:lnTo>
                <a:cubicBezTo>
                  <a:pt x="111621" y="147898"/>
                  <a:pt x="112086" y="144549"/>
                  <a:pt x="112970" y="141387"/>
                </a:cubicBezTo>
                <a:lnTo>
                  <a:pt x="90367" y="141387"/>
                </a:lnTo>
                <a:close/>
                <a:moveTo>
                  <a:pt x="207104" y="227195"/>
                </a:moveTo>
                <a:lnTo>
                  <a:pt x="200918" y="230125"/>
                </a:lnTo>
                <a:lnTo>
                  <a:pt x="200918" y="142642"/>
                </a:lnTo>
                <a:lnTo>
                  <a:pt x="245566" y="157525"/>
                </a:lnTo>
                <a:lnTo>
                  <a:pt x="245566" y="166641"/>
                </a:lnTo>
                <a:cubicBezTo>
                  <a:pt x="245566" y="192593"/>
                  <a:pt x="230591" y="216173"/>
                  <a:pt x="207104" y="227242"/>
                </a:cubicBezTo>
                <a:close/>
                <a:moveTo>
                  <a:pt x="196221" y="120690"/>
                </a:moveTo>
                <a:lnTo>
                  <a:pt x="144131" y="138038"/>
                </a:lnTo>
                <a:cubicBezTo>
                  <a:pt x="138038" y="140084"/>
                  <a:pt x="133945" y="145759"/>
                  <a:pt x="133945" y="152177"/>
                </a:cubicBezTo>
                <a:lnTo>
                  <a:pt x="133945" y="166641"/>
                </a:lnTo>
                <a:cubicBezTo>
                  <a:pt x="133945" y="201244"/>
                  <a:pt x="153944" y="232730"/>
                  <a:pt x="185198" y="247427"/>
                </a:cubicBezTo>
                <a:lnTo>
                  <a:pt x="193802" y="251473"/>
                </a:lnTo>
                <a:cubicBezTo>
                  <a:pt x="196035" y="252496"/>
                  <a:pt x="198453" y="253054"/>
                  <a:pt x="200871" y="253054"/>
                </a:cubicBezTo>
                <a:cubicBezTo>
                  <a:pt x="203290" y="253054"/>
                  <a:pt x="205755" y="252496"/>
                  <a:pt x="207941" y="251473"/>
                </a:cubicBezTo>
                <a:lnTo>
                  <a:pt x="216545" y="247427"/>
                </a:lnTo>
                <a:cubicBezTo>
                  <a:pt x="247892" y="232683"/>
                  <a:pt x="267891" y="201197"/>
                  <a:pt x="267891" y="166594"/>
                </a:cubicBezTo>
                <a:lnTo>
                  <a:pt x="267891" y="152130"/>
                </a:lnTo>
                <a:cubicBezTo>
                  <a:pt x="267891" y="145712"/>
                  <a:pt x="263798" y="140038"/>
                  <a:pt x="257705" y="137992"/>
                </a:cubicBezTo>
                <a:lnTo>
                  <a:pt x="205615" y="120644"/>
                </a:lnTo>
                <a:cubicBezTo>
                  <a:pt x="202546" y="119621"/>
                  <a:pt x="199244" y="119621"/>
                  <a:pt x="196221" y="12064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4"/>
          <p:cNvSpPr/>
          <p:nvPr/>
        </p:nvSpPr>
        <p:spPr>
          <a:xfrm>
            <a:off x="6258719" y="6331957"/>
            <a:ext cx="2587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明确责任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6262687" y="652245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清晰责任归属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9080500" y="5899363"/>
            <a:ext cx="2786063" cy="912813"/>
          </a:xfrm>
          <a:custGeom>
            <a:avLst/>
            <a:gdLst/>
            <a:ahLst/>
            <a:cxnLst/>
            <a:rect l="l" t="t" r="r" b="b"/>
            <a:pathLst>
              <a:path w="2786063" h="912813">
                <a:moveTo>
                  <a:pt x="63504" y="0"/>
                </a:moveTo>
                <a:lnTo>
                  <a:pt x="2722558" y="0"/>
                </a:lnTo>
                <a:cubicBezTo>
                  <a:pt x="2757631" y="0"/>
                  <a:pt x="2786063" y="28432"/>
                  <a:pt x="2786063" y="63504"/>
                </a:cubicBezTo>
                <a:lnTo>
                  <a:pt x="2786063" y="849308"/>
                </a:lnTo>
                <a:cubicBezTo>
                  <a:pt x="2786063" y="884381"/>
                  <a:pt x="2757631" y="912813"/>
                  <a:pt x="2722558" y="912812"/>
                </a:cubicBezTo>
                <a:lnTo>
                  <a:pt x="63504" y="912813"/>
                </a:lnTo>
                <a:cubicBezTo>
                  <a:pt x="28432" y="912812"/>
                  <a:pt x="0" y="884381"/>
                  <a:pt x="0" y="849308"/>
                </a:cubicBezTo>
                <a:lnTo>
                  <a:pt x="0" y="63504"/>
                </a:lnTo>
                <a:cubicBezTo>
                  <a:pt x="0" y="28455"/>
                  <a:pt x="28455" y="0"/>
                  <a:pt x="6350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7"/>
          <p:cNvSpPr/>
          <p:nvPr/>
        </p:nvSpPr>
        <p:spPr>
          <a:xfrm>
            <a:off x="10356453" y="6030332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19062" y="238125"/>
                </a:moveTo>
                <a:cubicBezTo>
                  <a:pt x="184775" y="238125"/>
                  <a:pt x="238125" y="184775"/>
                  <a:pt x="238125" y="119062"/>
                </a:cubicBezTo>
                <a:cubicBezTo>
                  <a:pt x="238125" y="53350"/>
                  <a:pt x="184775" y="0"/>
                  <a:pt x="119062" y="0"/>
                </a:cubicBezTo>
                <a:cubicBezTo>
                  <a:pt x="53350" y="0"/>
                  <a:pt x="0" y="53350"/>
                  <a:pt x="0" y="119062"/>
                </a:cubicBezTo>
                <a:cubicBezTo>
                  <a:pt x="0" y="184775"/>
                  <a:pt x="53350" y="238125"/>
                  <a:pt x="119062" y="238125"/>
                </a:cubicBezTo>
                <a:close/>
                <a:moveTo>
                  <a:pt x="142642" y="151200"/>
                </a:moveTo>
                <a:lnTo>
                  <a:pt x="75530" y="177012"/>
                </a:lnTo>
                <a:cubicBezTo>
                  <a:pt x="66508" y="180501"/>
                  <a:pt x="57624" y="171617"/>
                  <a:pt x="61113" y="162595"/>
                </a:cubicBezTo>
                <a:lnTo>
                  <a:pt x="86925" y="95483"/>
                </a:lnTo>
                <a:cubicBezTo>
                  <a:pt x="88460" y="91529"/>
                  <a:pt x="91529" y="88460"/>
                  <a:pt x="95483" y="86925"/>
                </a:cubicBezTo>
                <a:lnTo>
                  <a:pt x="162595" y="61113"/>
                </a:lnTo>
                <a:cubicBezTo>
                  <a:pt x="171617" y="57624"/>
                  <a:pt x="180501" y="66508"/>
                  <a:pt x="177012" y="75530"/>
                </a:cubicBezTo>
                <a:lnTo>
                  <a:pt x="151200" y="142642"/>
                </a:lnTo>
                <a:cubicBezTo>
                  <a:pt x="149712" y="146596"/>
                  <a:pt x="146596" y="149665"/>
                  <a:pt x="142642" y="151200"/>
                </a:cubicBezTo>
                <a:close/>
                <a:moveTo>
                  <a:pt x="133945" y="119062"/>
                </a:moveTo>
                <a:cubicBezTo>
                  <a:pt x="133945" y="110848"/>
                  <a:pt x="127277" y="104180"/>
                  <a:pt x="119062" y="104180"/>
                </a:cubicBezTo>
                <a:cubicBezTo>
                  <a:pt x="110848" y="104180"/>
                  <a:pt x="104180" y="110848"/>
                  <a:pt x="104180" y="119062"/>
                </a:cubicBezTo>
                <a:cubicBezTo>
                  <a:pt x="104180" y="127277"/>
                  <a:pt x="110848" y="133945"/>
                  <a:pt x="119062" y="133945"/>
                </a:cubicBezTo>
                <a:cubicBezTo>
                  <a:pt x="127277" y="133945"/>
                  <a:pt x="133945" y="127277"/>
                  <a:pt x="133945" y="11906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8"/>
          <p:cNvSpPr/>
          <p:nvPr/>
        </p:nvSpPr>
        <p:spPr>
          <a:xfrm>
            <a:off x="9179719" y="6331957"/>
            <a:ext cx="2587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对齐期望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9183687" y="652245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调整用户期望</a:t>
            </a:r>
            <a:endParaRPr lang="en-US" sz="1600" dirty="0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F4073080-A38D-40E1-6CFF-C6616D953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877" y="2394381"/>
            <a:ext cx="10104247" cy="331557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OVERVIEW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通过此视角进行结构化综述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376363"/>
            <a:ext cx="11420475" cy="4848225"/>
          </a:xfrm>
          <a:custGeom>
            <a:avLst/>
            <a:gdLst/>
            <a:ahLst/>
            <a:cxnLst/>
            <a:rect l="l" t="t" r="r" b="b"/>
            <a:pathLst>
              <a:path w="11420475" h="4848225">
                <a:moveTo>
                  <a:pt x="76214" y="0"/>
                </a:moveTo>
                <a:lnTo>
                  <a:pt x="11344261" y="0"/>
                </a:lnTo>
                <a:cubicBezTo>
                  <a:pt x="11386353" y="0"/>
                  <a:pt x="11420475" y="34122"/>
                  <a:pt x="11420475" y="76214"/>
                </a:cubicBezTo>
                <a:lnTo>
                  <a:pt x="11420475" y="4772011"/>
                </a:lnTo>
                <a:cubicBezTo>
                  <a:pt x="11420475" y="4814103"/>
                  <a:pt x="11386353" y="4848225"/>
                  <a:pt x="11344261" y="4848225"/>
                </a:cubicBezTo>
                <a:lnTo>
                  <a:pt x="76214" y="4848225"/>
                </a:lnTo>
                <a:cubicBezTo>
                  <a:pt x="34122" y="4848225"/>
                  <a:pt x="0" y="4814103"/>
                  <a:pt x="0" y="4772011"/>
                </a:cubicBezTo>
                <a:lnTo>
                  <a:pt x="0" y="76214"/>
                </a:lnTo>
                <a:cubicBezTo>
                  <a:pt x="0" y="34150"/>
                  <a:pt x="34150" y="0"/>
                  <a:pt x="7621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23888" y="1609725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42863"/>
                </a:moveTo>
                <a:cubicBezTo>
                  <a:pt x="0" y="27102"/>
                  <a:pt x="12814" y="14288"/>
                  <a:pt x="28575" y="14288"/>
                </a:cubicBezTo>
                <a:lnTo>
                  <a:pt x="171450" y="14288"/>
                </a:lnTo>
                <a:cubicBezTo>
                  <a:pt x="187211" y="14288"/>
                  <a:pt x="200025" y="27102"/>
                  <a:pt x="200025" y="42863"/>
                </a:cubicBezTo>
                <a:lnTo>
                  <a:pt x="200025" y="185738"/>
                </a:lnTo>
                <a:cubicBezTo>
                  <a:pt x="200025" y="201498"/>
                  <a:pt x="187211" y="214313"/>
                  <a:pt x="171450" y="214313"/>
                </a:cubicBezTo>
                <a:lnTo>
                  <a:pt x="28575" y="214313"/>
                </a:lnTo>
                <a:cubicBezTo>
                  <a:pt x="12814" y="214313"/>
                  <a:pt x="0" y="201498"/>
                  <a:pt x="0" y="185738"/>
                </a:cubicBezTo>
                <a:lnTo>
                  <a:pt x="0" y="42863"/>
                </a:lnTo>
                <a:close/>
                <a:moveTo>
                  <a:pt x="28575" y="42863"/>
                </a:moveTo>
                <a:lnTo>
                  <a:pt x="28575" y="71438"/>
                </a:lnTo>
                <a:lnTo>
                  <a:pt x="57150" y="71438"/>
                </a:lnTo>
                <a:lnTo>
                  <a:pt x="57150" y="42863"/>
                </a:lnTo>
                <a:lnTo>
                  <a:pt x="28575" y="42863"/>
                </a:lnTo>
                <a:close/>
                <a:moveTo>
                  <a:pt x="171450" y="42863"/>
                </a:moveTo>
                <a:lnTo>
                  <a:pt x="85725" y="42863"/>
                </a:lnTo>
                <a:lnTo>
                  <a:pt x="85725" y="71438"/>
                </a:lnTo>
                <a:lnTo>
                  <a:pt x="171450" y="71438"/>
                </a:lnTo>
                <a:lnTo>
                  <a:pt x="171450" y="42863"/>
                </a:lnTo>
                <a:close/>
                <a:moveTo>
                  <a:pt x="28575" y="100013"/>
                </a:moveTo>
                <a:lnTo>
                  <a:pt x="28575" y="128588"/>
                </a:lnTo>
                <a:lnTo>
                  <a:pt x="57150" y="128588"/>
                </a:lnTo>
                <a:lnTo>
                  <a:pt x="57150" y="100013"/>
                </a:lnTo>
                <a:lnTo>
                  <a:pt x="28575" y="100013"/>
                </a:lnTo>
                <a:close/>
                <a:moveTo>
                  <a:pt x="171450" y="100013"/>
                </a:moveTo>
                <a:lnTo>
                  <a:pt x="85725" y="100013"/>
                </a:lnTo>
                <a:lnTo>
                  <a:pt x="85725" y="128588"/>
                </a:lnTo>
                <a:lnTo>
                  <a:pt x="171450" y="128588"/>
                </a:lnTo>
                <a:lnTo>
                  <a:pt x="171450" y="100013"/>
                </a:lnTo>
                <a:close/>
                <a:moveTo>
                  <a:pt x="28575" y="157163"/>
                </a:moveTo>
                <a:lnTo>
                  <a:pt x="28575" y="185738"/>
                </a:lnTo>
                <a:lnTo>
                  <a:pt x="57150" y="185738"/>
                </a:lnTo>
                <a:lnTo>
                  <a:pt x="57150" y="157163"/>
                </a:lnTo>
                <a:lnTo>
                  <a:pt x="28575" y="157163"/>
                </a:lnTo>
                <a:close/>
                <a:moveTo>
                  <a:pt x="171450" y="157163"/>
                </a:moveTo>
                <a:lnTo>
                  <a:pt x="85725" y="157163"/>
                </a:lnTo>
                <a:lnTo>
                  <a:pt x="85725" y="185738"/>
                </a:lnTo>
                <a:lnTo>
                  <a:pt x="171450" y="185738"/>
                </a:lnTo>
                <a:lnTo>
                  <a:pt x="171450" y="15716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571625"/>
            <a:ext cx="1085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数据智能体论文分类概览</a:t>
            </a:r>
            <a:endParaRPr lang="en-US" sz="1600" dirty="0"/>
          </a:p>
        </p:txBody>
      </p:sp>
      <p:pic>
        <p:nvPicPr>
          <p:cNvPr id="8" name="Image 0" descr="https://kimi-img.moonshot.cn/pub/slides/26-04-07-11:40:26-d7a7pan826puk9v1q0g0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1025" y="2028825"/>
            <a:ext cx="11029950" cy="4000500"/>
          </a:xfrm>
          <a:prstGeom prst="roundRect">
            <a:avLst>
              <a:gd name="adj" fmla="val 0"/>
            </a:avLst>
          </a:prstGeom>
        </p:spPr>
      </p:pic>
      <p:sp>
        <p:nvSpPr>
          <p:cNvPr id="9" name="Shape 6"/>
          <p:cNvSpPr/>
          <p:nvPr/>
        </p:nvSpPr>
        <p:spPr>
          <a:xfrm>
            <a:off x="385763" y="6344949"/>
            <a:ext cx="11420475" cy="466725"/>
          </a:xfrm>
          <a:custGeom>
            <a:avLst/>
            <a:gdLst/>
            <a:ahLst/>
            <a:cxnLst/>
            <a:rect l="l" t="t" r="r" b="b"/>
            <a:pathLst>
              <a:path w="11420475" h="466725">
                <a:moveTo>
                  <a:pt x="76202" y="0"/>
                </a:moveTo>
                <a:lnTo>
                  <a:pt x="11344273" y="0"/>
                </a:lnTo>
                <a:cubicBezTo>
                  <a:pt x="11386358" y="0"/>
                  <a:pt x="11420475" y="34117"/>
                  <a:pt x="11420475" y="76202"/>
                </a:cubicBezTo>
                <a:lnTo>
                  <a:pt x="11420475" y="390523"/>
                </a:lnTo>
                <a:cubicBezTo>
                  <a:pt x="11420475" y="432608"/>
                  <a:pt x="11386358" y="466725"/>
                  <a:pt x="11344273" y="466725"/>
                </a:cubicBezTo>
                <a:lnTo>
                  <a:pt x="76202" y="466725"/>
                </a:lnTo>
                <a:cubicBezTo>
                  <a:pt x="34117" y="466725"/>
                  <a:pt x="0" y="432608"/>
                  <a:pt x="0" y="390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533400" y="6502111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14300" y="152400"/>
                </a:moveTo>
                <a:lnTo>
                  <a:pt x="28575" y="152400"/>
                </a:lnTo>
                <a:cubicBezTo>
                  <a:pt x="12799" y="152400"/>
                  <a:pt x="0" y="139601"/>
                  <a:pt x="0" y="123825"/>
                </a:cubicBezTo>
                <a:lnTo>
                  <a:pt x="0" y="28575"/>
                </a:lnTo>
                <a:cubicBezTo>
                  <a:pt x="0" y="12799"/>
                  <a:pt x="12799" y="0"/>
                  <a:pt x="28575" y="0"/>
                </a:cubicBezTo>
                <a:lnTo>
                  <a:pt x="119062" y="0"/>
                </a:lnTo>
                <a:cubicBezTo>
                  <a:pt x="126950" y="0"/>
                  <a:pt x="133350" y="6400"/>
                  <a:pt x="133350" y="14288"/>
                </a:cubicBezTo>
                <a:lnTo>
                  <a:pt x="133350" y="100013"/>
                </a:lnTo>
                <a:cubicBezTo>
                  <a:pt x="133350" y="106234"/>
                  <a:pt x="129361" y="111532"/>
                  <a:pt x="123825" y="113496"/>
                </a:cubicBezTo>
                <a:lnTo>
                  <a:pt x="123825" y="133350"/>
                </a:lnTo>
                <a:cubicBezTo>
                  <a:pt x="129094" y="133350"/>
                  <a:pt x="133350" y="137606"/>
                  <a:pt x="133350" y="142875"/>
                </a:cubicBezTo>
                <a:cubicBezTo>
                  <a:pt x="133350" y="148144"/>
                  <a:pt x="129094" y="152400"/>
                  <a:pt x="123825" y="152400"/>
                </a:cubicBezTo>
                <a:lnTo>
                  <a:pt x="114300" y="152400"/>
                </a:lnTo>
                <a:close/>
                <a:moveTo>
                  <a:pt x="28575" y="114300"/>
                </a:moveTo>
                <a:cubicBezTo>
                  <a:pt x="23306" y="114300"/>
                  <a:pt x="19050" y="118556"/>
                  <a:pt x="19050" y="123825"/>
                </a:cubicBezTo>
                <a:cubicBezTo>
                  <a:pt x="19050" y="129094"/>
                  <a:pt x="23306" y="133350"/>
                  <a:pt x="28575" y="133350"/>
                </a:cubicBezTo>
                <a:lnTo>
                  <a:pt x="104775" y="133350"/>
                </a:lnTo>
                <a:lnTo>
                  <a:pt x="104775" y="114300"/>
                </a:lnTo>
                <a:lnTo>
                  <a:pt x="28575" y="114300"/>
                </a:lnTo>
                <a:close/>
                <a:moveTo>
                  <a:pt x="38100" y="45244"/>
                </a:moveTo>
                <a:cubicBezTo>
                  <a:pt x="38100" y="49203"/>
                  <a:pt x="41285" y="52388"/>
                  <a:pt x="45244" y="52388"/>
                </a:cubicBezTo>
                <a:lnTo>
                  <a:pt x="97631" y="52388"/>
                </a:lnTo>
                <a:cubicBezTo>
                  <a:pt x="101590" y="52388"/>
                  <a:pt x="104775" y="49203"/>
                  <a:pt x="104775" y="45244"/>
                </a:cubicBezTo>
                <a:cubicBezTo>
                  <a:pt x="104775" y="41285"/>
                  <a:pt x="101590" y="38100"/>
                  <a:pt x="97631" y="38100"/>
                </a:cubicBezTo>
                <a:lnTo>
                  <a:pt x="45244" y="38100"/>
                </a:lnTo>
                <a:cubicBezTo>
                  <a:pt x="41285" y="38100"/>
                  <a:pt x="38100" y="41285"/>
                  <a:pt x="38100" y="45244"/>
                </a:cubicBezTo>
                <a:close/>
                <a:moveTo>
                  <a:pt x="45244" y="66675"/>
                </a:moveTo>
                <a:cubicBezTo>
                  <a:pt x="41285" y="66675"/>
                  <a:pt x="38100" y="69860"/>
                  <a:pt x="38100" y="73819"/>
                </a:cubicBezTo>
                <a:cubicBezTo>
                  <a:pt x="38100" y="77778"/>
                  <a:pt x="41285" y="80962"/>
                  <a:pt x="45244" y="80962"/>
                </a:cubicBezTo>
                <a:lnTo>
                  <a:pt x="97631" y="80962"/>
                </a:lnTo>
                <a:cubicBezTo>
                  <a:pt x="101590" y="80962"/>
                  <a:pt x="104775" y="77778"/>
                  <a:pt x="104775" y="73819"/>
                </a:cubicBezTo>
                <a:cubicBezTo>
                  <a:pt x="104775" y="69860"/>
                  <a:pt x="101590" y="66675"/>
                  <a:pt x="97631" y="66675"/>
                </a:cubicBezTo>
                <a:lnTo>
                  <a:pt x="45244" y="66675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752475" y="6464011"/>
            <a:ext cx="1362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查看完整论文列表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74856" y="6464011"/>
            <a:ext cx="3990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https://github.com/HKUSTDial/awesome-data-agents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920478"/>
            <a:ext cx="1085850" cy="390525"/>
          </a:xfrm>
          <a:custGeom>
            <a:avLst/>
            <a:gdLst/>
            <a:ahLst/>
            <a:cxnLst/>
            <a:rect l="l" t="t" r="r" b="b"/>
            <a:pathLst>
              <a:path w="1085850" h="390525">
                <a:moveTo>
                  <a:pt x="76199" y="0"/>
                </a:moveTo>
                <a:lnTo>
                  <a:pt x="1009651" y="0"/>
                </a:lnTo>
                <a:cubicBezTo>
                  <a:pt x="1051734" y="0"/>
                  <a:pt x="1085850" y="34116"/>
                  <a:pt x="1085850" y="76199"/>
                </a:cubicBezTo>
                <a:lnTo>
                  <a:pt x="1085850" y="314326"/>
                </a:lnTo>
                <a:cubicBezTo>
                  <a:pt x="1085850" y="356409"/>
                  <a:pt x="1051734" y="390525"/>
                  <a:pt x="1009651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2001441"/>
            <a:ext cx="847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03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544366"/>
            <a:ext cx="117157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L0：早期的人工劳动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487341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3754041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人类驱动的数据管理、准备和分析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770834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4675584"/>
            <a:ext cx="2143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完全人工操作，无智能辅助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303" y="365303"/>
            <a:ext cx="11534454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b="1" kern="0" spc="58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0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5303" y="657546"/>
            <a:ext cx="11625780" cy="365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8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L0：人类驱动的数据任务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303" y="1132440"/>
            <a:ext cx="876728" cy="36530"/>
          </a:xfrm>
          <a:custGeom>
            <a:avLst/>
            <a:gdLst/>
            <a:ahLst/>
            <a:cxnLst/>
            <a:rect l="l" t="t" r="r" b="b"/>
            <a:pathLst>
              <a:path w="876728" h="36530">
                <a:moveTo>
                  <a:pt x="0" y="0"/>
                </a:moveTo>
                <a:lnTo>
                  <a:pt x="876728" y="0"/>
                </a:lnTo>
                <a:lnTo>
                  <a:pt x="876728" y="36530"/>
                </a:lnTo>
                <a:lnTo>
                  <a:pt x="0" y="3653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9870" y="1356189"/>
            <a:ext cx="5634804" cy="4654907"/>
          </a:xfrm>
          <a:custGeom>
            <a:avLst/>
            <a:gdLst/>
            <a:ahLst/>
            <a:cxnLst/>
            <a:rect l="l" t="t" r="r" b="b"/>
            <a:pathLst>
              <a:path w="5634804" h="4940728">
                <a:moveTo>
                  <a:pt x="73073" y="0"/>
                </a:moveTo>
                <a:lnTo>
                  <a:pt x="5561731" y="0"/>
                </a:lnTo>
                <a:cubicBezTo>
                  <a:pt x="5602088" y="0"/>
                  <a:pt x="5634804" y="32716"/>
                  <a:pt x="5634804" y="73073"/>
                </a:cubicBezTo>
                <a:lnTo>
                  <a:pt x="5634804" y="4867655"/>
                </a:lnTo>
                <a:cubicBezTo>
                  <a:pt x="5634804" y="4908012"/>
                  <a:pt x="5602088" y="4940728"/>
                  <a:pt x="5561731" y="4940728"/>
                </a:cubicBezTo>
                <a:lnTo>
                  <a:pt x="73073" y="4940728"/>
                </a:lnTo>
                <a:cubicBezTo>
                  <a:pt x="32716" y="4940728"/>
                  <a:pt x="0" y="4908012"/>
                  <a:pt x="0" y="4867655"/>
                </a:cubicBezTo>
                <a:lnTo>
                  <a:pt x="0" y="73073"/>
                </a:lnTo>
                <a:cubicBezTo>
                  <a:pt x="0" y="32743"/>
                  <a:pt x="32743" y="0"/>
                  <a:pt x="73073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98184" y="1579937"/>
            <a:ext cx="191784" cy="219182"/>
          </a:xfrm>
          <a:custGeom>
            <a:avLst/>
            <a:gdLst/>
            <a:ahLst/>
            <a:cxnLst/>
            <a:rect l="l" t="t" r="r" b="b"/>
            <a:pathLst>
              <a:path w="191784" h="219182">
                <a:moveTo>
                  <a:pt x="95892" y="106166"/>
                </a:moveTo>
                <a:cubicBezTo>
                  <a:pt x="124244" y="106166"/>
                  <a:pt x="147263" y="83148"/>
                  <a:pt x="147263" y="54796"/>
                </a:cubicBezTo>
                <a:cubicBezTo>
                  <a:pt x="147263" y="26443"/>
                  <a:pt x="124244" y="3425"/>
                  <a:pt x="95892" y="3425"/>
                </a:cubicBezTo>
                <a:cubicBezTo>
                  <a:pt x="67540" y="3425"/>
                  <a:pt x="44521" y="26443"/>
                  <a:pt x="44521" y="54796"/>
                </a:cubicBezTo>
                <a:cubicBezTo>
                  <a:pt x="44521" y="83148"/>
                  <a:pt x="67540" y="106166"/>
                  <a:pt x="95892" y="106166"/>
                </a:cubicBezTo>
                <a:close/>
                <a:moveTo>
                  <a:pt x="83178" y="130139"/>
                </a:moveTo>
                <a:cubicBezTo>
                  <a:pt x="41011" y="130139"/>
                  <a:pt x="6849" y="164301"/>
                  <a:pt x="6849" y="206468"/>
                </a:cubicBezTo>
                <a:cubicBezTo>
                  <a:pt x="6849" y="213488"/>
                  <a:pt x="12543" y="219182"/>
                  <a:pt x="19564" y="219182"/>
                </a:cubicBezTo>
                <a:lnTo>
                  <a:pt x="172221" y="219182"/>
                </a:lnTo>
                <a:cubicBezTo>
                  <a:pt x="179241" y="219182"/>
                  <a:pt x="184935" y="213488"/>
                  <a:pt x="184935" y="206468"/>
                </a:cubicBezTo>
                <a:cubicBezTo>
                  <a:pt x="184935" y="164301"/>
                  <a:pt x="150773" y="130139"/>
                  <a:pt x="108606" y="130139"/>
                </a:cubicBezTo>
                <a:lnTo>
                  <a:pt x="83178" y="130139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31065" y="1543407"/>
            <a:ext cx="5095982" cy="292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2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传统方式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57088" y="1981771"/>
            <a:ext cx="5333429" cy="474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传统上，所有</a:t>
            </a:r>
            <a:r>
              <a:rPr lang="en-US" sz="1151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数据管理、准备和分析 </a:t>
            </a: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任务完全由</a:t>
            </a:r>
            <a:r>
              <a:rPr lang="en-US" sz="1151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人类 </a:t>
            </a: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执行，</a:t>
            </a:r>
            <a:r>
              <a:rPr lang="en-US" sz="1151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没有智能辅助 </a:t>
            </a: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</a:t>
            </a:r>
            <a:endParaRPr lang="en-US" sz="16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57088" y="2602787"/>
            <a:ext cx="5260369" cy="3506912"/>
          </a:xfrm>
          <a:prstGeom prst="roundRect">
            <a:avLst>
              <a:gd name="adj" fmla="val 0"/>
            </a:avLst>
          </a:prstGeom>
        </p:spPr>
      </p:pic>
      <p:sp>
        <p:nvSpPr>
          <p:cNvPr id="10" name="Shape 7"/>
          <p:cNvSpPr/>
          <p:nvPr/>
        </p:nvSpPr>
        <p:spPr>
          <a:xfrm>
            <a:off x="6192392" y="1356189"/>
            <a:ext cx="5634804" cy="2164422"/>
          </a:xfrm>
          <a:custGeom>
            <a:avLst/>
            <a:gdLst/>
            <a:ahLst/>
            <a:cxnLst/>
            <a:rect l="l" t="t" r="r" b="b"/>
            <a:pathLst>
              <a:path w="5634804" h="2164422">
                <a:moveTo>
                  <a:pt x="73071" y="0"/>
                </a:moveTo>
                <a:lnTo>
                  <a:pt x="5561734" y="0"/>
                </a:lnTo>
                <a:cubicBezTo>
                  <a:pt x="5602090" y="0"/>
                  <a:pt x="5634804" y="32715"/>
                  <a:pt x="5634804" y="73071"/>
                </a:cubicBezTo>
                <a:lnTo>
                  <a:pt x="5634804" y="2091352"/>
                </a:lnTo>
                <a:cubicBezTo>
                  <a:pt x="5634804" y="2131708"/>
                  <a:pt x="5602090" y="2164422"/>
                  <a:pt x="5561734" y="2164422"/>
                </a:cubicBezTo>
                <a:lnTo>
                  <a:pt x="73071" y="2164422"/>
                </a:lnTo>
                <a:cubicBezTo>
                  <a:pt x="32715" y="2164422"/>
                  <a:pt x="0" y="2131708"/>
                  <a:pt x="0" y="2091352"/>
                </a:cubicBezTo>
                <a:lnTo>
                  <a:pt x="0" y="73071"/>
                </a:lnTo>
                <a:cubicBezTo>
                  <a:pt x="0" y="32742"/>
                  <a:pt x="32742" y="0"/>
                  <a:pt x="7307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6343079" y="1506876"/>
            <a:ext cx="5424755" cy="25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8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343079" y="1872180"/>
            <a:ext cx="5333429" cy="694076"/>
          </a:xfrm>
          <a:custGeom>
            <a:avLst/>
            <a:gdLst/>
            <a:ahLst/>
            <a:cxnLst/>
            <a:rect l="l" t="t" r="r" b="b"/>
            <a:pathLst>
              <a:path w="5333429" h="694076">
                <a:moveTo>
                  <a:pt x="73058" y="0"/>
                </a:moveTo>
                <a:lnTo>
                  <a:pt x="5260371" y="0"/>
                </a:lnTo>
                <a:cubicBezTo>
                  <a:pt x="5300720" y="0"/>
                  <a:pt x="5333429" y="32709"/>
                  <a:pt x="5333429" y="73058"/>
                </a:cubicBezTo>
                <a:lnTo>
                  <a:pt x="5333429" y="621018"/>
                </a:lnTo>
                <a:cubicBezTo>
                  <a:pt x="5333429" y="661367"/>
                  <a:pt x="5300720" y="694076"/>
                  <a:pt x="5260371" y="694076"/>
                </a:cubicBezTo>
                <a:lnTo>
                  <a:pt x="73058" y="694076"/>
                </a:lnTo>
                <a:cubicBezTo>
                  <a:pt x="32736" y="694076"/>
                  <a:pt x="0" y="661340"/>
                  <a:pt x="0" y="621018"/>
                </a:cubicBezTo>
                <a:lnTo>
                  <a:pt x="0" y="73058"/>
                </a:lnTo>
                <a:cubicBezTo>
                  <a:pt x="0" y="32709"/>
                  <a:pt x="32709" y="0"/>
                  <a:pt x="7305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0"/>
          <p:cNvSpPr/>
          <p:nvPr/>
        </p:nvSpPr>
        <p:spPr>
          <a:xfrm>
            <a:off x="6452670" y="1981771"/>
            <a:ext cx="5187308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人类 </a:t>
            </a:r>
            <a:r>
              <a:rPr lang="en-US" sz="1151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15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负责整个过程：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452670" y="2274013"/>
            <a:ext cx="5178175" cy="182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H: π</a:t>
            </a:r>
            <a:r>
              <a:rPr lang="en-US" sz="75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0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(T, D, E) → P; ε</a:t>
            </a:r>
            <a:r>
              <a:rPr lang="en-US" sz="755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0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(P, D, E) → O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343079" y="2675847"/>
            <a:ext cx="5333429" cy="694076"/>
          </a:xfrm>
          <a:custGeom>
            <a:avLst/>
            <a:gdLst/>
            <a:ahLst/>
            <a:cxnLst/>
            <a:rect l="l" t="t" r="r" b="b"/>
            <a:pathLst>
              <a:path w="5333429" h="694076">
                <a:moveTo>
                  <a:pt x="73058" y="0"/>
                </a:moveTo>
                <a:lnTo>
                  <a:pt x="5260371" y="0"/>
                </a:lnTo>
                <a:cubicBezTo>
                  <a:pt x="5300720" y="0"/>
                  <a:pt x="5333429" y="32709"/>
                  <a:pt x="5333429" y="73058"/>
                </a:cubicBezTo>
                <a:lnTo>
                  <a:pt x="5333429" y="621018"/>
                </a:lnTo>
                <a:cubicBezTo>
                  <a:pt x="5333429" y="661367"/>
                  <a:pt x="5300720" y="694076"/>
                  <a:pt x="5260371" y="694076"/>
                </a:cubicBezTo>
                <a:lnTo>
                  <a:pt x="73058" y="694076"/>
                </a:lnTo>
                <a:cubicBezTo>
                  <a:pt x="32736" y="694076"/>
                  <a:pt x="0" y="661340"/>
                  <a:pt x="0" y="621018"/>
                </a:cubicBezTo>
                <a:lnTo>
                  <a:pt x="0" y="73058"/>
                </a:lnTo>
                <a:cubicBezTo>
                  <a:pt x="0" y="32709"/>
                  <a:pt x="32709" y="0"/>
                  <a:pt x="7305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3"/>
          <p:cNvSpPr/>
          <p:nvPr/>
        </p:nvSpPr>
        <p:spPr>
          <a:xfrm>
            <a:off x="6452670" y="2785438"/>
            <a:ext cx="5187308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数据智能体 </a:t>
            </a:r>
            <a:r>
              <a:rPr lang="en-US" sz="1151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15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尚未参与：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452670" y="3077681"/>
            <a:ext cx="5178175" cy="182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∅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192392" y="3675865"/>
            <a:ext cx="5634804" cy="1762589"/>
          </a:xfrm>
          <a:custGeom>
            <a:avLst/>
            <a:gdLst/>
            <a:ahLst/>
            <a:cxnLst/>
            <a:rect l="l" t="t" r="r" b="b"/>
            <a:pathLst>
              <a:path w="5634804" h="1762589">
                <a:moveTo>
                  <a:pt x="73059" y="0"/>
                </a:moveTo>
                <a:lnTo>
                  <a:pt x="5561745" y="0"/>
                </a:lnTo>
                <a:cubicBezTo>
                  <a:pt x="5602095" y="0"/>
                  <a:pt x="5634804" y="32710"/>
                  <a:pt x="5634804" y="73059"/>
                </a:cubicBezTo>
                <a:lnTo>
                  <a:pt x="5634804" y="1689529"/>
                </a:lnTo>
                <a:cubicBezTo>
                  <a:pt x="5634804" y="1729879"/>
                  <a:pt x="5602095" y="1762589"/>
                  <a:pt x="5561745" y="1762589"/>
                </a:cubicBezTo>
                <a:lnTo>
                  <a:pt x="73059" y="1762589"/>
                </a:lnTo>
                <a:cubicBezTo>
                  <a:pt x="32710" y="1762589"/>
                  <a:pt x="0" y="1729879"/>
                  <a:pt x="0" y="1689529"/>
                </a:cubicBezTo>
                <a:lnTo>
                  <a:pt x="0" y="73059"/>
                </a:lnTo>
                <a:cubicBezTo>
                  <a:pt x="0" y="32710"/>
                  <a:pt x="32710" y="0"/>
                  <a:pt x="7305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6"/>
          <p:cNvSpPr/>
          <p:nvPr/>
        </p:nvSpPr>
        <p:spPr>
          <a:xfrm>
            <a:off x="6343079" y="3826553"/>
            <a:ext cx="5415622" cy="255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4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关键特征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361344" y="4228387"/>
            <a:ext cx="146121" cy="146121"/>
          </a:xfrm>
          <a:custGeom>
            <a:avLst/>
            <a:gdLst/>
            <a:ahLst/>
            <a:cxnLst/>
            <a:rect l="l" t="t" r="r" b="b"/>
            <a:pathLst>
              <a:path w="146121" h="146121">
                <a:moveTo>
                  <a:pt x="73061" y="146121"/>
                </a:moveTo>
                <a:cubicBezTo>
                  <a:pt x="113384" y="146121"/>
                  <a:pt x="146121" y="113384"/>
                  <a:pt x="146121" y="73061"/>
                </a:cubicBezTo>
                <a:cubicBezTo>
                  <a:pt x="146121" y="32737"/>
                  <a:pt x="113384" y="0"/>
                  <a:pt x="73061" y="0"/>
                </a:cubicBezTo>
                <a:cubicBezTo>
                  <a:pt x="32737" y="0"/>
                  <a:pt x="0" y="32737"/>
                  <a:pt x="0" y="73061"/>
                </a:cubicBezTo>
                <a:cubicBezTo>
                  <a:pt x="0" y="113384"/>
                  <a:pt x="32737" y="146121"/>
                  <a:pt x="73061" y="146121"/>
                </a:cubicBezTo>
                <a:close/>
                <a:moveTo>
                  <a:pt x="47661" y="47661"/>
                </a:moveTo>
                <a:cubicBezTo>
                  <a:pt x="50343" y="44978"/>
                  <a:pt x="54681" y="44978"/>
                  <a:pt x="57336" y="47661"/>
                </a:cubicBezTo>
                <a:lnTo>
                  <a:pt x="73032" y="63357"/>
                </a:lnTo>
                <a:lnTo>
                  <a:pt x="88729" y="47661"/>
                </a:lnTo>
                <a:cubicBezTo>
                  <a:pt x="91411" y="44978"/>
                  <a:pt x="95749" y="44978"/>
                  <a:pt x="98404" y="47661"/>
                </a:cubicBezTo>
                <a:cubicBezTo>
                  <a:pt x="101058" y="50343"/>
                  <a:pt x="101086" y="54681"/>
                  <a:pt x="98404" y="57336"/>
                </a:cubicBezTo>
                <a:lnTo>
                  <a:pt x="82707" y="73032"/>
                </a:lnTo>
                <a:lnTo>
                  <a:pt x="98404" y="88729"/>
                </a:lnTo>
                <a:cubicBezTo>
                  <a:pt x="101086" y="91411"/>
                  <a:pt x="101086" y="95749"/>
                  <a:pt x="98404" y="98404"/>
                </a:cubicBezTo>
                <a:cubicBezTo>
                  <a:pt x="95721" y="101058"/>
                  <a:pt x="91383" y="101086"/>
                  <a:pt x="88729" y="98404"/>
                </a:cubicBezTo>
                <a:lnTo>
                  <a:pt x="73032" y="82707"/>
                </a:lnTo>
                <a:lnTo>
                  <a:pt x="57336" y="98404"/>
                </a:lnTo>
                <a:cubicBezTo>
                  <a:pt x="54653" y="101086"/>
                  <a:pt x="50315" y="101086"/>
                  <a:pt x="47661" y="98404"/>
                </a:cubicBezTo>
                <a:cubicBezTo>
                  <a:pt x="45007" y="95721"/>
                  <a:pt x="44978" y="91383"/>
                  <a:pt x="47661" y="88729"/>
                </a:cubicBezTo>
                <a:lnTo>
                  <a:pt x="63357" y="73032"/>
                </a:lnTo>
                <a:lnTo>
                  <a:pt x="47661" y="57336"/>
                </a:lnTo>
                <a:cubicBezTo>
                  <a:pt x="44978" y="54653"/>
                  <a:pt x="44978" y="50315"/>
                  <a:pt x="47661" y="47661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8"/>
          <p:cNvSpPr/>
          <p:nvPr/>
        </p:nvSpPr>
        <p:spPr>
          <a:xfrm>
            <a:off x="6598792" y="4191856"/>
            <a:ext cx="803667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无智能辅助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6361344" y="4520629"/>
            <a:ext cx="146121" cy="146121"/>
          </a:xfrm>
          <a:custGeom>
            <a:avLst/>
            <a:gdLst/>
            <a:ahLst/>
            <a:cxnLst/>
            <a:rect l="l" t="t" r="r" b="b"/>
            <a:pathLst>
              <a:path w="146121" h="146121">
                <a:moveTo>
                  <a:pt x="73061" y="146121"/>
                </a:moveTo>
                <a:cubicBezTo>
                  <a:pt x="113384" y="146121"/>
                  <a:pt x="146121" y="113384"/>
                  <a:pt x="146121" y="73061"/>
                </a:cubicBezTo>
                <a:cubicBezTo>
                  <a:pt x="146121" y="32737"/>
                  <a:pt x="113384" y="0"/>
                  <a:pt x="73061" y="0"/>
                </a:cubicBezTo>
                <a:cubicBezTo>
                  <a:pt x="32737" y="0"/>
                  <a:pt x="0" y="32737"/>
                  <a:pt x="0" y="73061"/>
                </a:cubicBezTo>
                <a:cubicBezTo>
                  <a:pt x="0" y="113384"/>
                  <a:pt x="32737" y="146121"/>
                  <a:pt x="73061" y="146121"/>
                </a:cubicBezTo>
                <a:close/>
                <a:moveTo>
                  <a:pt x="47661" y="47661"/>
                </a:moveTo>
                <a:cubicBezTo>
                  <a:pt x="50343" y="44978"/>
                  <a:pt x="54681" y="44978"/>
                  <a:pt x="57336" y="47661"/>
                </a:cubicBezTo>
                <a:lnTo>
                  <a:pt x="73032" y="63357"/>
                </a:lnTo>
                <a:lnTo>
                  <a:pt x="88729" y="47661"/>
                </a:lnTo>
                <a:cubicBezTo>
                  <a:pt x="91411" y="44978"/>
                  <a:pt x="95749" y="44978"/>
                  <a:pt x="98404" y="47661"/>
                </a:cubicBezTo>
                <a:cubicBezTo>
                  <a:pt x="101058" y="50343"/>
                  <a:pt x="101086" y="54681"/>
                  <a:pt x="98404" y="57336"/>
                </a:cubicBezTo>
                <a:lnTo>
                  <a:pt x="82707" y="73032"/>
                </a:lnTo>
                <a:lnTo>
                  <a:pt x="98404" y="88729"/>
                </a:lnTo>
                <a:cubicBezTo>
                  <a:pt x="101086" y="91411"/>
                  <a:pt x="101086" y="95749"/>
                  <a:pt x="98404" y="98404"/>
                </a:cubicBezTo>
                <a:cubicBezTo>
                  <a:pt x="95721" y="101058"/>
                  <a:pt x="91383" y="101086"/>
                  <a:pt x="88729" y="98404"/>
                </a:cubicBezTo>
                <a:lnTo>
                  <a:pt x="73032" y="82707"/>
                </a:lnTo>
                <a:lnTo>
                  <a:pt x="57336" y="98404"/>
                </a:lnTo>
                <a:cubicBezTo>
                  <a:pt x="54653" y="101086"/>
                  <a:pt x="50315" y="101086"/>
                  <a:pt x="47661" y="98404"/>
                </a:cubicBezTo>
                <a:cubicBezTo>
                  <a:pt x="45007" y="95721"/>
                  <a:pt x="44978" y="91383"/>
                  <a:pt x="47661" y="88729"/>
                </a:cubicBezTo>
                <a:lnTo>
                  <a:pt x="63357" y="73032"/>
                </a:lnTo>
                <a:lnTo>
                  <a:pt x="47661" y="57336"/>
                </a:lnTo>
                <a:cubicBezTo>
                  <a:pt x="44978" y="54653"/>
                  <a:pt x="44978" y="50315"/>
                  <a:pt x="47661" y="47661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0"/>
          <p:cNvSpPr/>
          <p:nvPr/>
        </p:nvSpPr>
        <p:spPr>
          <a:xfrm>
            <a:off x="6598792" y="4484099"/>
            <a:ext cx="949789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完全人工编排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361344" y="4812872"/>
            <a:ext cx="146121" cy="146121"/>
          </a:xfrm>
          <a:custGeom>
            <a:avLst/>
            <a:gdLst/>
            <a:ahLst/>
            <a:cxnLst/>
            <a:rect l="l" t="t" r="r" b="b"/>
            <a:pathLst>
              <a:path w="146121" h="146121">
                <a:moveTo>
                  <a:pt x="73061" y="146121"/>
                </a:moveTo>
                <a:cubicBezTo>
                  <a:pt x="113384" y="146121"/>
                  <a:pt x="146121" y="113384"/>
                  <a:pt x="146121" y="73061"/>
                </a:cubicBezTo>
                <a:cubicBezTo>
                  <a:pt x="146121" y="32737"/>
                  <a:pt x="113384" y="0"/>
                  <a:pt x="73061" y="0"/>
                </a:cubicBezTo>
                <a:cubicBezTo>
                  <a:pt x="32737" y="0"/>
                  <a:pt x="0" y="32737"/>
                  <a:pt x="0" y="73061"/>
                </a:cubicBezTo>
                <a:cubicBezTo>
                  <a:pt x="0" y="113384"/>
                  <a:pt x="32737" y="146121"/>
                  <a:pt x="73061" y="146121"/>
                </a:cubicBezTo>
                <a:close/>
                <a:moveTo>
                  <a:pt x="47661" y="47661"/>
                </a:moveTo>
                <a:cubicBezTo>
                  <a:pt x="50343" y="44978"/>
                  <a:pt x="54681" y="44978"/>
                  <a:pt x="57336" y="47661"/>
                </a:cubicBezTo>
                <a:lnTo>
                  <a:pt x="73032" y="63357"/>
                </a:lnTo>
                <a:lnTo>
                  <a:pt x="88729" y="47661"/>
                </a:lnTo>
                <a:cubicBezTo>
                  <a:pt x="91411" y="44978"/>
                  <a:pt x="95749" y="44978"/>
                  <a:pt x="98404" y="47661"/>
                </a:cubicBezTo>
                <a:cubicBezTo>
                  <a:pt x="101058" y="50343"/>
                  <a:pt x="101086" y="54681"/>
                  <a:pt x="98404" y="57336"/>
                </a:cubicBezTo>
                <a:lnTo>
                  <a:pt x="82707" y="73032"/>
                </a:lnTo>
                <a:lnTo>
                  <a:pt x="98404" y="88729"/>
                </a:lnTo>
                <a:cubicBezTo>
                  <a:pt x="101086" y="91411"/>
                  <a:pt x="101086" y="95749"/>
                  <a:pt x="98404" y="98404"/>
                </a:cubicBezTo>
                <a:cubicBezTo>
                  <a:pt x="95721" y="101058"/>
                  <a:pt x="91383" y="101086"/>
                  <a:pt x="88729" y="98404"/>
                </a:cubicBezTo>
                <a:lnTo>
                  <a:pt x="73032" y="82707"/>
                </a:lnTo>
                <a:lnTo>
                  <a:pt x="57336" y="98404"/>
                </a:lnTo>
                <a:cubicBezTo>
                  <a:pt x="54653" y="101086"/>
                  <a:pt x="50315" y="101086"/>
                  <a:pt x="47661" y="98404"/>
                </a:cubicBezTo>
                <a:cubicBezTo>
                  <a:pt x="45007" y="95721"/>
                  <a:pt x="44978" y="91383"/>
                  <a:pt x="47661" y="88729"/>
                </a:cubicBezTo>
                <a:lnTo>
                  <a:pt x="63357" y="73032"/>
                </a:lnTo>
                <a:lnTo>
                  <a:pt x="47661" y="57336"/>
                </a:lnTo>
                <a:cubicBezTo>
                  <a:pt x="44978" y="54653"/>
                  <a:pt x="44978" y="50315"/>
                  <a:pt x="47661" y="47661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2"/>
          <p:cNvSpPr/>
          <p:nvPr/>
        </p:nvSpPr>
        <p:spPr>
          <a:xfrm>
            <a:off x="6598792" y="4776342"/>
            <a:ext cx="949789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完全人工执行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361344" y="5105115"/>
            <a:ext cx="146121" cy="146121"/>
          </a:xfrm>
          <a:custGeom>
            <a:avLst/>
            <a:gdLst/>
            <a:ahLst/>
            <a:cxnLst/>
            <a:rect l="l" t="t" r="r" b="b"/>
            <a:pathLst>
              <a:path w="146121" h="146121">
                <a:moveTo>
                  <a:pt x="73061" y="146121"/>
                </a:moveTo>
                <a:cubicBezTo>
                  <a:pt x="113384" y="146121"/>
                  <a:pt x="146121" y="113384"/>
                  <a:pt x="146121" y="73061"/>
                </a:cubicBezTo>
                <a:cubicBezTo>
                  <a:pt x="146121" y="32737"/>
                  <a:pt x="113384" y="0"/>
                  <a:pt x="73061" y="0"/>
                </a:cubicBezTo>
                <a:cubicBezTo>
                  <a:pt x="32737" y="0"/>
                  <a:pt x="0" y="32737"/>
                  <a:pt x="0" y="73061"/>
                </a:cubicBezTo>
                <a:cubicBezTo>
                  <a:pt x="0" y="113384"/>
                  <a:pt x="32737" y="146121"/>
                  <a:pt x="73061" y="146121"/>
                </a:cubicBezTo>
                <a:close/>
                <a:moveTo>
                  <a:pt x="47661" y="47661"/>
                </a:moveTo>
                <a:cubicBezTo>
                  <a:pt x="50343" y="44978"/>
                  <a:pt x="54681" y="44978"/>
                  <a:pt x="57336" y="47661"/>
                </a:cubicBezTo>
                <a:lnTo>
                  <a:pt x="73032" y="63357"/>
                </a:lnTo>
                <a:lnTo>
                  <a:pt x="88729" y="47661"/>
                </a:lnTo>
                <a:cubicBezTo>
                  <a:pt x="91411" y="44978"/>
                  <a:pt x="95749" y="44978"/>
                  <a:pt x="98404" y="47661"/>
                </a:cubicBezTo>
                <a:cubicBezTo>
                  <a:pt x="101058" y="50343"/>
                  <a:pt x="101086" y="54681"/>
                  <a:pt x="98404" y="57336"/>
                </a:cubicBezTo>
                <a:lnTo>
                  <a:pt x="82707" y="73032"/>
                </a:lnTo>
                <a:lnTo>
                  <a:pt x="98404" y="88729"/>
                </a:lnTo>
                <a:cubicBezTo>
                  <a:pt x="101086" y="91411"/>
                  <a:pt x="101086" y="95749"/>
                  <a:pt x="98404" y="98404"/>
                </a:cubicBezTo>
                <a:cubicBezTo>
                  <a:pt x="95721" y="101058"/>
                  <a:pt x="91383" y="101086"/>
                  <a:pt x="88729" y="98404"/>
                </a:cubicBezTo>
                <a:lnTo>
                  <a:pt x="73032" y="82707"/>
                </a:lnTo>
                <a:lnTo>
                  <a:pt x="57336" y="98404"/>
                </a:lnTo>
                <a:cubicBezTo>
                  <a:pt x="54653" y="101086"/>
                  <a:pt x="50315" y="101086"/>
                  <a:pt x="47661" y="98404"/>
                </a:cubicBezTo>
                <a:cubicBezTo>
                  <a:pt x="45007" y="95721"/>
                  <a:pt x="44978" y="91383"/>
                  <a:pt x="47661" y="88729"/>
                </a:cubicBezTo>
                <a:lnTo>
                  <a:pt x="63357" y="73032"/>
                </a:lnTo>
                <a:lnTo>
                  <a:pt x="47661" y="57336"/>
                </a:lnTo>
                <a:cubicBezTo>
                  <a:pt x="44978" y="54653"/>
                  <a:pt x="44978" y="50315"/>
                  <a:pt x="47661" y="47661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4"/>
          <p:cNvSpPr/>
          <p:nvPr/>
        </p:nvSpPr>
        <p:spPr>
          <a:xfrm>
            <a:off x="6598792" y="5068584"/>
            <a:ext cx="1242031" cy="219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数据智能体未参与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365303" y="6182759"/>
            <a:ext cx="11452261" cy="538822"/>
          </a:xfrm>
          <a:custGeom>
            <a:avLst/>
            <a:gdLst/>
            <a:ahLst/>
            <a:cxnLst/>
            <a:rect l="l" t="t" r="r" b="b"/>
            <a:pathLst>
              <a:path w="11452261" h="538822">
                <a:moveTo>
                  <a:pt x="73059" y="0"/>
                </a:moveTo>
                <a:lnTo>
                  <a:pt x="11379202" y="0"/>
                </a:lnTo>
                <a:cubicBezTo>
                  <a:pt x="11419551" y="0"/>
                  <a:pt x="11452261" y="32710"/>
                  <a:pt x="11452261" y="73059"/>
                </a:cubicBezTo>
                <a:lnTo>
                  <a:pt x="11452261" y="465764"/>
                </a:lnTo>
                <a:cubicBezTo>
                  <a:pt x="11452261" y="506113"/>
                  <a:pt x="11419551" y="538822"/>
                  <a:pt x="11379202" y="538822"/>
                </a:cubicBezTo>
                <a:lnTo>
                  <a:pt x="73059" y="538822"/>
                </a:lnTo>
                <a:cubicBezTo>
                  <a:pt x="32710" y="538822"/>
                  <a:pt x="0" y="506113"/>
                  <a:pt x="0" y="465764"/>
                </a:cubicBezTo>
                <a:lnTo>
                  <a:pt x="0" y="73059"/>
                </a:lnTo>
                <a:cubicBezTo>
                  <a:pt x="0" y="32737"/>
                  <a:pt x="32737" y="0"/>
                  <a:pt x="73059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6"/>
          <p:cNvSpPr/>
          <p:nvPr/>
        </p:nvSpPr>
        <p:spPr>
          <a:xfrm>
            <a:off x="534255" y="6379109"/>
            <a:ext cx="146121" cy="146121"/>
          </a:xfrm>
          <a:custGeom>
            <a:avLst/>
            <a:gdLst/>
            <a:ahLst/>
            <a:cxnLst/>
            <a:rect l="l" t="t" r="r" b="b"/>
            <a:pathLst>
              <a:path w="146121" h="146121">
                <a:moveTo>
                  <a:pt x="73061" y="146121"/>
                </a:moveTo>
                <a:cubicBezTo>
                  <a:pt x="113384" y="146121"/>
                  <a:pt x="146121" y="113384"/>
                  <a:pt x="146121" y="73061"/>
                </a:cubicBezTo>
                <a:cubicBezTo>
                  <a:pt x="146121" y="32737"/>
                  <a:pt x="113384" y="0"/>
                  <a:pt x="73061" y="0"/>
                </a:cubicBezTo>
                <a:cubicBezTo>
                  <a:pt x="32737" y="0"/>
                  <a:pt x="0" y="32737"/>
                  <a:pt x="0" y="73061"/>
                </a:cubicBezTo>
                <a:cubicBezTo>
                  <a:pt x="0" y="113384"/>
                  <a:pt x="32737" y="146121"/>
                  <a:pt x="73061" y="146121"/>
                </a:cubicBezTo>
                <a:close/>
                <a:moveTo>
                  <a:pt x="63928" y="45663"/>
                </a:moveTo>
                <a:cubicBezTo>
                  <a:pt x="63928" y="40623"/>
                  <a:pt x="68020" y="36530"/>
                  <a:pt x="73061" y="36530"/>
                </a:cubicBezTo>
                <a:cubicBezTo>
                  <a:pt x="78101" y="36530"/>
                  <a:pt x="82193" y="40623"/>
                  <a:pt x="82193" y="45663"/>
                </a:cubicBezTo>
                <a:cubicBezTo>
                  <a:pt x="82193" y="50703"/>
                  <a:pt x="78101" y="54796"/>
                  <a:pt x="73061" y="54796"/>
                </a:cubicBezTo>
                <a:cubicBezTo>
                  <a:pt x="68020" y="54796"/>
                  <a:pt x="63928" y="50703"/>
                  <a:pt x="63928" y="45663"/>
                </a:cubicBezTo>
                <a:close/>
                <a:moveTo>
                  <a:pt x="61645" y="63928"/>
                </a:moveTo>
                <a:lnTo>
                  <a:pt x="75344" y="63928"/>
                </a:lnTo>
                <a:cubicBezTo>
                  <a:pt x="79140" y="63928"/>
                  <a:pt x="82193" y="66982"/>
                  <a:pt x="82193" y="70778"/>
                </a:cubicBezTo>
                <a:lnTo>
                  <a:pt x="82193" y="95892"/>
                </a:lnTo>
                <a:lnTo>
                  <a:pt x="84476" y="95892"/>
                </a:lnTo>
                <a:cubicBezTo>
                  <a:pt x="88272" y="95892"/>
                  <a:pt x="91326" y="98946"/>
                  <a:pt x="91326" y="102742"/>
                </a:cubicBezTo>
                <a:cubicBezTo>
                  <a:pt x="91326" y="106537"/>
                  <a:pt x="88272" y="109591"/>
                  <a:pt x="84476" y="109591"/>
                </a:cubicBezTo>
                <a:lnTo>
                  <a:pt x="61645" y="109591"/>
                </a:lnTo>
                <a:cubicBezTo>
                  <a:pt x="57849" y="109591"/>
                  <a:pt x="54796" y="106537"/>
                  <a:pt x="54796" y="102742"/>
                </a:cubicBezTo>
                <a:cubicBezTo>
                  <a:pt x="54796" y="98946"/>
                  <a:pt x="57849" y="95892"/>
                  <a:pt x="61645" y="95892"/>
                </a:cubicBezTo>
                <a:lnTo>
                  <a:pt x="68494" y="95892"/>
                </a:lnTo>
                <a:lnTo>
                  <a:pt x="68494" y="77627"/>
                </a:lnTo>
                <a:lnTo>
                  <a:pt x="61645" y="77627"/>
                </a:lnTo>
                <a:cubicBezTo>
                  <a:pt x="57849" y="77627"/>
                  <a:pt x="54796" y="74573"/>
                  <a:pt x="54796" y="70778"/>
                </a:cubicBezTo>
                <a:cubicBezTo>
                  <a:pt x="54796" y="66982"/>
                  <a:pt x="57849" y="63928"/>
                  <a:pt x="61645" y="6392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7"/>
          <p:cNvSpPr/>
          <p:nvPr/>
        </p:nvSpPr>
        <p:spPr>
          <a:xfrm>
            <a:off x="751180" y="6333447"/>
            <a:ext cx="10988756" cy="237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L0代表了</a:t>
            </a:r>
            <a:r>
              <a:rPr lang="en-US" sz="1151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数据处理的早期阶段 </a:t>
            </a:r>
            <a:r>
              <a:rPr lang="en-US" sz="115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，所有工作都依赖人工完成。这是数据智能体发展的起点和对比基准。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920478"/>
            <a:ext cx="1057275" cy="390525"/>
          </a:xfrm>
          <a:custGeom>
            <a:avLst/>
            <a:gdLst/>
            <a:ahLst/>
            <a:cxnLst/>
            <a:rect l="l" t="t" r="r" b="b"/>
            <a:pathLst>
              <a:path w="1057275" h="390525">
                <a:moveTo>
                  <a:pt x="76199" y="0"/>
                </a:moveTo>
                <a:lnTo>
                  <a:pt x="981076" y="0"/>
                </a:lnTo>
                <a:cubicBezTo>
                  <a:pt x="1023159" y="0"/>
                  <a:pt x="1057275" y="34116"/>
                  <a:pt x="1057275" y="76199"/>
                </a:cubicBezTo>
                <a:lnTo>
                  <a:pt x="1057275" y="314326"/>
                </a:lnTo>
                <a:cubicBezTo>
                  <a:pt x="1057275" y="356409"/>
                  <a:pt x="1023159" y="390525"/>
                  <a:pt x="981076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2001441"/>
            <a:ext cx="819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544366"/>
            <a:ext cx="117157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L1：初步辅助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487341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3754041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数据智能体作为查询响应助手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770834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4675584"/>
            <a:ext cx="2247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提示-响应范式，无状态交互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1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L1数据智能体的定义（辅助）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5610225" cy="2905125"/>
          </a:xfrm>
          <a:custGeom>
            <a:avLst/>
            <a:gdLst/>
            <a:ahLst/>
            <a:cxnLst/>
            <a:rect l="l" t="t" r="r" b="b"/>
            <a:pathLst>
              <a:path w="5610225" h="2905125">
                <a:moveTo>
                  <a:pt x="76201" y="0"/>
                </a:moveTo>
                <a:lnTo>
                  <a:pt x="5534024" y="0"/>
                </a:lnTo>
                <a:cubicBezTo>
                  <a:pt x="5576080" y="0"/>
                  <a:pt x="5610225" y="34145"/>
                  <a:pt x="5610225" y="76201"/>
                </a:cubicBezTo>
                <a:lnTo>
                  <a:pt x="5610225" y="2828924"/>
                </a:lnTo>
                <a:cubicBezTo>
                  <a:pt x="5610225" y="2870980"/>
                  <a:pt x="5576080" y="2905125"/>
                  <a:pt x="5534024" y="2905125"/>
                </a:cubicBezTo>
                <a:lnTo>
                  <a:pt x="76201" y="2905125"/>
                </a:lnTo>
                <a:cubicBezTo>
                  <a:pt x="34145" y="2905125"/>
                  <a:pt x="0" y="2870980"/>
                  <a:pt x="0" y="28289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81025" y="164782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57163" y="0"/>
                </a:moveTo>
                <a:cubicBezTo>
                  <a:pt x="157163" y="-7903"/>
                  <a:pt x="150778" y="-14287"/>
                  <a:pt x="142875" y="-14287"/>
                </a:cubicBezTo>
                <a:cubicBezTo>
                  <a:pt x="134972" y="-14287"/>
                  <a:pt x="128588" y="-7903"/>
                  <a:pt x="128588" y="0"/>
                </a:cubicBezTo>
                <a:lnTo>
                  <a:pt x="128588" y="28575"/>
                </a:lnTo>
                <a:lnTo>
                  <a:pt x="85725" y="28575"/>
                </a:lnTo>
                <a:cubicBezTo>
                  <a:pt x="62061" y="28575"/>
                  <a:pt x="42863" y="47774"/>
                  <a:pt x="42863" y="71438"/>
                </a:cubicBezTo>
                <a:lnTo>
                  <a:pt x="42863" y="171450"/>
                </a:lnTo>
                <a:cubicBezTo>
                  <a:pt x="42863" y="195114"/>
                  <a:pt x="62061" y="214313"/>
                  <a:pt x="85725" y="214313"/>
                </a:cubicBezTo>
                <a:lnTo>
                  <a:pt x="200025" y="214313"/>
                </a:lnTo>
                <a:cubicBezTo>
                  <a:pt x="223689" y="214313"/>
                  <a:pt x="242888" y="195114"/>
                  <a:pt x="242888" y="171450"/>
                </a:cubicBezTo>
                <a:lnTo>
                  <a:pt x="242888" y="71438"/>
                </a:lnTo>
                <a:cubicBezTo>
                  <a:pt x="242888" y="47774"/>
                  <a:pt x="223689" y="28575"/>
                  <a:pt x="200025" y="28575"/>
                </a:cubicBezTo>
                <a:lnTo>
                  <a:pt x="157163" y="28575"/>
                </a:lnTo>
                <a:lnTo>
                  <a:pt x="157163" y="0"/>
                </a:lnTo>
                <a:close/>
                <a:moveTo>
                  <a:pt x="71438" y="164306"/>
                </a:moveTo>
                <a:cubicBezTo>
                  <a:pt x="71438" y="158368"/>
                  <a:pt x="76215" y="153591"/>
                  <a:pt x="82153" y="153591"/>
                </a:cubicBezTo>
                <a:lnTo>
                  <a:pt x="96441" y="153591"/>
                </a:lnTo>
                <a:cubicBezTo>
                  <a:pt x="102379" y="153591"/>
                  <a:pt x="107156" y="158368"/>
                  <a:pt x="107156" y="164306"/>
                </a:cubicBezTo>
                <a:cubicBezTo>
                  <a:pt x="107156" y="170244"/>
                  <a:pt x="102379" y="175022"/>
                  <a:pt x="96441" y="175022"/>
                </a:cubicBezTo>
                <a:lnTo>
                  <a:pt x="82153" y="175022"/>
                </a:lnTo>
                <a:cubicBezTo>
                  <a:pt x="76215" y="175022"/>
                  <a:pt x="71438" y="170244"/>
                  <a:pt x="71438" y="164306"/>
                </a:cubicBezTo>
                <a:close/>
                <a:moveTo>
                  <a:pt x="125016" y="164306"/>
                </a:moveTo>
                <a:cubicBezTo>
                  <a:pt x="125016" y="158368"/>
                  <a:pt x="129793" y="153591"/>
                  <a:pt x="135731" y="153591"/>
                </a:cubicBezTo>
                <a:lnTo>
                  <a:pt x="150019" y="153591"/>
                </a:lnTo>
                <a:cubicBezTo>
                  <a:pt x="155957" y="153591"/>
                  <a:pt x="160734" y="158368"/>
                  <a:pt x="160734" y="164306"/>
                </a:cubicBezTo>
                <a:cubicBezTo>
                  <a:pt x="160734" y="170244"/>
                  <a:pt x="155957" y="175022"/>
                  <a:pt x="150019" y="175022"/>
                </a:cubicBezTo>
                <a:lnTo>
                  <a:pt x="135731" y="175022"/>
                </a:lnTo>
                <a:cubicBezTo>
                  <a:pt x="129793" y="175022"/>
                  <a:pt x="125016" y="170244"/>
                  <a:pt x="125016" y="164306"/>
                </a:cubicBezTo>
                <a:close/>
                <a:moveTo>
                  <a:pt x="178594" y="164306"/>
                </a:moveTo>
                <a:cubicBezTo>
                  <a:pt x="178594" y="158368"/>
                  <a:pt x="183371" y="153591"/>
                  <a:pt x="189309" y="153591"/>
                </a:cubicBezTo>
                <a:lnTo>
                  <a:pt x="203597" y="153591"/>
                </a:lnTo>
                <a:cubicBezTo>
                  <a:pt x="209535" y="153591"/>
                  <a:pt x="214313" y="158368"/>
                  <a:pt x="214313" y="164306"/>
                </a:cubicBezTo>
                <a:cubicBezTo>
                  <a:pt x="214313" y="170244"/>
                  <a:pt x="209535" y="175022"/>
                  <a:pt x="203597" y="175022"/>
                </a:cubicBezTo>
                <a:lnTo>
                  <a:pt x="189309" y="175022"/>
                </a:lnTo>
                <a:cubicBezTo>
                  <a:pt x="183371" y="175022"/>
                  <a:pt x="178594" y="170244"/>
                  <a:pt x="178594" y="164306"/>
                </a:cubicBezTo>
                <a:close/>
                <a:moveTo>
                  <a:pt x="100013" y="78581"/>
                </a:moveTo>
                <a:cubicBezTo>
                  <a:pt x="111841" y="78581"/>
                  <a:pt x="121444" y="88184"/>
                  <a:pt x="121444" y="100013"/>
                </a:cubicBezTo>
                <a:cubicBezTo>
                  <a:pt x="121444" y="111841"/>
                  <a:pt x="111841" y="121444"/>
                  <a:pt x="100013" y="121444"/>
                </a:cubicBezTo>
                <a:cubicBezTo>
                  <a:pt x="88184" y="121444"/>
                  <a:pt x="78581" y="111841"/>
                  <a:pt x="78581" y="100013"/>
                </a:cubicBezTo>
                <a:cubicBezTo>
                  <a:pt x="78581" y="88184"/>
                  <a:pt x="88184" y="78581"/>
                  <a:pt x="100013" y="78581"/>
                </a:cubicBezTo>
                <a:close/>
                <a:moveTo>
                  <a:pt x="164306" y="100013"/>
                </a:moveTo>
                <a:cubicBezTo>
                  <a:pt x="164306" y="88184"/>
                  <a:pt x="173909" y="78581"/>
                  <a:pt x="185738" y="78581"/>
                </a:cubicBezTo>
                <a:cubicBezTo>
                  <a:pt x="197566" y="78581"/>
                  <a:pt x="207169" y="88184"/>
                  <a:pt x="207169" y="100013"/>
                </a:cubicBezTo>
                <a:cubicBezTo>
                  <a:pt x="207169" y="111841"/>
                  <a:pt x="197566" y="121444"/>
                  <a:pt x="185738" y="121444"/>
                </a:cubicBezTo>
                <a:cubicBezTo>
                  <a:pt x="173909" y="121444"/>
                  <a:pt x="164306" y="111841"/>
                  <a:pt x="164306" y="100013"/>
                </a:cubicBezTo>
                <a:close/>
                <a:moveTo>
                  <a:pt x="28575" y="100013"/>
                </a:moveTo>
                <a:cubicBezTo>
                  <a:pt x="28575" y="92110"/>
                  <a:pt x="22190" y="85725"/>
                  <a:pt x="14288" y="85725"/>
                </a:cubicBezTo>
                <a:cubicBezTo>
                  <a:pt x="6385" y="85725"/>
                  <a:pt x="0" y="92110"/>
                  <a:pt x="0" y="100013"/>
                </a:cubicBezTo>
                <a:lnTo>
                  <a:pt x="0" y="142875"/>
                </a:lnTo>
                <a:cubicBezTo>
                  <a:pt x="0" y="150778"/>
                  <a:pt x="6385" y="157163"/>
                  <a:pt x="14288" y="157163"/>
                </a:cubicBezTo>
                <a:cubicBezTo>
                  <a:pt x="22190" y="157163"/>
                  <a:pt x="28575" y="150778"/>
                  <a:pt x="28575" y="142875"/>
                </a:cubicBezTo>
                <a:lnTo>
                  <a:pt x="28575" y="100013"/>
                </a:lnTo>
                <a:close/>
                <a:moveTo>
                  <a:pt x="271463" y="85725"/>
                </a:moveTo>
                <a:cubicBezTo>
                  <a:pt x="263560" y="85725"/>
                  <a:pt x="257175" y="92110"/>
                  <a:pt x="257175" y="100013"/>
                </a:cubicBezTo>
                <a:lnTo>
                  <a:pt x="257175" y="142875"/>
                </a:lnTo>
                <a:cubicBezTo>
                  <a:pt x="257175" y="150778"/>
                  <a:pt x="263560" y="157163"/>
                  <a:pt x="271463" y="157163"/>
                </a:cubicBezTo>
                <a:cubicBezTo>
                  <a:pt x="279365" y="157163"/>
                  <a:pt x="285750" y="150778"/>
                  <a:pt x="285750" y="142875"/>
                </a:cubicBezTo>
                <a:lnTo>
                  <a:pt x="285750" y="100013"/>
                </a:lnTo>
                <a:cubicBezTo>
                  <a:pt x="285750" y="92110"/>
                  <a:pt x="279365" y="85725"/>
                  <a:pt x="271463" y="857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609725"/>
            <a:ext cx="5048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核心特征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6692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6692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33425" y="218122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与早期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LLM助手浪潮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一致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0075" y="265747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00075" y="265747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33425" y="277177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提示-响应范式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：数据智能体作为初级的、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无状态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的查询响应助手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0075" y="324802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00075" y="324802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4"/>
          <p:cNvSpPr/>
          <p:nvPr/>
        </p:nvSpPr>
        <p:spPr>
          <a:xfrm>
            <a:off x="733425" y="3338513"/>
            <a:ext cx="1676400" cy="290513"/>
          </a:xfrm>
          <a:custGeom>
            <a:avLst/>
            <a:gdLst/>
            <a:ahLst/>
            <a:cxnLst/>
            <a:rect l="l" t="t" r="r" b="b"/>
            <a:pathLst>
              <a:path w="1676400" h="290513">
                <a:moveTo>
                  <a:pt x="38101" y="0"/>
                </a:moveTo>
                <a:lnTo>
                  <a:pt x="1638299" y="0"/>
                </a:lnTo>
                <a:cubicBezTo>
                  <a:pt x="1659328" y="0"/>
                  <a:pt x="1676400" y="17072"/>
                  <a:pt x="1676400" y="38101"/>
                </a:cubicBezTo>
                <a:lnTo>
                  <a:pt x="1676400" y="252412"/>
                </a:lnTo>
                <a:cubicBezTo>
                  <a:pt x="1676400" y="273440"/>
                  <a:pt x="1659328" y="290513"/>
                  <a:pt x="1638299" y="290513"/>
                </a:cubicBezTo>
                <a:lnTo>
                  <a:pt x="38101" y="290513"/>
                </a:lnTo>
                <a:cubicBezTo>
                  <a:pt x="17072" y="290513"/>
                  <a:pt x="0" y="273440"/>
                  <a:pt x="0" y="252412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8D99AE">
              <a:alpha val="3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733425" y="3338513"/>
            <a:ext cx="1752600" cy="290513"/>
          </a:xfrm>
          <a:prstGeom prst="rect">
            <a:avLst/>
          </a:prstGeom>
          <a:noFill/>
          <a:ln/>
        </p:spPr>
        <p:txBody>
          <a:bodyPr wrap="square" lIns="76200" tIns="38100" rIns="76200" bIns="3810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无法感知和与环境交互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96013" y="1414463"/>
            <a:ext cx="5610225" cy="2905125"/>
          </a:xfrm>
          <a:custGeom>
            <a:avLst/>
            <a:gdLst/>
            <a:ahLst/>
            <a:cxnLst/>
            <a:rect l="l" t="t" r="r" b="b"/>
            <a:pathLst>
              <a:path w="5610225" h="2905125">
                <a:moveTo>
                  <a:pt x="76201" y="0"/>
                </a:moveTo>
                <a:lnTo>
                  <a:pt x="5534024" y="0"/>
                </a:lnTo>
                <a:cubicBezTo>
                  <a:pt x="5576080" y="0"/>
                  <a:pt x="5610225" y="34145"/>
                  <a:pt x="5610225" y="76201"/>
                </a:cubicBezTo>
                <a:lnTo>
                  <a:pt x="5610225" y="2828924"/>
                </a:lnTo>
                <a:cubicBezTo>
                  <a:pt x="5610225" y="2870980"/>
                  <a:pt x="5576080" y="2905125"/>
                  <a:pt x="5534024" y="2905125"/>
                </a:cubicBezTo>
                <a:lnTo>
                  <a:pt x="76201" y="2905125"/>
                </a:lnTo>
                <a:cubicBezTo>
                  <a:pt x="34145" y="2905125"/>
                  <a:pt x="0" y="2870980"/>
                  <a:pt x="0" y="28289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391275" y="1609725"/>
            <a:ext cx="533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391275" y="2066925"/>
            <a:ext cx="5219700" cy="952500"/>
          </a:xfrm>
          <a:custGeom>
            <a:avLst/>
            <a:gdLst/>
            <a:ahLst/>
            <a:cxnLst/>
            <a:rect l="l" t="t" r="r" b="b"/>
            <a:pathLst>
              <a:path w="5219700" h="9525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876300"/>
                </a:lnTo>
                <a:cubicBezTo>
                  <a:pt x="5219700" y="918356"/>
                  <a:pt x="5185556" y="952500"/>
                  <a:pt x="5143500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6543675" y="2219325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仍负责管道编排和执行：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543675" y="25241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6543675" y="25241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H: π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(T, D, E) → P; ε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(P, D, E, r) → O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91275" y="3171825"/>
            <a:ext cx="5219700" cy="952500"/>
          </a:xfrm>
          <a:custGeom>
            <a:avLst/>
            <a:gdLst/>
            <a:ahLst/>
            <a:cxnLst/>
            <a:rect l="l" t="t" r="r" b="b"/>
            <a:pathLst>
              <a:path w="5219700" h="9525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876300"/>
                </a:lnTo>
                <a:cubicBezTo>
                  <a:pt x="5219700" y="918356"/>
                  <a:pt x="5185556" y="952500"/>
                  <a:pt x="5143500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543675" y="3324225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</a:t>
            </a:r>
            <a:r>
              <a:rPr lang="en-US" sz="1200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响应人类查询：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543675" y="36290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543675" y="36290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q, M → r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85763" y="4519613"/>
            <a:ext cx="3695700" cy="1095375"/>
          </a:xfrm>
          <a:custGeom>
            <a:avLst/>
            <a:gdLst/>
            <a:ahLst/>
            <a:cxnLst/>
            <a:rect l="l" t="t" r="r" b="b"/>
            <a:pathLst>
              <a:path w="3695700" h="1095375">
                <a:moveTo>
                  <a:pt x="76205" y="0"/>
                </a:moveTo>
                <a:lnTo>
                  <a:pt x="3619495" y="0"/>
                </a:lnTo>
                <a:cubicBezTo>
                  <a:pt x="3661582" y="0"/>
                  <a:pt x="3695700" y="34118"/>
                  <a:pt x="3695700" y="76205"/>
                </a:cubicBezTo>
                <a:lnTo>
                  <a:pt x="3695700" y="1019170"/>
                </a:lnTo>
                <a:cubicBezTo>
                  <a:pt x="3695700" y="1061257"/>
                  <a:pt x="3661582" y="1095375"/>
                  <a:pt x="3619495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2076822" y="4676775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214313" y="80367"/>
                </a:moveTo>
                <a:cubicBezTo>
                  <a:pt x="214313" y="134615"/>
                  <a:pt x="166315" y="178594"/>
                  <a:pt x="107156" y="178594"/>
                </a:cubicBezTo>
                <a:cubicBezTo>
                  <a:pt x="92255" y="178594"/>
                  <a:pt x="78079" y="175803"/>
                  <a:pt x="65187" y="170780"/>
                </a:cubicBezTo>
                <a:lnTo>
                  <a:pt x="19645" y="194890"/>
                </a:lnTo>
                <a:cubicBezTo>
                  <a:pt x="14455" y="197625"/>
                  <a:pt x="8093" y="196676"/>
                  <a:pt x="3907" y="192546"/>
                </a:cubicBezTo>
                <a:cubicBezTo>
                  <a:pt x="-279" y="188416"/>
                  <a:pt x="-1228" y="181998"/>
                  <a:pt x="1563" y="176808"/>
                </a:cubicBezTo>
                <a:lnTo>
                  <a:pt x="21431" y="139303"/>
                </a:lnTo>
                <a:cubicBezTo>
                  <a:pt x="7981" y="122895"/>
                  <a:pt x="0" y="102468"/>
                  <a:pt x="0" y="80367"/>
                </a:cubicBezTo>
                <a:cubicBezTo>
                  <a:pt x="0" y="26119"/>
                  <a:pt x="47997" y="-17859"/>
                  <a:pt x="107156" y="-17859"/>
                </a:cubicBezTo>
                <a:cubicBezTo>
                  <a:pt x="166315" y="-17859"/>
                  <a:pt x="214313" y="26119"/>
                  <a:pt x="214313" y="80367"/>
                </a:cubicBezTo>
                <a:close/>
                <a:moveTo>
                  <a:pt x="214313" y="285750"/>
                </a:moveTo>
                <a:cubicBezTo>
                  <a:pt x="161795" y="285750"/>
                  <a:pt x="118095" y="251092"/>
                  <a:pt x="108942" y="205383"/>
                </a:cubicBezTo>
                <a:cubicBezTo>
                  <a:pt x="175915" y="204546"/>
                  <a:pt x="234125" y="156883"/>
                  <a:pt x="240543" y="92255"/>
                </a:cubicBezTo>
                <a:cubicBezTo>
                  <a:pt x="287034" y="102970"/>
                  <a:pt x="321469" y="141536"/>
                  <a:pt x="321469" y="187523"/>
                </a:cubicBezTo>
                <a:cubicBezTo>
                  <a:pt x="321469" y="209624"/>
                  <a:pt x="313488" y="230051"/>
                  <a:pt x="300038" y="246459"/>
                </a:cubicBezTo>
                <a:lnTo>
                  <a:pt x="319906" y="283964"/>
                </a:lnTo>
                <a:cubicBezTo>
                  <a:pt x="322641" y="289154"/>
                  <a:pt x="321692" y="295517"/>
                  <a:pt x="317562" y="299703"/>
                </a:cubicBezTo>
                <a:cubicBezTo>
                  <a:pt x="313432" y="303888"/>
                  <a:pt x="307014" y="304837"/>
                  <a:pt x="301823" y="302047"/>
                </a:cubicBezTo>
                <a:lnTo>
                  <a:pt x="256282" y="277937"/>
                </a:lnTo>
                <a:cubicBezTo>
                  <a:pt x="243390" y="282959"/>
                  <a:pt x="229214" y="285750"/>
                  <a:pt x="214313" y="28575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504825" y="5038725"/>
            <a:ext cx="3457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查询响应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509587" y="5267325"/>
            <a:ext cx="3448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响应用户查询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246513" y="4519613"/>
            <a:ext cx="3695700" cy="1095375"/>
          </a:xfrm>
          <a:custGeom>
            <a:avLst/>
            <a:gdLst/>
            <a:ahLst/>
            <a:cxnLst/>
            <a:rect l="l" t="t" r="r" b="b"/>
            <a:pathLst>
              <a:path w="3695700" h="1095375">
                <a:moveTo>
                  <a:pt x="76205" y="0"/>
                </a:moveTo>
                <a:lnTo>
                  <a:pt x="3619495" y="0"/>
                </a:lnTo>
                <a:cubicBezTo>
                  <a:pt x="3661582" y="0"/>
                  <a:pt x="3695700" y="34118"/>
                  <a:pt x="3695700" y="76205"/>
                </a:cubicBezTo>
                <a:lnTo>
                  <a:pt x="3695700" y="1019170"/>
                </a:lnTo>
                <a:cubicBezTo>
                  <a:pt x="3695700" y="1061257"/>
                  <a:pt x="3661582" y="1095375"/>
                  <a:pt x="3619495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5973291" y="4676775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89086" y="-5525"/>
                </a:moveTo>
                <a:cubicBezTo>
                  <a:pt x="195728" y="-726"/>
                  <a:pt x="198183" y="7981"/>
                  <a:pt x="195169" y="15571"/>
                </a:cubicBezTo>
                <a:lnTo>
                  <a:pt x="151414" y="125016"/>
                </a:lnTo>
                <a:lnTo>
                  <a:pt x="232172" y="125016"/>
                </a:lnTo>
                <a:cubicBezTo>
                  <a:pt x="239706" y="125016"/>
                  <a:pt x="246404" y="129704"/>
                  <a:pt x="248971" y="136792"/>
                </a:cubicBezTo>
                <a:cubicBezTo>
                  <a:pt x="251538" y="143880"/>
                  <a:pt x="249362" y="151805"/>
                  <a:pt x="243613" y="156604"/>
                </a:cubicBezTo>
                <a:lnTo>
                  <a:pt x="82879" y="290550"/>
                </a:lnTo>
                <a:cubicBezTo>
                  <a:pt x="76572" y="295796"/>
                  <a:pt x="67587" y="296075"/>
                  <a:pt x="60945" y="291275"/>
                </a:cubicBezTo>
                <a:cubicBezTo>
                  <a:pt x="54304" y="286476"/>
                  <a:pt x="51848" y="277769"/>
                  <a:pt x="54862" y="270179"/>
                </a:cubicBezTo>
                <a:lnTo>
                  <a:pt x="98617" y="160734"/>
                </a:lnTo>
                <a:lnTo>
                  <a:pt x="17859" y="160734"/>
                </a:lnTo>
                <a:cubicBezTo>
                  <a:pt x="10325" y="160734"/>
                  <a:pt x="3628" y="156046"/>
                  <a:pt x="1060" y="148958"/>
                </a:cubicBezTo>
                <a:cubicBezTo>
                  <a:pt x="-1507" y="141870"/>
                  <a:pt x="670" y="133945"/>
                  <a:pt x="6418" y="129146"/>
                </a:cubicBezTo>
                <a:lnTo>
                  <a:pt x="167153" y="-4800"/>
                </a:lnTo>
                <a:cubicBezTo>
                  <a:pt x="173459" y="-10046"/>
                  <a:pt x="182445" y="-10325"/>
                  <a:pt x="189086" y="-55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4365575" y="5038725"/>
            <a:ext cx="3457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即时响应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370338" y="5267325"/>
            <a:ext cx="3448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无状态交互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107338" y="4519613"/>
            <a:ext cx="3695700" cy="1095375"/>
          </a:xfrm>
          <a:custGeom>
            <a:avLst/>
            <a:gdLst/>
            <a:ahLst/>
            <a:cxnLst/>
            <a:rect l="l" t="t" r="r" b="b"/>
            <a:pathLst>
              <a:path w="3695700" h="1095375">
                <a:moveTo>
                  <a:pt x="76205" y="0"/>
                </a:moveTo>
                <a:lnTo>
                  <a:pt x="3619495" y="0"/>
                </a:lnTo>
                <a:cubicBezTo>
                  <a:pt x="3661582" y="0"/>
                  <a:pt x="3695700" y="34118"/>
                  <a:pt x="3695700" y="76205"/>
                </a:cubicBezTo>
                <a:lnTo>
                  <a:pt x="3695700" y="1019170"/>
                </a:lnTo>
                <a:cubicBezTo>
                  <a:pt x="3695700" y="1061257"/>
                  <a:pt x="3661582" y="1095375"/>
                  <a:pt x="3619495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9780538" y="4676775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75902" y="71438"/>
                </a:moveTo>
                <a:cubicBezTo>
                  <a:pt x="75902" y="34474"/>
                  <a:pt x="105912" y="4465"/>
                  <a:pt x="142875" y="4465"/>
                </a:cubicBezTo>
                <a:cubicBezTo>
                  <a:pt x="179838" y="4465"/>
                  <a:pt x="209848" y="34474"/>
                  <a:pt x="209848" y="71437"/>
                </a:cubicBezTo>
                <a:cubicBezTo>
                  <a:pt x="209848" y="108401"/>
                  <a:pt x="179838" y="138410"/>
                  <a:pt x="142875" y="138410"/>
                </a:cubicBezTo>
                <a:cubicBezTo>
                  <a:pt x="105912" y="138410"/>
                  <a:pt x="75902" y="108401"/>
                  <a:pt x="75902" y="71438"/>
                </a:cubicBezTo>
                <a:close/>
                <a:moveTo>
                  <a:pt x="26789" y="269174"/>
                </a:moveTo>
                <a:cubicBezTo>
                  <a:pt x="26789" y="214201"/>
                  <a:pt x="71326" y="169664"/>
                  <a:pt x="126299" y="169664"/>
                </a:cubicBezTo>
                <a:lnTo>
                  <a:pt x="159451" y="169664"/>
                </a:lnTo>
                <a:cubicBezTo>
                  <a:pt x="214424" y="169664"/>
                  <a:pt x="258961" y="214201"/>
                  <a:pt x="258961" y="269174"/>
                </a:cubicBezTo>
                <a:cubicBezTo>
                  <a:pt x="258961" y="278327"/>
                  <a:pt x="251538" y="285750"/>
                  <a:pt x="242385" y="285750"/>
                </a:cubicBezTo>
                <a:lnTo>
                  <a:pt x="43365" y="285750"/>
                </a:lnTo>
                <a:cubicBezTo>
                  <a:pt x="34212" y="285750"/>
                  <a:pt x="26789" y="278327"/>
                  <a:pt x="26789" y="269174"/>
                </a:cubicBezTo>
                <a:close/>
                <a:moveTo>
                  <a:pt x="341784" y="74061"/>
                </a:moveTo>
                <a:lnTo>
                  <a:pt x="297135" y="145498"/>
                </a:lnTo>
                <a:cubicBezTo>
                  <a:pt x="294791" y="149237"/>
                  <a:pt x="290773" y="151581"/>
                  <a:pt x="286364" y="151805"/>
                </a:cubicBezTo>
                <a:cubicBezTo>
                  <a:pt x="281955" y="152028"/>
                  <a:pt x="277713" y="150019"/>
                  <a:pt x="275090" y="146447"/>
                </a:cubicBezTo>
                <a:lnTo>
                  <a:pt x="248301" y="110728"/>
                </a:lnTo>
                <a:cubicBezTo>
                  <a:pt x="243836" y="104812"/>
                  <a:pt x="245064" y="96441"/>
                  <a:pt x="250980" y="91976"/>
                </a:cubicBezTo>
                <a:cubicBezTo>
                  <a:pt x="256896" y="87511"/>
                  <a:pt x="265268" y="88739"/>
                  <a:pt x="269732" y="94655"/>
                </a:cubicBezTo>
                <a:lnTo>
                  <a:pt x="284801" y="114746"/>
                </a:lnTo>
                <a:lnTo>
                  <a:pt x="319069" y="59885"/>
                </a:lnTo>
                <a:cubicBezTo>
                  <a:pt x="322976" y="53634"/>
                  <a:pt x="331236" y="51681"/>
                  <a:pt x="337542" y="55643"/>
                </a:cubicBezTo>
                <a:cubicBezTo>
                  <a:pt x="343849" y="59606"/>
                  <a:pt x="345746" y="67810"/>
                  <a:pt x="341784" y="7411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8226400" y="5038725"/>
            <a:ext cx="3457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人类主导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8231163" y="5267325"/>
            <a:ext cx="3448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人工编排执行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85763" y="5815013"/>
            <a:ext cx="11420475" cy="561975"/>
          </a:xfrm>
          <a:custGeom>
            <a:avLst/>
            <a:gdLst/>
            <a:ahLst/>
            <a:cxnLst/>
            <a:rect l="l" t="t" r="r" b="b"/>
            <a:pathLst>
              <a:path w="11420475" h="561975">
                <a:moveTo>
                  <a:pt x="76198" y="0"/>
                </a:moveTo>
                <a:lnTo>
                  <a:pt x="11344277" y="0"/>
                </a:lnTo>
                <a:cubicBezTo>
                  <a:pt x="11386360" y="0"/>
                  <a:pt x="11420475" y="34115"/>
                  <a:pt x="11420475" y="76198"/>
                </a:cubicBezTo>
                <a:lnTo>
                  <a:pt x="11420475" y="485777"/>
                </a:lnTo>
                <a:cubicBezTo>
                  <a:pt x="11420475" y="527860"/>
                  <a:pt x="11386360" y="561975"/>
                  <a:pt x="11344277" y="561975"/>
                </a:cubicBezTo>
                <a:lnTo>
                  <a:pt x="76198" y="561975"/>
                </a:lnTo>
                <a:cubicBezTo>
                  <a:pt x="34143" y="561975"/>
                  <a:pt x="0" y="527832"/>
                  <a:pt x="0" y="4857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581025" y="601980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7184" y="114300"/>
                </a:moveTo>
                <a:cubicBezTo>
                  <a:pt x="89356" y="107662"/>
                  <a:pt x="93702" y="101650"/>
                  <a:pt x="98614" y="96470"/>
                </a:cubicBezTo>
                <a:cubicBezTo>
                  <a:pt x="108347" y="86231"/>
                  <a:pt x="114300" y="72390"/>
                  <a:pt x="114300" y="57150"/>
                </a:cubicBezTo>
                <a:cubicBezTo>
                  <a:pt x="114300" y="25598"/>
                  <a:pt x="88702" y="0"/>
                  <a:pt x="57150" y="0"/>
                </a:cubicBezTo>
                <a:cubicBezTo>
                  <a:pt x="25598" y="0"/>
                  <a:pt x="0" y="25598"/>
                  <a:pt x="0" y="57150"/>
                </a:cubicBezTo>
                <a:cubicBezTo>
                  <a:pt x="0" y="72390"/>
                  <a:pt x="5953" y="86231"/>
                  <a:pt x="15686" y="96470"/>
                </a:cubicBezTo>
                <a:cubicBezTo>
                  <a:pt x="20598" y="101650"/>
                  <a:pt x="24973" y="107662"/>
                  <a:pt x="27116" y="114300"/>
                </a:cubicBezTo>
                <a:lnTo>
                  <a:pt x="87154" y="114300"/>
                </a:lnTo>
                <a:close/>
                <a:moveTo>
                  <a:pt x="85725" y="128588"/>
                </a:moveTo>
                <a:lnTo>
                  <a:pt x="28575" y="128588"/>
                </a:lnTo>
                <a:lnTo>
                  <a:pt x="28575" y="133350"/>
                </a:lnTo>
                <a:cubicBezTo>
                  <a:pt x="28575" y="146506"/>
                  <a:pt x="39231" y="157163"/>
                  <a:pt x="52388" y="157163"/>
                </a:cubicBezTo>
                <a:lnTo>
                  <a:pt x="61912" y="157163"/>
                </a:lnTo>
                <a:cubicBezTo>
                  <a:pt x="75069" y="157163"/>
                  <a:pt x="85725" y="146506"/>
                  <a:pt x="85725" y="133350"/>
                </a:cubicBezTo>
                <a:lnTo>
                  <a:pt x="85725" y="128588"/>
                </a:lnTo>
                <a:close/>
                <a:moveTo>
                  <a:pt x="54769" y="33338"/>
                </a:moveTo>
                <a:cubicBezTo>
                  <a:pt x="42922" y="33338"/>
                  <a:pt x="33338" y="42922"/>
                  <a:pt x="33338" y="54769"/>
                </a:cubicBezTo>
                <a:cubicBezTo>
                  <a:pt x="33338" y="58728"/>
                  <a:pt x="30153" y="61912"/>
                  <a:pt x="26194" y="61912"/>
                </a:cubicBezTo>
                <a:cubicBezTo>
                  <a:pt x="22235" y="61912"/>
                  <a:pt x="19050" y="58728"/>
                  <a:pt x="19050" y="54769"/>
                </a:cubicBezTo>
                <a:cubicBezTo>
                  <a:pt x="19050" y="35034"/>
                  <a:pt x="35034" y="19050"/>
                  <a:pt x="54769" y="19050"/>
                </a:cubicBezTo>
                <a:cubicBezTo>
                  <a:pt x="58728" y="19050"/>
                  <a:pt x="61912" y="22235"/>
                  <a:pt x="61912" y="26194"/>
                </a:cubicBezTo>
                <a:cubicBezTo>
                  <a:pt x="61912" y="30153"/>
                  <a:pt x="58728" y="33338"/>
                  <a:pt x="54769" y="3333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790575" y="5972175"/>
            <a:ext cx="10934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L1数据智能体充当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智能助手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角色，回答用户问题，但不具备自主执行能力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L1 CASE STUDY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L1案例：配置调优 λ-Tune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376363"/>
            <a:ext cx="7562850" cy="3762375"/>
          </a:xfrm>
          <a:custGeom>
            <a:avLst/>
            <a:gdLst/>
            <a:ahLst/>
            <a:cxnLst/>
            <a:rect l="l" t="t" r="r" b="b"/>
            <a:pathLst>
              <a:path w="7562850" h="3762375">
                <a:moveTo>
                  <a:pt x="76188" y="0"/>
                </a:moveTo>
                <a:lnTo>
                  <a:pt x="7486662" y="0"/>
                </a:lnTo>
                <a:cubicBezTo>
                  <a:pt x="7528739" y="0"/>
                  <a:pt x="7562850" y="34111"/>
                  <a:pt x="7562850" y="76188"/>
                </a:cubicBezTo>
                <a:lnTo>
                  <a:pt x="7562850" y="3686187"/>
                </a:lnTo>
                <a:cubicBezTo>
                  <a:pt x="7562850" y="3728264"/>
                  <a:pt x="7528739" y="3762375"/>
                  <a:pt x="7486662" y="3762375"/>
                </a:cubicBezTo>
                <a:lnTo>
                  <a:pt x="76188" y="3762375"/>
                </a:lnTo>
                <a:cubicBezTo>
                  <a:pt x="34111" y="3762375"/>
                  <a:pt x="0" y="3728264"/>
                  <a:pt x="0" y="3686187"/>
                </a:cubicBezTo>
                <a:lnTo>
                  <a:pt x="0" y="76188"/>
                </a:lnTo>
                <a:cubicBezTo>
                  <a:pt x="0" y="34111"/>
                  <a:pt x="34111" y="0"/>
                  <a:pt x="76188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81025" y="160972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85693" y="93985"/>
                </a:moveTo>
                <a:cubicBezTo>
                  <a:pt x="191140" y="92512"/>
                  <a:pt x="196855" y="95101"/>
                  <a:pt x="199311" y="100146"/>
                </a:cubicBezTo>
                <a:lnTo>
                  <a:pt x="207615" y="116934"/>
                </a:lnTo>
                <a:cubicBezTo>
                  <a:pt x="212214" y="117559"/>
                  <a:pt x="216724" y="118809"/>
                  <a:pt x="220965" y="120551"/>
                </a:cubicBezTo>
                <a:lnTo>
                  <a:pt x="236592" y="110148"/>
                </a:lnTo>
                <a:cubicBezTo>
                  <a:pt x="241280" y="107022"/>
                  <a:pt x="247486" y="107647"/>
                  <a:pt x="251460" y="111621"/>
                </a:cubicBezTo>
                <a:lnTo>
                  <a:pt x="260033" y="120194"/>
                </a:lnTo>
                <a:cubicBezTo>
                  <a:pt x="264006" y="124167"/>
                  <a:pt x="264631" y="130418"/>
                  <a:pt x="261506" y="135062"/>
                </a:cubicBezTo>
                <a:lnTo>
                  <a:pt x="251103" y="150644"/>
                </a:lnTo>
                <a:cubicBezTo>
                  <a:pt x="251951" y="152742"/>
                  <a:pt x="252710" y="154930"/>
                  <a:pt x="253335" y="157207"/>
                </a:cubicBezTo>
                <a:cubicBezTo>
                  <a:pt x="253960" y="159484"/>
                  <a:pt x="254362" y="161717"/>
                  <a:pt x="254675" y="163994"/>
                </a:cubicBezTo>
                <a:lnTo>
                  <a:pt x="271507" y="172298"/>
                </a:lnTo>
                <a:cubicBezTo>
                  <a:pt x="276552" y="174799"/>
                  <a:pt x="279142" y="180514"/>
                  <a:pt x="277669" y="185916"/>
                </a:cubicBezTo>
                <a:lnTo>
                  <a:pt x="274543" y="197614"/>
                </a:lnTo>
                <a:cubicBezTo>
                  <a:pt x="273070" y="203016"/>
                  <a:pt x="268025" y="206678"/>
                  <a:pt x="262399" y="206320"/>
                </a:cubicBezTo>
                <a:lnTo>
                  <a:pt x="243647" y="205115"/>
                </a:lnTo>
                <a:cubicBezTo>
                  <a:pt x="240834" y="208731"/>
                  <a:pt x="237574" y="212080"/>
                  <a:pt x="233869" y="214938"/>
                </a:cubicBezTo>
                <a:lnTo>
                  <a:pt x="235074" y="233645"/>
                </a:lnTo>
                <a:cubicBezTo>
                  <a:pt x="235431" y="239271"/>
                  <a:pt x="231770" y="244361"/>
                  <a:pt x="226368" y="245790"/>
                </a:cubicBezTo>
                <a:lnTo>
                  <a:pt x="214670" y="248915"/>
                </a:lnTo>
                <a:cubicBezTo>
                  <a:pt x="209223" y="250388"/>
                  <a:pt x="203552" y="247799"/>
                  <a:pt x="201052" y="242754"/>
                </a:cubicBezTo>
                <a:lnTo>
                  <a:pt x="192747" y="225966"/>
                </a:lnTo>
                <a:cubicBezTo>
                  <a:pt x="188149" y="225341"/>
                  <a:pt x="183639" y="224091"/>
                  <a:pt x="179397" y="222349"/>
                </a:cubicBezTo>
                <a:lnTo>
                  <a:pt x="163770" y="232752"/>
                </a:lnTo>
                <a:cubicBezTo>
                  <a:pt x="159082" y="235878"/>
                  <a:pt x="152876" y="235253"/>
                  <a:pt x="148903" y="231279"/>
                </a:cubicBezTo>
                <a:lnTo>
                  <a:pt x="140330" y="222706"/>
                </a:lnTo>
                <a:cubicBezTo>
                  <a:pt x="136356" y="218733"/>
                  <a:pt x="135731" y="212527"/>
                  <a:pt x="138857" y="207838"/>
                </a:cubicBezTo>
                <a:lnTo>
                  <a:pt x="149260" y="192212"/>
                </a:lnTo>
                <a:cubicBezTo>
                  <a:pt x="148411" y="190113"/>
                  <a:pt x="147652" y="187925"/>
                  <a:pt x="147027" y="185648"/>
                </a:cubicBezTo>
                <a:cubicBezTo>
                  <a:pt x="146402" y="183371"/>
                  <a:pt x="146000" y="181094"/>
                  <a:pt x="145688" y="178862"/>
                </a:cubicBezTo>
                <a:lnTo>
                  <a:pt x="128855" y="170557"/>
                </a:lnTo>
                <a:cubicBezTo>
                  <a:pt x="123810" y="168057"/>
                  <a:pt x="121265" y="162342"/>
                  <a:pt x="122694" y="156939"/>
                </a:cubicBezTo>
                <a:lnTo>
                  <a:pt x="125819" y="145241"/>
                </a:lnTo>
                <a:cubicBezTo>
                  <a:pt x="127293" y="139839"/>
                  <a:pt x="132338" y="136178"/>
                  <a:pt x="137964" y="136535"/>
                </a:cubicBezTo>
                <a:lnTo>
                  <a:pt x="156671" y="137740"/>
                </a:lnTo>
                <a:cubicBezTo>
                  <a:pt x="159484" y="134124"/>
                  <a:pt x="162744" y="130775"/>
                  <a:pt x="166449" y="127918"/>
                </a:cubicBezTo>
                <a:lnTo>
                  <a:pt x="165244" y="109255"/>
                </a:lnTo>
                <a:cubicBezTo>
                  <a:pt x="164887" y="103629"/>
                  <a:pt x="168548" y="98539"/>
                  <a:pt x="173950" y="97110"/>
                </a:cubicBezTo>
                <a:lnTo>
                  <a:pt x="185648" y="93985"/>
                </a:lnTo>
                <a:close/>
                <a:moveTo>
                  <a:pt x="200204" y="151805"/>
                </a:moveTo>
                <a:cubicBezTo>
                  <a:pt x="189361" y="151817"/>
                  <a:pt x="180568" y="160630"/>
                  <a:pt x="180581" y="171472"/>
                </a:cubicBezTo>
                <a:cubicBezTo>
                  <a:pt x="180593" y="182315"/>
                  <a:pt x="189406" y="191108"/>
                  <a:pt x="200248" y="191095"/>
                </a:cubicBezTo>
                <a:cubicBezTo>
                  <a:pt x="211091" y="191083"/>
                  <a:pt x="219884" y="182270"/>
                  <a:pt x="219871" y="171428"/>
                </a:cubicBezTo>
                <a:cubicBezTo>
                  <a:pt x="219859" y="160585"/>
                  <a:pt x="211046" y="151792"/>
                  <a:pt x="200204" y="151805"/>
                </a:cubicBezTo>
                <a:close/>
                <a:moveTo>
                  <a:pt x="100414" y="-20315"/>
                </a:moveTo>
                <a:lnTo>
                  <a:pt x="112112" y="-17190"/>
                </a:lnTo>
                <a:cubicBezTo>
                  <a:pt x="117515" y="-15716"/>
                  <a:pt x="121176" y="-10626"/>
                  <a:pt x="120819" y="-5045"/>
                </a:cubicBezTo>
                <a:lnTo>
                  <a:pt x="119613" y="13618"/>
                </a:lnTo>
                <a:cubicBezTo>
                  <a:pt x="123319" y="16475"/>
                  <a:pt x="126578" y="19779"/>
                  <a:pt x="129391" y="23440"/>
                </a:cubicBezTo>
                <a:lnTo>
                  <a:pt x="148144" y="22235"/>
                </a:lnTo>
                <a:cubicBezTo>
                  <a:pt x="153725" y="21878"/>
                  <a:pt x="158814" y="25539"/>
                  <a:pt x="160288" y="30941"/>
                </a:cubicBezTo>
                <a:lnTo>
                  <a:pt x="163413" y="42639"/>
                </a:lnTo>
                <a:cubicBezTo>
                  <a:pt x="164842" y="48042"/>
                  <a:pt x="162297" y="53757"/>
                  <a:pt x="157252" y="56257"/>
                </a:cubicBezTo>
                <a:lnTo>
                  <a:pt x="140419" y="64562"/>
                </a:lnTo>
                <a:cubicBezTo>
                  <a:pt x="140107" y="66839"/>
                  <a:pt x="139660" y="69116"/>
                  <a:pt x="139080" y="71348"/>
                </a:cubicBezTo>
                <a:cubicBezTo>
                  <a:pt x="138499" y="73581"/>
                  <a:pt x="137696" y="75813"/>
                  <a:pt x="136847" y="77912"/>
                </a:cubicBezTo>
                <a:lnTo>
                  <a:pt x="147251" y="93538"/>
                </a:lnTo>
                <a:cubicBezTo>
                  <a:pt x="150376" y="98227"/>
                  <a:pt x="149751" y="104433"/>
                  <a:pt x="145777" y="108406"/>
                </a:cubicBezTo>
                <a:lnTo>
                  <a:pt x="137205" y="116979"/>
                </a:lnTo>
                <a:cubicBezTo>
                  <a:pt x="133231" y="120953"/>
                  <a:pt x="127025" y="121578"/>
                  <a:pt x="122337" y="118452"/>
                </a:cubicBezTo>
                <a:lnTo>
                  <a:pt x="106710" y="108049"/>
                </a:lnTo>
                <a:cubicBezTo>
                  <a:pt x="102468" y="109791"/>
                  <a:pt x="97959" y="111041"/>
                  <a:pt x="93360" y="111666"/>
                </a:cubicBezTo>
                <a:lnTo>
                  <a:pt x="85055" y="128454"/>
                </a:lnTo>
                <a:cubicBezTo>
                  <a:pt x="82555" y="133499"/>
                  <a:pt x="76840" y="136044"/>
                  <a:pt x="71438" y="134615"/>
                </a:cubicBezTo>
                <a:lnTo>
                  <a:pt x="59740" y="131490"/>
                </a:lnTo>
                <a:cubicBezTo>
                  <a:pt x="54293" y="130016"/>
                  <a:pt x="50676" y="124926"/>
                  <a:pt x="51033" y="119345"/>
                </a:cubicBezTo>
                <a:lnTo>
                  <a:pt x="52239" y="100638"/>
                </a:lnTo>
                <a:cubicBezTo>
                  <a:pt x="48533" y="97780"/>
                  <a:pt x="45274" y="94476"/>
                  <a:pt x="42461" y="90815"/>
                </a:cubicBezTo>
                <a:lnTo>
                  <a:pt x="23708" y="92020"/>
                </a:lnTo>
                <a:cubicBezTo>
                  <a:pt x="18127" y="92378"/>
                  <a:pt x="13037" y="88716"/>
                  <a:pt x="11564" y="83314"/>
                </a:cubicBezTo>
                <a:lnTo>
                  <a:pt x="8439" y="71616"/>
                </a:lnTo>
                <a:cubicBezTo>
                  <a:pt x="7010" y="66214"/>
                  <a:pt x="9555" y="60499"/>
                  <a:pt x="14600" y="57998"/>
                </a:cubicBezTo>
                <a:lnTo>
                  <a:pt x="31433" y="49694"/>
                </a:lnTo>
                <a:cubicBezTo>
                  <a:pt x="31745" y="47417"/>
                  <a:pt x="32192" y="45184"/>
                  <a:pt x="32772" y="42907"/>
                </a:cubicBezTo>
                <a:cubicBezTo>
                  <a:pt x="33397" y="40630"/>
                  <a:pt x="34111" y="38442"/>
                  <a:pt x="35004" y="36344"/>
                </a:cubicBezTo>
                <a:lnTo>
                  <a:pt x="24601" y="20762"/>
                </a:lnTo>
                <a:cubicBezTo>
                  <a:pt x="21476" y="16073"/>
                  <a:pt x="22101" y="9867"/>
                  <a:pt x="26075" y="5894"/>
                </a:cubicBezTo>
                <a:lnTo>
                  <a:pt x="34647" y="-2679"/>
                </a:lnTo>
                <a:cubicBezTo>
                  <a:pt x="38621" y="-6653"/>
                  <a:pt x="44827" y="-7278"/>
                  <a:pt x="49515" y="-4152"/>
                </a:cubicBezTo>
                <a:lnTo>
                  <a:pt x="65142" y="6251"/>
                </a:lnTo>
                <a:cubicBezTo>
                  <a:pt x="69384" y="4509"/>
                  <a:pt x="73893" y="3259"/>
                  <a:pt x="78492" y="2634"/>
                </a:cubicBezTo>
                <a:lnTo>
                  <a:pt x="86797" y="-14154"/>
                </a:lnTo>
                <a:cubicBezTo>
                  <a:pt x="89297" y="-19199"/>
                  <a:pt x="94967" y="-21744"/>
                  <a:pt x="100414" y="-20315"/>
                </a:cubicBezTo>
                <a:close/>
                <a:moveTo>
                  <a:pt x="85904" y="37505"/>
                </a:moveTo>
                <a:cubicBezTo>
                  <a:pt x="75061" y="37505"/>
                  <a:pt x="66258" y="46307"/>
                  <a:pt x="66258" y="57150"/>
                </a:cubicBezTo>
                <a:cubicBezTo>
                  <a:pt x="66258" y="67993"/>
                  <a:pt x="75061" y="76795"/>
                  <a:pt x="85904" y="76795"/>
                </a:cubicBezTo>
                <a:cubicBezTo>
                  <a:pt x="96746" y="76795"/>
                  <a:pt x="105549" y="67993"/>
                  <a:pt x="105549" y="57150"/>
                </a:cubicBezTo>
                <a:cubicBezTo>
                  <a:pt x="105549" y="46307"/>
                  <a:pt x="96746" y="37505"/>
                  <a:pt x="85904" y="3750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571625"/>
            <a:ext cx="7000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λ-Tune (SIGMOD 2025)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28825"/>
            <a:ext cx="7153275" cy="723900"/>
          </a:xfrm>
          <a:custGeom>
            <a:avLst/>
            <a:gdLst/>
            <a:ahLst/>
            <a:cxnLst/>
            <a:rect l="l" t="t" r="r" b="b"/>
            <a:pathLst>
              <a:path w="7153275" h="723900">
                <a:moveTo>
                  <a:pt x="38100" y="0"/>
                </a:moveTo>
                <a:lnTo>
                  <a:pt x="7077077" y="0"/>
                </a:lnTo>
                <a:cubicBezTo>
                  <a:pt x="7119132" y="0"/>
                  <a:pt x="7153275" y="34143"/>
                  <a:pt x="7153275" y="76198"/>
                </a:cubicBezTo>
                <a:lnTo>
                  <a:pt x="7153275" y="647702"/>
                </a:lnTo>
                <a:cubicBezTo>
                  <a:pt x="7153275" y="689757"/>
                  <a:pt x="7119132" y="723900"/>
                  <a:pt x="7077077" y="723900"/>
                </a:cubicBez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2882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3810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33425" y="2143125"/>
            <a:ext cx="698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3425" y="2409825"/>
            <a:ext cx="698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构建包含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OLAP工作负载信息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硬件规格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目标数据库系统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的提示模板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0075" y="2867025"/>
            <a:ext cx="7153275" cy="723900"/>
          </a:xfrm>
          <a:custGeom>
            <a:avLst/>
            <a:gdLst/>
            <a:ahLst/>
            <a:cxnLst/>
            <a:rect l="l" t="t" r="r" b="b"/>
            <a:pathLst>
              <a:path w="7153275" h="723900">
                <a:moveTo>
                  <a:pt x="38100" y="0"/>
                </a:moveTo>
                <a:lnTo>
                  <a:pt x="7077077" y="0"/>
                </a:lnTo>
                <a:cubicBezTo>
                  <a:pt x="7119132" y="0"/>
                  <a:pt x="7153275" y="34143"/>
                  <a:pt x="7153275" y="76198"/>
                </a:cubicBezTo>
                <a:lnTo>
                  <a:pt x="7153275" y="647702"/>
                </a:lnTo>
                <a:cubicBezTo>
                  <a:pt x="7153275" y="689757"/>
                  <a:pt x="7119132" y="723900"/>
                  <a:pt x="7077077" y="723900"/>
                </a:cubicBez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00075" y="286702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3810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733425" y="2981325"/>
            <a:ext cx="698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425" y="3248025"/>
            <a:ext cx="698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提示LLM生成/推荐多个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数据库配置候选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（SQL命令）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00075" y="3705225"/>
            <a:ext cx="7153275" cy="723900"/>
          </a:xfrm>
          <a:custGeom>
            <a:avLst/>
            <a:gdLst/>
            <a:ahLst/>
            <a:cxnLst/>
            <a:rect l="l" t="t" r="r" b="b"/>
            <a:pathLst>
              <a:path w="7153275" h="723900">
                <a:moveTo>
                  <a:pt x="38100" y="0"/>
                </a:moveTo>
                <a:lnTo>
                  <a:pt x="7077077" y="0"/>
                </a:lnTo>
                <a:cubicBezTo>
                  <a:pt x="7119132" y="0"/>
                  <a:pt x="7153275" y="34143"/>
                  <a:pt x="7153275" y="76198"/>
                </a:cubicBezTo>
                <a:lnTo>
                  <a:pt x="7153275" y="647702"/>
                </a:lnTo>
                <a:cubicBezTo>
                  <a:pt x="7153275" y="689757"/>
                  <a:pt x="7119132" y="723900"/>
                  <a:pt x="7077077" y="723900"/>
                </a:cubicBez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600075" y="370522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3810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733425" y="3819525"/>
            <a:ext cx="698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33425" y="4086225"/>
            <a:ext cx="698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从候选中选择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最佳配置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07338" y="1376363"/>
            <a:ext cx="3695700" cy="981075"/>
          </a:xfrm>
          <a:custGeom>
            <a:avLst/>
            <a:gdLst/>
            <a:ahLst/>
            <a:cxnLst/>
            <a:rect l="l" t="t" r="r" b="b"/>
            <a:pathLst>
              <a:path w="3695700" h="981075">
                <a:moveTo>
                  <a:pt x="76200" y="0"/>
                </a:moveTo>
                <a:lnTo>
                  <a:pt x="3619500" y="0"/>
                </a:lnTo>
                <a:cubicBezTo>
                  <a:pt x="3661584" y="0"/>
                  <a:pt x="3695700" y="34116"/>
                  <a:pt x="3695700" y="76200"/>
                </a:cubicBezTo>
                <a:lnTo>
                  <a:pt x="3695700" y="904875"/>
                </a:lnTo>
                <a:cubicBezTo>
                  <a:pt x="3695700" y="946959"/>
                  <a:pt x="3661584" y="981075"/>
                  <a:pt x="3619500" y="981075"/>
                </a:cubicBezTo>
                <a:lnTo>
                  <a:pt x="76200" y="981075"/>
                </a:lnTo>
                <a:cubicBezTo>
                  <a:pt x="34116" y="981075"/>
                  <a:pt x="0" y="946959"/>
                  <a:pt x="0" y="904875"/>
                </a:cubicBezTo>
                <a:lnTo>
                  <a:pt x="0" y="76200"/>
                </a:lnTo>
                <a:cubicBezTo>
                  <a:pt x="0" y="34116"/>
                  <a:pt x="34116" y="0"/>
                  <a:pt x="762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64500" y="1533525"/>
            <a:ext cx="346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320460" y="1914525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250031" y="114858"/>
                </a:moveTo>
                <a:cubicBezTo>
                  <a:pt x="241771" y="120328"/>
                  <a:pt x="232283" y="124737"/>
                  <a:pt x="222405" y="128253"/>
                </a:cubicBezTo>
                <a:cubicBezTo>
                  <a:pt x="196174" y="137629"/>
                  <a:pt x="161739" y="142875"/>
                  <a:pt x="125016" y="142875"/>
                </a:cubicBezTo>
                <a:cubicBezTo>
                  <a:pt x="88292" y="142875"/>
                  <a:pt x="53801" y="137573"/>
                  <a:pt x="27626" y="128253"/>
                </a:cubicBezTo>
                <a:cubicBezTo>
                  <a:pt x="17804" y="124737"/>
                  <a:pt x="8260" y="120328"/>
                  <a:pt x="0" y="114858"/>
                </a:cubicBezTo>
                <a:lnTo>
                  <a:pt x="0" y="160734"/>
                </a:lnTo>
                <a:cubicBezTo>
                  <a:pt x="0" y="185403"/>
                  <a:pt x="55978" y="205383"/>
                  <a:pt x="125016" y="205383"/>
                </a:cubicBezTo>
                <a:cubicBezTo>
                  <a:pt x="194053" y="205383"/>
                  <a:pt x="250031" y="185403"/>
                  <a:pt x="250031" y="160734"/>
                </a:cubicBezTo>
                <a:lnTo>
                  <a:pt x="250031" y="114858"/>
                </a:lnTo>
                <a:close/>
                <a:moveTo>
                  <a:pt x="250031" y="71438"/>
                </a:moveTo>
                <a:lnTo>
                  <a:pt x="250031" y="44648"/>
                </a:lnTo>
                <a:cubicBezTo>
                  <a:pt x="250031" y="19980"/>
                  <a:pt x="194053" y="0"/>
                  <a:pt x="125016" y="0"/>
                </a:cubicBezTo>
                <a:cubicBezTo>
                  <a:pt x="55978" y="0"/>
                  <a:pt x="0" y="19980"/>
                  <a:pt x="0" y="44648"/>
                </a:cubicBezTo>
                <a:lnTo>
                  <a:pt x="0" y="71438"/>
                </a:lnTo>
                <a:cubicBezTo>
                  <a:pt x="0" y="96106"/>
                  <a:pt x="55978" y="116086"/>
                  <a:pt x="125016" y="116086"/>
                </a:cubicBezTo>
                <a:cubicBezTo>
                  <a:pt x="194053" y="116086"/>
                  <a:pt x="250031" y="96106"/>
                  <a:pt x="250031" y="71438"/>
                </a:cubicBezTo>
                <a:close/>
                <a:moveTo>
                  <a:pt x="222405" y="217550"/>
                </a:moveTo>
                <a:cubicBezTo>
                  <a:pt x="196230" y="226870"/>
                  <a:pt x="161795" y="232172"/>
                  <a:pt x="125016" y="232172"/>
                </a:cubicBezTo>
                <a:cubicBezTo>
                  <a:pt x="88236" y="232172"/>
                  <a:pt x="53801" y="226870"/>
                  <a:pt x="27626" y="217550"/>
                </a:cubicBezTo>
                <a:cubicBezTo>
                  <a:pt x="17804" y="214033"/>
                  <a:pt x="8260" y="209624"/>
                  <a:pt x="0" y="204155"/>
                </a:cubicBezTo>
                <a:lnTo>
                  <a:pt x="0" y="241102"/>
                </a:lnTo>
                <a:cubicBezTo>
                  <a:pt x="0" y="265770"/>
                  <a:pt x="55978" y="285750"/>
                  <a:pt x="125016" y="285750"/>
                </a:cubicBezTo>
                <a:cubicBezTo>
                  <a:pt x="194053" y="285750"/>
                  <a:pt x="250031" y="265770"/>
                  <a:pt x="250031" y="241102"/>
                </a:cubicBezTo>
                <a:lnTo>
                  <a:pt x="250031" y="204155"/>
                </a:lnTo>
                <a:cubicBezTo>
                  <a:pt x="241771" y="209624"/>
                  <a:pt x="232283" y="214033"/>
                  <a:pt x="222405" y="21755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735988" y="194310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数据库配置调优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07338" y="2519363"/>
            <a:ext cx="3695700" cy="1419225"/>
          </a:xfrm>
          <a:custGeom>
            <a:avLst/>
            <a:gdLst/>
            <a:ahLst/>
            <a:cxnLst/>
            <a:rect l="l" t="t" r="r" b="b"/>
            <a:pathLst>
              <a:path w="3695700" h="1419225">
                <a:moveTo>
                  <a:pt x="76198" y="0"/>
                </a:moveTo>
                <a:lnTo>
                  <a:pt x="3619502" y="0"/>
                </a:lnTo>
                <a:cubicBezTo>
                  <a:pt x="3661585" y="0"/>
                  <a:pt x="3695700" y="34115"/>
                  <a:pt x="3695700" y="76198"/>
                </a:cubicBezTo>
                <a:lnTo>
                  <a:pt x="3695700" y="1343027"/>
                </a:lnTo>
                <a:cubicBezTo>
                  <a:pt x="3695700" y="1385110"/>
                  <a:pt x="3661585" y="1419225"/>
                  <a:pt x="3619502" y="1419225"/>
                </a:cubicBezTo>
                <a:lnTo>
                  <a:pt x="76198" y="1419225"/>
                </a:lnTo>
                <a:cubicBezTo>
                  <a:pt x="34115" y="1419225"/>
                  <a:pt x="0" y="1385110"/>
                  <a:pt x="0" y="134302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64500" y="2676525"/>
            <a:ext cx="346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93075" y="30765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531200" y="3057525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生成配置候选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93075" y="33432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531200" y="3324225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基于提示的推荐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93075" y="360997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531200" y="3590925"/>
            <a:ext cx="866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SQL命令生成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07338" y="4100513"/>
            <a:ext cx="3695700" cy="1038225"/>
          </a:xfrm>
          <a:custGeom>
            <a:avLst/>
            <a:gdLst/>
            <a:ahLst/>
            <a:cxnLst/>
            <a:rect l="l" t="t" r="r" b="b"/>
            <a:pathLst>
              <a:path w="3695700" h="1038225">
                <a:moveTo>
                  <a:pt x="76195" y="0"/>
                </a:moveTo>
                <a:lnTo>
                  <a:pt x="3619505" y="0"/>
                </a:lnTo>
                <a:cubicBezTo>
                  <a:pt x="3661586" y="0"/>
                  <a:pt x="3695700" y="34114"/>
                  <a:pt x="3695700" y="76195"/>
                </a:cubicBezTo>
                <a:lnTo>
                  <a:pt x="3695700" y="962030"/>
                </a:lnTo>
                <a:cubicBezTo>
                  <a:pt x="3695700" y="1004111"/>
                  <a:pt x="3661586" y="1038225"/>
                  <a:pt x="3619505" y="1038225"/>
                </a:cubicBezTo>
                <a:lnTo>
                  <a:pt x="76195" y="1038225"/>
                </a:lnTo>
                <a:cubicBezTo>
                  <a:pt x="34114" y="1038225"/>
                  <a:pt x="0" y="1004111"/>
                  <a:pt x="0" y="962030"/>
                </a:cubicBezTo>
                <a:lnTo>
                  <a:pt x="0" y="76195"/>
                </a:lnTo>
                <a:cubicBezTo>
                  <a:pt x="0" y="34114"/>
                  <a:pt x="34114" y="0"/>
                  <a:pt x="76195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264500" y="4257675"/>
            <a:ext cx="3467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L1特征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264500" y="4600575"/>
            <a:ext cx="34480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提示-响应范式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人类选择最终配置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85763" y="5300663"/>
            <a:ext cx="11420475" cy="466725"/>
          </a:xfrm>
          <a:custGeom>
            <a:avLst/>
            <a:gdLst/>
            <a:ahLst/>
            <a:cxnLst/>
            <a:rect l="l" t="t" r="r" b="b"/>
            <a:pathLst>
              <a:path w="11420475" h="466725">
                <a:moveTo>
                  <a:pt x="76202" y="0"/>
                </a:moveTo>
                <a:lnTo>
                  <a:pt x="11344273" y="0"/>
                </a:lnTo>
                <a:cubicBezTo>
                  <a:pt x="11386358" y="0"/>
                  <a:pt x="11420475" y="34117"/>
                  <a:pt x="11420475" y="76202"/>
                </a:cubicBezTo>
                <a:lnTo>
                  <a:pt x="11420475" y="390523"/>
                </a:lnTo>
                <a:cubicBezTo>
                  <a:pt x="11420475" y="432608"/>
                  <a:pt x="11386358" y="466725"/>
                  <a:pt x="11344273" y="466725"/>
                </a:cubicBezTo>
                <a:lnTo>
                  <a:pt x="76202" y="466725"/>
                </a:lnTo>
                <a:cubicBezTo>
                  <a:pt x="34117" y="466725"/>
                  <a:pt x="0" y="432608"/>
                  <a:pt x="0" y="390523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533400" y="5457825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14300" y="152400"/>
                </a:moveTo>
                <a:lnTo>
                  <a:pt x="28575" y="152400"/>
                </a:lnTo>
                <a:cubicBezTo>
                  <a:pt x="12799" y="152400"/>
                  <a:pt x="0" y="139601"/>
                  <a:pt x="0" y="123825"/>
                </a:cubicBezTo>
                <a:lnTo>
                  <a:pt x="0" y="28575"/>
                </a:lnTo>
                <a:cubicBezTo>
                  <a:pt x="0" y="12799"/>
                  <a:pt x="12799" y="0"/>
                  <a:pt x="28575" y="0"/>
                </a:cubicBezTo>
                <a:lnTo>
                  <a:pt x="119062" y="0"/>
                </a:lnTo>
                <a:cubicBezTo>
                  <a:pt x="126950" y="0"/>
                  <a:pt x="133350" y="6400"/>
                  <a:pt x="133350" y="14288"/>
                </a:cubicBezTo>
                <a:lnTo>
                  <a:pt x="133350" y="100013"/>
                </a:lnTo>
                <a:cubicBezTo>
                  <a:pt x="133350" y="106234"/>
                  <a:pt x="129361" y="111532"/>
                  <a:pt x="123825" y="113496"/>
                </a:cubicBezTo>
                <a:lnTo>
                  <a:pt x="123825" y="133350"/>
                </a:lnTo>
                <a:cubicBezTo>
                  <a:pt x="129094" y="133350"/>
                  <a:pt x="133350" y="137606"/>
                  <a:pt x="133350" y="142875"/>
                </a:cubicBezTo>
                <a:cubicBezTo>
                  <a:pt x="133350" y="148144"/>
                  <a:pt x="129094" y="152400"/>
                  <a:pt x="123825" y="152400"/>
                </a:cubicBezTo>
                <a:lnTo>
                  <a:pt x="114300" y="152400"/>
                </a:lnTo>
                <a:close/>
                <a:moveTo>
                  <a:pt x="28575" y="114300"/>
                </a:moveTo>
                <a:cubicBezTo>
                  <a:pt x="23306" y="114300"/>
                  <a:pt x="19050" y="118556"/>
                  <a:pt x="19050" y="123825"/>
                </a:cubicBezTo>
                <a:cubicBezTo>
                  <a:pt x="19050" y="129094"/>
                  <a:pt x="23306" y="133350"/>
                  <a:pt x="28575" y="133350"/>
                </a:cubicBezTo>
                <a:lnTo>
                  <a:pt x="104775" y="133350"/>
                </a:lnTo>
                <a:lnTo>
                  <a:pt x="104775" y="114300"/>
                </a:lnTo>
                <a:lnTo>
                  <a:pt x="28575" y="114300"/>
                </a:lnTo>
                <a:close/>
                <a:moveTo>
                  <a:pt x="38100" y="45244"/>
                </a:moveTo>
                <a:cubicBezTo>
                  <a:pt x="38100" y="49203"/>
                  <a:pt x="41285" y="52388"/>
                  <a:pt x="45244" y="52388"/>
                </a:cubicBezTo>
                <a:lnTo>
                  <a:pt x="97631" y="52388"/>
                </a:lnTo>
                <a:cubicBezTo>
                  <a:pt x="101590" y="52388"/>
                  <a:pt x="104775" y="49203"/>
                  <a:pt x="104775" y="45244"/>
                </a:cubicBezTo>
                <a:cubicBezTo>
                  <a:pt x="104775" y="41285"/>
                  <a:pt x="101590" y="38100"/>
                  <a:pt x="97631" y="38100"/>
                </a:cubicBezTo>
                <a:lnTo>
                  <a:pt x="45244" y="38100"/>
                </a:lnTo>
                <a:cubicBezTo>
                  <a:pt x="41285" y="38100"/>
                  <a:pt x="38100" y="41285"/>
                  <a:pt x="38100" y="45244"/>
                </a:cubicBezTo>
                <a:close/>
                <a:moveTo>
                  <a:pt x="45244" y="66675"/>
                </a:moveTo>
                <a:cubicBezTo>
                  <a:pt x="41285" y="66675"/>
                  <a:pt x="38100" y="69860"/>
                  <a:pt x="38100" y="73819"/>
                </a:cubicBezTo>
                <a:cubicBezTo>
                  <a:pt x="38100" y="77778"/>
                  <a:pt x="41285" y="80962"/>
                  <a:pt x="45244" y="80962"/>
                </a:cubicBezTo>
                <a:lnTo>
                  <a:pt x="97631" y="80962"/>
                </a:lnTo>
                <a:cubicBezTo>
                  <a:pt x="101590" y="80962"/>
                  <a:pt x="104775" y="77778"/>
                  <a:pt x="104775" y="73819"/>
                </a:cubicBezTo>
                <a:cubicBezTo>
                  <a:pt x="104775" y="69860"/>
                  <a:pt x="101590" y="66675"/>
                  <a:pt x="97631" y="66675"/>
                </a:cubicBezTo>
                <a:lnTo>
                  <a:pt x="45244" y="66675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752475" y="5419725"/>
            <a:ext cx="87058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Giannakouris V, Trummer I. λ-tune: Harnessing large language models for automated database system tuning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0757818" y="5438775"/>
            <a:ext cx="10001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SIGMOD, 2025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1689" y="321689"/>
            <a:ext cx="11612960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kern="0" spc="5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L1 CASE STUDY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1689" y="579040"/>
            <a:ext cx="11693383" cy="321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8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L1案例：数据发现 RACOON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1689" y="997235"/>
            <a:ext cx="772053" cy="32169"/>
          </a:xfrm>
          <a:custGeom>
            <a:avLst/>
            <a:gdLst/>
            <a:ahLst/>
            <a:cxnLst/>
            <a:rect l="l" t="t" r="r" b="b"/>
            <a:pathLst>
              <a:path w="772053" h="32169">
                <a:moveTo>
                  <a:pt x="0" y="0"/>
                </a:moveTo>
                <a:lnTo>
                  <a:pt x="772053" y="0"/>
                </a:lnTo>
                <a:lnTo>
                  <a:pt x="772053" y="32169"/>
                </a:lnTo>
                <a:lnTo>
                  <a:pt x="0" y="32169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25710" y="1162100"/>
            <a:ext cx="7648148" cy="3176675"/>
          </a:xfrm>
          <a:custGeom>
            <a:avLst/>
            <a:gdLst/>
            <a:ahLst/>
            <a:cxnLst/>
            <a:rect l="l" t="t" r="r" b="b"/>
            <a:pathLst>
              <a:path w="7648148" h="3176675">
                <a:moveTo>
                  <a:pt x="64328" y="0"/>
                </a:moveTo>
                <a:lnTo>
                  <a:pt x="7583820" y="0"/>
                </a:lnTo>
                <a:cubicBezTo>
                  <a:pt x="7619347" y="0"/>
                  <a:pt x="7648148" y="28800"/>
                  <a:pt x="7648148" y="64328"/>
                </a:cubicBezTo>
                <a:lnTo>
                  <a:pt x="7648148" y="3112348"/>
                </a:lnTo>
                <a:cubicBezTo>
                  <a:pt x="7648148" y="3147875"/>
                  <a:pt x="7619347" y="3176675"/>
                  <a:pt x="7583820" y="3176675"/>
                </a:cubicBezTo>
                <a:lnTo>
                  <a:pt x="64328" y="3176675"/>
                </a:lnTo>
                <a:cubicBezTo>
                  <a:pt x="28800" y="3176675"/>
                  <a:pt x="0" y="3147875"/>
                  <a:pt x="0" y="3112348"/>
                </a:cubicBezTo>
                <a:lnTo>
                  <a:pt x="0" y="64328"/>
                </a:lnTo>
                <a:cubicBezTo>
                  <a:pt x="0" y="28800"/>
                  <a:pt x="28800" y="0"/>
                  <a:pt x="64328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14702" y="1359135"/>
            <a:ext cx="193013" cy="193013"/>
          </a:xfrm>
          <a:custGeom>
            <a:avLst/>
            <a:gdLst/>
            <a:ahLst/>
            <a:cxnLst/>
            <a:rect l="l" t="t" r="r" b="b"/>
            <a:pathLst>
              <a:path w="193013" h="193013">
                <a:moveTo>
                  <a:pt x="156823" y="78412"/>
                </a:moveTo>
                <a:cubicBezTo>
                  <a:pt x="156823" y="95715"/>
                  <a:pt x="151206" y="111699"/>
                  <a:pt x="141744" y="124667"/>
                </a:cubicBezTo>
                <a:lnTo>
                  <a:pt x="189470" y="172430"/>
                </a:lnTo>
                <a:cubicBezTo>
                  <a:pt x="194182" y="177142"/>
                  <a:pt x="194182" y="184795"/>
                  <a:pt x="189470" y="189507"/>
                </a:cubicBezTo>
                <a:cubicBezTo>
                  <a:pt x="184757" y="194220"/>
                  <a:pt x="177105" y="194220"/>
                  <a:pt x="172392" y="189507"/>
                </a:cubicBezTo>
                <a:lnTo>
                  <a:pt x="124667" y="141744"/>
                </a:lnTo>
                <a:cubicBezTo>
                  <a:pt x="111699" y="151206"/>
                  <a:pt x="95715" y="156823"/>
                  <a:pt x="78412" y="156823"/>
                </a:cubicBezTo>
                <a:cubicBezTo>
                  <a:pt x="35097" y="156823"/>
                  <a:pt x="0" y="121726"/>
                  <a:pt x="0" y="78412"/>
                </a:cubicBezTo>
                <a:cubicBezTo>
                  <a:pt x="0" y="35097"/>
                  <a:pt x="35097" y="0"/>
                  <a:pt x="78412" y="0"/>
                </a:cubicBezTo>
                <a:cubicBezTo>
                  <a:pt x="121726" y="0"/>
                  <a:pt x="156823" y="35097"/>
                  <a:pt x="156823" y="78412"/>
                </a:cubicBezTo>
                <a:close/>
                <a:moveTo>
                  <a:pt x="78412" y="132697"/>
                </a:moveTo>
                <a:cubicBezTo>
                  <a:pt x="108372" y="132697"/>
                  <a:pt x="132697" y="108372"/>
                  <a:pt x="132697" y="78412"/>
                </a:cubicBezTo>
                <a:cubicBezTo>
                  <a:pt x="132697" y="48451"/>
                  <a:pt x="108372" y="24127"/>
                  <a:pt x="78412" y="24127"/>
                </a:cubicBezTo>
                <a:cubicBezTo>
                  <a:pt x="48451" y="24127"/>
                  <a:pt x="24127" y="48451"/>
                  <a:pt x="24127" y="78412"/>
                </a:cubicBezTo>
                <a:cubicBezTo>
                  <a:pt x="24127" y="108372"/>
                  <a:pt x="48451" y="132697"/>
                  <a:pt x="78412" y="13269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31842" y="1326966"/>
            <a:ext cx="7173657" cy="2573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2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RACOON (TRL@NeurIPS 2024)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6660" y="1712992"/>
            <a:ext cx="7302332" cy="611208"/>
          </a:xfrm>
          <a:custGeom>
            <a:avLst/>
            <a:gdLst/>
            <a:ahLst/>
            <a:cxnLst/>
            <a:rect l="l" t="t" r="r" b="b"/>
            <a:pathLst>
              <a:path w="7302332" h="611208">
                <a:moveTo>
                  <a:pt x="32169" y="0"/>
                </a:moveTo>
                <a:lnTo>
                  <a:pt x="7237997" y="0"/>
                </a:lnTo>
                <a:cubicBezTo>
                  <a:pt x="7273528" y="0"/>
                  <a:pt x="7302332" y="28804"/>
                  <a:pt x="7302332" y="64336"/>
                </a:cubicBezTo>
                <a:lnTo>
                  <a:pt x="7302332" y="546873"/>
                </a:lnTo>
                <a:cubicBezTo>
                  <a:pt x="7302332" y="582404"/>
                  <a:pt x="7273528" y="611208"/>
                  <a:pt x="7237997" y="611208"/>
                </a:cubicBezTo>
                <a:lnTo>
                  <a:pt x="32169" y="611208"/>
                </a:lnTo>
                <a:cubicBezTo>
                  <a:pt x="14402" y="611208"/>
                  <a:pt x="0" y="596806"/>
                  <a:pt x="0" y="579040"/>
                </a:cubicBezTo>
                <a:lnTo>
                  <a:pt x="0" y="32169"/>
                </a:lnTo>
                <a:cubicBezTo>
                  <a:pt x="0" y="14414"/>
                  <a:pt x="14414" y="0"/>
                  <a:pt x="3216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06660" y="1712992"/>
            <a:ext cx="32169" cy="611208"/>
          </a:xfrm>
          <a:custGeom>
            <a:avLst/>
            <a:gdLst/>
            <a:ahLst/>
            <a:cxnLst/>
            <a:rect l="l" t="t" r="r" b="b"/>
            <a:pathLst>
              <a:path w="32169" h="611208">
                <a:moveTo>
                  <a:pt x="32169" y="0"/>
                </a:moveTo>
                <a:lnTo>
                  <a:pt x="32169" y="0"/>
                </a:lnTo>
                <a:lnTo>
                  <a:pt x="32169" y="611208"/>
                </a:lnTo>
                <a:lnTo>
                  <a:pt x="32169" y="611208"/>
                </a:lnTo>
                <a:cubicBezTo>
                  <a:pt x="14414" y="611208"/>
                  <a:pt x="0" y="596794"/>
                  <a:pt x="0" y="579040"/>
                </a:cubicBezTo>
                <a:lnTo>
                  <a:pt x="0" y="32169"/>
                </a:lnTo>
                <a:cubicBezTo>
                  <a:pt x="0" y="14414"/>
                  <a:pt x="14414" y="0"/>
                  <a:pt x="32169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19251" y="1809499"/>
            <a:ext cx="7157573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9251" y="2034681"/>
            <a:ext cx="7157573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在伴随的</a:t>
            </a:r>
            <a:r>
              <a:rPr lang="en-US" sz="1013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知识图谱 </a:t>
            </a: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中检索匹配实体和相关知识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6660" y="2420707"/>
            <a:ext cx="7302332" cy="611208"/>
          </a:xfrm>
          <a:custGeom>
            <a:avLst/>
            <a:gdLst/>
            <a:ahLst/>
            <a:cxnLst/>
            <a:rect l="l" t="t" r="r" b="b"/>
            <a:pathLst>
              <a:path w="7302332" h="611208">
                <a:moveTo>
                  <a:pt x="32169" y="0"/>
                </a:moveTo>
                <a:lnTo>
                  <a:pt x="7237997" y="0"/>
                </a:lnTo>
                <a:cubicBezTo>
                  <a:pt x="7273528" y="0"/>
                  <a:pt x="7302332" y="28804"/>
                  <a:pt x="7302332" y="64336"/>
                </a:cubicBezTo>
                <a:lnTo>
                  <a:pt x="7302332" y="546873"/>
                </a:lnTo>
                <a:cubicBezTo>
                  <a:pt x="7302332" y="582404"/>
                  <a:pt x="7273528" y="611208"/>
                  <a:pt x="7237997" y="611208"/>
                </a:cubicBezTo>
                <a:lnTo>
                  <a:pt x="32169" y="611208"/>
                </a:lnTo>
                <a:cubicBezTo>
                  <a:pt x="14402" y="611208"/>
                  <a:pt x="0" y="596806"/>
                  <a:pt x="0" y="579040"/>
                </a:cubicBezTo>
                <a:lnTo>
                  <a:pt x="0" y="32169"/>
                </a:lnTo>
                <a:cubicBezTo>
                  <a:pt x="0" y="14414"/>
                  <a:pt x="14414" y="0"/>
                  <a:pt x="3216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06660" y="2420707"/>
            <a:ext cx="32169" cy="611208"/>
          </a:xfrm>
          <a:custGeom>
            <a:avLst/>
            <a:gdLst/>
            <a:ahLst/>
            <a:cxnLst/>
            <a:rect l="l" t="t" r="r" b="b"/>
            <a:pathLst>
              <a:path w="32169" h="611208">
                <a:moveTo>
                  <a:pt x="32169" y="0"/>
                </a:moveTo>
                <a:lnTo>
                  <a:pt x="32169" y="0"/>
                </a:lnTo>
                <a:lnTo>
                  <a:pt x="32169" y="611208"/>
                </a:lnTo>
                <a:lnTo>
                  <a:pt x="32169" y="611208"/>
                </a:lnTo>
                <a:cubicBezTo>
                  <a:pt x="14414" y="611208"/>
                  <a:pt x="0" y="596794"/>
                  <a:pt x="0" y="579040"/>
                </a:cubicBezTo>
                <a:lnTo>
                  <a:pt x="0" y="32169"/>
                </a:lnTo>
                <a:cubicBezTo>
                  <a:pt x="0" y="14414"/>
                  <a:pt x="14414" y="0"/>
                  <a:pt x="32169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19251" y="2517214"/>
            <a:ext cx="7157573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9251" y="2742396"/>
            <a:ext cx="7157573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基于检索的知识构建</a:t>
            </a:r>
            <a:r>
              <a:rPr lang="en-US" sz="1013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上下文信息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6660" y="3128422"/>
            <a:ext cx="7302332" cy="611208"/>
          </a:xfrm>
          <a:custGeom>
            <a:avLst/>
            <a:gdLst/>
            <a:ahLst/>
            <a:cxnLst/>
            <a:rect l="l" t="t" r="r" b="b"/>
            <a:pathLst>
              <a:path w="7302332" h="611208">
                <a:moveTo>
                  <a:pt x="32169" y="0"/>
                </a:moveTo>
                <a:lnTo>
                  <a:pt x="7237997" y="0"/>
                </a:lnTo>
                <a:cubicBezTo>
                  <a:pt x="7273528" y="0"/>
                  <a:pt x="7302332" y="28804"/>
                  <a:pt x="7302332" y="64336"/>
                </a:cubicBezTo>
                <a:lnTo>
                  <a:pt x="7302332" y="546873"/>
                </a:lnTo>
                <a:cubicBezTo>
                  <a:pt x="7302332" y="582404"/>
                  <a:pt x="7273528" y="611208"/>
                  <a:pt x="7237997" y="611208"/>
                </a:cubicBezTo>
                <a:lnTo>
                  <a:pt x="32169" y="611208"/>
                </a:lnTo>
                <a:cubicBezTo>
                  <a:pt x="14402" y="611208"/>
                  <a:pt x="0" y="596806"/>
                  <a:pt x="0" y="579040"/>
                </a:cubicBezTo>
                <a:lnTo>
                  <a:pt x="0" y="32169"/>
                </a:lnTo>
                <a:cubicBezTo>
                  <a:pt x="0" y="14414"/>
                  <a:pt x="14414" y="0"/>
                  <a:pt x="3216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06660" y="3128422"/>
            <a:ext cx="32169" cy="611208"/>
          </a:xfrm>
          <a:custGeom>
            <a:avLst/>
            <a:gdLst/>
            <a:ahLst/>
            <a:cxnLst/>
            <a:rect l="l" t="t" r="r" b="b"/>
            <a:pathLst>
              <a:path w="32169" h="611208">
                <a:moveTo>
                  <a:pt x="32169" y="0"/>
                </a:moveTo>
                <a:lnTo>
                  <a:pt x="32169" y="0"/>
                </a:lnTo>
                <a:lnTo>
                  <a:pt x="32169" y="611208"/>
                </a:lnTo>
                <a:lnTo>
                  <a:pt x="32169" y="611208"/>
                </a:lnTo>
                <a:cubicBezTo>
                  <a:pt x="14414" y="611208"/>
                  <a:pt x="0" y="596794"/>
                  <a:pt x="0" y="579040"/>
                </a:cubicBezTo>
                <a:lnTo>
                  <a:pt x="0" y="32169"/>
                </a:lnTo>
                <a:cubicBezTo>
                  <a:pt x="0" y="14414"/>
                  <a:pt x="14414" y="0"/>
                  <a:pt x="32169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19251" y="3224929"/>
            <a:ext cx="7157573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9251" y="3450111"/>
            <a:ext cx="7157573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增强提示以提升</a:t>
            </a:r>
            <a:r>
              <a:rPr lang="en-US" sz="1013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列类型注释 </a:t>
            </a: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的性能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12900" y="1162100"/>
            <a:ext cx="3755715" cy="828348"/>
          </a:xfrm>
          <a:custGeom>
            <a:avLst/>
            <a:gdLst/>
            <a:ahLst/>
            <a:cxnLst/>
            <a:rect l="l" t="t" r="r" b="b"/>
            <a:pathLst>
              <a:path w="3755715" h="828348">
                <a:moveTo>
                  <a:pt x="64338" y="0"/>
                </a:moveTo>
                <a:lnTo>
                  <a:pt x="3691377" y="0"/>
                </a:lnTo>
                <a:cubicBezTo>
                  <a:pt x="3726910" y="0"/>
                  <a:pt x="3755715" y="28805"/>
                  <a:pt x="3755715" y="64338"/>
                </a:cubicBezTo>
                <a:lnTo>
                  <a:pt x="3755715" y="764010"/>
                </a:lnTo>
                <a:cubicBezTo>
                  <a:pt x="3755715" y="799543"/>
                  <a:pt x="3726910" y="828348"/>
                  <a:pt x="3691377" y="828348"/>
                </a:cubicBezTo>
                <a:lnTo>
                  <a:pt x="64338" y="828348"/>
                </a:lnTo>
                <a:cubicBezTo>
                  <a:pt x="28805" y="828348"/>
                  <a:pt x="0" y="799543"/>
                  <a:pt x="0" y="764010"/>
                </a:cubicBezTo>
                <a:lnTo>
                  <a:pt x="0" y="64338"/>
                </a:lnTo>
                <a:cubicBezTo>
                  <a:pt x="0" y="28829"/>
                  <a:pt x="28829" y="0"/>
                  <a:pt x="64338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45596" y="1294797"/>
            <a:ext cx="3562702" cy="22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0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77765" y="1616485"/>
            <a:ext cx="241266" cy="241266"/>
          </a:xfrm>
          <a:custGeom>
            <a:avLst/>
            <a:gdLst/>
            <a:ahLst/>
            <a:cxnLst/>
            <a:rect l="l" t="t" r="r" b="b"/>
            <a:pathLst>
              <a:path w="241266" h="241266">
                <a:moveTo>
                  <a:pt x="0" y="37698"/>
                </a:moveTo>
                <a:cubicBezTo>
                  <a:pt x="0" y="25210"/>
                  <a:pt x="10131" y="15079"/>
                  <a:pt x="22619" y="15079"/>
                </a:cubicBezTo>
                <a:lnTo>
                  <a:pt x="67856" y="15079"/>
                </a:lnTo>
                <a:cubicBezTo>
                  <a:pt x="80344" y="15079"/>
                  <a:pt x="90475" y="25210"/>
                  <a:pt x="90475" y="37698"/>
                </a:cubicBezTo>
                <a:lnTo>
                  <a:pt x="90475" y="45237"/>
                </a:lnTo>
                <a:lnTo>
                  <a:pt x="150792" y="45237"/>
                </a:lnTo>
                <a:lnTo>
                  <a:pt x="150792" y="37698"/>
                </a:lnTo>
                <a:cubicBezTo>
                  <a:pt x="150792" y="25210"/>
                  <a:pt x="160923" y="15079"/>
                  <a:pt x="173410" y="15079"/>
                </a:cubicBezTo>
                <a:lnTo>
                  <a:pt x="218648" y="15079"/>
                </a:lnTo>
                <a:cubicBezTo>
                  <a:pt x="231135" y="15079"/>
                  <a:pt x="241266" y="25210"/>
                  <a:pt x="241266" y="37698"/>
                </a:cubicBezTo>
                <a:lnTo>
                  <a:pt x="241266" y="82935"/>
                </a:lnTo>
                <a:cubicBezTo>
                  <a:pt x="241266" y="95423"/>
                  <a:pt x="231135" y="105554"/>
                  <a:pt x="218648" y="105554"/>
                </a:cubicBezTo>
                <a:lnTo>
                  <a:pt x="173410" y="105554"/>
                </a:lnTo>
                <a:cubicBezTo>
                  <a:pt x="160923" y="105554"/>
                  <a:pt x="150792" y="95423"/>
                  <a:pt x="150792" y="82935"/>
                </a:cubicBezTo>
                <a:lnTo>
                  <a:pt x="150792" y="75396"/>
                </a:lnTo>
                <a:lnTo>
                  <a:pt x="90475" y="75396"/>
                </a:lnTo>
                <a:lnTo>
                  <a:pt x="90475" y="82935"/>
                </a:lnTo>
                <a:cubicBezTo>
                  <a:pt x="90475" y="86375"/>
                  <a:pt x="89674" y="89674"/>
                  <a:pt x="88307" y="92595"/>
                </a:cubicBezTo>
                <a:lnTo>
                  <a:pt x="120633" y="135712"/>
                </a:lnTo>
                <a:lnTo>
                  <a:pt x="158331" y="135712"/>
                </a:lnTo>
                <a:cubicBezTo>
                  <a:pt x="170819" y="135712"/>
                  <a:pt x="180950" y="145844"/>
                  <a:pt x="180950" y="158331"/>
                </a:cubicBezTo>
                <a:lnTo>
                  <a:pt x="180950" y="203569"/>
                </a:lnTo>
                <a:cubicBezTo>
                  <a:pt x="180950" y="216056"/>
                  <a:pt x="170819" y="226187"/>
                  <a:pt x="158331" y="226187"/>
                </a:cubicBezTo>
                <a:lnTo>
                  <a:pt x="113094" y="226187"/>
                </a:lnTo>
                <a:cubicBezTo>
                  <a:pt x="100606" y="226187"/>
                  <a:pt x="90475" y="216056"/>
                  <a:pt x="90475" y="203569"/>
                </a:cubicBezTo>
                <a:lnTo>
                  <a:pt x="90475" y="158331"/>
                </a:lnTo>
                <a:cubicBezTo>
                  <a:pt x="90475" y="154891"/>
                  <a:pt x="91276" y="151593"/>
                  <a:pt x="92643" y="148671"/>
                </a:cubicBezTo>
                <a:lnTo>
                  <a:pt x="60317" y="105554"/>
                </a:lnTo>
                <a:lnTo>
                  <a:pt x="22619" y="105554"/>
                </a:lnTo>
                <a:cubicBezTo>
                  <a:pt x="10131" y="105554"/>
                  <a:pt x="0" y="95423"/>
                  <a:pt x="0" y="82935"/>
                </a:cubicBezTo>
                <a:lnTo>
                  <a:pt x="0" y="37698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643686" y="1640612"/>
            <a:ext cx="965066" cy="1930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数据发现与标注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12900" y="2127166"/>
            <a:ext cx="3755715" cy="1198290"/>
          </a:xfrm>
          <a:custGeom>
            <a:avLst/>
            <a:gdLst/>
            <a:ahLst/>
            <a:cxnLst/>
            <a:rect l="l" t="t" r="r" b="b"/>
            <a:pathLst>
              <a:path w="3755715" h="1198290">
                <a:moveTo>
                  <a:pt x="64336" y="0"/>
                </a:moveTo>
                <a:lnTo>
                  <a:pt x="3691379" y="0"/>
                </a:lnTo>
                <a:cubicBezTo>
                  <a:pt x="3726911" y="0"/>
                  <a:pt x="3755715" y="28804"/>
                  <a:pt x="3755715" y="64336"/>
                </a:cubicBezTo>
                <a:lnTo>
                  <a:pt x="3755715" y="1133954"/>
                </a:lnTo>
                <a:cubicBezTo>
                  <a:pt x="3755715" y="1169486"/>
                  <a:pt x="3726911" y="1198290"/>
                  <a:pt x="3691379" y="1198290"/>
                </a:cubicBezTo>
                <a:lnTo>
                  <a:pt x="64336" y="1198290"/>
                </a:lnTo>
                <a:cubicBezTo>
                  <a:pt x="28804" y="1198290"/>
                  <a:pt x="0" y="1169486"/>
                  <a:pt x="0" y="1133954"/>
                </a:cubicBezTo>
                <a:lnTo>
                  <a:pt x="0" y="64336"/>
                </a:lnTo>
                <a:cubicBezTo>
                  <a:pt x="0" y="28828"/>
                  <a:pt x="28828" y="0"/>
                  <a:pt x="64336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45596" y="2259863"/>
            <a:ext cx="3562702" cy="22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69723" y="2597636"/>
            <a:ext cx="112591" cy="128675"/>
          </a:xfrm>
          <a:custGeom>
            <a:avLst/>
            <a:gdLst/>
            <a:ahLst/>
            <a:cxnLst/>
            <a:rect l="l" t="t" r="r" b="b"/>
            <a:pathLst>
              <a:path w="112591" h="128675">
                <a:moveTo>
                  <a:pt x="109274" y="17617"/>
                </a:moveTo>
                <a:cubicBezTo>
                  <a:pt x="112867" y="20231"/>
                  <a:pt x="113672" y="25258"/>
                  <a:pt x="111058" y="28851"/>
                </a:cubicBezTo>
                <a:lnTo>
                  <a:pt x="46720" y="117316"/>
                </a:lnTo>
                <a:cubicBezTo>
                  <a:pt x="45338" y="119226"/>
                  <a:pt x="43202" y="120407"/>
                  <a:pt x="40839" y="120608"/>
                </a:cubicBezTo>
                <a:cubicBezTo>
                  <a:pt x="38477" y="120809"/>
                  <a:pt x="36190" y="119930"/>
                  <a:pt x="34531" y="118271"/>
                </a:cubicBezTo>
                <a:lnTo>
                  <a:pt x="2362" y="86102"/>
                </a:lnTo>
                <a:cubicBezTo>
                  <a:pt x="-779" y="82960"/>
                  <a:pt x="-779" y="77859"/>
                  <a:pt x="2362" y="74717"/>
                </a:cubicBezTo>
                <a:cubicBezTo>
                  <a:pt x="5504" y="71576"/>
                  <a:pt x="10606" y="71576"/>
                  <a:pt x="13747" y="74717"/>
                </a:cubicBezTo>
                <a:lnTo>
                  <a:pt x="39256" y="100226"/>
                </a:lnTo>
                <a:lnTo>
                  <a:pt x="98065" y="19377"/>
                </a:lnTo>
                <a:cubicBezTo>
                  <a:pt x="100678" y="15783"/>
                  <a:pt x="105705" y="14979"/>
                  <a:pt x="109299" y="1759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70779" y="2581551"/>
            <a:ext cx="731842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知识图谱检索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69723" y="2822818"/>
            <a:ext cx="112591" cy="128675"/>
          </a:xfrm>
          <a:custGeom>
            <a:avLst/>
            <a:gdLst/>
            <a:ahLst/>
            <a:cxnLst/>
            <a:rect l="l" t="t" r="r" b="b"/>
            <a:pathLst>
              <a:path w="112591" h="128675">
                <a:moveTo>
                  <a:pt x="109274" y="17617"/>
                </a:moveTo>
                <a:cubicBezTo>
                  <a:pt x="112867" y="20231"/>
                  <a:pt x="113672" y="25258"/>
                  <a:pt x="111058" y="28851"/>
                </a:cubicBezTo>
                <a:lnTo>
                  <a:pt x="46720" y="117316"/>
                </a:lnTo>
                <a:cubicBezTo>
                  <a:pt x="45338" y="119226"/>
                  <a:pt x="43202" y="120407"/>
                  <a:pt x="40839" y="120608"/>
                </a:cubicBezTo>
                <a:cubicBezTo>
                  <a:pt x="38477" y="120809"/>
                  <a:pt x="36190" y="119930"/>
                  <a:pt x="34531" y="118271"/>
                </a:cubicBezTo>
                <a:lnTo>
                  <a:pt x="2362" y="86102"/>
                </a:lnTo>
                <a:cubicBezTo>
                  <a:pt x="-779" y="82960"/>
                  <a:pt x="-779" y="77859"/>
                  <a:pt x="2362" y="74717"/>
                </a:cubicBezTo>
                <a:cubicBezTo>
                  <a:pt x="5504" y="71576"/>
                  <a:pt x="10606" y="71576"/>
                  <a:pt x="13747" y="74717"/>
                </a:cubicBezTo>
                <a:lnTo>
                  <a:pt x="39256" y="100226"/>
                </a:lnTo>
                <a:lnTo>
                  <a:pt x="98065" y="19377"/>
                </a:lnTo>
                <a:cubicBezTo>
                  <a:pt x="100678" y="15783"/>
                  <a:pt x="105705" y="14979"/>
                  <a:pt x="109299" y="1759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70779" y="2806734"/>
            <a:ext cx="619251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上下文增强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69723" y="3048000"/>
            <a:ext cx="112591" cy="128675"/>
          </a:xfrm>
          <a:custGeom>
            <a:avLst/>
            <a:gdLst/>
            <a:ahLst/>
            <a:cxnLst/>
            <a:rect l="l" t="t" r="r" b="b"/>
            <a:pathLst>
              <a:path w="112591" h="128675">
                <a:moveTo>
                  <a:pt x="109274" y="17617"/>
                </a:moveTo>
                <a:cubicBezTo>
                  <a:pt x="112867" y="20231"/>
                  <a:pt x="113672" y="25258"/>
                  <a:pt x="111058" y="28851"/>
                </a:cubicBezTo>
                <a:lnTo>
                  <a:pt x="46720" y="117316"/>
                </a:lnTo>
                <a:cubicBezTo>
                  <a:pt x="45338" y="119226"/>
                  <a:pt x="43202" y="120407"/>
                  <a:pt x="40839" y="120608"/>
                </a:cubicBezTo>
                <a:cubicBezTo>
                  <a:pt x="38477" y="120809"/>
                  <a:pt x="36190" y="119930"/>
                  <a:pt x="34531" y="118271"/>
                </a:cubicBezTo>
                <a:lnTo>
                  <a:pt x="2362" y="86102"/>
                </a:lnTo>
                <a:cubicBezTo>
                  <a:pt x="-779" y="82960"/>
                  <a:pt x="-779" y="77859"/>
                  <a:pt x="2362" y="74717"/>
                </a:cubicBezTo>
                <a:cubicBezTo>
                  <a:pt x="5504" y="71576"/>
                  <a:pt x="10606" y="71576"/>
                  <a:pt x="13747" y="74717"/>
                </a:cubicBezTo>
                <a:lnTo>
                  <a:pt x="39256" y="100226"/>
                </a:lnTo>
                <a:lnTo>
                  <a:pt x="98065" y="19377"/>
                </a:lnTo>
                <a:cubicBezTo>
                  <a:pt x="100678" y="15783"/>
                  <a:pt x="105705" y="14979"/>
                  <a:pt x="109299" y="1759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70779" y="3031916"/>
            <a:ext cx="619251" cy="160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列类型注释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12900" y="3462174"/>
            <a:ext cx="3755715" cy="876602"/>
          </a:xfrm>
          <a:custGeom>
            <a:avLst/>
            <a:gdLst/>
            <a:ahLst/>
            <a:cxnLst/>
            <a:rect l="l" t="t" r="r" b="b"/>
            <a:pathLst>
              <a:path w="3755715" h="876602">
                <a:moveTo>
                  <a:pt x="64334" y="0"/>
                </a:moveTo>
                <a:lnTo>
                  <a:pt x="3691381" y="0"/>
                </a:lnTo>
                <a:cubicBezTo>
                  <a:pt x="3726912" y="0"/>
                  <a:pt x="3755715" y="28803"/>
                  <a:pt x="3755715" y="64334"/>
                </a:cubicBezTo>
                <a:lnTo>
                  <a:pt x="3755715" y="812268"/>
                </a:lnTo>
                <a:cubicBezTo>
                  <a:pt x="3755715" y="847798"/>
                  <a:pt x="3726912" y="876602"/>
                  <a:pt x="3691381" y="876602"/>
                </a:cubicBezTo>
                <a:lnTo>
                  <a:pt x="64334" y="876602"/>
                </a:lnTo>
                <a:cubicBezTo>
                  <a:pt x="28803" y="876602"/>
                  <a:pt x="0" y="847798"/>
                  <a:pt x="0" y="812268"/>
                </a:cubicBezTo>
                <a:lnTo>
                  <a:pt x="0" y="64334"/>
                </a:lnTo>
                <a:cubicBezTo>
                  <a:pt x="0" y="28803"/>
                  <a:pt x="28803" y="0"/>
                  <a:pt x="6433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245596" y="3594871"/>
            <a:ext cx="3562702" cy="22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L1特征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245596" y="3884391"/>
            <a:ext cx="3546617" cy="321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RAG增强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提示工程优化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25710" y="4475493"/>
            <a:ext cx="5701931" cy="2171398"/>
          </a:xfrm>
          <a:custGeom>
            <a:avLst/>
            <a:gdLst/>
            <a:ahLst/>
            <a:cxnLst/>
            <a:rect l="l" t="t" r="r" b="b"/>
            <a:pathLst>
              <a:path w="5701931" h="2758480">
                <a:moveTo>
                  <a:pt x="64328" y="0"/>
                </a:moveTo>
                <a:lnTo>
                  <a:pt x="5637604" y="0"/>
                </a:lnTo>
                <a:cubicBezTo>
                  <a:pt x="5673131" y="0"/>
                  <a:pt x="5701931" y="28801"/>
                  <a:pt x="5701931" y="64328"/>
                </a:cubicBezTo>
                <a:lnTo>
                  <a:pt x="5701931" y="2694152"/>
                </a:lnTo>
                <a:cubicBezTo>
                  <a:pt x="5701931" y="2729680"/>
                  <a:pt x="5673131" y="2758480"/>
                  <a:pt x="5637604" y="2758480"/>
                </a:cubicBezTo>
                <a:lnTo>
                  <a:pt x="64328" y="2758480"/>
                </a:lnTo>
                <a:cubicBezTo>
                  <a:pt x="28801" y="2758480"/>
                  <a:pt x="0" y="2729680"/>
                  <a:pt x="0" y="2694152"/>
                </a:cubicBezTo>
                <a:lnTo>
                  <a:pt x="0" y="64328"/>
                </a:lnTo>
                <a:cubicBezTo>
                  <a:pt x="0" y="28824"/>
                  <a:pt x="28824" y="0"/>
                  <a:pt x="6432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478512" y="4648401"/>
            <a:ext cx="144760" cy="144760"/>
          </a:xfrm>
          <a:custGeom>
            <a:avLst/>
            <a:gdLst/>
            <a:ahLst/>
            <a:cxnLst/>
            <a:rect l="l" t="t" r="r" b="b"/>
            <a:pathLst>
              <a:path w="144760" h="144760">
                <a:moveTo>
                  <a:pt x="54285" y="18095"/>
                </a:moveTo>
                <a:cubicBezTo>
                  <a:pt x="54285" y="13091"/>
                  <a:pt x="58328" y="9047"/>
                  <a:pt x="63332" y="9047"/>
                </a:cubicBezTo>
                <a:lnTo>
                  <a:pt x="81427" y="9047"/>
                </a:lnTo>
                <a:cubicBezTo>
                  <a:pt x="86432" y="9047"/>
                  <a:pt x="90475" y="13091"/>
                  <a:pt x="90475" y="18095"/>
                </a:cubicBezTo>
                <a:lnTo>
                  <a:pt x="90475" y="36190"/>
                </a:lnTo>
                <a:cubicBezTo>
                  <a:pt x="90475" y="41194"/>
                  <a:pt x="86432" y="45237"/>
                  <a:pt x="81427" y="45237"/>
                </a:cubicBezTo>
                <a:lnTo>
                  <a:pt x="79166" y="45237"/>
                </a:lnTo>
                <a:lnTo>
                  <a:pt x="79166" y="63332"/>
                </a:lnTo>
                <a:lnTo>
                  <a:pt x="113094" y="63332"/>
                </a:lnTo>
                <a:cubicBezTo>
                  <a:pt x="124346" y="63332"/>
                  <a:pt x="133451" y="72436"/>
                  <a:pt x="133451" y="83689"/>
                </a:cubicBezTo>
                <a:lnTo>
                  <a:pt x="133451" y="99522"/>
                </a:lnTo>
                <a:lnTo>
                  <a:pt x="135712" y="99522"/>
                </a:lnTo>
                <a:cubicBezTo>
                  <a:pt x="140717" y="99522"/>
                  <a:pt x="144760" y="103566"/>
                  <a:pt x="144760" y="108570"/>
                </a:cubicBezTo>
                <a:lnTo>
                  <a:pt x="144760" y="126665"/>
                </a:lnTo>
                <a:cubicBezTo>
                  <a:pt x="144760" y="131669"/>
                  <a:pt x="140717" y="135712"/>
                  <a:pt x="135712" y="135712"/>
                </a:cubicBezTo>
                <a:lnTo>
                  <a:pt x="117617" y="135712"/>
                </a:lnTo>
                <a:cubicBezTo>
                  <a:pt x="112613" y="135712"/>
                  <a:pt x="108570" y="131669"/>
                  <a:pt x="108570" y="126665"/>
                </a:cubicBezTo>
                <a:lnTo>
                  <a:pt x="108570" y="108570"/>
                </a:lnTo>
                <a:cubicBezTo>
                  <a:pt x="108570" y="103566"/>
                  <a:pt x="112613" y="99522"/>
                  <a:pt x="117617" y="99522"/>
                </a:cubicBezTo>
                <a:lnTo>
                  <a:pt x="119879" y="99522"/>
                </a:lnTo>
                <a:lnTo>
                  <a:pt x="119879" y="83689"/>
                </a:lnTo>
                <a:cubicBezTo>
                  <a:pt x="119879" y="79929"/>
                  <a:pt x="116854" y="76904"/>
                  <a:pt x="113094" y="76904"/>
                </a:cubicBezTo>
                <a:lnTo>
                  <a:pt x="79166" y="76904"/>
                </a:lnTo>
                <a:lnTo>
                  <a:pt x="79166" y="99522"/>
                </a:lnTo>
                <a:lnTo>
                  <a:pt x="81427" y="99522"/>
                </a:lnTo>
                <a:cubicBezTo>
                  <a:pt x="86432" y="99522"/>
                  <a:pt x="90475" y="103566"/>
                  <a:pt x="90475" y="108570"/>
                </a:cubicBezTo>
                <a:lnTo>
                  <a:pt x="90475" y="126665"/>
                </a:lnTo>
                <a:cubicBezTo>
                  <a:pt x="90475" y="131669"/>
                  <a:pt x="86432" y="135712"/>
                  <a:pt x="81427" y="135712"/>
                </a:cubicBezTo>
                <a:lnTo>
                  <a:pt x="63332" y="135712"/>
                </a:lnTo>
                <a:cubicBezTo>
                  <a:pt x="58328" y="135712"/>
                  <a:pt x="54285" y="131669"/>
                  <a:pt x="54285" y="126665"/>
                </a:cubicBezTo>
                <a:lnTo>
                  <a:pt x="54285" y="108570"/>
                </a:lnTo>
                <a:cubicBezTo>
                  <a:pt x="54285" y="103566"/>
                  <a:pt x="58328" y="99522"/>
                  <a:pt x="63332" y="99522"/>
                </a:cubicBezTo>
                <a:lnTo>
                  <a:pt x="65594" y="99522"/>
                </a:lnTo>
                <a:lnTo>
                  <a:pt x="65594" y="76904"/>
                </a:lnTo>
                <a:lnTo>
                  <a:pt x="31666" y="76904"/>
                </a:lnTo>
                <a:cubicBezTo>
                  <a:pt x="27906" y="76904"/>
                  <a:pt x="24881" y="79929"/>
                  <a:pt x="24881" y="83689"/>
                </a:cubicBezTo>
                <a:lnTo>
                  <a:pt x="24881" y="99522"/>
                </a:lnTo>
                <a:lnTo>
                  <a:pt x="27142" y="99522"/>
                </a:lnTo>
                <a:cubicBezTo>
                  <a:pt x="32147" y="99522"/>
                  <a:pt x="36190" y="103566"/>
                  <a:pt x="36190" y="108570"/>
                </a:cubicBezTo>
                <a:lnTo>
                  <a:pt x="36190" y="126665"/>
                </a:lnTo>
                <a:cubicBezTo>
                  <a:pt x="36190" y="131669"/>
                  <a:pt x="32147" y="135712"/>
                  <a:pt x="27142" y="135712"/>
                </a:cubicBezTo>
                <a:lnTo>
                  <a:pt x="9047" y="135712"/>
                </a:lnTo>
                <a:cubicBezTo>
                  <a:pt x="4043" y="135712"/>
                  <a:pt x="0" y="131669"/>
                  <a:pt x="0" y="126665"/>
                </a:cubicBezTo>
                <a:lnTo>
                  <a:pt x="0" y="108570"/>
                </a:lnTo>
                <a:cubicBezTo>
                  <a:pt x="0" y="103566"/>
                  <a:pt x="4043" y="99522"/>
                  <a:pt x="9047" y="99522"/>
                </a:cubicBezTo>
                <a:lnTo>
                  <a:pt x="11309" y="99522"/>
                </a:lnTo>
                <a:lnTo>
                  <a:pt x="11309" y="83689"/>
                </a:lnTo>
                <a:cubicBezTo>
                  <a:pt x="11309" y="72436"/>
                  <a:pt x="20413" y="63332"/>
                  <a:pt x="31666" y="63332"/>
                </a:cubicBezTo>
                <a:lnTo>
                  <a:pt x="65594" y="63332"/>
                </a:lnTo>
                <a:lnTo>
                  <a:pt x="65594" y="45237"/>
                </a:lnTo>
                <a:lnTo>
                  <a:pt x="63332" y="45237"/>
                </a:lnTo>
                <a:cubicBezTo>
                  <a:pt x="58328" y="45237"/>
                  <a:pt x="54285" y="41194"/>
                  <a:pt x="54285" y="36190"/>
                </a:cubicBezTo>
                <a:lnTo>
                  <a:pt x="54285" y="18095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43377" y="4608190"/>
            <a:ext cx="5323947" cy="2251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0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技术架构</a:t>
            </a:r>
            <a:endParaRPr lang="en-US" sz="1600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943" b="26055"/>
          <a:stretch>
            <a:fillRect/>
          </a:stretch>
        </p:blipFill>
        <p:spPr>
          <a:xfrm>
            <a:off x="478512" y="5019447"/>
            <a:ext cx="5436538" cy="1130838"/>
          </a:xfrm>
          <a:prstGeom prst="roundRect">
            <a:avLst>
              <a:gd name="adj" fmla="val 0"/>
            </a:avLst>
          </a:prstGeom>
        </p:spPr>
      </p:pic>
      <p:sp>
        <p:nvSpPr>
          <p:cNvPr id="39" name="Shape 36"/>
          <p:cNvSpPr/>
          <p:nvPr/>
        </p:nvSpPr>
        <p:spPr>
          <a:xfrm>
            <a:off x="6166118" y="4475493"/>
            <a:ext cx="5701931" cy="2171398"/>
          </a:xfrm>
          <a:custGeom>
            <a:avLst/>
            <a:gdLst/>
            <a:ahLst/>
            <a:cxnLst/>
            <a:rect l="l" t="t" r="r" b="b"/>
            <a:pathLst>
              <a:path w="5701931" h="2758480">
                <a:moveTo>
                  <a:pt x="64328" y="0"/>
                </a:moveTo>
                <a:lnTo>
                  <a:pt x="5637604" y="0"/>
                </a:lnTo>
                <a:cubicBezTo>
                  <a:pt x="5673131" y="0"/>
                  <a:pt x="5701931" y="28801"/>
                  <a:pt x="5701931" y="64328"/>
                </a:cubicBezTo>
                <a:lnTo>
                  <a:pt x="5701931" y="2694152"/>
                </a:lnTo>
                <a:cubicBezTo>
                  <a:pt x="5701931" y="2729680"/>
                  <a:pt x="5673131" y="2758480"/>
                  <a:pt x="5637604" y="2758480"/>
                </a:cubicBezTo>
                <a:lnTo>
                  <a:pt x="64328" y="2758480"/>
                </a:lnTo>
                <a:cubicBezTo>
                  <a:pt x="28801" y="2758480"/>
                  <a:pt x="0" y="2729680"/>
                  <a:pt x="0" y="2694152"/>
                </a:cubicBezTo>
                <a:lnTo>
                  <a:pt x="0" y="64328"/>
                </a:lnTo>
                <a:cubicBezTo>
                  <a:pt x="0" y="28824"/>
                  <a:pt x="28824" y="0"/>
                  <a:pt x="6432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7"/>
          <p:cNvSpPr/>
          <p:nvPr/>
        </p:nvSpPr>
        <p:spPr>
          <a:xfrm>
            <a:off x="6322941" y="5051616"/>
            <a:ext cx="112591" cy="128675"/>
          </a:xfrm>
          <a:custGeom>
            <a:avLst/>
            <a:gdLst/>
            <a:ahLst/>
            <a:cxnLst/>
            <a:rect l="l" t="t" r="r" b="b"/>
            <a:pathLst>
              <a:path w="112591" h="128675">
                <a:moveTo>
                  <a:pt x="96507" y="128675"/>
                </a:moveTo>
                <a:lnTo>
                  <a:pt x="24127" y="128675"/>
                </a:lnTo>
                <a:cubicBezTo>
                  <a:pt x="10807" y="128675"/>
                  <a:pt x="0" y="117869"/>
                  <a:pt x="0" y="104549"/>
                </a:cubicBezTo>
                <a:lnTo>
                  <a:pt x="0" y="24127"/>
                </a:lnTo>
                <a:cubicBezTo>
                  <a:pt x="0" y="10807"/>
                  <a:pt x="10807" y="0"/>
                  <a:pt x="24127" y="0"/>
                </a:cubicBezTo>
                <a:lnTo>
                  <a:pt x="100528" y="0"/>
                </a:lnTo>
                <a:cubicBezTo>
                  <a:pt x="107188" y="0"/>
                  <a:pt x="112591" y="5403"/>
                  <a:pt x="112591" y="12063"/>
                </a:cubicBezTo>
                <a:lnTo>
                  <a:pt x="112591" y="84443"/>
                </a:lnTo>
                <a:cubicBezTo>
                  <a:pt x="112591" y="89696"/>
                  <a:pt x="109223" y="94169"/>
                  <a:pt x="104549" y="95828"/>
                </a:cubicBezTo>
                <a:lnTo>
                  <a:pt x="104549" y="112591"/>
                </a:lnTo>
                <a:cubicBezTo>
                  <a:pt x="108997" y="112591"/>
                  <a:pt x="112591" y="116185"/>
                  <a:pt x="112591" y="120633"/>
                </a:cubicBezTo>
                <a:cubicBezTo>
                  <a:pt x="112591" y="125082"/>
                  <a:pt x="108997" y="128675"/>
                  <a:pt x="104549" y="128675"/>
                </a:cubicBezTo>
                <a:lnTo>
                  <a:pt x="96507" y="128675"/>
                </a:lnTo>
                <a:close/>
                <a:moveTo>
                  <a:pt x="24127" y="96507"/>
                </a:moveTo>
                <a:cubicBezTo>
                  <a:pt x="19678" y="96507"/>
                  <a:pt x="16084" y="100100"/>
                  <a:pt x="16084" y="104549"/>
                </a:cubicBezTo>
                <a:cubicBezTo>
                  <a:pt x="16084" y="108997"/>
                  <a:pt x="19678" y="112591"/>
                  <a:pt x="24127" y="112591"/>
                </a:cubicBezTo>
                <a:lnTo>
                  <a:pt x="88464" y="112591"/>
                </a:lnTo>
                <a:lnTo>
                  <a:pt x="88464" y="96507"/>
                </a:lnTo>
                <a:lnTo>
                  <a:pt x="24127" y="96507"/>
                </a:lnTo>
                <a:close/>
                <a:moveTo>
                  <a:pt x="32169" y="38201"/>
                </a:moveTo>
                <a:cubicBezTo>
                  <a:pt x="32169" y="41543"/>
                  <a:pt x="34858" y="44232"/>
                  <a:pt x="38201" y="44232"/>
                </a:cubicBezTo>
                <a:lnTo>
                  <a:pt x="82433" y="44232"/>
                </a:lnTo>
                <a:cubicBezTo>
                  <a:pt x="85775" y="44232"/>
                  <a:pt x="88464" y="41543"/>
                  <a:pt x="88464" y="38201"/>
                </a:cubicBezTo>
                <a:cubicBezTo>
                  <a:pt x="88464" y="34858"/>
                  <a:pt x="85775" y="32169"/>
                  <a:pt x="82433" y="32169"/>
                </a:cubicBezTo>
                <a:lnTo>
                  <a:pt x="38201" y="32169"/>
                </a:lnTo>
                <a:cubicBezTo>
                  <a:pt x="34858" y="32169"/>
                  <a:pt x="32169" y="34858"/>
                  <a:pt x="32169" y="38201"/>
                </a:cubicBezTo>
                <a:close/>
                <a:moveTo>
                  <a:pt x="38201" y="56296"/>
                </a:moveTo>
                <a:cubicBezTo>
                  <a:pt x="34858" y="56296"/>
                  <a:pt x="32169" y="58985"/>
                  <a:pt x="32169" y="62327"/>
                </a:cubicBezTo>
                <a:cubicBezTo>
                  <a:pt x="32169" y="65670"/>
                  <a:pt x="34858" y="68359"/>
                  <a:pt x="38201" y="68359"/>
                </a:cubicBezTo>
                <a:lnTo>
                  <a:pt x="82433" y="68359"/>
                </a:lnTo>
                <a:cubicBezTo>
                  <a:pt x="85775" y="68359"/>
                  <a:pt x="88464" y="65670"/>
                  <a:pt x="88464" y="62327"/>
                </a:cubicBezTo>
                <a:cubicBezTo>
                  <a:pt x="88464" y="58985"/>
                  <a:pt x="85775" y="56296"/>
                  <a:pt x="82433" y="56296"/>
                </a:cubicBezTo>
                <a:lnTo>
                  <a:pt x="38201" y="56296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8"/>
          <p:cNvSpPr/>
          <p:nvPr/>
        </p:nvSpPr>
        <p:spPr>
          <a:xfrm>
            <a:off x="6500401" y="5019447"/>
            <a:ext cx="5299290" cy="3860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3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13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Wei L L, Xiao G, Balazinska M. RACOON: An LLM-based Framework for Retrieval-Augmented Column Type Annotation with a Knowledge Graph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6500401" y="5469810"/>
            <a:ext cx="5291248" cy="191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8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NeurIPS 2024 Third Table Representation Learning Workshop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L1 CASE STUDY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L1案例：结构化数据分析 Dater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21469" y="1146969"/>
            <a:ext cx="7651750" cy="2786063"/>
          </a:xfrm>
          <a:custGeom>
            <a:avLst/>
            <a:gdLst/>
            <a:ahLst/>
            <a:cxnLst/>
            <a:rect l="l" t="t" r="r" b="b"/>
            <a:pathLst>
              <a:path w="7651750" h="3357563">
                <a:moveTo>
                  <a:pt x="63492" y="0"/>
                </a:moveTo>
                <a:lnTo>
                  <a:pt x="7588258" y="0"/>
                </a:lnTo>
                <a:cubicBezTo>
                  <a:pt x="7623324" y="0"/>
                  <a:pt x="7651750" y="28426"/>
                  <a:pt x="7651750" y="63492"/>
                </a:cubicBezTo>
                <a:lnTo>
                  <a:pt x="7651750" y="3294071"/>
                </a:lnTo>
                <a:cubicBezTo>
                  <a:pt x="7651750" y="3329136"/>
                  <a:pt x="7623324" y="3357562"/>
                  <a:pt x="7588258" y="3357563"/>
                </a:cubicBezTo>
                <a:lnTo>
                  <a:pt x="63492" y="3357563"/>
                </a:lnTo>
                <a:cubicBezTo>
                  <a:pt x="28426" y="3357563"/>
                  <a:pt x="0" y="3329136"/>
                  <a:pt x="0" y="3294071"/>
                </a:cubicBezTo>
                <a:lnTo>
                  <a:pt x="0" y="63492"/>
                </a:lnTo>
                <a:cubicBezTo>
                  <a:pt x="0" y="28450"/>
                  <a:pt x="28450" y="0"/>
                  <a:pt x="63492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19906" y="1341438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5250" y="59531"/>
                </a:moveTo>
                <a:lnTo>
                  <a:pt x="95250" y="95250"/>
                </a:lnTo>
                <a:lnTo>
                  <a:pt x="142875" y="95250"/>
                </a:lnTo>
                <a:lnTo>
                  <a:pt x="142875" y="59531"/>
                </a:lnTo>
                <a:lnTo>
                  <a:pt x="95250" y="59531"/>
                </a:lnTo>
                <a:close/>
                <a:moveTo>
                  <a:pt x="71438" y="59531"/>
                </a:moveTo>
                <a:lnTo>
                  <a:pt x="23812" y="59531"/>
                </a:lnTo>
                <a:lnTo>
                  <a:pt x="23812" y="95250"/>
                </a:lnTo>
                <a:lnTo>
                  <a:pt x="71438" y="95250"/>
                </a:lnTo>
                <a:lnTo>
                  <a:pt x="71438" y="59531"/>
                </a:lnTo>
                <a:close/>
                <a:moveTo>
                  <a:pt x="0" y="119063"/>
                </a:moveTo>
                <a:lnTo>
                  <a:pt x="0" y="35719"/>
                </a:lnTo>
                <a:cubicBezTo>
                  <a:pt x="0" y="22585"/>
                  <a:pt x="10678" y="11906"/>
                  <a:pt x="23812" y="11906"/>
                </a:cubicBezTo>
                <a:lnTo>
                  <a:pt x="142875" y="11906"/>
                </a:lnTo>
                <a:cubicBezTo>
                  <a:pt x="156009" y="11906"/>
                  <a:pt x="166688" y="22585"/>
                  <a:pt x="166688" y="35719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119063"/>
                </a:lnTo>
                <a:close/>
                <a:moveTo>
                  <a:pt x="142875" y="119063"/>
                </a:moveTo>
                <a:lnTo>
                  <a:pt x="95250" y="119063"/>
                </a:lnTo>
                <a:lnTo>
                  <a:pt x="95250" y="154781"/>
                </a:lnTo>
                <a:lnTo>
                  <a:pt x="142875" y="154781"/>
                </a:lnTo>
                <a:lnTo>
                  <a:pt x="142875" y="119063"/>
                </a:lnTo>
                <a:close/>
                <a:moveTo>
                  <a:pt x="71438" y="154781"/>
                </a:moveTo>
                <a:lnTo>
                  <a:pt x="71438" y="119063"/>
                </a:lnTo>
                <a:lnTo>
                  <a:pt x="23812" y="119063"/>
                </a:lnTo>
                <a:lnTo>
                  <a:pt x="23812" y="154781"/>
                </a:lnTo>
                <a:lnTo>
                  <a:pt x="71438" y="154781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22313" y="1309688"/>
            <a:ext cx="718343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Dater (SIGIR 2023)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0063" y="16906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00063" y="16906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11188" y="17859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188" y="2008187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提示LLM将</a:t>
            </a:r>
            <a:r>
              <a:rPr lang="en-US" sz="10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大表分解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为子表，将</a:t>
            </a:r>
            <a:r>
              <a:rPr lang="en-US" sz="10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问题分解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为子问题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0063" y="23891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00063" y="23891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11188" y="24844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1188" y="270668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使用LLM生成的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中间SQL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解决子问题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0063" y="30876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00063" y="30876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11188" y="31829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步骤 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1188" y="340518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部署LLM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推理最终答案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048625" y="571500"/>
            <a:ext cx="3762375" cy="817563"/>
          </a:xfrm>
          <a:custGeom>
            <a:avLst/>
            <a:gdLst/>
            <a:ahLst/>
            <a:cxnLst/>
            <a:rect l="l" t="t" r="r" b="b"/>
            <a:pathLst>
              <a:path w="3762375" h="817563">
                <a:moveTo>
                  <a:pt x="63500" y="0"/>
                </a:moveTo>
                <a:lnTo>
                  <a:pt x="3698875" y="0"/>
                </a:lnTo>
                <a:cubicBezTo>
                  <a:pt x="3733945" y="0"/>
                  <a:pt x="3762375" y="28430"/>
                  <a:pt x="3762375" y="63500"/>
                </a:cubicBezTo>
                <a:lnTo>
                  <a:pt x="3762375" y="754062"/>
                </a:lnTo>
                <a:cubicBezTo>
                  <a:pt x="3762375" y="789133"/>
                  <a:pt x="3733945" y="817563"/>
                  <a:pt x="3698875" y="817563"/>
                </a:cubicBezTo>
                <a:lnTo>
                  <a:pt x="63500" y="817563"/>
                </a:lnTo>
                <a:cubicBezTo>
                  <a:pt x="28430" y="817563"/>
                  <a:pt x="0" y="789133"/>
                  <a:pt x="0" y="754062"/>
                </a:cubicBez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179593" y="702469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11343" y="1019969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14883" y="14883"/>
                </a:moveTo>
                <a:cubicBezTo>
                  <a:pt x="23115" y="14883"/>
                  <a:pt x="29766" y="21534"/>
                  <a:pt x="29766" y="29766"/>
                </a:cubicBezTo>
                <a:lnTo>
                  <a:pt x="29766" y="186035"/>
                </a:lnTo>
                <a:cubicBezTo>
                  <a:pt x="29766" y="190128"/>
                  <a:pt x="33114" y="193477"/>
                  <a:pt x="37207" y="193477"/>
                </a:cubicBezTo>
                <a:lnTo>
                  <a:pt x="223242" y="193477"/>
                </a:lnTo>
                <a:cubicBezTo>
                  <a:pt x="231474" y="193477"/>
                  <a:pt x="238125" y="200127"/>
                  <a:pt x="238125" y="208359"/>
                </a:cubicBezTo>
                <a:cubicBezTo>
                  <a:pt x="238125" y="216591"/>
                  <a:pt x="231474" y="223242"/>
                  <a:pt x="223242" y="223242"/>
                </a:cubicBezTo>
                <a:lnTo>
                  <a:pt x="37207" y="223242"/>
                </a:lnTo>
                <a:cubicBezTo>
                  <a:pt x="16650" y="223242"/>
                  <a:pt x="0" y="206592"/>
                  <a:pt x="0" y="186035"/>
                </a:cubicBezTo>
                <a:lnTo>
                  <a:pt x="0" y="29766"/>
                </a:lnTo>
                <a:cubicBezTo>
                  <a:pt x="0" y="21534"/>
                  <a:pt x="6651" y="14883"/>
                  <a:pt x="14883" y="14883"/>
                </a:cubicBezTo>
                <a:close/>
                <a:moveTo>
                  <a:pt x="59531" y="44648"/>
                </a:moveTo>
                <a:cubicBezTo>
                  <a:pt x="59531" y="36416"/>
                  <a:pt x="66182" y="29766"/>
                  <a:pt x="74414" y="29766"/>
                </a:cubicBezTo>
                <a:lnTo>
                  <a:pt x="163711" y="29766"/>
                </a:lnTo>
                <a:cubicBezTo>
                  <a:pt x="171943" y="29766"/>
                  <a:pt x="178594" y="36416"/>
                  <a:pt x="178594" y="44648"/>
                </a:cubicBezTo>
                <a:cubicBezTo>
                  <a:pt x="178594" y="52880"/>
                  <a:pt x="171943" y="59531"/>
                  <a:pt x="163711" y="59531"/>
                </a:cubicBezTo>
                <a:lnTo>
                  <a:pt x="74414" y="59531"/>
                </a:lnTo>
                <a:cubicBezTo>
                  <a:pt x="66182" y="59531"/>
                  <a:pt x="59531" y="52880"/>
                  <a:pt x="59531" y="44648"/>
                </a:cubicBezTo>
                <a:close/>
                <a:moveTo>
                  <a:pt x="74414" y="81855"/>
                </a:moveTo>
                <a:lnTo>
                  <a:pt x="133945" y="81855"/>
                </a:lnTo>
                <a:cubicBezTo>
                  <a:pt x="142177" y="81855"/>
                  <a:pt x="148828" y="88506"/>
                  <a:pt x="148828" y="96738"/>
                </a:cubicBezTo>
                <a:cubicBezTo>
                  <a:pt x="148828" y="104970"/>
                  <a:pt x="142177" y="111621"/>
                  <a:pt x="133945" y="111621"/>
                </a:cubicBezTo>
                <a:lnTo>
                  <a:pt x="74414" y="111621"/>
                </a:lnTo>
                <a:cubicBezTo>
                  <a:pt x="66182" y="111621"/>
                  <a:pt x="59531" y="104970"/>
                  <a:pt x="59531" y="96738"/>
                </a:cubicBezTo>
                <a:cubicBezTo>
                  <a:pt x="59531" y="88506"/>
                  <a:pt x="66182" y="81855"/>
                  <a:pt x="74414" y="81855"/>
                </a:cubicBezTo>
                <a:close/>
                <a:moveTo>
                  <a:pt x="74414" y="133945"/>
                </a:moveTo>
                <a:lnTo>
                  <a:pt x="193477" y="133945"/>
                </a:lnTo>
                <a:cubicBezTo>
                  <a:pt x="201709" y="133945"/>
                  <a:pt x="208359" y="140596"/>
                  <a:pt x="208359" y="148828"/>
                </a:cubicBezTo>
                <a:cubicBezTo>
                  <a:pt x="208359" y="157060"/>
                  <a:pt x="201709" y="163711"/>
                  <a:pt x="193477" y="163711"/>
                </a:cubicBezTo>
                <a:lnTo>
                  <a:pt x="74414" y="163711"/>
                </a:lnTo>
                <a:cubicBezTo>
                  <a:pt x="66182" y="163711"/>
                  <a:pt x="59531" y="157060"/>
                  <a:pt x="59531" y="148828"/>
                </a:cubicBezTo>
                <a:cubicBezTo>
                  <a:pt x="59531" y="140596"/>
                  <a:pt x="66182" y="133945"/>
                  <a:pt x="74414" y="133945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572500" y="1043781"/>
            <a:ext cx="1214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TableQA / NL2SQL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048625" y="1524000"/>
            <a:ext cx="3762375" cy="1404938"/>
          </a:xfrm>
          <a:custGeom>
            <a:avLst/>
            <a:gdLst/>
            <a:ahLst/>
            <a:cxnLst/>
            <a:rect l="l" t="t" r="r" b="b"/>
            <a:pathLst>
              <a:path w="3762375" h="1404938">
                <a:moveTo>
                  <a:pt x="63503" y="0"/>
                </a:moveTo>
                <a:lnTo>
                  <a:pt x="3698872" y="0"/>
                </a:lnTo>
                <a:cubicBezTo>
                  <a:pt x="3733944" y="0"/>
                  <a:pt x="3762375" y="28431"/>
                  <a:pt x="3762375" y="63503"/>
                </a:cubicBezTo>
                <a:lnTo>
                  <a:pt x="3762375" y="1341434"/>
                </a:lnTo>
                <a:cubicBezTo>
                  <a:pt x="3762375" y="1376506"/>
                  <a:pt x="3733944" y="1404938"/>
                  <a:pt x="3698872" y="1404938"/>
                </a:cubicBezTo>
                <a:lnTo>
                  <a:pt x="63503" y="1404938"/>
                </a:lnTo>
                <a:cubicBezTo>
                  <a:pt x="28431" y="1404938"/>
                  <a:pt x="0" y="1376506"/>
                  <a:pt x="0" y="1341434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179593" y="1654969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03406" y="1988344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01843" y="1972469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表格分解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03406" y="2210594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01843" y="2194719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问题分解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03406" y="2432844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01843" y="2416969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SQL生成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203406" y="2655094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401843" y="2639219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答案推理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048625" y="3063875"/>
            <a:ext cx="3762375" cy="865188"/>
          </a:xfrm>
          <a:custGeom>
            <a:avLst/>
            <a:gdLst/>
            <a:ahLst/>
            <a:cxnLst/>
            <a:rect l="l" t="t" r="r" b="b"/>
            <a:pathLst>
              <a:path w="3762375" h="865188">
                <a:moveTo>
                  <a:pt x="63496" y="0"/>
                </a:moveTo>
                <a:lnTo>
                  <a:pt x="3698879" y="0"/>
                </a:lnTo>
                <a:cubicBezTo>
                  <a:pt x="3733947" y="0"/>
                  <a:pt x="3762375" y="28428"/>
                  <a:pt x="3762375" y="63496"/>
                </a:cubicBezTo>
                <a:lnTo>
                  <a:pt x="3762375" y="801691"/>
                </a:lnTo>
                <a:cubicBezTo>
                  <a:pt x="3762375" y="836759"/>
                  <a:pt x="3733947" y="865188"/>
                  <a:pt x="3698879" y="865188"/>
                </a:cubicBezTo>
                <a:lnTo>
                  <a:pt x="63496" y="865188"/>
                </a:lnTo>
                <a:cubicBezTo>
                  <a:pt x="28428" y="865188"/>
                  <a:pt x="0" y="836759"/>
                  <a:pt x="0" y="801691"/>
                </a:cubicBezTo>
                <a:lnTo>
                  <a:pt x="0" y="63496"/>
                </a:lnTo>
                <a:cubicBezTo>
                  <a:pt x="0" y="28452"/>
                  <a:pt x="28452" y="0"/>
                  <a:pt x="63496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8179593" y="3194844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L1特征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179593" y="3480594"/>
            <a:ext cx="3556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分解-解决范式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无环境交互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21469" y="4053069"/>
            <a:ext cx="5774531" cy="2692052"/>
          </a:xfrm>
          <a:custGeom>
            <a:avLst/>
            <a:gdLst/>
            <a:ahLst/>
            <a:cxnLst/>
            <a:rect l="l" t="t" r="r" b="b"/>
            <a:pathLst>
              <a:path w="11549063" h="3738563">
                <a:moveTo>
                  <a:pt x="63518" y="0"/>
                </a:moveTo>
                <a:lnTo>
                  <a:pt x="11485544" y="0"/>
                </a:lnTo>
                <a:cubicBezTo>
                  <a:pt x="11520624" y="0"/>
                  <a:pt x="11549063" y="28438"/>
                  <a:pt x="11549063" y="63518"/>
                </a:cubicBezTo>
                <a:lnTo>
                  <a:pt x="11549063" y="3675044"/>
                </a:lnTo>
                <a:cubicBezTo>
                  <a:pt x="11549063" y="3710124"/>
                  <a:pt x="11520624" y="3738563"/>
                  <a:pt x="11485544" y="3738563"/>
                </a:cubicBezTo>
                <a:lnTo>
                  <a:pt x="63518" y="3738563"/>
                </a:lnTo>
                <a:cubicBezTo>
                  <a:pt x="28438" y="3738563"/>
                  <a:pt x="0" y="3710124"/>
                  <a:pt x="0" y="3675044"/>
                </a:cubicBezTo>
                <a:lnTo>
                  <a:pt x="0" y="63518"/>
                </a:lnTo>
                <a:cubicBezTo>
                  <a:pt x="0" y="28462"/>
                  <a:pt x="28462" y="0"/>
                  <a:pt x="6351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456406" y="408878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53578" y="17859"/>
                </a:moveTo>
                <a:cubicBezTo>
                  <a:pt x="53578" y="12920"/>
                  <a:pt x="57569" y="8930"/>
                  <a:pt x="62508" y="8930"/>
                </a:cubicBezTo>
                <a:lnTo>
                  <a:pt x="80367" y="8930"/>
                </a:lnTo>
                <a:cubicBezTo>
                  <a:pt x="85306" y="8930"/>
                  <a:pt x="89297" y="12920"/>
                  <a:pt x="89297" y="17859"/>
                </a:cubicBezTo>
                <a:lnTo>
                  <a:pt x="89297" y="35719"/>
                </a:lnTo>
                <a:cubicBezTo>
                  <a:pt x="89297" y="40658"/>
                  <a:pt x="85306" y="44648"/>
                  <a:pt x="80367" y="44648"/>
                </a:cubicBezTo>
                <a:lnTo>
                  <a:pt x="78135" y="44648"/>
                </a:lnTo>
                <a:lnTo>
                  <a:pt x="78135" y="62508"/>
                </a:lnTo>
                <a:lnTo>
                  <a:pt x="111621" y="62508"/>
                </a:lnTo>
                <a:cubicBezTo>
                  <a:pt x="122727" y="62508"/>
                  <a:pt x="131713" y="71493"/>
                  <a:pt x="131713" y="82600"/>
                </a:cubicBezTo>
                <a:lnTo>
                  <a:pt x="131713" y="98227"/>
                </a:lnTo>
                <a:lnTo>
                  <a:pt x="133945" y="98227"/>
                </a:lnTo>
                <a:cubicBezTo>
                  <a:pt x="138885" y="98227"/>
                  <a:pt x="142875" y="102217"/>
                  <a:pt x="142875" y="107156"/>
                </a:cubicBezTo>
                <a:lnTo>
                  <a:pt x="142875" y="125016"/>
                </a:lnTo>
                <a:cubicBezTo>
                  <a:pt x="142875" y="129955"/>
                  <a:pt x="138885" y="133945"/>
                  <a:pt x="133945" y="133945"/>
                </a:cubicBezTo>
                <a:lnTo>
                  <a:pt x="116086" y="133945"/>
                </a:lnTo>
                <a:cubicBezTo>
                  <a:pt x="111147" y="133945"/>
                  <a:pt x="107156" y="129955"/>
                  <a:pt x="107156" y="125016"/>
                </a:cubicBezTo>
                <a:lnTo>
                  <a:pt x="107156" y="107156"/>
                </a:lnTo>
                <a:cubicBezTo>
                  <a:pt x="107156" y="102217"/>
                  <a:pt x="111147" y="98227"/>
                  <a:pt x="116086" y="98227"/>
                </a:cubicBezTo>
                <a:lnTo>
                  <a:pt x="118318" y="98227"/>
                </a:lnTo>
                <a:lnTo>
                  <a:pt x="118318" y="82600"/>
                </a:lnTo>
                <a:cubicBezTo>
                  <a:pt x="118318" y="78888"/>
                  <a:pt x="115332" y="75902"/>
                  <a:pt x="111621" y="75902"/>
                </a:cubicBezTo>
                <a:lnTo>
                  <a:pt x="78135" y="75902"/>
                </a:lnTo>
                <a:lnTo>
                  <a:pt x="78135" y="98227"/>
                </a:lnTo>
                <a:lnTo>
                  <a:pt x="80367" y="98227"/>
                </a:lnTo>
                <a:cubicBezTo>
                  <a:pt x="85306" y="98227"/>
                  <a:pt x="89297" y="102217"/>
                  <a:pt x="89297" y="107156"/>
                </a:cubicBezTo>
                <a:lnTo>
                  <a:pt x="89297" y="125016"/>
                </a:lnTo>
                <a:cubicBezTo>
                  <a:pt x="89297" y="129955"/>
                  <a:pt x="85306" y="133945"/>
                  <a:pt x="80367" y="133945"/>
                </a:cubicBezTo>
                <a:lnTo>
                  <a:pt x="62508" y="133945"/>
                </a:lnTo>
                <a:cubicBezTo>
                  <a:pt x="57569" y="133945"/>
                  <a:pt x="53578" y="129955"/>
                  <a:pt x="53578" y="125016"/>
                </a:cubicBezTo>
                <a:lnTo>
                  <a:pt x="53578" y="107156"/>
                </a:lnTo>
                <a:cubicBezTo>
                  <a:pt x="53578" y="102217"/>
                  <a:pt x="57569" y="98227"/>
                  <a:pt x="62508" y="98227"/>
                </a:cubicBezTo>
                <a:lnTo>
                  <a:pt x="64740" y="98227"/>
                </a:lnTo>
                <a:lnTo>
                  <a:pt x="64740" y="75902"/>
                </a:lnTo>
                <a:lnTo>
                  <a:pt x="31254" y="75902"/>
                </a:lnTo>
                <a:cubicBezTo>
                  <a:pt x="27543" y="75902"/>
                  <a:pt x="24557" y="78888"/>
                  <a:pt x="24557" y="82600"/>
                </a:cubicBezTo>
                <a:lnTo>
                  <a:pt x="24557" y="98227"/>
                </a:lnTo>
                <a:lnTo>
                  <a:pt x="26789" y="98227"/>
                </a:lnTo>
                <a:cubicBezTo>
                  <a:pt x="31728" y="98227"/>
                  <a:pt x="35719" y="102217"/>
                  <a:pt x="35719" y="107156"/>
                </a:cubicBezTo>
                <a:lnTo>
                  <a:pt x="35719" y="125016"/>
                </a:lnTo>
                <a:cubicBezTo>
                  <a:pt x="35719" y="129955"/>
                  <a:pt x="31728" y="133945"/>
                  <a:pt x="26789" y="133945"/>
                </a:cubicBezTo>
                <a:lnTo>
                  <a:pt x="8930" y="133945"/>
                </a:lnTo>
                <a:cubicBezTo>
                  <a:pt x="3990" y="133945"/>
                  <a:pt x="0" y="129955"/>
                  <a:pt x="0" y="125016"/>
                </a:cubicBezTo>
                <a:lnTo>
                  <a:pt x="0" y="107156"/>
                </a:lnTo>
                <a:cubicBezTo>
                  <a:pt x="0" y="102217"/>
                  <a:pt x="3990" y="98227"/>
                  <a:pt x="8930" y="98227"/>
                </a:cubicBezTo>
                <a:lnTo>
                  <a:pt x="11162" y="98227"/>
                </a:lnTo>
                <a:lnTo>
                  <a:pt x="11162" y="82600"/>
                </a:lnTo>
                <a:cubicBezTo>
                  <a:pt x="11162" y="71493"/>
                  <a:pt x="20148" y="62508"/>
                  <a:pt x="31254" y="62508"/>
                </a:cubicBezTo>
                <a:lnTo>
                  <a:pt x="64740" y="62508"/>
                </a:lnTo>
                <a:lnTo>
                  <a:pt x="64740" y="44648"/>
                </a:lnTo>
                <a:lnTo>
                  <a:pt x="62508" y="44648"/>
                </a:lnTo>
                <a:cubicBezTo>
                  <a:pt x="57569" y="44648"/>
                  <a:pt x="53578" y="40658"/>
                  <a:pt x="53578" y="35719"/>
                </a:cubicBezTo>
                <a:lnTo>
                  <a:pt x="53578" y="17859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19125" y="4049101"/>
            <a:ext cx="11176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分而治之策略</a:t>
            </a:r>
            <a:endParaRPr lang="en-US" sz="1600" dirty="0"/>
          </a:p>
        </p:txBody>
      </p:sp>
      <p:pic>
        <p:nvPicPr>
          <p:cNvPr id="4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2445" t="20" r="21694" b="20"/>
          <a:stretch>
            <a:fillRect/>
          </a:stretch>
        </p:blipFill>
        <p:spPr>
          <a:xfrm>
            <a:off x="317500" y="4065227"/>
            <a:ext cx="5137002" cy="2573855"/>
          </a:xfrm>
          <a:prstGeom prst="roundRect">
            <a:avLst>
              <a:gd name="adj" fmla="val 0"/>
            </a:avLst>
          </a:prstGeom>
        </p:spPr>
      </p:pic>
      <p:sp>
        <p:nvSpPr>
          <p:cNvPr id="41" name="Shape 38"/>
          <p:cNvSpPr/>
          <p:nvPr/>
        </p:nvSpPr>
        <p:spPr>
          <a:xfrm>
            <a:off x="6163469" y="4044157"/>
            <a:ext cx="5647532" cy="2700964"/>
          </a:xfrm>
          <a:custGeom>
            <a:avLst/>
            <a:gdLst/>
            <a:ahLst/>
            <a:cxnLst/>
            <a:rect l="l" t="t" r="r" b="b"/>
            <a:pathLst>
              <a:path w="11549063" h="388938">
                <a:moveTo>
                  <a:pt x="63502" y="0"/>
                </a:moveTo>
                <a:lnTo>
                  <a:pt x="11485561" y="0"/>
                </a:lnTo>
                <a:cubicBezTo>
                  <a:pt x="11520632" y="0"/>
                  <a:pt x="11549063" y="28431"/>
                  <a:pt x="11549063" y="63502"/>
                </a:cubicBezTo>
                <a:lnTo>
                  <a:pt x="11549063" y="325436"/>
                </a:lnTo>
                <a:cubicBezTo>
                  <a:pt x="11549063" y="360507"/>
                  <a:pt x="11520632" y="388938"/>
                  <a:pt x="11485561" y="388938"/>
                </a:cubicBezTo>
                <a:lnTo>
                  <a:pt x="63502" y="388938"/>
                </a:lnTo>
                <a:cubicBezTo>
                  <a:pt x="28431" y="388938"/>
                  <a:pt x="0" y="360507"/>
                  <a:pt x="0" y="325436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39"/>
          <p:cNvSpPr/>
          <p:nvPr/>
        </p:nvSpPr>
        <p:spPr>
          <a:xfrm>
            <a:off x="6286499" y="4175126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95250" y="127000"/>
                </a:moveTo>
                <a:lnTo>
                  <a:pt x="23812" y="127000"/>
                </a:lnTo>
                <a:cubicBezTo>
                  <a:pt x="10666" y="127000"/>
                  <a:pt x="0" y="116334"/>
                  <a:pt x="0" y="103188"/>
                </a:cubicBezTo>
                <a:lnTo>
                  <a:pt x="0" y="23812"/>
                </a:lnTo>
                <a:cubicBezTo>
                  <a:pt x="0" y="10666"/>
                  <a:pt x="10666" y="0"/>
                  <a:pt x="23812" y="0"/>
                </a:cubicBezTo>
                <a:lnTo>
                  <a:pt x="99219" y="0"/>
                </a:lnTo>
                <a:cubicBezTo>
                  <a:pt x="105792" y="0"/>
                  <a:pt x="111125" y="5333"/>
                  <a:pt x="111125" y="11906"/>
                </a:cubicBezTo>
                <a:lnTo>
                  <a:pt x="111125" y="83344"/>
                </a:lnTo>
                <a:cubicBezTo>
                  <a:pt x="111125" y="88528"/>
                  <a:pt x="107801" y="92943"/>
                  <a:pt x="103188" y="94580"/>
                </a:cubicBezTo>
                <a:lnTo>
                  <a:pt x="103188" y="111125"/>
                </a:lnTo>
                <a:cubicBezTo>
                  <a:pt x="107578" y="111125"/>
                  <a:pt x="111125" y="114672"/>
                  <a:pt x="111125" y="119063"/>
                </a:cubicBezTo>
                <a:cubicBezTo>
                  <a:pt x="111125" y="123453"/>
                  <a:pt x="107578" y="127000"/>
                  <a:pt x="103188" y="127000"/>
                </a:cubicBezTo>
                <a:lnTo>
                  <a:pt x="95250" y="127000"/>
                </a:lnTo>
                <a:close/>
                <a:moveTo>
                  <a:pt x="23812" y="95250"/>
                </a:moveTo>
                <a:cubicBezTo>
                  <a:pt x="19422" y="95250"/>
                  <a:pt x="15875" y="98797"/>
                  <a:pt x="15875" y="103188"/>
                </a:cubicBezTo>
                <a:cubicBezTo>
                  <a:pt x="15875" y="107578"/>
                  <a:pt x="19422" y="111125"/>
                  <a:pt x="23812" y="111125"/>
                </a:cubicBezTo>
                <a:lnTo>
                  <a:pt x="87313" y="111125"/>
                </a:lnTo>
                <a:lnTo>
                  <a:pt x="87313" y="95250"/>
                </a:lnTo>
                <a:lnTo>
                  <a:pt x="23812" y="95250"/>
                </a:lnTo>
                <a:close/>
                <a:moveTo>
                  <a:pt x="31750" y="37703"/>
                </a:moveTo>
                <a:cubicBezTo>
                  <a:pt x="31750" y="41002"/>
                  <a:pt x="34404" y="43656"/>
                  <a:pt x="37703" y="43656"/>
                </a:cubicBezTo>
                <a:lnTo>
                  <a:pt x="81359" y="43656"/>
                </a:lnTo>
                <a:cubicBezTo>
                  <a:pt x="84658" y="43656"/>
                  <a:pt x="87313" y="41002"/>
                  <a:pt x="87313" y="37703"/>
                </a:cubicBezTo>
                <a:cubicBezTo>
                  <a:pt x="87313" y="34404"/>
                  <a:pt x="84658" y="31750"/>
                  <a:pt x="81359" y="31750"/>
                </a:cubicBezTo>
                <a:lnTo>
                  <a:pt x="37703" y="31750"/>
                </a:lnTo>
                <a:cubicBezTo>
                  <a:pt x="34404" y="31750"/>
                  <a:pt x="31750" y="34404"/>
                  <a:pt x="31750" y="37703"/>
                </a:cubicBezTo>
                <a:close/>
                <a:moveTo>
                  <a:pt x="37703" y="55563"/>
                </a:moveTo>
                <a:cubicBezTo>
                  <a:pt x="34404" y="55563"/>
                  <a:pt x="31750" y="58217"/>
                  <a:pt x="31750" y="61516"/>
                </a:cubicBezTo>
                <a:cubicBezTo>
                  <a:pt x="31750" y="64815"/>
                  <a:pt x="34404" y="67469"/>
                  <a:pt x="37703" y="67469"/>
                </a:cubicBezTo>
                <a:lnTo>
                  <a:pt x="81359" y="67469"/>
                </a:lnTo>
                <a:cubicBezTo>
                  <a:pt x="84658" y="67469"/>
                  <a:pt x="87313" y="64815"/>
                  <a:pt x="87313" y="61516"/>
                </a:cubicBezTo>
                <a:cubicBezTo>
                  <a:pt x="87313" y="58217"/>
                  <a:pt x="84658" y="55563"/>
                  <a:pt x="81359" y="55563"/>
                </a:cubicBezTo>
                <a:lnTo>
                  <a:pt x="37703" y="5556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0"/>
          <p:cNvSpPr/>
          <p:nvPr/>
        </p:nvSpPr>
        <p:spPr>
          <a:xfrm>
            <a:off x="6461125" y="4143376"/>
            <a:ext cx="5274468" cy="805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Ye Y, Hui B, Yang M, et al. Large language models are versatile decomposers: Decomposing evidence and questions for table-based reasoning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6461125" y="4790282"/>
            <a:ext cx="666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SIGIR, 2023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L1 SUMMARY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L1的进展与局限性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5610225" cy="4333875"/>
          </a:xfrm>
          <a:custGeom>
            <a:avLst/>
            <a:gdLst/>
            <a:ahLst/>
            <a:cxnLst/>
            <a:rect l="l" t="t" r="r" b="b"/>
            <a:pathLst>
              <a:path w="5610225" h="4333875">
                <a:moveTo>
                  <a:pt x="76190" y="0"/>
                </a:moveTo>
                <a:lnTo>
                  <a:pt x="5534035" y="0"/>
                </a:lnTo>
                <a:cubicBezTo>
                  <a:pt x="5576114" y="0"/>
                  <a:pt x="5610225" y="34111"/>
                  <a:pt x="5610225" y="76190"/>
                </a:cubicBezTo>
                <a:lnTo>
                  <a:pt x="5610225" y="4257685"/>
                </a:lnTo>
                <a:cubicBezTo>
                  <a:pt x="5610225" y="4299764"/>
                  <a:pt x="5576114" y="4333875"/>
                  <a:pt x="5534035" y="4333875"/>
                </a:cubicBezTo>
                <a:lnTo>
                  <a:pt x="76190" y="4333875"/>
                </a:lnTo>
                <a:cubicBezTo>
                  <a:pt x="34111" y="4333875"/>
                  <a:pt x="0" y="4299764"/>
                  <a:pt x="0" y="4257685"/>
                </a:cubicBezTo>
                <a:lnTo>
                  <a:pt x="0" y="76190"/>
                </a:lnTo>
                <a:cubicBezTo>
                  <a:pt x="0" y="34111"/>
                  <a:pt x="34111" y="0"/>
                  <a:pt x="7619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38175" y="1647825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95816" y="7769"/>
                </a:moveTo>
                <a:cubicBezTo>
                  <a:pt x="90234" y="2188"/>
                  <a:pt x="81171" y="2188"/>
                  <a:pt x="75590" y="7769"/>
                </a:cubicBezTo>
                <a:lnTo>
                  <a:pt x="4152" y="79206"/>
                </a:lnTo>
                <a:cubicBezTo>
                  <a:pt x="-1429" y="84787"/>
                  <a:pt x="-1429" y="93851"/>
                  <a:pt x="4152" y="99432"/>
                </a:cubicBezTo>
                <a:cubicBezTo>
                  <a:pt x="9733" y="105013"/>
                  <a:pt x="18797" y="105013"/>
                  <a:pt x="24378" y="99432"/>
                </a:cubicBezTo>
                <a:lnTo>
                  <a:pt x="71438" y="52373"/>
                </a:lnTo>
                <a:lnTo>
                  <a:pt x="71438" y="217884"/>
                </a:lnTo>
                <a:cubicBezTo>
                  <a:pt x="71438" y="225787"/>
                  <a:pt x="77822" y="232172"/>
                  <a:pt x="85725" y="232172"/>
                </a:cubicBezTo>
                <a:cubicBezTo>
                  <a:pt x="93628" y="232172"/>
                  <a:pt x="100013" y="225787"/>
                  <a:pt x="100013" y="217884"/>
                </a:cubicBezTo>
                <a:lnTo>
                  <a:pt x="100013" y="52373"/>
                </a:lnTo>
                <a:lnTo>
                  <a:pt x="147072" y="99432"/>
                </a:lnTo>
                <a:cubicBezTo>
                  <a:pt x="152653" y="105013"/>
                  <a:pt x="161717" y="105013"/>
                  <a:pt x="167298" y="99432"/>
                </a:cubicBezTo>
                <a:cubicBezTo>
                  <a:pt x="172879" y="93851"/>
                  <a:pt x="172879" y="84787"/>
                  <a:pt x="167298" y="79206"/>
                </a:cubicBezTo>
                <a:lnTo>
                  <a:pt x="95860" y="7769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609725"/>
            <a:ext cx="5048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进展：日常任务效率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669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669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745331" y="22193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42875" y="53578"/>
                </a:moveTo>
                <a:cubicBezTo>
                  <a:pt x="142875" y="89743"/>
                  <a:pt x="110877" y="119063"/>
                  <a:pt x="71438" y="119063"/>
                </a:cubicBezTo>
                <a:cubicBezTo>
                  <a:pt x="61503" y="119063"/>
                  <a:pt x="52053" y="117202"/>
                  <a:pt x="43458" y="113854"/>
                </a:cubicBezTo>
                <a:lnTo>
                  <a:pt x="13097" y="129927"/>
                </a:lnTo>
                <a:cubicBezTo>
                  <a:pt x="9637" y="131750"/>
                  <a:pt x="5395" y="131118"/>
                  <a:pt x="2604" y="128364"/>
                </a:cubicBezTo>
                <a:cubicBezTo>
                  <a:pt x="-186" y="125611"/>
                  <a:pt x="-819" y="121332"/>
                  <a:pt x="1042" y="117872"/>
                </a:cubicBezTo>
                <a:lnTo>
                  <a:pt x="14288" y="92869"/>
                </a:lnTo>
                <a:cubicBezTo>
                  <a:pt x="5321" y="81930"/>
                  <a:pt x="0" y="68312"/>
                  <a:pt x="0" y="53578"/>
                </a:cubicBezTo>
                <a:cubicBezTo>
                  <a:pt x="0" y="17413"/>
                  <a:pt x="31998" y="-11906"/>
                  <a:pt x="71438" y="-11906"/>
                </a:cubicBezTo>
                <a:cubicBezTo>
                  <a:pt x="110877" y="-11906"/>
                  <a:pt x="142875" y="17413"/>
                  <a:pt x="142875" y="53578"/>
                </a:cubicBezTo>
                <a:close/>
                <a:moveTo>
                  <a:pt x="142875" y="190500"/>
                </a:moveTo>
                <a:cubicBezTo>
                  <a:pt x="107863" y="190500"/>
                  <a:pt x="78730" y="167394"/>
                  <a:pt x="72628" y="136922"/>
                </a:cubicBezTo>
                <a:cubicBezTo>
                  <a:pt x="117277" y="136364"/>
                  <a:pt x="156083" y="104589"/>
                  <a:pt x="160362" y="61503"/>
                </a:cubicBezTo>
                <a:cubicBezTo>
                  <a:pt x="191356" y="68647"/>
                  <a:pt x="214313" y="94357"/>
                  <a:pt x="214313" y="125016"/>
                </a:cubicBezTo>
                <a:cubicBezTo>
                  <a:pt x="214313" y="139750"/>
                  <a:pt x="208992" y="153367"/>
                  <a:pt x="200025" y="164306"/>
                </a:cubicBezTo>
                <a:lnTo>
                  <a:pt x="213271" y="189309"/>
                </a:lnTo>
                <a:cubicBezTo>
                  <a:pt x="215094" y="192770"/>
                  <a:pt x="214461" y="197011"/>
                  <a:pt x="211708" y="199802"/>
                </a:cubicBezTo>
                <a:cubicBezTo>
                  <a:pt x="208955" y="202592"/>
                  <a:pt x="204676" y="203225"/>
                  <a:pt x="201216" y="201364"/>
                </a:cubicBezTo>
                <a:lnTo>
                  <a:pt x="170855" y="185291"/>
                </a:lnTo>
                <a:cubicBezTo>
                  <a:pt x="162260" y="188640"/>
                  <a:pt x="152809" y="190500"/>
                  <a:pt x="142875" y="19050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1085850" y="2181225"/>
            <a:ext cx="1543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查询响应辅助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85850" y="2447925"/>
            <a:ext cx="15335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按需解释和响应用户查询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0075" y="28670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600075" y="28670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757238" y="30194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107156" y="35719"/>
                </a:moveTo>
                <a:cubicBezTo>
                  <a:pt x="107156" y="29148"/>
                  <a:pt x="101821" y="23812"/>
                  <a:pt x="95250" y="23812"/>
                </a:cubicBezTo>
                <a:cubicBezTo>
                  <a:pt x="88679" y="23812"/>
                  <a:pt x="83344" y="29148"/>
                  <a:pt x="83344" y="35719"/>
                </a:cubicBezTo>
                <a:cubicBezTo>
                  <a:pt x="83344" y="42290"/>
                  <a:pt x="88679" y="47625"/>
                  <a:pt x="95250" y="47625"/>
                </a:cubicBezTo>
                <a:cubicBezTo>
                  <a:pt x="101821" y="47625"/>
                  <a:pt x="107156" y="42290"/>
                  <a:pt x="107156" y="35719"/>
                </a:cubicBezTo>
                <a:close/>
                <a:moveTo>
                  <a:pt x="95250" y="154781"/>
                </a:moveTo>
                <a:cubicBezTo>
                  <a:pt x="108384" y="154781"/>
                  <a:pt x="119063" y="144103"/>
                  <a:pt x="119063" y="130969"/>
                </a:cubicBezTo>
                <a:cubicBezTo>
                  <a:pt x="119063" y="124941"/>
                  <a:pt x="116830" y="119397"/>
                  <a:pt x="113109" y="115230"/>
                </a:cubicBezTo>
                <a:lnTo>
                  <a:pt x="138968" y="63550"/>
                </a:lnTo>
                <a:cubicBezTo>
                  <a:pt x="141163" y="59122"/>
                  <a:pt x="139378" y="53764"/>
                  <a:pt x="134987" y="51569"/>
                </a:cubicBezTo>
                <a:cubicBezTo>
                  <a:pt x="130597" y="49374"/>
                  <a:pt x="125202" y="51160"/>
                  <a:pt x="123006" y="55550"/>
                </a:cubicBezTo>
                <a:lnTo>
                  <a:pt x="97148" y="107231"/>
                </a:lnTo>
                <a:cubicBezTo>
                  <a:pt x="96515" y="107193"/>
                  <a:pt x="95883" y="107156"/>
                  <a:pt x="95250" y="107156"/>
                </a:cubicBezTo>
                <a:cubicBezTo>
                  <a:pt x="82116" y="107156"/>
                  <a:pt x="71438" y="117835"/>
                  <a:pt x="71438" y="130969"/>
                </a:cubicBezTo>
                <a:cubicBezTo>
                  <a:pt x="71438" y="144103"/>
                  <a:pt x="82116" y="154781"/>
                  <a:pt x="95250" y="154781"/>
                </a:cubicBezTo>
                <a:close/>
                <a:moveTo>
                  <a:pt x="65484" y="53578"/>
                </a:moveTo>
                <a:cubicBezTo>
                  <a:pt x="65484" y="47007"/>
                  <a:pt x="60149" y="41672"/>
                  <a:pt x="53578" y="41672"/>
                </a:cubicBezTo>
                <a:cubicBezTo>
                  <a:pt x="47007" y="41672"/>
                  <a:pt x="41672" y="47007"/>
                  <a:pt x="41672" y="53578"/>
                </a:cubicBezTo>
                <a:cubicBezTo>
                  <a:pt x="41672" y="60149"/>
                  <a:pt x="47007" y="65484"/>
                  <a:pt x="53578" y="65484"/>
                </a:cubicBezTo>
                <a:cubicBezTo>
                  <a:pt x="60149" y="65484"/>
                  <a:pt x="65484" y="60149"/>
                  <a:pt x="65484" y="53578"/>
                </a:cubicBezTo>
                <a:close/>
                <a:moveTo>
                  <a:pt x="35719" y="107156"/>
                </a:moveTo>
                <a:cubicBezTo>
                  <a:pt x="42290" y="107156"/>
                  <a:pt x="47625" y="101821"/>
                  <a:pt x="47625" y="95250"/>
                </a:cubicBezTo>
                <a:cubicBezTo>
                  <a:pt x="47625" y="88679"/>
                  <a:pt x="42290" y="83344"/>
                  <a:pt x="35719" y="83344"/>
                </a:cubicBezTo>
                <a:cubicBezTo>
                  <a:pt x="29148" y="83344"/>
                  <a:pt x="23812" y="88679"/>
                  <a:pt x="23812" y="95250"/>
                </a:cubicBezTo>
                <a:cubicBezTo>
                  <a:pt x="23812" y="101821"/>
                  <a:pt x="29148" y="107156"/>
                  <a:pt x="35719" y="107156"/>
                </a:cubicBezTo>
                <a:close/>
                <a:moveTo>
                  <a:pt x="166688" y="95250"/>
                </a:moveTo>
                <a:cubicBezTo>
                  <a:pt x="166688" y="88679"/>
                  <a:pt x="161352" y="83344"/>
                  <a:pt x="154781" y="83344"/>
                </a:cubicBezTo>
                <a:cubicBezTo>
                  <a:pt x="148210" y="83344"/>
                  <a:pt x="142875" y="88679"/>
                  <a:pt x="142875" y="95250"/>
                </a:cubicBezTo>
                <a:cubicBezTo>
                  <a:pt x="142875" y="101821"/>
                  <a:pt x="148210" y="107156"/>
                  <a:pt x="154781" y="107156"/>
                </a:cubicBezTo>
                <a:cubicBezTo>
                  <a:pt x="161352" y="107156"/>
                  <a:pt x="166688" y="101821"/>
                  <a:pt x="166688" y="9525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1085850" y="2981325"/>
            <a:ext cx="4343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效率提升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85850" y="3248025"/>
            <a:ext cx="4333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通过卸载琐碎和常规操作（如单位转换或标准预处理代码生成）提高效率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00075" y="36671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00075" y="36671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769144" y="38195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07156" y="23812"/>
                </a:moveTo>
                <a:lnTo>
                  <a:pt x="130969" y="23812"/>
                </a:lnTo>
                <a:lnTo>
                  <a:pt x="130969" y="178594"/>
                </a:lnTo>
                <a:cubicBezTo>
                  <a:pt x="130969" y="185179"/>
                  <a:pt x="136289" y="190500"/>
                  <a:pt x="142875" y="190500"/>
                </a:cubicBezTo>
                <a:lnTo>
                  <a:pt x="154781" y="190500"/>
                </a:lnTo>
                <a:cubicBezTo>
                  <a:pt x="161367" y="190500"/>
                  <a:pt x="166688" y="185179"/>
                  <a:pt x="166688" y="178594"/>
                </a:cubicBezTo>
                <a:cubicBezTo>
                  <a:pt x="166688" y="172008"/>
                  <a:pt x="161367" y="166688"/>
                  <a:pt x="154781" y="166688"/>
                </a:cubicBezTo>
                <a:lnTo>
                  <a:pt x="154781" y="23812"/>
                </a:lnTo>
                <a:cubicBezTo>
                  <a:pt x="154781" y="10678"/>
                  <a:pt x="144103" y="0"/>
                  <a:pt x="130969" y="0"/>
                </a:cubicBezTo>
                <a:lnTo>
                  <a:pt x="95250" y="0"/>
                </a:lnTo>
                <a:lnTo>
                  <a:pt x="95250" y="0"/>
                </a:lnTo>
                <a:lnTo>
                  <a:pt x="35719" y="0"/>
                </a:lnTo>
                <a:cubicBezTo>
                  <a:pt x="22585" y="0"/>
                  <a:pt x="11906" y="10678"/>
                  <a:pt x="11906" y="23812"/>
                </a:cubicBezTo>
                <a:lnTo>
                  <a:pt x="11906" y="166688"/>
                </a:lnTo>
                <a:cubicBezTo>
                  <a:pt x="5321" y="166688"/>
                  <a:pt x="0" y="172008"/>
                  <a:pt x="0" y="178594"/>
                </a:cubicBezTo>
                <a:cubicBezTo>
                  <a:pt x="0" y="185179"/>
                  <a:pt x="5321" y="190500"/>
                  <a:pt x="11906" y="190500"/>
                </a:cubicBezTo>
                <a:lnTo>
                  <a:pt x="95250" y="190500"/>
                </a:lnTo>
                <a:cubicBezTo>
                  <a:pt x="101836" y="190500"/>
                  <a:pt x="107156" y="185179"/>
                  <a:pt x="107156" y="178594"/>
                </a:cubicBezTo>
                <a:lnTo>
                  <a:pt x="107156" y="23812"/>
                </a:lnTo>
                <a:close/>
                <a:moveTo>
                  <a:pt x="59531" y="95250"/>
                </a:moveTo>
                <a:cubicBezTo>
                  <a:pt x="59531" y="88679"/>
                  <a:pt x="64866" y="83344"/>
                  <a:pt x="71438" y="83344"/>
                </a:cubicBezTo>
                <a:cubicBezTo>
                  <a:pt x="78009" y="83344"/>
                  <a:pt x="83344" y="88679"/>
                  <a:pt x="83344" y="95250"/>
                </a:cubicBezTo>
                <a:cubicBezTo>
                  <a:pt x="83344" y="101821"/>
                  <a:pt x="78009" y="107156"/>
                  <a:pt x="71438" y="107156"/>
                </a:cubicBezTo>
                <a:cubicBezTo>
                  <a:pt x="64866" y="107156"/>
                  <a:pt x="59531" y="101821"/>
                  <a:pt x="59531" y="9525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1085850" y="3781425"/>
            <a:ext cx="2076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降低门槛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085850" y="4048125"/>
            <a:ext cx="2066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为非技术或新手用户降低理解门槛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196013" y="1414463"/>
            <a:ext cx="5610225" cy="4333875"/>
          </a:xfrm>
          <a:custGeom>
            <a:avLst/>
            <a:gdLst/>
            <a:ahLst/>
            <a:cxnLst/>
            <a:rect l="l" t="t" r="r" b="b"/>
            <a:pathLst>
              <a:path w="5610225" h="4333875">
                <a:moveTo>
                  <a:pt x="76190" y="0"/>
                </a:moveTo>
                <a:lnTo>
                  <a:pt x="5534035" y="0"/>
                </a:lnTo>
                <a:cubicBezTo>
                  <a:pt x="5576114" y="0"/>
                  <a:pt x="5610225" y="34111"/>
                  <a:pt x="5610225" y="76190"/>
                </a:cubicBezTo>
                <a:lnTo>
                  <a:pt x="5610225" y="4257685"/>
                </a:lnTo>
                <a:cubicBezTo>
                  <a:pt x="5610225" y="4299764"/>
                  <a:pt x="5576114" y="4333875"/>
                  <a:pt x="5534035" y="4333875"/>
                </a:cubicBezTo>
                <a:lnTo>
                  <a:pt x="76190" y="4333875"/>
                </a:lnTo>
                <a:cubicBezTo>
                  <a:pt x="34111" y="4333875"/>
                  <a:pt x="0" y="4299764"/>
                  <a:pt x="0" y="4257685"/>
                </a:cubicBezTo>
                <a:lnTo>
                  <a:pt x="0" y="76190"/>
                </a:lnTo>
                <a:cubicBezTo>
                  <a:pt x="0" y="34111"/>
                  <a:pt x="34111" y="0"/>
                  <a:pt x="76190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419850" y="16478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20863" y="0"/>
                  <a:pt x="126891" y="3617"/>
                  <a:pt x="130016" y="9376"/>
                </a:cubicBezTo>
                <a:lnTo>
                  <a:pt x="226457" y="187970"/>
                </a:lnTo>
                <a:cubicBezTo>
                  <a:pt x="229448" y="193506"/>
                  <a:pt x="229314" y="200204"/>
                  <a:pt x="226100" y="205606"/>
                </a:cubicBezTo>
                <a:cubicBezTo>
                  <a:pt x="222885" y="211009"/>
                  <a:pt x="217036" y="214313"/>
                  <a:pt x="210741" y="214313"/>
                </a:cubicBezTo>
                <a:lnTo>
                  <a:pt x="17859" y="214313"/>
                </a:lnTo>
                <a:cubicBezTo>
                  <a:pt x="11564" y="214313"/>
                  <a:pt x="5760" y="211009"/>
                  <a:pt x="2500" y="205606"/>
                </a:cubicBezTo>
                <a:cubicBezTo>
                  <a:pt x="-759" y="200204"/>
                  <a:pt x="-848" y="193506"/>
                  <a:pt x="2143" y="187970"/>
                </a:cubicBezTo>
                <a:lnTo>
                  <a:pt x="98584" y="9376"/>
                </a:lnTo>
                <a:cubicBezTo>
                  <a:pt x="101709" y="3617"/>
                  <a:pt x="107737" y="0"/>
                  <a:pt x="114300" y="0"/>
                </a:cubicBezTo>
                <a:close/>
                <a:moveTo>
                  <a:pt x="114300" y="75009"/>
                </a:moveTo>
                <a:cubicBezTo>
                  <a:pt x="108362" y="75009"/>
                  <a:pt x="103584" y="79787"/>
                  <a:pt x="103584" y="85725"/>
                </a:cubicBezTo>
                <a:lnTo>
                  <a:pt x="103584" y="135731"/>
                </a:lnTo>
                <a:cubicBezTo>
                  <a:pt x="103584" y="141669"/>
                  <a:pt x="108362" y="146447"/>
                  <a:pt x="114300" y="146447"/>
                </a:cubicBezTo>
                <a:cubicBezTo>
                  <a:pt x="120238" y="146447"/>
                  <a:pt x="125016" y="141669"/>
                  <a:pt x="125016" y="135731"/>
                </a:cubicBezTo>
                <a:lnTo>
                  <a:pt x="125016" y="85725"/>
                </a:lnTo>
                <a:cubicBezTo>
                  <a:pt x="125016" y="79787"/>
                  <a:pt x="120238" y="75009"/>
                  <a:pt x="114300" y="75009"/>
                </a:cubicBezTo>
                <a:close/>
                <a:moveTo>
                  <a:pt x="126221" y="171450"/>
                </a:moveTo>
                <a:cubicBezTo>
                  <a:pt x="126492" y="167025"/>
                  <a:pt x="124286" y="162815"/>
                  <a:pt x="120492" y="160521"/>
                </a:cubicBezTo>
                <a:cubicBezTo>
                  <a:pt x="116699" y="158226"/>
                  <a:pt x="111946" y="158226"/>
                  <a:pt x="108152" y="160521"/>
                </a:cubicBezTo>
                <a:cubicBezTo>
                  <a:pt x="104359" y="162815"/>
                  <a:pt x="102152" y="167025"/>
                  <a:pt x="102424" y="171450"/>
                </a:cubicBezTo>
                <a:cubicBezTo>
                  <a:pt x="102152" y="175875"/>
                  <a:pt x="104359" y="180085"/>
                  <a:pt x="108152" y="182379"/>
                </a:cubicBezTo>
                <a:cubicBezTo>
                  <a:pt x="111946" y="184674"/>
                  <a:pt x="116699" y="184674"/>
                  <a:pt x="120492" y="182379"/>
                </a:cubicBezTo>
                <a:cubicBezTo>
                  <a:pt x="124286" y="180085"/>
                  <a:pt x="126492" y="175875"/>
                  <a:pt x="126221" y="17145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677025" y="1609725"/>
            <a:ext cx="5048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L1数据智能体的局限性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10325" y="20669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Shape 25"/>
          <p:cNvSpPr/>
          <p:nvPr/>
        </p:nvSpPr>
        <p:spPr>
          <a:xfrm>
            <a:off x="6410325" y="20669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6567488" y="22193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62136" y="62136"/>
                </a:moveTo>
                <a:cubicBezTo>
                  <a:pt x="65633" y="58638"/>
                  <a:pt x="71289" y="58638"/>
                  <a:pt x="74749" y="62136"/>
                </a:cubicBezTo>
                <a:lnTo>
                  <a:pt x="95213" y="82600"/>
                </a:lnTo>
                <a:lnTo>
                  <a:pt x="115677" y="62136"/>
                </a:lnTo>
                <a:cubicBezTo>
                  <a:pt x="119174" y="58638"/>
                  <a:pt x="124830" y="58638"/>
                  <a:pt x="128290" y="62136"/>
                </a:cubicBezTo>
                <a:cubicBezTo>
                  <a:pt x="131750" y="65633"/>
                  <a:pt x="131787" y="71289"/>
                  <a:pt x="128290" y="74749"/>
                </a:cubicBezTo>
                <a:lnTo>
                  <a:pt x="107826" y="95213"/>
                </a:lnTo>
                <a:lnTo>
                  <a:pt x="128290" y="115677"/>
                </a:lnTo>
                <a:cubicBezTo>
                  <a:pt x="131787" y="119174"/>
                  <a:pt x="131787" y="124830"/>
                  <a:pt x="128290" y="128290"/>
                </a:cubicBezTo>
                <a:cubicBezTo>
                  <a:pt x="124792" y="131750"/>
                  <a:pt x="119137" y="131787"/>
                  <a:pt x="115677" y="128290"/>
                </a:cubicBezTo>
                <a:lnTo>
                  <a:pt x="95213" y="107826"/>
                </a:lnTo>
                <a:lnTo>
                  <a:pt x="74749" y="128290"/>
                </a:lnTo>
                <a:cubicBezTo>
                  <a:pt x="71251" y="131787"/>
                  <a:pt x="65596" y="131787"/>
                  <a:pt x="62136" y="128290"/>
                </a:cubicBezTo>
                <a:cubicBezTo>
                  <a:pt x="58675" y="124792"/>
                  <a:pt x="58638" y="119137"/>
                  <a:pt x="62136" y="115677"/>
                </a:cubicBezTo>
                <a:lnTo>
                  <a:pt x="82600" y="95213"/>
                </a:lnTo>
                <a:lnTo>
                  <a:pt x="62136" y="74749"/>
                </a:lnTo>
                <a:cubicBezTo>
                  <a:pt x="58638" y="71251"/>
                  <a:pt x="58638" y="65596"/>
                  <a:pt x="62136" y="62136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6896100" y="2181225"/>
            <a:ext cx="2800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无状态特性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896100" y="2447925"/>
            <a:ext cx="2790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在"提示-响应"范式下运行，不随时间维持状态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410325" y="28670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6410325" y="28670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6567488" y="30194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62136" y="62136"/>
                </a:moveTo>
                <a:cubicBezTo>
                  <a:pt x="65633" y="58638"/>
                  <a:pt x="71289" y="58638"/>
                  <a:pt x="74749" y="62136"/>
                </a:cubicBezTo>
                <a:lnTo>
                  <a:pt x="95213" y="82600"/>
                </a:lnTo>
                <a:lnTo>
                  <a:pt x="115677" y="62136"/>
                </a:lnTo>
                <a:cubicBezTo>
                  <a:pt x="119174" y="58638"/>
                  <a:pt x="124830" y="58638"/>
                  <a:pt x="128290" y="62136"/>
                </a:cubicBezTo>
                <a:cubicBezTo>
                  <a:pt x="131750" y="65633"/>
                  <a:pt x="131787" y="71289"/>
                  <a:pt x="128290" y="74749"/>
                </a:cubicBezTo>
                <a:lnTo>
                  <a:pt x="107826" y="95213"/>
                </a:lnTo>
                <a:lnTo>
                  <a:pt x="128290" y="115677"/>
                </a:lnTo>
                <a:cubicBezTo>
                  <a:pt x="131787" y="119174"/>
                  <a:pt x="131787" y="124830"/>
                  <a:pt x="128290" y="128290"/>
                </a:cubicBezTo>
                <a:cubicBezTo>
                  <a:pt x="124792" y="131750"/>
                  <a:pt x="119137" y="131787"/>
                  <a:pt x="115677" y="128290"/>
                </a:cubicBezTo>
                <a:lnTo>
                  <a:pt x="95213" y="107826"/>
                </a:lnTo>
                <a:lnTo>
                  <a:pt x="74749" y="128290"/>
                </a:lnTo>
                <a:cubicBezTo>
                  <a:pt x="71251" y="131787"/>
                  <a:pt x="65596" y="131787"/>
                  <a:pt x="62136" y="128290"/>
                </a:cubicBezTo>
                <a:cubicBezTo>
                  <a:pt x="58675" y="124792"/>
                  <a:pt x="58638" y="119137"/>
                  <a:pt x="62136" y="115677"/>
                </a:cubicBezTo>
                <a:lnTo>
                  <a:pt x="82600" y="95213"/>
                </a:lnTo>
                <a:lnTo>
                  <a:pt x="62136" y="74749"/>
                </a:lnTo>
                <a:cubicBezTo>
                  <a:pt x="58638" y="71251"/>
                  <a:pt x="58638" y="65596"/>
                  <a:pt x="62136" y="62136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896100" y="2981325"/>
            <a:ext cx="388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缺乏感知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896100" y="3248025"/>
            <a:ext cx="3876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无法自主感知或与外部环境（数据库、API）交互，阻止闭环优化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410325" y="3667125"/>
            <a:ext cx="5200650" cy="876300"/>
          </a:xfrm>
          <a:custGeom>
            <a:avLst/>
            <a:gdLst/>
            <a:ahLst/>
            <a:cxnLst/>
            <a:rect l="l" t="t" r="r" b="b"/>
            <a:pathLst>
              <a:path w="5200650" h="876300">
                <a:moveTo>
                  <a:pt x="38100" y="0"/>
                </a:moveTo>
                <a:lnTo>
                  <a:pt x="5124447" y="0"/>
                </a:lnTo>
                <a:cubicBezTo>
                  <a:pt x="5166533" y="0"/>
                  <a:pt x="5200650" y="34117"/>
                  <a:pt x="5200650" y="76203"/>
                </a:cubicBezTo>
                <a:lnTo>
                  <a:pt x="5200650" y="800097"/>
                </a:lnTo>
                <a:cubicBezTo>
                  <a:pt x="5200650" y="842183"/>
                  <a:pt x="5166533" y="876300"/>
                  <a:pt x="5124447" y="876300"/>
                </a:cubicBez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410325" y="3667125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3810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38100" y="876300"/>
                </a:lnTo>
                <a:cubicBezTo>
                  <a:pt x="17072" y="876300"/>
                  <a:pt x="0" y="859228"/>
                  <a:pt x="0" y="8382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6543675" y="38195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62136" y="62136"/>
                </a:moveTo>
                <a:cubicBezTo>
                  <a:pt x="65633" y="58638"/>
                  <a:pt x="71289" y="58638"/>
                  <a:pt x="74749" y="62136"/>
                </a:cubicBezTo>
                <a:lnTo>
                  <a:pt x="95213" y="82600"/>
                </a:lnTo>
                <a:lnTo>
                  <a:pt x="115677" y="62136"/>
                </a:lnTo>
                <a:cubicBezTo>
                  <a:pt x="119174" y="58638"/>
                  <a:pt x="124830" y="58638"/>
                  <a:pt x="128290" y="62136"/>
                </a:cubicBezTo>
                <a:cubicBezTo>
                  <a:pt x="131750" y="65633"/>
                  <a:pt x="131787" y="71289"/>
                  <a:pt x="128290" y="74749"/>
                </a:cubicBezTo>
                <a:lnTo>
                  <a:pt x="107826" y="95213"/>
                </a:lnTo>
                <a:lnTo>
                  <a:pt x="128290" y="115677"/>
                </a:lnTo>
                <a:cubicBezTo>
                  <a:pt x="131787" y="119174"/>
                  <a:pt x="131787" y="124830"/>
                  <a:pt x="128290" y="128290"/>
                </a:cubicBezTo>
                <a:cubicBezTo>
                  <a:pt x="124792" y="131750"/>
                  <a:pt x="119137" y="131787"/>
                  <a:pt x="115677" y="128290"/>
                </a:cubicBezTo>
                <a:lnTo>
                  <a:pt x="95213" y="107826"/>
                </a:lnTo>
                <a:lnTo>
                  <a:pt x="74749" y="128290"/>
                </a:lnTo>
                <a:cubicBezTo>
                  <a:pt x="71251" y="131787"/>
                  <a:pt x="65596" y="131787"/>
                  <a:pt x="62136" y="128290"/>
                </a:cubicBezTo>
                <a:cubicBezTo>
                  <a:pt x="58675" y="124792"/>
                  <a:pt x="58638" y="119137"/>
                  <a:pt x="62136" y="115677"/>
                </a:cubicBezTo>
                <a:lnTo>
                  <a:pt x="82600" y="95213"/>
                </a:lnTo>
                <a:lnTo>
                  <a:pt x="62136" y="74749"/>
                </a:lnTo>
                <a:cubicBezTo>
                  <a:pt x="58638" y="71251"/>
                  <a:pt x="58638" y="65596"/>
                  <a:pt x="62136" y="62136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848475" y="3781425"/>
            <a:ext cx="472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人类依赖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848475" y="4048125"/>
            <a:ext cx="47148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用户仍需手动执行、集成和验证输出。数据智能体无法执行端到端流程，自主性限于原子、静态子任务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385763" y="5910263"/>
            <a:ext cx="11420475" cy="561975"/>
          </a:xfrm>
          <a:custGeom>
            <a:avLst/>
            <a:gdLst/>
            <a:ahLst/>
            <a:cxnLst/>
            <a:rect l="l" t="t" r="r" b="b"/>
            <a:pathLst>
              <a:path w="11420475" h="561975">
                <a:moveTo>
                  <a:pt x="76198" y="0"/>
                </a:moveTo>
                <a:lnTo>
                  <a:pt x="11344277" y="0"/>
                </a:lnTo>
                <a:cubicBezTo>
                  <a:pt x="11386360" y="0"/>
                  <a:pt x="11420475" y="34115"/>
                  <a:pt x="11420475" y="76198"/>
                </a:cubicBezTo>
                <a:lnTo>
                  <a:pt x="11420475" y="485777"/>
                </a:lnTo>
                <a:cubicBezTo>
                  <a:pt x="11420475" y="527860"/>
                  <a:pt x="11386360" y="561975"/>
                  <a:pt x="11344277" y="561975"/>
                </a:cubicBezTo>
                <a:lnTo>
                  <a:pt x="76198" y="561975"/>
                </a:lnTo>
                <a:cubicBezTo>
                  <a:pt x="34143" y="561975"/>
                  <a:pt x="0" y="527832"/>
                  <a:pt x="0" y="4857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581025" y="61150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87184" y="114300"/>
                </a:moveTo>
                <a:cubicBezTo>
                  <a:pt x="89356" y="107662"/>
                  <a:pt x="93702" y="101650"/>
                  <a:pt x="98614" y="96470"/>
                </a:cubicBezTo>
                <a:cubicBezTo>
                  <a:pt x="108347" y="86231"/>
                  <a:pt x="114300" y="72390"/>
                  <a:pt x="114300" y="57150"/>
                </a:cubicBezTo>
                <a:cubicBezTo>
                  <a:pt x="114300" y="25598"/>
                  <a:pt x="88702" y="0"/>
                  <a:pt x="57150" y="0"/>
                </a:cubicBezTo>
                <a:cubicBezTo>
                  <a:pt x="25598" y="0"/>
                  <a:pt x="0" y="25598"/>
                  <a:pt x="0" y="57150"/>
                </a:cubicBezTo>
                <a:cubicBezTo>
                  <a:pt x="0" y="72390"/>
                  <a:pt x="5953" y="86231"/>
                  <a:pt x="15686" y="96470"/>
                </a:cubicBezTo>
                <a:cubicBezTo>
                  <a:pt x="20598" y="101650"/>
                  <a:pt x="24973" y="107662"/>
                  <a:pt x="27116" y="114300"/>
                </a:cubicBezTo>
                <a:lnTo>
                  <a:pt x="87154" y="114300"/>
                </a:lnTo>
                <a:close/>
                <a:moveTo>
                  <a:pt x="85725" y="128588"/>
                </a:moveTo>
                <a:lnTo>
                  <a:pt x="28575" y="128588"/>
                </a:lnTo>
                <a:lnTo>
                  <a:pt x="28575" y="133350"/>
                </a:lnTo>
                <a:cubicBezTo>
                  <a:pt x="28575" y="146506"/>
                  <a:pt x="39231" y="157163"/>
                  <a:pt x="52388" y="157163"/>
                </a:cubicBezTo>
                <a:lnTo>
                  <a:pt x="61912" y="157163"/>
                </a:lnTo>
                <a:cubicBezTo>
                  <a:pt x="75069" y="157163"/>
                  <a:pt x="85725" y="146506"/>
                  <a:pt x="85725" y="133350"/>
                </a:cubicBezTo>
                <a:lnTo>
                  <a:pt x="85725" y="128588"/>
                </a:lnTo>
                <a:close/>
                <a:moveTo>
                  <a:pt x="54769" y="33338"/>
                </a:moveTo>
                <a:cubicBezTo>
                  <a:pt x="42922" y="33338"/>
                  <a:pt x="33338" y="42922"/>
                  <a:pt x="33338" y="54769"/>
                </a:cubicBezTo>
                <a:cubicBezTo>
                  <a:pt x="33338" y="58728"/>
                  <a:pt x="30153" y="61912"/>
                  <a:pt x="26194" y="61912"/>
                </a:cubicBezTo>
                <a:cubicBezTo>
                  <a:pt x="22235" y="61912"/>
                  <a:pt x="19050" y="58728"/>
                  <a:pt x="19050" y="54769"/>
                </a:cubicBezTo>
                <a:cubicBezTo>
                  <a:pt x="19050" y="35034"/>
                  <a:pt x="35034" y="19050"/>
                  <a:pt x="54769" y="19050"/>
                </a:cubicBezTo>
                <a:cubicBezTo>
                  <a:pt x="58728" y="19050"/>
                  <a:pt x="61912" y="22235"/>
                  <a:pt x="61912" y="26194"/>
                </a:cubicBezTo>
                <a:cubicBezTo>
                  <a:pt x="61912" y="30153"/>
                  <a:pt x="58728" y="33338"/>
                  <a:pt x="54769" y="3333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790575" y="6067425"/>
            <a:ext cx="10934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关键洞察：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L1数据智能体是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有用的助手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，但缺乏</a:t>
            </a:r>
            <a:r>
              <a:rPr lang="en-US" sz="120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自主执行能力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。它们提供建议和生成内容，但无法独立完成复杂任务。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920478"/>
            <a:ext cx="1085850" cy="390525"/>
          </a:xfrm>
          <a:custGeom>
            <a:avLst/>
            <a:gdLst/>
            <a:ahLst/>
            <a:cxnLst/>
            <a:rect l="l" t="t" r="r" b="b"/>
            <a:pathLst>
              <a:path w="1085850" h="390525">
                <a:moveTo>
                  <a:pt x="76199" y="0"/>
                </a:moveTo>
                <a:lnTo>
                  <a:pt x="1009651" y="0"/>
                </a:lnTo>
                <a:cubicBezTo>
                  <a:pt x="1051734" y="0"/>
                  <a:pt x="1085850" y="34116"/>
                  <a:pt x="1085850" y="76199"/>
                </a:cubicBezTo>
                <a:lnTo>
                  <a:pt x="1085850" y="314326"/>
                </a:lnTo>
                <a:cubicBezTo>
                  <a:pt x="1085850" y="356409"/>
                  <a:pt x="1051734" y="390525"/>
                  <a:pt x="1009651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2001441"/>
            <a:ext cx="847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02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544366"/>
            <a:ext cx="11715750" cy="714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L2：感知环境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487341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3754041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数据智能体获得环境感知能力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770834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4675584"/>
            <a:ext cx="2657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实现部分自主，独立执行特定任务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2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L2数据智能体的定义（部分自主）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5610225" cy="2905125"/>
          </a:xfrm>
          <a:custGeom>
            <a:avLst/>
            <a:gdLst/>
            <a:ahLst/>
            <a:cxnLst/>
            <a:rect l="l" t="t" r="r" b="b"/>
            <a:pathLst>
              <a:path w="5610225" h="2905125">
                <a:moveTo>
                  <a:pt x="76201" y="0"/>
                </a:moveTo>
                <a:lnTo>
                  <a:pt x="5534024" y="0"/>
                </a:lnTo>
                <a:cubicBezTo>
                  <a:pt x="5576080" y="0"/>
                  <a:pt x="5610225" y="34145"/>
                  <a:pt x="5610225" y="76201"/>
                </a:cubicBezTo>
                <a:lnTo>
                  <a:pt x="5610225" y="2828924"/>
                </a:lnTo>
                <a:cubicBezTo>
                  <a:pt x="5610225" y="2870980"/>
                  <a:pt x="5576080" y="2905125"/>
                  <a:pt x="5534024" y="2905125"/>
                </a:cubicBezTo>
                <a:lnTo>
                  <a:pt x="76201" y="2905125"/>
                </a:lnTo>
                <a:cubicBezTo>
                  <a:pt x="34145" y="2905125"/>
                  <a:pt x="0" y="2870980"/>
                  <a:pt x="0" y="28289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95313" y="1647825"/>
            <a:ext cx="257175" cy="228600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128588" y="14288"/>
                </a:moveTo>
                <a:cubicBezTo>
                  <a:pt x="92512" y="14288"/>
                  <a:pt x="63624" y="30718"/>
                  <a:pt x="42595" y="50274"/>
                </a:cubicBezTo>
                <a:cubicBezTo>
                  <a:pt x="21699" y="69696"/>
                  <a:pt x="7724" y="92869"/>
                  <a:pt x="1072" y="108808"/>
                </a:cubicBezTo>
                <a:cubicBezTo>
                  <a:pt x="-402" y="112335"/>
                  <a:pt x="-402" y="116265"/>
                  <a:pt x="1072" y="119792"/>
                </a:cubicBezTo>
                <a:cubicBezTo>
                  <a:pt x="7724" y="135731"/>
                  <a:pt x="21699" y="158948"/>
                  <a:pt x="42595" y="178326"/>
                </a:cubicBezTo>
                <a:cubicBezTo>
                  <a:pt x="63624" y="197837"/>
                  <a:pt x="92512" y="214313"/>
                  <a:pt x="128588" y="214313"/>
                </a:cubicBezTo>
                <a:cubicBezTo>
                  <a:pt x="164663" y="214313"/>
                  <a:pt x="193551" y="197882"/>
                  <a:pt x="214580" y="178326"/>
                </a:cubicBezTo>
                <a:cubicBezTo>
                  <a:pt x="235476" y="158904"/>
                  <a:pt x="249451" y="135731"/>
                  <a:pt x="256103" y="119792"/>
                </a:cubicBezTo>
                <a:cubicBezTo>
                  <a:pt x="257577" y="116265"/>
                  <a:pt x="257577" y="112335"/>
                  <a:pt x="256103" y="108808"/>
                </a:cubicBezTo>
                <a:cubicBezTo>
                  <a:pt x="249451" y="92869"/>
                  <a:pt x="235476" y="69652"/>
                  <a:pt x="214580" y="50274"/>
                </a:cubicBezTo>
                <a:cubicBezTo>
                  <a:pt x="193551" y="30763"/>
                  <a:pt x="164663" y="14287"/>
                  <a:pt x="128588" y="14287"/>
                </a:cubicBezTo>
                <a:close/>
                <a:moveTo>
                  <a:pt x="64294" y="114300"/>
                </a:moveTo>
                <a:cubicBezTo>
                  <a:pt x="64294" y="78815"/>
                  <a:pt x="93103" y="50006"/>
                  <a:pt x="128588" y="50006"/>
                </a:cubicBezTo>
                <a:cubicBezTo>
                  <a:pt x="164072" y="50006"/>
                  <a:pt x="192881" y="78815"/>
                  <a:pt x="192881" y="114300"/>
                </a:cubicBezTo>
                <a:cubicBezTo>
                  <a:pt x="192881" y="149785"/>
                  <a:pt x="164072" y="178594"/>
                  <a:pt x="128588" y="178594"/>
                </a:cubicBezTo>
                <a:cubicBezTo>
                  <a:pt x="93103" y="178594"/>
                  <a:pt x="64294" y="149785"/>
                  <a:pt x="64294" y="114300"/>
                </a:cubicBezTo>
                <a:close/>
                <a:moveTo>
                  <a:pt x="128588" y="85725"/>
                </a:moveTo>
                <a:cubicBezTo>
                  <a:pt x="128588" y="101486"/>
                  <a:pt x="115773" y="114300"/>
                  <a:pt x="100013" y="114300"/>
                </a:cubicBezTo>
                <a:cubicBezTo>
                  <a:pt x="94878" y="114300"/>
                  <a:pt x="90056" y="112961"/>
                  <a:pt x="85859" y="110550"/>
                </a:cubicBezTo>
                <a:cubicBezTo>
                  <a:pt x="85412" y="115416"/>
                  <a:pt x="85814" y="120417"/>
                  <a:pt x="87154" y="125373"/>
                </a:cubicBezTo>
                <a:cubicBezTo>
                  <a:pt x="93271" y="148233"/>
                  <a:pt x="116800" y="161806"/>
                  <a:pt x="139660" y="155689"/>
                </a:cubicBezTo>
                <a:cubicBezTo>
                  <a:pt x="162520" y="149572"/>
                  <a:pt x="176093" y="126043"/>
                  <a:pt x="169977" y="103183"/>
                </a:cubicBezTo>
                <a:cubicBezTo>
                  <a:pt x="164529" y="82778"/>
                  <a:pt x="145197" y="69786"/>
                  <a:pt x="124837" y="71571"/>
                </a:cubicBezTo>
                <a:cubicBezTo>
                  <a:pt x="127203" y="75724"/>
                  <a:pt x="128588" y="80546"/>
                  <a:pt x="128588" y="857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609725"/>
            <a:ext cx="5048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核心特征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66925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38100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6692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3810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33425" y="2181225"/>
            <a:ext cx="50292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数据智能体能够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感知和与环境交互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（如数据湖、DBMS、代码解释器、API等）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0075" y="290512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00075" y="290512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33425" y="301942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实现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部分自主性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，以独立执行特定任务的过程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0075" y="349567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00075" y="349567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733425" y="360997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数据智能体在</a:t>
            </a:r>
            <a:r>
              <a:rPr lang="en-US" sz="120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人类编排的管道内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运行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96013" y="1414463"/>
            <a:ext cx="5610225" cy="2905125"/>
          </a:xfrm>
          <a:custGeom>
            <a:avLst/>
            <a:gdLst/>
            <a:ahLst/>
            <a:cxnLst/>
            <a:rect l="l" t="t" r="r" b="b"/>
            <a:pathLst>
              <a:path w="5610225" h="2905125">
                <a:moveTo>
                  <a:pt x="76201" y="0"/>
                </a:moveTo>
                <a:lnTo>
                  <a:pt x="5534024" y="0"/>
                </a:lnTo>
                <a:cubicBezTo>
                  <a:pt x="5576080" y="0"/>
                  <a:pt x="5610225" y="34145"/>
                  <a:pt x="5610225" y="76201"/>
                </a:cubicBezTo>
                <a:lnTo>
                  <a:pt x="5610225" y="2828924"/>
                </a:lnTo>
                <a:cubicBezTo>
                  <a:pt x="5610225" y="2870980"/>
                  <a:pt x="5576080" y="2905125"/>
                  <a:pt x="5534024" y="2905125"/>
                </a:cubicBezTo>
                <a:lnTo>
                  <a:pt x="76201" y="2905125"/>
                </a:lnTo>
                <a:cubicBezTo>
                  <a:pt x="34145" y="2905125"/>
                  <a:pt x="0" y="2870980"/>
                  <a:pt x="0" y="28289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391275" y="1609725"/>
            <a:ext cx="533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391275" y="2066925"/>
            <a:ext cx="5219700" cy="952500"/>
          </a:xfrm>
          <a:custGeom>
            <a:avLst/>
            <a:gdLst/>
            <a:ahLst/>
            <a:cxnLst/>
            <a:rect l="l" t="t" r="r" b="b"/>
            <a:pathLst>
              <a:path w="5219700" h="9525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876300"/>
                </a:lnTo>
                <a:cubicBezTo>
                  <a:pt x="5219700" y="918356"/>
                  <a:pt x="5185556" y="952500"/>
                  <a:pt x="5143500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543675" y="2219325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 </a:t>
            </a:r>
            <a:r>
              <a:rPr lang="en-US" sz="1200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编排管道：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543675" y="25241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543675" y="25241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H: π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(T, D, E) → P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91275" y="3171825"/>
            <a:ext cx="5219700" cy="952500"/>
          </a:xfrm>
          <a:custGeom>
            <a:avLst/>
            <a:gdLst/>
            <a:ahLst/>
            <a:cxnLst/>
            <a:rect l="l" t="t" r="r" b="b"/>
            <a:pathLst>
              <a:path w="5219700" h="9525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876300"/>
                </a:lnTo>
                <a:cubicBezTo>
                  <a:pt x="5219700" y="918356"/>
                  <a:pt x="5185556" y="952500"/>
                  <a:pt x="5143500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543675" y="3324225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获得环境感知和交互能力，执行管道：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543675" y="36290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543675" y="36290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ε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(P, D, E, M) → O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85763" y="45196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1629966" y="4676775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71438" y="-17859"/>
                </a:moveTo>
                <a:cubicBezTo>
                  <a:pt x="81316" y="-17859"/>
                  <a:pt x="89297" y="-9878"/>
                  <a:pt x="89297" y="0"/>
                </a:cubicBezTo>
                <a:lnTo>
                  <a:pt x="89297" y="53578"/>
                </a:lnTo>
                <a:lnTo>
                  <a:pt x="160734" y="53578"/>
                </a:lnTo>
                <a:lnTo>
                  <a:pt x="160734" y="0"/>
                </a:lnTo>
                <a:cubicBezTo>
                  <a:pt x="160734" y="-9878"/>
                  <a:pt x="168715" y="-17859"/>
                  <a:pt x="178594" y="-17859"/>
                </a:cubicBezTo>
                <a:cubicBezTo>
                  <a:pt x="188472" y="-17859"/>
                  <a:pt x="196453" y="-9878"/>
                  <a:pt x="196453" y="0"/>
                </a:cubicBezTo>
                <a:lnTo>
                  <a:pt x="196453" y="53578"/>
                </a:lnTo>
                <a:lnTo>
                  <a:pt x="232172" y="53578"/>
                </a:lnTo>
                <a:cubicBezTo>
                  <a:pt x="242050" y="53578"/>
                  <a:pt x="250031" y="61559"/>
                  <a:pt x="250031" y="71438"/>
                </a:cubicBezTo>
                <a:cubicBezTo>
                  <a:pt x="250031" y="81316"/>
                  <a:pt x="242050" y="89297"/>
                  <a:pt x="232172" y="89297"/>
                </a:cubicBezTo>
                <a:lnTo>
                  <a:pt x="232172" y="125016"/>
                </a:lnTo>
                <a:cubicBezTo>
                  <a:pt x="232172" y="178091"/>
                  <a:pt x="193551" y="222182"/>
                  <a:pt x="142875" y="230665"/>
                </a:cubicBezTo>
                <a:lnTo>
                  <a:pt x="142875" y="267891"/>
                </a:lnTo>
                <a:cubicBezTo>
                  <a:pt x="142875" y="277769"/>
                  <a:pt x="134894" y="285750"/>
                  <a:pt x="125016" y="285750"/>
                </a:cubicBezTo>
                <a:cubicBezTo>
                  <a:pt x="115137" y="285750"/>
                  <a:pt x="107156" y="277769"/>
                  <a:pt x="107156" y="267891"/>
                </a:cubicBezTo>
                <a:lnTo>
                  <a:pt x="107156" y="230665"/>
                </a:lnTo>
                <a:cubicBezTo>
                  <a:pt x="56480" y="222182"/>
                  <a:pt x="17859" y="178091"/>
                  <a:pt x="17859" y="125016"/>
                </a:cubicBezTo>
                <a:lnTo>
                  <a:pt x="17859" y="89297"/>
                </a:lnTo>
                <a:cubicBezTo>
                  <a:pt x="7981" y="89297"/>
                  <a:pt x="0" y="81316"/>
                  <a:pt x="0" y="71438"/>
                </a:cubicBezTo>
                <a:cubicBezTo>
                  <a:pt x="0" y="61559"/>
                  <a:pt x="7981" y="53578"/>
                  <a:pt x="17859" y="53578"/>
                </a:cubicBezTo>
                <a:lnTo>
                  <a:pt x="53578" y="53578"/>
                </a:lnTo>
                <a:lnTo>
                  <a:pt x="53578" y="0"/>
                </a:lnTo>
                <a:cubicBezTo>
                  <a:pt x="53578" y="-9878"/>
                  <a:pt x="61559" y="-17859"/>
                  <a:pt x="71438" y="-1785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504825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环境连接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09587" y="52673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连接真实系统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281363" y="45196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4507706" y="46767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36779" y="127527"/>
                </a:moveTo>
                <a:cubicBezTo>
                  <a:pt x="44202" y="75623"/>
                  <a:pt x="88906" y="35719"/>
                  <a:pt x="142875" y="35719"/>
                </a:cubicBezTo>
                <a:cubicBezTo>
                  <a:pt x="172455" y="35719"/>
                  <a:pt x="199244" y="47718"/>
                  <a:pt x="218666" y="67084"/>
                </a:cubicBezTo>
                <a:cubicBezTo>
                  <a:pt x="218777" y="67196"/>
                  <a:pt x="218889" y="67308"/>
                  <a:pt x="219001" y="67419"/>
                </a:cubicBezTo>
                <a:lnTo>
                  <a:pt x="223242" y="71438"/>
                </a:lnTo>
                <a:lnTo>
                  <a:pt x="196509" y="71438"/>
                </a:lnTo>
                <a:cubicBezTo>
                  <a:pt x="186630" y="71438"/>
                  <a:pt x="178650" y="79418"/>
                  <a:pt x="178650" y="89297"/>
                </a:cubicBezTo>
                <a:cubicBezTo>
                  <a:pt x="178650" y="99175"/>
                  <a:pt x="186630" y="107156"/>
                  <a:pt x="196509" y="107156"/>
                </a:cubicBezTo>
                <a:lnTo>
                  <a:pt x="267946" y="107156"/>
                </a:lnTo>
                <a:cubicBezTo>
                  <a:pt x="277825" y="107156"/>
                  <a:pt x="285806" y="99175"/>
                  <a:pt x="285806" y="89297"/>
                </a:cubicBezTo>
                <a:lnTo>
                  <a:pt x="285806" y="17859"/>
                </a:lnTo>
                <a:cubicBezTo>
                  <a:pt x="285806" y="7981"/>
                  <a:pt x="277825" y="0"/>
                  <a:pt x="267946" y="0"/>
                </a:cubicBezTo>
                <a:cubicBezTo>
                  <a:pt x="258068" y="0"/>
                  <a:pt x="250087" y="7981"/>
                  <a:pt x="250087" y="17859"/>
                </a:cubicBezTo>
                <a:lnTo>
                  <a:pt x="250087" y="47662"/>
                </a:lnTo>
                <a:lnTo>
                  <a:pt x="243780" y="41690"/>
                </a:lnTo>
                <a:cubicBezTo>
                  <a:pt x="217940" y="15962"/>
                  <a:pt x="182221" y="0"/>
                  <a:pt x="142875" y="0"/>
                </a:cubicBezTo>
                <a:cubicBezTo>
                  <a:pt x="70879" y="0"/>
                  <a:pt x="11330" y="53243"/>
                  <a:pt x="1451" y="122504"/>
                </a:cubicBezTo>
                <a:cubicBezTo>
                  <a:pt x="56" y="132271"/>
                  <a:pt x="6809" y="141312"/>
                  <a:pt x="16576" y="142708"/>
                </a:cubicBezTo>
                <a:cubicBezTo>
                  <a:pt x="26343" y="144103"/>
                  <a:pt x="35384" y="137294"/>
                  <a:pt x="36779" y="127583"/>
                </a:cubicBezTo>
                <a:close/>
                <a:moveTo>
                  <a:pt x="284299" y="163246"/>
                </a:moveTo>
                <a:cubicBezTo>
                  <a:pt x="285694" y="153479"/>
                  <a:pt x="278885" y="144438"/>
                  <a:pt x="269174" y="143042"/>
                </a:cubicBezTo>
                <a:cubicBezTo>
                  <a:pt x="259463" y="141647"/>
                  <a:pt x="250366" y="148456"/>
                  <a:pt x="248971" y="158167"/>
                </a:cubicBezTo>
                <a:cubicBezTo>
                  <a:pt x="241548" y="210071"/>
                  <a:pt x="196844" y="249975"/>
                  <a:pt x="142875" y="249975"/>
                </a:cubicBezTo>
                <a:cubicBezTo>
                  <a:pt x="113295" y="249975"/>
                  <a:pt x="86506" y="237976"/>
                  <a:pt x="67084" y="218610"/>
                </a:cubicBezTo>
                <a:cubicBezTo>
                  <a:pt x="66973" y="218498"/>
                  <a:pt x="66861" y="218387"/>
                  <a:pt x="66749" y="218275"/>
                </a:cubicBezTo>
                <a:lnTo>
                  <a:pt x="62508" y="214257"/>
                </a:lnTo>
                <a:lnTo>
                  <a:pt x="89241" y="214257"/>
                </a:lnTo>
                <a:cubicBezTo>
                  <a:pt x="99120" y="214257"/>
                  <a:pt x="107100" y="206276"/>
                  <a:pt x="107100" y="196397"/>
                </a:cubicBezTo>
                <a:cubicBezTo>
                  <a:pt x="107100" y="186519"/>
                  <a:pt x="99120" y="178538"/>
                  <a:pt x="89241" y="178538"/>
                </a:cubicBezTo>
                <a:lnTo>
                  <a:pt x="17859" y="178594"/>
                </a:lnTo>
                <a:cubicBezTo>
                  <a:pt x="13115" y="178594"/>
                  <a:pt x="8539" y="180491"/>
                  <a:pt x="5190" y="183896"/>
                </a:cubicBezTo>
                <a:cubicBezTo>
                  <a:pt x="1842" y="187300"/>
                  <a:pt x="-56" y="191821"/>
                  <a:pt x="0" y="196621"/>
                </a:cubicBezTo>
                <a:lnTo>
                  <a:pt x="558" y="267500"/>
                </a:lnTo>
                <a:cubicBezTo>
                  <a:pt x="614" y="277378"/>
                  <a:pt x="8706" y="285304"/>
                  <a:pt x="18585" y="285192"/>
                </a:cubicBezTo>
                <a:cubicBezTo>
                  <a:pt x="28463" y="285080"/>
                  <a:pt x="36388" y="277044"/>
                  <a:pt x="36277" y="267165"/>
                </a:cubicBezTo>
                <a:lnTo>
                  <a:pt x="36054" y="238423"/>
                </a:lnTo>
                <a:lnTo>
                  <a:pt x="42025" y="244060"/>
                </a:lnTo>
                <a:cubicBezTo>
                  <a:pt x="67866" y="269788"/>
                  <a:pt x="103529" y="285750"/>
                  <a:pt x="142875" y="285750"/>
                </a:cubicBezTo>
                <a:cubicBezTo>
                  <a:pt x="214871" y="285750"/>
                  <a:pt x="274420" y="232507"/>
                  <a:pt x="284299" y="16324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3400425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执行反馈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3405188" y="52673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基于反馈优化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76963" y="45196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7367587" y="4676775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96453" y="0"/>
                </a:moveTo>
                <a:cubicBezTo>
                  <a:pt x="196453" y="-9878"/>
                  <a:pt x="188472" y="-17859"/>
                  <a:pt x="178594" y="-17859"/>
                </a:cubicBezTo>
                <a:cubicBezTo>
                  <a:pt x="168715" y="-17859"/>
                  <a:pt x="160734" y="-9878"/>
                  <a:pt x="160734" y="0"/>
                </a:cubicBezTo>
                <a:lnTo>
                  <a:pt x="160734" y="35719"/>
                </a:lnTo>
                <a:lnTo>
                  <a:pt x="107156" y="35719"/>
                </a:lnTo>
                <a:cubicBezTo>
                  <a:pt x="77577" y="35719"/>
                  <a:pt x="53578" y="59717"/>
                  <a:pt x="53578" y="89297"/>
                </a:cubicBezTo>
                <a:lnTo>
                  <a:pt x="53578" y="214313"/>
                </a:lnTo>
                <a:cubicBezTo>
                  <a:pt x="53578" y="243892"/>
                  <a:pt x="77577" y="267891"/>
                  <a:pt x="107156" y="267891"/>
                </a:cubicBezTo>
                <a:lnTo>
                  <a:pt x="250031" y="267891"/>
                </a:lnTo>
                <a:cubicBezTo>
                  <a:pt x="279611" y="267891"/>
                  <a:pt x="303609" y="243892"/>
                  <a:pt x="303609" y="214313"/>
                </a:cubicBezTo>
                <a:lnTo>
                  <a:pt x="303609" y="89297"/>
                </a:lnTo>
                <a:cubicBezTo>
                  <a:pt x="303609" y="59717"/>
                  <a:pt x="279611" y="35719"/>
                  <a:pt x="250031" y="35719"/>
                </a:cubicBezTo>
                <a:lnTo>
                  <a:pt x="196453" y="35719"/>
                </a:lnTo>
                <a:lnTo>
                  <a:pt x="196453" y="0"/>
                </a:lnTo>
                <a:close/>
                <a:moveTo>
                  <a:pt x="89297" y="205383"/>
                </a:moveTo>
                <a:cubicBezTo>
                  <a:pt x="89297" y="197960"/>
                  <a:pt x="95269" y="191988"/>
                  <a:pt x="102691" y="191988"/>
                </a:cubicBezTo>
                <a:lnTo>
                  <a:pt x="120551" y="191988"/>
                </a:lnTo>
                <a:cubicBezTo>
                  <a:pt x="127974" y="191988"/>
                  <a:pt x="133945" y="197960"/>
                  <a:pt x="133945" y="205383"/>
                </a:cubicBezTo>
                <a:cubicBezTo>
                  <a:pt x="133945" y="212806"/>
                  <a:pt x="127974" y="218777"/>
                  <a:pt x="120551" y="218777"/>
                </a:cubicBezTo>
                <a:lnTo>
                  <a:pt x="102691" y="218777"/>
                </a:lnTo>
                <a:cubicBezTo>
                  <a:pt x="95269" y="218777"/>
                  <a:pt x="89297" y="212806"/>
                  <a:pt x="89297" y="205383"/>
                </a:cubicBezTo>
                <a:close/>
                <a:moveTo>
                  <a:pt x="156270" y="205383"/>
                </a:moveTo>
                <a:cubicBezTo>
                  <a:pt x="156270" y="197960"/>
                  <a:pt x="162241" y="191988"/>
                  <a:pt x="169664" y="191988"/>
                </a:cubicBezTo>
                <a:lnTo>
                  <a:pt x="187523" y="191988"/>
                </a:lnTo>
                <a:cubicBezTo>
                  <a:pt x="194946" y="191988"/>
                  <a:pt x="200918" y="197960"/>
                  <a:pt x="200918" y="205383"/>
                </a:cubicBezTo>
                <a:cubicBezTo>
                  <a:pt x="200918" y="212806"/>
                  <a:pt x="194946" y="218777"/>
                  <a:pt x="187523" y="218777"/>
                </a:cubicBezTo>
                <a:lnTo>
                  <a:pt x="169664" y="218777"/>
                </a:lnTo>
                <a:cubicBezTo>
                  <a:pt x="162241" y="218777"/>
                  <a:pt x="156270" y="212806"/>
                  <a:pt x="156270" y="205383"/>
                </a:cubicBezTo>
                <a:close/>
                <a:moveTo>
                  <a:pt x="223242" y="205383"/>
                </a:moveTo>
                <a:cubicBezTo>
                  <a:pt x="223242" y="197960"/>
                  <a:pt x="229214" y="191988"/>
                  <a:pt x="236637" y="191988"/>
                </a:cubicBezTo>
                <a:lnTo>
                  <a:pt x="254496" y="191988"/>
                </a:lnTo>
                <a:cubicBezTo>
                  <a:pt x="261919" y="191988"/>
                  <a:pt x="267891" y="197960"/>
                  <a:pt x="267891" y="205383"/>
                </a:cubicBezTo>
                <a:cubicBezTo>
                  <a:pt x="267891" y="212806"/>
                  <a:pt x="261919" y="218777"/>
                  <a:pt x="254496" y="218777"/>
                </a:cubicBezTo>
                <a:lnTo>
                  <a:pt x="236637" y="218777"/>
                </a:lnTo>
                <a:cubicBezTo>
                  <a:pt x="229214" y="218777"/>
                  <a:pt x="223242" y="212806"/>
                  <a:pt x="223242" y="205383"/>
                </a:cubicBezTo>
                <a:close/>
                <a:moveTo>
                  <a:pt x="125016" y="98227"/>
                </a:moveTo>
                <a:cubicBezTo>
                  <a:pt x="139801" y="98227"/>
                  <a:pt x="151805" y="110230"/>
                  <a:pt x="151805" y="125016"/>
                </a:cubicBezTo>
                <a:cubicBezTo>
                  <a:pt x="151805" y="139801"/>
                  <a:pt x="139801" y="151805"/>
                  <a:pt x="125016" y="151805"/>
                </a:cubicBezTo>
                <a:cubicBezTo>
                  <a:pt x="110230" y="151805"/>
                  <a:pt x="98227" y="139801"/>
                  <a:pt x="98227" y="125016"/>
                </a:cubicBezTo>
                <a:cubicBezTo>
                  <a:pt x="98227" y="110230"/>
                  <a:pt x="110230" y="98227"/>
                  <a:pt x="125016" y="98227"/>
                </a:cubicBezTo>
                <a:close/>
                <a:moveTo>
                  <a:pt x="205383" y="125016"/>
                </a:moveTo>
                <a:cubicBezTo>
                  <a:pt x="205383" y="110230"/>
                  <a:pt x="217387" y="98227"/>
                  <a:pt x="232172" y="98227"/>
                </a:cubicBezTo>
                <a:cubicBezTo>
                  <a:pt x="246957" y="98227"/>
                  <a:pt x="258961" y="110230"/>
                  <a:pt x="258961" y="125016"/>
                </a:cubicBezTo>
                <a:cubicBezTo>
                  <a:pt x="258961" y="139801"/>
                  <a:pt x="246957" y="151805"/>
                  <a:pt x="232172" y="151805"/>
                </a:cubicBezTo>
                <a:cubicBezTo>
                  <a:pt x="217387" y="151805"/>
                  <a:pt x="205383" y="139801"/>
                  <a:pt x="205383" y="125016"/>
                </a:cubicBezTo>
                <a:close/>
                <a:moveTo>
                  <a:pt x="35719" y="125016"/>
                </a:moveTo>
                <a:cubicBezTo>
                  <a:pt x="35719" y="115137"/>
                  <a:pt x="27738" y="107156"/>
                  <a:pt x="17859" y="107156"/>
                </a:cubicBezTo>
                <a:cubicBezTo>
                  <a:pt x="7981" y="107156"/>
                  <a:pt x="0" y="115137"/>
                  <a:pt x="0" y="125016"/>
                </a:cubicBezTo>
                <a:lnTo>
                  <a:pt x="0" y="178594"/>
                </a:lnTo>
                <a:cubicBezTo>
                  <a:pt x="0" y="188472"/>
                  <a:pt x="7981" y="196453"/>
                  <a:pt x="17859" y="196453"/>
                </a:cubicBezTo>
                <a:cubicBezTo>
                  <a:pt x="27738" y="196453"/>
                  <a:pt x="35719" y="188472"/>
                  <a:pt x="35719" y="178594"/>
                </a:cubicBezTo>
                <a:lnTo>
                  <a:pt x="35719" y="125016"/>
                </a:lnTo>
                <a:close/>
                <a:moveTo>
                  <a:pt x="339328" y="107156"/>
                </a:moveTo>
                <a:cubicBezTo>
                  <a:pt x="329450" y="107156"/>
                  <a:pt x="321469" y="115137"/>
                  <a:pt x="321469" y="125016"/>
                </a:cubicBezTo>
                <a:lnTo>
                  <a:pt x="321469" y="178594"/>
                </a:lnTo>
                <a:cubicBezTo>
                  <a:pt x="321469" y="188472"/>
                  <a:pt x="329450" y="196453"/>
                  <a:pt x="339328" y="196453"/>
                </a:cubicBezTo>
                <a:cubicBezTo>
                  <a:pt x="349207" y="196453"/>
                  <a:pt x="357188" y="188472"/>
                  <a:pt x="357188" y="178594"/>
                </a:cubicBezTo>
                <a:lnTo>
                  <a:pt x="357188" y="125016"/>
                </a:lnTo>
                <a:cubicBezTo>
                  <a:pt x="357188" y="115137"/>
                  <a:pt x="349207" y="107156"/>
                  <a:pt x="339328" y="10715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296025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部分自主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300788" y="52673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独立执行子任务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9072563" y="45196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10263188" y="4676775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43154" y="4465"/>
                </a:moveTo>
                <a:cubicBezTo>
                  <a:pt x="180117" y="4465"/>
                  <a:pt x="210127" y="34474"/>
                  <a:pt x="210127" y="71438"/>
                </a:cubicBezTo>
                <a:cubicBezTo>
                  <a:pt x="210127" y="108401"/>
                  <a:pt x="180117" y="138410"/>
                  <a:pt x="143154" y="138410"/>
                </a:cubicBezTo>
                <a:cubicBezTo>
                  <a:pt x="106191" y="138410"/>
                  <a:pt x="76181" y="108401"/>
                  <a:pt x="76181" y="71438"/>
                </a:cubicBezTo>
                <a:cubicBezTo>
                  <a:pt x="76181" y="34474"/>
                  <a:pt x="106191" y="4465"/>
                  <a:pt x="143154" y="4465"/>
                </a:cubicBezTo>
                <a:close/>
                <a:moveTo>
                  <a:pt x="126523" y="169664"/>
                </a:moveTo>
                <a:lnTo>
                  <a:pt x="159674" y="169664"/>
                </a:lnTo>
                <a:lnTo>
                  <a:pt x="160511" y="169664"/>
                </a:lnTo>
                <a:cubicBezTo>
                  <a:pt x="153312" y="184621"/>
                  <a:pt x="156158" y="202146"/>
                  <a:pt x="166929" y="214033"/>
                </a:cubicBezTo>
                <a:cubicBezTo>
                  <a:pt x="155656" y="226479"/>
                  <a:pt x="153088" y="245176"/>
                  <a:pt x="161683" y="260579"/>
                </a:cubicBezTo>
                <a:lnTo>
                  <a:pt x="174241" y="283127"/>
                </a:lnTo>
                <a:cubicBezTo>
                  <a:pt x="174743" y="284020"/>
                  <a:pt x="175301" y="284913"/>
                  <a:pt x="175859" y="285750"/>
                </a:cubicBezTo>
                <a:lnTo>
                  <a:pt x="43588" y="285750"/>
                </a:lnTo>
                <a:cubicBezTo>
                  <a:pt x="34435" y="285750"/>
                  <a:pt x="27012" y="278327"/>
                  <a:pt x="27012" y="269174"/>
                </a:cubicBezTo>
                <a:cubicBezTo>
                  <a:pt x="27012" y="214201"/>
                  <a:pt x="71549" y="169664"/>
                  <a:pt x="126523" y="169664"/>
                </a:cubicBezTo>
                <a:close/>
                <a:moveTo>
                  <a:pt x="241436" y="138187"/>
                </a:moveTo>
                <a:cubicBezTo>
                  <a:pt x="241436" y="130764"/>
                  <a:pt x="247408" y="124792"/>
                  <a:pt x="254831" y="124792"/>
                </a:cubicBezTo>
                <a:lnTo>
                  <a:pt x="281620" y="124792"/>
                </a:lnTo>
                <a:cubicBezTo>
                  <a:pt x="289043" y="124792"/>
                  <a:pt x="295015" y="130764"/>
                  <a:pt x="295015" y="138187"/>
                </a:cubicBezTo>
                <a:lnTo>
                  <a:pt x="295015" y="141591"/>
                </a:lnTo>
                <a:cubicBezTo>
                  <a:pt x="295015" y="152140"/>
                  <a:pt x="308465" y="159897"/>
                  <a:pt x="317618" y="154651"/>
                </a:cubicBezTo>
                <a:lnTo>
                  <a:pt x="320408" y="153033"/>
                </a:lnTo>
                <a:cubicBezTo>
                  <a:pt x="326882" y="149293"/>
                  <a:pt x="335198" y="151581"/>
                  <a:pt x="338826" y="158111"/>
                </a:cubicBezTo>
                <a:lnTo>
                  <a:pt x="351327" y="180547"/>
                </a:lnTo>
                <a:cubicBezTo>
                  <a:pt x="354788" y="186798"/>
                  <a:pt x="352778" y="194611"/>
                  <a:pt x="346751" y="198406"/>
                </a:cubicBezTo>
                <a:lnTo>
                  <a:pt x="344128" y="200025"/>
                </a:lnTo>
                <a:cubicBezTo>
                  <a:pt x="335087" y="205662"/>
                  <a:pt x="335087" y="222293"/>
                  <a:pt x="344128" y="227986"/>
                </a:cubicBezTo>
                <a:lnTo>
                  <a:pt x="346695" y="229605"/>
                </a:lnTo>
                <a:cubicBezTo>
                  <a:pt x="352723" y="233400"/>
                  <a:pt x="354788" y="241213"/>
                  <a:pt x="351327" y="247464"/>
                </a:cubicBezTo>
                <a:lnTo>
                  <a:pt x="338770" y="270011"/>
                </a:lnTo>
                <a:cubicBezTo>
                  <a:pt x="335142" y="276541"/>
                  <a:pt x="326827" y="278885"/>
                  <a:pt x="320353" y="275090"/>
                </a:cubicBezTo>
                <a:lnTo>
                  <a:pt x="317618" y="273472"/>
                </a:lnTo>
                <a:cubicBezTo>
                  <a:pt x="308465" y="268170"/>
                  <a:pt x="295015" y="275983"/>
                  <a:pt x="295015" y="286531"/>
                </a:cubicBezTo>
                <a:lnTo>
                  <a:pt x="295015" y="289936"/>
                </a:lnTo>
                <a:cubicBezTo>
                  <a:pt x="295015" y="297359"/>
                  <a:pt x="289043" y="303330"/>
                  <a:pt x="281620" y="303330"/>
                </a:cubicBezTo>
                <a:lnTo>
                  <a:pt x="254831" y="303330"/>
                </a:lnTo>
                <a:cubicBezTo>
                  <a:pt x="247408" y="303330"/>
                  <a:pt x="241436" y="297359"/>
                  <a:pt x="241436" y="289936"/>
                </a:cubicBezTo>
                <a:lnTo>
                  <a:pt x="241436" y="286643"/>
                </a:lnTo>
                <a:cubicBezTo>
                  <a:pt x="241436" y="276039"/>
                  <a:pt x="227930" y="268225"/>
                  <a:pt x="218722" y="273527"/>
                </a:cubicBezTo>
                <a:lnTo>
                  <a:pt x="216043" y="275090"/>
                </a:lnTo>
                <a:cubicBezTo>
                  <a:pt x="209569" y="278829"/>
                  <a:pt x="201309" y="276541"/>
                  <a:pt x="197625" y="270011"/>
                </a:cubicBezTo>
                <a:lnTo>
                  <a:pt x="185012" y="247464"/>
                </a:lnTo>
                <a:cubicBezTo>
                  <a:pt x="181552" y="241213"/>
                  <a:pt x="183561" y="233344"/>
                  <a:pt x="189644" y="229549"/>
                </a:cubicBezTo>
                <a:lnTo>
                  <a:pt x="192100" y="228042"/>
                </a:lnTo>
                <a:cubicBezTo>
                  <a:pt x="201197" y="222405"/>
                  <a:pt x="201197" y="205662"/>
                  <a:pt x="192100" y="200025"/>
                </a:cubicBezTo>
                <a:lnTo>
                  <a:pt x="189588" y="198462"/>
                </a:lnTo>
                <a:cubicBezTo>
                  <a:pt x="183505" y="194667"/>
                  <a:pt x="181496" y="186798"/>
                  <a:pt x="184956" y="180547"/>
                </a:cubicBezTo>
                <a:lnTo>
                  <a:pt x="197514" y="158055"/>
                </a:lnTo>
                <a:cubicBezTo>
                  <a:pt x="201141" y="151526"/>
                  <a:pt x="209457" y="149237"/>
                  <a:pt x="215875" y="152977"/>
                </a:cubicBezTo>
                <a:lnTo>
                  <a:pt x="218554" y="154539"/>
                </a:lnTo>
                <a:cubicBezTo>
                  <a:pt x="227763" y="159841"/>
                  <a:pt x="241269" y="152028"/>
                  <a:pt x="241269" y="141424"/>
                </a:cubicBezTo>
                <a:lnTo>
                  <a:pt x="241269" y="138131"/>
                </a:lnTo>
                <a:close/>
                <a:moveTo>
                  <a:pt x="297191" y="214201"/>
                </a:moveTo>
                <a:cubicBezTo>
                  <a:pt x="297191" y="198183"/>
                  <a:pt x="284187" y="185179"/>
                  <a:pt x="268170" y="185179"/>
                </a:cubicBezTo>
                <a:cubicBezTo>
                  <a:pt x="252152" y="185179"/>
                  <a:pt x="239148" y="198183"/>
                  <a:pt x="239148" y="214201"/>
                </a:cubicBezTo>
                <a:cubicBezTo>
                  <a:pt x="239148" y="230218"/>
                  <a:pt x="252152" y="243222"/>
                  <a:pt x="268170" y="243222"/>
                </a:cubicBezTo>
                <a:cubicBezTo>
                  <a:pt x="284187" y="243222"/>
                  <a:pt x="297191" y="230218"/>
                  <a:pt x="297191" y="21420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9191625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人类编排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9196388" y="52673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人工设计管道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385763" y="5815013"/>
            <a:ext cx="11420475" cy="561975"/>
          </a:xfrm>
          <a:custGeom>
            <a:avLst/>
            <a:gdLst/>
            <a:ahLst/>
            <a:cxnLst/>
            <a:rect l="l" t="t" r="r" b="b"/>
            <a:pathLst>
              <a:path w="11420475" h="561975">
                <a:moveTo>
                  <a:pt x="76198" y="0"/>
                </a:moveTo>
                <a:lnTo>
                  <a:pt x="11344277" y="0"/>
                </a:lnTo>
                <a:cubicBezTo>
                  <a:pt x="11386360" y="0"/>
                  <a:pt x="11420475" y="34115"/>
                  <a:pt x="11420475" y="76198"/>
                </a:cubicBezTo>
                <a:lnTo>
                  <a:pt x="11420475" y="485777"/>
                </a:lnTo>
                <a:cubicBezTo>
                  <a:pt x="11420475" y="527860"/>
                  <a:pt x="11386360" y="561975"/>
                  <a:pt x="11344277" y="561975"/>
                </a:cubicBezTo>
                <a:lnTo>
                  <a:pt x="76198" y="561975"/>
                </a:lnTo>
                <a:cubicBezTo>
                  <a:pt x="34143" y="561975"/>
                  <a:pt x="0" y="527832"/>
                  <a:pt x="0" y="4857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561975" y="60198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95250"/>
                </a:moveTo>
                <a:lnTo>
                  <a:pt x="7293" y="95250"/>
                </a:lnTo>
                <a:cubicBezTo>
                  <a:pt x="-119" y="95250"/>
                  <a:pt x="-4673" y="87184"/>
                  <a:pt x="-863" y="80814"/>
                </a:cubicBezTo>
                <a:lnTo>
                  <a:pt x="14883" y="54560"/>
                </a:lnTo>
                <a:cubicBezTo>
                  <a:pt x="17472" y="50244"/>
                  <a:pt x="22116" y="47625"/>
                  <a:pt x="27146" y="47625"/>
                </a:cubicBezTo>
                <a:lnTo>
                  <a:pt x="55424" y="47625"/>
                </a:lnTo>
                <a:cubicBezTo>
                  <a:pt x="78075" y="9257"/>
                  <a:pt x="111859" y="7322"/>
                  <a:pt x="134451" y="10626"/>
                </a:cubicBezTo>
                <a:cubicBezTo>
                  <a:pt x="138261" y="11192"/>
                  <a:pt x="141238" y="14168"/>
                  <a:pt x="141774" y="17949"/>
                </a:cubicBezTo>
                <a:cubicBezTo>
                  <a:pt x="145078" y="40541"/>
                  <a:pt x="143143" y="74325"/>
                  <a:pt x="104775" y="96976"/>
                </a:cubicBezTo>
                <a:lnTo>
                  <a:pt x="104775" y="125254"/>
                </a:lnTo>
                <a:cubicBezTo>
                  <a:pt x="104775" y="130284"/>
                  <a:pt x="102156" y="134928"/>
                  <a:pt x="97840" y="137517"/>
                </a:cubicBezTo>
                <a:lnTo>
                  <a:pt x="71586" y="153263"/>
                </a:lnTo>
                <a:cubicBezTo>
                  <a:pt x="65246" y="157073"/>
                  <a:pt x="57150" y="152489"/>
                  <a:pt x="57150" y="145107"/>
                </a:cubicBezTo>
                <a:lnTo>
                  <a:pt x="57150" y="114300"/>
                </a:lnTo>
                <a:cubicBezTo>
                  <a:pt x="57150" y="103793"/>
                  <a:pt x="48607" y="95250"/>
                  <a:pt x="38100" y="95250"/>
                </a:cubicBezTo>
                <a:lnTo>
                  <a:pt x="38070" y="95250"/>
                </a:lnTo>
                <a:close/>
                <a:moveTo>
                  <a:pt x="119062" y="47625"/>
                </a:moveTo>
                <a:cubicBezTo>
                  <a:pt x="119062" y="39740"/>
                  <a:pt x="112660" y="33338"/>
                  <a:pt x="104775" y="33338"/>
                </a:cubicBezTo>
                <a:cubicBezTo>
                  <a:pt x="96890" y="33338"/>
                  <a:pt x="90488" y="39740"/>
                  <a:pt x="90488" y="47625"/>
                </a:cubicBezTo>
                <a:cubicBezTo>
                  <a:pt x="90488" y="55510"/>
                  <a:pt x="96890" y="61912"/>
                  <a:pt x="104775" y="61912"/>
                </a:cubicBezTo>
                <a:cubicBezTo>
                  <a:pt x="112660" y="61912"/>
                  <a:pt x="119062" y="55510"/>
                  <a:pt x="119062" y="476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790575" y="5972175"/>
            <a:ext cx="10934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L2是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关键飞跃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：数据智能体从"建议者"转变为"执行者"，能够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与现实世界系统交互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并基于反馈自我优化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4164" y="344164"/>
            <a:ext cx="11572505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b="1" kern="0" spc="54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L2 CASE STUDY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4164" y="619495"/>
            <a:ext cx="11658546" cy="344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3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L2案例：配置调优 AgentTune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4164" y="1066908"/>
            <a:ext cx="825993" cy="34416"/>
          </a:xfrm>
          <a:custGeom>
            <a:avLst/>
            <a:gdLst/>
            <a:ahLst/>
            <a:cxnLst/>
            <a:rect l="l" t="t" r="r" b="b"/>
            <a:pathLst>
              <a:path w="825993" h="34416">
                <a:moveTo>
                  <a:pt x="0" y="0"/>
                </a:moveTo>
                <a:lnTo>
                  <a:pt x="825993" y="0"/>
                </a:lnTo>
                <a:lnTo>
                  <a:pt x="825993" y="34416"/>
                </a:lnTo>
                <a:lnTo>
                  <a:pt x="0" y="34416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48466" y="1243291"/>
            <a:ext cx="7614622" cy="3398617"/>
          </a:xfrm>
          <a:custGeom>
            <a:avLst/>
            <a:gdLst/>
            <a:ahLst/>
            <a:cxnLst/>
            <a:rect l="l" t="t" r="r" b="b"/>
            <a:pathLst>
              <a:path w="7614622" h="3398617">
                <a:moveTo>
                  <a:pt x="68822" y="0"/>
                </a:moveTo>
                <a:lnTo>
                  <a:pt x="7545800" y="0"/>
                </a:lnTo>
                <a:cubicBezTo>
                  <a:pt x="7583810" y="0"/>
                  <a:pt x="7614622" y="30813"/>
                  <a:pt x="7614622" y="68822"/>
                </a:cubicBezTo>
                <a:lnTo>
                  <a:pt x="7614622" y="3329795"/>
                </a:lnTo>
                <a:cubicBezTo>
                  <a:pt x="7614622" y="3367804"/>
                  <a:pt x="7583810" y="3398617"/>
                  <a:pt x="7545800" y="3398617"/>
                </a:cubicBezTo>
                <a:lnTo>
                  <a:pt x="68822" y="3398617"/>
                </a:lnTo>
                <a:cubicBezTo>
                  <a:pt x="30813" y="3398617"/>
                  <a:pt x="0" y="3367804"/>
                  <a:pt x="0" y="3329795"/>
                </a:cubicBezTo>
                <a:lnTo>
                  <a:pt x="0" y="68822"/>
                </a:lnTo>
                <a:cubicBezTo>
                  <a:pt x="0" y="30838"/>
                  <a:pt x="30838" y="0"/>
                  <a:pt x="6882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24850" y="1454092"/>
            <a:ext cx="258123" cy="206498"/>
          </a:xfrm>
          <a:custGeom>
            <a:avLst/>
            <a:gdLst/>
            <a:ahLst/>
            <a:cxnLst/>
            <a:rect l="l" t="t" r="r" b="b"/>
            <a:pathLst>
              <a:path w="258123" h="206498">
                <a:moveTo>
                  <a:pt x="167739" y="84898"/>
                </a:moveTo>
                <a:cubicBezTo>
                  <a:pt x="172660" y="83567"/>
                  <a:pt x="177822" y="85906"/>
                  <a:pt x="180041" y="90464"/>
                </a:cubicBezTo>
                <a:lnTo>
                  <a:pt x="187542" y="105629"/>
                </a:lnTo>
                <a:cubicBezTo>
                  <a:pt x="191697" y="106193"/>
                  <a:pt x="195770" y="107323"/>
                  <a:pt x="199602" y="108896"/>
                </a:cubicBezTo>
                <a:lnTo>
                  <a:pt x="213718" y="99498"/>
                </a:lnTo>
                <a:cubicBezTo>
                  <a:pt x="217952" y="96675"/>
                  <a:pt x="223559" y="97240"/>
                  <a:pt x="227148" y="100829"/>
                </a:cubicBezTo>
                <a:lnTo>
                  <a:pt x="234892" y="108573"/>
                </a:lnTo>
                <a:cubicBezTo>
                  <a:pt x="238481" y="112162"/>
                  <a:pt x="239046" y="117809"/>
                  <a:pt x="236223" y="122003"/>
                </a:cubicBezTo>
                <a:lnTo>
                  <a:pt x="226825" y="136079"/>
                </a:lnTo>
                <a:cubicBezTo>
                  <a:pt x="227592" y="137975"/>
                  <a:pt x="228277" y="139951"/>
                  <a:pt x="228842" y="142008"/>
                </a:cubicBezTo>
                <a:cubicBezTo>
                  <a:pt x="229407" y="144065"/>
                  <a:pt x="229770" y="146081"/>
                  <a:pt x="230052" y="148138"/>
                </a:cubicBezTo>
                <a:lnTo>
                  <a:pt x="245257" y="155640"/>
                </a:lnTo>
                <a:cubicBezTo>
                  <a:pt x="249814" y="157899"/>
                  <a:pt x="252154" y="163061"/>
                  <a:pt x="250823" y="167941"/>
                </a:cubicBezTo>
                <a:lnTo>
                  <a:pt x="248000" y="178508"/>
                </a:lnTo>
                <a:cubicBezTo>
                  <a:pt x="246669" y="183388"/>
                  <a:pt x="242111" y="186695"/>
                  <a:pt x="237029" y="186373"/>
                </a:cubicBezTo>
                <a:lnTo>
                  <a:pt x="220090" y="185284"/>
                </a:lnTo>
                <a:cubicBezTo>
                  <a:pt x="217549" y="188551"/>
                  <a:pt x="214605" y="191576"/>
                  <a:pt x="211257" y="194157"/>
                </a:cubicBezTo>
                <a:lnTo>
                  <a:pt x="212346" y="211056"/>
                </a:lnTo>
                <a:cubicBezTo>
                  <a:pt x="212669" y="216138"/>
                  <a:pt x="209362" y="220735"/>
                  <a:pt x="204482" y="222026"/>
                </a:cubicBezTo>
                <a:lnTo>
                  <a:pt x="193915" y="224849"/>
                </a:lnTo>
                <a:cubicBezTo>
                  <a:pt x="188994" y="226180"/>
                  <a:pt x="183872" y="223841"/>
                  <a:pt x="181614" y="219283"/>
                </a:cubicBezTo>
                <a:lnTo>
                  <a:pt x="174112" y="204119"/>
                </a:lnTo>
                <a:cubicBezTo>
                  <a:pt x="169958" y="203554"/>
                  <a:pt x="165884" y="202425"/>
                  <a:pt x="162053" y="200852"/>
                </a:cubicBezTo>
                <a:lnTo>
                  <a:pt x="147937" y="210249"/>
                </a:lnTo>
                <a:cubicBezTo>
                  <a:pt x="143702" y="213072"/>
                  <a:pt x="138096" y="212508"/>
                  <a:pt x="134506" y="208918"/>
                </a:cubicBezTo>
                <a:lnTo>
                  <a:pt x="126762" y="201174"/>
                </a:lnTo>
                <a:cubicBezTo>
                  <a:pt x="123173" y="197585"/>
                  <a:pt x="122608" y="191979"/>
                  <a:pt x="125432" y="187744"/>
                </a:cubicBezTo>
                <a:lnTo>
                  <a:pt x="134829" y="173628"/>
                </a:lnTo>
                <a:cubicBezTo>
                  <a:pt x="134063" y="171732"/>
                  <a:pt x="133377" y="169756"/>
                  <a:pt x="132812" y="167699"/>
                </a:cubicBezTo>
                <a:cubicBezTo>
                  <a:pt x="132248" y="165642"/>
                  <a:pt x="131885" y="163585"/>
                  <a:pt x="131602" y="161569"/>
                </a:cubicBezTo>
                <a:lnTo>
                  <a:pt x="116397" y="154067"/>
                </a:lnTo>
                <a:cubicBezTo>
                  <a:pt x="111840" y="151808"/>
                  <a:pt x="109541" y="146646"/>
                  <a:pt x="110831" y="141766"/>
                </a:cubicBezTo>
                <a:lnTo>
                  <a:pt x="113655" y="131199"/>
                </a:lnTo>
                <a:cubicBezTo>
                  <a:pt x="114986" y="126319"/>
                  <a:pt x="119543" y="123012"/>
                  <a:pt x="124625" y="123334"/>
                </a:cubicBezTo>
                <a:lnTo>
                  <a:pt x="141524" y="124423"/>
                </a:lnTo>
                <a:cubicBezTo>
                  <a:pt x="144065" y="121156"/>
                  <a:pt x="147009" y="118132"/>
                  <a:pt x="150357" y="115550"/>
                </a:cubicBezTo>
                <a:lnTo>
                  <a:pt x="149268" y="98692"/>
                </a:lnTo>
                <a:cubicBezTo>
                  <a:pt x="148945" y="93610"/>
                  <a:pt x="152252" y="89012"/>
                  <a:pt x="157132" y="87721"/>
                </a:cubicBezTo>
                <a:lnTo>
                  <a:pt x="167699" y="84898"/>
                </a:lnTo>
                <a:close/>
                <a:moveTo>
                  <a:pt x="180847" y="137128"/>
                </a:moveTo>
                <a:cubicBezTo>
                  <a:pt x="171053" y="137139"/>
                  <a:pt x="163110" y="145100"/>
                  <a:pt x="163122" y="154894"/>
                </a:cubicBezTo>
                <a:cubicBezTo>
                  <a:pt x="163133" y="164688"/>
                  <a:pt x="171093" y="172631"/>
                  <a:pt x="180888" y="172620"/>
                </a:cubicBezTo>
                <a:cubicBezTo>
                  <a:pt x="190682" y="172608"/>
                  <a:pt x="198625" y="164648"/>
                  <a:pt x="198613" y="154854"/>
                </a:cubicBezTo>
                <a:cubicBezTo>
                  <a:pt x="198602" y="145059"/>
                  <a:pt x="190642" y="137117"/>
                  <a:pt x="180847" y="137128"/>
                </a:cubicBezTo>
                <a:close/>
                <a:moveTo>
                  <a:pt x="90706" y="-18351"/>
                </a:moveTo>
                <a:lnTo>
                  <a:pt x="101273" y="-15528"/>
                </a:lnTo>
                <a:cubicBezTo>
                  <a:pt x="106153" y="-14197"/>
                  <a:pt x="109460" y="-9599"/>
                  <a:pt x="109138" y="-4557"/>
                </a:cubicBezTo>
                <a:lnTo>
                  <a:pt x="108049" y="12301"/>
                </a:lnTo>
                <a:cubicBezTo>
                  <a:pt x="111396" y="14882"/>
                  <a:pt x="114340" y="17867"/>
                  <a:pt x="116881" y="21174"/>
                </a:cubicBezTo>
                <a:lnTo>
                  <a:pt x="133821" y="20085"/>
                </a:lnTo>
                <a:cubicBezTo>
                  <a:pt x="138862" y="19763"/>
                  <a:pt x="143460" y="23070"/>
                  <a:pt x="144791" y="27950"/>
                </a:cubicBezTo>
                <a:lnTo>
                  <a:pt x="147614" y="38517"/>
                </a:lnTo>
                <a:cubicBezTo>
                  <a:pt x="148905" y="43397"/>
                  <a:pt x="146606" y="48559"/>
                  <a:pt x="142048" y="50818"/>
                </a:cubicBezTo>
                <a:lnTo>
                  <a:pt x="126843" y="58320"/>
                </a:lnTo>
                <a:cubicBezTo>
                  <a:pt x="126561" y="60377"/>
                  <a:pt x="126158" y="62433"/>
                  <a:pt x="125633" y="64450"/>
                </a:cubicBezTo>
                <a:cubicBezTo>
                  <a:pt x="125109" y="66467"/>
                  <a:pt x="124383" y="68483"/>
                  <a:pt x="123617" y="70379"/>
                </a:cubicBezTo>
                <a:lnTo>
                  <a:pt x="133014" y="84495"/>
                </a:lnTo>
                <a:cubicBezTo>
                  <a:pt x="135837" y="88730"/>
                  <a:pt x="135272" y="94336"/>
                  <a:pt x="131683" y="97925"/>
                </a:cubicBezTo>
                <a:lnTo>
                  <a:pt x="123939" y="105669"/>
                </a:lnTo>
                <a:cubicBezTo>
                  <a:pt x="120350" y="109259"/>
                  <a:pt x="114744" y="109823"/>
                  <a:pt x="110509" y="107000"/>
                </a:cubicBezTo>
                <a:lnTo>
                  <a:pt x="96393" y="97603"/>
                </a:lnTo>
                <a:cubicBezTo>
                  <a:pt x="92561" y="99176"/>
                  <a:pt x="88488" y="100305"/>
                  <a:pt x="84334" y="100870"/>
                </a:cubicBezTo>
                <a:lnTo>
                  <a:pt x="76832" y="116034"/>
                </a:lnTo>
                <a:cubicBezTo>
                  <a:pt x="74573" y="120592"/>
                  <a:pt x="69411" y="122891"/>
                  <a:pt x="64531" y="121600"/>
                </a:cubicBezTo>
                <a:lnTo>
                  <a:pt x="53964" y="118777"/>
                </a:lnTo>
                <a:cubicBezTo>
                  <a:pt x="49043" y="117446"/>
                  <a:pt x="45776" y="112848"/>
                  <a:pt x="46099" y="107807"/>
                </a:cubicBezTo>
                <a:lnTo>
                  <a:pt x="47188" y="90908"/>
                </a:lnTo>
                <a:cubicBezTo>
                  <a:pt x="43841" y="88326"/>
                  <a:pt x="40896" y="85342"/>
                  <a:pt x="38355" y="82035"/>
                </a:cubicBezTo>
                <a:lnTo>
                  <a:pt x="21416" y="83124"/>
                </a:lnTo>
                <a:cubicBezTo>
                  <a:pt x="16375" y="83446"/>
                  <a:pt x="11777" y="80139"/>
                  <a:pt x="10446" y="75259"/>
                </a:cubicBezTo>
                <a:lnTo>
                  <a:pt x="7623" y="64692"/>
                </a:lnTo>
                <a:cubicBezTo>
                  <a:pt x="6332" y="59812"/>
                  <a:pt x="8631" y="54649"/>
                  <a:pt x="13188" y="52391"/>
                </a:cubicBezTo>
                <a:lnTo>
                  <a:pt x="28394" y="44889"/>
                </a:lnTo>
                <a:cubicBezTo>
                  <a:pt x="28676" y="42832"/>
                  <a:pt x="29079" y="40816"/>
                  <a:pt x="29603" y="38759"/>
                </a:cubicBezTo>
                <a:cubicBezTo>
                  <a:pt x="30168" y="36702"/>
                  <a:pt x="30813" y="34726"/>
                  <a:pt x="31620" y="32830"/>
                </a:cubicBezTo>
                <a:lnTo>
                  <a:pt x="22223" y="18754"/>
                </a:lnTo>
                <a:cubicBezTo>
                  <a:pt x="19400" y="14519"/>
                  <a:pt x="19964" y="8913"/>
                  <a:pt x="23554" y="5324"/>
                </a:cubicBezTo>
                <a:lnTo>
                  <a:pt x="31297" y="-2420"/>
                </a:lnTo>
                <a:cubicBezTo>
                  <a:pt x="34887" y="-6009"/>
                  <a:pt x="40493" y="-6574"/>
                  <a:pt x="44728" y="-3751"/>
                </a:cubicBezTo>
                <a:lnTo>
                  <a:pt x="58844" y="5646"/>
                </a:lnTo>
                <a:cubicBezTo>
                  <a:pt x="62675" y="4074"/>
                  <a:pt x="66749" y="2944"/>
                  <a:pt x="70903" y="2380"/>
                </a:cubicBezTo>
                <a:lnTo>
                  <a:pt x="78405" y="-12785"/>
                </a:lnTo>
                <a:cubicBezTo>
                  <a:pt x="80663" y="-17343"/>
                  <a:pt x="85785" y="-19642"/>
                  <a:pt x="90706" y="-18351"/>
                </a:cubicBezTo>
                <a:close/>
                <a:moveTo>
                  <a:pt x="77598" y="33879"/>
                </a:moveTo>
                <a:cubicBezTo>
                  <a:pt x="67804" y="33879"/>
                  <a:pt x="59852" y="41830"/>
                  <a:pt x="59852" y="51625"/>
                </a:cubicBezTo>
                <a:cubicBezTo>
                  <a:pt x="59852" y="61419"/>
                  <a:pt x="67804" y="69371"/>
                  <a:pt x="77598" y="69371"/>
                </a:cubicBezTo>
                <a:cubicBezTo>
                  <a:pt x="87392" y="69371"/>
                  <a:pt x="95344" y="61419"/>
                  <a:pt x="95344" y="51625"/>
                </a:cubicBezTo>
                <a:cubicBezTo>
                  <a:pt x="95344" y="41830"/>
                  <a:pt x="87392" y="33879"/>
                  <a:pt x="77598" y="3387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82972" y="1419675"/>
            <a:ext cx="7106981" cy="275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2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AgentTune (SIGMOD 2025)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2058" y="1832672"/>
            <a:ext cx="7244646" cy="653911"/>
          </a:xfrm>
          <a:custGeom>
            <a:avLst/>
            <a:gdLst/>
            <a:ahLst/>
            <a:cxnLst/>
            <a:rect l="l" t="t" r="r" b="b"/>
            <a:pathLst>
              <a:path w="7244646" h="653911">
                <a:moveTo>
                  <a:pt x="34416" y="0"/>
                </a:moveTo>
                <a:lnTo>
                  <a:pt x="7175816" y="0"/>
                </a:lnTo>
                <a:cubicBezTo>
                  <a:pt x="7213830" y="0"/>
                  <a:pt x="7244646" y="30817"/>
                  <a:pt x="7244646" y="68831"/>
                </a:cubicBezTo>
                <a:lnTo>
                  <a:pt x="7244646" y="585080"/>
                </a:lnTo>
                <a:cubicBezTo>
                  <a:pt x="7244646" y="623095"/>
                  <a:pt x="7213830" y="653911"/>
                  <a:pt x="7175816" y="653911"/>
                </a:cubicBezTo>
                <a:lnTo>
                  <a:pt x="34416" y="653911"/>
                </a:lnTo>
                <a:cubicBezTo>
                  <a:pt x="15409" y="653911"/>
                  <a:pt x="0" y="638502"/>
                  <a:pt x="0" y="619495"/>
                </a:cubicBezTo>
                <a:lnTo>
                  <a:pt x="0" y="34416"/>
                </a:lnTo>
                <a:cubicBezTo>
                  <a:pt x="0" y="15409"/>
                  <a:pt x="15409" y="0"/>
                  <a:pt x="3441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42058" y="1832672"/>
            <a:ext cx="34416" cy="653911"/>
          </a:xfrm>
          <a:custGeom>
            <a:avLst/>
            <a:gdLst/>
            <a:ahLst/>
            <a:cxnLst/>
            <a:rect l="l" t="t" r="r" b="b"/>
            <a:pathLst>
              <a:path w="34416" h="653911">
                <a:moveTo>
                  <a:pt x="34416" y="0"/>
                </a:moveTo>
                <a:lnTo>
                  <a:pt x="34416" y="0"/>
                </a:lnTo>
                <a:lnTo>
                  <a:pt x="34416" y="653911"/>
                </a:lnTo>
                <a:lnTo>
                  <a:pt x="34416" y="653911"/>
                </a:lnTo>
                <a:cubicBezTo>
                  <a:pt x="15409" y="653911"/>
                  <a:pt x="0" y="638502"/>
                  <a:pt x="0" y="619495"/>
                </a:cubicBezTo>
                <a:lnTo>
                  <a:pt x="0" y="34416"/>
                </a:lnTo>
                <a:cubicBezTo>
                  <a:pt x="0" y="15409"/>
                  <a:pt x="15409" y="0"/>
                  <a:pt x="34416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62515" y="1935921"/>
            <a:ext cx="7089773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多智能体协作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2515" y="2176836"/>
            <a:ext cx="7089773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将调优过程分解为</a:t>
            </a:r>
            <a:r>
              <a:rPr lang="en-US" sz="1084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专业智能体 </a:t>
            </a: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：工作负载分析器、旋钮选择器、范围剪枝器、配置推荐器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058" y="2589832"/>
            <a:ext cx="7244646" cy="653911"/>
          </a:xfrm>
          <a:custGeom>
            <a:avLst/>
            <a:gdLst/>
            <a:ahLst/>
            <a:cxnLst/>
            <a:rect l="l" t="t" r="r" b="b"/>
            <a:pathLst>
              <a:path w="7244646" h="653911">
                <a:moveTo>
                  <a:pt x="34416" y="0"/>
                </a:moveTo>
                <a:lnTo>
                  <a:pt x="7175816" y="0"/>
                </a:lnTo>
                <a:cubicBezTo>
                  <a:pt x="7213830" y="0"/>
                  <a:pt x="7244646" y="30817"/>
                  <a:pt x="7244646" y="68831"/>
                </a:cubicBezTo>
                <a:lnTo>
                  <a:pt x="7244646" y="585080"/>
                </a:lnTo>
                <a:cubicBezTo>
                  <a:pt x="7244646" y="623095"/>
                  <a:pt x="7213830" y="653911"/>
                  <a:pt x="7175816" y="653911"/>
                </a:cubicBezTo>
                <a:lnTo>
                  <a:pt x="34416" y="653911"/>
                </a:lnTo>
                <a:cubicBezTo>
                  <a:pt x="15409" y="653911"/>
                  <a:pt x="0" y="638502"/>
                  <a:pt x="0" y="619495"/>
                </a:cubicBezTo>
                <a:lnTo>
                  <a:pt x="0" y="34416"/>
                </a:lnTo>
                <a:cubicBezTo>
                  <a:pt x="0" y="15409"/>
                  <a:pt x="15409" y="0"/>
                  <a:pt x="3441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42058" y="2589832"/>
            <a:ext cx="34416" cy="653911"/>
          </a:xfrm>
          <a:custGeom>
            <a:avLst/>
            <a:gdLst/>
            <a:ahLst/>
            <a:cxnLst/>
            <a:rect l="l" t="t" r="r" b="b"/>
            <a:pathLst>
              <a:path w="34416" h="653911">
                <a:moveTo>
                  <a:pt x="34416" y="0"/>
                </a:moveTo>
                <a:lnTo>
                  <a:pt x="34416" y="0"/>
                </a:lnTo>
                <a:lnTo>
                  <a:pt x="34416" y="653911"/>
                </a:lnTo>
                <a:lnTo>
                  <a:pt x="34416" y="653911"/>
                </a:lnTo>
                <a:cubicBezTo>
                  <a:pt x="15409" y="653911"/>
                  <a:pt x="0" y="638502"/>
                  <a:pt x="0" y="619495"/>
                </a:cubicBezTo>
                <a:lnTo>
                  <a:pt x="0" y="34416"/>
                </a:lnTo>
                <a:cubicBezTo>
                  <a:pt x="0" y="15409"/>
                  <a:pt x="15409" y="0"/>
                  <a:pt x="34416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62515" y="2693081"/>
            <a:ext cx="7089773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反馈驱动优化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2515" y="2933996"/>
            <a:ext cx="7089773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基于</a:t>
            </a:r>
            <a:r>
              <a:rPr lang="en-US" sz="1084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DBMS反馈 </a:t>
            </a: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（性能和执行特征）优化配置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2058" y="3346992"/>
            <a:ext cx="7244646" cy="653911"/>
          </a:xfrm>
          <a:custGeom>
            <a:avLst/>
            <a:gdLst/>
            <a:ahLst/>
            <a:cxnLst/>
            <a:rect l="l" t="t" r="r" b="b"/>
            <a:pathLst>
              <a:path w="7244646" h="653911">
                <a:moveTo>
                  <a:pt x="34416" y="0"/>
                </a:moveTo>
                <a:lnTo>
                  <a:pt x="7175816" y="0"/>
                </a:lnTo>
                <a:cubicBezTo>
                  <a:pt x="7213830" y="0"/>
                  <a:pt x="7244646" y="30817"/>
                  <a:pt x="7244646" y="68831"/>
                </a:cubicBezTo>
                <a:lnTo>
                  <a:pt x="7244646" y="585080"/>
                </a:lnTo>
                <a:cubicBezTo>
                  <a:pt x="7244646" y="623095"/>
                  <a:pt x="7213830" y="653911"/>
                  <a:pt x="7175816" y="653911"/>
                </a:cubicBezTo>
                <a:lnTo>
                  <a:pt x="34416" y="653911"/>
                </a:lnTo>
                <a:cubicBezTo>
                  <a:pt x="15409" y="653911"/>
                  <a:pt x="0" y="638502"/>
                  <a:pt x="0" y="619495"/>
                </a:cubicBezTo>
                <a:lnTo>
                  <a:pt x="0" y="34416"/>
                </a:lnTo>
                <a:cubicBezTo>
                  <a:pt x="0" y="15409"/>
                  <a:pt x="15409" y="0"/>
                  <a:pt x="3441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42058" y="3346992"/>
            <a:ext cx="34416" cy="653911"/>
          </a:xfrm>
          <a:custGeom>
            <a:avLst/>
            <a:gdLst/>
            <a:ahLst/>
            <a:cxnLst/>
            <a:rect l="l" t="t" r="r" b="b"/>
            <a:pathLst>
              <a:path w="34416" h="653911">
                <a:moveTo>
                  <a:pt x="34416" y="0"/>
                </a:moveTo>
                <a:lnTo>
                  <a:pt x="34416" y="0"/>
                </a:lnTo>
                <a:lnTo>
                  <a:pt x="34416" y="653911"/>
                </a:lnTo>
                <a:lnTo>
                  <a:pt x="34416" y="653911"/>
                </a:lnTo>
                <a:cubicBezTo>
                  <a:pt x="15409" y="653911"/>
                  <a:pt x="0" y="638502"/>
                  <a:pt x="0" y="619495"/>
                </a:cubicBezTo>
                <a:lnTo>
                  <a:pt x="0" y="34416"/>
                </a:lnTo>
                <a:cubicBezTo>
                  <a:pt x="0" y="15409"/>
                  <a:pt x="15409" y="0"/>
                  <a:pt x="34416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62515" y="3450241"/>
            <a:ext cx="7089773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束搜索策略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62515" y="3691156"/>
            <a:ext cx="7089773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生成新的候选配置用于</a:t>
            </a:r>
            <a:r>
              <a:rPr lang="en-US" sz="1084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束搜索策略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08686" y="1243291"/>
            <a:ext cx="3734176" cy="886222"/>
          </a:xfrm>
          <a:custGeom>
            <a:avLst/>
            <a:gdLst/>
            <a:ahLst/>
            <a:cxnLst/>
            <a:rect l="l" t="t" r="r" b="b"/>
            <a:pathLst>
              <a:path w="3734176" h="886222">
                <a:moveTo>
                  <a:pt x="68833" y="0"/>
                </a:moveTo>
                <a:lnTo>
                  <a:pt x="3665344" y="0"/>
                </a:lnTo>
                <a:cubicBezTo>
                  <a:pt x="3703359" y="0"/>
                  <a:pt x="3734176" y="30818"/>
                  <a:pt x="3734176" y="68833"/>
                </a:cubicBezTo>
                <a:lnTo>
                  <a:pt x="3734176" y="817389"/>
                </a:lnTo>
                <a:cubicBezTo>
                  <a:pt x="3734176" y="855404"/>
                  <a:pt x="3703359" y="886222"/>
                  <a:pt x="3665344" y="886222"/>
                </a:cubicBezTo>
                <a:lnTo>
                  <a:pt x="68833" y="886222"/>
                </a:lnTo>
                <a:cubicBezTo>
                  <a:pt x="30818" y="886222"/>
                  <a:pt x="0" y="855404"/>
                  <a:pt x="0" y="817389"/>
                </a:cubicBezTo>
                <a:lnTo>
                  <a:pt x="0" y="68833"/>
                </a:lnTo>
                <a:cubicBezTo>
                  <a:pt x="0" y="30843"/>
                  <a:pt x="30843" y="0"/>
                  <a:pt x="68833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50653" y="1385259"/>
            <a:ext cx="3527678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301202" y="1729423"/>
            <a:ext cx="225857" cy="258123"/>
          </a:xfrm>
          <a:custGeom>
            <a:avLst/>
            <a:gdLst/>
            <a:ahLst/>
            <a:cxnLst/>
            <a:rect l="l" t="t" r="r" b="b"/>
            <a:pathLst>
              <a:path w="225857" h="258123">
                <a:moveTo>
                  <a:pt x="225857" y="103753"/>
                </a:moveTo>
                <a:cubicBezTo>
                  <a:pt x="218396" y="108694"/>
                  <a:pt x="209826" y="112677"/>
                  <a:pt x="200902" y="115853"/>
                </a:cubicBezTo>
                <a:cubicBezTo>
                  <a:pt x="177207" y="124322"/>
                  <a:pt x="146102" y="129061"/>
                  <a:pt x="112929" y="129061"/>
                </a:cubicBezTo>
                <a:cubicBezTo>
                  <a:pt x="79756" y="129061"/>
                  <a:pt x="48600" y="124272"/>
                  <a:pt x="24955" y="115853"/>
                </a:cubicBezTo>
                <a:cubicBezTo>
                  <a:pt x="16082" y="112677"/>
                  <a:pt x="7461" y="108694"/>
                  <a:pt x="0" y="103753"/>
                </a:cubicBezTo>
                <a:lnTo>
                  <a:pt x="0" y="145194"/>
                </a:lnTo>
                <a:cubicBezTo>
                  <a:pt x="0" y="167477"/>
                  <a:pt x="50566" y="185526"/>
                  <a:pt x="112929" y="185526"/>
                </a:cubicBezTo>
                <a:cubicBezTo>
                  <a:pt x="175292" y="185526"/>
                  <a:pt x="225857" y="167477"/>
                  <a:pt x="225857" y="145194"/>
                </a:cubicBezTo>
                <a:lnTo>
                  <a:pt x="225857" y="103753"/>
                </a:lnTo>
                <a:close/>
                <a:moveTo>
                  <a:pt x="225857" y="64531"/>
                </a:moveTo>
                <a:lnTo>
                  <a:pt x="225857" y="40332"/>
                </a:lnTo>
                <a:cubicBezTo>
                  <a:pt x="225857" y="18048"/>
                  <a:pt x="175292" y="0"/>
                  <a:pt x="112929" y="0"/>
                </a:cubicBezTo>
                <a:cubicBezTo>
                  <a:pt x="50566" y="0"/>
                  <a:pt x="0" y="18048"/>
                  <a:pt x="0" y="40332"/>
                </a:cubicBezTo>
                <a:lnTo>
                  <a:pt x="0" y="64531"/>
                </a:lnTo>
                <a:cubicBezTo>
                  <a:pt x="0" y="86814"/>
                  <a:pt x="50566" y="104862"/>
                  <a:pt x="112929" y="104862"/>
                </a:cubicBezTo>
                <a:cubicBezTo>
                  <a:pt x="175292" y="104862"/>
                  <a:pt x="225857" y="86814"/>
                  <a:pt x="225857" y="64531"/>
                </a:cubicBezTo>
                <a:close/>
                <a:moveTo>
                  <a:pt x="200902" y="196516"/>
                </a:moveTo>
                <a:cubicBezTo>
                  <a:pt x="177258" y="204935"/>
                  <a:pt x="146152" y="209725"/>
                  <a:pt x="112929" y="209725"/>
                </a:cubicBezTo>
                <a:cubicBezTo>
                  <a:pt x="79705" y="209725"/>
                  <a:pt x="48600" y="204935"/>
                  <a:pt x="24955" y="196516"/>
                </a:cubicBezTo>
                <a:cubicBezTo>
                  <a:pt x="16082" y="193340"/>
                  <a:pt x="7461" y="189357"/>
                  <a:pt x="0" y="184417"/>
                </a:cubicBezTo>
                <a:lnTo>
                  <a:pt x="0" y="217791"/>
                </a:lnTo>
                <a:cubicBezTo>
                  <a:pt x="0" y="240074"/>
                  <a:pt x="50566" y="258123"/>
                  <a:pt x="112929" y="258123"/>
                </a:cubicBezTo>
                <a:cubicBezTo>
                  <a:pt x="175292" y="258123"/>
                  <a:pt x="225857" y="240074"/>
                  <a:pt x="225857" y="217791"/>
                </a:cubicBezTo>
                <a:lnTo>
                  <a:pt x="225857" y="184417"/>
                </a:lnTo>
                <a:cubicBezTo>
                  <a:pt x="218396" y="189357"/>
                  <a:pt x="209826" y="193340"/>
                  <a:pt x="200902" y="196516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676556" y="1755235"/>
            <a:ext cx="1032491" cy="2064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数据库自动调优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08686" y="2275783"/>
            <a:ext cx="3734176" cy="1282010"/>
          </a:xfrm>
          <a:custGeom>
            <a:avLst/>
            <a:gdLst/>
            <a:ahLst/>
            <a:cxnLst/>
            <a:rect l="l" t="t" r="r" b="b"/>
            <a:pathLst>
              <a:path w="3734176" h="1282010">
                <a:moveTo>
                  <a:pt x="68831" y="0"/>
                </a:moveTo>
                <a:lnTo>
                  <a:pt x="3665345" y="0"/>
                </a:lnTo>
                <a:cubicBezTo>
                  <a:pt x="3703360" y="0"/>
                  <a:pt x="3734176" y="30817"/>
                  <a:pt x="3734176" y="68831"/>
                </a:cubicBezTo>
                <a:lnTo>
                  <a:pt x="3734176" y="1213179"/>
                </a:lnTo>
                <a:cubicBezTo>
                  <a:pt x="3734176" y="1251193"/>
                  <a:pt x="3703360" y="1282010"/>
                  <a:pt x="3665345" y="1282010"/>
                </a:cubicBezTo>
                <a:lnTo>
                  <a:pt x="68831" y="1282010"/>
                </a:lnTo>
                <a:cubicBezTo>
                  <a:pt x="30817" y="1282010"/>
                  <a:pt x="0" y="1251193"/>
                  <a:pt x="0" y="1213179"/>
                </a:cubicBezTo>
                <a:lnTo>
                  <a:pt x="0" y="68831"/>
                </a:lnTo>
                <a:cubicBezTo>
                  <a:pt x="0" y="30842"/>
                  <a:pt x="30842" y="0"/>
                  <a:pt x="6883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50653" y="2417750"/>
            <a:ext cx="3527678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76465" y="2779122"/>
            <a:ext cx="120457" cy="137665"/>
          </a:xfrm>
          <a:custGeom>
            <a:avLst/>
            <a:gdLst/>
            <a:ahLst/>
            <a:cxnLst/>
            <a:rect l="l" t="t" r="r" b="b"/>
            <a:pathLst>
              <a:path w="120457" h="137665">
                <a:moveTo>
                  <a:pt x="116908" y="18848"/>
                </a:moveTo>
                <a:cubicBezTo>
                  <a:pt x="120753" y="21645"/>
                  <a:pt x="121613" y="27022"/>
                  <a:pt x="118817" y="30867"/>
                </a:cubicBezTo>
                <a:lnTo>
                  <a:pt x="49984" y="125512"/>
                </a:lnTo>
                <a:cubicBezTo>
                  <a:pt x="48506" y="127556"/>
                  <a:pt x="46220" y="128819"/>
                  <a:pt x="43693" y="129035"/>
                </a:cubicBezTo>
                <a:cubicBezTo>
                  <a:pt x="41165" y="129250"/>
                  <a:pt x="38718" y="128309"/>
                  <a:pt x="36944" y="126534"/>
                </a:cubicBezTo>
                <a:lnTo>
                  <a:pt x="2527" y="92118"/>
                </a:lnTo>
                <a:cubicBezTo>
                  <a:pt x="-834" y="88757"/>
                  <a:pt x="-834" y="83298"/>
                  <a:pt x="2527" y="79937"/>
                </a:cubicBezTo>
                <a:cubicBezTo>
                  <a:pt x="5888" y="76576"/>
                  <a:pt x="11347" y="76576"/>
                  <a:pt x="14708" y="79937"/>
                </a:cubicBezTo>
                <a:lnTo>
                  <a:pt x="41999" y="107229"/>
                </a:lnTo>
                <a:lnTo>
                  <a:pt x="104916" y="20730"/>
                </a:lnTo>
                <a:cubicBezTo>
                  <a:pt x="107712" y="16886"/>
                  <a:pt x="113090" y="16025"/>
                  <a:pt x="116935" y="1882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91568" y="2761914"/>
            <a:ext cx="782972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多智能体协作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76465" y="3020037"/>
            <a:ext cx="120457" cy="137665"/>
          </a:xfrm>
          <a:custGeom>
            <a:avLst/>
            <a:gdLst/>
            <a:ahLst/>
            <a:cxnLst/>
            <a:rect l="l" t="t" r="r" b="b"/>
            <a:pathLst>
              <a:path w="120457" h="137665">
                <a:moveTo>
                  <a:pt x="116908" y="18848"/>
                </a:moveTo>
                <a:cubicBezTo>
                  <a:pt x="120753" y="21645"/>
                  <a:pt x="121613" y="27022"/>
                  <a:pt x="118817" y="30867"/>
                </a:cubicBezTo>
                <a:lnTo>
                  <a:pt x="49984" y="125512"/>
                </a:lnTo>
                <a:cubicBezTo>
                  <a:pt x="48506" y="127556"/>
                  <a:pt x="46220" y="128819"/>
                  <a:pt x="43693" y="129035"/>
                </a:cubicBezTo>
                <a:cubicBezTo>
                  <a:pt x="41165" y="129250"/>
                  <a:pt x="38718" y="128309"/>
                  <a:pt x="36944" y="126534"/>
                </a:cubicBezTo>
                <a:lnTo>
                  <a:pt x="2527" y="92118"/>
                </a:lnTo>
                <a:cubicBezTo>
                  <a:pt x="-834" y="88757"/>
                  <a:pt x="-834" y="83298"/>
                  <a:pt x="2527" y="79937"/>
                </a:cubicBezTo>
                <a:cubicBezTo>
                  <a:pt x="5888" y="76576"/>
                  <a:pt x="11347" y="76576"/>
                  <a:pt x="14708" y="79937"/>
                </a:cubicBezTo>
                <a:lnTo>
                  <a:pt x="41999" y="107229"/>
                </a:lnTo>
                <a:lnTo>
                  <a:pt x="104916" y="20730"/>
                </a:lnTo>
                <a:cubicBezTo>
                  <a:pt x="107712" y="16886"/>
                  <a:pt x="113090" y="16025"/>
                  <a:pt x="116935" y="1882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91568" y="3002829"/>
            <a:ext cx="782972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环境感知反馈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76465" y="3260951"/>
            <a:ext cx="120457" cy="137665"/>
          </a:xfrm>
          <a:custGeom>
            <a:avLst/>
            <a:gdLst/>
            <a:ahLst/>
            <a:cxnLst/>
            <a:rect l="l" t="t" r="r" b="b"/>
            <a:pathLst>
              <a:path w="120457" h="137665">
                <a:moveTo>
                  <a:pt x="116908" y="18848"/>
                </a:moveTo>
                <a:cubicBezTo>
                  <a:pt x="120753" y="21645"/>
                  <a:pt x="121613" y="27022"/>
                  <a:pt x="118817" y="30867"/>
                </a:cubicBezTo>
                <a:lnTo>
                  <a:pt x="49984" y="125512"/>
                </a:lnTo>
                <a:cubicBezTo>
                  <a:pt x="48506" y="127556"/>
                  <a:pt x="46220" y="128819"/>
                  <a:pt x="43693" y="129035"/>
                </a:cubicBezTo>
                <a:cubicBezTo>
                  <a:pt x="41165" y="129250"/>
                  <a:pt x="38718" y="128309"/>
                  <a:pt x="36944" y="126534"/>
                </a:cubicBezTo>
                <a:lnTo>
                  <a:pt x="2527" y="92118"/>
                </a:lnTo>
                <a:cubicBezTo>
                  <a:pt x="-834" y="88757"/>
                  <a:pt x="-834" y="83298"/>
                  <a:pt x="2527" y="79937"/>
                </a:cubicBezTo>
                <a:cubicBezTo>
                  <a:pt x="5888" y="76576"/>
                  <a:pt x="11347" y="76576"/>
                  <a:pt x="14708" y="79937"/>
                </a:cubicBezTo>
                <a:lnTo>
                  <a:pt x="41999" y="107229"/>
                </a:lnTo>
                <a:lnTo>
                  <a:pt x="104916" y="20730"/>
                </a:lnTo>
                <a:cubicBezTo>
                  <a:pt x="107712" y="16886"/>
                  <a:pt x="113090" y="16025"/>
                  <a:pt x="116935" y="1882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91568" y="3243743"/>
            <a:ext cx="542058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迭代优化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08686" y="3704062"/>
            <a:ext cx="3734176" cy="937846"/>
          </a:xfrm>
          <a:custGeom>
            <a:avLst/>
            <a:gdLst/>
            <a:ahLst/>
            <a:cxnLst/>
            <a:rect l="l" t="t" r="r" b="b"/>
            <a:pathLst>
              <a:path w="3734176" h="937846">
                <a:moveTo>
                  <a:pt x="68829" y="0"/>
                </a:moveTo>
                <a:lnTo>
                  <a:pt x="3665348" y="0"/>
                </a:lnTo>
                <a:cubicBezTo>
                  <a:pt x="3703361" y="0"/>
                  <a:pt x="3734176" y="30816"/>
                  <a:pt x="3734176" y="68829"/>
                </a:cubicBezTo>
                <a:lnTo>
                  <a:pt x="3734176" y="869018"/>
                </a:lnTo>
                <a:cubicBezTo>
                  <a:pt x="3734176" y="907031"/>
                  <a:pt x="3703361" y="937846"/>
                  <a:pt x="3665348" y="937846"/>
                </a:cubicBezTo>
                <a:lnTo>
                  <a:pt x="68829" y="937846"/>
                </a:lnTo>
                <a:cubicBezTo>
                  <a:pt x="30816" y="937846"/>
                  <a:pt x="0" y="907031"/>
                  <a:pt x="0" y="869018"/>
                </a:cubicBezTo>
                <a:lnTo>
                  <a:pt x="0" y="68829"/>
                </a:lnTo>
                <a:cubicBezTo>
                  <a:pt x="0" y="30841"/>
                  <a:pt x="30841" y="0"/>
                  <a:pt x="68829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250653" y="3846030"/>
            <a:ext cx="3527678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L2特征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250653" y="4155777"/>
            <a:ext cx="3510470" cy="3441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环境交互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反馈驱动优化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48466" y="4788178"/>
            <a:ext cx="5670097" cy="1857171"/>
          </a:xfrm>
          <a:custGeom>
            <a:avLst/>
            <a:gdLst/>
            <a:ahLst/>
            <a:cxnLst/>
            <a:rect l="l" t="t" r="r" b="b"/>
            <a:pathLst>
              <a:path w="5670097" h="2245668">
                <a:moveTo>
                  <a:pt x="68830" y="0"/>
                </a:moveTo>
                <a:lnTo>
                  <a:pt x="5601268" y="0"/>
                </a:lnTo>
                <a:cubicBezTo>
                  <a:pt x="5639281" y="0"/>
                  <a:pt x="5670097" y="30816"/>
                  <a:pt x="5670097" y="68830"/>
                </a:cubicBezTo>
                <a:lnTo>
                  <a:pt x="5670097" y="2176839"/>
                </a:lnTo>
                <a:cubicBezTo>
                  <a:pt x="5670097" y="2214852"/>
                  <a:pt x="5639281" y="2245668"/>
                  <a:pt x="5601268" y="2245668"/>
                </a:cubicBezTo>
                <a:lnTo>
                  <a:pt x="68830" y="2245668"/>
                </a:lnTo>
                <a:cubicBezTo>
                  <a:pt x="30816" y="2245668"/>
                  <a:pt x="0" y="2214852"/>
                  <a:pt x="0" y="2176839"/>
                </a:cubicBezTo>
                <a:lnTo>
                  <a:pt x="0" y="68830"/>
                </a:lnTo>
                <a:cubicBezTo>
                  <a:pt x="0" y="30842"/>
                  <a:pt x="30842" y="0"/>
                  <a:pt x="6883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492584" y="4973166"/>
            <a:ext cx="193592" cy="154874"/>
          </a:xfrm>
          <a:custGeom>
            <a:avLst/>
            <a:gdLst/>
            <a:ahLst/>
            <a:cxnLst/>
            <a:rect l="l" t="t" r="r" b="b"/>
            <a:pathLst>
              <a:path w="193592" h="154874">
                <a:moveTo>
                  <a:pt x="96796" y="67757"/>
                </a:moveTo>
                <a:cubicBezTo>
                  <a:pt x="114159" y="67757"/>
                  <a:pt x="128255" y="53661"/>
                  <a:pt x="128255" y="36299"/>
                </a:cubicBezTo>
                <a:cubicBezTo>
                  <a:pt x="128255" y="18936"/>
                  <a:pt x="114159" y="4840"/>
                  <a:pt x="96796" y="4840"/>
                </a:cubicBezTo>
                <a:cubicBezTo>
                  <a:pt x="79434" y="4840"/>
                  <a:pt x="65337" y="18936"/>
                  <a:pt x="65337" y="36299"/>
                </a:cubicBezTo>
                <a:cubicBezTo>
                  <a:pt x="65337" y="53661"/>
                  <a:pt x="79434" y="67757"/>
                  <a:pt x="96796" y="67757"/>
                </a:cubicBezTo>
                <a:close/>
                <a:moveTo>
                  <a:pt x="29039" y="70177"/>
                </a:moveTo>
                <a:cubicBezTo>
                  <a:pt x="41059" y="70177"/>
                  <a:pt x="50818" y="60418"/>
                  <a:pt x="50818" y="48398"/>
                </a:cubicBezTo>
                <a:cubicBezTo>
                  <a:pt x="50818" y="36378"/>
                  <a:pt x="41059" y="26619"/>
                  <a:pt x="29039" y="26619"/>
                </a:cubicBezTo>
                <a:cubicBezTo>
                  <a:pt x="17019" y="26619"/>
                  <a:pt x="7260" y="36378"/>
                  <a:pt x="7260" y="48398"/>
                </a:cubicBezTo>
                <a:cubicBezTo>
                  <a:pt x="7260" y="60418"/>
                  <a:pt x="17019" y="70177"/>
                  <a:pt x="29039" y="70177"/>
                </a:cubicBezTo>
                <a:close/>
                <a:moveTo>
                  <a:pt x="0" y="125835"/>
                </a:moveTo>
                <a:lnTo>
                  <a:pt x="0" y="135514"/>
                </a:lnTo>
                <a:cubicBezTo>
                  <a:pt x="0" y="140868"/>
                  <a:pt x="4326" y="145194"/>
                  <a:pt x="9680" y="145194"/>
                </a:cubicBezTo>
                <a:lnTo>
                  <a:pt x="35905" y="145194"/>
                </a:lnTo>
                <a:cubicBezTo>
                  <a:pt x="34605" y="142230"/>
                  <a:pt x="33879" y="138963"/>
                  <a:pt x="33879" y="135514"/>
                </a:cubicBezTo>
                <a:lnTo>
                  <a:pt x="33879" y="130675"/>
                </a:lnTo>
                <a:cubicBezTo>
                  <a:pt x="33879" y="114582"/>
                  <a:pt x="39928" y="99881"/>
                  <a:pt x="49880" y="88750"/>
                </a:cubicBezTo>
                <a:cubicBezTo>
                  <a:pt x="46341" y="87691"/>
                  <a:pt x="42590" y="87116"/>
                  <a:pt x="38718" y="87116"/>
                </a:cubicBezTo>
                <a:cubicBezTo>
                  <a:pt x="17333" y="87116"/>
                  <a:pt x="0" y="104449"/>
                  <a:pt x="0" y="125835"/>
                </a:cubicBezTo>
                <a:close/>
                <a:moveTo>
                  <a:pt x="186332" y="48398"/>
                </a:moveTo>
                <a:cubicBezTo>
                  <a:pt x="186332" y="36378"/>
                  <a:pt x="176574" y="26619"/>
                  <a:pt x="164553" y="26619"/>
                </a:cubicBezTo>
                <a:cubicBezTo>
                  <a:pt x="152533" y="26619"/>
                  <a:pt x="142774" y="36378"/>
                  <a:pt x="142774" y="48398"/>
                </a:cubicBezTo>
                <a:cubicBezTo>
                  <a:pt x="142774" y="60418"/>
                  <a:pt x="152533" y="70177"/>
                  <a:pt x="164553" y="70177"/>
                </a:cubicBezTo>
                <a:cubicBezTo>
                  <a:pt x="176574" y="70177"/>
                  <a:pt x="186332" y="60418"/>
                  <a:pt x="186332" y="48398"/>
                </a:cubicBezTo>
                <a:close/>
                <a:moveTo>
                  <a:pt x="48398" y="130675"/>
                </a:moveTo>
                <a:lnTo>
                  <a:pt x="48398" y="135514"/>
                </a:lnTo>
                <a:cubicBezTo>
                  <a:pt x="48398" y="140868"/>
                  <a:pt x="52724" y="145194"/>
                  <a:pt x="58078" y="145194"/>
                </a:cubicBezTo>
                <a:lnTo>
                  <a:pt x="105508" y="145194"/>
                </a:lnTo>
                <a:cubicBezTo>
                  <a:pt x="103360" y="138660"/>
                  <a:pt x="103602" y="131764"/>
                  <a:pt x="108744" y="125835"/>
                </a:cubicBezTo>
                <a:cubicBezTo>
                  <a:pt x="104509" y="120935"/>
                  <a:pt x="102543" y="113826"/>
                  <a:pt x="105296" y="106687"/>
                </a:cubicBezTo>
                <a:cubicBezTo>
                  <a:pt x="107292" y="101515"/>
                  <a:pt x="110106" y="96675"/>
                  <a:pt x="113584" y="92380"/>
                </a:cubicBezTo>
                <a:cubicBezTo>
                  <a:pt x="115218" y="90383"/>
                  <a:pt x="117093" y="88841"/>
                  <a:pt x="119120" y="87721"/>
                </a:cubicBezTo>
                <a:cubicBezTo>
                  <a:pt x="112435" y="84243"/>
                  <a:pt x="104842" y="82277"/>
                  <a:pt x="96796" y="82277"/>
                </a:cubicBezTo>
                <a:cubicBezTo>
                  <a:pt x="70056" y="82277"/>
                  <a:pt x="48398" y="103935"/>
                  <a:pt x="48398" y="130675"/>
                </a:cubicBezTo>
                <a:close/>
                <a:moveTo>
                  <a:pt x="188934" y="117335"/>
                </a:moveTo>
                <a:cubicBezTo>
                  <a:pt x="190839" y="116246"/>
                  <a:pt x="191807" y="113977"/>
                  <a:pt x="190991" y="111890"/>
                </a:cubicBezTo>
                <a:cubicBezTo>
                  <a:pt x="189539" y="108139"/>
                  <a:pt x="187512" y="104600"/>
                  <a:pt x="184971" y="101485"/>
                </a:cubicBezTo>
                <a:cubicBezTo>
                  <a:pt x="183580" y="99760"/>
                  <a:pt x="181130" y="99458"/>
                  <a:pt x="179224" y="100577"/>
                </a:cubicBezTo>
                <a:cubicBezTo>
                  <a:pt x="172630" y="104388"/>
                  <a:pt x="164523" y="99730"/>
                  <a:pt x="164523" y="92077"/>
                </a:cubicBezTo>
                <a:cubicBezTo>
                  <a:pt x="164523" y="89869"/>
                  <a:pt x="163041" y="87903"/>
                  <a:pt x="160863" y="87570"/>
                </a:cubicBezTo>
                <a:cubicBezTo>
                  <a:pt x="156961" y="86965"/>
                  <a:pt x="152756" y="86965"/>
                  <a:pt x="148854" y="87570"/>
                </a:cubicBezTo>
                <a:cubicBezTo>
                  <a:pt x="146676" y="87903"/>
                  <a:pt x="145194" y="89869"/>
                  <a:pt x="145194" y="92077"/>
                </a:cubicBezTo>
                <a:cubicBezTo>
                  <a:pt x="145194" y="99700"/>
                  <a:pt x="137087" y="104388"/>
                  <a:pt x="130493" y="100577"/>
                </a:cubicBezTo>
                <a:cubicBezTo>
                  <a:pt x="128587" y="99488"/>
                  <a:pt x="126137" y="99791"/>
                  <a:pt x="124746" y="101485"/>
                </a:cubicBezTo>
                <a:cubicBezTo>
                  <a:pt x="122205" y="104600"/>
                  <a:pt x="120178" y="108139"/>
                  <a:pt x="118726" y="111890"/>
                </a:cubicBezTo>
                <a:cubicBezTo>
                  <a:pt x="117940" y="113947"/>
                  <a:pt x="118878" y="116216"/>
                  <a:pt x="120783" y="117305"/>
                </a:cubicBezTo>
                <a:cubicBezTo>
                  <a:pt x="127408" y="121116"/>
                  <a:pt x="127408" y="130463"/>
                  <a:pt x="120783" y="134305"/>
                </a:cubicBezTo>
                <a:cubicBezTo>
                  <a:pt x="118878" y="135393"/>
                  <a:pt x="117910" y="137662"/>
                  <a:pt x="118726" y="139719"/>
                </a:cubicBezTo>
                <a:cubicBezTo>
                  <a:pt x="120178" y="143470"/>
                  <a:pt x="122205" y="147009"/>
                  <a:pt x="124746" y="150125"/>
                </a:cubicBezTo>
                <a:cubicBezTo>
                  <a:pt x="126137" y="151849"/>
                  <a:pt x="128587" y="152151"/>
                  <a:pt x="130493" y="151032"/>
                </a:cubicBezTo>
                <a:cubicBezTo>
                  <a:pt x="137087" y="147221"/>
                  <a:pt x="145194" y="151909"/>
                  <a:pt x="145194" y="159532"/>
                </a:cubicBezTo>
                <a:cubicBezTo>
                  <a:pt x="145194" y="161740"/>
                  <a:pt x="146676" y="163706"/>
                  <a:pt x="148854" y="164039"/>
                </a:cubicBezTo>
                <a:cubicBezTo>
                  <a:pt x="152756" y="164644"/>
                  <a:pt x="156961" y="164644"/>
                  <a:pt x="160863" y="164039"/>
                </a:cubicBezTo>
                <a:cubicBezTo>
                  <a:pt x="163041" y="163706"/>
                  <a:pt x="164523" y="161740"/>
                  <a:pt x="164523" y="159532"/>
                </a:cubicBezTo>
                <a:cubicBezTo>
                  <a:pt x="164523" y="151909"/>
                  <a:pt x="172630" y="147221"/>
                  <a:pt x="179224" y="151032"/>
                </a:cubicBezTo>
                <a:cubicBezTo>
                  <a:pt x="181130" y="152121"/>
                  <a:pt x="183580" y="151819"/>
                  <a:pt x="184971" y="150125"/>
                </a:cubicBezTo>
                <a:cubicBezTo>
                  <a:pt x="187512" y="147009"/>
                  <a:pt x="189539" y="143470"/>
                  <a:pt x="190991" y="139719"/>
                </a:cubicBezTo>
                <a:cubicBezTo>
                  <a:pt x="191777" y="137662"/>
                  <a:pt x="190839" y="135393"/>
                  <a:pt x="188934" y="134305"/>
                </a:cubicBezTo>
                <a:cubicBezTo>
                  <a:pt x="182309" y="130493"/>
                  <a:pt x="182309" y="121146"/>
                  <a:pt x="188934" y="117305"/>
                </a:cubicBezTo>
                <a:close/>
                <a:moveTo>
                  <a:pt x="142774" y="125835"/>
                </a:moveTo>
                <a:cubicBezTo>
                  <a:pt x="142774" y="119157"/>
                  <a:pt x="148196" y="113735"/>
                  <a:pt x="154874" y="113735"/>
                </a:cubicBezTo>
                <a:cubicBezTo>
                  <a:pt x="161552" y="113735"/>
                  <a:pt x="166973" y="119157"/>
                  <a:pt x="166973" y="125835"/>
                </a:cubicBezTo>
                <a:cubicBezTo>
                  <a:pt x="166973" y="132513"/>
                  <a:pt x="161552" y="137934"/>
                  <a:pt x="154874" y="137934"/>
                </a:cubicBezTo>
                <a:cubicBezTo>
                  <a:pt x="148196" y="137934"/>
                  <a:pt x="142774" y="132513"/>
                  <a:pt x="142774" y="12583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88327" y="4930145"/>
            <a:ext cx="5265705" cy="240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19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多智能体架构</a:t>
            </a:r>
            <a:endParaRPr lang="en-US" sz="1600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3" t="21044" r="53" b="23371"/>
          <a:stretch>
            <a:fillRect/>
          </a:stretch>
        </p:blipFill>
        <p:spPr>
          <a:xfrm>
            <a:off x="524850" y="5296754"/>
            <a:ext cx="5386162" cy="899127"/>
          </a:xfrm>
          <a:prstGeom prst="roundRect">
            <a:avLst>
              <a:gd name="adj" fmla="val 0"/>
            </a:avLst>
          </a:prstGeom>
        </p:spPr>
      </p:pic>
      <p:sp>
        <p:nvSpPr>
          <p:cNvPr id="39" name="Shape 36"/>
          <p:cNvSpPr/>
          <p:nvPr/>
        </p:nvSpPr>
        <p:spPr>
          <a:xfrm>
            <a:off x="6168597" y="4788178"/>
            <a:ext cx="5670097" cy="1857171"/>
          </a:xfrm>
          <a:custGeom>
            <a:avLst/>
            <a:gdLst/>
            <a:ahLst/>
            <a:cxnLst/>
            <a:rect l="l" t="t" r="r" b="b"/>
            <a:pathLst>
              <a:path w="5670097" h="2245668">
                <a:moveTo>
                  <a:pt x="68830" y="0"/>
                </a:moveTo>
                <a:lnTo>
                  <a:pt x="5601268" y="0"/>
                </a:lnTo>
                <a:cubicBezTo>
                  <a:pt x="5639281" y="0"/>
                  <a:pt x="5670097" y="30816"/>
                  <a:pt x="5670097" y="68830"/>
                </a:cubicBezTo>
                <a:lnTo>
                  <a:pt x="5670097" y="2176839"/>
                </a:lnTo>
                <a:cubicBezTo>
                  <a:pt x="5670097" y="2214852"/>
                  <a:pt x="5639281" y="2245668"/>
                  <a:pt x="5601268" y="2245668"/>
                </a:cubicBezTo>
                <a:lnTo>
                  <a:pt x="68830" y="2245668"/>
                </a:lnTo>
                <a:cubicBezTo>
                  <a:pt x="30816" y="2245668"/>
                  <a:pt x="0" y="2214852"/>
                  <a:pt x="0" y="2176839"/>
                </a:cubicBezTo>
                <a:lnTo>
                  <a:pt x="0" y="68830"/>
                </a:lnTo>
                <a:cubicBezTo>
                  <a:pt x="0" y="30842"/>
                  <a:pt x="30842" y="0"/>
                  <a:pt x="6883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7"/>
          <p:cNvSpPr/>
          <p:nvPr/>
        </p:nvSpPr>
        <p:spPr>
          <a:xfrm>
            <a:off x="6336377" y="5075872"/>
            <a:ext cx="120457" cy="137665"/>
          </a:xfrm>
          <a:custGeom>
            <a:avLst/>
            <a:gdLst/>
            <a:ahLst/>
            <a:cxnLst/>
            <a:rect l="l" t="t" r="r" b="b"/>
            <a:pathLst>
              <a:path w="120457" h="137665">
                <a:moveTo>
                  <a:pt x="103249" y="137665"/>
                </a:moveTo>
                <a:lnTo>
                  <a:pt x="25812" y="137665"/>
                </a:lnTo>
                <a:cubicBezTo>
                  <a:pt x="11562" y="137665"/>
                  <a:pt x="0" y="126104"/>
                  <a:pt x="0" y="111853"/>
                </a:cubicBezTo>
                <a:lnTo>
                  <a:pt x="0" y="25812"/>
                </a:lnTo>
                <a:cubicBezTo>
                  <a:pt x="0" y="11562"/>
                  <a:pt x="11562" y="0"/>
                  <a:pt x="25812" y="0"/>
                </a:cubicBezTo>
                <a:lnTo>
                  <a:pt x="107551" y="0"/>
                </a:lnTo>
                <a:cubicBezTo>
                  <a:pt x="114676" y="0"/>
                  <a:pt x="120457" y="5781"/>
                  <a:pt x="120457" y="12906"/>
                </a:cubicBezTo>
                <a:lnTo>
                  <a:pt x="120457" y="90343"/>
                </a:lnTo>
                <a:cubicBezTo>
                  <a:pt x="120457" y="95963"/>
                  <a:pt x="116854" y="100749"/>
                  <a:pt x="111853" y="102523"/>
                </a:cubicBezTo>
                <a:lnTo>
                  <a:pt x="111853" y="120457"/>
                </a:lnTo>
                <a:cubicBezTo>
                  <a:pt x="116612" y="120457"/>
                  <a:pt x="120457" y="124302"/>
                  <a:pt x="120457" y="129061"/>
                </a:cubicBezTo>
                <a:cubicBezTo>
                  <a:pt x="120457" y="133821"/>
                  <a:pt x="116612" y="137665"/>
                  <a:pt x="111853" y="137665"/>
                </a:cubicBezTo>
                <a:lnTo>
                  <a:pt x="103249" y="137665"/>
                </a:lnTo>
                <a:close/>
                <a:moveTo>
                  <a:pt x="25812" y="103249"/>
                </a:moveTo>
                <a:cubicBezTo>
                  <a:pt x="21053" y="103249"/>
                  <a:pt x="17208" y="107094"/>
                  <a:pt x="17208" y="111853"/>
                </a:cubicBezTo>
                <a:cubicBezTo>
                  <a:pt x="17208" y="116612"/>
                  <a:pt x="21053" y="120457"/>
                  <a:pt x="25812" y="120457"/>
                </a:cubicBezTo>
                <a:lnTo>
                  <a:pt x="94645" y="120457"/>
                </a:lnTo>
                <a:lnTo>
                  <a:pt x="94645" y="103249"/>
                </a:lnTo>
                <a:lnTo>
                  <a:pt x="25812" y="103249"/>
                </a:lnTo>
                <a:close/>
                <a:moveTo>
                  <a:pt x="34416" y="40869"/>
                </a:moveTo>
                <a:cubicBezTo>
                  <a:pt x="34416" y="44446"/>
                  <a:pt x="37293" y="47323"/>
                  <a:pt x="40869" y="47323"/>
                </a:cubicBezTo>
                <a:lnTo>
                  <a:pt x="88192" y="47323"/>
                </a:lnTo>
                <a:cubicBezTo>
                  <a:pt x="91768" y="47323"/>
                  <a:pt x="94645" y="44446"/>
                  <a:pt x="94645" y="40869"/>
                </a:cubicBezTo>
                <a:cubicBezTo>
                  <a:pt x="94645" y="37293"/>
                  <a:pt x="91768" y="34416"/>
                  <a:pt x="88192" y="34416"/>
                </a:cubicBezTo>
                <a:lnTo>
                  <a:pt x="40869" y="34416"/>
                </a:lnTo>
                <a:cubicBezTo>
                  <a:pt x="37293" y="34416"/>
                  <a:pt x="34416" y="37293"/>
                  <a:pt x="34416" y="40869"/>
                </a:cubicBezTo>
                <a:close/>
                <a:moveTo>
                  <a:pt x="40869" y="60229"/>
                </a:moveTo>
                <a:cubicBezTo>
                  <a:pt x="37293" y="60229"/>
                  <a:pt x="34416" y="63106"/>
                  <a:pt x="34416" y="66682"/>
                </a:cubicBezTo>
                <a:cubicBezTo>
                  <a:pt x="34416" y="70258"/>
                  <a:pt x="37293" y="73135"/>
                  <a:pt x="40869" y="73135"/>
                </a:cubicBezTo>
                <a:lnTo>
                  <a:pt x="88192" y="73135"/>
                </a:lnTo>
                <a:cubicBezTo>
                  <a:pt x="91768" y="73135"/>
                  <a:pt x="94645" y="70258"/>
                  <a:pt x="94645" y="66682"/>
                </a:cubicBezTo>
                <a:cubicBezTo>
                  <a:pt x="94645" y="63106"/>
                  <a:pt x="91768" y="60229"/>
                  <a:pt x="88192" y="60229"/>
                </a:cubicBezTo>
                <a:lnTo>
                  <a:pt x="40869" y="60229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8"/>
          <p:cNvSpPr/>
          <p:nvPr/>
        </p:nvSpPr>
        <p:spPr>
          <a:xfrm>
            <a:off x="6529280" y="5041455"/>
            <a:ext cx="5236280" cy="4129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84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84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Li Y, Li H, Zhang J, et al. AgentTune: An Agent-Based Large Language Model Framework for Database Knob Tuning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6310565" y="5523285"/>
            <a:ext cx="5446391" cy="172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8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Proceedings of the ACM on Management of Data, 2025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L2 CASE STUDY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L2案例：数据清洗 CleanAgent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21469" y="1146969"/>
            <a:ext cx="7651750" cy="3357563"/>
          </a:xfrm>
          <a:custGeom>
            <a:avLst/>
            <a:gdLst/>
            <a:ahLst/>
            <a:cxnLst/>
            <a:rect l="l" t="t" r="r" b="b"/>
            <a:pathLst>
              <a:path w="7651750" h="3357563">
                <a:moveTo>
                  <a:pt x="63492" y="0"/>
                </a:moveTo>
                <a:lnTo>
                  <a:pt x="7588258" y="0"/>
                </a:lnTo>
                <a:cubicBezTo>
                  <a:pt x="7623324" y="0"/>
                  <a:pt x="7651750" y="28426"/>
                  <a:pt x="7651750" y="63492"/>
                </a:cubicBezTo>
                <a:lnTo>
                  <a:pt x="7651750" y="3294071"/>
                </a:lnTo>
                <a:cubicBezTo>
                  <a:pt x="7651750" y="3329136"/>
                  <a:pt x="7623324" y="3357562"/>
                  <a:pt x="7588258" y="3357563"/>
                </a:cubicBezTo>
                <a:lnTo>
                  <a:pt x="63492" y="3357563"/>
                </a:lnTo>
                <a:cubicBezTo>
                  <a:pt x="28426" y="3357563"/>
                  <a:pt x="0" y="3329136"/>
                  <a:pt x="0" y="3294071"/>
                </a:cubicBezTo>
                <a:lnTo>
                  <a:pt x="0" y="63492"/>
                </a:lnTo>
                <a:cubicBezTo>
                  <a:pt x="0" y="28450"/>
                  <a:pt x="28450" y="0"/>
                  <a:pt x="6349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96094" y="1341438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210815" y="20315"/>
                </a:moveTo>
                <a:cubicBezTo>
                  <a:pt x="215466" y="15664"/>
                  <a:pt x="215466" y="8111"/>
                  <a:pt x="210815" y="3460"/>
                </a:cubicBezTo>
                <a:cubicBezTo>
                  <a:pt x="206164" y="-1191"/>
                  <a:pt x="198611" y="-1191"/>
                  <a:pt x="193960" y="3460"/>
                </a:cubicBezTo>
                <a:lnTo>
                  <a:pt x="122523" y="74898"/>
                </a:lnTo>
                <a:lnTo>
                  <a:pt x="109612" y="61987"/>
                </a:lnTo>
                <a:cubicBezTo>
                  <a:pt x="108049" y="60424"/>
                  <a:pt x="105891" y="59531"/>
                  <a:pt x="103659" y="59531"/>
                </a:cubicBezTo>
                <a:cubicBezTo>
                  <a:pt x="99008" y="59531"/>
                  <a:pt x="95250" y="63289"/>
                  <a:pt x="95250" y="67940"/>
                </a:cubicBezTo>
                <a:lnTo>
                  <a:pt x="95250" y="78767"/>
                </a:lnTo>
                <a:lnTo>
                  <a:pt x="135545" y="119063"/>
                </a:lnTo>
                <a:lnTo>
                  <a:pt x="146372" y="119063"/>
                </a:lnTo>
                <a:cubicBezTo>
                  <a:pt x="151023" y="119063"/>
                  <a:pt x="154781" y="115305"/>
                  <a:pt x="154781" y="110654"/>
                </a:cubicBezTo>
                <a:cubicBezTo>
                  <a:pt x="154781" y="108421"/>
                  <a:pt x="153888" y="106263"/>
                  <a:pt x="152326" y="104701"/>
                </a:cubicBezTo>
                <a:lnTo>
                  <a:pt x="139415" y="91790"/>
                </a:lnTo>
                <a:lnTo>
                  <a:pt x="210852" y="20352"/>
                </a:lnTo>
                <a:close/>
                <a:moveTo>
                  <a:pt x="126913" y="131490"/>
                </a:moveTo>
                <a:lnTo>
                  <a:pt x="82823" y="87399"/>
                </a:lnTo>
                <a:cubicBezTo>
                  <a:pt x="66935" y="86023"/>
                  <a:pt x="51122" y="91753"/>
                  <a:pt x="39737" y="103138"/>
                </a:cubicBezTo>
                <a:lnTo>
                  <a:pt x="36761" y="106114"/>
                </a:lnTo>
                <a:cubicBezTo>
                  <a:pt x="28463" y="114412"/>
                  <a:pt x="23812" y="125648"/>
                  <a:pt x="23812" y="137368"/>
                </a:cubicBezTo>
                <a:cubicBezTo>
                  <a:pt x="23812" y="139898"/>
                  <a:pt x="26454" y="141536"/>
                  <a:pt x="28724" y="140419"/>
                </a:cubicBezTo>
                <a:lnTo>
                  <a:pt x="47737" y="130932"/>
                </a:lnTo>
                <a:cubicBezTo>
                  <a:pt x="49597" y="130001"/>
                  <a:pt x="51271" y="132457"/>
                  <a:pt x="49746" y="133871"/>
                </a:cubicBezTo>
                <a:lnTo>
                  <a:pt x="2716" y="176138"/>
                </a:lnTo>
                <a:cubicBezTo>
                  <a:pt x="1005" y="177701"/>
                  <a:pt x="0" y="179933"/>
                  <a:pt x="0" y="182277"/>
                </a:cubicBezTo>
                <a:cubicBezTo>
                  <a:pt x="0" y="186817"/>
                  <a:pt x="3683" y="190500"/>
                  <a:pt x="8223" y="190500"/>
                </a:cubicBezTo>
                <a:lnTo>
                  <a:pt x="72703" y="190500"/>
                </a:lnTo>
                <a:cubicBezTo>
                  <a:pt x="87139" y="190500"/>
                  <a:pt x="100943" y="184770"/>
                  <a:pt x="111175" y="174575"/>
                </a:cubicBezTo>
                <a:cubicBezTo>
                  <a:pt x="122560" y="163190"/>
                  <a:pt x="128253" y="147377"/>
                  <a:pt x="126913" y="13149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22313" y="1309688"/>
            <a:ext cx="718343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CleanAgent (VLDB Workshop 2025)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0063" y="16906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00063" y="16906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11188" y="17859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环境交互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188" y="2008187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CleanAgent可以与</a:t>
            </a:r>
            <a:r>
              <a:rPr lang="en-US" sz="10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原始数据和执行环境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（如Python或Docker）交互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0063" y="23891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00063" y="23891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11188" y="24844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反馈优化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1188" y="270668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在数据标准化过程中接收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反馈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以优化生成的代码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0063" y="30876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00063" y="30876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11188" y="31829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记忆模块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1188" y="340518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引入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记忆模块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维护历史对话上下文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10761" y="1146969"/>
            <a:ext cx="3762375" cy="817563"/>
          </a:xfrm>
          <a:custGeom>
            <a:avLst/>
            <a:gdLst/>
            <a:ahLst/>
            <a:cxnLst/>
            <a:rect l="l" t="t" r="r" b="b"/>
            <a:pathLst>
              <a:path w="3762375" h="817563">
                <a:moveTo>
                  <a:pt x="63500" y="0"/>
                </a:moveTo>
                <a:lnTo>
                  <a:pt x="3698875" y="0"/>
                </a:lnTo>
                <a:cubicBezTo>
                  <a:pt x="3733945" y="0"/>
                  <a:pt x="3762375" y="28430"/>
                  <a:pt x="3762375" y="63500"/>
                </a:cubicBezTo>
                <a:lnTo>
                  <a:pt x="3762375" y="754062"/>
                </a:lnTo>
                <a:cubicBezTo>
                  <a:pt x="3762375" y="789133"/>
                  <a:pt x="3733945" y="817563"/>
                  <a:pt x="3698875" y="817563"/>
                </a:cubicBezTo>
                <a:lnTo>
                  <a:pt x="63500" y="817563"/>
                </a:lnTo>
                <a:cubicBezTo>
                  <a:pt x="28430" y="817563"/>
                  <a:pt x="0" y="789133"/>
                  <a:pt x="0" y="754062"/>
                </a:cubicBez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41729" y="1277938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73479" y="1595438"/>
            <a:ext cx="238125" cy="238125"/>
          </a:xfrm>
          <a:custGeom>
            <a:avLst/>
            <a:gdLst/>
            <a:ahLst/>
            <a:cxnLst/>
            <a:rect l="l" t="t" r="r" b="b"/>
            <a:pathLst>
              <a:path w="238125" h="238125">
                <a:moveTo>
                  <a:pt x="96738" y="-14883"/>
                </a:moveTo>
                <a:cubicBezTo>
                  <a:pt x="109059" y="-14883"/>
                  <a:pt x="119062" y="-4880"/>
                  <a:pt x="119062" y="7441"/>
                </a:cubicBezTo>
                <a:cubicBezTo>
                  <a:pt x="119062" y="19762"/>
                  <a:pt x="109059" y="29766"/>
                  <a:pt x="96738" y="29766"/>
                </a:cubicBezTo>
                <a:cubicBezTo>
                  <a:pt x="84417" y="29766"/>
                  <a:pt x="74414" y="19762"/>
                  <a:pt x="74414" y="7441"/>
                </a:cubicBezTo>
                <a:cubicBezTo>
                  <a:pt x="74414" y="-4880"/>
                  <a:pt x="84417" y="-14883"/>
                  <a:pt x="96738" y="-14883"/>
                </a:cubicBezTo>
                <a:close/>
                <a:moveTo>
                  <a:pt x="148828" y="44648"/>
                </a:moveTo>
                <a:cubicBezTo>
                  <a:pt x="165256" y="44648"/>
                  <a:pt x="178594" y="57986"/>
                  <a:pt x="178594" y="74414"/>
                </a:cubicBezTo>
                <a:cubicBezTo>
                  <a:pt x="178594" y="90842"/>
                  <a:pt x="165256" y="104180"/>
                  <a:pt x="148828" y="104180"/>
                </a:cubicBezTo>
                <a:cubicBezTo>
                  <a:pt x="132400" y="104180"/>
                  <a:pt x="119062" y="90842"/>
                  <a:pt x="119062" y="74414"/>
                </a:cubicBezTo>
                <a:cubicBezTo>
                  <a:pt x="119062" y="57986"/>
                  <a:pt x="132400" y="44648"/>
                  <a:pt x="148828" y="44648"/>
                </a:cubicBezTo>
                <a:close/>
                <a:moveTo>
                  <a:pt x="163711" y="0"/>
                </a:moveTo>
                <a:cubicBezTo>
                  <a:pt x="163711" y="-8214"/>
                  <a:pt x="170380" y="-14883"/>
                  <a:pt x="178594" y="-14883"/>
                </a:cubicBezTo>
                <a:cubicBezTo>
                  <a:pt x="186808" y="-14883"/>
                  <a:pt x="193477" y="-8214"/>
                  <a:pt x="193477" y="0"/>
                </a:cubicBezTo>
                <a:cubicBezTo>
                  <a:pt x="193477" y="8214"/>
                  <a:pt x="186808" y="14883"/>
                  <a:pt x="178594" y="14883"/>
                </a:cubicBezTo>
                <a:cubicBezTo>
                  <a:pt x="170380" y="14883"/>
                  <a:pt x="163711" y="8214"/>
                  <a:pt x="163711" y="0"/>
                </a:cubicBezTo>
                <a:close/>
                <a:moveTo>
                  <a:pt x="44648" y="74414"/>
                </a:moveTo>
                <a:lnTo>
                  <a:pt x="96738" y="74414"/>
                </a:lnTo>
                <a:cubicBezTo>
                  <a:pt x="96738" y="85483"/>
                  <a:pt x="100180" y="95762"/>
                  <a:pt x="106087" y="104180"/>
                </a:cubicBezTo>
                <a:lnTo>
                  <a:pt x="74414" y="104180"/>
                </a:lnTo>
                <a:cubicBezTo>
                  <a:pt x="49764" y="104180"/>
                  <a:pt x="29766" y="124178"/>
                  <a:pt x="29766" y="148828"/>
                </a:cubicBezTo>
                <a:cubicBezTo>
                  <a:pt x="29766" y="173478"/>
                  <a:pt x="49764" y="193477"/>
                  <a:pt x="74414" y="193477"/>
                </a:cubicBezTo>
                <a:lnTo>
                  <a:pt x="163711" y="193477"/>
                </a:lnTo>
                <a:cubicBezTo>
                  <a:pt x="188361" y="193477"/>
                  <a:pt x="208359" y="173478"/>
                  <a:pt x="208359" y="148828"/>
                </a:cubicBezTo>
                <a:cubicBezTo>
                  <a:pt x="208359" y="132504"/>
                  <a:pt x="199569" y="118179"/>
                  <a:pt x="186500" y="110412"/>
                </a:cubicBezTo>
                <a:cubicBezTo>
                  <a:pt x="195337" y="101203"/>
                  <a:pt x="200778" y="88739"/>
                  <a:pt x="200918" y="75019"/>
                </a:cubicBezTo>
                <a:cubicBezTo>
                  <a:pt x="222033" y="78553"/>
                  <a:pt x="238125" y="96924"/>
                  <a:pt x="238125" y="119062"/>
                </a:cubicBezTo>
                <a:lnTo>
                  <a:pt x="238125" y="178594"/>
                </a:lnTo>
                <a:cubicBezTo>
                  <a:pt x="238125" y="203243"/>
                  <a:pt x="218126" y="223242"/>
                  <a:pt x="193477" y="223242"/>
                </a:cubicBezTo>
                <a:lnTo>
                  <a:pt x="44648" y="223242"/>
                </a:lnTo>
                <a:cubicBezTo>
                  <a:pt x="19999" y="223242"/>
                  <a:pt x="0" y="203243"/>
                  <a:pt x="0" y="178594"/>
                </a:cubicBezTo>
                <a:lnTo>
                  <a:pt x="0" y="119062"/>
                </a:lnTo>
                <a:cubicBezTo>
                  <a:pt x="0" y="94413"/>
                  <a:pt x="19999" y="74414"/>
                  <a:pt x="44648" y="74414"/>
                </a:cubicBezTo>
                <a:close/>
                <a:moveTo>
                  <a:pt x="74414" y="126504"/>
                </a:moveTo>
                <a:lnTo>
                  <a:pt x="163711" y="126504"/>
                </a:lnTo>
                <a:cubicBezTo>
                  <a:pt x="176036" y="126504"/>
                  <a:pt x="186035" y="136503"/>
                  <a:pt x="186035" y="148828"/>
                </a:cubicBezTo>
                <a:cubicBezTo>
                  <a:pt x="186035" y="161153"/>
                  <a:pt x="176036" y="171152"/>
                  <a:pt x="163711" y="171152"/>
                </a:cubicBezTo>
                <a:lnTo>
                  <a:pt x="74414" y="171152"/>
                </a:lnTo>
                <a:cubicBezTo>
                  <a:pt x="62089" y="171152"/>
                  <a:pt x="52090" y="161153"/>
                  <a:pt x="52090" y="148828"/>
                </a:cubicBezTo>
                <a:cubicBezTo>
                  <a:pt x="52090" y="136503"/>
                  <a:pt x="62089" y="126504"/>
                  <a:pt x="74414" y="126504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634636" y="1619250"/>
            <a:ext cx="698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数据标准化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10761" y="2099469"/>
            <a:ext cx="3762375" cy="1404938"/>
          </a:xfrm>
          <a:custGeom>
            <a:avLst/>
            <a:gdLst/>
            <a:ahLst/>
            <a:cxnLst/>
            <a:rect l="l" t="t" r="r" b="b"/>
            <a:pathLst>
              <a:path w="3762375" h="1404938">
                <a:moveTo>
                  <a:pt x="63503" y="0"/>
                </a:moveTo>
                <a:lnTo>
                  <a:pt x="3698872" y="0"/>
                </a:lnTo>
                <a:cubicBezTo>
                  <a:pt x="3733944" y="0"/>
                  <a:pt x="3762375" y="28431"/>
                  <a:pt x="3762375" y="63503"/>
                </a:cubicBezTo>
                <a:lnTo>
                  <a:pt x="3762375" y="1341434"/>
                </a:lnTo>
                <a:cubicBezTo>
                  <a:pt x="3762375" y="1376506"/>
                  <a:pt x="3733944" y="1404938"/>
                  <a:pt x="3698872" y="1404938"/>
                </a:cubicBezTo>
                <a:lnTo>
                  <a:pt x="63503" y="1404938"/>
                </a:lnTo>
                <a:cubicBezTo>
                  <a:pt x="28431" y="1404938"/>
                  <a:pt x="0" y="1376506"/>
                  <a:pt x="0" y="1341434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41729" y="2230438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65542" y="256381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63979" y="254793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代码生成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65542" y="278606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63979" y="277018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执行反馈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65542" y="300831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63979" y="299243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迭代优化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265542" y="323056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463979" y="321468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记忆维护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110761" y="3639344"/>
            <a:ext cx="3762375" cy="865188"/>
          </a:xfrm>
          <a:custGeom>
            <a:avLst/>
            <a:gdLst/>
            <a:ahLst/>
            <a:cxnLst/>
            <a:rect l="l" t="t" r="r" b="b"/>
            <a:pathLst>
              <a:path w="3762375" h="865188">
                <a:moveTo>
                  <a:pt x="63496" y="0"/>
                </a:moveTo>
                <a:lnTo>
                  <a:pt x="3698879" y="0"/>
                </a:lnTo>
                <a:cubicBezTo>
                  <a:pt x="3733947" y="0"/>
                  <a:pt x="3762375" y="28428"/>
                  <a:pt x="3762375" y="63496"/>
                </a:cubicBezTo>
                <a:lnTo>
                  <a:pt x="3762375" y="801691"/>
                </a:lnTo>
                <a:cubicBezTo>
                  <a:pt x="3762375" y="836759"/>
                  <a:pt x="3733947" y="865188"/>
                  <a:pt x="3698879" y="865188"/>
                </a:cubicBezTo>
                <a:lnTo>
                  <a:pt x="63496" y="865188"/>
                </a:lnTo>
                <a:cubicBezTo>
                  <a:pt x="28428" y="865188"/>
                  <a:pt x="0" y="836759"/>
                  <a:pt x="0" y="801691"/>
                </a:cubicBezTo>
                <a:lnTo>
                  <a:pt x="0" y="63496"/>
                </a:lnTo>
                <a:cubicBezTo>
                  <a:pt x="0" y="28452"/>
                  <a:pt x="28452" y="0"/>
                  <a:pt x="63496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8241729" y="3770313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L2特征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241729" y="4056063"/>
            <a:ext cx="3556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代码执行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反馈循环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21469" y="4639469"/>
            <a:ext cx="5707063" cy="2037778"/>
          </a:xfrm>
          <a:custGeom>
            <a:avLst/>
            <a:gdLst/>
            <a:ahLst/>
            <a:cxnLst/>
            <a:rect l="l" t="t" r="r" b="b"/>
            <a:pathLst>
              <a:path w="5707063" h="2603500">
                <a:moveTo>
                  <a:pt x="63499" y="0"/>
                </a:moveTo>
                <a:lnTo>
                  <a:pt x="5643563" y="0"/>
                </a:lnTo>
                <a:cubicBezTo>
                  <a:pt x="5678633" y="0"/>
                  <a:pt x="5707063" y="28430"/>
                  <a:pt x="5707063" y="63499"/>
                </a:cubicBezTo>
                <a:lnTo>
                  <a:pt x="5707063" y="2540001"/>
                </a:lnTo>
                <a:cubicBezTo>
                  <a:pt x="5707063" y="2575070"/>
                  <a:pt x="5678633" y="2603500"/>
                  <a:pt x="5643563" y="2603500"/>
                </a:cubicBezTo>
                <a:lnTo>
                  <a:pt x="63499" y="2603500"/>
                </a:lnTo>
                <a:cubicBezTo>
                  <a:pt x="28430" y="2603500"/>
                  <a:pt x="0" y="2575070"/>
                  <a:pt x="0" y="2540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472281" y="481012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33973" y="53578"/>
                </a:moveTo>
                <a:lnTo>
                  <a:pt x="136178" y="53578"/>
                </a:lnTo>
                <a:cubicBezTo>
                  <a:pt x="139889" y="53578"/>
                  <a:pt x="142875" y="50592"/>
                  <a:pt x="142875" y="46881"/>
                </a:cubicBezTo>
                <a:lnTo>
                  <a:pt x="142875" y="6697"/>
                </a:lnTo>
                <a:cubicBezTo>
                  <a:pt x="142875" y="3990"/>
                  <a:pt x="141256" y="1535"/>
                  <a:pt x="138745" y="502"/>
                </a:cubicBezTo>
                <a:cubicBezTo>
                  <a:pt x="136234" y="-530"/>
                  <a:pt x="133359" y="56"/>
                  <a:pt x="131434" y="1953"/>
                </a:cubicBezTo>
                <a:lnTo>
                  <a:pt x="117007" y="16408"/>
                </a:lnTo>
                <a:cubicBezTo>
                  <a:pt x="104645" y="6167"/>
                  <a:pt x="88739" y="0"/>
                  <a:pt x="71438" y="0"/>
                </a:cubicBezTo>
                <a:cubicBezTo>
                  <a:pt x="35440" y="0"/>
                  <a:pt x="5665" y="26622"/>
                  <a:pt x="726" y="61252"/>
                </a:cubicBezTo>
                <a:cubicBezTo>
                  <a:pt x="28" y="66135"/>
                  <a:pt x="3404" y="70656"/>
                  <a:pt x="8288" y="71354"/>
                </a:cubicBezTo>
                <a:cubicBezTo>
                  <a:pt x="13171" y="72051"/>
                  <a:pt x="17692" y="68647"/>
                  <a:pt x="18390" y="63791"/>
                </a:cubicBezTo>
                <a:cubicBezTo>
                  <a:pt x="22101" y="37812"/>
                  <a:pt x="44453" y="17859"/>
                  <a:pt x="71438" y="17859"/>
                </a:cubicBezTo>
                <a:cubicBezTo>
                  <a:pt x="83827" y="17859"/>
                  <a:pt x="95213" y="22045"/>
                  <a:pt x="104282" y="29105"/>
                </a:cubicBezTo>
                <a:lnTo>
                  <a:pt x="91250" y="42137"/>
                </a:lnTo>
                <a:cubicBezTo>
                  <a:pt x="89325" y="44062"/>
                  <a:pt x="88767" y="46937"/>
                  <a:pt x="89799" y="49448"/>
                </a:cubicBezTo>
                <a:cubicBezTo>
                  <a:pt x="90832" y="51960"/>
                  <a:pt x="93287" y="53578"/>
                  <a:pt x="95994" y="53578"/>
                </a:cubicBezTo>
                <a:lnTo>
                  <a:pt x="133973" y="53578"/>
                </a:lnTo>
                <a:close/>
                <a:moveTo>
                  <a:pt x="142177" y="81623"/>
                </a:moveTo>
                <a:cubicBezTo>
                  <a:pt x="142875" y="76740"/>
                  <a:pt x="139471" y="72219"/>
                  <a:pt x="134615" y="71521"/>
                </a:cubicBezTo>
                <a:cubicBezTo>
                  <a:pt x="129760" y="70824"/>
                  <a:pt x="125211" y="74228"/>
                  <a:pt x="124513" y="79084"/>
                </a:cubicBezTo>
                <a:cubicBezTo>
                  <a:pt x="120802" y="105035"/>
                  <a:pt x="98450" y="124988"/>
                  <a:pt x="71465" y="124988"/>
                </a:cubicBezTo>
                <a:cubicBezTo>
                  <a:pt x="59075" y="124988"/>
                  <a:pt x="47690" y="120802"/>
                  <a:pt x="38621" y="113742"/>
                </a:cubicBezTo>
                <a:lnTo>
                  <a:pt x="51625" y="100738"/>
                </a:lnTo>
                <a:cubicBezTo>
                  <a:pt x="53550" y="98813"/>
                  <a:pt x="54108" y="95938"/>
                  <a:pt x="53076" y="93427"/>
                </a:cubicBezTo>
                <a:cubicBezTo>
                  <a:pt x="52043" y="90915"/>
                  <a:pt x="49588" y="89297"/>
                  <a:pt x="46881" y="89297"/>
                </a:cubicBezTo>
                <a:lnTo>
                  <a:pt x="6697" y="89297"/>
                </a:lnTo>
                <a:cubicBezTo>
                  <a:pt x="2986" y="89297"/>
                  <a:pt x="0" y="92283"/>
                  <a:pt x="0" y="95994"/>
                </a:cubicBezTo>
                <a:lnTo>
                  <a:pt x="0" y="136178"/>
                </a:lnTo>
                <a:cubicBezTo>
                  <a:pt x="0" y="138885"/>
                  <a:pt x="1619" y="141340"/>
                  <a:pt x="4130" y="142373"/>
                </a:cubicBezTo>
                <a:cubicBezTo>
                  <a:pt x="6641" y="143405"/>
                  <a:pt x="9516" y="142819"/>
                  <a:pt x="11441" y="140922"/>
                </a:cubicBezTo>
                <a:lnTo>
                  <a:pt x="25896" y="126467"/>
                </a:lnTo>
                <a:cubicBezTo>
                  <a:pt x="38230" y="136708"/>
                  <a:pt x="54136" y="142875"/>
                  <a:pt x="71438" y="142875"/>
                </a:cubicBezTo>
                <a:cubicBezTo>
                  <a:pt x="107435" y="142875"/>
                  <a:pt x="137210" y="116253"/>
                  <a:pt x="142149" y="8162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35000" y="4770438"/>
            <a:ext cx="533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迭代优化循环</a:t>
            </a:r>
            <a:endParaRPr lang="en-US" sz="1600" dirty="0"/>
          </a:p>
        </p:txBody>
      </p:sp>
      <p:pic>
        <p:nvPicPr>
          <p:cNvPr id="4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31" t="22745" r="231" b="12549"/>
          <a:stretch>
            <a:fillRect/>
          </a:stretch>
        </p:blipFill>
        <p:spPr>
          <a:xfrm>
            <a:off x="472281" y="5079194"/>
            <a:ext cx="5445125" cy="1309688"/>
          </a:xfrm>
          <a:prstGeom prst="roundRect">
            <a:avLst>
              <a:gd name="adj" fmla="val 0"/>
            </a:avLst>
          </a:prstGeom>
        </p:spPr>
      </p:pic>
      <p:sp>
        <p:nvSpPr>
          <p:cNvPr id="41" name="Shape 38"/>
          <p:cNvSpPr/>
          <p:nvPr/>
        </p:nvSpPr>
        <p:spPr>
          <a:xfrm>
            <a:off x="6163469" y="4639469"/>
            <a:ext cx="5707063" cy="2037778"/>
          </a:xfrm>
          <a:custGeom>
            <a:avLst/>
            <a:gdLst/>
            <a:ahLst/>
            <a:cxnLst/>
            <a:rect l="l" t="t" r="r" b="b"/>
            <a:pathLst>
              <a:path w="5707063" h="2603500">
                <a:moveTo>
                  <a:pt x="63499" y="0"/>
                </a:moveTo>
                <a:lnTo>
                  <a:pt x="5643563" y="0"/>
                </a:lnTo>
                <a:cubicBezTo>
                  <a:pt x="5678633" y="0"/>
                  <a:pt x="5707063" y="28430"/>
                  <a:pt x="5707063" y="63499"/>
                </a:cubicBezTo>
                <a:lnTo>
                  <a:pt x="5707063" y="2540001"/>
                </a:lnTo>
                <a:cubicBezTo>
                  <a:pt x="5707063" y="2575070"/>
                  <a:pt x="5678633" y="2603500"/>
                  <a:pt x="5643563" y="2603500"/>
                </a:cubicBezTo>
                <a:lnTo>
                  <a:pt x="63499" y="2603500"/>
                </a:lnTo>
                <a:cubicBezTo>
                  <a:pt x="28430" y="2603500"/>
                  <a:pt x="0" y="2575070"/>
                  <a:pt x="0" y="2540001"/>
                </a:cubicBezTo>
                <a:lnTo>
                  <a:pt x="0" y="63499"/>
                </a:lnTo>
                <a:cubicBezTo>
                  <a:pt x="0" y="28453"/>
                  <a:pt x="28453" y="0"/>
                  <a:pt x="6349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39"/>
          <p:cNvSpPr/>
          <p:nvPr/>
        </p:nvSpPr>
        <p:spPr>
          <a:xfrm>
            <a:off x="6303780" y="484250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95250" y="127000"/>
                </a:moveTo>
                <a:lnTo>
                  <a:pt x="23812" y="127000"/>
                </a:lnTo>
                <a:cubicBezTo>
                  <a:pt x="10666" y="127000"/>
                  <a:pt x="0" y="116334"/>
                  <a:pt x="0" y="103188"/>
                </a:cubicBezTo>
                <a:lnTo>
                  <a:pt x="0" y="23812"/>
                </a:lnTo>
                <a:cubicBezTo>
                  <a:pt x="0" y="10666"/>
                  <a:pt x="10666" y="0"/>
                  <a:pt x="23812" y="0"/>
                </a:cubicBezTo>
                <a:lnTo>
                  <a:pt x="99219" y="0"/>
                </a:lnTo>
                <a:cubicBezTo>
                  <a:pt x="105792" y="0"/>
                  <a:pt x="111125" y="5333"/>
                  <a:pt x="111125" y="11906"/>
                </a:cubicBezTo>
                <a:lnTo>
                  <a:pt x="111125" y="83344"/>
                </a:lnTo>
                <a:cubicBezTo>
                  <a:pt x="111125" y="88528"/>
                  <a:pt x="107801" y="92943"/>
                  <a:pt x="103188" y="94580"/>
                </a:cubicBezTo>
                <a:lnTo>
                  <a:pt x="103188" y="111125"/>
                </a:lnTo>
                <a:cubicBezTo>
                  <a:pt x="107578" y="111125"/>
                  <a:pt x="111125" y="114672"/>
                  <a:pt x="111125" y="119063"/>
                </a:cubicBezTo>
                <a:cubicBezTo>
                  <a:pt x="111125" y="123453"/>
                  <a:pt x="107578" y="127000"/>
                  <a:pt x="103188" y="127000"/>
                </a:cubicBezTo>
                <a:lnTo>
                  <a:pt x="95250" y="127000"/>
                </a:lnTo>
                <a:close/>
                <a:moveTo>
                  <a:pt x="23812" y="95250"/>
                </a:moveTo>
                <a:cubicBezTo>
                  <a:pt x="19422" y="95250"/>
                  <a:pt x="15875" y="98797"/>
                  <a:pt x="15875" y="103188"/>
                </a:cubicBezTo>
                <a:cubicBezTo>
                  <a:pt x="15875" y="107578"/>
                  <a:pt x="19422" y="111125"/>
                  <a:pt x="23812" y="111125"/>
                </a:cubicBezTo>
                <a:lnTo>
                  <a:pt x="87313" y="111125"/>
                </a:lnTo>
                <a:lnTo>
                  <a:pt x="87313" y="95250"/>
                </a:lnTo>
                <a:lnTo>
                  <a:pt x="23812" y="95250"/>
                </a:lnTo>
                <a:close/>
                <a:moveTo>
                  <a:pt x="31750" y="37703"/>
                </a:moveTo>
                <a:cubicBezTo>
                  <a:pt x="31750" y="41002"/>
                  <a:pt x="34404" y="43656"/>
                  <a:pt x="37703" y="43656"/>
                </a:cubicBezTo>
                <a:lnTo>
                  <a:pt x="81359" y="43656"/>
                </a:lnTo>
                <a:cubicBezTo>
                  <a:pt x="84658" y="43656"/>
                  <a:pt x="87313" y="41002"/>
                  <a:pt x="87313" y="37703"/>
                </a:cubicBezTo>
                <a:cubicBezTo>
                  <a:pt x="87313" y="34404"/>
                  <a:pt x="84658" y="31750"/>
                  <a:pt x="81359" y="31750"/>
                </a:cubicBezTo>
                <a:lnTo>
                  <a:pt x="37703" y="31750"/>
                </a:lnTo>
                <a:cubicBezTo>
                  <a:pt x="34404" y="31750"/>
                  <a:pt x="31750" y="34404"/>
                  <a:pt x="31750" y="37703"/>
                </a:cubicBezTo>
                <a:close/>
                <a:moveTo>
                  <a:pt x="37703" y="55563"/>
                </a:moveTo>
                <a:cubicBezTo>
                  <a:pt x="34404" y="55563"/>
                  <a:pt x="31750" y="58217"/>
                  <a:pt x="31750" y="61516"/>
                </a:cubicBezTo>
                <a:cubicBezTo>
                  <a:pt x="31750" y="64815"/>
                  <a:pt x="34404" y="67469"/>
                  <a:pt x="37703" y="67469"/>
                </a:cubicBezTo>
                <a:lnTo>
                  <a:pt x="81359" y="67469"/>
                </a:lnTo>
                <a:cubicBezTo>
                  <a:pt x="84658" y="67469"/>
                  <a:pt x="87313" y="64815"/>
                  <a:pt x="87313" y="61516"/>
                </a:cubicBezTo>
                <a:cubicBezTo>
                  <a:pt x="87313" y="58217"/>
                  <a:pt x="84658" y="55563"/>
                  <a:pt x="81359" y="55563"/>
                </a:cubicBezTo>
                <a:lnTo>
                  <a:pt x="37703" y="5556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0"/>
          <p:cNvSpPr/>
          <p:nvPr/>
        </p:nvSpPr>
        <p:spPr>
          <a:xfrm>
            <a:off x="6478405" y="4810753"/>
            <a:ext cx="53101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Qi D, Miao Z, Wang J. Cleanagent: Automating data standardization with llm-based agents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6279968" y="5255253"/>
            <a:ext cx="5500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VLDB 2025 Workshop: Data Driven AI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L2 CASE STUDY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L2案例：结构化数据分析 ReFoRCE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21469" y="1146969"/>
            <a:ext cx="7651750" cy="3357563"/>
          </a:xfrm>
          <a:custGeom>
            <a:avLst/>
            <a:gdLst/>
            <a:ahLst/>
            <a:cxnLst/>
            <a:rect l="l" t="t" r="r" b="b"/>
            <a:pathLst>
              <a:path w="7651750" h="3357563">
                <a:moveTo>
                  <a:pt x="63492" y="0"/>
                </a:moveTo>
                <a:lnTo>
                  <a:pt x="7588258" y="0"/>
                </a:lnTo>
                <a:cubicBezTo>
                  <a:pt x="7623324" y="0"/>
                  <a:pt x="7651750" y="28426"/>
                  <a:pt x="7651750" y="63492"/>
                </a:cubicBezTo>
                <a:lnTo>
                  <a:pt x="7651750" y="3294071"/>
                </a:lnTo>
                <a:cubicBezTo>
                  <a:pt x="7651750" y="3329136"/>
                  <a:pt x="7623324" y="3357562"/>
                  <a:pt x="7588258" y="3357563"/>
                </a:cubicBezTo>
                <a:lnTo>
                  <a:pt x="63492" y="3357563"/>
                </a:lnTo>
                <a:cubicBezTo>
                  <a:pt x="28426" y="3357563"/>
                  <a:pt x="0" y="3329136"/>
                  <a:pt x="0" y="3294071"/>
                </a:cubicBezTo>
                <a:lnTo>
                  <a:pt x="0" y="63492"/>
                </a:lnTo>
                <a:cubicBezTo>
                  <a:pt x="0" y="28450"/>
                  <a:pt x="28450" y="0"/>
                  <a:pt x="6349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19906" y="1341438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166688" y="76572"/>
                </a:moveTo>
                <a:cubicBezTo>
                  <a:pt x="161181" y="80218"/>
                  <a:pt x="154856" y="83158"/>
                  <a:pt x="148270" y="85502"/>
                </a:cubicBezTo>
                <a:cubicBezTo>
                  <a:pt x="130783" y="91753"/>
                  <a:pt x="107826" y="95250"/>
                  <a:pt x="83344" y="95250"/>
                </a:cubicBezTo>
                <a:cubicBezTo>
                  <a:pt x="58862" y="95250"/>
                  <a:pt x="35868" y="91715"/>
                  <a:pt x="18417" y="85502"/>
                </a:cubicBezTo>
                <a:cubicBezTo>
                  <a:pt x="11869" y="83158"/>
                  <a:pt x="5507" y="80218"/>
                  <a:pt x="0" y="76572"/>
                </a:cubicBezTo>
                <a:lnTo>
                  <a:pt x="0" y="107156"/>
                </a:lnTo>
                <a:cubicBezTo>
                  <a:pt x="0" y="123602"/>
                  <a:pt x="37319" y="136922"/>
                  <a:pt x="83344" y="136922"/>
                </a:cubicBezTo>
                <a:cubicBezTo>
                  <a:pt x="129369" y="136922"/>
                  <a:pt x="166688" y="123602"/>
                  <a:pt x="166688" y="107156"/>
                </a:cubicBezTo>
                <a:lnTo>
                  <a:pt x="166688" y="76572"/>
                </a:lnTo>
                <a:close/>
                <a:moveTo>
                  <a:pt x="166688" y="47625"/>
                </a:moveTo>
                <a:lnTo>
                  <a:pt x="166688" y="29766"/>
                </a:lnTo>
                <a:cubicBezTo>
                  <a:pt x="166688" y="13320"/>
                  <a:pt x="129369" y="0"/>
                  <a:pt x="83344" y="0"/>
                </a:cubicBezTo>
                <a:cubicBezTo>
                  <a:pt x="37319" y="0"/>
                  <a:pt x="0" y="13320"/>
                  <a:pt x="0" y="29766"/>
                </a:cubicBezTo>
                <a:lnTo>
                  <a:pt x="0" y="47625"/>
                </a:lnTo>
                <a:cubicBezTo>
                  <a:pt x="0" y="64071"/>
                  <a:pt x="37319" y="77391"/>
                  <a:pt x="83344" y="77391"/>
                </a:cubicBezTo>
                <a:cubicBezTo>
                  <a:pt x="129369" y="77391"/>
                  <a:pt x="166688" y="64071"/>
                  <a:pt x="166688" y="47625"/>
                </a:cubicBezTo>
                <a:close/>
                <a:moveTo>
                  <a:pt x="148270" y="145033"/>
                </a:moveTo>
                <a:cubicBezTo>
                  <a:pt x="130820" y="151247"/>
                  <a:pt x="107863" y="154781"/>
                  <a:pt x="83344" y="154781"/>
                </a:cubicBezTo>
                <a:cubicBezTo>
                  <a:pt x="58824" y="154781"/>
                  <a:pt x="35868" y="151247"/>
                  <a:pt x="18417" y="145033"/>
                </a:cubicBezTo>
                <a:cubicBezTo>
                  <a:pt x="11869" y="142689"/>
                  <a:pt x="5507" y="139750"/>
                  <a:pt x="0" y="136103"/>
                </a:cubicBezTo>
                <a:lnTo>
                  <a:pt x="0" y="160734"/>
                </a:lnTo>
                <a:cubicBezTo>
                  <a:pt x="0" y="177180"/>
                  <a:pt x="37319" y="190500"/>
                  <a:pt x="83344" y="190500"/>
                </a:cubicBezTo>
                <a:cubicBezTo>
                  <a:pt x="129369" y="190500"/>
                  <a:pt x="166688" y="177180"/>
                  <a:pt x="166688" y="160734"/>
                </a:cubicBezTo>
                <a:lnTo>
                  <a:pt x="166688" y="136103"/>
                </a:lnTo>
                <a:cubicBezTo>
                  <a:pt x="161181" y="139750"/>
                  <a:pt x="154856" y="142689"/>
                  <a:pt x="148270" y="14503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22313" y="1309688"/>
            <a:ext cx="7183438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ReFoRCE (arXiv 2025)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0063" y="16906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00063" y="16906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11188" y="17859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主动探索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11188" y="2008187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</a:t>
            </a:r>
            <a:r>
              <a:rPr lang="en-US" sz="10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迭代列探索机制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主动探索和与数据库交互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00063" y="23891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00063" y="23891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11188" y="24844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执行反馈引导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11188" y="270668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由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执行反馈 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引导优化过程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00063" y="3087688"/>
            <a:ext cx="7310438" cy="603250"/>
          </a:xfrm>
          <a:custGeom>
            <a:avLst/>
            <a:gdLst/>
            <a:ahLst/>
            <a:cxnLst/>
            <a:rect l="l" t="t" r="r" b="b"/>
            <a:pathLst>
              <a:path w="7310438" h="603250">
                <a:moveTo>
                  <a:pt x="31750" y="0"/>
                </a:moveTo>
                <a:lnTo>
                  <a:pt x="7246939" y="0"/>
                </a:lnTo>
                <a:cubicBezTo>
                  <a:pt x="7282008" y="0"/>
                  <a:pt x="7310438" y="28429"/>
                  <a:pt x="7310438" y="63498"/>
                </a:cubicBezTo>
                <a:lnTo>
                  <a:pt x="7310438" y="539752"/>
                </a:lnTo>
                <a:cubicBezTo>
                  <a:pt x="7310438" y="574821"/>
                  <a:pt x="7282008" y="603250"/>
                  <a:pt x="7246939" y="603250"/>
                </a:cubicBezTo>
                <a:lnTo>
                  <a:pt x="31750" y="603250"/>
                </a:lnTo>
                <a:cubicBezTo>
                  <a:pt x="14215" y="603250"/>
                  <a:pt x="0" y="589035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00063" y="3087688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3175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31750" y="603250"/>
                </a:lnTo>
                <a:cubicBezTo>
                  <a:pt x="14227" y="603250"/>
                  <a:pt x="0" y="589023"/>
                  <a:pt x="0" y="571500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11188" y="318293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自我改进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11188" y="3405188"/>
            <a:ext cx="7167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在NL2SQL翻译过程中实现</a:t>
            </a:r>
            <a:r>
              <a:rPr lang="en-US" sz="10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渐进式自我纠正和自我改进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10761" y="1146969"/>
            <a:ext cx="3762375" cy="817563"/>
          </a:xfrm>
          <a:custGeom>
            <a:avLst/>
            <a:gdLst/>
            <a:ahLst/>
            <a:cxnLst/>
            <a:rect l="l" t="t" r="r" b="b"/>
            <a:pathLst>
              <a:path w="3762375" h="817563">
                <a:moveTo>
                  <a:pt x="63500" y="0"/>
                </a:moveTo>
                <a:lnTo>
                  <a:pt x="3698875" y="0"/>
                </a:lnTo>
                <a:cubicBezTo>
                  <a:pt x="3733945" y="0"/>
                  <a:pt x="3762375" y="28430"/>
                  <a:pt x="3762375" y="63500"/>
                </a:cubicBezTo>
                <a:lnTo>
                  <a:pt x="3762375" y="754062"/>
                </a:lnTo>
                <a:cubicBezTo>
                  <a:pt x="3762375" y="789133"/>
                  <a:pt x="3733945" y="817563"/>
                  <a:pt x="3698875" y="817563"/>
                </a:cubicBezTo>
                <a:lnTo>
                  <a:pt x="63500" y="817563"/>
                </a:lnTo>
                <a:cubicBezTo>
                  <a:pt x="28430" y="817563"/>
                  <a:pt x="0" y="789133"/>
                  <a:pt x="0" y="754062"/>
                </a:cubicBezTo>
                <a:lnTo>
                  <a:pt x="0" y="63500"/>
                </a:lnTo>
                <a:cubicBezTo>
                  <a:pt x="0" y="28430"/>
                  <a:pt x="28430" y="0"/>
                  <a:pt x="635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41729" y="1277938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58597" y="1595438"/>
            <a:ext cx="267891" cy="238125"/>
          </a:xfrm>
          <a:custGeom>
            <a:avLst/>
            <a:gdLst/>
            <a:ahLst/>
            <a:cxnLst/>
            <a:rect l="l" t="t" r="r" b="b"/>
            <a:pathLst>
              <a:path w="267891" h="238125">
                <a:moveTo>
                  <a:pt x="74414" y="0"/>
                </a:moveTo>
                <a:cubicBezTo>
                  <a:pt x="82646" y="0"/>
                  <a:pt x="89297" y="6651"/>
                  <a:pt x="89297" y="14883"/>
                </a:cubicBezTo>
                <a:lnTo>
                  <a:pt x="89297" y="29766"/>
                </a:lnTo>
                <a:lnTo>
                  <a:pt x="148828" y="29766"/>
                </a:lnTo>
                <a:cubicBezTo>
                  <a:pt x="157060" y="29766"/>
                  <a:pt x="163711" y="36416"/>
                  <a:pt x="163711" y="44648"/>
                </a:cubicBezTo>
                <a:cubicBezTo>
                  <a:pt x="163711" y="52880"/>
                  <a:pt x="157060" y="59531"/>
                  <a:pt x="148828" y="59531"/>
                </a:cubicBezTo>
                <a:lnTo>
                  <a:pt x="144363" y="59531"/>
                </a:lnTo>
                <a:lnTo>
                  <a:pt x="140457" y="70275"/>
                </a:lnTo>
                <a:cubicBezTo>
                  <a:pt x="132829" y="91297"/>
                  <a:pt x="121341" y="110505"/>
                  <a:pt x="106877" y="127016"/>
                </a:cubicBezTo>
                <a:cubicBezTo>
                  <a:pt x="113481" y="131108"/>
                  <a:pt x="120365" y="134736"/>
                  <a:pt x="127527" y="137945"/>
                </a:cubicBezTo>
                <a:lnTo>
                  <a:pt x="150968" y="148363"/>
                </a:lnTo>
                <a:lnTo>
                  <a:pt x="179896" y="83251"/>
                </a:lnTo>
                <a:cubicBezTo>
                  <a:pt x="182268" y="77856"/>
                  <a:pt x="187616" y="74414"/>
                  <a:pt x="193477" y="74414"/>
                </a:cubicBezTo>
                <a:cubicBezTo>
                  <a:pt x="199337" y="74414"/>
                  <a:pt x="204685" y="77856"/>
                  <a:pt x="207057" y="83251"/>
                </a:cubicBezTo>
                <a:lnTo>
                  <a:pt x="266588" y="217196"/>
                </a:lnTo>
                <a:cubicBezTo>
                  <a:pt x="269937" y="224730"/>
                  <a:pt x="266542" y="233521"/>
                  <a:pt x="259054" y="236823"/>
                </a:cubicBezTo>
                <a:cubicBezTo>
                  <a:pt x="251566" y="240125"/>
                  <a:pt x="242729" y="236776"/>
                  <a:pt x="239427" y="229288"/>
                </a:cubicBezTo>
                <a:lnTo>
                  <a:pt x="230125" y="208359"/>
                </a:lnTo>
                <a:lnTo>
                  <a:pt x="156874" y="208359"/>
                </a:lnTo>
                <a:lnTo>
                  <a:pt x="147572" y="229288"/>
                </a:lnTo>
                <a:cubicBezTo>
                  <a:pt x="144224" y="236823"/>
                  <a:pt x="135434" y="240171"/>
                  <a:pt x="127946" y="236823"/>
                </a:cubicBezTo>
                <a:cubicBezTo>
                  <a:pt x="120458" y="233474"/>
                  <a:pt x="117063" y="224684"/>
                  <a:pt x="120411" y="217196"/>
                </a:cubicBezTo>
                <a:lnTo>
                  <a:pt x="138922" y="175571"/>
                </a:lnTo>
                <a:lnTo>
                  <a:pt x="115481" y="165153"/>
                </a:lnTo>
                <a:cubicBezTo>
                  <a:pt x="104784" y="160409"/>
                  <a:pt x="94552" y="154735"/>
                  <a:pt x="84879" y="148224"/>
                </a:cubicBezTo>
                <a:cubicBezTo>
                  <a:pt x="74972" y="156223"/>
                  <a:pt x="64136" y="163199"/>
                  <a:pt x="52555" y="169013"/>
                </a:cubicBezTo>
                <a:lnTo>
                  <a:pt x="36416" y="177012"/>
                </a:lnTo>
                <a:cubicBezTo>
                  <a:pt x="29068" y="180687"/>
                  <a:pt x="20138" y="177710"/>
                  <a:pt x="16464" y="170362"/>
                </a:cubicBezTo>
                <a:cubicBezTo>
                  <a:pt x="12790" y="163013"/>
                  <a:pt x="15766" y="154084"/>
                  <a:pt x="23115" y="150409"/>
                </a:cubicBezTo>
                <a:lnTo>
                  <a:pt x="39160" y="142363"/>
                </a:lnTo>
                <a:cubicBezTo>
                  <a:pt x="46741" y="138550"/>
                  <a:pt x="53950" y="134131"/>
                  <a:pt x="60740" y="129201"/>
                </a:cubicBezTo>
                <a:cubicBezTo>
                  <a:pt x="54322" y="123295"/>
                  <a:pt x="48276" y="116923"/>
                  <a:pt x="42649" y="110179"/>
                </a:cubicBezTo>
                <a:lnTo>
                  <a:pt x="37951" y="104505"/>
                </a:lnTo>
                <a:cubicBezTo>
                  <a:pt x="32696" y="98180"/>
                  <a:pt x="33533" y="88785"/>
                  <a:pt x="39858" y="83530"/>
                </a:cubicBezTo>
                <a:cubicBezTo>
                  <a:pt x="46183" y="78274"/>
                  <a:pt x="55578" y="79111"/>
                  <a:pt x="60833" y="85437"/>
                </a:cubicBezTo>
                <a:lnTo>
                  <a:pt x="65577" y="91111"/>
                </a:lnTo>
                <a:cubicBezTo>
                  <a:pt x="70926" y="97575"/>
                  <a:pt x="76786" y="103575"/>
                  <a:pt x="82972" y="109110"/>
                </a:cubicBezTo>
                <a:cubicBezTo>
                  <a:pt x="95762" y="94971"/>
                  <a:pt x="105854" y="78367"/>
                  <a:pt x="112505" y="60089"/>
                </a:cubicBezTo>
                <a:lnTo>
                  <a:pt x="112737" y="59531"/>
                </a:lnTo>
                <a:lnTo>
                  <a:pt x="14929" y="59531"/>
                </a:lnTo>
                <a:cubicBezTo>
                  <a:pt x="6651" y="59531"/>
                  <a:pt x="0" y="52880"/>
                  <a:pt x="0" y="44648"/>
                </a:cubicBezTo>
                <a:cubicBezTo>
                  <a:pt x="0" y="36416"/>
                  <a:pt x="6651" y="29766"/>
                  <a:pt x="14883" y="29766"/>
                </a:cubicBezTo>
                <a:lnTo>
                  <a:pt x="59531" y="29766"/>
                </a:lnTo>
                <a:lnTo>
                  <a:pt x="59531" y="14883"/>
                </a:lnTo>
                <a:cubicBezTo>
                  <a:pt x="59531" y="6651"/>
                  <a:pt x="66182" y="0"/>
                  <a:pt x="74414" y="0"/>
                </a:cubicBezTo>
                <a:close/>
                <a:moveTo>
                  <a:pt x="193477" y="125946"/>
                </a:moveTo>
                <a:lnTo>
                  <a:pt x="170083" y="178594"/>
                </a:lnTo>
                <a:lnTo>
                  <a:pt x="216870" y="178594"/>
                </a:lnTo>
                <a:lnTo>
                  <a:pt x="193477" y="125946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634636" y="1619250"/>
            <a:ext cx="1492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Text-to-SQL / NL2SQL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10761" y="2099469"/>
            <a:ext cx="3762375" cy="1404938"/>
          </a:xfrm>
          <a:custGeom>
            <a:avLst/>
            <a:gdLst/>
            <a:ahLst/>
            <a:cxnLst/>
            <a:rect l="l" t="t" r="r" b="b"/>
            <a:pathLst>
              <a:path w="3762375" h="1404938">
                <a:moveTo>
                  <a:pt x="63503" y="0"/>
                </a:moveTo>
                <a:lnTo>
                  <a:pt x="3698872" y="0"/>
                </a:lnTo>
                <a:cubicBezTo>
                  <a:pt x="3733944" y="0"/>
                  <a:pt x="3762375" y="28431"/>
                  <a:pt x="3762375" y="63503"/>
                </a:cubicBezTo>
                <a:lnTo>
                  <a:pt x="3762375" y="1341434"/>
                </a:lnTo>
                <a:cubicBezTo>
                  <a:pt x="3762375" y="1376506"/>
                  <a:pt x="3733944" y="1404938"/>
                  <a:pt x="3698872" y="1404938"/>
                </a:cubicBezTo>
                <a:lnTo>
                  <a:pt x="63503" y="1404938"/>
                </a:lnTo>
                <a:cubicBezTo>
                  <a:pt x="28431" y="1404938"/>
                  <a:pt x="0" y="1376506"/>
                  <a:pt x="0" y="1341434"/>
                </a:cubicBezTo>
                <a:lnTo>
                  <a:pt x="0" y="63503"/>
                </a:lnTo>
                <a:cubicBezTo>
                  <a:pt x="0" y="28431"/>
                  <a:pt x="28431" y="0"/>
                  <a:pt x="6350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41729" y="2230438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65542" y="256381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63979" y="2547938"/>
            <a:ext cx="388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列探索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65542" y="278606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63979" y="277018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执行验证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65542" y="300831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63979" y="299243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自我纠正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265542" y="3230563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107851" y="17388"/>
                </a:moveTo>
                <a:cubicBezTo>
                  <a:pt x="111398" y="19968"/>
                  <a:pt x="112192" y="24929"/>
                  <a:pt x="109612" y="28476"/>
                </a:cubicBezTo>
                <a:lnTo>
                  <a:pt x="46112" y="115788"/>
                </a:lnTo>
                <a:cubicBezTo>
                  <a:pt x="44748" y="117673"/>
                  <a:pt x="42639" y="118839"/>
                  <a:pt x="40308" y="119038"/>
                </a:cubicBezTo>
                <a:cubicBezTo>
                  <a:pt x="37976" y="119236"/>
                  <a:pt x="35719" y="118368"/>
                  <a:pt x="34082" y="116731"/>
                </a:cubicBezTo>
                <a:lnTo>
                  <a:pt x="2332" y="84981"/>
                </a:lnTo>
                <a:cubicBezTo>
                  <a:pt x="-769" y="81880"/>
                  <a:pt x="-769" y="76845"/>
                  <a:pt x="2332" y="73744"/>
                </a:cubicBezTo>
                <a:cubicBezTo>
                  <a:pt x="5432" y="70644"/>
                  <a:pt x="10468" y="70644"/>
                  <a:pt x="13568" y="73744"/>
                </a:cubicBezTo>
                <a:lnTo>
                  <a:pt x="38745" y="98921"/>
                </a:lnTo>
                <a:lnTo>
                  <a:pt x="96788" y="19124"/>
                </a:lnTo>
                <a:cubicBezTo>
                  <a:pt x="99368" y="15577"/>
                  <a:pt x="104329" y="14784"/>
                  <a:pt x="107876" y="1736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463979" y="3214688"/>
            <a:ext cx="5000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渐进优化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8110761" y="3639344"/>
            <a:ext cx="3762375" cy="865188"/>
          </a:xfrm>
          <a:custGeom>
            <a:avLst/>
            <a:gdLst/>
            <a:ahLst/>
            <a:cxnLst/>
            <a:rect l="l" t="t" r="r" b="b"/>
            <a:pathLst>
              <a:path w="3762375" h="865188">
                <a:moveTo>
                  <a:pt x="63496" y="0"/>
                </a:moveTo>
                <a:lnTo>
                  <a:pt x="3698879" y="0"/>
                </a:lnTo>
                <a:cubicBezTo>
                  <a:pt x="3733947" y="0"/>
                  <a:pt x="3762375" y="28428"/>
                  <a:pt x="3762375" y="63496"/>
                </a:cubicBezTo>
                <a:lnTo>
                  <a:pt x="3762375" y="801691"/>
                </a:lnTo>
                <a:cubicBezTo>
                  <a:pt x="3762375" y="836759"/>
                  <a:pt x="3733947" y="865188"/>
                  <a:pt x="3698879" y="865188"/>
                </a:cubicBezTo>
                <a:lnTo>
                  <a:pt x="63496" y="865188"/>
                </a:lnTo>
                <a:cubicBezTo>
                  <a:pt x="28428" y="865188"/>
                  <a:pt x="0" y="836759"/>
                  <a:pt x="0" y="801691"/>
                </a:cubicBezTo>
                <a:lnTo>
                  <a:pt x="0" y="63496"/>
                </a:lnTo>
                <a:cubicBezTo>
                  <a:pt x="0" y="28452"/>
                  <a:pt x="28452" y="0"/>
                  <a:pt x="63496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8241729" y="3770313"/>
            <a:ext cx="3571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L2特征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8241729" y="4056063"/>
            <a:ext cx="3556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数据库交互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执行反馈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321469" y="4639469"/>
            <a:ext cx="11549063" cy="2136923"/>
          </a:xfrm>
          <a:custGeom>
            <a:avLst/>
            <a:gdLst/>
            <a:ahLst/>
            <a:cxnLst/>
            <a:rect l="l" t="t" r="r" b="b"/>
            <a:pathLst>
              <a:path w="11549063" h="3516313">
                <a:moveTo>
                  <a:pt x="63505" y="0"/>
                </a:moveTo>
                <a:lnTo>
                  <a:pt x="11485558" y="0"/>
                </a:lnTo>
                <a:cubicBezTo>
                  <a:pt x="11520631" y="0"/>
                  <a:pt x="11549063" y="28432"/>
                  <a:pt x="11549063" y="63505"/>
                </a:cubicBezTo>
                <a:lnTo>
                  <a:pt x="11549063" y="3452808"/>
                </a:lnTo>
                <a:cubicBezTo>
                  <a:pt x="11549063" y="3487881"/>
                  <a:pt x="11520631" y="3516313"/>
                  <a:pt x="11485558" y="3516313"/>
                </a:cubicBezTo>
                <a:lnTo>
                  <a:pt x="63505" y="3516313"/>
                </a:lnTo>
                <a:cubicBezTo>
                  <a:pt x="28432" y="3516313"/>
                  <a:pt x="0" y="3487881"/>
                  <a:pt x="0" y="3452808"/>
                </a:cubicBezTo>
                <a:lnTo>
                  <a:pt x="0" y="63505"/>
                </a:lnTo>
                <a:cubicBezTo>
                  <a:pt x="0" y="28455"/>
                  <a:pt x="28455" y="0"/>
                  <a:pt x="635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472281" y="481012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0" y="22324"/>
                </a:moveTo>
                <a:cubicBezTo>
                  <a:pt x="0" y="14929"/>
                  <a:pt x="6000" y="8930"/>
                  <a:pt x="13395" y="8930"/>
                </a:cubicBezTo>
                <a:lnTo>
                  <a:pt x="40184" y="8930"/>
                </a:lnTo>
                <a:cubicBezTo>
                  <a:pt x="47578" y="8930"/>
                  <a:pt x="53578" y="14929"/>
                  <a:pt x="53578" y="22324"/>
                </a:cubicBezTo>
                <a:lnTo>
                  <a:pt x="53578" y="26789"/>
                </a:lnTo>
                <a:lnTo>
                  <a:pt x="89297" y="26789"/>
                </a:lnTo>
                <a:lnTo>
                  <a:pt x="89297" y="22324"/>
                </a:lnTo>
                <a:cubicBezTo>
                  <a:pt x="89297" y="14929"/>
                  <a:pt x="95297" y="8930"/>
                  <a:pt x="102691" y="8930"/>
                </a:cubicBezTo>
                <a:lnTo>
                  <a:pt x="129480" y="8930"/>
                </a:lnTo>
                <a:cubicBezTo>
                  <a:pt x="136875" y="8930"/>
                  <a:pt x="142875" y="14929"/>
                  <a:pt x="142875" y="22324"/>
                </a:cubicBezTo>
                <a:lnTo>
                  <a:pt x="142875" y="49113"/>
                </a:lnTo>
                <a:cubicBezTo>
                  <a:pt x="142875" y="56508"/>
                  <a:pt x="136875" y="62508"/>
                  <a:pt x="129480" y="62508"/>
                </a:cubicBezTo>
                <a:lnTo>
                  <a:pt x="102691" y="62508"/>
                </a:lnTo>
                <a:cubicBezTo>
                  <a:pt x="95297" y="62508"/>
                  <a:pt x="89297" y="56508"/>
                  <a:pt x="89297" y="49113"/>
                </a:cubicBezTo>
                <a:lnTo>
                  <a:pt x="89297" y="44648"/>
                </a:lnTo>
                <a:lnTo>
                  <a:pt x="53578" y="44648"/>
                </a:lnTo>
                <a:lnTo>
                  <a:pt x="53578" y="49113"/>
                </a:lnTo>
                <a:cubicBezTo>
                  <a:pt x="53578" y="51150"/>
                  <a:pt x="53104" y="53104"/>
                  <a:pt x="52294" y="54834"/>
                </a:cubicBezTo>
                <a:lnTo>
                  <a:pt x="71438" y="80367"/>
                </a:lnTo>
                <a:lnTo>
                  <a:pt x="93762" y="80367"/>
                </a:lnTo>
                <a:cubicBezTo>
                  <a:pt x="101157" y="80367"/>
                  <a:pt x="107156" y="86367"/>
                  <a:pt x="107156" y="93762"/>
                </a:cubicBezTo>
                <a:lnTo>
                  <a:pt x="107156" y="120551"/>
                </a:lnTo>
                <a:cubicBezTo>
                  <a:pt x="107156" y="127946"/>
                  <a:pt x="101157" y="133945"/>
                  <a:pt x="93762" y="133945"/>
                </a:cubicBezTo>
                <a:lnTo>
                  <a:pt x="66973" y="133945"/>
                </a:lnTo>
                <a:cubicBezTo>
                  <a:pt x="59578" y="133945"/>
                  <a:pt x="53578" y="127946"/>
                  <a:pt x="53578" y="120551"/>
                </a:cubicBezTo>
                <a:lnTo>
                  <a:pt x="53578" y="93762"/>
                </a:lnTo>
                <a:cubicBezTo>
                  <a:pt x="53578" y="91725"/>
                  <a:pt x="54053" y="89771"/>
                  <a:pt x="54862" y="88041"/>
                </a:cubicBezTo>
                <a:lnTo>
                  <a:pt x="35719" y="62508"/>
                </a:lnTo>
                <a:lnTo>
                  <a:pt x="13395" y="62508"/>
                </a:lnTo>
                <a:cubicBezTo>
                  <a:pt x="6000" y="62508"/>
                  <a:pt x="0" y="56508"/>
                  <a:pt x="0" y="49113"/>
                </a:cubicBezTo>
                <a:lnTo>
                  <a:pt x="0" y="2232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35000" y="4770438"/>
            <a:ext cx="11176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迭代列探索机制</a:t>
            </a:r>
            <a:endParaRPr lang="en-US" sz="1600" dirty="0"/>
          </a:p>
        </p:txBody>
      </p:sp>
      <p:pic>
        <p:nvPicPr>
          <p:cNvPr id="40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8" t="29324" r="38" b="9595"/>
          <a:stretch>
            <a:fillRect/>
          </a:stretch>
        </p:blipFill>
        <p:spPr>
          <a:xfrm>
            <a:off x="515938" y="5058172"/>
            <a:ext cx="10212313" cy="1623055"/>
          </a:xfrm>
          <a:prstGeom prst="roundRect">
            <a:avLst>
              <a:gd name="adj" fmla="val 0"/>
            </a:avLst>
          </a:prstGeom>
        </p:spPr>
      </p:pic>
      <p:sp>
        <p:nvSpPr>
          <p:cNvPr id="41" name="Shape 38"/>
          <p:cNvSpPr/>
          <p:nvPr/>
        </p:nvSpPr>
        <p:spPr>
          <a:xfrm>
            <a:off x="321469" y="8288486"/>
            <a:ext cx="11549063" cy="388938"/>
          </a:xfrm>
          <a:custGeom>
            <a:avLst/>
            <a:gdLst/>
            <a:ahLst/>
            <a:cxnLst/>
            <a:rect l="l" t="t" r="r" b="b"/>
            <a:pathLst>
              <a:path w="11549063" h="388938">
                <a:moveTo>
                  <a:pt x="63502" y="0"/>
                </a:moveTo>
                <a:lnTo>
                  <a:pt x="11485561" y="0"/>
                </a:lnTo>
                <a:cubicBezTo>
                  <a:pt x="11520632" y="0"/>
                  <a:pt x="11549063" y="28431"/>
                  <a:pt x="11549063" y="63502"/>
                </a:cubicBezTo>
                <a:lnTo>
                  <a:pt x="11549063" y="325436"/>
                </a:lnTo>
                <a:cubicBezTo>
                  <a:pt x="11549063" y="360507"/>
                  <a:pt x="11520632" y="388938"/>
                  <a:pt x="11485561" y="388938"/>
                </a:cubicBezTo>
                <a:lnTo>
                  <a:pt x="63502" y="388938"/>
                </a:lnTo>
                <a:cubicBezTo>
                  <a:pt x="28431" y="388938"/>
                  <a:pt x="0" y="360507"/>
                  <a:pt x="0" y="325436"/>
                </a:cubicBezTo>
                <a:lnTo>
                  <a:pt x="0" y="63502"/>
                </a:lnTo>
                <a:cubicBezTo>
                  <a:pt x="0" y="28454"/>
                  <a:pt x="28454" y="0"/>
                  <a:pt x="6350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39"/>
          <p:cNvSpPr/>
          <p:nvPr/>
        </p:nvSpPr>
        <p:spPr>
          <a:xfrm>
            <a:off x="444500" y="8419455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95250" y="127000"/>
                </a:moveTo>
                <a:lnTo>
                  <a:pt x="23812" y="127000"/>
                </a:lnTo>
                <a:cubicBezTo>
                  <a:pt x="10666" y="127000"/>
                  <a:pt x="0" y="116334"/>
                  <a:pt x="0" y="103188"/>
                </a:cubicBezTo>
                <a:lnTo>
                  <a:pt x="0" y="23812"/>
                </a:lnTo>
                <a:cubicBezTo>
                  <a:pt x="0" y="10666"/>
                  <a:pt x="10666" y="0"/>
                  <a:pt x="23812" y="0"/>
                </a:cubicBezTo>
                <a:lnTo>
                  <a:pt x="99219" y="0"/>
                </a:lnTo>
                <a:cubicBezTo>
                  <a:pt x="105792" y="0"/>
                  <a:pt x="111125" y="5333"/>
                  <a:pt x="111125" y="11906"/>
                </a:cubicBezTo>
                <a:lnTo>
                  <a:pt x="111125" y="83344"/>
                </a:lnTo>
                <a:cubicBezTo>
                  <a:pt x="111125" y="88528"/>
                  <a:pt x="107801" y="92943"/>
                  <a:pt x="103188" y="94580"/>
                </a:cubicBezTo>
                <a:lnTo>
                  <a:pt x="103188" y="111125"/>
                </a:lnTo>
                <a:cubicBezTo>
                  <a:pt x="107578" y="111125"/>
                  <a:pt x="111125" y="114672"/>
                  <a:pt x="111125" y="119063"/>
                </a:cubicBezTo>
                <a:cubicBezTo>
                  <a:pt x="111125" y="123453"/>
                  <a:pt x="107578" y="127000"/>
                  <a:pt x="103188" y="127000"/>
                </a:cubicBezTo>
                <a:lnTo>
                  <a:pt x="95250" y="127000"/>
                </a:lnTo>
                <a:close/>
                <a:moveTo>
                  <a:pt x="23812" y="95250"/>
                </a:moveTo>
                <a:cubicBezTo>
                  <a:pt x="19422" y="95250"/>
                  <a:pt x="15875" y="98797"/>
                  <a:pt x="15875" y="103188"/>
                </a:cubicBezTo>
                <a:cubicBezTo>
                  <a:pt x="15875" y="107578"/>
                  <a:pt x="19422" y="111125"/>
                  <a:pt x="23812" y="111125"/>
                </a:cubicBezTo>
                <a:lnTo>
                  <a:pt x="87313" y="111125"/>
                </a:lnTo>
                <a:lnTo>
                  <a:pt x="87313" y="95250"/>
                </a:lnTo>
                <a:lnTo>
                  <a:pt x="23812" y="95250"/>
                </a:lnTo>
                <a:close/>
                <a:moveTo>
                  <a:pt x="31750" y="37703"/>
                </a:moveTo>
                <a:cubicBezTo>
                  <a:pt x="31750" y="41002"/>
                  <a:pt x="34404" y="43656"/>
                  <a:pt x="37703" y="43656"/>
                </a:cubicBezTo>
                <a:lnTo>
                  <a:pt x="81359" y="43656"/>
                </a:lnTo>
                <a:cubicBezTo>
                  <a:pt x="84658" y="43656"/>
                  <a:pt x="87313" y="41002"/>
                  <a:pt x="87313" y="37703"/>
                </a:cubicBezTo>
                <a:cubicBezTo>
                  <a:pt x="87313" y="34404"/>
                  <a:pt x="84658" y="31750"/>
                  <a:pt x="81359" y="31750"/>
                </a:cubicBezTo>
                <a:lnTo>
                  <a:pt x="37703" y="31750"/>
                </a:lnTo>
                <a:cubicBezTo>
                  <a:pt x="34404" y="31750"/>
                  <a:pt x="31750" y="34404"/>
                  <a:pt x="31750" y="37703"/>
                </a:cubicBezTo>
                <a:close/>
                <a:moveTo>
                  <a:pt x="37703" y="55563"/>
                </a:moveTo>
                <a:cubicBezTo>
                  <a:pt x="34404" y="55563"/>
                  <a:pt x="31750" y="58217"/>
                  <a:pt x="31750" y="61516"/>
                </a:cubicBezTo>
                <a:cubicBezTo>
                  <a:pt x="31750" y="64815"/>
                  <a:pt x="34404" y="67469"/>
                  <a:pt x="37703" y="67469"/>
                </a:cubicBezTo>
                <a:lnTo>
                  <a:pt x="81359" y="67469"/>
                </a:lnTo>
                <a:cubicBezTo>
                  <a:pt x="84658" y="67469"/>
                  <a:pt x="87313" y="64815"/>
                  <a:pt x="87313" y="61516"/>
                </a:cubicBezTo>
                <a:cubicBezTo>
                  <a:pt x="87313" y="58217"/>
                  <a:pt x="84658" y="55563"/>
                  <a:pt x="81359" y="55563"/>
                </a:cubicBezTo>
                <a:lnTo>
                  <a:pt x="37703" y="5556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0"/>
          <p:cNvSpPr/>
          <p:nvPr/>
        </p:nvSpPr>
        <p:spPr>
          <a:xfrm>
            <a:off x="619125" y="8387705"/>
            <a:ext cx="78501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Deng M et al. ReFoRCE: A Text-to-SQL Agent with Self-Refinement, Consensus Enforcement, and Column Exploration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11182759" y="8403580"/>
            <a:ext cx="6429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arXiv, 2025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7754" y="377754"/>
            <a:ext cx="11512043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kern="0" spc="59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L2 SUMMARY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77754" y="679957"/>
            <a:ext cx="11606482" cy="377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77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L2数据智能体的玻璃天花板（局限性）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7754" y="1171036"/>
            <a:ext cx="906609" cy="37775"/>
          </a:xfrm>
          <a:custGeom>
            <a:avLst/>
            <a:gdLst/>
            <a:ahLst/>
            <a:cxnLst/>
            <a:rect l="l" t="t" r="r" b="b"/>
            <a:pathLst>
              <a:path w="906609" h="37775">
                <a:moveTo>
                  <a:pt x="0" y="0"/>
                </a:moveTo>
                <a:lnTo>
                  <a:pt x="906609" y="0"/>
                </a:lnTo>
                <a:lnTo>
                  <a:pt x="906609" y="37775"/>
                </a:lnTo>
                <a:lnTo>
                  <a:pt x="0" y="3777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2476" y="1402411"/>
            <a:ext cx="5609642" cy="2502618"/>
          </a:xfrm>
          <a:custGeom>
            <a:avLst/>
            <a:gdLst/>
            <a:ahLst/>
            <a:cxnLst/>
            <a:rect l="l" t="t" r="r" b="b"/>
            <a:pathLst>
              <a:path w="5609642" h="2502618">
                <a:moveTo>
                  <a:pt x="75554" y="0"/>
                </a:moveTo>
                <a:lnTo>
                  <a:pt x="5534088" y="0"/>
                </a:lnTo>
                <a:cubicBezTo>
                  <a:pt x="5575815" y="0"/>
                  <a:pt x="5609642" y="33827"/>
                  <a:pt x="5609642" y="75554"/>
                </a:cubicBezTo>
                <a:lnTo>
                  <a:pt x="5609642" y="2427064"/>
                </a:lnTo>
                <a:cubicBezTo>
                  <a:pt x="5609642" y="2468791"/>
                  <a:pt x="5575815" y="2502618"/>
                  <a:pt x="5534088" y="2502618"/>
                </a:cubicBezTo>
                <a:lnTo>
                  <a:pt x="75554" y="2502618"/>
                </a:lnTo>
                <a:cubicBezTo>
                  <a:pt x="33827" y="2502618"/>
                  <a:pt x="0" y="2468791"/>
                  <a:pt x="0" y="2427064"/>
                </a:cubicBezTo>
                <a:lnTo>
                  <a:pt x="0" y="75554"/>
                </a:lnTo>
                <a:cubicBezTo>
                  <a:pt x="0" y="33855"/>
                  <a:pt x="33855" y="0"/>
                  <a:pt x="7555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32737" y="1633785"/>
            <a:ext cx="169989" cy="226652"/>
          </a:xfrm>
          <a:custGeom>
            <a:avLst/>
            <a:gdLst/>
            <a:ahLst/>
            <a:cxnLst/>
            <a:rect l="l" t="t" r="r" b="b"/>
            <a:pathLst>
              <a:path w="169989" h="226652">
                <a:moveTo>
                  <a:pt x="94999" y="7703"/>
                </a:moveTo>
                <a:cubicBezTo>
                  <a:pt x="89466" y="2169"/>
                  <a:pt x="80479" y="2169"/>
                  <a:pt x="74946" y="7703"/>
                </a:cubicBezTo>
                <a:lnTo>
                  <a:pt x="4117" y="78531"/>
                </a:lnTo>
                <a:cubicBezTo>
                  <a:pt x="-1417" y="84065"/>
                  <a:pt x="-1417" y="93051"/>
                  <a:pt x="4117" y="98585"/>
                </a:cubicBezTo>
                <a:cubicBezTo>
                  <a:pt x="9650" y="104118"/>
                  <a:pt x="18637" y="104118"/>
                  <a:pt x="24170" y="98585"/>
                </a:cubicBezTo>
                <a:lnTo>
                  <a:pt x="70829" y="51926"/>
                </a:lnTo>
                <a:lnTo>
                  <a:pt x="70829" y="216028"/>
                </a:lnTo>
                <a:cubicBezTo>
                  <a:pt x="70829" y="223863"/>
                  <a:pt x="77159" y="230194"/>
                  <a:pt x="84995" y="230194"/>
                </a:cubicBezTo>
                <a:cubicBezTo>
                  <a:pt x="92830" y="230194"/>
                  <a:pt x="99160" y="223863"/>
                  <a:pt x="99160" y="216028"/>
                </a:cubicBezTo>
                <a:lnTo>
                  <a:pt x="99160" y="51926"/>
                </a:lnTo>
                <a:lnTo>
                  <a:pt x="145819" y="98585"/>
                </a:lnTo>
                <a:cubicBezTo>
                  <a:pt x="151352" y="104118"/>
                  <a:pt x="160339" y="104118"/>
                  <a:pt x="165872" y="98585"/>
                </a:cubicBezTo>
                <a:cubicBezTo>
                  <a:pt x="171406" y="93051"/>
                  <a:pt x="171406" y="84065"/>
                  <a:pt x="165872" y="78531"/>
                </a:cubicBezTo>
                <a:lnTo>
                  <a:pt x="95043" y="770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59390" y="1596009"/>
            <a:ext cx="5052455" cy="302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8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进展：感知与交互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94962" y="2049314"/>
            <a:ext cx="5203557" cy="679957"/>
          </a:xfrm>
          <a:custGeom>
            <a:avLst/>
            <a:gdLst/>
            <a:ahLst/>
            <a:cxnLst/>
            <a:rect l="l" t="t" r="r" b="b"/>
            <a:pathLst>
              <a:path w="5203557" h="679957">
                <a:moveTo>
                  <a:pt x="37775" y="0"/>
                </a:moveTo>
                <a:lnTo>
                  <a:pt x="5128007" y="0"/>
                </a:lnTo>
                <a:cubicBezTo>
                  <a:pt x="5169732" y="0"/>
                  <a:pt x="5203557" y="33825"/>
                  <a:pt x="5203557" y="75550"/>
                </a:cubicBezTo>
                <a:lnTo>
                  <a:pt x="5203557" y="604407"/>
                </a:lnTo>
                <a:cubicBezTo>
                  <a:pt x="5203557" y="646132"/>
                  <a:pt x="5169732" y="679957"/>
                  <a:pt x="5128007" y="679957"/>
                </a:cubicBezTo>
                <a:lnTo>
                  <a:pt x="37775" y="679957"/>
                </a:lnTo>
                <a:cubicBezTo>
                  <a:pt x="16927" y="679957"/>
                  <a:pt x="0" y="663030"/>
                  <a:pt x="0" y="642181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94962" y="2049314"/>
            <a:ext cx="37775" cy="679957"/>
          </a:xfrm>
          <a:custGeom>
            <a:avLst/>
            <a:gdLst/>
            <a:ahLst/>
            <a:cxnLst/>
            <a:rect l="l" t="t" r="r" b="b"/>
            <a:pathLst>
              <a:path w="37775" h="679957">
                <a:moveTo>
                  <a:pt x="37775" y="0"/>
                </a:moveTo>
                <a:lnTo>
                  <a:pt x="37775" y="0"/>
                </a:lnTo>
                <a:lnTo>
                  <a:pt x="37775" y="679957"/>
                </a:lnTo>
                <a:lnTo>
                  <a:pt x="37775" y="679957"/>
                </a:lnTo>
                <a:cubicBezTo>
                  <a:pt x="16927" y="679957"/>
                  <a:pt x="0" y="663030"/>
                  <a:pt x="0" y="642181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762590" y="2200415"/>
            <a:ext cx="165267" cy="188877"/>
          </a:xfrm>
          <a:custGeom>
            <a:avLst/>
            <a:gdLst/>
            <a:ahLst/>
            <a:cxnLst/>
            <a:rect l="l" t="t" r="r" b="b"/>
            <a:pathLst>
              <a:path w="165267" h="188877">
                <a:moveTo>
                  <a:pt x="47219" y="-11805"/>
                </a:moveTo>
                <a:cubicBezTo>
                  <a:pt x="53749" y="-11805"/>
                  <a:pt x="59024" y="-6530"/>
                  <a:pt x="59024" y="0"/>
                </a:cubicBezTo>
                <a:lnTo>
                  <a:pt x="59024" y="35414"/>
                </a:lnTo>
                <a:lnTo>
                  <a:pt x="106243" y="35414"/>
                </a:lnTo>
                <a:lnTo>
                  <a:pt x="106243" y="0"/>
                </a:lnTo>
                <a:cubicBezTo>
                  <a:pt x="106243" y="-6530"/>
                  <a:pt x="111518" y="-11805"/>
                  <a:pt x="118048" y="-11805"/>
                </a:cubicBezTo>
                <a:cubicBezTo>
                  <a:pt x="124578" y="-11805"/>
                  <a:pt x="129853" y="-6530"/>
                  <a:pt x="129853" y="0"/>
                </a:cubicBezTo>
                <a:lnTo>
                  <a:pt x="129853" y="35414"/>
                </a:lnTo>
                <a:lnTo>
                  <a:pt x="153462" y="35414"/>
                </a:lnTo>
                <a:cubicBezTo>
                  <a:pt x="159992" y="35414"/>
                  <a:pt x="165267" y="40690"/>
                  <a:pt x="165267" y="47219"/>
                </a:cubicBezTo>
                <a:cubicBezTo>
                  <a:pt x="165267" y="53749"/>
                  <a:pt x="159992" y="59024"/>
                  <a:pt x="153462" y="59024"/>
                </a:cubicBezTo>
                <a:lnTo>
                  <a:pt x="153462" y="82634"/>
                </a:lnTo>
                <a:cubicBezTo>
                  <a:pt x="153462" y="117716"/>
                  <a:pt x="127935" y="146859"/>
                  <a:pt x="94438" y="152466"/>
                </a:cubicBezTo>
                <a:lnTo>
                  <a:pt x="94438" y="177072"/>
                </a:lnTo>
                <a:cubicBezTo>
                  <a:pt x="94438" y="183602"/>
                  <a:pt x="89163" y="188877"/>
                  <a:pt x="82634" y="188877"/>
                </a:cubicBezTo>
                <a:cubicBezTo>
                  <a:pt x="76104" y="188877"/>
                  <a:pt x="70829" y="183602"/>
                  <a:pt x="70829" y="177072"/>
                </a:cubicBezTo>
                <a:lnTo>
                  <a:pt x="70829" y="152466"/>
                </a:lnTo>
                <a:cubicBezTo>
                  <a:pt x="37333" y="146859"/>
                  <a:pt x="11805" y="117716"/>
                  <a:pt x="11805" y="82634"/>
                </a:cubicBezTo>
                <a:lnTo>
                  <a:pt x="11805" y="59024"/>
                </a:lnTo>
                <a:cubicBezTo>
                  <a:pt x="5275" y="59024"/>
                  <a:pt x="0" y="53749"/>
                  <a:pt x="0" y="47219"/>
                </a:cubicBezTo>
                <a:cubicBezTo>
                  <a:pt x="0" y="40690"/>
                  <a:pt x="5275" y="35414"/>
                  <a:pt x="11805" y="35414"/>
                </a:cubicBezTo>
                <a:lnTo>
                  <a:pt x="35414" y="35414"/>
                </a:lnTo>
                <a:lnTo>
                  <a:pt x="35414" y="0"/>
                </a:lnTo>
                <a:cubicBezTo>
                  <a:pt x="35414" y="-6530"/>
                  <a:pt x="40690" y="-11805"/>
                  <a:pt x="47219" y="-1180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1076598" y="2162640"/>
            <a:ext cx="2219303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连接真实世界系统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76598" y="2427067"/>
            <a:ext cx="2209859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L2数据智能体可以连接真实世界系统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4962" y="2842596"/>
            <a:ext cx="5203557" cy="679957"/>
          </a:xfrm>
          <a:custGeom>
            <a:avLst/>
            <a:gdLst/>
            <a:ahLst/>
            <a:cxnLst/>
            <a:rect l="l" t="t" r="r" b="b"/>
            <a:pathLst>
              <a:path w="5203557" h="679957">
                <a:moveTo>
                  <a:pt x="37775" y="0"/>
                </a:moveTo>
                <a:lnTo>
                  <a:pt x="5128007" y="0"/>
                </a:lnTo>
                <a:cubicBezTo>
                  <a:pt x="5169732" y="0"/>
                  <a:pt x="5203557" y="33825"/>
                  <a:pt x="5203557" y="75550"/>
                </a:cubicBezTo>
                <a:lnTo>
                  <a:pt x="5203557" y="604407"/>
                </a:lnTo>
                <a:cubicBezTo>
                  <a:pt x="5203557" y="646132"/>
                  <a:pt x="5169732" y="679957"/>
                  <a:pt x="5128007" y="679957"/>
                </a:cubicBezTo>
                <a:lnTo>
                  <a:pt x="37775" y="679957"/>
                </a:lnTo>
                <a:cubicBezTo>
                  <a:pt x="16927" y="679957"/>
                  <a:pt x="0" y="663030"/>
                  <a:pt x="0" y="642181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594962" y="2842596"/>
            <a:ext cx="37775" cy="679957"/>
          </a:xfrm>
          <a:custGeom>
            <a:avLst/>
            <a:gdLst/>
            <a:ahLst/>
            <a:cxnLst/>
            <a:rect l="l" t="t" r="r" b="b"/>
            <a:pathLst>
              <a:path w="37775" h="679957">
                <a:moveTo>
                  <a:pt x="37775" y="0"/>
                </a:moveTo>
                <a:lnTo>
                  <a:pt x="37775" y="0"/>
                </a:lnTo>
                <a:lnTo>
                  <a:pt x="37775" y="679957"/>
                </a:lnTo>
                <a:lnTo>
                  <a:pt x="37775" y="679957"/>
                </a:lnTo>
                <a:cubicBezTo>
                  <a:pt x="16927" y="679957"/>
                  <a:pt x="0" y="663030"/>
                  <a:pt x="0" y="642181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750785" y="2993698"/>
            <a:ext cx="188877" cy="188877"/>
          </a:xfrm>
          <a:custGeom>
            <a:avLst/>
            <a:gdLst/>
            <a:ahLst/>
            <a:cxnLst/>
            <a:rect l="l" t="t" r="r" b="b"/>
            <a:pathLst>
              <a:path w="188877" h="188877">
                <a:moveTo>
                  <a:pt x="24311" y="84294"/>
                </a:moveTo>
                <a:cubicBezTo>
                  <a:pt x="29217" y="49986"/>
                  <a:pt x="58766" y="23610"/>
                  <a:pt x="94438" y="23610"/>
                </a:cubicBezTo>
                <a:cubicBezTo>
                  <a:pt x="113990" y="23610"/>
                  <a:pt x="131697" y="31541"/>
                  <a:pt x="144535" y="44342"/>
                </a:cubicBezTo>
                <a:cubicBezTo>
                  <a:pt x="144609" y="44416"/>
                  <a:pt x="144683" y="44489"/>
                  <a:pt x="144756" y="44563"/>
                </a:cubicBezTo>
                <a:lnTo>
                  <a:pt x="147560" y="47219"/>
                </a:lnTo>
                <a:lnTo>
                  <a:pt x="129890" y="47219"/>
                </a:lnTo>
                <a:cubicBezTo>
                  <a:pt x="123360" y="47219"/>
                  <a:pt x="118085" y="52494"/>
                  <a:pt x="118085" y="59024"/>
                </a:cubicBezTo>
                <a:cubicBezTo>
                  <a:pt x="118085" y="65554"/>
                  <a:pt x="123360" y="70829"/>
                  <a:pt x="129890" y="70829"/>
                </a:cubicBezTo>
                <a:lnTo>
                  <a:pt x="177109" y="70829"/>
                </a:lnTo>
                <a:cubicBezTo>
                  <a:pt x="183638" y="70829"/>
                  <a:pt x="188914" y="65554"/>
                  <a:pt x="188914" y="59024"/>
                </a:cubicBezTo>
                <a:lnTo>
                  <a:pt x="188914" y="11805"/>
                </a:lnTo>
                <a:cubicBezTo>
                  <a:pt x="188914" y="5275"/>
                  <a:pt x="183638" y="0"/>
                  <a:pt x="177109" y="0"/>
                </a:cubicBezTo>
                <a:cubicBezTo>
                  <a:pt x="170579" y="0"/>
                  <a:pt x="165304" y="5275"/>
                  <a:pt x="165304" y="11805"/>
                </a:cubicBezTo>
                <a:lnTo>
                  <a:pt x="165304" y="31504"/>
                </a:lnTo>
                <a:lnTo>
                  <a:pt x="161136" y="27557"/>
                </a:lnTo>
                <a:cubicBezTo>
                  <a:pt x="144055" y="10551"/>
                  <a:pt x="120446" y="0"/>
                  <a:pt x="94438" y="0"/>
                </a:cubicBezTo>
                <a:cubicBezTo>
                  <a:pt x="46850" y="0"/>
                  <a:pt x="7489" y="35193"/>
                  <a:pt x="959" y="80974"/>
                </a:cubicBezTo>
                <a:cubicBezTo>
                  <a:pt x="37" y="87429"/>
                  <a:pt x="4501" y="93405"/>
                  <a:pt x="10956" y="94328"/>
                </a:cubicBezTo>
                <a:cubicBezTo>
                  <a:pt x="17412" y="95250"/>
                  <a:pt x="23388" y="90749"/>
                  <a:pt x="24311" y="84331"/>
                </a:cubicBezTo>
                <a:close/>
                <a:moveTo>
                  <a:pt x="187918" y="107903"/>
                </a:moveTo>
                <a:cubicBezTo>
                  <a:pt x="188840" y="101448"/>
                  <a:pt x="184339" y="95471"/>
                  <a:pt x="177921" y="94549"/>
                </a:cubicBezTo>
                <a:cubicBezTo>
                  <a:pt x="171502" y="93627"/>
                  <a:pt x="165489" y="98127"/>
                  <a:pt x="164566" y="104546"/>
                </a:cubicBezTo>
                <a:cubicBezTo>
                  <a:pt x="159660" y="138854"/>
                  <a:pt x="130111" y="165230"/>
                  <a:pt x="94438" y="165230"/>
                </a:cubicBezTo>
                <a:cubicBezTo>
                  <a:pt x="74887" y="165230"/>
                  <a:pt x="57180" y="157299"/>
                  <a:pt x="44342" y="144498"/>
                </a:cubicBezTo>
                <a:cubicBezTo>
                  <a:pt x="44268" y="144424"/>
                  <a:pt x="44194" y="144351"/>
                  <a:pt x="44120" y="144277"/>
                </a:cubicBezTo>
                <a:lnTo>
                  <a:pt x="41317" y="141621"/>
                </a:lnTo>
                <a:lnTo>
                  <a:pt x="58987" y="141621"/>
                </a:lnTo>
                <a:cubicBezTo>
                  <a:pt x="65517" y="141621"/>
                  <a:pt x="70792" y="136345"/>
                  <a:pt x="70792" y="129816"/>
                </a:cubicBezTo>
                <a:cubicBezTo>
                  <a:pt x="70792" y="123286"/>
                  <a:pt x="65517" y="118011"/>
                  <a:pt x="58987" y="118011"/>
                </a:cubicBezTo>
                <a:lnTo>
                  <a:pt x="11805" y="118048"/>
                </a:lnTo>
                <a:cubicBezTo>
                  <a:pt x="8669" y="118048"/>
                  <a:pt x="5644" y="119302"/>
                  <a:pt x="3431" y="121553"/>
                </a:cubicBezTo>
                <a:cubicBezTo>
                  <a:pt x="1217" y="123803"/>
                  <a:pt x="-37" y="126791"/>
                  <a:pt x="0" y="129963"/>
                </a:cubicBezTo>
                <a:lnTo>
                  <a:pt x="369" y="176814"/>
                </a:lnTo>
                <a:cubicBezTo>
                  <a:pt x="406" y="183343"/>
                  <a:pt x="5755" y="188582"/>
                  <a:pt x="12284" y="188508"/>
                </a:cubicBezTo>
                <a:cubicBezTo>
                  <a:pt x="18814" y="188434"/>
                  <a:pt x="24052" y="183122"/>
                  <a:pt x="23979" y="176592"/>
                </a:cubicBezTo>
                <a:lnTo>
                  <a:pt x="23831" y="157594"/>
                </a:lnTo>
                <a:lnTo>
                  <a:pt x="27778" y="161320"/>
                </a:lnTo>
                <a:cubicBezTo>
                  <a:pt x="44858" y="178326"/>
                  <a:pt x="68431" y="188877"/>
                  <a:pt x="94438" y="188877"/>
                </a:cubicBezTo>
                <a:cubicBezTo>
                  <a:pt x="142027" y="188877"/>
                  <a:pt x="181388" y="153684"/>
                  <a:pt x="187918" y="10790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1076598" y="2955923"/>
            <a:ext cx="232318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自主执行与优化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76598" y="3220350"/>
            <a:ext cx="2313741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自主执行特定过程并基于环境反馈优化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193537" y="1402411"/>
            <a:ext cx="5609642" cy="2502618"/>
          </a:xfrm>
          <a:custGeom>
            <a:avLst/>
            <a:gdLst/>
            <a:ahLst/>
            <a:cxnLst/>
            <a:rect l="l" t="t" r="r" b="b"/>
            <a:pathLst>
              <a:path w="5609642" h="2502618">
                <a:moveTo>
                  <a:pt x="75554" y="0"/>
                </a:moveTo>
                <a:lnTo>
                  <a:pt x="5534088" y="0"/>
                </a:lnTo>
                <a:cubicBezTo>
                  <a:pt x="5575815" y="0"/>
                  <a:pt x="5609642" y="33827"/>
                  <a:pt x="5609642" y="75554"/>
                </a:cubicBezTo>
                <a:lnTo>
                  <a:pt x="5609642" y="2427064"/>
                </a:lnTo>
                <a:cubicBezTo>
                  <a:pt x="5609642" y="2468791"/>
                  <a:pt x="5575815" y="2502618"/>
                  <a:pt x="5534088" y="2502618"/>
                </a:cubicBezTo>
                <a:lnTo>
                  <a:pt x="75554" y="2502618"/>
                </a:lnTo>
                <a:cubicBezTo>
                  <a:pt x="33827" y="2502618"/>
                  <a:pt x="0" y="2468791"/>
                  <a:pt x="0" y="2427064"/>
                </a:cubicBezTo>
                <a:lnTo>
                  <a:pt x="0" y="75554"/>
                </a:lnTo>
                <a:cubicBezTo>
                  <a:pt x="0" y="33855"/>
                  <a:pt x="33855" y="0"/>
                  <a:pt x="7555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415467" y="1633785"/>
            <a:ext cx="226652" cy="226652"/>
          </a:xfrm>
          <a:custGeom>
            <a:avLst/>
            <a:gdLst/>
            <a:ahLst/>
            <a:cxnLst/>
            <a:rect l="l" t="t" r="r" b="b"/>
            <a:pathLst>
              <a:path w="226652" h="226652">
                <a:moveTo>
                  <a:pt x="113326" y="0"/>
                </a:moveTo>
                <a:cubicBezTo>
                  <a:pt x="119834" y="0"/>
                  <a:pt x="125810" y="3586"/>
                  <a:pt x="128908" y="9296"/>
                </a:cubicBezTo>
                <a:lnTo>
                  <a:pt x="224527" y="186368"/>
                </a:lnTo>
                <a:cubicBezTo>
                  <a:pt x="227493" y="191858"/>
                  <a:pt x="227360" y="198498"/>
                  <a:pt x="224173" y="203854"/>
                </a:cubicBezTo>
                <a:cubicBezTo>
                  <a:pt x="220986" y="209211"/>
                  <a:pt x="215187" y="212486"/>
                  <a:pt x="208945" y="212486"/>
                </a:cubicBezTo>
                <a:lnTo>
                  <a:pt x="17707" y="212486"/>
                </a:lnTo>
                <a:cubicBezTo>
                  <a:pt x="11465" y="212486"/>
                  <a:pt x="5711" y="209211"/>
                  <a:pt x="2479" y="203854"/>
                </a:cubicBezTo>
                <a:cubicBezTo>
                  <a:pt x="-753" y="198498"/>
                  <a:pt x="-841" y="191858"/>
                  <a:pt x="2125" y="186368"/>
                </a:cubicBezTo>
                <a:lnTo>
                  <a:pt x="97744" y="9296"/>
                </a:lnTo>
                <a:cubicBezTo>
                  <a:pt x="100843" y="3586"/>
                  <a:pt x="106819" y="0"/>
                  <a:pt x="113326" y="0"/>
                </a:cubicBezTo>
                <a:close/>
                <a:moveTo>
                  <a:pt x="113326" y="74370"/>
                </a:moveTo>
                <a:cubicBezTo>
                  <a:pt x="107438" y="74370"/>
                  <a:pt x="102702" y="79107"/>
                  <a:pt x="102702" y="84995"/>
                </a:cubicBezTo>
                <a:lnTo>
                  <a:pt x="102702" y="134575"/>
                </a:lnTo>
                <a:cubicBezTo>
                  <a:pt x="102702" y="140462"/>
                  <a:pt x="107438" y="145199"/>
                  <a:pt x="113326" y="145199"/>
                </a:cubicBezTo>
                <a:cubicBezTo>
                  <a:pt x="119214" y="145199"/>
                  <a:pt x="123950" y="140462"/>
                  <a:pt x="123950" y="134575"/>
                </a:cubicBezTo>
                <a:lnTo>
                  <a:pt x="123950" y="84995"/>
                </a:lnTo>
                <a:cubicBezTo>
                  <a:pt x="123950" y="79107"/>
                  <a:pt x="119214" y="74370"/>
                  <a:pt x="113326" y="74370"/>
                </a:cubicBezTo>
                <a:close/>
                <a:moveTo>
                  <a:pt x="125146" y="169989"/>
                </a:moveTo>
                <a:cubicBezTo>
                  <a:pt x="125415" y="165602"/>
                  <a:pt x="123227" y="161428"/>
                  <a:pt x="119466" y="159153"/>
                </a:cubicBezTo>
                <a:cubicBezTo>
                  <a:pt x="115705" y="156878"/>
                  <a:pt x="110992" y="156878"/>
                  <a:pt x="107231" y="159153"/>
                </a:cubicBezTo>
                <a:cubicBezTo>
                  <a:pt x="103470" y="161428"/>
                  <a:pt x="101282" y="165602"/>
                  <a:pt x="101551" y="169989"/>
                </a:cubicBezTo>
                <a:cubicBezTo>
                  <a:pt x="101282" y="174376"/>
                  <a:pt x="103470" y="178551"/>
                  <a:pt x="107231" y="180826"/>
                </a:cubicBezTo>
                <a:cubicBezTo>
                  <a:pt x="110992" y="183100"/>
                  <a:pt x="115705" y="183100"/>
                  <a:pt x="119466" y="180826"/>
                </a:cubicBezTo>
                <a:cubicBezTo>
                  <a:pt x="123227" y="178551"/>
                  <a:pt x="125415" y="174376"/>
                  <a:pt x="125146" y="169989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670451" y="1596009"/>
            <a:ext cx="5052455" cy="3022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85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L2数据智能体的局限性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406024" y="2049314"/>
            <a:ext cx="5203557" cy="679957"/>
          </a:xfrm>
          <a:custGeom>
            <a:avLst/>
            <a:gdLst/>
            <a:ahLst/>
            <a:cxnLst/>
            <a:rect l="l" t="t" r="r" b="b"/>
            <a:pathLst>
              <a:path w="5203557" h="679957">
                <a:moveTo>
                  <a:pt x="37775" y="0"/>
                </a:moveTo>
                <a:lnTo>
                  <a:pt x="5128007" y="0"/>
                </a:lnTo>
                <a:cubicBezTo>
                  <a:pt x="5169732" y="0"/>
                  <a:pt x="5203557" y="33825"/>
                  <a:pt x="5203557" y="75550"/>
                </a:cubicBezTo>
                <a:lnTo>
                  <a:pt x="5203557" y="604407"/>
                </a:lnTo>
                <a:cubicBezTo>
                  <a:pt x="5203557" y="646132"/>
                  <a:pt x="5169732" y="679957"/>
                  <a:pt x="5128007" y="679957"/>
                </a:cubicBezTo>
                <a:lnTo>
                  <a:pt x="37775" y="679957"/>
                </a:lnTo>
                <a:cubicBezTo>
                  <a:pt x="16927" y="679957"/>
                  <a:pt x="0" y="663030"/>
                  <a:pt x="0" y="642181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6406024" y="2049314"/>
            <a:ext cx="37775" cy="679957"/>
          </a:xfrm>
          <a:custGeom>
            <a:avLst/>
            <a:gdLst/>
            <a:ahLst/>
            <a:cxnLst/>
            <a:rect l="l" t="t" r="r" b="b"/>
            <a:pathLst>
              <a:path w="37775" h="679957">
                <a:moveTo>
                  <a:pt x="37775" y="0"/>
                </a:moveTo>
                <a:lnTo>
                  <a:pt x="37775" y="0"/>
                </a:lnTo>
                <a:lnTo>
                  <a:pt x="37775" y="679957"/>
                </a:lnTo>
                <a:lnTo>
                  <a:pt x="37775" y="679957"/>
                </a:lnTo>
                <a:cubicBezTo>
                  <a:pt x="16927" y="679957"/>
                  <a:pt x="0" y="663030"/>
                  <a:pt x="0" y="642181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6538237" y="2162640"/>
            <a:ext cx="5033568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依赖人类设计的管道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6538237" y="2427067"/>
            <a:ext cx="5024124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L2数据智能体遵循人类预先建立的管道编排，缺乏独立编排任务定制新管道的能力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406024" y="2842596"/>
            <a:ext cx="5203557" cy="868833"/>
          </a:xfrm>
          <a:custGeom>
            <a:avLst/>
            <a:gdLst/>
            <a:ahLst/>
            <a:cxnLst/>
            <a:rect l="l" t="t" r="r" b="b"/>
            <a:pathLst>
              <a:path w="5203557" h="868833">
                <a:moveTo>
                  <a:pt x="37775" y="0"/>
                </a:moveTo>
                <a:lnTo>
                  <a:pt x="5128003" y="0"/>
                </a:lnTo>
                <a:cubicBezTo>
                  <a:pt x="5169730" y="0"/>
                  <a:pt x="5203557" y="33827"/>
                  <a:pt x="5203557" y="75554"/>
                </a:cubicBezTo>
                <a:lnTo>
                  <a:pt x="5203557" y="793280"/>
                </a:lnTo>
                <a:cubicBezTo>
                  <a:pt x="5203557" y="835007"/>
                  <a:pt x="5169730" y="868833"/>
                  <a:pt x="5128003" y="868833"/>
                </a:cubicBezTo>
                <a:lnTo>
                  <a:pt x="37775" y="868833"/>
                </a:lnTo>
                <a:cubicBezTo>
                  <a:pt x="16913" y="868833"/>
                  <a:pt x="0" y="851921"/>
                  <a:pt x="0" y="83105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6406024" y="2842596"/>
            <a:ext cx="37775" cy="868833"/>
          </a:xfrm>
          <a:custGeom>
            <a:avLst/>
            <a:gdLst/>
            <a:ahLst/>
            <a:cxnLst/>
            <a:rect l="l" t="t" r="r" b="b"/>
            <a:pathLst>
              <a:path w="37775" h="868833">
                <a:moveTo>
                  <a:pt x="37775" y="0"/>
                </a:moveTo>
                <a:lnTo>
                  <a:pt x="37775" y="0"/>
                </a:lnTo>
                <a:lnTo>
                  <a:pt x="37775" y="868833"/>
                </a:lnTo>
                <a:lnTo>
                  <a:pt x="37775" y="868833"/>
                </a:lnTo>
                <a:cubicBezTo>
                  <a:pt x="16913" y="868833"/>
                  <a:pt x="0" y="851921"/>
                  <a:pt x="0" y="83105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538237" y="2955923"/>
            <a:ext cx="5033568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任务特定刚性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538237" y="3220350"/>
            <a:ext cx="5024124" cy="377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系统与特定任务/领域紧密绑定（如仅专门针对NL2SQL的模块），缺乏处理多样化任务的通用性和泛化能力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82476" y="4039551"/>
            <a:ext cx="11427049" cy="1992651"/>
          </a:xfrm>
          <a:custGeom>
            <a:avLst/>
            <a:gdLst/>
            <a:ahLst/>
            <a:cxnLst/>
            <a:rect l="l" t="t" r="r" b="b"/>
            <a:pathLst>
              <a:path w="11427049" h="1992651">
                <a:moveTo>
                  <a:pt x="75541" y="0"/>
                </a:moveTo>
                <a:lnTo>
                  <a:pt x="11351507" y="0"/>
                </a:lnTo>
                <a:cubicBezTo>
                  <a:pt x="11393228" y="0"/>
                  <a:pt x="11427049" y="33821"/>
                  <a:pt x="11427049" y="75541"/>
                </a:cubicBezTo>
                <a:lnTo>
                  <a:pt x="11427049" y="1917109"/>
                </a:lnTo>
                <a:cubicBezTo>
                  <a:pt x="11427049" y="1958830"/>
                  <a:pt x="11393228" y="1992651"/>
                  <a:pt x="11351507" y="1992651"/>
                </a:cubicBezTo>
                <a:lnTo>
                  <a:pt x="75541" y="1992651"/>
                </a:lnTo>
                <a:cubicBezTo>
                  <a:pt x="33821" y="1992651"/>
                  <a:pt x="0" y="1958830"/>
                  <a:pt x="0" y="1917109"/>
                </a:cubicBezTo>
                <a:lnTo>
                  <a:pt x="0" y="75541"/>
                </a:lnTo>
                <a:cubicBezTo>
                  <a:pt x="0" y="33821"/>
                  <a:pt x="33821" y="0"/>
                  <a:pt x="7554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623294" y="4270925"/>
            <a:ext cx="141658" cy="188877"/>
          </a:xfrm>
          <a:custGeom>
            <a:avLst/>
            <a:gdLst/>
            <a:ahLst/>
            <a:cxnLst/>
            <a:rect l="l" t="t" r="r" b="b"/>
            <a:pathLst>
              <a:path w="141658" h="188877">
                <a:moveTo>
                  <a:pt x="47219" y="35414"/>
                </a:moveTo>
                <a:lnTo>
                  <a:pt x="47219" y="59024"/>
                </a:lnTo>
                <a:lnTo>
                  <a:pt x="94438" y="59024"/>
                </a:lnTo>
                <a:lnTo>
                  <a:pt x="94438" y="35414"/>
                </a:lnTo>
                <a:cubicBezTo>
                  <a:pt x="94438" y="22392"/>
                  <a:pt x="83851" y="11805"/>
                  <a:pt x="70829" y="11805"/>
                </a:cubicBezTo>
                <a:cubicBezTo>
                  <a:pt x="57807" y="11805"/>
                  <a:pt x="47219" y="22392"/>
                  <a:pt x="47219" y="35414"/>
                </a:cubicBezTo>
                <a:close/>
                <a:moveTo>
                  <a:pt x="23610" y="59024"/>
                </a:moveTo>
                <a:lnTo>
                  <a:pt x="23610" y="35414"/>
                </a:lnTo>
                <a:cubicBezTo>
                  <a:pt x="23610" y="9333"/>
                  <a:pt x="44748" y="-11805"/>
                  <a:pt x="70829" y="-11805"/>
                </a:cubicBezTo>
                <a:cubicBezTo>
                  <a:pt x="96910" y="-11805"/>
                  <a:pt x="118048" y="9333"/>
                  <a:pt x="118048" y="35414"/>
                </a:cubicBezTo>
                <a:lnTo>
                  <a:pt x="118048" y="59024"/>
                </a:lnTo>
                <a:cubicBezTo>
                  <a:pt x="131070" y="59024"/>
                  <a:pt x="141658" y="69611"/>
                  <a:pt x="141658" y="82634"/>
                </a:cubicBezTo>
                <a:lnTo>
                  <a:pt x="141658" y="165267"/>
                </a:lnTo>
                <a:cubicBezTo>
                  <a:pt x="141658" y="178289"/>
                  <a:pt x="131070" y="188877"/>
                  <a:pt x="118048" y="188877"/>
                </a:cubicBezTo>
                <a:lnTo>
                  <a:pt x="23610" y="188877"/>
                </a:lnTo>
                <a:cubicBezTo>
                  <a:pt x="10587" y="188877"/>
                  <a:pt x="0" y="178289"/>
                  <a:pt x="0" y="165267"/>
                </a:cubicBezTo>
                <a:lnTo>
                  <a:pt x="0" y="82634"/>
                </a:lnTo>
                <a:cubicBezTo>
                  <a:pt x="0" y="69611"/>
                  <a:pt x="10587" y="59024"/>
                  <a:pt x="23610" y="5902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12170" y="4233150"/>
            <a:ext cx="10898194" cy="264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87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核心瓶颈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76074" y="4648679"/>
            <a:ext cx="3579216" cy="1189924"/>
          </a:xfrm>
          <a:custGeom>
            <a:avLst/>
            <a:gdLst/>
            <a:ahLst/>
            <a:cxnLst/>
            <a:rect l="l" t="t" r="r" b="b"/>
            <a:pathLst>
              <a:path w="3579216" h="1189924">
                <a:moveTo>
                  <a:pt x="75548" y="0"/>
                </a:moveTo>
                <a:lnTo>
                  <a:pt x="3503668" y="0"/>
                </a:lnTo>
                <a:cubicBezTo>
                  <a:pt x="3545392" y="0"/>
                  <a:pt x="3579216" y="33824"/>
                  <a:pt x="3579216" y="75548"/>
                </a:cubicBezTo>
                <a:lnTo>
                  <a:pt x="3579216" y="1114376"/>
                </a:lnTo>
                <a:cubicBezTo>
                  <a:pt x="3579216" y="1156100"/>
                  <a:pt x="3545392" y="1189924"/>
                  <a:pt x="3503668" y="1189924"/>
                </a:cubicBezTo>
                <a:lnTo>
                  <a:pt x="75548" y="1189924"/>
                </a:lnTo>
                <a:cubicBezTo>
                  <a:pt x="33824" y="1189924"/>
                  <a:pt x="0" y="1156100"/>
                  <a:pt x="0" y="1114376"/>
                </a:cubicBezTo>
                <a:lnTo>
                  <a:pt x="0" y="75548"/>
                </a:lnTo>
                <a:cubicBezTo>
                  <a:pt x="0" y="33852"/>
                  <a:pt x="33852" y="0"/>
                  <a:pt x="7554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2225796" y="4799781"/>
            <a:ext cx="283315" cy="283315"/>
          </a:xfrm>
          <a:custGeom>
            <a:avLst/>
            <a:gdLst/>
            <a:ahLst/>
            <a:cxnLst/>
            <a:rect l="l" t="t" r="r" b="b"/>
            <a:pathLst>
              <a:path w="283315" h="283315">
                <a:moveTo>
                  <a:pt x="106243" y="35414"/>
                </a:moveTo>
                <a:cubicBezTo>
                  <a:pt x="106243" y="25620"/>
                  <a:pt x="114156" y="17707"/>
                  <a:pt x="123950" y="17707"/>
                </a:cubicBezTo>
                <a:lnTo>
                  <a:pt x="159365" y="17707"/>
                </a:lnTo>
                <a:cubicBezTo>
                  <a:pt x="169159" y="17707"/>
                  <a:pt x="177072" y="25620"/>
                  <a:pt x="177072" y="35414"/>
                </a:cubicBezTo>
                <a:lnTo>
                  <a:pt x="177072" y="70829"/>
                </a:lnTo>
                <a:cubicBezTo>
                  <a:pt x="177072" y="80623"/>
                  <a:pt x="169159" y="88536"/>
                  <a:pt x="159365" y="88536"/>
                </a:cubicBezTo>
                <a:lnTo>
                  <a:pt x="154938" y="88536"/>
                </a:lnTo>
                <a:lnTo>
                  <a:pt x="154938" y="123950"/>
                </a:lnTo>
                <a:lnTo>
                  <a:pt x="221340" y="123950"/>
                </a:lnTo>
                <a:cubicBezTo>
                  <a:pt x="243363" y="123950"/>
                  <a:pt x="261181" y="141768"/>
                  <a:pt x="261181" y="163792"/>
                </a:cubicBezTo>
                <a:lnTo>
                  <a:pt x="261181" y="194779"/>
                </a:lnTo>
                <a:lnTo>
                  <a:pt x="265608" y="194779"/>
                </a:lnTo>
                <a:cubicBezTo>
                  <a:pt x="275402" y="194779"/>
                  <a:pt x="283315" y="202692"/>
                  <a:pt x="283315" y="212486"/>
                </a:cubicBezTo>
                <a:lnTo>
                  <a:pt x="283315" y="247901"/>
                </a:lnTo>
                <a:cubicBezTo>
                  <a:pt x="283315" y="257695"/>
                  <a:pt x="275402" y="265608"/>
                  <a:pt x="265608" y="265608"/>
                </a:cubicBezTo>
                <a:lnTo>
                  <a:pt x="230194" y="265608"/>
                </a:lnTo>
                <a:cubicBezTo>
                  <a:pt x="220399" y="265608"/>
                  <a:pt x="212486" y="257695"/>
                  <a:pt x="212486" y="247901"/>
                </a:cubicBezTo>
                <a:lnTo>
                  <a:pt x="212486" y="212486"/>
                </a:lnTo>
                <a:cubicBezTo>
                  <a:pt x="212486" y="202692"/>
                  <a:pt x="220399" y="194779"/>
                  <a:pt x="230194" y="194779"/>
                </a:cubicBezTo>
                <a:lnTo>
                  <a:pt x="234620" y="194779"/>
                </a:lnTo>
                <a:lnTo>
                  <a:pt x="234620" y="163792"/>
                </a:lnTo>
                <a:cubicBezTo>
                  <a:pt x="234620" y="156432"/>
                  <a:pt x="228700" y="150511"/>
                  <a:pt x="221340" y="150511"/>
                </a:cubicBezTo>
                <a:lnTo>
                  <a:pt x="154938" y="150511"/>
                </a:lnTo>
                <a:lnTo>
                  <a:pt x="154938" y="194779"/>
                </a:lnTo>
                <a:lnTo>
                  <a:pt x="159365" y="194779"/>
                </a:lnTo>
                <a:cubicBezTo>
                  <a:pt x="169159" y="194779"/>
                  <a:pt x="177072" y="202692"/>
                  <a:pt x="177072" y="212486"/>
                </a:cubicBezTo>
                <a:lnTo>
                  <a:pt x="177072" y="247901"/>
                </a:lnTo>
                <a:cubicBezTo>
                  <a:pt x="177072" y="257695"/>
                  <a:pt x="169159" y="265608"/>
                  <a:pt x="159365" y="265608"/>
                </a:cubicBezTo>
                <a:lnTo>
                  <a:pt x="123950" y="265608"/>
                </a:lnTo>
                <a:cubicBezTo>
                  <a:pt x="114156" y="265608"/>
                  <a:pt x="106243" y="257695"/>
                  <a:pt x="106243" y="247901"/>
                </a:cubicBezTo>
                <a:lnTo>
                  <a:pt x="106243" y="212486"/>
                </a:lnTo>
                <a:cubicBezTo>
                  <a:pt x="106243" y="202692"/>
                  <a:pt x="114156" y="194779"/>
                  <a:pt x="123950" y="194779"/>
                </a:cubicBezTo>
                <a:lnTo>
                  <a:pt x="128377" y="194779"/>
                </a:lnTo>
                <a:lnTo>
                  <a:pt x="128377" y="150511"/>
                </a:lnTo>
                <a:lnTo>
                  <a:pt x="61975" y="150511"/>
                </a:lnTo>
                <a:cubicBezTo>
                  <a:pt x="54616" y="150511"/>
                  <a:pt x="48695" y="156432"/>
                  <a:pt x="48695" y="163792"/>
                </a:cubicBezTo>
                <a:lnTo>
                  <a:pt x="48695" y="194779"/>
                </a:lnTo>
                <a:lnTo>
                  <a:pt x="53122" y="194779"/>
                </a:lnTo>
                <a:cubicBezTo>
                  <a:pt x="62916" y="194779"/>
                  <a:pt x="70829" y="202692"/>
                  <a:pt x="70829" y="212486"/>
                </a:cubicBezTo>
                <a:lnTo>
                  <a:pt x="70829" y="247901"/>
                </a:lnTo>
                <a:cubicBezTo>
                  <a:pt x="70829" y="257695"/>
                  <a:pt x="62916" y="265608"/>
                  <a:pt x="53122" y="265608"/>
                </a:cubicBezTo>
                <a:lnTo>
                  <a:pt x="17707" y="265608"/>
                </a:lnTo>
                <a:cubicBezTo>
                  <a:pt x="7913" y="265608"/>
                  <a:pt x="0" y="257695"/>
                  <a:pt x="0" y="247901"/>
                </a:cubicBezTo>
                <a:lnTo>
                  <a:pt x="0" y="212486"/>
                </a:lnTo>
                <a:cubicBezTo>
                  <a:pt x="0" y="202692"/>
                  <a:pt x="7913" y="194779"/>
                  <a:pt x="17707" y="194779"/>
                </a:cubicBezTo>
                <a:lnTo>
                  <a:pt x="22134" y="194779"/>
                </a:lnTo>
                <a:lnTo>
                  <a:pt x="22134" y="163792"/>
                </a:lnTo>
                <a:cubicBezTo>
                  <a:pt x="22134" y="141768"/>
                  <a:pt x="39952" y="123950"/>
                  <a:pt x="61975" y="123950"/>
                </a:cubicBezTo>
                <a:lnTo>
                  <a:pt x="128377" y="123950"/>
                </a:lnTo>
                <a:lnTo>
                  <a:pt x="128377" y="88536"/>
                </a:lnTo>
                <a:lnTo>
                  <a:pt x="123950" y="88536"/>
                </a:lnTo>
                <a:cubicBezTo>
                  <a:pt x="114156" y="88536"/>
                  <a:pt x="106243" y="80623"/>
                  <a:pt x="106243" y="70829"/>
                </a:cubicBezTo>
                <a:lnTo>
                  <a:pt x="106243" y="35414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689400" y="5196422"/>
            <a:ext cx="3352564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管道依赖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94122" y="5498625"/>
            <a:ext cx="3343120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无法自主设计端到端流程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305285" y="4648679"/>
            <a:ext cx="3579216" cy="1189924"/>
          </a:xfrm>
          <a:custGeom>
            <a:avLst/>
            <a:gdLst/>
            <a:ahLst/>
            <a:cxnLst/>
            <a:rect l="l" t="t" r="r" b="b"/>
            <a:pathLst>
              <a:path w="3579216" h="1189924">
                <a:moveTo>
                  <a:pt x="75548" y="0"/>
                </a:moveTo>
                <a:lnTo>
                  <a:pt x="3503668" y="0"/>
                </a:lnTo>
                <a:cubicBezTo>
                  <a:pt x="3545392" y="0"/>
                  <a:pt x="3579216" y="33824"/>
                  <a:pt x="3579216" y="75548"/>
                </a:cubicBezTo>
                <a:lnTo>
                  <a:pt x="3579216" y="1114376"/>
                </a:lnTo>
                <a:cubicBezTo>
                  <a:pt x="3579216" y="1156100"/>
                  <a:pt x="3545392" y="1189924"/>
                  <a:pt x="3503668" y="1189924"/>
                </a:cubicBezTo>
                <a:lnTo>
                  <a:pt x="75548" y="1189924"/>
                </a:lnTo>
                <a:cubicBezTo>
                  <a:pt x="33824" y="1189924"/>
                  <a:pt x="0" y="1156100"/>
                  <a:pt x="0" y="1114376"/>
                </a:cubicBezTo>
                <a:lnTo>
                  <a:pt x="0" y="75548"/>
                </a:lnTo>
                <a:cubicBezTo>
                  <a:pt x="0" y="33852"/>
                  <a:pt x="33852" y="0"/>
                  <a:pt x="7554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5955080" y="4799781"/>
            <a:ext cx="283315" cy="283315"/>
          </a:xfrm>
          <a:custGeom>
            <a:avLst/>
            <a:gdLst/>
            <a:ahLst/>
            <a:cxnLst/>
            <a:rect l="l" t="t" r="r" b="b"/>
            <a:pathLst>
              <a:path w="283315" h="283315">
                <a:moveTo>
                  <a:pt x="123950" y="0"/>
                </a:moveTo>
                <a:cubicBezTo>
                  <a:pt x="143484" y="0"/>
                  <a:pt x="159365" y="11897"/>
                  <a:pt x="159365" y="26561"/>
                </a:cubicBezTo>
                <a:cubicBezTo>
                  <a:pt x="159365" y="32316"/>
                  <a:pt x="156930" y="37628"/>
                  <a:pt x="152725" y="41999"/>
                </a:cubicBezTo>
                <a:cubicBezTo>
                  <a:pt x="149073" y="45817"/>
                  <a:pt x="146084" y="50466"/>
                  <a:pt x="146084" y="55778"/>
                </a:cubicBezTo>
                <a:cubicBezTo>
                  <a:pt x="146084" y="64078"/>
                  <a:pt x="152835" y="70829"/>
                  <a:pt x="161136" y="70829"/>
                </a:cubicBezTo>
                <a:lnTo>
                  <a:pt x="185926" y="70829"/>
                </a:lnTo>
                <a:cubicBezTo>
                  <a:pt x="200589" y="70829"/>
                  <a:pt x="212486" y="82726"/>
                  <a:pt x="212486" y="97390"/>
                </a:cubicBezTo>
                <a:lnTo>
                  <a:pt x="212486" y="122180"/>
                </a:lnTo>
                <a:cubicBezTo>
                  <a:pt x="212486" y="130480"/>
                  <a:pt x="219237" y="137231"/>
                  <a:pt x="227538" y="137231"/>
                </a:cubicBezTo>
                <a:cubicBezTo>
                  <a:pt x="232794" y="137231"/>
                  <a:pt x="237498" y="134243"/>
                  <a:pt x="241316" y="130591"/>
                </a:cubicBezTo>
                <a:cubicBezTo>
                  <a:pt x="245687" y="126441"/>
                  <a:pt x="251000" y="123950"/>
                  <a:pt x="256754" y="123950"/>
                </a:cubicBezTo>
                <a:cubicBezTo>
                  <a:pt x="271418" y="123950"/>
                  <a:pt x="283315" y="139832"/>
                  <a:pt x="283315" y="159365"/>
                </a:cubicBezTo>
                <a:cubicBezTo>
                  <a:pt x="283315" y="178898"/>
                  <a:pt x="271418" y="194779"/>
                  <a:pt x="256754" y="194779"/>
                </a:cubicBezTo>
                <a:cubicBezTo>
                  <a:pt x="251000" y="194779"/>
                  <a:pt x="245632" y="192345"/>
                  <a:pt x="241316" y="188139"/>
                </a:cubicBezTo>
                <a:cubicBezTo>
                  <a:pt x="237498" y="184487"/>
                  <a:pt x="232850" y="181499"/>
                  <a:pt x="227538" y="181499"/>
                </a:cubicBezTo>
                <a:cubicBezTo>
                  <a:pt x="219237" y="181499"/>
                  <a:pt x="212486" y="188250"/>
                  <a:pt x="212486" y="196550"/>
                </a:cubicBezTo>
                <a:lnTo>
                  <a:pt x="212486" y="256754"/>
                </a:lnTo>
                <a:cubicBezTo>
                  <a:pt x="212486" y="271418"/>
                  <a:pt x="200589" y="283315"/>
                  <a:pt x="185926" y="283315"/>
                </a:cubicBezTo>
                <a:lnTo>
                  <a:pt x="154495" y="283315"/>
                </a:lnTo>
                <a:cubicBezTo>
                  <a:pt x="147412" y="283315"/>
                  <a:pt x="141658" y="277560"/>
                  <a:pt x="141658" y="270478"/>
                </a:cubicBezTo>
                <a:cubicBezTo>
                  <a:pt x="141658" y="265387"/>
                  <a:pt x="144867" y="260905"/>
                  <a:pt x="148962" y="257861"/>
                </a:cubicBezTo>
                <a:cubicBezTo>
                  <a:pt x="155381" y="253047"/>
                  <a:pt x="159365" y="246407"/>
                  <a:pt x="159365" y="239047"/>
                </a:cubicBezTo>
                <a:cubicBezTo>
                  <a:pt x="159365" y="224383"/>
                  <a:pt x="143484" y="212486"/>
                  <a:pt x="123950" y="212486"/>
                </a:cubicBezTo>
                <a:cubicBezTo>
                  <a:pt x="104417" y="212486"/>
                  <a:pt x="88536" y="224383"/>
                  <a:pt x="88536" y="239047"/>
                </a:cubicBezTo>
                <a:cubicBezTo>
                  <a:pt x="88536" y="246407"/>
                  <a:pt x="92520" y="253047"/>
                  <a:pt x="98939" y="257861"/>
                </a:cubicBezTo>
                <a:cubicBezTo>
                  <a:pt x="103034" y="260905"/>
                  <a:pt x="106243" y="265331"/>
                  <a:pt x="106243" y="270478"/>
                </a:cubicBezTo>
                <a:cubicBezTo>
                  <a:pt x="106243" y="277560"/>
                  <a:pt x="100488" y="283315"/>
                  <a:pt x="93405" y="283315"/>
                </a:cubicBezTo>
                <a:lnTo>
                  <a:pt x="26561" y="283315"/>
                </a:lnTo>
                <a:cubicBezTo>
                  <a:pt x="11897" y="283315"/>
                  <a:pt x="0" y="271418"/>
                  <a:pt x="0" y="256754"/>
                </a:cubicBezTo>
                <a:lnTo>
                  <a:pt x="0" y="189910"/>
                </a:lnTo>
                <a:cubicBezTo>
                  <a:pt x="0" y="182827"/>
                  <a:pt x="5755" y="177072"/>
                  <a:pt x="12838" y="177072"/>
                </a:cubicBezTo>
                <a:cubicBezTo>
                  <a:pt x="17929" y="177072"/>
                  <a:pt x="22411" y="180281"/>
                  <a:pt x="25454" y="184376"/>
                </a:cubicBezTo>
                <a:cubicBezTo>
                  <a:pt x="30268" y="190795"/>
                  <a:pt x="36908" y="194779"/>
                  <a:pt x="44268" y="194779"/>
                </a:cubicBezTo>
                <a:cubicBezTo>
                  <a:pt x="58932" y="194779"/>
                  <a:pt x="70829" y="178898"/>
                  <a:pt x="70829" y="159365"/>
                </a:cubicBezTo>
                <a:cubicBezTo>
                  <a:pt x="70829" y="139832"/>
                  <a:pt x="58932" y="123950"/>
                  <a:pt x="44268" y="123950"/>
                </a:cubicBezTo>
                <a:cubicBezTo>
                  <a:pt x="36908" y="123950"/>
                  <a:pt x="30268" y="127935"/>
                  <a:pt x="25454" y="134353"/>
                </a:cubicBezTo>
                <a:cubicBezTo>
                  <a:pt x="22411" y="138448"/>
                  <a:pt x="17984" y="141658"/>
                  <a:pt x="12838" y="141658"/>
                </a:cubicBezTo>
                <a:cubicBezTo>
                  <a:pt x="5755" y="141658"/>
                  <a:pt x="0" y="135903"/>
                  <a:pt x="0" y="128820"/>
                </a:cubicBezTo>
                <a:lnTo>
                  <a:pt x="0" y="97390"/>
                </a:lnTo>
                <a:cubicBezTo>
                  <a:pt x="0" y="82726"/>
                  <a:pt x="11897" y="70829"/>
                  <a:pt x="26561" y="70829"/>
                </a:cubicBezTo>
                <a:lnTo>
                  <a:pt x="86765" y="70829"/>
                </a:lnTo>
                <a:cubicBezTo>
                  <a:pt x="95066" y="70829"/>
                  <a:pt x="101816" y="64078"/>
                  <a:pt x="101816" y="55778"/>
                </a:cubicBezTo>
                <a:cubicBezTo>
                  <a:pt x="101816" y="50521"/>
                  <a:pt x="98828" y="45817"/>
                  <a:pt x="95176" y="41999"/>
                </a:cubicBezTo>
                <a:cubicBezTo>
                  <a:pt x="91026" y="37628"/>
                  <a:pt x="88536" y="32316"/>
                  <a:pt x="88536" y="26561"/>
                </a:cubicBezTo>
                <a:cubicBezTo>
                  <a:pt x="88536" y="11897"/>
                  <a:pt x="104417" y="0"/>
                  <a:pt x="12395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4418611" y="5196422"/>
            <a:ext cx="3352564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模块刚性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423333" y="5498625"/>
            <a:ext cx="3343120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在人类设计的模块内运行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034570" y="4648679"/>
            <a:ext cx="3579216" cy="1189924"/>
          </a:xfrm>
          <a:custGeom>
            <a:avLst/>
            <a:gdLst/>
            <a:ahLst/>
            <a:cxnLst/>
            <a:rect l="l" t="t" r="r" b="b"/>
            <a:pathLst>
              <a:path w="3579216" h="1189924">
                <a:moveTo>
                  <a:pt x="75548" y="0"/>
                </a:moveTo>
                <a:lnTo>
                  <a:pt x="3503668" y="0"/>
                </a:lnTo>
                <a:cubicBezTo>
                  <a:pt x="3545392" y="0"/>
                  <a:pt x="3579216" y="33824"/>
                  <a:pt x="3579216" y="75548"/>
                </a:cubicBezTo>
                <a:lnTo>
                  <a:pt x="3579216" y="1114376"/>
                </a:lnTo>
                <a:cubicBezTo>
                  <a:pt x="3579216" y="1156100"/>
                  <a:pt x="3545392" y="1189924"/>
                  <a:pt x="3503668" y="1189924"/>
                </a:cubicBezTo>
                <a:lnTo>
                  <a:pt x="75548" y="1189924"/>
                </a:lnTo>
                <a:cubicBezTo>
                  <a:pt x="33824" y="1189924"/>
                  <a:pt x="0" y="1156100"/>
                  <a:pt x="0" y="1114376"/>
                </a:cubicBezTo>
                <a:lnTo>
                  <a:pt x="0" y="75548"/>
                </a:lnTo>
                <a:cubicBezTo>
                  <a:pt x="0" y="33852"/>
                  <a:pt x="33852" y="0"/>
                  <a:pt x="7554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9702072" y="4799781"/>
            <a:ext cx="247901" cy="283315"/>
          </a:xfrm>
          <a:custGeom>
            <a:avLst/>
            <a:gdLst/>
            <a:ahLst/>
            <a:cxnLst/>
            <a:rect l="l" t="t" r="r" b="b"/>
            <a:pathLst>
              <a:path w="247901" h="283315">
                <a:moveTo>
                  <a:pt x="212486" y="53122"/>
                </a:moveTo>
                <a:lnTo>
                  <a:pt x="212486" y="123950"/>
                </a:lnTo>
                <a:lnTo>
                  <a:pt x="141658" y="123950"/>
                </a:lnTo>
                <a:lnTo>
                  <a:pt x="141658" y="53122"/>
                </a:lnTo>
                <a:lnTo>
                  <a:pt x="212486" y="53122"/>
                </a:lnTo>
                <a:close/>
                <a:moveTo>
                  <a:pt x="212486" y="159365"/>
                </a:moveTo>
                <a:lnTo>
                  <a:pt x="212486" y="230194"/>
                </a:lnTo>
                <a:lnTo>
                  <a:pt x="141658" y="230194"/>
                </a:lnTo>
                <a:lnTo>
                  <a:pt x="141658" y="159365"/>
                </a:lnTo>
                <a:lnTo>
                  <a:pt x="212486" y="159365"/>
                </a:lnTo>
                <a:close/>
                <a:moveTo>
                  <a:pt x="106243" y="123950"/>
                </a:moveTo>
                <a:lnTo>
                  <a:pt x="35414" y="123950"/>
                </a:lnTo>
                <a:lnTo>
                  <a:pt x="35414" y="53122"/>
                </a:lnTo>
                <a:lnTo>
                  <a:pt x="106243" y="53122"/>
                </a:lnTo>
                <a:lnTo>
                  <a:pt x="106243" y="123950"/>
                </a:lnTo>
                <a:close/>
                <a:moveTo>
                  <a:pt x="35414" y="159365"/>
                </a:moveTo>
                <a:lnTo>
                  <a:pt x="106243" y="159365"/>
                </a:lnTo>
                <a:lnTo>
                  <a:pt x="106243" y="230194"/>
                </a:lnTo>
                <a:lnTo>
                  <a:pt x="35414" y="230194"/>
                </a:lnTo>
                <a:lnTo>
                  <a:pt x="35414" y="159365"/>
                </a:lnTo>
                <a:close/>
                <a:moveTo>
                  <a:pt x="35414" y="17707"/>
                </a:moveTo>
                <a:cubicBezTo>
                  <a:pt x="15881" y="17707"/>
                  <a:pt x="0" y="33588"/>
                  <a:pt x="0" y="53122"/>
                </a:cubicBezTo>
                <a:lnTo>
                  <a:pt x="0" y="230194"/>
                </a:lnTo>
                <a:cubicBezTo>
                  <a:pt x="0" y="249727"/>
                  <a:pt x="15881" y="265608"/>
                  <a:pt x="35414" y="265608"/>
                </a:cubicBezTo>
                <a:lnTo>
                  <a:pt x="212486" y="265608"/>
                </a:lnTo>
                <a:cubicBezTo>
                  <a:pt x="232020" y="265608"/>
                  <a:pt x="247901" y="249727"/>
                  <a:pt x="247901" y="230194"/>
                </a:cubicBezTo>
                <a:lnTo>
                  <a:pt x="247901" y="53122"/>
                </a:lnTo>
                <a:cubicBezTo>
                  <a:pt x="247901" y="33588"/>
                  <a:pt x="232020" y="17707"/>
                  <a:pt x="212486" y="17707"/>
                </a:cubicBezTo>
                <a:lnTo>
                  <a:pt x="35414" y="17707"/>
                </a:ln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8147896" y="5196422"/>
            <a:ext cx="3352564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领域局限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152618" y="5498625"/>
            <a:ext cx="3343120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缺乏跨领域通用性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382476" y="6177358"/>
            <a:ext cx="11427049" cy="557187"/>
          </a:xfrm>
          <a:custGeom>
            <a:avLst/>
            <a:gdLst/>
            <a:ahLst/>
            <a:cxnLst/>
            <a:rect l="l" t="t" r="r" b="b"/>
            <a:pathLst>
              <a:path w="11427049" h="557187">
                <a:moveTo>
                  <a:pt x="75549" y="0"/>
                </a:moveTo>
                <a:lnTo>
                  <a:pt x="11351500" y="0"/>
                </a:lnTo>
                <a:cubicBezTo>
                  <a:pt x="11393224" y="0"/>
                  <a:pt x="11427049" y="33824"/>
                  <a:pt x="11427049" y="75549"/>
                </a:cubicBezTo>
                <a:lnTo>
                  <a:pt x="11427049" y="481638"/>
                </a:lnTo>
                <a:cubicBezTo>
                  <a:pt x="11427049" y="523362"/>
                  <a:pt x="11393224" y="557187"/>
                  <a:pt x="11351500" y="557187"/>
                </a:cubicBezTo>
                <a:lnTo>
                  <a:pt x="75549" y="557187"/>
                </a:lnTo>
                <a:cubicBezTo>
                  <a:pt x="33824" y="557187"/>
                  <a:pt x="0" y="523362"/>
                  <a:pt x="0" y="481638"/>
                </a:cubicBezTo>
                <a:lnTo>
                  <a:pt x="0" y="75549"/>
                </a:lnTo>
                <a:cubicBezTo>
                  <a:pt x="0" y="33852"/>
                  <a:pt x="33852" y="0"/>
                  <a:pt x="7554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576074" y="6380400"/>
            <a:ext cx="113326" cy="151101"/>
          </a:xfrm>
          <a:custGeom>
            <a:avLst/>
            <a:gdLst/>
            <a:ahLst/>
            <a:cxnLst/>
            <a:rect l="l" t="t" r="r" b="b"/>
            <a:pathLst>
              <a:path w="113326" h="151101">
                <a:moveTo>
                  <a:pt x="86441" y="113326"/>
                </a:moveTo>
                <a:cubicBezTo>
                  <a:pt x="88595" y="106745"/>
                  <a:pt x="92904" y="100784"/>
                  <a:pt x="97773" y="95648"/>
                </a:cubicBezTo>
                <a:cubicBezTo>
                  <a:pt x="107424" y="85496"/>
                  <a:pt x="113326" y="71773"/>
                  <a:pt x="113326" y="56663"/>
                </a:cubicBezTo>
                <a:cubicBezTo>
                  <a:pt x="113326" y="25380"/>
                  <a:pt x="87946" y="0"/>
                  <a:pt x="56663" y="0"/>
                </a:cubicBezTo>
                <a:cubicBezTo>
                  <a:pt x="25380" y="0"/>
                  <a:pt x="0" y="25380"/>
                  <a:pt x="0" y="56663"/>
                </a:cubicBezTo>
                <a:cubicBezTo>
                  <a:pt x="0" y="71773"/>
                  <a:pt x="5902" y="85496"/>
                  <a:pt x="15553" y="95648"/>
                </a:cubicBezTo>
                <a:cubicBezTo>
                  <a:pt x="20422" y="100784"/>
                  <a:pt x="24761" y="106745"/>
                  <a:pt x="26885" y="113326"/>
                </a:cubicBezTo>
                <a:lnTo>
                  <a:pt x="86411" y="113326"/>
                </a:lnTo>
                <a:close/>
                <a:moveTo>
                  <a:pt x="84995" y="127492"/>
                </a:moveTo>
                <a:lnTo>
                  <a:pt x="28332" y="127492"/>
                </a:lnTo>
                <a:lnTo>
                  <a:pt x="28332" y="132214"/>
                </a:lnTo>
                <a:cubicBezTo>
                  <a:pt x="28332" y="145258"/>
                  <a:pt x="38897" y="155823"/>
                  <a:pt x="51941" y="155823"/>
                </a:cubicBezTo>
                <a:lnTo>
                  <a:pt x="61385" y="155823"/>
                </a:lnTo>
                <a:cubicBezTo>
                  <a:pt x="74429" y="155823"/>
                  <a:pt x="84995" y="145258"/>
                  <a:pt x="84995" y="132214"/>
                </a:cubicBezTo>
                <a:lnTo>
                  <a:pt x="84995" y="127492"/>
                </a:lnTo>
                <a:close/>
                <a:moveTo>
                  <a:pt x="54302" y="33053"/>
                </a:moveTo>
                <a:cubicBezTo>
                  <a:pt x="42556" y="33053"/>
                  <a:pt x="33053" y="42556"/>
                  <a:pt x="33053" y="54302"/>
                </a:cubicBezTo>
                <a:cubicBezTo>
                  <a:pt x="33053" y="58227"/>
                  <a:pt x="29896" y="61385"/>
                  <a:pt x="25971" y="61385"/>
                </a:cubicBezTo>
                <a:cubicBezTo>
                  <a:pt x="22045" y="61385"/>
                  <a:pt x="18888" y="58227"/>
                  <a:pt x="18888" y="54302"/>
                </a:cubicBezTo>
                <a:cubicBezTo>
                  <a:pt x="18888" y="34736"/>
                  <a:pt x="34736" y="18888"/>
                  <a:pt x="54302" y="18888"/>
                </a:cubicBezTo>
                <a:cubicBezTo>
                  <a:pt x="58227" y="18888"/>
                  <a:pt x="61385" y="22045"/>
                  <a:pt x="61385" y="25971"/>
                </a:cubicBezTo>
                <a:cubicBezTo>
                  <a:pt x="61385" y="29896"/>
                  <a:pt x="58227" y="33053"/>
                  <a:pt x="54302" y="3305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783356" y="6333181"/>
            <a:ext cx="10945896" cy="245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关键洞察：</a:t>
            </a:r>
            <a:r>
              <a:rPr lang="en-US" sz="119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L2数据智能体虽然实现了</a:t>
            </a:r>
            <a:r>
              <a:rPr lang="en-US" sz="119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环境感知和交互 </a:t>
            </a:r>
            <a:r>
              <a:rPr lang="en-US" sz="119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，但仍受限于</a:t>
            </a:r>
            <a:r>
              <a:rPr lang="en-US" sz="119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人类设计的框架 </a:t>
            </a:r>
            <a:r>
              <a:rPr lang="en-US" sz="119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。要实现真正的自主，需要突破到L3级别。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563291"/>
            <a:ext cx="1085850" cy="390525"/>
          </a:xfrm>
          <a:custGeom>
            <a:avLst/>
            <a:gdLst/>
            <a:ahLst/>
            <a:cxnLst/>
            <a:rect l="l" t="t" r="r" b="b"/>
            <a:pathLst>
              <a:path w="1085850" h="390525">
                <a:moveTo>
                  <a:pt x="76199" y="0"/>
                </a:moveTo>
                <a:lnTo>
                  <a:pt x="1009651" y="0"/>
                </a:lnTo>
                <a:cubicBezTo>
                  <a:pt x="1051734" y="0"/>
                  <a:pt x="1085850" y="34116"/>
                  <a:pt x="1085850" y="76199"/>
                </a:cubicBezTo>
                <a:lnTo>
                  <a:pt x="1085850" y="314326"/>
                </a:lnTo>
                <a:cubicBezTo>
                  <a:pt x="1085850" y="356409"/>
                  <a:pt x="1051734" y="390525"/>
                  <a:pt x="1009651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1644253"/>
            <a:ext cx="847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03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187178"/>
            <a:ext cx="1171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L3：追求自主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84452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411122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数据智能体实现条件自主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512802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5032772"/>
            <a:ext cx="26574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关键飞跃：智能体承担任务主导权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3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L3数据智能体的定义（条件自主）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5610225" cy="3324225"/>
          </a:xfrm>
          <a:custGeom>
            <a:avLst/>
            <a:gdLst/>
            <a:ahLst/>
            <a:cxnLst/>
            <a:rect l="l" t="t" r="r" b="b"/>
            <a:pathLst>
              <a:path w="5610225" h="3324225">
                <a:moveTo>
                  <a:pt x="76191" y="0"/>
                </a:moveTo>
                <a:lnTo>
                  <a:pt x="5534034" y="0"/>
                </a:lnTo>
                <a:cubicBezTo>
                  <a:pt x="5576113" y="0"/>
                  <a:pt x="5610225" y="34112"/>
                  <a:pt x="5610225" y="76191"/>
                </a:cubicBezTo>
                <a:lnTo>
                  <a:pt x="5610225" y="3248034"/>
                </a:lnTo>
                <a:cubicBezTo>
                  <a:pt x="5610225" y="3290113"/>
                  <a:pt x="5576113" y="3324225"/>
                  <a:pt x="5534034" y="3324225"/>
                </a:cubicBezTo>
                <a:lnTo>
                  <a:pt x="76191" y="3324225"/>
                </a:lnTo>
                <a:cubicBezTo>
                  <a:pt x="34112" y="3324225"/>
                  <a:pt x="0" y="3290113"/>
                  <a:pt x="0" y="3248034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09600" y="16478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142875"/>
                </a:moveTo>
                <a:lnTo>
                  <a:pt x="10939" y="142875"/>
                </a:lnTo>
                <a:cubicBezTo>
                  <a:pt x="-179" y="142875"/>
                  <a:pt x="-7010" y="130775"/>
                  <a:pt x="-1295" y="121221"/>
                </a:cubicBezTo>
                <a:lnTo>
                  <a:pt x="22324" y="81841"/>
                </a:lnTo>
                <a:cubicBezTo>
                  <a:pt x="26209" y="75367"/>
                  <a:pt x="33174" y="71438"/>
                  <a:pt x="40719" y="71438"/>
                </a:cubicBezTo>
                <a:lnTo>
                  <a:pt x="83135" y="71438"/>
                </a:lnTo>
                <a:cubicBezTo>
                  <a:pt x="117113" y="13886"/>
                  <a:pt x="167789" y="10984"/>
                  <a:pt x="201677" y="15939"/>
                </a:cubicBezTo>
                <a:cubicBezTo>
                  <a:pt x="207392" y="16788"/>
                  <a:pt x="211857" y="21253"/>
                  <a:pt x="212661" y="26923"/>
                </a:cubicBezTo>
                <a:cubicBezTo>
                  <a:pt x="217616" y="60811"/>
                  <a:pt x="214714" y="111487"/>
                  <a:pt x="157163" y="145465"/>
                </a:cubicBezTo>
                <a:lnTo>
                  <a:pt x="157163" y="187881"/>
                </a:lnTo>
                <a:cubicBezTo>
                  <a:pt x="157163" y="195426"/>
                  <a:pt x="153233" y="202391"/>
                  <a:pt x="146759" y="206276"/>
                </a:cubicBezTo>
                <a:lnTo>
                  <a:pt x="107379" y="229895"/>
                </a:lnTo>
                <a:cubicBezTo>
                  <a:pt x="97869" y="235610"/>
                  <a:pt x="85725" y="228734"/>
                  <a:pt x="85725" y="217661"/>
                </a:cubicBezTo>
                <a:lnTo>
                  <a:pt x="85725" y="171450"/>
                </a:lnTo>
                <a:cubicBezTo>
                  <a:pt x="85725" y="155689"/>
                  <a:pt x="72911" y="142875"/>
                  <a:pt x="57150" y="142875"/>
                </a:cubicBezTo>
                <a:lnTo>
                  <a:pt x="57105" y="142875"/>
                </a:lnTo>
                <a:close/>
                <a:moveTo>
                  <a:pt x="178594" y="71438"/>
                </a:moveTo>
                <a:cubicBezTo>
                  <a:pt x="178594" y="59609"/>
                  <a:pt x="168991" y="50006"/>
                  <a:pt x="157163" y="50006"/>
                </a:cubicBezTo>
                <a:cubicBezTo>
                  <a:pt x="145334" y="50006"/>
                  <a:pt x="135731" y="59609"/>
                  <a:pt x="135731" y="71438"/>
                </a:cubicBezTo>
                <a:cubicBezTo>
                  <a:pt x="135731" y="83266"/>
                  <a:pt x="145334" y="92869"/>
                  <a:pt x="157163" y="92869"/>
                </a:cubicBezTo>
                <a:cubicBezTo>
                  <a:pt x="168991" y="92869"/>
                  <a:pt x="178594" y="83266"/>
                  <a:pt x="178594" y="7143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609725"/>
            <a:ext cx="5048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核心特征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6692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6692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33425" y="218122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自主编排和优化管道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，而非遵循人类定义的管道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00075" y="265747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600075" y="265747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33425" y="277177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管理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多样化和全面的任务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，可能跨越整个数据生命周期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00075" y="3248025"/>
            <a:ext cx="5200650" cy="476250"/>
          </a:xfrm>
          <a:custGeom>
            <a:avLst/>
            <a:gdLst/>
            <a:ahLst/>
            <a:cxnLst/>
            <a:rect l="l" t="t" r="r" b="b"/>
            <a:pathLst>
              <a:path w="5200650" h="476250">
                <a:moveTo>
                  <a:pt x="38100" y="0"/>
                </a:moveTo>
                <a:lnTo>
                  <a:pt x="5124450" y="0"/>
                </a:lnTo>
                <a:cubicBezTo>
                  <a:pt x="5166506" y="0"/>
                  <a:pt x="5200650" y="34144"/>
                  <a:pt x="5200650" y="76200"/>
                </a:cubicBezTo>
                <a:lnTo>
                  <a:pt x="5200650" y="400050"/>
                </a:lnTo>
                <a:cubicBezTo>
                  <a:pt x="5200650" y="442106"/>
                  <a:pt x="5166506" y="476250"/>
                  <a:pt x="5124450" y="476250"/>
                </a:cubicBez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600075" y="3248025"/>
            <a:ext cx="38100" cy="476250"/>
          </a:xfrm>
          <a:custGeom>
            <a:avLst/>
            <a:gdLst/>
            <a:ahLst/>
            <a:cxnLst/>
            <a:rect l="l" t="t" r="r" b="b"/>
            <a:pathLst>
              <a:path w="38100" h="476250">
                <a:moveTo>
                  <a:pt x="38100" y="0"/>
                </a:moveTo>
                <a:lnTo>
                  <a:pt x="38100" y="0"/>
                </a:lnTo>
                <a:lnTo>
                  <a:pt x="38100" y="476250"/>
                </a:lnTo>
                <a:lnTo>
                  <a:pt x="38100" y="476250"/>
                </a:lnTo>
                <a:cubicBezTo>
                  <a:pt x="17072" y="476250"/>
                  <a:pt x="0" y="459178"/>
                  <a:pt x="0" y="4381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733425" y="3362325"/>
            <a:ext cx="5029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关键飞跃：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从L3开始，数据智能体承担任务主导权，而人类监督过程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96013" y="1414463"/>
            <a:ext cx="5610225" cy="3324225"/>
          </a:xfrm>
          <a:custGeom>
            <a:avLst/>
            <a:gdLst/>
            <a:ahLst/>
            <a:cxnLst/>
            <a:rect l="l" t="t" r="r" b="b"/>
            <a:pathLst>
              <a:path w="5610225" h="3324225">
                <a:moveTo>
                  <a:pt x="76191" y="0"/>
                </a:moveTo>
                <a:lnTo>
                  <a:pt x="5534034" y="0"/>
                </a:lnTo>
                <a:cubicBezTo>
                  <a:pt x="5576113" y="0"/>
                  <a:pt x="5610225" y="34112"/>
                  <a:pt x="5610225" y="76191"/>
                </a:cubicBezTo>
                <a:lnTo>
                  <a:pt x="5610225" y="3248034"/>
                </a:lnTo>
                <a:cubicBezTo>
                  <a:pt x="5610225" y="3290113"/>
                  <a:pt x="5576113" y="3324225"/>
                  <a:pt x="5534034" y="3324225"/>
                </a:cubicBezTo>
                <a:lnTo>
                  <a:pt x="76191" y="3324225"/>
                </a:lnTo>
                <a:cubicBezTo>
                  <a:pt x="34112" y="3324225"/>
                  <a:pt x="0" y="3290113"/>
                  <a:pt x="0" y="3248034"/>
                </a:cubicBezTo>
                <a:lnTo>
                  <a:pt x="0" y="76191"/>
                </a:lnTo>
                <a:cubicBezTo>
                  <a:pt x="0" y="34140"/>
                  <a:pt x="34140" y="0"/>
                  <a:pt x="7619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391275" y="1609725"/>
            <a:ext cx="5334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391275" y="2066925"/>
            <a:ext cx="5219700" cy="1371600"/>
          </a:xfrm>
          <a:custGeom>
            <a:avLst/>
            <a:gdLst/>
            <a:ahLst/>
            <a:cxnLst/>
            <a:rect l="l" t="t" r="r" b="b"/>
            <a:pathLst>
              <a:path w="5219700" h="1371600">
                <a:moveTo>
                  <a:pt x="76206" y="0"/>
                </a:moveTo>
                <a:lnTo>
                  <a:pt x="5143494" y="0"/>
                </a:lnTo>
                <a:cubicBezTo>
                  <a:pt x="5185581" y="0"/>
                  <a:pt x="5219700" y="34119"/>
                  <a:pt x="5219700" y="76206"/>
                </a:cubicBezTo>
                <a:lnTo>
                  <a:pt x="5219700" y="1295394"/>
                </a:lnTo>
                <a:cubicBezTo>
                  <a:pt x="5219700" y="1337481"/>
                  <a:pt x="5185581" y="1371600"/>
                  <a:pt x="5143494" y="1371600"/>
                </a:cubicBezTo>
                <a:lnTo>
                  <a:pt x="76206" y="1371600"/>
                </a:lnTo>
                <a:cubicBezTo>
                  <a:pt x="34119" y="1371600"/>
                  <a:pt x="0" y="1337481"/>
                  <a:pt x="0" y="129539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543675" y="2219325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</a:t>
            </a:r>
            <a:r>
              <a:rPr lang="en-US" sz="1200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自主管理整个管道：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543675" y="25241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543675" y="25241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π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(T, D, E, M) → P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543675" y="29432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543675" y="29432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ε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(P, D, E, M) → O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391275" y="3590925"/>
            <a:ext cx="5219700" cy="952500"/>
          </a:xfrm>
          <a:custGeom>
            <a:avLst/>
            <a:gdLst/>
            <a:ahLst/>
            <a:cxnLst/>
            <a:rect l="l" t="t" r="r" b="b"/>
            <a:pathLst>
              <a:path w="5219700" h="9525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876300"/>
                </a:lnTo>
                <a:cubicBezTo>
                  <a:pt x="5219700" y="918356"/>
                  <a:pt x="5185556" y="952500"/>
                  <a:pt x="5143500" y="952500"/>
                </a:cubicBezTo>
                <a:lnTo>
                  <a:pt x="76200" y="952500"/>
                </a:lnTo>
                <a:cubicBezTo>
                  <a:pt x="34144" y="952500"/>
                  <a:pt x="0" y="918356"/>
                  <a:pt x="0" y="8763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543675" y="3743325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 </a:t>
            </a:r>
            <a:r>
              <a:rPr lang="en-US" sz="1200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监督过程：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543675" y="4048125"/>
            <a:ext cx="4914900" cy="342900"/>
          </a:xfrm>
          <a:custGeom>
            <a:avLst/>
            <a:gdLst/>
            <a:ahLst/>
            <a:cxnLst/>
            <a:rect l="l" t="t" r="r" b="b"/>
            <a:pathLst>
              <a:path w="4914900" h="342900">
                <a:moveTo>
                  <a:pt x="38100" y="0"/>
                </a:moveTo>
                <a:lnTo>
                  <a:pt x="4876800" y="0"/>
                </a:lnTo>
                <a:cubicBezTo>
                  <a:pt x="4897842" y="0"/>
                  <a:pt x="4914900" y="17058"/>
                  <a:pt x="4914900" y="38100"/>
                </a:cubicBezTo>
                <a:lnTo>
                  <a:pt x="4914900" y="304800"/>
                </a:lnTo>
                <a:cubicBezTo>
                  <a:pt x="4914900" y="325842"/>
                  <a:pt x="4897842" y="342900"/>
                  <a:pt x="4876800" y="342900"/>
                </a:cubicBezTo>
                <a:lnTo>
                  <a:pt x="38100" y="342900"/>
                </a:lnTo>
                <a:cubicBezTo>
                  <a:pt x="17058" y="342900"/>
                  <a:pt x="0" y="325842"/>
                  <a:pt x="0" y="304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543675" y="4048125"/>
            <a:ext cx="4981575" cy="342900"/>
          </a:xfrm>
          <a:prstGeom prst="rect">
            <a:avLst/>
          </a:prstGeom>
          <a:noFill/>
          <a:ln/>
        </p:spPr>
        <p:txBody>
          <a:bodyPr wrap="square" lIns="76200" tIns="76200" rIns="76200" bIns="7620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H: Supervise(π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ε</a:t>
            </a:r>
            <a:r>
              <a:rPr lang="en-US" sz="78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050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)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85763" y="49387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1612106" y="50958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07156" y="35719"/>
                </a:moveTo>
                <a:cubicBezTo>
                  <a:pt x="107156" y="25840"/>
                  <a:pt x="115137" y="17859"/>
                  <a:pt x="125016" y="17859"/>
                </a:cubicBezTo>
                <a:lnTo>
                  <a:pt x="160734" y="17859"/>
                </a:lnTo>
                <a:cubicBezTo>
                  <a:pt x="170613" y="17859"/>
                  <a:pt x="178594" y="25840"/>
                  <a:pt x="178594" y="35719"/>
                </a:cubicBezTo>
                <a:lnTo>
                  <a:pt x="178594" y="71438"/>
                </a:lnTo>
                <a:cubicBezTo>
                  <a:pt x="178594" y="81316"/>
                  <a:pt x="170613" y="89297"/>
                  <a:pt x="160734" y="89297"/>
                </a:cubicBezTo>
                <a:lnTo>
                  <a:pt x="156270" y="89297"/>
                </a:lnTo>
                <a:lnTo>
                  <a:pt x="156270" y="125016"/>
                </a:lnTo>
                <a:lnTo>
                  <a:pt x="223242" y="125016"/>
                </a:lnTo>
                <a:cubicBezTo>
                  <a:pt x="245455" y="125016"/>
                  <a:pt x="263426" y="142987"/>
                  <a:pt x="263426" y="165199"/>
                </a:cubicBezTo>
                <a:lnTo>
                  <a:pt x="263426" y="196453"/>
                </a:lnTo>
                <a:lnTo>
                  <a:pt x="267891" y="196453"/>
                </a:lnTo>
                <a:cubicBezTo>
                  <a:pt x="277769" y="196453"/>
                  <a:pt x="285750" y="204434"/>
                  <a:pt x="285750" y="214313"/>
                </a:cubicBezTo>
                <a:lnTo>
                  <a:pt x="285750" y="250031"/>
                </a:lnTo>
                <a:cubicBezTo>
                  <a:pt x="285750" y="259910"/>
                  <a:pt x="277769" y="267891"/>
                  <a:pt x="267891" y="267891"/>
                </a:cubicBezTo>
                <a:lnTo>
                  <a:pt x="232172" y="267891"/>
                </a:lnTo>
                <a:cubicBezTo>
                  <a:pt x="222293" y="267891"/>
                  <a:pt x="214313" y="259910"/>
                  <a:pt x="214313" y="250031"/>
                </a:cubicBezTo>
                <a:lnTo>
                  <a:pt x="214313" y="214313"/>
                </a:lnTo>
                <a:cubicBezTo>
                  <a:pt x="214313" y="204434"/>
                  <a:pt x="222293" y="196453"/>
                  <a:pt x="232172" y="196453"/>
                </a:cubicBezTo>
                <a:lnTo>
                  <a:pt x="236637" y="196453"/>
                </a:lnTo>
                <a:lnTo>
                  <a:pt x="236637" y="165199"/>
                </a:lnTo>
                <a:cubicBezTo>
                  <a:pt x="236637" y="157776"/>
                  <a:pt x="230665" y="151805"/>
                  <a:pt x="223242" y="151805"/>
                </a:cubicBezTo>
                <a:lnTo>
                  <a:pt x="156270" y="151805"/>
                </a:lnTo>
                <a:lnTo>
                  <a:pt x="156270" y="196453"/>
                </a:lnTo>
                <a:lnTo>
                  <a:pt x="160734" y="196453"/>
                </a:lnTo>
                <a:cubicBezTo>
                  <a:pt x="170613" y="196453"/>
                  <a:pt x="178594" y="204434"/>
                  <a:pt x="178594" y="214313"/>
                </a:cubicBezTo>
                <a:lnTo>
                  <a:pt x="178594" y="250031"/>
                </a:lnTo>
                <a:cubicBezTo>
                  <a:pt x="178594" y="259910"/>
                  <a:pt x="170613" y="267891"/>
                  <a:pt x="160734" y="267891"/>
                </a:cubicBezTo>
                <a:lnTo>
                  <a:pt x="125016" y="267891"/>
                </a:lnTo>
                <a:cubicBezTo>
                  <a:pt x="115137" y="267891"/>
                  <a:pt x="107156" y="259910"/>
                  <a:pt x="107156" y="250031"/>
                </a:cubicBezTo>
                <a:lnTo>
                  <a:pt x="107156" y="214313"/>
                </a:lnTo>
                <a:cubicBezTo>
                  <a:pt x="107156" y="204434"/>
                  <a:pt x="115137" y="196453"/>
                  <a:pt x="125016" y="196453"/>
                </a:cubicBezTo>
                <a:lnTo>
                  <a:pt x="129480" y="196453"/>
                </a:lnTo>
                <a:lnTo>
                  <a:pt x="129480" y="151805"/>
                </a:lnTo>
                <a:lnTo>
                  <a:pt x="62508" y="151805"/>
                </a:lnTo>
                <a:cubicBezTo>
                  <a:pt x="55085" y="151805"/>
                  <a:pt x="49113" y="157776"/>
                  <a:pt x="49113" y="165199"/>
                </a:cubicBezTo>
                <a:lnTo>
                  <a:pt x="49113" y="196453"/>
                </a:lnTo>
                <a:lnTo>
                  <a:pt x="53578" y="196453"/>
                </a:lnTo>
                <a:cubicBezTo>
                  <a:pt x="63457" y="196453"/>
                  <a:pt x="71438" y="204434"/>
                  <a:pt x="71438" y="214313"/>
                </a:cubicBezTo>
                <a:lnTo>
                  <a:pt x="71438" y="250031"/>
                </a:lnTo>
                <a:cubicBezTo>
                  <a:pt x="71438" y="259910"/>
                  <a:pt x="63457" y="267891"/>
                  <a:pt x="53578" y="267891"/>
                </a:cubicBezTo>
                <a:lnTo>
                  <a:pt x="17859" y="267891"/>
                </a:lnTo>
                <a:cubicBezTo>
                  <a:pt x="7981" y="267891"/>
                  <a:pt x="0" y="259910"/>
                  <a:pt x="0" y="250031"/>
                </a:cubicBezTo>
                <a:lnTo>
                  <a:pt x="0" y="214313"/>
                </a:lnTo>
                <a:cubicBezTo>
                  <a:pt x="0" y="204434"/>
                  <a:pt x="7981" y="196453"/>
                  <a:pt x="17859" y="196453"/>
                </a:cubicBezTo>
                <a:lnTo>
                  <a:pt x="22324" y="196453"/>
                </a:lnTo>
                <a:lnTo>
                  <a:pt x="22324" y="165199"/>
                </a:lnTo>
                <a:cubicBezTo>
                  <a:pt x="22324" y="142987"/>
                  <a:pt x="40295" y="125016"/>
                  <a:pt x="62508" y="125016"/>
                </a:cubicBezTo>
                <a:lnTo>
                  <a:pt x="129480" y="125016"/>
                </a:lnTo>
                <a:lnTo>
                  <a:pt x="129480" y="89297"/>
                </a:lnTo>
                <a:lnTo>
                  <a:pt x="125016" y="89297"/>
                </a:lnTo>
                <a:cubicBezTo>
                  <a:pt x="115137" y="89297"/>
                  <a:pt x="107156" y="81316"/>
                  <a:pt x="107156" y="71438"/>
                </a:cubicBezTo>
                <a:lnTo>
                  <a:pt x="107156" y="35719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504825" y="54578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自主编排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09587" y="5686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设计执行流程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3281363" y="49387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Shape 32"/>
          <p:cNvSpPr/>
          <p:nvPr/>
        </p:nvSpPr>
        <p:spPr>
          <a:xfrm>
            <a:off x="4507706" y="50958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74675" y="20259"/>
                </a:moveTo>
                <a:cubicBezTo>
                  <a:pt x="80758" y="24501"/>
                  <a:pt x="82209" y="32872"/>
                  <a:pt x="77967" y="38900"/>
                </a:cubicBezTo>
                <a:lnTo>
                  <a:pt x="46713" y="83548"/>
                </a:lnTo>
                <a:cubicBezTo>
                  <a:pt x="44425" y="86785"/>
                  <a:pt x="40853" y="88850"/>
                  <a:pt x="36891" y="89185"/>
                </a:cubicBezTo>
                <a:cubicBezTo>
                  <a:pt x="32928" y="89520"/>
                  <a:pt x="29021" y="88181"/>
                  <a:pt x="26231" y="85390"/>
                </a:cubicBezTo>
                <a:lnTo>
                  <a:pt x="3907" y="63066"/>
                </a:lnTo>
                <a:cubicBezTo>
                  <a:pt x="-1284" y="57820"/>
                  <a:pt x="-1284" y="49337"/>
                  <a:pt x="3907" y="44090"/>
                </a:cubicBezTo>
                <a:cubicBezTo>
                  <a:pt x="9097" y="38844"/>
                  <a:pt x="17636" y="38900"/>
                  <a:pt x="22882" y="44090"/>
                </a:cubicBezTo>
                <a:lnTo>
                  <a:pt x="33933" y="55141"/>
                </a:lnTo>
                <a:lnTo>
                  <a:pt x="56034" y="23552"/>
                </a:lnTo>
                <a:cubicBezTo>
                  <a:pt x="60275" y="17469"/>
                  <a:pt x="68647" y="16018"/>
                  <a:pt x="74675" y="20259"/>
                </a:cubicBezTo>
                <a:close/>
                <a:moveTo>
                  <a:pt x="74675" y="109556"/>
                </a:moveTo>
                <a:cubicBezTo>
                  <a:pt x="80758" y="113798"/>
                  <a:pt x="82209" y="122169"/>
                  <a:pt x="77967" y="128197"/>
                </a:cubicBezTo>
                <a:lnTo>
                  <a:pt x="46713" y="172845"/>
                </a:lnTo>
                <a:cubicBezTo>
                  <a:pt x="44425" y="176082"/>
                  <a:pt x="40853" y="178147"/>
                  <a:pt x="36891" y="178482"/>
                </a:cubicBezTo>
                <a:cubicBezTo>
                  <a:pt x="32928" y="178817"/>
                  <a:pt x="29021" y="177478"/>
                  <a:pt x="26231" y="174687"/>
                </a:cubicBezTo>
                <a:lnTo>
                  <a:pt x="3907" y="152363"/>
                </a:lnTo>
                <a:cubicBezTo>
                  <a:pt x="-1339" y="147117"/>
                  <a:pt x="-1339" y="138633"/>
                  <a:pt x="3907" y="133443"/>
                </a:cubicBezTo>
                <a:cubicBezTo>
                  <a:pt x="9153" y="128253"/>
                  <a:pt x="17636" y="128197"/>
                  <a:pt x="22827" y="133443"/>
                </a:cubicBezTo>
                <a:lnTo>
                  <a:pt x="33877" y="144494"/>
                </a:lnTo>
                <a:lnTo>
                  <a:pt x="55978" y="112905"/>
                </a:lnTo>
                <a:cubicBezTo>
                  <a:pt x="60220" y="106821"/>
                  <a:pt x="68591" y="105370"/>
                  <a:pt x="74619" y="109612"/>
                </a:cubicBezTo>
                <a:close/>
                <a:moveTo>
                  <a:pt x="125016" y="53578"/>
                </a:moveTo>
                <a:cubicBezTo>
                  <a:pt x="125016" y="43700"/>
                  <a:pt x="132997" y="35719"/>
                  <a:pt x="142875" y="35719"/>
                </a:cubicBezTo>
                <a:lnTo>
                  <a:pt x="267891" y="35719"/>
                </a:lnTo>
                <a:cubicBezTo>
                  <a:pt x="277769" y="35719"/>
                  <a:pt x="285750" y="43700"/>
                  <a:pt x="285750" y="53578"/>
                </a:cubicBezTo>
                <a:cubicBezTo>
                  <a:pt x="285750" y="63457"/>
                  <a:pt x="277769" y="71438"/>
                  <a:pt x="267891" y="71438"/>
                </a:cubicBezTo>
                <a:lnTo>
                  <a:pt x="142875" y="71438"/>
                </a:lnTo>
                <a:cubicBezTo>
                  <a:pt x="132997" y="71438"/>
                  <a:pt x="125016" y="63457"/>
                  <a:pt x="125016" y="53578"/>
                </a:cubicBezTo>
                <a:close/>
                <a:moveTo>
                  <a:pt x="125016" y="142875"/>
                </a:moveTo>
                <a:cubicBezTo>
                  <a:pt x="125016" y="132997"/>
                  <a:pt x="132997" y="125016"/>
                  <a:pt x="142875" y="125016"/>
                </a:cubicBezTo>
                <a:lnTo>
                  <a:pt x="267891" y="125016"/>
                </a:lnTo>
                <a:cubicBezTo>
                  <a:pt x="277769" y="125016"/>
                  <a:pt x="285750" y="132997"/>
                  <a:pt x="285750" y="142875"/>
                </a:cubicBezTo>
                <a:cubicBezTo>
                  <a:pt x="285750" y="152753"/>
                  <a:pt x="277769" y="160734"/>
                  <a:pt x="267891" y="160734"/>
                </a:cubicBezTo>
                <a:lnTo>
                  <a:pt x="142875" y="160734"/>
                </a:lnTo>
                <a:cubicBezTo>
                  <a:pt x="132997" y="160734"/>
                  <a:pt x="125016" y="152753"/>
                  <a:pt x="125016" y="142875"/>
                </a:cubicBezTo>
                <a:close/>
                <a:moveTo>
                  <a:pt x="89297" y="232172"/>
                </a:moveTo>
                <a:cubicBezTo>
                  <a:pt x="89297" y="222293"/>
                  <a:pt x="97278" y="214313"/>
                  <a:pt x="107156" y="214313"/>
                </a:cubicBezTo>
                <a:lnTo>
                  <a:pt x="267891" y="214313"/>
                </a:lnTo>
                <a:cubicBezTo>
                  <a:pt x="277769" y="214313"/>
                  <a:pt x="285750" y="222293"/>
                  <a:pt x="285750" y="232172"/>
                </a:cubicBezTo>
                <a:cubicBezTo>
                  <a:pt x="285750" y="242050"/>
                  <a:pt x="277769" y="250031"/>
                  <a:pt x="267891" y="250031"/>
                </a:cubicBezTo>
                <a:lnTo>
                  <a:pt x="107156" y="250031"/>
                </a:lnTo>
                <a:cubicBezTo>
                  <a:pt x="97278" y="250031"/>
                  <a:pt x="89297" y="242050"/>
                  <a:pt x="89297" y="232172"/>
                </a:cubicBezTo>
                <a:close/>
                <a:moveTo>
                  <a:pt x="35719" y="209848"/>
                </a:moveTo>
                <a:cubicBezTo>
                  <a:pt x="48040" y="209848"/>
                  <a:pt x="58043" y="219851"/>
                  <a:pt x="58043" y="232172"/>
                </a:cubicBezTo>
                <a:cubicBezTo>
                  <a:pt x="58043" y="244493"/>
                  <a:pt x="48040" y="254496"/>
                  <a:pt x="35719" y="254496"/>
                </a:cubicBezTo>
                <a:cubicBezTo>
                  <a:pt x="23398" y="254496"/>
                  <a:pt x="13395" y="244493"/>
                  <a:pt x="13395" y="232172"/>
                </a:cubicBezTo>
                <a:cubicBezTo>
                  <a:pt x="13395" y="219851"/>
                  <a:pt x="23398" y="209848"/>
                  <a:pt x="35719" y="20984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Text 33"/>
          <p:cNvSpPr/>
          <p:nvPr/>
        </p:nvSpPr>
        <p:spPr>
          <a:xfrm>
            <a:off x="3400425" y="54578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全面任务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3405188" y="5686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覆盖数据生命周期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176963" y="49387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7385447" y="5095875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25016" y="138410"/>
                </a:moveTo>
                <a:cubicBezTo>
                  <a:pt x="161979" y="138410"/>
                  <a:pt x="191988" y="108401"/>
                  <a:pt x="191988" y="71438"/>
                </a:cubicBezTo>
                <a:cubicBezTo>
                  <a:pt x="191988" y="34474"/>
                  <a:pt x="161979" y="4465"/>
                  <a:pt x="125016" y="4465"/>
                </a:cubicBezTo>
                <a:cubicBezTo>
                  <a:pt x="88052" y="4465"/>
                  <a:pt x="58043" y="34474"/>
                  <a:pt x="58043" y="71438"/>
                </a:cubicBezTo>
                <a:cubicBezTo>
                  <a:pt x="58043" y="108401"/>
                  <a:pt x="88052" y="138410"/>
                  <a:pt x="125016" y="138410"/>
                </a:cubicBezTo>
                <a:close/>
                <a:moveTo>
                  <a:pt x="108440" y="169664"/>
                </a:moveTo>
                <a:cubicBezTo>
                  <a:pt x="53467" y="169664"/>
                  <a:pt x="8930" y="214201"/>
                  <a:pt x="8930" y="269174"/>
                </a:cubicBezTo>
                <a:cubicBezTo>
                  <a:pt x="8930" y="278327"/>
                  <a:pt x="16352" y="285750"/>
                  <a:pt x="25505" y="285750"/>
                </a:cubicBezTo>
                <a:lnTo>
                  <a:pt x="165869" y="285750"/>
                </a:lnTo>
                <a:cubicBezTo>
                  <a:pt x="145666" y="261975"/>
                  <a:pt x="133945" y="231335"/>
                  <a:pt x="133945" y="198909"/>
                </a:cubicBezTo>
                <a:lnTo>
                  <a:pt x="133945" y="181552"/>
                </a:lnTo>
                <a:cubicBezTo>
                  <a:pt x="133945" y="177478"/>
                  <a:pt x="134503" y="173459"/>
                  <a:pt x="135564" y="169664"/>
                </a:cubicBezTo>
                <a:lnTo>
                  <a:pt x="108440" y="169664"/>
                </a:lnTo>
                <a:close/>
                <a:moveTo>
                  <a:pt x="248524" y="272635"/>
                </a:moveTo>
                <a:lnTo>
                  <a:pt x="241102" y="276151"/>
                </a:lnTo>
                <a:lnTo>
                  <a:pt x="241102" y="171171"/>
                </a:lnTo>
                <a:lnTo>
                  <a:pt x="294680" y="189030"/>
                </a:lnTo>
                <a:lnTo>
                  <a:pt x="294680" y="199969"/>
                </a:lnTo>
                <a:cubicBezTo>
                  <a:pt x="294680" y="231111"/>
                  <a:pt x="276709" y="259407"/>
                  <a:pt x="248524" y="272690"/>
                </a:cubicBezTo>
                <a:close/>
                <a:moveTo>
                  <a:pt x="235465" y="144828"/>
                </a:moveTo>
                <a:lnTo>
                  <a:pt x="172957" y="165646"/>
                </a:lnTo>
                <a:cubicBezTo>
                  <a:pt x="165646" y="168101"/>
                  <a:pt x="160734" y="174910"/>
                  <a:pt x="160734" y="182612"/>
                </a:cubicBezTo>
                <a:lnTo>
                  <a:pt x="160734" y="199969"/>
                </a:lnTo>
                <a:cubicBezTo>
                  <a:pt x="160734" y="241492"/>
                  <a:pt x="184733" y="279276"/>
                  <a:pt x="222238" y="296912"/>
                </a:cubicBezTo>
                <a:lnTo>
                  <a:pt x="232563" y="301768"/>
                </a:lnTo>
                <a:cubicBezTo>
                  <a:pt x="235241" y="302995"/>
                  <a:pt x="238144" y="303665"/>
                  <a:pt x="241046" y="303665"/>
                </a:cubicBezTo>
                <a:cubicBezTo>
                  <a:pt x="243948" y="303665"/>
                  <a:pt x="246906" y="302995"/>
                  <a:pt x="249529" y="301768"/>
                </a:cubicBezTo>
                <a:lnTo>
                  <a:pt x="259854" y="296912"/>
                </a:lnTo>
                <a:cubicBezTo>
                  <a:pt x="297470" y="279220"/>
                  <a:pt x="321469" y="241436"/>
                  <a:pt x="321469" y="199913"/>
                </a:cubicBezTo>
                <a:lnTo>
                  <a:pt x="321469" y="182556"/>
                </a:lnTo>
                <a:cubicBezTo>
                  <a:pt x="321469" y="174854"/>
                  <a:pt x="316557" y="168046"/>
                  <a:pt x="309246" y="165590"/>
                </a:cubicBezTo>
                <a:lnTo>
                  <a:pt x="246738" y="144773"/>
                </a:lnTo>
                <a:cubicBezTo>
                  <a:pt x="243055" y="143545"/>
                  <a:pt x="239092" y="143545"/>
                  <a:pt x="235465" y="14477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296025" y="54578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人类监督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00788" y="5686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条件自主性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9072563" y="4938713"/>
            <a:ext cx="2733675" cy="1095375"/>
          </a:xfrm>
          <a:custGeom>
            <a:avLst/>
            <a:gdLst/>
            <a:ahLst/>
            <a:cxnLst/>
            <a:rect l="l" t="t" r="r" b="b"/>
            <a:pathLst>
              <a:path w="2733675" h="1095375">
                <a:moveTo>
                  <a:pt x="76205" y="0"/>
                </a:moveTo>
                <a:lnTo>
                  <a:pt x="2657470" y="0"/>
                </a:lnTo>
                <a:cubicBezTo>
                  <a:pt x="2699557" y="0"/>
                  <a:pt x="2733675" y="34118"/>
                  <a:pt x="2733675" y="76205"/>
                </a:cubicBezTo>
                <a:lnTo>
                  <a:pt x="2733675" y="1019170"/>
                </a:lnTo>
                <a:cubicBezTo>
                  <a:pt x="2733675" y="1061257"/>
                  <a:pt x="2699557" y="1095375"/>
                  <a:pt x="2657470" y="1095375"/>
                </a:cubicBezTo>
                <a:lnTo>
                  <a:pt x="76205" y="1095375"/>
                </a:lnTo>
                <a:cubicBezTo>
                  <a:pt x="34118" y="1095375"/>
                  <a:pt x="0" y="1061257"/>
                  <a:pt x="0" y="101917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10281047" y="5095875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72734" y="-10548"/>
                </a:moveTo>
                <a:cubicBezTo>
                  <a:pt x="170445" y="-15013"/>
                  <a:pt x="165813" y="-17859"/>
                  <a:pt x="160790" y="-17859"/>
                </a:cubicBezTo>
                <a:cubicBezTo>
                  <a:pt x="155767" y="-17859"/>
                  <a:pt x="151135" y="-15013"/>
                  <a:pt x="148847" y="-10548"/>
                </a:cubicBezTo>
                <a:lnTo>
                  <a:pt x="107770" y="69931"/>
                </a:lnTo>
                <a:lnTo>
                  <a:pt x="18529" y="84106"/>
                </a:lnTo>
                <a:cubicBezTo>
                  <a:pt x="13562" y="84888"/>
                  <a:pt x="9432" y="88404"/>
                  <a:pt x="7869" y="93204"/>
                </a:cubicBezTo>
                <a:cubicBezTo>
                  <a:pt x="6307" y="98003"/>
                  <a:pt x="7590" y="103250"/>
                  <a:pt x="11106" y="106821"/>
                </a:cubicBezTo>
                <a:lnTo>
                  <a:pt x="74954" y="170724"/>
                </a:lnTo>
                <a:lnTo>
                  <a:pt x="60889" y="259966"/>
                </a:lnTo>
                <a:cubicBezTo>
                  <a:pt x="60108" y="264933"/>
                  <a:pt x="62173" y="269956"/>
                  <a:pt x="66247" y="272914"/>
                </a:cubicBezTo>
                <a:cubicBezTo>
                  <a:pt x="70321" y="275872"/>
                  <a:pt x="75679" y="276318"/>
                  <a:pt x="80200" y="274030"/>
                </a:cubicBezTo>
                <a:lnTo>
                  <a:pt x="160790" y="233065"/>
                </a:lnTo>
                <a:lnTo>
                  <a:pt x="241325" y="274030"/>
                </a:lnTo>
                <a:cubicBezTo>
                  <a:pt x="245790" y="276318"/>
                  <a:pt x="251203" y="275872"/>
                  <a:pt x="255277" y="272914"/>
                </a:cubicBezTo>
                <a:cubicBezTo>
                  <a:pt x="259352" y="269956"/>
                  <a:pt x="261417" y="264988"/>
                  <a:pt x="260635" y="259966"/>
                </a:cubicBezTo>
                <a:lnTo>
                  <a:pt x="246515" y="170724"/>
                </a:lnTo>
                <a:lnTo>
                  <a:pt x="310362" y="106821"/>
                </a:lnTo>
                <a:cubicBezTo>
                  <a:pt x="313934" y="103250"/>
                  <a:pt x="315162" y="98003"/>
                  <a:pt x="313599" y="93204"/>
                </a:cubicBezTo>
                <a:cubicBezTo>
                  <a:pt x="312037" y="88404"/>
                  <a:pt x="307963" y="84888"/>
                  <a:pt x="302940" y="84106"/>
                </a:cubicBezTo>
                <a:lnTo>
                  <a:pt x="213754" y="69931"/>
                </a:lnTo>
                <a:lnTo>
                  <a:pt x="172734" y="-10548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9191625" y="54578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任务主导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9196388" y="5686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智能体主导权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385763" y="6234113"/>
            <a:ext cx="11420475" cy="561975"/>
          </a:xfrm>
          <a:custGeom>
            <a:avLst/>
            <a:gdLst/>
            <a:ahLst/>
            <a:cxnLst/>
            <a:rect l="l" t="t" r="r" b="b"/>
            <a:pathLst>
              <a:path w="11420475" h="561975">
                <a:moveTo>
                  <a:pt x="76198" y="0"/>
                </a:moveTo>
                <a:lnTo>
                  <a:pt x="11344277" y="0"/>
                </a:lnTo>
                <a:cubicBezTo>
                  <a:pt x="11386360" y="0"/>
                  <a:pt x="11420475" y="34115"/>
                  <a:pt x="11420475" y="76198"/>
                </a:cubicBezTo>
                <a:lnTo>
                  <a:pt x="11420475" y="485777"/>
                </a:lnTo>
                <a:cubicBezTo>
                  <a:pt x="11420475" y="527860"/>
                  <a:pt x="11386360" y="561975"/>
                  <a:pt x="11344277" y="561975"/>
                </a:cubicBezTo>
                <a:lnTo>
                  <a:pt x="76198" y="561975"/>
                </a:lnTo>
                <a:cubicBezTo>
                  <a:pt x="34143" y="561975"/>
                  <a:pt x="0" y="527832"/>
                  <a:pt x="0" y="4857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6" name="Shape 44"/>
          <p:cNvSpPr/>
          <p:nvPr/>
        </p:nvSpPr>
        <p:spPr>
          <a:xfrm>
            <a:off x="561975" y="64389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95250"/>
                </a:moveTo>
                <a:lnTo>
                  <a:pt x="7293" y="95250"/>
                </a:lnTo>
                <a:cubicBezTo>
                  <a:pt x="-119" y="95250"/>
                  <a:pt x="-4673" y="87184"/>
                  <a:pt x="-863" y="80814"/>
                </a:cubicBezTo>
                <a:lnTo>
                  <a:pt x="14883" y="54560"/>
                </a:lnTo>
                <a:cubicBezTo>
                  <a:pt x="17472" y="50244"/>
                  <a:pt x="22116" y="47625"/>
                  <a:pt x="27146" y="47625"/>
                </a:cubicBezTo>
                <a:lnTo>
                  <a:pt x="55424" y="47625"/>
                </a:lnTo>
                <a:cubicBezTo>
                  <a:pt x="78075" y="9257"/>
                  <a:pt x="111859" y="7322"/>
                  <a:pt x="134451" y="10626"/>
                </a:cubicBezTo>
                <a:cubicBezTo>
                  <a:pt x="138261" y="11192"/>
                  <a:pt x="141238" y="14168"/>
                  <a:pt x="141774" y="17949"/>
                </a:cubicBezTo>
                <a:cubicBezTo>
                  <a:pt x="145078" y="40541"/>
                  <a:pt x="143143" y="74325"/>
                  <a:pt x="104775" y="96976"/>
                </a:cubicBezTo>
                <a:lnTo>
                  <a:pt x="104775" y="125254"/>
                </a:lnTo>
                <a:cubicBezTo>
                  <a:pt x="104775" y="130284"/>
                  <a:pt x="102156" y="134928"/>
                  <a:pt x="97840" y="137517"/>
                </a:cubicBezTo>
                <a:lnTo>
                  <a:pt x="71586" y="153263"/>
                </a:lnTo>
                <a:cubicBezTo>
                  <a:pt x="65246" y="157073"/>
                  <a:pt x="57150" y="152489"/>
                  <a:pt x="57150" y="145107"/>
                </a:cubicBezTo>
                <a:lnTo>
                  <a:pt x="57150" y="114300"/>
                </a:lnTo>
                <a:cubicBezTo>
                  <a:pt x="57150" y="103793"/>
                  <a:pt x="48607" y="95250"/>
                  <a:pt x="38100" y="95250"/>
                </a:cubicBezTo>
                <a:lnTo>
                  <a:pt x="38070" y="95250"/>
                </a:lnTo>
                <a:close/>
                <a:moveTo>
                  <a:pt x="119062" y="47625"/>
                </a:moveTo>
                <a:cubicBezTo>
                  <a:pt x="119062" y="39740"/>
                  <a:pt x="112660" y="33338"/>
                  <a:pt x="104775" y="33338"/>
                </a:cubicBezTo>
                <a:cubicBezTo>
                  <a:pt x="96890" y="33338"/>
                  <a:pt x="90488" y="39740"/>
                  <a:pt x="90488" y="47625"/>
                </a:cubicBezTo>
                <a:cubicBezTo>
                  <a:pt x="90488" y="55510"/>
                  <a:pt x="96890" y="61912"/>
                  <a:pt x="104775" y="61912"/>
                </a:cubicBezTo>
                <a:cubicBezTo>
                  <a:pt x="112660" y="61912"/>
                  <a:pt x="119062" y="55510"/>
                  <a:pt x="119062" y="476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7" name="Text 45"/>
          <p:cNvSpPr/>
          <p:nvPr/>
        </p:nvSpPr>
        <p:spPr>
          <a:xfrm>
            <a:off x="790575" y="6391275"/>
            <a:ext cx="10934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L3是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质的飞跃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：数据智能体从"执行者"升级为"设计者"，能够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自主规划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20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管理完整的数据生命周期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8197" y="338197"/>
            <a:ext cx="11583245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b="1" kern="0" spc="53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L3 ACADEMIC CASE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8197" y="608755"/>
            <a:ext cx="11667795" cy="338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97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L3学术案例：AOP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8197" y="1048411"/>
            <a:ext cx="811673" cy="33820"/>
          </a:xfrm>
          <a:custGeom>
            <a:avLst/>
            <a:gdLst/>
            <a:ahLst/>
            <a:cxnLst/>
            <a:rect l="l" t="t" r="r" b="b"/>
            <a:pathLst>
              <a:path w="811673" h="33820">
                <a:moveTo>
                  <a:pt x="0" y="0"/>
                </a:moveTo>
                <a:lnTo>
                  <a:pt x="811673" y="0"/>
                </a:lnTo>
                <a:lnTo>
                  <a:pt x="811673" y="33820"/>
                </a:lnTo>
                <a:lnTo>
                  <a:pt x="0" y="3382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42424" y="1221736"/>
            <a:ext cx="7626341" cy="3339695"/>
          </a:xfrm>
          <a:custGeom>
            <a:avLst/>
            <a:gdLst/>
            <a:ahLst/>
            <a:cxnLst/>
            <a:rect l="l" t="t" r="r" b="b"/>
            <a:pathLst>
              <a:path w="7626341" h="3339695">
                <a:moveTo>
                  <a:pt x="67629" y="0"/>
                </a:moveTo>
                <a:lnTo>
                  <a:pt x="7558712" y="0"/>
                </a:lnTo>
                <a:cubicBezTo>
                  <a:pt x="7596063" y="0"/>
                  <a:pt x="7626341" y="30278"/>
                  <a:pt x="7626341" y="67629"/>
                </a:cubicBezTo>
                <a:lnTo>
                  <a:pt x="7626341" y="3272066"/>
                </a:lnTo>
                <a:cubicBezTo>
                  <a:pt x="7626341" y="3309416"/>
                  <a:pt x="7596063" y="3339695"/>
                  <a:pt x="7558712" y="3339695"/>
                </a:cubicBezTo>
                <a:lnTo>
                  <a:pt x="67629" y="3339695"/>
                </a:lnTo>
                <a:cubicBezTo>
                  <a:pt x="30278" y="3339695"/>
                  <a:pt x="0" y="3309416"/>
                  <a:pt x="0" y="3272066"/>
                </a:cubicBezTo>
                <a:lnTo>
                  <a:pt x="0" y="67629"/>
                </a:lnTo>
                <a:cubicBezTo>
                  <a:pt x="0" y="30278"/>
                  <a:pt x="30278" y="0"/>
                  <a:pt x="6762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41115" y="1428882"/>
            <a:ext cx="202918" cy="202918"/>
          </a:xfrm>
          <a:custGeom>
            <a:avLst/>
            <a:gdLst/>
            <a:ahLst/>
            <a:cxnLst/>
            <a:rect l="l" t="t" r="r" b="b"/>
            <a:pathLst>
              <a:path w="202918" h="202918">
                <a:moveTo>
                  <a:pt x="0" y="31706"/>
                </a:moveTo>
                <a:cubicBezTo>
                  <a:pt x="0" y="21203"/>
                  <a:pt x="8521" y="12682"/>
                  <a:pt x="19024" y="12682"/>
                </a:cubicBezTo>
                <a:lnTo>
                  <a:pt x="57071" y="12682"/>
                </a:lnTo>
                <a:cubicBezTo>
                  <a:pt x="67573" y="12682"/>
                  <a:pt x="76094" y="21203"/>
                  <a:pt x="76094" y="31706"/>
                </a:cubicBezTo>
                <a:lnTo>
                  <a:pt x="76094" y="38047"/>
                </a:lnTo>
                <a:lnTo>
                  <a:pt x="126824" y="38047"/>
                </a:lnTo>
                <a:lnTo>
                  <a:pt x="126824" y="31706"/>
                </a:lnTo>
                <a:cubicBezTo>
                  <a:pt x="126824" y="21203"/>
                  <a:pt x="135345" y="12682"/>
                  <a:pt x="145847" y="12682"/>
                </a:cubicBezTo>
                <a:lnTo>
                  <a:pt x="183895" y="12682"/>
                </a:lnTo>
                <a:cubicBezTo>
                  <a:pt x="194397" y="12682"/>
                  <a:pt x="202918" y="21203"/>
                  <a:pt x="202918" y="31706"/>
                </a:cubicBezTo>
                <a:lnTo>
                  <a:pt x="202918" y="69753"/>
                </a:lnTo>
                <a:cubicBezTo>
                  <a:pt x="202918" y="80256"/>
                  <a:pt x="194397" y="88777"/>
                  <a:pt x="183895" y="88777"/>
                </a:cubicBezTo>
                <a:lnTo>
                  <a:pt x="145847" y="88777"/>
                </a:lnTo>
                <a:cubicBezTo>
                  <a:pt x="135345" y="88777"/>
                  <a:pt x="126824" y="80256"/>
                  <a:pt x="126824" y="69753"/>
                </a:cubicBezTo>
                <a:lnTo>
                  <a:pt x="126824" y="63412"/>
                </a:lnTo>
                <a:lnTo>
                  <a:pt x="76094" y="63412"/>
                </a:lnTo>
                <a:lnTo>
                  <a:pt x="76094" y="69753"/>
                </a:lnTo>
                <a:cubicBezTo>
                  <a:pt x="76094" y="72646"/>
                  <a:pt x="75421" y="75421"/>
                  <a:pt x="74271" y="77878"/>
                </a:cubicBezTo>
                <a:lnTo>
                  <a:pt x="101459" y="114141"/>
                </a:lnTo>
                <a:lnTo>
                  <a:pt x="133165" y="114141"/>
                </a:lnTo>
                <a:cubicBezTo>
                  <a:pt x="143668" y="114141"/>
                  <a:pt x="152189" y="122662"/>
                  <a:pt x="152189" y="133165"/>
                </a:cubicBezTo>
                <a:lnTo>
                  <a:pt x="152189" y="171212"/>
                </a:lnTo>
                <a:cubicBezTo>
                  <a:pt x="152189" y="181715"/>
                  <a:pt x="143668" y="190236"/>
                  <a:pt x="133165" y="190236"/>
                </a:cubicBezTo>
                <a:lnTo>
                  <a:pt x="95118" y="190236"/>
                </a:lnTo>
                <a:cubicBezTo>
                  <a:pt x="84615" y="190236"/>
                  <a:pt x="76094" y="181715"/>
                  <a:pt x="76094" y="171212"/>
                </a:cubicBezTo>
                <a:lnTo>
                  <a:pt x="76094" y="133165"/>
                </a:lnTo>
                <a:cubicBezTo>
                  <a:pt x="76094" y="130272"/>
                  <a:pt x="76768" y="127498"/>
                  <a:pt x="77917" y="125040"/>
                </a:cubicBezTo>
                <a:lnTo>
                  <a:pt x="50730" y="88777"/>
                </a:lnTo>
                <a:lnTo>
                  <a:pt x="19024" y="88777"/>
                </a:lnTo>
                <a:cubicBezTo>
                  <a:pt x="8521" y="88777"/>
                  <a:pt x="0" y="80256"/>
                  <a:pt x="0" y="69753"/>
                </a:cubicBezTo>
                <a:lnTo>
                  <a:pt x="0" y="31706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69398" y="1395062"/>
            <a:ext cx="7127501" cy="270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98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AOP (CIDR 2025)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32660" y="1800899"/>
            <a:ext cx="7262779" cy="642574"/>
          </a:xfrm>
          <a:custGeom>
            <a:avLst/>
            <a:gdLst/>
            <a:ahLst/>
            <a:cxnLst/>
            <a:rect l="l" t="t" r="r" b="b"/>
            <a:pathLst>
              <a:path w="7262779" h="642574">
                <a:moveTo>
                  <a:pt x="33820" y="0"/>
                </a:moveTo>
                <a:lnTo>
                  <a:pt x="7195142" y="0"/>
                </a:lnTo>
                <a:cubicBezTo>
                  <a:pt x="7232497" y="0"/>
                  <a:pt x="7262779" y="30282"/>
                  <a:pt x="7262779" y="67637"/>
                </a:cubicBezTo>
                <a:lnTo>
                  <a:pt x="7262779" y="574937"/>
                </a:lnTo>
                <a:cubicBezTo>
                  <a:pt x="7262779" y="612292"/>
                  <a:pt x="7232497" y="642574"/>
                  <a:pt x="7195142" y="642574"/>
                </a:cubicBezTo>
                <a:lnTo>
                  <a:pt x="33820" y="642574"/>
                </a:lnTo>
                <a:cubicBezTo>
                  <a:pt x="15154" y="642574"/>
                  <a:pt x="0" y="627420"/>
                  <a:pt x="0" y="608755"/>
                </a:cubicBezTo>
                <a:lnTo>
                  <a:pt x="0" y="33820"/>
                </a:lnTo>
                <a:cubicBezTo>
                  <a:pt x="0" y="15154"/>
                  <a:pt x="15154" y="0"/>
                  <a:pt x="3382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32660" y="1800899"/>
            <a:ext cx="33820" cy="642574"/>
          </a:xfrm>
          <a:custGeom>
            <a:avLst/>
            <a:gdLst/>
            <a:ahLst/>
            <a:cxnLst/>
            <a:rect l="l" t="t" r="r" b="b"/>
            <a:pathLst>
              <a:path w="33820" h="642574">
                <a:moveTo>
                  <a:pt x="33820" y="0"/>
                </a:moveTo>
                <a:lnTo>
                  <a:pt x="33820" y="0"/>
                </a:lnTo>
                <a:lnTo>
                  <a:pt x="33820" y="642574"/>
                </a:lnTo>
                <a:lnTo>
                  <a:pt x="33820" y="642574"/>
                </a:lnTo>
                <a:cubicBezTo>
                  <a:pt x="15142" y="642574"/>
                  <a:pt x="0" y="627433"/>
                  <a:pt x="0" y="608755"/>
                </a:cubicBezTo>
                <a:lnTo>
                  <a:pt x="0" y="33820"/>
                </a:lnTo>
                <a:cubicBezTo>
                  <a:pt x="0" y="15142"/>
                  <a:pt x="15142" y="0"/>
                  <a:pt x="3382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51029" y="1902358"/>
            <a:ext cx="7110591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语义算子编排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51029" y="2139096"/>
            <a:ext cx="7110591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</a:t>
            </a:r>
            <a:r>
              <a:rPr lang="en-US" sz="1065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预定义的语义算子 </a:t>
            </a: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编排跨异构数据的数据准备和语义分析管道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32660" y="2544932"/>
            <a:ext cx="7262779" cy="642574"/>
          </a:xfrm>
          <a:custGeom>
            <a:avLst/>
            <a:gdLst/>
            <a:ahLst/>
            <a:cxnLst/>
            <a:rect l="l" t="t" r="r" b="b"/>
            <a:pathLst>
              <a:path w="7262779" h="642574">
                <a:moveTo>
                  <a:pt x="33820" y="0"/>
                </a:moveTo>
                <a:lnTo>
                  <a:pt x="7195142" y="0"/>
                </a:lnTo>
                <a:cubicBezTo>
                  <a:pt x="7232497" y="0"/>
                  <a:pt x="7262779" y="30282"/>
                  <a:pt x="7262779" y="67637"/>
                </a:cubicBezTo>
                <a:lnTo>
                  <a:pt x="7262779" y="574937"/>
                </a:lnTo>
                <a:cubicBezTo>
                  <a:pt x="7262779" y="612292"/>
                  <a:pt x="7232497" y="642574"/>
                  <a:pt x="7195142" y="642574"/>
                </a:cubicBezTo>
                <a:lnTo>
                  <a:pt x="33820" y="642574"/>
                </a:lnTo>
                <a:cubicBezTo>
                  <a:pt x="15154" y="642574"/>
                  <a:pt x="0" y="627420"/>
                  <a:pt x="0" y="608755"/>
                </a:cubicBezTo>
                <a:lnTo>
                  <a:pt x="0" y="33820"/>
                </a:lnTo>
                <a:cubicBezTo>
                  <a:pt x="0" y="15154"/>
                  <a:pt x="15154" y="0"/>
                  <a:pt x="3382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32660" y="2544932"/>
            <a:ext cx="33820" cy="642574"/>
          </a:xfrm>
          <a:custGeom>
            <a:avLst/>
            <a:gdLst/>
            <a:ahLst/>
            <a:cxnLst/>
            <a:rect l="l" t="t" r="r" b="b"/>
            <a:pathLst>
              <a:path w="33820" h="642574">
                <a:moveTo>
                  <a:pt x="33820" y="0"/>
                </a:moveTo>
                <a:lnTo>
                  <a:pt x="33820" y="0"/>
                </a:lnTo>
                <a:lnTo>
                  <a:pt x="33820" y="642574"/>
                </a:lnTo>
                <a:lnTo>
                  <a:pt x="33820" y="642574"/>
                </a:lnTo>
                <a:cubicBezTo>
                  <a:pt x="15142" y="642574"/>
                  <a:pt x="0" y="627433"/>
                  <a:pt x="0" y="608755"/>
                </a:cubicBezTo>
                <a:lnTo>
                  <a:pt x="0" y="33820"/>
                </a:lnTo>
                <a:cubicBezTo>
                  <a:pt x="0" y="15142"/>
                  <a:pt x="15142" y="0"/>
                  <a:pt x="3382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51029" y="2646391"/>
            <a:ext cx="7110591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DAG优化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1029" y="2883129"/>
            <a:ext cx="7110591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将初始的</a:t>
            </a:r>
            <a:r>
              <a:rPr lang="en-US" sz="106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链式执行管道 </a:t>
            </a: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优化为</a:t>
            </a:r>
            <a:r>
              <a:rPr lang="en-US" sz="106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有向无环图（DAG） </a:t>
            </a: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，实现独立算子的并行执行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32660" y="3288965"/>
            <a:ext cx="7262779" cy="642574"/>
          </a:xfrm>
          <a:custGeom>
            <a:avLst/>
            <a:gdLst/>
            <a:ahLst/>
            <a:cxnLst/>
            <a:rect l="l" t="t" r="r" b="b"/>
            <a:pathLst>
              <a:path w="7262779" h="642574">
                <a:moveTo>
                  <a:pt x="33820" y="0"/>
                </a:moveTo>
                <a:lnTo>
                  <a:pt x="7195142" y="0"/>
                </a:lnTo>
                <a:cubicBezTo>
                  <a:pt x="7232497" y="0"/>
                  <a:pt x="7262779" y="30282"/>
                  <a:pt x="7262779" y="67637"/>
                </a:cubicBezTo>
                <a:lnTo>
                  <a:pt x="7262779" y="574937"/>
                </a:lnTo>
                <a:cubicBezTo>
                  <a:pt x="7262779" y="612292"/>
                  <a:pt x="7232497" y="642574"/>
                  <a:pt x="7195142" y="642574"/>
                </a:cubicBezTo>
                <a:lnTo>
                  <a:pt x="33820" y="642574"/>
                </a:lnTo>
                <a:cubicBezTo>
                  <a:pt x="15154" y="642574"/>
                  <a:pt x="0" y="627420"/>
                  <a:pt x="0" y="608755"/>
                </a:cubicBezTo>
                <a:lnTo>
                  <a:pt x="0" y="33820"/>
                </a:lnTo>
                <a:cubicBezTo>
                  <a:pt x="0" y="15154"/>
                  <a:pt x="15154" y="0"/>
                  <a:pt x="3382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32660" y="3288965"/>
            <a:ext cx="33820" cy="642574"/>
          </a:xfrm>
          <a:custGeom>
            <a:avLst/>
            <a:gdLst/>
            <a:ahLst/>
            <a:cxnLst/>
            <a:rect l="l" t="t" r="r" b="b"/>
            <a:pathLst>
              <a:path w="33820" h="642574">
                <a:moveTo>
                  <a:pt x="33820" y="0"/>
                </a:moveTo>
                <a:lnTo>
                  <a:pt x="33820" y="0"/>
                </a:lnTo>
                <a:lnTo>
                  <a:pt x="33820" y="642574"/>
                </a:lnTo>
                <a:lnTo>
                  <a:pt x="33820" y="642574"/>
                </a:lnTo>
                <a:cubicBezTo>
                  <a:pt x="15142" y="642574"/>
                  <a:pt x="0" y="627433"/>
                  <a:pt x="0" y="608755"/>
                </a:cubicBezTo>
                <a:lnTo>
                  <a:pt x="0" y="33820"/>
                </a:lnTo>
                <a:cubicBezTo>
                  <a:pt x="0" y="15142"/>
                  <a:pt x="15142" y="0"/>
                  <a:pt x="3382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51029" y="3390424"/>
            <a:ext cx="7110591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效率提升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029" y="3627162"/>
            <a:ext cx="7110591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通过并行化</a:t>
            </a:r>
            <a:r>
              <a:rPr lang="en-US" sz="106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显著提升效率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08404" y="1221736"/>
            <a:ext cx="3737076" cy="870857"/>
          </a:xfrm>
          <a:custGeom>
            <a:avLst/>
            <a:gdLst/>
            <a:ahLst/>
            <a:cxnLst/>
            <a:rect l="l" t="t" r="r" b="b"/>
            <a:pathLst>
              <a:path w="3737076" h="870857">
                <a:moveTo>
                  <a:pt x="67639" y="0"/>
                </a:moveTo>
                <a:lnTo>
                  <a:pt x="3669437" y="0"/>
                </a:lnTo>
                <a:cubicBezTo>
                  <a:pt x="3706793" y="0"/>
                  <a:pt x="3737076" y="30283"/>
                  <a:pt x="3737076" y="67639"/>
                </a:cubicBezTo>
                <a:lnTo>
                  <a:pt x="3737076" y="803218"/>
                </a:lnTo>
                <a:cubicBezTo>
                  <a:pt x="3737076" y="840574"/>
                  <a:pt x="3706793" y="870857"/>
                  <a:pt x="3669437" y="870857"/>
                </a:cubicBezTo>
                <a:lnTo>
                  <a:pt x="67639" y="870857"/>
                </a:lnTo>
                <a:cubicBezTo>
                  <a:pt x="30308" y="870857"/>
                  <a:pt x="0" y="840549"/>
                  <a:pt x="0" y="803218"/>
                </a:cubicBezTo>
                <a:lnTo>
                  <a:pt x="0" y="67639"/>
                </a:lnTo>
                <a:cubicBezTo>
                  <a:pt x="0" y="30283"/>
                  <a:pt x="30283" y="0"/>
                  <a:pt x="67639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47910" y="1361243"/>
            <a:ext cx="3534158" cy="236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8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81730" y="1699440"/>
            <a:ext cx="253648" cy="253648"/>
          </a:xfrm>
          <a:custGeom>
            <a:avLst/>
            <a:gdLst/>
            <a:ahLst/>
            <a:cxnLst/>
            <a:rect l="l" t="t" r="r" b="b"/>
            <a:pathLst>
              <a:path w="253648" h="253648">
                <a:moveTo>
                  <a:pt x="95118" y="31706"/>
                </a:moveTo>
                <a:cubicBezTo>
                  <a:pt x="95118" y="22937"/>
                  <a:pt x="102202" y="15853"/>
                  <a:pt x="110971" y="15853"/>
                </a:cubicBezTo>
                <a:lnTo>
                  <a:pt x="142677" y="15853"/>
                </a:lnTo>
                <a:cubicBezTo>
                  <a:pt x="151446" y="15853"/>
                  <a:pt x="158530" y="22937"/>
                  <a:pt x="158530" y="31706"/>
                </a:cubicBezTo>
                <a:lnTo>
                  <a:pt x="158530" y="63412"/>
                </a:lnTo>
                <a:cubicBezTo>
                  <a:pt x="158530" y="72181"/>
                  <a:pt x="151446" y="79265"/>
                  <a:pt x="142677" y="79265"/>
                </a:cubicBezTo>
                <a:lnTo>
                  <a:pt x="138714" y="79265"/>
                </a:lnTo>
                <a:lnTo>
                  <a:pt x="138714" y="110971"/>
                </a:lnTo>
                <a:lnTo>
                  <a:pt x="198162" y="110971"/>
                </a:lnTo>
                <a:cubicBezTo>
                  <a:pt x="217879" y="110971"/>
                  <a:pt x="233831" y="126923"/>
                  <a:pt x="233831" y="146640"/>
                </a:cubicBezTo>
                <a:lnTo>
                  <a:pt x="233831" y="174383"/>
                </a:lnTo>
                <a:lnTo>
                  <a:pt x="237795" y="174383"/>
                </a:lnTo>
                <a:cubicBezTo>
                  <a:pt x="246563" y="174383"/>
                  <a:pt x="253648" y="181467"/>
                  <a:pt x="253648" y="190236"/>
                </a:cubicBezTo>
                <a:lnTo>
                  <a:pt x="253648" y="221942"/>
                </a:lnTo>
                <a:cubicBezTo>
                  <a:pt x="253648" y="230710"/>
                  <a:pt x="246563" y="237795"/>
                  <a:pt x="237795" y="237795"/>
                </a:cubicBezTo>
                <a:lnTo>
                  <a:pt x="206089" y="237795"/>
                </a:lnTo>
                <a:cubicBezTo>
                  <a:pt x="197320" y="237795"/>
                  <a:pt x="190236" y="230710"/>
                  <a:pt x="190236" y="221942"/>
                </a:cubicBezTo>
                <a:lnTo>
                  <a:pt x="190236" y="190236"/>
                </a:lnTo>
                <a:cubicBezTo>
                  <a:pt x="190236" y="181467"/>
                  <a:pt x="197320" y="174383"/>
                  <a:pt x="206089" y="174383"/>
                </a:cubicBezTo>
                <a:lnTo>
                  <a:pt x="210052" y="174383"/>
                </a:lnTo>
                <a:lnTo>
                  <a:pt x="210052" y="146640"/>
                </a:lnTo>
                <a:cubicBezTo>
                  <a:pt x="210052" y="140051"/>
                  <a:pt x="204751" y="134750"/>
                  <a:pt x="198162" y="134750"/>
                </a:cubicBezTo>
                <a:lnTo>
                  <a:pt x="138714" y="134750"/>
                </a:lnTo>
                <a:lnTo>
                  <a:pt x="138714" y="174383"/>
                </a:lnTo>
                <a:lnTo>
                  <a:pt x="142677" y="174383"/>
                </a:lnTo>
                <a:cubicBezTo>
                  <a:pt x="151446" y="174383"/>
                  <a:pt x="158530" y="181467"/>
                  <a:pt x="158530" y="190236"/>
                </a:cubicBezTo>
                <a:lnTo>
                  <a:pt x="158530" y="221942"/>
                </a:lnTo>
                <a:cubicBezTo>
                  <a:pt x="158530" y="230710"/>
                  <a:pt x="151446" y="237795"/>
                  <a:pt x="142677" y="237795"/>
                </a:cubicBezTo>
                <a:lnTo>
                  <a:pt x="110971" y="237795"/>
                </a:lnTo>
                <a:cubicBezTo>
                  <a:pt x="102202" y="237795"/>
                  <a:pt x="95118" y="230710"/>
                  <a:pt x="95118" y="221942"/>
                </a:cubicBezTo>
                <a:lnTo>
                  <a:pt x="95118" y="190236"/>
                </a:lnTo>
                <a:cubicBezTo>
                  <a:pt x="95118" y="181467"/>
                  <a:pt x="102202" y="174383"/>
                  <a:pt x="110971" y="174383"/>
                </a:cubicBezTo>
                <a:lnTo>
                  <a:pt x="114934" y="174383"/>
                </a:lnTo>
                <a:lnTo>
                  <a:pt x="114934" y="134750"/>
                </a:lnTo>
                <a:lnTo>
                  <a:pt x="55485" y="134750"/>
                </a:lnTo>
                <a:cubicBezTo>
                  <a:pt x="48897" y="134750"/>
                  <a:pt x="43596" y="140051"/>
                  <a:pt x="43596" y="146640"/>
                </a:cubicBezTo>
                <a:lnTo>
                  <a:pt x="43596" y="174383"/>
                </a:lnTo>
                <a:lnTo>
                  <a:pt x="47559" y="174383"/>
                </a:lnTo>
                <a:cubicBezTo>
                  <a:pt x="56328" y="174383"/>
                  <a:pt x="63412" y="181467"/>
                  <a:pt x="63412" y="190236"/>
                </a:cubicBezTo>
                <a:lnTo>
                  <a:pt x="63412" y="221942"/>
                </a:lnTo>
                <a:cubicBezTo>
                  <a:pt x="63412" y="230710"/>
                  <a:pt x="56328" y="237795"/>
                  <a:pt x="47559" y="237795"/>
                </a:cubicBezTo>
                <a:lnTo>
                  <a:pt x="15853" y="237795"/>
                </a:lnTo>
                <a:cubicBezTo>
                  <a:pt x="7084" y="237795"/>
                  <a:pt x="0" y="230710"/>
                  <a:pt x="0" y="221942"/>
                </a:cubicBezTo>
                <a:lnTo>
                  <a:pt x="0" y="190236"/>
                </a:lnTo>
                <a:cubicBezTo>
                  <a:pt x="0" y="181467"/>
                  <a:pt x="7084" y="174383"/>
                  <a:pt x="15853" y="174383"/>
                </a:cubicBezTo>
                <a:lnTo>
                  <a:pt x="19816" y="174383"/>
                </a:lnTo>
                <a:lnTo>
                  <a:pt x="19816" y="146640"/>
                </a:lnTo>
                <a:cubicBezTo>
                  <a:pt x="19816" y="126923"/>
                  <a:pt x="35768" y="110971"/>
                  <a:pt x="55485" y="110971"/>
                </a:cubicBezTo>
                <a:lnTo>
                  <a:pt x="114934" y="110971"/>
                </a:lnTo>
                <a:lnTo>
                  <a:pt x="114934" y="79265"/>
                </a:lnTo>
                <a:lnTo>
                  <a:pt x="110971" y="79265"/>
                </a:lnTo>
                <a:cubicBezTo>
                  <a:pt x="102202" y="79265"/>
                  <a:pt x="95118" y="72181"/>
                  <a:pt x="95118" y="63412"/>
                </a:cubicBezTo>
                <a:lnTo>
                  <a:pt x="95118" y="31706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666429" y="1724804"/>
            <a:ext cx="879312" cy="2029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复杂查询处理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08404" y="2236327"/>
            <a:ext cx="3737076" cy="1259784"/>
          </a:xfrm>
          <a:custGeom>
            <a:avLst/>
            <a:gdLst/>
            <a:ahLst/>
            <a:cxnLst/>
            <a:rect l="l" t="t" r="r" b="b"/>
            <a:pathLst>
              <a:path w="3737076" h="1259784">
                <a:moveTo>
                  <a:pt x="67638" y="0"/>
                </a:moveTo>
                <a:lnTo>
                  <a:pt x="3669438" y="0"/>
                </a:lnTo>
                <a:cubicBezTo>
                  <a:pt x="3706794" y="0"/>
                  <a:pt x="3737076" y="30282"/>
                  <a:pt x="3737076" y="67638"/>
                </a:cubicBezTo>
                <a:lnTo>
                  <a:pt x="3737076" y="1192146"/>
                </a:lnTo>
                <a:cubicBezTo>
                  <a:pt x="3737076" y="1229501"/>
                  <a:pt x="3706794" y="1259784"/>
                  <a:pt x="3669439" y="1259784"/>
                </a:cubicBezTo>
                <a:lnTo>
                  <a:pt x="67638" y="1259784"/>
                </a:lnTo>
                <a:cubicBezTo>
                  <a:pt x="30282" y="1259784"/>
                  <a:pt x="0" y="1229501"/>
                  <a:pt x="0" y="1192146"/>
                </a:cubicBezTo>
                <a:lnTo>
                  <a:pt x="0" y="67638"/>
                </a:lnTo>
                <a:cubicBezTo>
                  <a:pt x="0" y="30282"/>
                  <a:pt x="30282" y="0"/>
                  <a:pt x="6763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47910" y="2375834"/>
            <a:ext cx="3534158" cy="236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8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73275" y="2730940"/>
            <a:ext cx="118369" cy="135279"/>
          </a:xfrm>
          <a:custGeom>
            <a:avLst/>
            <a:gdLst/>
            <a:ahLst/>
            <a:cxnLst/>
            <a:rect l="l" t="t" r="r" b="b"/>
            <a:pathLst>
              <a:path w="118369" h="135279">
                <a:moveTo>
                  <a:pt x="114881" y="18522"/>
                </a:moveTo>
                <a:cubicBezTo>
                  <a:pt x="118660" y="21269"/>
                  <a:pt x="119505" y="26554"/>
                  <a:pt x="116757" y="30332"/>
                </a:cubicBezTo>
                <a:lnTo>
                  <a:pt x="49118" y="123336"/>
                </a:lnTo>
                <a:cubicBezTo>
                  <a:pt x="47665" y="125344"/>
                  <a:pt x="45419" y="126586"/>
                  <a:pt x="42935" y="126797"/>
                </a:cubicBezTo>
                <a:cubicBezTo>
                  <a:pt x="40452" y="127009"/>
                  <a:pt x="38047" y="126084"/>
                  <a:pt x="36303" y="124340"/>
                </a:cubicBezTo>
                <a:lnTo>
                  <a:pt x="2484" y="90521"/>
                </a:lnTo>
                <a:cubicBezTo>
                  <a:pt x="-819" y="87218"/>
                  <a:pt x="-819" y="81854"/>
                  <a:pt x="2484" y="78552"/>
                </a:cubicBezTo>
                <a:cubicBezTo>
                  <a:pt x="5786" y="75249"/>
                  <a:pt x="11150" y="75249"/>
                  <a:pt x="14453" y="78552"/>
                </a:cubicBezTo>
                <a:lnTo>
                  <a:pt x="41271" y="105369"/>
                </a:lnTo>
                <a:lnTo>
                  <a:pt x="103097" y="20371"/>
                </a:lnTo>
                <a:cubicBezTo>
                  <a:pt x="105845" y="16593"/>
                  <a:pt x="111129" y="15747"/>
                  <a:pt x="114908" y="1849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84648" y="2714031"/>
            <a:ext cx="769398" cy="169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语义算子编排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73275" y="2967678"/>
            <a:ext cx="118369" cy="135279"/>
          </a:xfrm>
          <a:custGeom>
            <a:avLst/>
            <a:gdLst/>
            <a:ahLst/>
            <a:cxnLst/>
            <a:rect l="l" t="t" r="r" b="b"/>
            <a:pathLst>
              <a:path w="118369" h="135279">
                <a:moveTo>
                  <a:pt x="114881" y="18522"/>
                </a:moveTo>
                <a:cubicBezTo>
                  <a:pt x="118660" y="21269"/>
                  <a:pt x="119505" y="26554"/>
                  <a:pt x="116757" y="30332"/>
                </a:cubicBezTo>
                <a:lnTo>
                  <a:pt x="49118" y="123336"/>
                </a:lnTo>
                <a:cubicBezTo>
                  <a:pt x="47665" y="125344"/>
                  <a:pt x="45419" y="126586"/>
                  <a:pt x="42935" y="126797"/>
                </a:cubicBezTo>
                <a:cubicBezTo>
                  <a:pt x="40452" y="127009"/>
                  <a:pt x="38047" y="126084"/>
                  <a:pt x="36303" y="124340"/>
                </a:cubicBezTo>
                <a:lnTo>
                  <a:pt x="2484" y="90521"/>
                </a:lnTo>
                <a:cubicBezTo>
                  <a:pt x="-819" y="87218"/>
                  <a:pt x="-819" y="81854"/>
                  <a:pt x="2484" y="78552"/>
                </a:cubicBezTo>
                <a:cubicBezTo>
                  <a:pt x="5786" y="75249"/>
                  <a:pt x="11150" y="75249"/>
                  <a:pt x="14453" y="78552"/>
                </a:cubicBezTo>
                <a:lnTo>
                  <a:pt x="41271" y="105369"/>
                </a:lnTo>
                <a:lnTo>
                  <a:pt x="103097" y="20371"/>
                </a:lnTo>
                <a:cubicBezTo>
                  <a:pt x="105845" y="16593"/>
                  <a:pt x="111129" y="15747"/>
                  <a:pt x="114908" y="1849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84648" y="2950768"/>
            <a:ext cx="532660" cy="169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管道优化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73275" y="3204416"/>
            <a:ext cx="118369" cy="135279"/>
          </a:xfrm>
          <a:custGeom>
            <a:avLst/>
            <a:gdLst/>
            <a:ahLst/>
            <a:cxnLst/>
            <a:rect l="l" t="t" r="r" b="b"/>
            <a:pathLst>
              <a:path w="118369" h="135279">
                <a:moveTo>
                  <a:pt x="114881" y="18522"/>
                </a:moveTo>
                <a:cubicBezTo>
                  <a:pt x="118660" y="21269"/>
                  <a:pt x="119505" y="26554"/>
                  <a:pt x="116757" y="30332"/>
                </a:cubicBezTo>
                <a:lnTo>
                  <a:pt x="49118" y="123336"/>
                </a:lnTo>
                <a:cubicBezTo>
                  <a:pt x="47665" y="125344"/>
                  <a:pt x="45419" y="126586"/>
                  <a:pt x="42935" y="126797"/>
                </a:cubicBezTo>
                <a:cubicBezTo>
                  <a:pt x="40452" y="127009"/>
                  <a:pt x="38047" y="126084"/>
                  <a:pt x="36303" y="124340"/>
                </a:cubicBezTo>
                <a:lnTo>
                  <a:pt x="2484" y="90521"/>
                </a:lnTo>
                <a:cubicBezTo>
                  <a:pt x="-819" y="87218"/>
                  <a:pt x="-819" y="81854"/>
                  <a:pt x="2484" y="78552"/>
                </a:cubicBezTo>
                <a:cubicBezTo>
                  <a:pt x="5786" y="75249"/>
                  <a:pt x="11150" y="75249"/>
                  <a:pt x="14453" y="78552"/>
                </a:cubicBezTo>
                <a:lnTo>
                  <a:pt x="41271" y="105369"/>
                </a:lnTo>
                <a:lnTo>
                  <a:pt x="103097" y="20371"/>
                </a:lnTo>
                <a:cubicBezTo>
                  <a:pt x="105845" y="16593"/>
                  <a:pt x="111129" y="15747"/>
                  <a:pt x="114908" y="1849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84648" y="3187506"/>
            <a:ext cx="532660" cy="169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2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并行执行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08404" y="3639845"/>
            <a:ext cx="3737076" cy="921587"/>
          </a:xfrm>
          <a:custGeom>
            <a:avLst/>
            <a:gdLst/>
            <a:ahLst/>
            <a:cxnLst/>
            <a:rect l="l" t="t" r="r" b="b"/>
            <a:pathLst>
              <a:path w="3737076" h="921587">
                <a:moveTo>
                  <a:pt x="67635" y="0"/>
                </a:moveTo>
                <a:lnTo>
                  <a:pt x="3669441" y="0"/>
                </a:lnTo>
                <a:cubicBezTo>
                  <a:pt x="3706795" y="0"/>
                  <a:pt x="3737076" y="30281"/>
                  <a:pt x="3737076" y="67635"/>
                </a:cubicBezTo>
                <a:lnTo>
                  <a:pt x="3737076" y="853951"/>
                </a:lnTo>
                <a:cubicBezTo>
                  <a:pt x="3737076" y="891305"/>
                  <a:pt x="3706795" y="921587"/>
                  <a:pt x="3669441" y="921587"/>
                </a:cubicBezTo>
                <a:lnTo>
                  <a:pt x="67635" y="921587"/>
                </a:lnTo>
                <a:cubicBezTo>
                  <a:pt x="30306" y="921587"/>
                  <a:pt x="0" y="891280"/>
                  <a:pt x="0" y="853951"/>
                </a:cubicBezTo>
                <a:lnTo>
                  <a:pt x="0" y="67635"/>
                </a:lnTo>
                <a:cubicBezTo>
                  <a:pt x="0" y="30306"/>
                  <a:pt x="30306" y="0"/>
                  <a:pt x="67635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247910" y="3779351"/>
            <a:ext cx="3534158" cy="236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8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L3特征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247910" y="4083728"/>
            <a:ext cx="3517248" cy="3381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Proto-L3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93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预定义算子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42424" y="4705165"/>
            <a:ext cx="5681709" cy="2067229"/>
          </a:xfrm>
          <a:custGeom>
            <a:avLst/>
            <a:gdLst/>
            <a:ahLst/>
            <a:cxnLst/>
            <a:rect l="l" t="t" r="r" b="b"/>
            <a:pathLst>
              <a:path w="5681709" h="2375834">
                <a:moveTo>
                  <a:pt x="67640" y="0"/>
                </a:moveTo>
                <a:lnTo>
                  <a:pt x="5614069" y="0"/>
                </a:lnTo>
                <a:cubicBezTo>
                  <a:pt x="5651425" y="0"/>
                  <a:pt x="5681709" y="30283"/>
                  <a:pt x="5681709" y="67640"/>
                </a:cubicBezTo>
                <a:lnTo>
                  <a:pt x="5681709" y="2308194"/>
                </a:lnTo>
                <a:cubicBezTo>
                  <a:pt x="5681709" y="2345550"/>
                  <a:pt x="5651425" y="2375834"/>
                  <a:pt x="5614069" y="2375834"/>
                </a:cubicBezTo>
                <a:lnTo>
                  <a:pt x="67640" y="2375834"/>
                </a:lnTo>
                <a:cubicBezTo>
                  <a:pt x="30283" y="2375834"/>
                  <a:pt x="0" y="2345550"/>
                  <a:pt x="0" y="2308194"/>
                </a:cubicBezTo>
                <a:lnTo>
                  <a:pt x="0" y="67640"/>
                </a:lnTo>
                <a:cubicBezTo>
                  <a:pt x="0" y="30283"/>
                  <a:pt x="30283" y="0"/>
                  <a:pt x="6764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503068" y="4886946"/>
            <a:ext cx="152189" cy="152189"/>
          </a:xfrm>
          <a:custGeom>
            <a:avLst/>
            <a:gdLst/>
            <a:ahLst/>
            <a:cxnLst/>
            <a:rect l="l" t="t" r="r" b="b"/>
            <a:pathLst>
              <a:path w="152189" h="152189">
                <a:moveTo>
                  <a:pt x="120027" y="10225"/>
                </a:moveTo>
                <a:cubicBezTo>
                  <a:pt x="123594" y="8739"/>
                  <a:pt x="127666" y="9571"/>
                  <a:pt x="130401" y="12276"/>
                </a:cubicBezTo>
                <a:lnTo>
                  <a:pt x="149424" y="31300"/>
                </a:lnTo>
                <a:cubicBezTo>
                  <a:pt x="151208" y="33083"/>
                  <a:pt x="152218" y="35491"/>
                  <a:pt x="152218" y="38017"/>
                </a:cubicBezTo>
                <a:cubicBezTo>
                  <a:pt x="152218" y="40544"/>
                  <a:pt x="151208" y="42952"/>
                  <a:pt x="149424" y="44735"/>
                </a:cubicBezTo>
                <a:lnTo>
                  <a:pt x="130401" y="63759"/>
                </a:lnTo>
                <a:cubicBezTo>
                  <a:pt x="127666" y="66493"/>
                  <a:pt x="123594" y="67296"/>
                  <a:pt x="120027" y="65810"/>
                </a:cubicBezTo>
                <a:cubicBezTo>
                  <a:pt x="116460" y="64323"/>
                  <a:pt x="114141" y="60905"/>
                  <a:pt x="114141" y="57071"/>
                </a:cubicBezTo>
                <a:lnTo>
                  <a:pt x="114141" y="47559"/>
                </a:lnTo>
                <a:lnTo>
                  <a:pt x="104630" y="47559"/>
                </a:lnTo>
                <a:cubicBezTo>
                  <a:pt x="101628" y="47559"/>
                  <a:pt x="98804" y="48956"/>
                  <a:pt x="97020" y="51364"/>
                </a:cubicBezTo>
                <a:lnTo>
                  <a:pt x="87390" y="64205"/>
                </a:lnTo>
                <a:lnTo>
                  <a:pt x="75500" y="48362"/>
                </a:lnTo>
                <a:lnTo>
                  <a:pt x="81801" y="39950"/>
                </a:lnTo>
                <a:cubicBezTo>
                  <a:pt x="87181" y="32756"/>
                  <a:pt x="95653" y="28535"/>
                  <a:pt x="104630" y="28535"/>
                </a:cubicBezTo>
                <a:lnTo>
                  <a:pt x="114141" y="28535"/>
                </a:lnTo>
                <a:lnTo>
                  <a:pt x="114141" y="19024"/>
                </a:lnTo>
                <a:cubicBezTo>
                  <a:pt x="114141" y="15189"/>
                  <a:pt x="116460" y="11711"/>
                  <a:pt x="120027" y="10225"/>
                </a:cubicBezTo>
                <a:close/>
                <a:moveTo>
                  <a:pt x="45775" y="87984"/>
                </a:moveTo>
                <a:lnTo>
                  <a:pt x="57665" y="103827"/>
                </a:lnTo>
                <a:lnTo>
                  <a:pt x="51364" y="112239"/>
                </a:lnTo>
                <a:cubicBezTo>
                  <a:pt x="45984" y="119432"/>
                  <a:pt x="37512" y="123653"/>
                  <a:pt x="28535" y="123653"/>
                </a:cubicBezTo>
                <a:lnTo>
                  <a:pt x="9512" y="123653"/>
                </a:lnTo>
                <a:cubicBezTo>
                  <a:pt x="4251" y="123653"/>
                  <a:pt x="0" y="119403"/>
                  <a:pt x="0" y="114141"/>
                </a:cubicBezTo>
                <a:cubicBezTo>
                  <a:pt x="0" y="108880"/>
                  <a:pt x="4251" y="104630"/>
                  <a:pt x="9512" y="104630"/>
                </a:cubicBezTo>
                <a:lnTo>
                  <a:pt x="28535" y="104630"/>
                </a:lnTo>
                <a:cubicBezTo>
                  <a:pt x="31538" y="104630"/>
                  <a:pt x="34361" y="103233"/>
                  <a:pt x="36145" y="100825"/>
                </a:cubicBezTo>
                <a:lnTo>
                  <a:pt x="45775" y="87984"/>
                </a:lnTo>
                <a:close/>
                <a:moveTo>
                  <a:pt x="130371" y="139883"/>
                </a:moveTo>
                <a:cubicBezTo>
                  <a:pt x="127636" y="142617"/>
                  <a:pt x="123564" y="143420"/>
                  <a:pt x="119997" y="141934"/>
                </a:cubicBezTo>
                <a:cubicBezTo>
                  <a:pt x="116430" y="140448"/>
                  <a:pt x="114141" y="136999"/>
                  <a:pt x="114141" y="133165"/>
                </a:cubicBezTo>
                <a:lnTo>
                  <a:pt x="114141" y="123653"/>
                </a:lnTo>
                <a:lnTo>
                  <a:pt x="104630" y="123653"/>
                </a:lnTo>
                <a:cubicBezTo>
                  <a:pt x="95653" y="123653"/>
                  <a:pt x="87181" y="119432"/>
                  <a:pt x="81801" y="112239"/>
                </a:cubicBezTo>
                <a:lnTo>
                  <a:pt x="36145" y="51364"/>
                </a:lnTo>
                <a:cubicBezTo>
                  <a:pt x="34361" y="48956"/>
                  <a:pt x="31538" y="47559"/>
                  <a:pt x="28535" y="47559"/>
                </a:cubicBezTo>
                <a:lnTo>
                  <a:pt x="9512" y="47559"/>
                </a:lnTo>
                <a:cubicBezTo>
                  <a:pt x="4251" y="47559"/>
                  <a:pt x="0" y="43308"/>
                  <a:pt x="0" y="38047"/>
                </a:cubicBezTo>
                <a:cubicBezTo>
                  <a:pt x="0" y="32786"/>
                  <a:pt x="4251" y="28535"/>
                  <a:pt x="9512" y="28535"/>
                </a:cubicBezTo>
                <a:lnTo>
                  <a:pt x="28535" y="28535"/>
                </a:lnTo>
                <a:cubicBezTo>
                  <a:pt x="37512" y="28535"/>
                  <a:pt x="45984" y="32756"/>
                  <a:pt x="51364" y="39950"/>
                </a:cubicBezTo>
                <a:lnTo>
                  <a:pt x="97020" y="100825"/>
                </a:lnTo>
                <a:cubicBezTo>
                  <a:pt x="98804" y="103233"/>
                  <a:pt x="101628" y="104630"/>
                  <a:pt x="104630" y="104630"/>
                </a:cubicBezTo>
                <a:lnTo>
                  <a:pt x="114141" y="104630"/>
                </a:lnTo>
                <a:lnTo>
                  <a:pt x="114141" y="95118"/>
                </a:lnTo>
                <a:cubicBezTo>
                  <a:pt x="114141" y="91283"/>
                  <a:pt x="116460" y="87806"/>
                  <a:pt x="120027" y="86319"/>
                </a:cubicBezTo>
                <a:cubicBezTo>
                  <a:pt x="123594" y="84833"/>
                  <a:pt x="127666" y="85666"/>
                  <a:pt x="130401" y="88370"/>
                </a:cubicBezTo>
                <a:lnTo>
                  <a:pt x="149424" y="107394"/>
                </a:lnTo>
                <a:cubicBezTo>
                  <a:pt x="151208" y="109178"/>
                  <a:pt x="152218" y="111585"/>
                  <a:pt x="152218" y="114112"/>
                </a:cubicBezTo>
                <a:cubicBezTo>
                  <a:pt x="152218" y="116638"/>
                  <a:pt x="151208" y="119046"/>
                  <a:pt x="149424" y="120829"/>
                </a:cubicBezTo>
                <a:lnTo>
                  <a:pt x="130401" y="13985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76394" y="4844671"/>
            <a:ext cx="5284327" cy="236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8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从链式到DAG</a:t>
            </a:r>
            <a:endParaRPr lang="en-US" sz="1600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77" b="177"/>
          <a:stretch/>
        </p:blipFill>
        <p:spPr>
          <a:xfrm>
            <a:off x="503068" y="5013770"/>
            <a:ext cx="5402696" cy="1758624"/>
          </a:xfrm>
          <a:prstGeom prst="roundRect">
            <a:avLst>
              <a:gd name="adj" fmla="val 0"/>
            </a:avLst>
          </a:prstGeom>
        </p:spPr>
      </p:pic>
      <p:sp>
        <p:nvSpPr>
          <p:cNvPr id="39" name="Shape 36"/>
          <p:cNvSpPr/>
          <p:nvPr/>
        </p:nvSpPr>
        <p:spPr>
          <a:xfrm>
            <a:off x="6166876" y="4705165"/>
            <a:ext cx="5681709" cy="2067229"/>
          </a:xfrm>
          <a:custGeom>
            <a:avLst/>
            <a:gdLst/>
            <a:ahLst/>
            <a:cxnLst/>
            <a:rect l="l" t="t" r="r" b="b"/>
            <a:pathLst>
              <a:path w="5681709" h="2375834">
                <a:moveTo>
                  <a:pt x="67640" y="0"/>
                </a:moveTo>
                <a:lnTo>
                  <a:pt x="5614069" y="0"/>
                </a:lnTo>
                <a:cubicBezTo>
                  <a:pt x="5651425" y="0"/>
                  <a:pt x="5681709" y="30283"/>
                  <a:pt x="5681709" y="67640"/>
                </a:cubicBezTo>
                <a:lnTo>
                  <a:pt x="5681709" y="2308194"/>
                </a:lnTo>
                <a:cubicBezTo>
                  <a:pt x="5681709" y="2345550"/>
                  <a:pt x="5651425" y="2375834"/>
                  <a:pt x="5614069" y="2375834"/>
                </a:cubicBezTo>
                <a:lnTo>
                  <a:pt x="67640" y="2375834"/>
                </a:lnTo>
                <a:cubicBezTo>
                  <a:pt x="30283" y="2375834"/>
                  <a:pt x="0" y="2345550"/>
                  <a:pt x="0" y="2308194"/>
                </a:cubicBezTo>
                <a:lnTo>
                  <a:pt x="0" y="67640"/>
                </a:lnTo>
                <a:cubicBezTo>
                  <a:pt x="0" y="30283"/>
                  <a:pt x="30283" y="0"/>
                  <a:pt x="6764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7"/>
          <p:cNvSpPr/>
          <p:nvPr/>
        </p:nvSpPr>
        <p:spPr>
          <a:xfrm>
            <a:off x="6286231" y="4882718"/>
            <a:ext cx="118369" cy="135279"/>
          </a:xfrm>
          <a:custGeom>
            <a:avLst/>
            <a:gdLst/>
            <a:ahLst/>
            <a:cxnLst/>
            <a:rect l="l" t="t" r="r" b="b"/>
            <a:pathLst>
              <a:path w="118369" h="135279">
                <a:moveTo>
                  <a:pt x="101459" y="135279"/>
                </a:moveTo>
                <a:lnTo>
                  <a:pt x="25365" y="135279"/>
                </a:lnTo>
                <a:cubicBezTo>
                  <a:pt x="11361" y="135279"/>
                  <a:pt x="0" y="123917"/>
                  <a:pt x="0" y="109914"/>
                </a:cubicBezTo>
                <a:lnTo>
                  <a:pt x="0" y="25365"/>
                </a:lnTo>
                <a:cubicBezTo>
                  <a:pt x="0" y="11361"/>
                  <a:pt x="11361" y="0"/>
                  <a:pt x="25365" y="0"/>
                </a:cubicBezTo>
                <a:lnTo>
                  <a:pt x="105687" y="0"/>
                </a:lnTo>
                <a:cubicBezTo>
                  <a:pt x="112688" y="0"/>
                  <a:pt x="118369" y="5681"/>
                  <a:pt x="118369" y="12682"/>
                </a:cubicBezTo>
                <a:lnTo>
                  <a:pt x="118369" y="88777"/>
                </a:lnTo>
                <a:cubicBezTo>
                  <a:pt x="118369" y="94299"/>
                  <a:pt x="114828" y="99002"/>
                  <a:pt x="109914" y="100746"/>
                </a:cubicBezTo>
                <a:lnTo>
                  <a:pt x="109914" y="118369"/>
                </a:lnTo>
                <a:cubicBezTo>
                  <a:pt x="114591" y="118369"/>
                  <a:pt x="118369" y="122147"/>
                  <a:pt x="118369" y="126824"/>
                </a:cubicBezTo>
                <a:cubicBezTo>
                  <a:pt x="118369" y="131500"/>
                  <a:pt x="114591" y="135279"/>
                  <a:pt x="109914" y="135279"/>
                </a:cubicBezTo>
                <a:lnTo>
                  <a:pt x="101459" y="135279"/>
                </a:lnTo>
                <a:close/>
                <a:moveTo>
                  <a:pt x="25365" y="101459"/>
                </a:moveTo>
                <a:cubicBezTo>
                  <a:pt x="20688" y="101459"/>
                  <a:pt x="16910" y="105237"/>
                  <a:pt x="16910" y="109914"/>
                </a:cubicBezTo>
                <a:cubicBezTo>
                  <a:pt x="16910" y="114591"/>
                  <a:pt x="20688" y="118369"/>
                  <a:pt x="25365" y="118369"/>
                </a:cubicBezTo>
                <a:lnTo>
                  <a:pt x="93004" y="118369"/>
                </a:lnTo>
                <a:lnTo>
                  <a:pt x="93004" y="101459"/>
                </a:lnTo>
                <a:lnTo>
                  <a:pt x="25365" y="101459"/>
                </a:lnTo>
                <a:close/>
                <a:moveTo>
                  <a:pt x="33820" y="40161"/>
                </a:moveTo>
                <a:cubicBezTo>
                  <a:pt x="33820" y="43675"/>
                  <a:pt x="36647" y="46502"/>
                  <a:pt x="40161" y="46502"/>
                </a:cubicBezTo>
                <a:lnTo>
                  <a:pt x="86663" y="46502"/>
                </a:lnTo>
                <a:cubicBezTo>
                  <a:pt x="90177" y="46502"/>
                  <a:pt x="93004" y="43675"/>
                  <a:pt x="93004" y="40161"/>
                </a:cubicBezTo>
                <a:cubicBezTo>
                  <a:pt x="93004" y="36647"/>
                  <a:pt x="90177" y="33820"/>
                  <a:pt x="86663" y="33820"/>
                </a:cubicBezTo>
                <a:lnTo>
                  <a:pt x="40161" y="33820"/>
                </a:lnTo>
                <a:cubicBezTo>
                  <a:pt x="36647" y="33820"/>
                  <a:pt x="33820" y="36647"/>
                  <a:pt x="33820" y="40161"/>
                </a:cubicBezTo>
                <a:close/>
                <a:moveTo>
                  <a:pt x="40161" y="59184"/>
                </a:moveTo>
                <a:cubicBezTo>
                  <a:pt x="36647" y="59184"/>
                  <a:pt x="33820" y="62012"/>
                  <a:pt x="33820" y="65526"/>
                </a:cubicBezTo>
                <a:cubicBezTo>
                  <a:pt x="33820" y="69040"/>
                  <a:pt x="36647" y="71867"/>
                  <a:pt x="40161" y="71867"/>
                </a:cubicBezTo>
                <a:lnTo>
                  <a:pt x="86663" y="71867"/>
                </a:lnTo>
                <a:cubicBezTo>
                  <a:pt x="90177" y="71867"/>
                  <a:pt x="93004" y="69040"/>
                  <a:pt x="93004" y="65526"/>
                </a:cubicBezTo>
                <a:cubicBezTo>
                  <a:pt x="93004" y="62012"/>
                  <a:pt x="90177" y="59184"/>
                  <a:pt x="86663" y="59184"/>
                </a:cubicBezTo>
                <a:lnTo>
                  <a:pt x="40161" y="5918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8"/>
          <p:cNvSpPr/>
          <p:nvPr/>
        </p:nvSpPr>
        <p:spPr>
          <a:xfrm>
            <a:off x="6474995" y="4848898"/>
            <a:ext cx="5256207" cy="4058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6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6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Wang J, Li G. AOP: Automated and Interactive LLM Pipeline Orchestration for Answering Complex Queries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6260866" y="5322374"/>
            <a:ext cx="5461881" cy="169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32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CIDR, 2025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7598" y="347598"/>
            <a:ext cx="11566324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kern="0" spc="55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L3 INDUSTRY CASE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7598" y="625676"/>
            <a:ext cx="11653223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63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L3产业案例：JoyAgent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7598" y="1077554"/>
            <a:ext cx="834235" cy="34760"/>
          </a:xfrm>
          <a:custGeom>
            <a:avLst/>
            <a:gdLst/>
            <a:ahLst/>
            <a:cxnLst/>
            <a:rect l="l" t="t" r="r" b="b"/>
            <a:pathLst>
              <a:path w="834235" h="34760">
                <a:moveTo>
                  <a:pt x="0" y="0"/>
                </a:moveTo>
                <a:lnTo>
                  <a:pt x="834235" y="0"/>
                </a:lnTo>
                <a:lnTo>
                  <a:pt x="834235" y="34760"/>
                </a:lnTo>
                <a:lnTo>
                  <a:pt x="0" y="3476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1943" y="1255698"/>
            <a:ext cx="7603706" cy="3432530"/>
          </a:xfrm>
          <a:custGeom>
            <a:avLst/>
            <a:gdLst/>
            <a:ahLst/>
            <a:cxnLst/>
            <a:rect l="l" t="t" r="r" b="b"/>
            <a:pathLst>
              <a:path w="7603706" h="3432530">
                <a:moveTo>
                  <a:pt x="69509" y="0"/>
                </a:moveTo>
                <a:lnTo>
                  <a:pt x="7534198" y="0"/>
                </a:lnTo>
                <a:cubicBezTo>
                  <a:pt x="7572586" y="0"/>
                  <a:pt x="7603706" y="31120"/>
                  <a:pt x="7603706" y="69509"/>
                </a:cubicBezTo>
                <a:lnTo>
                  <a:pt x="7603706" y="3363022"/>
                </a:lnTo>
                <a:cubicBezTo>
                  <a:pt x="7603706" y="3401410"/>
                  <a:pt x="7572586" y="3432530"/>
                  <a:pt x="7534198" y="3432530"/>
                </a:cubicBezTo>
                <a:lnTo>
                  <a:pt x="69509" y="3432530"/>
                </a:lnTo>
                <a:cubicBezTo>
                  <a:pt x="31120" y="3432530"/>
                  <a:pt x="0" y="3401410"/>
                  <a:pt x="0" y="3363022"/>
                </a:cubicBezTo>
                <a:lnTo>
                  <a:pt x="0" y="69509"/>
                </a:lnTo>
                <a:cubicBezTo>
                  <a:pt x="0" y="31146"/>
                  <a:pt x="31146" y="0"/>
                  <a:pt x="6950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82227" y="1468602"/>
            <a:ext cx="156419" cy="208559"/>
          </a:xfrm>
          <a:custGeom>
            <a:avLst/>
            <a:gdLst/>
            <a:ahLst/>
            <a:cxnLst/>
            <a:rect l="l" t="t" r="r" b="b"/>
            <a:pathLst>
              <a:path w="156419" h="208559">
                <a:moveTo>
                  <a:pt x="26070" y="0"/>
                </a:moveTo>
                <a:cubicBezTo>
                  <a:pt x="11691" y="0"/>
                  <a:pt x="0" y="11691"/>
                  <a:pt x="0" y="26070"/>
                </a:cubicBezTo>
                <a:lnTo>
                  <a:pt x="0" y="182489"/>
                </a:lnTo>
                <a:cubicBezTo>
                  <a:pt x="0" y="196868"/>
                  <a:pt x="11691" y="208559"/>
                  <a:pt x="26070" y="208559"/>
                </a:cubicBezTo>
                <a:lnTo>
                  <a:pt x="130349" y="208559"/>
                </a:lnTo>
                <a:cubicBezTo>
                  <a:pt x="144728" y="208559"/>
                  <a:pt x="156419" y="196868"/>
                  <a:pt x="156419" y="182489"/>
                </a:cubicBezTo>
                <a:lnTo>
                  <a:pt x="156419" y="26070"/>
                </a:lnTo>
                <a:cubicBezTo>
                  <a:pt x="156419" y="11691"/>
                  <a:pt x="144728" y="0"/>
                  <a:pt x="130349" y="0"/>
                </a:cubicBezTo>
                <a:lnTo>
                  <a:pt x="26070" y="0"/>
                </a:lnTo>
                <a:close/>
                <a:moveTo>
                  <a:pt x="71692" y="143384"/>
                </a:moveTo>
                <a:lnTo>
                  <a:pt x="84727" y="143384"/>
                </a:lnTo>
                <a:cubicBezTo>
                  <a:pt x="91937" y="143384"/>
                  <a:pt x="97762" y="149209"/>
                  <a:pt x="97762" y="156419"/>
                </a:cubicBezTo>
                <a:lnTo>
                  <a:pt x="97762" y="189006"/>
                </a:lnTo>
                <a:lnTo>
                  <a:pt x="58657" y="189006"/>
                </a:lnTo>
                <a:lnTo>
                  <a:pt x="58657" y="156419"/>
                </a:lnTo>
                <a:cubicBezTo>
                  <a:pt x="58657" y="149209"/>
                  <a:pt x="64482" y="143384"/>
                  <a:pt x="71692" y="143384"/>
                </a:cubicBezTo>
                <a:close/>
                <a:moveTo>
                  <a:pt x="39105" y="45622"/>
                </a:moveTo>
                <a:cubicBezTo>
                  <a:pt x="39105" y="42038"/>
                  <a:pt x="42038" y="39105"/>
                  <a:pt x="45622" y="39105"/>
                </a:cubicBezTo>
                <a:lnTo>
                  <a:pt x="58657" y="39105"/>
                </a:lnTo>
                <a:cubicBezTo>
                  <a:pt x="62242" y="39105"/>
                  <a:pt x="65175" y="42038"/>
                  <a:pt x="65175" y="45622"/>
                </a:cubicBezTo>
                <a:lnTo>
                  <a:pt x="65175" y="58657"/>
                </a:lnTo>
                <a:cubicBezTo>
                  <a:pt x="65175" y="62242"/>
                  <a:pt x="62242" y="65175"/>
                  <a:pt x="58657" y="65175"/>
                </a:cubicBezTo>
                <a:lnTo>
                  <a:pt x="45622" y="65175"/>
                </a:lnTo>
                <a:cubicBezTo>
                  <a:pt x="42038" y="65175"/>
                  <a:pt x="39105" y="62242"/>
                  <a:pt x="39105" y="58657"/>
                </a:cubicBezTo>
                <a:lnTo>
                  <a:pt x="39105" y="45622"/>
                </a:lnTo>
                <a:close/>
                <a:moveTo>
                  <a:pt x="97762" y="39105"/>
                </a:moveTo>
                <a:lnTo>
                  <a:pt x="110797" y="39105"/>
                </a:lnTo>
                <a:cubicBezTo>
                  <a:pt x="114381" y="39105"/>
                  <a:pt x="117314" y="42038"/>
                  <a:pt x="117314" y="45622"/>
                </a:cubicBezTo>
                <a:lnTo>
                  <a:pt x="117314" y="58657"/>
                </a:lnTo>
                <a:cubicBezTo>
                  <a:pt x="117314" y="62242"/>
                  <a:pt x="114381" y="65175"/>
                  <a:pt x="110797" y="65175"/>
                </a:cubicBezTo>
                <a:lnTo>
                  <a:pt x="97762" y="65175"/>
                </a:lnTo>
                <a:cubicBezTo>
                  <a:pt x="94177" y="65175"/>
                  <a:pt x="91244" y="62242"/>
                  <a:pt x="91244" y="58657"/>
                </a:cubicBezTo>
                <a:lnTo>
                  <a:pt x="91244" y="45622"/>
                </a:lnTo>
                <a:cubicBezTo>
                  <a:pt x="91244" y="42038"/>
                  <a:pt x="94177" y="39105"/>
                  <a:pt x="97762" y="39105"/>
                </a:cubicBezTo>
                <a:close/>
                <a:moveTo>
                  <a:pt x="39105" y="97762"/>
                </a:moveTo>
                <a:cubicBezTo>
                  <a:pt x="39105" y="94177"/>
                  <a:pt x="42038" y="91244"/>
                  <a:pt x="45622" y="91244"/>
                </a:cubicBezTo>
                <a:lnTo>
                  <a:pt x="58657" y="91244"/>
                </a:lnTo>
                <a:cubicBezTo>
                  <a:pt x="62242" y="91244"/>
                  <a:pt x="65175" y="94177"/>
                  <a:pt x="65175" y="97762"/>
                </a:cubicBezTo>
                <a:lnTo>
                  <a:pt x="65175" y="110797"/>
                </a:lnTo>
                <a:cubicBezTo>
                  <a:pt x="65175" y="114381"/>
                  <a:pt x="62242" y="117314"/>
                  <a:pt x="58657" y="117314"/>
                </a:cubicBezTo>
                <a:lnTo>
                  <a:pt x="45622" y="117314"/>
                </a:lnTo>
                <a:cubicBezTo>
                  <a:pt x="42038" y="117314"/>
                  <a:pt x="39105" y="114381"/>
                  <a:pt x="39105" y="110797"/>
                </a:cubicBezTo>
                <a:lnTo>
                  <a:pt x="39105" y="97762"/>
                </a:lnTo>
                <a:close/>
                <a:moveTo>
                  <a:pt x="97762" y="91244"/>
                </a:moveTo>
                <a:lnTo>
                  <a:pt x="110797" y="91244"/>
                </a:lnTo>
                <a:cubicBezTo>
                  <a:pt x="114381" y="91244"/>
                  <a:pt x="117314" y="94177"/>
                  <a:pt x="117314" y="97762"/>
                </a:cubicBezTo>
                <a:lnTo>
                  <a:pt x="117314" y="110797"/>
                </a:lnTo>
                <a:cubicBezTo>
                  <a:pt x="117314" y="114381"/>
                  <a:pt x="114381" y="117314"/>
                  <a:pt x="110797" y="117314"/>
                </a:cubicBezTo>
                <a:lnTo>
                  <a:pt x="97762" y="117314"/>
                </a:lnTo>
                <a:cubicBezTo>
                  <a:pt x="94177" y="117314"/>
                  <a:pt x="91244" y="114381"/>
                  <a:pt x="91244" y="110797"/>
                </a:cubicBezTo>
                <a:lnTo>
                  <a:pt x="91244" y="97762"/>
                </a:lnTo>
                <a:cubicBezTo>
                  <a:pt x="91244" y="94177"/>
                  <a:pt x="94177" y="91244"/>
                  <a:pt x="97762" y="9124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90785" y="1433842"/>
            <a:ext cx="7090999" cy="278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4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JoyAgent (京东)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7467" y="1850959"/>
            <a:ext cx="7230038" cy="660436"/>
          </a:xfrm>
          <a:custGeom>
            <a:avLst/>
            <a:gdLst/>
            <a:ahLst/>
            <a:cxnLst/>
            <a:rect l="l" t="t" r="r" b="b"/>
            <a:pathLst>
              <a:path w="7230038" h="660436">
                <a:moveTo>
                  <a:pt x="34760" y="0"/>
                </a:moveTo>
                <a:lnTo>
                  <a:pt x="7160521" y="0"/>
                </a:lnTo>
                <a:cubicBezTo>
                  <a:pt x="7198914" y="0"/>
                  <a:pt x="7230038" y="31124"/>
                  <a:pt x="7230038" y="69518"/>
                </a:cubicBezTo>
                <a:lnTo>
                  <a:pt x="7230038" y="590919"/>
                </a:lnTo>
                <a:cubicBezTo>
                  <a:pt x="7230038" y="629312"/>
                  <a:pt x="7198914" y="660436"/>
                  <a:pt x="7160521" y="660436"/>
                </a:cubicBezTo>
                <a:lnTo>
                  <a:pt x="34760" y="660436"/>
                </a:lnTo>
                <a:cubicBezTo>
                  <a:pt x="15562" y="660436"/>
                  <a:pt x="0" y="644874"/>
                  <a:pt x="0" y="625676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47467" y="1850959"/>
            <a:ext cx="34760" cy="660436"/>
          </a:xfrm>
          <a:custGeom>
            <a:avLst/>
            <a:gdLst/>
            <a:ahLst/>
            <a:cxnLst/>
            <a:rect l="l" t="t" r="r" b="b"/>
            <a:pathLst>
              <a:path w="34760" h="660436">
                <a:moveTo>
                  <a:pt x="34760" y="0"/>
                </a:moveTo>
                <a:lnTo>
                  <a:pt x="34760" y="0"/>
                </a:lnTo>
                <a:lnTo>
                  <a:pt x="34760" y="660436"/>
                </a:lnTo>
                <a:lnTo>
                  <a:pt x="34760" y="660436"/>
                </a:lnTo>
                <a:cubicBezTo>
                  <a:pt x="15562" y="660436"/>
                  <a:pt x="0" y="644874"/>
                  <a:pt x="0" y="625676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69126" y="1955239"/>
            <a:ext cx="7073619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多级多模式思维框架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9126" y="2198557"/>
            <a:ext cx="7073619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</a:t>
            </a:r>
            <a:r>
              <a:rPr lang="en-US" sz="1095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多级多模式思维框架 </a:t>
            </a:r>
            <a:r>
              <a:rPr lang="en-US" sz="109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将查询编排为可执行的DAG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7467" y="2615675"/>
            <a:ext cx="7230038" cy="660436"/>
          </a:xfrm>
          <a:custGeom>
            <a:avLst/>
            <a:gdLst/>
            <a:ahLst/>
            <a:cxnLst/>
            <a:rect l="l" t="t" r="r" b="b"/>
            <a:pathLst>
              <a:path w="7230038" h="660436">
                <a:moveTo>
                  <a:pt x="34760" y="0"/>
                </a:moveTo>
                <a:lnTo>
                  <a:pt x="7160521" y="0"/>
                </a:lnTo>
                <a:cubicBezTo>
                  <a:pt x="7198914" y="0"/>
                  <a:pt x="7230038" y="31124"/>
                  <a:pt x="7230038" y="69518"/>
                </a:cubicBezTo>
                <a:lnTo>
                  <a:pt x="7230038" y="590919"/>
                </a:lnTo>
                <a:cubicBezTo>
                  <a:pt x="7230038" y="629312"/>
                  <a:pt x="7198914" y="660436"/>
                  <a:pt x="7160521" y="660436"/>
                </a:cubicBezTo>
                <a:lnTo>
                  <a:pt x="34760" y="660436"/>
                </a:lnTo>
                <a:cubicBezTo>
                  <a:pt x="15562" y="660436"/>
                  <a:pt x="0" y="644874"/>
                  <a:pt x="0" y="625676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47467" y="2615675"/>
            <a:ext cx="34760" cy="660436"/>
          </a:xfrm>
          <a:custGeom>
            <a:avLst/>
            <a:gdLst/>
            <a:ahLst/>
            <a:cxnLst/>
            <a:rect l="l" t="t" r="r" b="b"/>
            <a:pathLst>
              <a:path w="34760" h="660436">
                <a:moveTo>
                  <a:pt x="34760" y="0"/>
                </a:moveTo>
                <a:lnTo>
                  <a:pt x="34760" y="0"/>
                </a:lnTo>
                <a:lnTo>
                  <a:pt x="34760" y="660436"/>
                </a:lnTo>
                <a:lnTo>
                  <a:pt x="34760" y="660436"/>
                </a:lnTo>
                <a:cubicBezTo>
                  <a:pt x="15562" y="660436"/>
                  <a:pt x="0" y="644874"/>
                  <a:pt x="0" y="625676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69126" y="2719954"/>
            <a:ext cx="7073619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两种编排模式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9126" y="2963273"/>
            <a:ext cx="7073619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1) </a:t>
            </a:r>
            <a:r>
              <a:rPr lang="en-US" sz="109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计划-执行器 </a:t>
            </a:r>
            <a:r>
              <a:rPr lang="en-US" sz="109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；2) </a:t>
            </a:r>
            <a:r>
              <a:rPr lang="en-US" sz="109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ReAct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47467" y="3380391"/>
            <a:ext cx="7230038" cy="660436"/>
          </a:xfrm>
          <a:custGeom>
            <a:avLst/>
            <a:gdLst/>
            <a:ahLst/>
            <a:cxnLst/>
            <a:rect l="l" t="t" r="r" b="b"/>
            <a:pathLst>
              <a:path w="7230038" h="660436">
                <a:moveTo>
                  <a:pt x="34760" y="0"/>
                </a:moveTo>
                <a:lnTo>
                  <a:pt x="7160521" y="0"/>
                </a:lnTo>
                <a:cubicBezTo>
                  <a:pt x="7198914" y="0"/>
                  <a:pt x="7230038" y="31124"/>
                  <a:pt x="7230038" y="69518"/>
                </a:cubicBezTo>
                <a:lnTo>
                  <a:pt x="7230038" y="590919"/>
                </a:lnTo>
                <a:cubicBezTo>
                  <a:pt x="7230038" y="629312"/>
                  <a:pt x="7198914" y="660436"/>
                  <a:pt x="7160521" y="660436"/>
                </a:cubicBezTo>
                <a:lnTo>
                  <a:pt x="34760" y="660436"/>
                </a:lnTo>
                <a:cubicBezTo>
                  <a:pt x="15562" y="660436"/>
                  <a:pt x="0" y="644874"/>
                  <a:pt x="0" y="625676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547467" y="3380391"/>
            <a:ext cx="34760" cy="660436"/>
          </a:xfrm>
          <a:custGeom>
            <a:avLst/>
            <a:gdLst/>
            <a:ahLst/>
            <a:cxnLst/>
            <a:rect l="l" t="t" r="r" b="b"/>
            <a:pathLst>
              <a:path w="34760" h="660436">
                <a:moveTo>
                  <a:pt x="34760" y="0"/>
                </a:moveTo>
                <a:lnTo>
                  <a:pt x="34760" y="0"/>
                </a:lnTo>
                <a:lnTo>
                  <a:pt x="34760" y="660436"/>
                </a:lnTo>
                <a:lnTo>
                  <a:pt x="34760" y="660436"/>
                </a:lnTo>
                <a:cubicBezTo>
                  <a:pt x="15562" y="660436"/>
                  <a:pt x="0" y="644874"/>
                  <a:pt x="0" y="625676"/>
                </a:cubicBezTo>
                <a:lnTo>
                  <a:pt x="0" y="34760"/>
                </a:lnTo>
                <a:cubicBezTo>
                  <a:pt x="0" y="15575"/>
                  <a:pt x="15575" y="0"/>
                  <a:pt x="3476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69126" y="3484670"/>
            <a:ext cx="7073619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工具进化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69126" y="3727989"/>
            <a:ext cx="7073619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通过重组工具库中预定义的原子工具</a:t>
            </a:r>
            <a:r>
              <a:rPr lang="en-US" sz="109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动态创建新工具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07180" y="1255698"/>
            <a:ext cx="3727989" cy="895065"/>
          </a:xfrm>
          <a:custGeom>
            <a:avLst/>
            <a:gdLst/>
            <a:ahLst/>
            <a:cxnLst/>
            <a:rect l="l" t="t" r="r" b="b"/>
            <a:pathLst>
              <a:path w="3727989" h="895065">
                <a:moveTo>
                  <a:pt x="69520" y="0"/>
                </a:moveTo>
                <a:lnTo>
                  <a:pt x="3658469" y="0"/>
                </a:lnTo>
                <a:cubicBezTo>
                  <a:pt x="3696864" y="0"/>
                  <a:pt x="3727989" y="31125"/>
                  <a:pt x="3727989" y="69520"/>
                </a:cubicBezTo>
                <a:lnTo>
                  <a:pt x="3727989" y="825545"/>
                </a:lnTo>
                <a:cubicBezTo>
                  <a:pt x="3727989" y="863940"/>
                  <a:pt x="3696864" y="895065"/>
                  <a:pt x="3658469" y="895065"/>
                </a:cubicBezTo>
                <a:lnTo>
                  <a:pt x="69520" y="895065"/>
                </a:lnTo>
                <a:cubicBezTo>
                  <a:pt x="31151" y="895065"/>
                  <a:pt x="0" y="863914"/>
                  <a:pt x="0" y="825545"/>
                </a:cubicBezTo>
                <a:lnTo>
                  <a:pt x="0" y="69520"/>
                </a:lnTo>
                <a:cubicBezTo>
                  <a:pt x="0" y="31125"/>
                  <a:pt x="31125" y="0"/>
                  <a:pt x="6952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8250565" y="1399082"/>
            <a:ext cx="3519430" cy="2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2" b="1" dirty="0">
                <a:solidFill>
                  <a:srgbClr val="C9A86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应用领域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252737" y="1746680"/>
            <a:ext cx="325873" cy="260699"/>
          </a:xfrm>
          <a:custGeom>
            <a:avLst/>
            <a:gdLst/>
            <a:ahLst/>
            <a:cxnLst/>
            <a:rect l="l" t="t" r="r" b="b"/>
            <a:pathLst>
              <a:path w="325873" h="260699">
                <a:moveTo>
                  <a:pt x="12220" y="-8147"/>
                </a:moveTo>
                <a:cubicBezTo>
                  <a:pt x="5448" y="-8147"/>
                  <a:pt x="0" y="-2699"/>
                  <a:pt x="0" y="4073"/>
                </a:cubicBezTo>
                <a:cubicBezTo>
                  <a:pt x="0" y="10845"/>
                  <a:pt x="5448" y="16294"/>
                  <a:pt x="12220" y="16294"/>
                </a:cubicBezTo>
                <a:lnTo>
                  <a:pt x="35286" y="16294"/>
                </a:lnTo>
                <a:cubicBezTo>
                  <a:pt x="37272" y="16294"/>
                  <a:pt x="38952" y="17719"/>
                  <a:pt x="39308" y="19654"/>
                </a:cubicBezTo>
                <a:lnTo>
                  <a:pt x="65837" y="165432"/>
                </a:lnTo>
                <a:cubicBezTo>
                  <a:pt x="68993" y="182845"/>
                  <a:pt x="84167" y="195524"/>
                  <a:pt x="101886" y="195524"/>
                </a:cubicBezTo>
                <a:lnTo>
                  <a:pt x="232185" y="195524"/>
                </a:lnTo>
                <a:cubicBezTo>
                  <a:pt x="238957" y="195524"/>
                  <a:pt x="244405" y="190076"/>
                  <a:pt x="244405" y="183304"/>
                </a:cubicBezTo>
                <a:cubicBezTo>
                  <a:pt x="244405" y="176532"/>
                  <a:pt x="238957" y="171083"/>
                  <a:pt x="232185" y="171083"/>
                </a:cubicBezTo>
                <a:lnTo>
                  <a:pt x="101886" y="171083"/>
                </a:lnTo>
                <a:cubicBezTo>
                  <a:pt x="95980" y="171083"/>
                  <a:pt x="90939" y="166857"/>
                  <a:pt x="89870" y="161053"/>
                </a:cubicBezTo>
                <a:lnTo>
                  <a:pt x="87273" y="146643"/>
                </a:lnTo>
                <a:lnTo>
                  <a:pt x="241859" y="146643"/>
                </a:lnTo>
                <a:cubicBezTo>
                  <a:pt x="257542" y="146643"/>
                  <a:pt x="270984" y="135492"/>
                  <a:pt x="273886" y="120064"/>
                </a:cubicBezTo>
                <a:lnTo>
                  <a:pt x="289671" y="35591"/>
                </a:lnTo>
                <a:cubicBezTo>
                  <a:pt x="291555" y="25561"/>
                  <a:pt x="283866" y="16294"/>
                  <a:pt x="273632" y="16294"/>
                </a:cubicBezTo>
                <a:lnTo>
                  <a:pt x="63494" y="16294"/>
                </a:lnTo>
                <a:lnTo>
                  <a:pt x="63291" y="15275"/>
                </a:lnTo>
                <a:cubicBezTo>
                  <a:pt x="60847" y="1731"/>
                  <a:pt x="49034" y="-8147"/>
                  <a:pt x="35235" y="-8147"/>
                </a:cubicBezTo>
                <a:lnTo>
                  <a:pt x="12220" y="-8147"/>
                </a:lnTo>
                <a:close/>
                <a:moveTo>
                  <a:pt x="105909" y="260699"/>
                </a:moveTo>
                <a:cubicBezTo>
                  <a:pt x="119398" y="260699"/>
                  <a:pt x="130349" y="249747"/>
                  <a:pt x="130349" y="236258"/>
                </a:cubicBezTo>
                <a:cubicBezTo>
                  <a:pt x="130349" y="222769"/>
                  <a:pt x="119398" y="211818"/>
                  <a:pt x="105909" y="211818"/>
                </a:cubicBezTo>
                <a:cubicBezTo>
                  <a:pt x="92420" y="211818"/>
                  <a:pt x="81468" y="222769"/>
                  <a:pt x="81468" y="236258"/>
                </a:cubicBezTo>
                <a:cubicBezTo>
                  <a:pt x="81468" y="249747"/>
                  <a:pt x="92420" y="260699"/>
                  <a:pt x="105909" y="260699"/>
                </a:cubicBezTo>
                <a:close/>
                <a:moveTo>
                  <a:pt x="219964" y="260699"/>
                </a:moveTo>
                <a:cubicBezTo>
                  <a:pt x="233453" y="260699"/>
                  <a:pt x="244405" y="249747"/>
                  <a:pt x="244405" y="236258"/>
                </a:cubicBezTo>
                <a:cubicBezTo>
                  <a:pt x="244405" y="222769"/>
                  <a:pt x="233453" y="211818"/>
                  <a:pt x="219964" y="211818"/>
                </a:cubicBezTo>
                <a:cubicBezTo>
                  <a:pt x="206475" y="211818"/>
                  <a:pt x="195524" y="222769"/>
                  <a:pt x="195524" y="236258"/>
                </a:cubicBezTo>
                <a:cubicBezTo>
                  <a:pt x="195524" y="249747"/>
                  <a:pt x="206475" y="260699"/>
                  <a:pt x="219964" y="260699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680717" y="1772750"/>
            <a:ext cx="903755" cy="20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电商数据分析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8107180" y="2298492"/>
            <a:ext cx="3727989" cy="1294803"/>
          </a:xfrm>
          <a:custGeom>
            <a:avLst/>
            <a:gdLst/>
            <a:ahLst/>
            <a:cxnLst/>
            <a:rect l="l" t="t" r="r" b="b"/>
            <a:pathLst>
              <a:path w="3727989" h="1294803">
                <a:moveTo>
                  <a:pt x="69518" y="0"/>
                </a:moveTo>
                <a:lnTo>
                  <a:pt x="3658471" y="0"/>
                </a:lnTo>
                <a:cubicBezTo>
                  <a:pt x="3696839" y="0"/>
                  <a:pt x="3727989" y="31150"/>
                  <a:pt x="3727989" y="69518"/>
                </a:cubicBezTo>
                <a:lnTo>
                  <a:pt x="3727989" y="1225285"/>
                </a:lnTo>
                <a:cubicBezTo>
                  <a:pt x="3727989" y="1263678"/>
                  <a:pt x="3696864" y="1294803"/>
                  <a:pt x="3658471" y="1294803"/>
                </a:cubicBezTo>
                <a:lnTo>
                  <a:pt x="69518" y="1294803"/>
                </a:lnTo>
                <a:cubicBezTo>
                  <a:pt x="31150" y="1294803"/>
                  <a:pt x="0" y="1263653"/>
                  <a:pt x="0" y="1225285"/>
                </a:cubicBezTo>
                <a:lnTo>
                  <a:pt x="0" y="69518"/>
                </a:lnTo>
                <a:cubicBezTo>
                  <a:pt x="0" y="31150"/>
                  <a:pt x="31150" y="0"/>
                  <a:pt x="6951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8250565" y="2441876"/>
            <a:ext cx="3519430" cy="2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核心能力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76634" y="2806854"/>
            <a:ext cx="121659" cy="139039"/>
          </a:xfrm>
          <a:custGeom>
            <a:avLst/>
            <a:gdLst/>
            <a:ahLst/>
            <a:cxnLst/>
            <a:rect l="l" t="t" r="r" b="b"/>
            <a:pathLst>
              <a:path w="121659" h="139039">
                <a:moveTo>
                  <a:pt x="118075" y="19036"/>
                </a:moveTo>
                <a:cubicBezTo>
                  <a:pt x="121958" y="21861"/>
                  <a:pt x="122827" y="27292"/>
                  <a:pt x="120003" y="31175"/>
                </a:cubicBezTo>
                <a:lnTo>
                  <a:pt x="50483" y="126765"/>
                </a:lnTo>
                <a:cubicBezTo>
                  <a:pt x="48990" y="128829"/>
                  <a:pt x="46681" y="130105"/>
                  <a:pt x="44129" y="130322"/>
                </a:cubicBezTo>
                <a:cubicBezTo>
                  <a:pt x="41576" y="130539"/>
                  <a:pt x="39105" y="129589"/>
                  <a:pt x="37312" y="127797"/>
                </a:cubicBezTo>
                <a:lnTo>
                  <a:pt x="2553" y="93037"/>
                </a:lnTo>
                <a:cubicBezTo>
                  <a:pt x="-842" y="89642"/>
                  <a:pt x="-842" y="84130"/>
                  <a:pt x="2553" y="80735"/>
                </a:cubicBezTo>
                <a:cubicBezTo>
                  <a:pt x="5947" y="77341"/>
                  <a:pt x="11460" y="77341"/>
                  <a:pt x="14854" y="80735"/>
                </a:cubicBezTo>
                <a:lnTo>
                  <a:pt x="42418" y="108299"/>
                </a:lnTo>
                <a:lnTo>
                  <a:pt x="105963" y="20937"/>
                </a:lnTo>
                <a:cubicBezTo>
                  <a:pt x="108787" y="17054"/>
                  <a:pt x="114219" y="16185"/>
                  <a:pt x="118102" y="1900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8493883" y="2789474"/>
            <a:ext cx="547467" cy="173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查询编排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8276634" y="3050172"/>
            <a:ext cx="121659" cy="139039"/>
          </a:xfrm>
          <a:custGeom>
            <a:avLst/>
            <a:gdLst/>
            <a:ahLst/>
            <a:cxnLst/>
            <a:rect l="l" t="t" r="r" b="b"/>
            <a:pathLst>
              <a:path w="121659" h="139039">
                <a:moveTo>
                  <a:pt x="118075" y="19036"/>
                </a:moveTo>
                <a:cubicBezTo>
                  <a:pt x="121958" y="21861"/>
                  <a:pt x="122827" y="27292"/>
                  <a:pt x="120003" y="31175"/>
                </a:cubicBezTo>
                <a:lnTo>
                  <a:pt x="50483" y="126765"/>
                </a:lnTo>
                <a:cubicBezTo>
                  <a:pt x="48990" y="128829"/>
                  <a:pt x="46681" y="130105"/>
                  <a:pt x="44129" y="130322"/>
                </a:cubicBezTo>
                <a:cubicBezTo>
                  <a:pt x="41576" y="130539"/>
                  <a:pt x="39105" y="129589"/>
                  <a:pt x="37312" y="127797"/>
                </a:cubicBezTo>
                <a:lnTo>
                  <a:pt x="2553" y="93037"/>
                </a:lnTo>
                <a:cubicBezTo>
                  <a:pt x="-842" y="89642"/>
                  <a:pt x="-842" y="84130"/>
                  <a:pt x="2553" y="80735"/>
                </a:cubicBezTo>
                <a:cubicBezTo>
                  <a:pt x="5947" y="77341"/>
                  <a:pt x="11460" y="77341"/>
                  <a:pt x="14854" y="80735"/>
                </a:cubicBezTo>
                <a:lnTo>
                  <a:pt x="42418" y="108299"/>
                </a:lnTo>
                <a:lnTo>
                  <a:pt x="105963" y="20937"/>
                </a:lnTo>
                <a:cubicBezTo>
                  <a:pt x="108787" y="17054"/>
                  <a:pt x="114219" y="16185"/>
                  <a:pt x="118102" y="1900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493883" y="3032793"/>
            <a:ext cx="669126" cy="173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多模式推理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8276634" y="3293491"/>
            <a:ext cx="121659" cy="139039"/>
          </a:xfrm>
          <a:custGeom>
            <a:avLst/>
            <a:gdLst/>
            <a:ahLst/>
            <a:cxnLst/>
            <a:rect l="l" t="t" r="r" b="b"/>
            <a:pathLst>
              <a:path w="121659" h="139039">
                <a:moveTo>
                  <a:pt x="118075" y="19036"/>
                </a:moveTo>
                <a:cubicBezTo>
                  <a:pt x="121958" y="21861"/>
                  <a:pt x="122827" y="27292"/>
                  <a:pt x="120003" y="31175"/>
                </a:cubicBezTo>
                <a:lnTo>
                  <a:pt x="50483" y="126765"/>
                </a:lnTo>
                <a:cubicBezTo>
                  <a:pt x="48990" y="128829"/>
                  <a:pt x="46681" y="130105"/>
                  <a:pt x="44129" y="130322"/>
                </a:cubicBezTo>
                <a:cubicBezTo>
                  <a:pt x="41576" y="130539"/>
                  <a:pt x="39105" y="129589"/>
                  <a:pt x="37312" y="127797"/>
                </a:cubicBezTo>
                <a:lnTo>
                  <a:pt x="2553" y="93037"/>
                </a:lnTo>
                <a:cubicBezTo>
                  <a:pt x="-842" y="89642"/>
                  <a:pt x="-842" y="84130"/>
                  <a:pt x="2553" y="80735"/>
                </a:cubicBezTo>
                <a:cubicBezTo>
                  <a:pt x="5947" y="77341"/>
                  <a:pt x="11460" y="77341"/>
                  <a:pt x="14854" y="80735"/>
                </a:cubicBezTo>
                <a:lnTo>
                  <a:pt x="42418" y="108299"/>
                </a:lnTo>
                <a:lnTo>
                  <a:pt x="105963" y="20937"/>
                </a:lnTo>
                <a:cubicBezTo>
                  <a:pt x="108787" y="17054"/>
                  <a:pt x="114219" y="16185"/>
                  <a:pt x="118102" y="1900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493883" y="3276111"/>
            <a:ext cx="790785" cy="173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工具动态创建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107180" y="3741024"/>
            <a:ext cx="3727989" cy="947205"/>
          </a:xfrm>
          <a:custGeom>
            <a:avLst/>
            <a:gdLst/>
            <a:ahLst/>
            <a:cxnLst/>
            <a:rect l="l" t="t" r="r" b="b"/>
            <a:pathLst>
              <a:path w="3727989" h="947205">
                <a:moveTo>
                  <a:pt x="69515" y="0"/>
                </a:moveTo>
                <a:lnTo>
                  <a:pt x="3658473" y="0"/>
                </a:lnTo>
                <a:cubicBezTo>
                  <a:pt x="3696866" y="0"/>
                  <a:pt x="3727989" y="31123"/>
                  <a:pt x="3727989" y="69515"/>
                </a:cubicBezTo>
                <a:lnTo>
                  <a:pt x="3727989" y="877689"/>
                </a:lnTo>
                <a:cubicBezTo>
                  <a:pt x="3727989" y="916081"/>
                  <a:pt x="3696866" y="947205"/>
                  <a:pt x="3658473" y="947205"/>
                </a:cubicBezTo>
                <a:lnTo>
                  <a:pt x="69515" y="947205"/>
                </a:lnTo>
                <a:cubicBezTo>
                  <a:pt x="31123" y="947205"/>
                  <a:pt x="0" y="916081"/>
                  <a:pt x="0" y="877689"/>
                </a:cubicBezTo>
                <a:lnTo>
                  <a:pt x="0" y="69515"/>
                </a:lnTo>
                <a:cubicBezTo>
                  <a:pt x="0" y="31149"/>
                  <a:pt x="31149" y="0"/>
                  <a:pt x="69515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250565" y="3884408"/>
            <a:ext cx="3519430" cy="2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L3特征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250565" y="4197246"/>
            <a:ext cx="3502050" cy="34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Proto-L3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工具进化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51943" y="4835957"/>
            <a:ext cx="5665847" cy="1894452"/>
          </a:xfrm>
          <a:custGeom>
            <a:avLst/>
            <a:gdLst/>
            <a:ahLst/>
            <a:cxnLst/>
            <a:rect l="l" t="t" r="r" b="b"/>
            <a:pathLst>
              <a:path w="5665847" h="2172488">
                <a:moveTo>
                  <a:pt x="69520" y="0"/>
                </a:moveTo>
                <a:lnTo>
                  <a:pt x="5596328" y="0"/>
                </a:lnTo>
                <a:cubicBezTo>
                  <a:pt x="5634722" y="0"/>
                  <a:pt x="5665847" y="31125"/>
                  <a:pt x="5665847" y="69520"/>
                </a:cubicBezTo>
                <a:lnTo>
                  <a:pt x="5665847" y="2102968"/>
                </a:lnTo>
                <a:cubicBezTo>
                  <a:pt x="5665847" y="2141363"/>
                  <a:pt x="5634722" y="2172488"/>
                  <a:pt x="5596328" y="2172488"/>
                </a:cubicBezTo>
                <a:lnTo>
                  <a:pt x="69520" y="2172488"/>
                </a:lnTo>
                <a:cubicBezTo>
                  <a:pt x="31125" y="2172488"/>
                  <a:pt x="0" y="2141363"/>
                  <a:pt x="0" y="210296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507276" y="5022791"/>
            <a:ext cx="175971" cy="156419"/>
          </a:xfrm>
          <a:custGeom>
            <a:avLst/>
            <a:gdLst/>
            <a:ahLst/>
            <a:cxnLst/>
            <a:rect l="l" t="t" r="r" b="b"/>
            <a:pathLst>
              <a:path w="175971" h="156419">
                <a:moveTo>
                  <a:pt x="68464" y="29665"/>
                </a:moveTo>
                <a:lnTo>
                  <a:pt x="68464" y="44818"/>
                </a:lnTo>
                <a:lnTo>
                  <a:pt x="68617" y="44970"/>
                </a:lnTo>
                <a:cubicBezTo>
                  <a:pt x="70602" y="19797"/>
                  <a:pt x="91652" y="0"/>
                  <a:pt x="117345" y="0"/>
                </a:cubicBezTo>
                <a:cubicBezTo>
                  <a:pt x="123486" y="0"/>
                  <a:pt x="129382" y="1130"/>
                  <a:pt x="134789" y="3208"/>
                </a:cubicBezTo>
                <a:cubicBezTo>
                  <a:pt x="137844" y="4369"/>
                  <a:pt x="138394" y="8249"/>
                  <a:pt x="136103" y="10571"/>
                </a:cubicBezTo>
                <a:lnTo>
                  <a:pt x="109005" y="37669"/>
                </a:lnTo>
                <a:cubicBezTo>
                  <a:pt x="108088" y="38585"/>
                  <a:pt x="107569" y="39838"/>
                  <a:pt x="107569" y="41121"/>
                </a:cubicBezTo>
                <a:lnTo>
                  <a:pt x="107569" y="53769"/>
                </a:lnTo>
                <a:cubicBezTo>
                  <a:pt x="107569" y="56458"/>
                  <a:pt x="109768" y="58657"/>
                  <a:pt x="112457" y="58657"/>
                </a:cubicBezTo>
                <a:lnTo>
                  <a:pt x="125105" y="58657"/>
                </a:lnTo>
                <a:cubicBezTo>
                  <a:pt x="126388" y="58657"/>
                  <a:pt x="127640" y="58138"/>
                  <a:pt x="128557" y="57221"/>
                </a:cubicBezTo>
                <a:lnTo>
                  <a:pt x="155655" y="30123"/>
                </a:lnTo>
                <a:cubicBezTo>
                  <a:pt x="157977" y="27801"/>
                  <a:pt x="161857" y="28382"/>
                  <a:pt x="163018" y="31437"/>
                </a:cubicBezTo>
                <a:cubicBezTo>
                  <a:pt x="165095" y="36844"/>
                  <a:pt x="166226" y="42740"/>
                  <a:pt x="166226" y="48881"/>
                </a:cubicBezTo>
                <a:cubicBezTo>
                  <a:pt x="166226" y="67395"/>
                  <a:pt x="155930" y="83525"/>
                  <a:pt x="140716" y="91805"/>
                </a:cubicBezTo>
                <a:lnTo>
                  <a:pt x="165615" y="116703"/>
                </a:lnTo>
                <a:cubicBezTo>
                  <a:pt x="171328" y="122416"/>
                  <a:pt x="171328" y="131704"/>
                  <a:pt x="165615" y="137447"/>
                </a:cubicBezTo>
                <a:lnTo>
                  <a:pt x="147254" y="155808"/>
                </a:lnTo>
                <a:cubicBezTo>
                  <a:pt x="141541" y="161521"/>
                  <a:pt x="132254" y="161521"/>
                  <a:pt x="126510" y="155808"/>
                </a:cubicBezTo>
                <a:lnTo>
                  <a:pt x="88016" y="117314"/>
                </a:lnTo>
                <a:cubicBezTo>
                  <a:pt x="79645" y="108943"/>
                  <a:pt x="77751" y="96570"/>
                  <a:pt x="82364" y="86367"/>
                </a:cubicBezTo>
                <a:lnTo>
                  <a:pt x="54655" y="58657"/>
                </a:lnTo>
                <a:lnTo>
                  <a:pt x="39502" y="58657"/>
                </a:lnTo>
                <a:cubicBezTo>
                  <a:pt x="36233" y="58657"/>
                  <a:pt x="33178" y="57038"/>
                  <a:pt x="31375" y="54319"/>
                </a:cubicBezTo>
                <a:lnTo>
                  <a:pt x="7149" y="17994"/>
                </a:lnTo>
                <a:cubicBezTo>
                  <a:pt x="5866" y="16070"/>
                  <a:pt x="6110" y="13473"/>
                  <a:pt x="7760" y="11823"/>
                </a:cubicBezTo>
                <a:lnTo>
                  <a:pt x="21630" y="-2047"/>
                </a:lnTo>
                <a:cubicBezTo>
                  <a:pt x="23280" y="-3697"/>
                  <a:pt x="25846" y="-3941"/>
                  <a:pt x="27801" y="-2658"/>
                </a:cubicBezTo>
                <a:lnTo>
                  <a:pt x="64126" y="21538"/>
                </a:lnTo>
                <a:cubicBezTo>
                  <a:pt x="66845" y="23341"/>
                  <a:pt x="68464" y="26396"/>
                  <a:pt x="68464" y="29665"/>
                </a:cubicBezTo>
                <a:close/>
                <a:moveTo>
                  <a:pt x="65867" y="90613"/>
                </a:moveTo>
                <a:cubicBezTo>
                  <a:pt x="63942" y="101917"/>
                  <a:pt x="66600" y="113862"/>
                  <a:pt x="73932" y="123424"/>
                </a:cubicBezTo>
                <a:lnTo>
                  <a:pt x="44909" y="152417"/>
                </a:lnTo>
                <a:cubicBezTo>
                  <a:pt x="36325" y="161002"/>
                  <a:pt x="22394" y="161002"/>
                  <a:pt x="13809" y="152417"/>
                </a:cubicBezTo>
                <a:cubicBezTo>
                  <a:pt x="5224" y="143832"/>
                  <a:pt x="5224" y="129901"/>
                  <a:pt x="13809" y="121316"/>
                </a:cubicBezTo>
                <a:lnTo>
                  <a:pt x="55174" y="79951"/>
                </a:lnTo>
                <a:lnTo>
                  <a:pt x="65867" y="9064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695196" y="4979341"/>
            <a:ext cx="5257420" cy="2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32" b="1" dirty="0">
                <a:solidFill>
                  <a:srgbClr val="E8E8E8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工具进化机制</a:t>
            </a:r>
            <a:endParaRPr lang="en-US" sz="1600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26" b="126"/>
          <a:stretch/>
        </p:blipFill>
        <p:spPr>
          <a:xfrm>
            <a:off x="507276" y="5103249"/>
            <a:ext cx="5379079" cy="1538121"/>
          </a:xfrm>
          <a:prstGeom prst="roundRect">
            <a:avLst>
              <a:gd name="adj" fmla="val 0"/>
            </a:avLst>
          </a:prstGeom>
        </p:spPr>
      </p:pic>
      <p:sp>
        <p:nvSpPr>
          <p:cNvPr id="39" name="Shape 36"/>
          <p:cNvSpPr/>
          <p:nvPr/>
        </p:nvSpPr>
        <p:spPr>
          <a:xfrm>
            <a:off x="6168371" y="4835957"/>
            <a:ext cx="5665847" cy="1894452"/>
          </a:xfrm>
          <a:custGeom>
            <a:avLst/>
            <a:gdLst/>
            <a:ahLst/>
            <a:cxnLst/>
            <a:rect l="l" t="t" r="r" b="b"/>
            <a:pathLst>
              <a:path w="5665847" h="2172488">
                <a:moveTo>
                  <a:pt x="69520" y="0"/>
                </a:moveTo>
                <a:lnTo>
                  <a:pt x="5596328" y="0"/>
                </a:lnTo>
                <a:cubicBezTo>
                  <a:pt x="5634722" y="0"/>
                  <a:pt x="5665847" y="31125"/>
                  <a:pt x="5665847" y="69520"/>
                </a:cubicBezTo>
                <a:lnTo>
                  <a:pt x="5665847" y="2102968"/>
                </a:lnTo>
                <a:cubicBezTo>
                  <a:pt x="5665847" y="2141363"/>
                  <a:pt x="5634722" y="2172488"/>
                  <a:pt x="5596328" y="2172488"/>
                </a:cubicBezTo>
                <a:lnTo>
                  <a:pt x="69520" y="2172488"/>
                </a:lnTo>
                <a:cubicBezTo>
                  <a:pt x="31125" y="2172488"/>
                  <a:pt x="0" y="2141363"/>
                  <a:pt x="0" y="2102968"/>
                </a:cubicBezTo>
                <a:lnTo>
                  <a:pt x="0" y="69520"/>
                </a:lnTo>
                <a:cubicBezTo>
                  <a:pt x="0" y="31151"/>
                  <a:pt x="31151" y="0"/>
                  <a:pt x="6952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7"/>
          <p:cNvSpPr/>
          <p:nvPr/>
        </p:nvSpPr>
        <p:spPr>
          <a:xfrm>
            <a:off x="6347465" y="5053206"/>
            <a:ext cx="121659" cy="139039"/>
          </a:xfrm>
          <a:custGeom>
            <a:avLst/>
            <a:gdLst/>
            <a:ahLst/>
            <a:cxnLst/>
            <a:rect l="l" t="t" r="r" b="b"/>
            <a:pathLst>
              <a:path w="121659" h="139039">
                <a:moveTo>
                  <a:pt x="104279" y="139039"/>
                </a:moveTo>
                <a:lnTo>
                  <a:pt x="26070" y="139039"/>
                </a:lnTo>
                <a:cubicBezTo>
                  <a:pt x="11677" y="139039"/>
                  <a:pt x="0" y="127362"/>
                  <a:pt x="0" y="112969"/>
                </a:cubicBezTo>
                <a:lnTo>
                  <a:pt x="0" y="26070"/>
                </a:lnTo>
                <a:cubicBezTo>
                  <a:pt x="0" y="11677"/>
                  <a:pt x="11677" y="0"/>
                  <a:pt x="26070" y="0"/>
                </a:cubicBezTo>
                <a:lnTo>
                  <a:pt x="108624" y="0"/>
                </a:lnTo>
                <a:cubicBezTo>
                  <a:pt x="115821" y="0"/>
                  <a:pt x="121659" y="5839"/>
                  <a:pt x="121659" y="13035"/>
                </a:cubicBezTo>
                <a:lnTo>
                  <a:pt x="121659" y="91244"/>
                </a:lnTo>
                <a:cubicBezTo>
                  <a:pt x="121659" y="96920"/>
                  <a:pt x="118020" y="101754"/>
                  <a:pt x="112969" y="103546"/>
                </a:cubicBezTo>
                <a:lnTo>
                  <a:pt x="112969" y="121659"/>
                </a:lnTo>
                <a:cubicBezTo>
                  <a:pt x="117776" y="121659"/>
                  <a:pt x="121659" y="125543"/>
                  <a:pt x="121659" y="130349"/>
                </a:cubicBezTo>
                <a:cubicBezTo>
                  <a:pt x="121659" y="135156"/>
                  <a:pt x="117776" y="139039"/>
                  <a:pt x="112969" y="139039"/>
                </a:cubicBezTo>
                <a:lnTo>
                  <a:pt x="104279" y="139039"/>
                </a:lnTo>
                <a:close/>
                <a:moveTo>
                  <a:pt x="26070" y="104279"/>
                </a:moveTo>
                <a:cubicBezTo>
                  <a:pt x="21263" y="104279"/>
                  <a:pt x="17380" y="108163"/>
                  <a:pt x="17380" y="112969"/>
                </a:cubicBezTo>
                <a:cubicBezTo>
                  <a:pt x="17380" y="117776"/>
                  <a:pt x="21263" y="121659"/>
                  <a:pt x="26070" y="121659"/>
                </a:cubicBezTo>
                <a:lnTo>
                  <a:pt x="95589" y="121659"/>
                </a:lnTo>
                <a:lnTo>
                  <a:pt x="95589" y="104279"/>
                </a:lnTo>
                <a:lnTo>
                  <a:pt x="26070" y="104279"/>
                </a:lnTo>
                <a:close/>
                <a:moveTo>
                  <a:pt x="34760" y="41277"/>
                </a:moveTo>
                <a:cubicBezTo>
                  <a:pt x="34760" y="44889"/>
                  <a:pt x="37666" y="47795"/>
                  <a:pt x="41277" y="47795"/>
                </a:cubicBezTo>
                <a:lnTo>
                  <a:pt x="89072" y="47795"/>
                </a:lnTo>
                <a:cubicBezTo>
                  <a:pt x="92684" y="47795"/>
                  <a:pt x="95589" y="44889"/>
                  <a:pt x="95589" y="41277"/>
                </a:cubicBezTo>
                <a:cubicBezTo>
                  <a:pt x="95589" y="37666"/>
                  <a:pt x="92684" y="34760"/>
                  <a:pt x="89072" y="34760"/>
                </a:cubicBezTo>
                <a:lnTo>
                  <a:pt x="41277" y="34760"/>
                </a:lnTo>
                <a:cubicBezTo>
                  <a:pt x="37666" y="34760"/>
                  <a:pt x="34760" y="37666"/>
                  <a:pt x="34760" y="41277"/>
                </a:cubicBezTo>
                <a:close/>
                <a:moveTo>
                  <a:pt x="41277" y="60830"/>
                </a:moveTo>
                <a:cubicBezTo>
                  <a:pt x="37666" y="60830"/>
                  <a:pt x="34760" y="63735"/>
                  <a:pt x="34760" y="67347"/>
                </a:cubicBezTo>
                <a:cubicBezTo>
                  <a:pt x="34760" y="70959"/>
                  <a:pt x="37666" y="73865"/>
                  <a:pt x="41277" y="73865"/>
                </a:cubicBezTo>
                <a:lnTo>
                  <a:pt x="89072" y="73865"/>
                </a:lnTo>
                <a:cubicBezTo>
                  <a:pt x="92684" y="73865"/>
                  <a:pt x="95589" y="70959"/>
                  <a:pt x="95589" y="67347"/>
                </a:cubicBezTo>
                <a:cubicBezTo>
                  <a:pt x="95589" y="63735"/>
                  <a:pt x="92684" y="60830"/>
                  <a:pt x="89072" y="60830"/>
                </a:cubicBezTo>
                <a:lnTo>
                  <a:pt x="41277" y="6083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8"/>
          <p:cNvSpPr/>
          <p:nvPr/>
        </p:nvSpPr>
        <p:spPr>
          <a:xfrm>
            <a:off x="6611015" y="5022791"/>
            <a:ext cx="764716" cy="1955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9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项目链接：</a:t>
            </a:r>
            <a:endParaRPr lang="en-US" sz="1600" dirty="0"/>
          </a:p>
        </p:txBody>
      </p:sp>
      <p:sp>
        <p:nvSpPr>
          <p:cNvPr id="42" name="Text 39"/>
          <p:cNvSpPr/>
          <p:nvPr/>
        </p:nvSpPr>
        <p:spPr>
          <a:xfrm>
            <a:off x="6321395" y="5296524"/>
            <a:ext cx="5439909" cy="173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https://github.com/jd-opensource/joyagent-jdgenie/tree/data_agent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OUR EFFORT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我们的努力：DeepEye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11420475" cy="5057775"/>
          </a:xfrm>
          <a:custGeom>
            <a:avLst/>
            <a:gdLst/>
            <a:ahLst/>
            <a:cxnLst/>
            <a:rect l="l" t="t" r="r" b="b"/>
            <a:pathLst>
              <a:path w="11420475" h="5057775">
                <a:moveTo>
                  <a:pt x="76221" y="0"/>
                </a:moveTo>
                <a:lnTo>
                  <a:pt x="11344254" y="0"/>
                </a:lnTo>
                <a:cubicBezTo>
                  <a:pt x="11386350" y="0"/>
                  <a:pt x="11420475" y="34125"/>
                  <a:pt x="11420475" y="76221"/>
                </a:cubicBezTo>
                <a:lnTo>
                  <a:pt x="11420475" y="4981554"/>
                </a:lnTo>
                <a:cubicBezTo>
                  <a:pt x="11420475" y="5023650"/>
                  <a:pt x="11386350" y="5057775"/>
                  <a:pt x="11344254" y="5057775"/>
                </a:cubicBezTo>
                <a:lnTo>
                  <a:pt x="76221" y="5057775"/>
                </a:lnTo>
                <a:cubicBezTo>
                  <a:pt x="34125" y="5057775"/>
                  <a:pt x="0" y="5023650"/>
                  <a:pt x="0" y="4981554"/>
                </a:cubicBezTo>
                <a:lnTo>
                  <a:pt x="0" y="76221"/>
                </a:lnTo>
                <a:cubicBezTo>
                  <a:pt x="0" y="34125"/>
                  <a:pt x="34125" y="0"/>
                  <a:pt x="7622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19125" y="1647825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Shape 5"/>
          <p:cNvSpPr/>
          <p:nvPr/>
        </p:nvSpPr>
        <p:spPr>
          <a:xfrm>
            <a:off x="765572" y="1809750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60734" y="17859"/>
                </a:moveTo>
                <a:cubicBezTo>
                  <a:pt x="115639" y="17859"/>
                  <a:pt x="79530" y="38398"/>
                  <a:pt x="53243" y="62843"/>
                </a:cubicBezTo>
                <a:cubicBezTo>
                  <a:pt x="27124" y="87120"/>
                  <a:pt x="9655" y="116086"/>
                  <a:pt x="1339" y="136010"/>
                </a:cubicBezTo>
                <a:cubicBezTo>
                  <a:pt x="-502" y="140419"/>
                  <a:pt x="-502" y="145331"/>
                  <a:pt x="1339" y="149740"/>
                </a:cubicBezTo>
                <a:cubicBezTo>
                  <a:pt x="9655" y="169664"/>
                  <a:pt x="27124" y="198686"/>
                  <a:pt x="53243" y="222907"/>
                </a:cubicBezTo>
                <a:cubicBezTo>
                  <a:pt x="79530" y="247297"/>
                  <a:pt x="115639" y="267891"/>
                  <a:pt x="160734" y="267891"/>
                </a:cubicBezTo>
                <a:cubicBezTo>
                  <a:pt x="205829" y="267891"/>
                  <a:pt x="241939" y="247352"/>
                  <a:pt x="268225" y="222907"/>
                </a:cubicBezTo>
                <a:cubicBezTo>
                  <a:pt x="294345" y="198630"/>
                  <a:pt x="311814" y="169664"/>
                  <a:pt x="320129" y="149740"/>
                </a:cubicBezTo>
                <a:cubicBezTo>
                  <a:pt x="321971" y="145331"/>
                  <a:pt x="321971" y="140419"/>
                  <a:pt x="320129" y="136010"/>
                </a:cubicBezTo>
                <a:cubicBezTo>
                  <a:pt x="311814" y="116086"/>
                  <a:pt x="294345" y="87064"/>
                  <a:pt x="268225" y="62843"/>
                </a:cubicBezTo>
                <a:cubicBezTo>
                  <a:pt x="241939" y="38453"/>
                  <a:pt x="205829" y="17859"/>
                  <a:pt x="160734" y="17859"/>
                </a:cubicBezTo>
                <a:close/>
                <a:moveTo>
                  <a:pt x="80367" y="142875"/>
                </a:moveTo>
                <a:cubicBezTo>
                  <a:pt x="80367" y="98519"/>
                  <a:pt x="116379" y="62508"/>
                  <a:pt x="160734" y="62508"/>
                </a:cubicBezTo>
                <a:cubicBezTo>
                  <a:pt x="205090" y="62508"/>
                  <a:pt x="241102" y="98519"/>
                  <a:pt x="241102" y="142875"/>
                </a:cubicBezTo>
                <a:cubicBezTo>
                  <a:pt x="241102" y="187231"/>
                  <a:pt x="205090" y="223242"/>
                  <a:pt x="160734" y="223242"/>
                </a:cubicBezTo>
                <a:cubicBezTo>
                  <a:pt x="116379" y="223242"/>
                  <a:pt x="80367" y="187231"/>
                  <a:pt x="80367" y="142875"/>
                </a:cubicBezTo>
                <a:close/>
                <a:moveTo>
                  <a:pt x="160734" y="107156"/>
                </a:moveTo>
                <a:cubicBezTo>
                  <a:pt x="160734" y="126857"/>
                  <a:pt x="144717" y="142875"/>
                  <a:pt x="125016" y="142875"/>
                </a:cubicBezTo>
                <a:cubicBezTo>
                  <a:pt x="118597" y="142875"/>
                  <a:pt x="112570" y="141201"/>
                  <a:pt x="107324" y="138187"/>
                </a:cubicBezTo>
                <a:cubicBezTo>
                  <a:pt x="106766" y="144270"/>
                  <a:pt x="107268" y="150521"/>
                  <a:pt x="108942" y="156716"/>
                </a:cubicBezTo>
                <a:cubicBezTo>
                  <a:pt x="116588" y="185291"/>
                  <a:pt x="146000" y="202257"/>
                  <a:pt x="174575" y="194611"/>
                </a:cubicBezTo>
                <a:cubicBezTo>
                  <a:pt x="203150" y="186965"/>
                  <a:pt x="220117" y="157553"/>
                  <a:pt x="212471" y="128978"/>
                </a:cubicBezTo>
                <a:cubicBezTo>
                  <a:pt x="205662" y="103473"/>
                  <a:pt x="181496" y="87232"/>
                  <a:pt x="156046" y="89464"/>
                </a:cubicBezTo>
                <a:cubicBezTo>
                  <a:pt x="159004" y="94655"/>
                  <a:pt x="160734" y="100682"/>
                  <a:pt x="160734" y="107156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6"/>
          <p:cNvSpPr/>
          <p:nvPr/>
        </p:nvSpPr>
        <p:spPr>
          <a:xfrm>
            <a:off x="1381125" y="1647825"/>
            <a:ext cx="13430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DeepEye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81125" y="1990725"/>
            <a:ext cx="12858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Stay Tuned!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9700468" y="1757363"/>
            <a:ext cx="1866900" cy="390525"/>
          </a:xfrm>
          <a:custGeom>
            <a:avLst/>
            <a:gdLst/>
            <a:ahLst/>
            <a:cxnLst/>
            <a:rect l="l" t="t" r="r" b="b"/>
            <a:pathLst>
              <a:path w="1866900" h="390525">
                <a:moveTo>
                  <a:pt x="76199" y="0"/>
                </a:moveTo>
                <a:lnTo>
                  <a:pt x="1790701" y="0"/>
                </a:lnTo>
                <a:cubicBezTo>
                  <a:pt x="1832784" y="0"/>
                  <a:pt x="1866900" y="34116"/>
                  <a:pt x="1866900" y="76199"/>
                </a:cubicBezTo>
                <a:lnTo>
                  <a:pt x="1866900" y="314326"/>
                </a:lnTo>
                <a:cubicBezTo>
                  <a:pt x="1866900" y="356409"/>
                  <a:pt x="1832784" y="390525"/>
                  <a:pt x="1790701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9857631" y="1838325"/>
            <a:ext cx="1628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L3级别自主数据智能体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38175" y="2486025"/>
            <a:ext cx="5343525" cy="838200"/>
          </a:xfrm>
          <a:custGeom>
            <a:avLst/>
            <a:gdLst/>
            <a:ahLst/>
            <a:cxnLst/>
            <a:rect l="l" t="t" r="r" b="b"/>
            <a:pathLst>
              <a:path w="5343525" h="838200">
                <a:moveTo>
                  <a:pt x="38100" y="0"/>
                </a:moveTo>
                <a:lnTo>
                  <a:pt x="5267324" y="0"/>
                </a:lnTo>
                <a:cubicBezTo>
                  <a:pt x="5309409" y="0"/>
                  <a:pt x="5343525" y="34116"/>
                  <a:pt x="5343525" y="76201"/>
                </a:cubicBezTo>
                <a:lnTo>
                  <a:pt x="5343525" y="761999"/>
                </a:lnTo>
                <a:cubicBezTo>
                  <a:pt x="5343525" y="804084"/>
                  <a:pt x="5309409" y="838200"/>
                  <a:pt x="5267324" y="838200"/>
                </a:cubicBezTo>
                <a:lnTo>
                  <a:pt x="38100" y="838200"/>
                </a:lnTo>
                <a:cubicBezTo>
                  <a:pt x="17058" y="838200"/>
                  <a:pt x="0" y="821142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38175" y="2486025"/>
            <a:ext cx="38100" cy="838200"/>
          </a:xfrm>
          <a:custGeom>
            <a:avLst/>
            <a:gdLst/>
            <a:ahLst/>
            <a:cxnLst/>
            <a:rect l="l" t="t" r="r" b="b"/>
            <a:pathLst>
              <a:path w="38100" h="838200">
                <a:moveTo>
                  <a:pt x="38100" y="0"/>
                </a:moveTo>
                <a:lnTo>
                  <a:pt x="38100" y="0"/>
                </a:lnTo>
                <a:lnTo>
                  <a:pt x="38100" y="838200"/>
                </a:lnTo>
                <a:lnTo>
                  <a:pt x="38100" y="838200"/>
                </a:lnTo>
                <a:cubicBezTo>
                  <a:pt x="17072" y="838200"/>
                  <a:pt x="0" y="821128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809625" y="26384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771525" y="263842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04925" y="2638425"/>
            <a:ext cx="2066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自主任务理解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304925" y="2943225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深度理解用户意图和任务目标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8175" y="3476625"/>
            <a:ext cx="5343525" cy="838200"/>
          </a:xfrm>
          <a:custGeom>
            <a:avLst/>
            <a:gdLst/>
            <a:ahLst/>
            <a:cxnLst/>
            <a:rect l="l" t="t" r="r" b="b"/>
            <a:pathLst>
              <a:path w="5343525" h="838200">
                <a:moveTo>
                  <a:pt x="38100" y="0"/>
                </a:moveTo>
                <a:lnTo>
                  <a:pt x="5267324" y="0"/>
                </a:lnTo>
                <a:cubicBezTo>
                  <a:pt x="5309409" y="0"/>
                  <a:pt x="5343525" y="34116"/>
                  <a:pt x="5343525" y="76201"/>
                </a:cubicBezTo>
                <a:lnTo>
                  <a:pt x="5343525" y="761999"/>
                </a:lnTo>
                <a:cubicBezTo>
                  <a:pt x="5343525" y="804084"/>
                  <a:pt x="5309409" y="838200"/>
                  <a:pt x="5267324" y="838200"/>
                </a:cubicBezTo>
                <a:lnTo>
                  <a:pt x="38100" y="838200"/>
                </a:lnTo>
                <a:cubicBezTo>
                  <a:pt x="17058" y="838200"/>
                  <a:pt x="0" y="821142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7"/>
          <p:cNvSpPr/>
          <p:nvPr/>
        </p:nvSpPr>
        <p:spPr>
          <a:xfrm>
            <a:off x="638175" y="3476625"/>
            <a:ext cx="38100" cy="838200"/>
          </a:xfrm>
          <a:custGeom>
            <a:avLst/>
            <a:gdLst/>
            <a:ahLst/>
            <a:cxnLst/>
            <a:rect l="l" t="t" r="r" b="b"/>
            <a:pathLst>
              <a:path w="38100" h="838200">
                <a:moveTo>
                  <a:pt x="38100" y="0"/>
                </a:moveTo>
                <a:lnTo>
                  <a:pt x="38100" y="0"/>
                </a:lnTo>
                <a:lnTo>
                  <a:pt x="38100" y="838200"/>
                </a:lnTo>
                <a:lnTo>
                  <a:pt x="38100" y="838200"/>
                </a:lnTo>
                <a:cubicBezTo>
                  <a:pt x="17072" y="838200"/>
                  <a:pt x="0" y="821128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809625" y="3629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771525" y="362902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2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04925" y="3629025"/>
            <a:ext cx="1609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智能管道编排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04925" y="3933825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自动设计最优执行流程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8175" y="4467225"/>
            <a:ext cx="5343525" cy="838200"/>
          </a:xfrm>
          <a:custGeom>
            <a:avLst/>
            <a:gdLst/>
            <a:ahLst/>
            <a:cxnLst/>
            <a:rect l="l" t="t" r="r" b="b"/>
            <a:pathLst>
              <a:path w="5343525" h="838200">
                <a:moveTo>
                  <a:pt x="38100" y="0"/>
                </a:moveTo>
                <a:lnTo>
                  <a:pt x="5267324" y="0"/>
                </a:lnTo>
                <a:cubicBezTo>
                  <a:pt x="5309409" y="0"/>
                  <a:pt x="5343525" y="34116"/>
                  <a:pt x="5343525" y="76201"/>
                </a:cubicBezTo>
                <a:lnTo>
                  <a:pt x="5343525" y="761999"/>
                </a:lnTo>
                <a:cubicBezTo>
                  <a:pt x="5343525" y="804084"/>
                  <a:pt x="5309409" y="838200"/>
                  <a:pt x="5267324" y="838200"/>
                </a:cubicBezTo>
                <a:lnTo>
                  <a:pt x="38100" y="838200"/>
                </a:lnTo>
                <a:cubicBezTo>
                  <a:pt x="17058" y="838200"/>
                  <a:pt x="0" y="821142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Shape 23"/>
          <p:cNvSpPr/>
          <p:nvPr/>
        </p:nvSpPr>
        <p:spPr>
          <a:xfrm>
            <a:off x="638175" y="4467225"/>
            <a:ext cx="38100" cy="838200"/>
          </a:xfrm>
          <a:custGeom>
            <a:avLst/>
            <a:gdLst/>
            <a:ahLst/>
            <a:cxnLst/>
            <a:rect l="l" t="t" r="r" b="b"/>
            <a:pathLst>
              <a:path w="38100" h="838200">
                <a:moveTo>
                  <a:pt x="38100" y="0"/>
                </a:moveTo>
                <a:lnTo>
                  <a:pt x="38100" y="0"/>
                </a:lnTo>
                <a:lnTo>
                  <a:pt x="38100" y="838200"/>
                </a:lnTo>
                <a:lnTo>
                  <a:pt x="38100" y="838200"/>
                </a:lnTo>
                <a:cubicBezTo>
                  <a:pt x="17072" y="838200"/>
                  <a:pt x="0" y="821128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Shape 24"/>
          <p:cNvSpPr/>
          <p:nvPr/>
        </p:nvSpPr>
        <p:spPr>
          <a:xfrm>
            <a:off x="809625" y="46196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771525" y="461962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304925" y="4619625"/>
            <a:ext cx="1762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全生命周期覆盖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304925" y="4924425"/>
            <a:ext cx="1752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管理→准备→分析一体化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229350" y="2486025"/>
            <a:ext cx="5343525" cy="838200"/>
          </a:xfrm>
          <a:custGeom>
            <a:avLst/>
            <a:gdLst/>
            <a:ahLst/>
            <a:cxnLst/>
            <a:rect l="l" t="t" r="r" b="b"/>
            <a:pathLst>
              <a:path w="5343525" h="838200">
                <a:moveTo>
                  <a:pt x="38100" y="0"/>
                </a:moveTo>
                <a:lnTo>
                  <a:pt x="5267324" y="0"/>
                </a:lnTo>
                <a:cubicBezTo>
                  <a:pt x="5309409" y="0"/>
                  <a:pt x="5343525" y="34116"/>
                  <a:pt x="5343525" y="76201"/>
                </a:cubicBezTo>
                <a:lnTo>
                  <a:pt x="5343525" y="761999"/>
                </a:lnTo>
                <a:cubicBezTo>
                  <a:pt x="5343525" y="804084"/>
                  <a:pt x="5309409" y="838200"/>
                  <a:pt x="5267324" y="838200"/>
                </a:cubicBezTo>
                <a:lnTo>
                  <a:pt x="38100" y="838200"/>
                </a:lnTo>
                <a:cubicBezTo>
                  <a:pt x="17058" y="838200"/>
                  <a:pt x="0" y="821142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229350" y="2486025"/>
            <a:ext cx="38100" cy="838200"/>
          </a:xfrm>
          <a:custGeom>
            <a:avLst/>
            <a:gdLst/>
            <a:ahLst/>
            <a:cxnLst/>
            <a:rect l="l" t="t" r="r" b="b"/>
            <a:pathLst>
              <a:path w="38100" h="838200">
                <a:moveTo>
                  <a:pt x="38100" y="0"/>
                </a:moveTo>
                <a:lnTo>
                  <a:pt x="38100" y="0"/>
                </a:lnTo>
                <a:lnTo>
                  <a:pt x="38100" y="838200"/>
                </a:lnTo>
                <a:lnTo>
                  <a:pt x="38100" y="838200"/>
                </a:lnTo>
                <a:cubicBezTo>
                  <a:pt x="17072" y="838200"/>
                  <a:pt x="0" y="821128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6400800" y="26384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6362700" y="263842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896100" y="2638425"/>
            <a:ext cx="1914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动态工具合成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896100" y="2943225"/>
            <a:ext cx="190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根据任务需求动态创建工具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229350" y="3476625"/>
            <a:ext cx="5343525" cy="838200"/>
          </a:xfrm>
          <a:custGeom>
            <a:avLst/>
            <a:gdLst/>
            <a:ahLst/>
            <a:cxnLst/>
            <a:rect l="l" t="t" r="r" b="b"/>
            <a:pathLst>
              <a:path w="5343525" h="838200">
                <a:moveTo>
                  <a:pt x="38100" y="0"/>
                </a:moveTo>
                <a:lnTo>
                  <a:pt x="5267324" y="0"/>
                </a:lnTo>
                <a:cubicBezTo>
                  <a:pt x="5309409" y="0"/>
                  <a:pt x="5343525" y="34116"/>
                  <a:pt x="5343525" y="76201"/>
                </a:cubicBezTo>
                <a:lnTo>
                  <a:pt x="5343525" y="761999"/>
                </a:lnTo>
                <a:cubicBezTo>
                  <a:pt x="5343525" y="804084"/>
                  <a:pt x="5309409" y="838200"/>
                  <a:pt x="5267324" y="838200"/>
                </a:cubicBezTo>
                <a:lnTo>
                  <a:pt x="38100" y="838200"/>
                </a:lnTo>
                <a:cubicBezTo>
                  <a:pt x="17058" y="838200"/>
                  <a:pt x="0" y="821142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6229350" y="3476625"/>
            <a:ext cx="38100" cy="838200"/>
          </a:xfrm>
          <a:custGeom>
            <a:avLst/>
            <a:gdLst/>
            <a:ahLst/>
            <a:cxnLst/>
            <a:rect l="l" t="t" r="r" b="b"/>
            <a:pathLst>
              <a:path w="38100" h="838200">
                <a:moveTo>
                  <a:pt x="38100" y="0"/>
                </a:moveTo>
                <a:lnTo>
                  <a:pt x="38100" y="0"/>
                </a:lnTo>
                <a:lnTo>
                  <a:pt x="38100" y="838200"/>
                </a:lnTo>
                <a:lnTo>
                  <a:pt x="38100" y="838200"/>
                </a:lnTo>
                <a:cubicBezTo>
                  <a:pt x="17072" y="838200"/>
                  <a:pt x="0" y="821128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Shape 36"/>
          <p:cNvSpPr/>
          <p:nvPr/>
        </p:nvSpPr>
        <p:spPr>
          <a:xfrm>
            <a:off x="6400800" y="36290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6362700" y="362902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5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896100" y="3629025"/>
            <a:ext cx="1152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自我反思优化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896100" y="3933825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持续学习和改进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229350" y="4467225"/>
            <a:ext cx="5343525" cy="838200"/>
          </a:xfrm>
          <a:custGeom>
            <a:avLst/>
            <a:gdLst/>
            <a:ahLst/>
            <a:cxnLst/>
            <a:rect l="l" t="t" r="r" b="b"/>
            <a:pathLst>
              <a:path w="5343525" h="838200">
                <a:moveTo>
                  <a:pt x="38100" y="0"/>
                </a:moveTo>
                <a:lnTo>
                  <a:pt x="5267324" y="0"/>
                </a:lnTo>
                <a:cubicBezTo>
                  <a:pt x="5309409" y="0"/>
                  <a:pt x="5343525" y="34116"/>
                  <a:pt x="5343525" y="76201"/>
                </a:cubicBezTo>
                <a:lnTo>
                  <a:pt x="5343525" y="761999"/>
                </a:lnTo>
                <a:cubicBezTo>
                  <a:pt x="5343525" y="804084"/>
                  <a:pt x="5309409" y="838200"/>
                  <a:pt x="5267324" y="838200"/>
                </a:cubicBezTo>
                <a:lnTo>
                  <a:pt x="38100" y="838200"/>
                </a:lnTo>
                <a:cubicBezTo>
                  <a:pt x="17058" y="838200"/>
                  <a:pt x="0" y="821142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229350" y="4467225"/>
            <a:ext cx="38100" cy="838200"/>
          </a:xfrm>
          <a:custGeom>
            <a:avLst/>
            <a:gdLst/>
            <a:ahLst/>
            <a:cxnLst/>
            <a:rect l="l" t="t" r="r" b="b"/>
            <a:pathLst>
              <a:path w="38100" h="838200">
                <a:moveTo>
                  <a:pt x="38100" y="0"/>
                </a:moveTo>
                <a:lnTo>
                  <a:pt x="38100" y="0"/>
                </a:lnTo>
                <a:lnTo>
                  <a:pt x="38100" y="838200"/>
                </a:lnTo>
                <a:lnTo>
                  <a:pt x="38100" y="838200"/>
                </a:lnTo>
                <a:cubicBezTo>
                  <a:pt x="17072" y="838200"/>
                  <a:pt x="0" y="821128"/>
                  <a:pt x="0" y="800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6400800" y="4619625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90500" y="0"/>
                </a:moveTo>
                <a:lnTo>
                  <a:pt x="190500" y="0"/>
                </a:lnTo>
                <a:cubicBezTo>
                  <a:pt x="295640" y="0"/>
                  <a:pt x="381000" y="85360"/>
                  <a:pt x="381000" y="190500"/>
                </a:cubicBezTo>
                <a:lnTo>
                  <a:pt x="381000" y="190500"/>
                </a:lnTo>
                <a:cubicBezTo>
                  <a:pt x="381000" y="295640"/>
                  <a:pt x="295640" y="381000"/>
                  <a:pt x="190500" y="381000"/>
                </a:cubicBezTo>
                <a:lnTo>
                  <a:pt x="190500" y="381000"/>
                </a:lnTo>
                <a:cubicBezTo>
                  <a:pt x="85360" y="381000"/>
                  <a:pt x="0" y="295640"/>
                  <a:pt x="0" y="190500"/>
                </a:cubicBezTo>
                <a:lnTo>
                  <a:pt x="0" y="190500"/>
                </a:lnTo>
                <a:cubicBezTo>
                  <a:pt x="0" y="85360"/>
                  <a:pt x="85360" y="0"/>
                  <a:pt x="1905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6362700" y="4619625"/>
            <a:ext cx="45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896100" y="4619625"/>
            <a:ext cx="1457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人机协作界面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896100" y="4924425"/>
            <a:ext cx="1447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直观高效的交互体验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23888" y="5653088"/>
            <a:ext cx="10944225" cy="581025"/>
          </a:xfrm>
          <a:custGeom>
            <a:avLst/>
            <a:gdLst/>
            <a:ahLst/>
            <a:cxnLst/>
            <a:rect l="l" t="t" r="r" b="b"/>
            <a:pathLst>
              <a:path w="10944225" h="581025">
                <a:moveTo>
                  <a:pt x="76201" y="0"/>
                </a:moveTo>
                <a:lnTo>
                  <a:pt x="10868024" y="0"/>
                </a:lnTo>
                <a:cubicBezTo>
                  <a:pt x="10910080" y="0"/>
                  <a:pt x="10944225" y="34145"/>
                  <a:pt x="10944225" y="76201"/>
                </a:cubicBezTo>
                <a:lnTo>
                  <a:pt x="10944225" y="504824"/>
                </a:lnTo>
                <a:cubicBezTo>
                  <a:pt x="10944225" y="546880"/>
                  <a:pt x="10910080" y="581025"/>
                  <a:pt x="10868024" y="581025"/>
                </a:cubicBezTo>
                <a:lnTo>
                  <a:pt x="76201" y="581025"/>
                </a:lnTo>
                <a:cubicBezTo>
                  <a:pt x="34145" y="581025"/>
                  <a:pt x="0" y="546880"/>
                  <a:pt x="0" y="504824"/>
                </a:cubicBezTo>
                <a:lnTo>
                  <a:pt x="0" y="76201"/>
                </a:lnTo>
                <a:cubicBezTo>
                  <a:pt x="0" y="34145"/>
                  <a:pt x="34145" y="0"/>
                  <a:pt x="7620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9" name="Shape 47"/>
          <p:cNvSpPr/>
          <p:nvPr/>
        </p:nvSpPr>
        <p:spPr>
          <a:xfrm>
            <a:off x="4623867" y="585787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42863" y="107156"/>
                </a:moveTo>
                <a:lnTo>
                  <a:pt x="8204" y="107156"/>
                </a:lnTo>
                <a:cubicBezTo>
                  <a:pt x="-134" y="107156"/>
                  <a:pt x="-5257" y="98081"/>
                  <a:pt x="-971" y="90915"/>
                </a:cubicBezTo>
                <a:lnTo>
                  <a:pt x="16743" y="61380"/>
                </a:lnTo>
                <a:cubicBezTo>
                  <a:pt x="19656" y="56525"/>
                  <a:pt x="24880" y="53578"/>
                  <a:pt x="30540" y="53578"/>
                </a:cubicBezTo>
                <a:lnTo>
                  <a:pt x="62352" y="53578"/>
                </a:lnTo>
                <a:cubicBezTo>
                  <a:pt x="87835" y="10414"/>
                  <a:pt x="125842" y="8238"/>
                  <a:pt x="151258" y="11955"/>
                </a:cubicBezTo>
                <a:cubicBezTo>
                  <a:pt x="155544" y="12591"/>
                  <a:pt x="158893" y="15939"/>
                  <a:pt x="159495" y="20192"/>
                </a:cubicBezTo>
                <a:cubicBezTo>
                  <a:pt x="163212" y="45608"/>
                  <a:pt x="161036" y="83615"/>
                  <a:pt x="117872" y="109098"/>
                </a:cubicBezTo>
                <a:lnTo>
                  <a:pt x="117872" y="140910"/>
                </a:lnTo>
                <a:cubicBezTo>
                  <a:pt x="117872" y="146570"/>
                  <a:pt x="114925" y="151794"/>
                  <a:pt x="110070" y="154707"/>
                </a:cubicBezTo>
                <a:lnTo>
                  <a:pt x="80535" y="172421"/>
                </a:lnTo>
                <a:cubicBezTo>
                  <a:pt x="73402" y="176707"/>
                  <a:pt x="64294" y="171550"/>
                  <a:pt x="64294" y="163246"/>
                </a:cubicBezTo>
                <a:lnTo>
                  <a:pt x="64294" y="128588"/>
                </a:lnTo>
                <a:cubicBezTo>
                  <a:pt x="64294" y="116767"/>
                  <a:pt x="54683" y="107156"/>
                  <a:pt x="42863" y="107156"/>
                </a:cubicBezTo>
                <a:lnTo>
                  <a:pt x="42829" y="107156"/>
                </a:lnTo>
                <a:close/>
                <a:moveTo>
                  <a:pt x="133945" y="53578"/>
                </a:moveTo>
                <a:cubicBezTo>
                  <a:pt x="133945" y="44707"/>
                  <a:pt x="126743" y="37505"/>
                  <a:pt x="117872" y="37505"/>
                </a:cubicBezTo>
                <a:cubicBezTo>
                  <a:pt x="109001" y="37505"/>
                  <a:pt x="101798" y="44707"/>
                  <a:pt x="101798" y="53578"/>
                </a:cubicBezTo>
                <a:cubicBezTo>
                  <a:pt x="101798" y="62449"/>
                  <a:pt x="109001" y="69652"/>
                  <a:pt x="117872" y="69652"/>
                </a:cubicBezTo>
                <a:cubicBezTo>
                  <a:pt x="126743" y="69652"/>
                  <a:pt x="133945" y="62449"/>
                  <a:pt x="133945" y="5357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0" name="Text 48"/>
          <p:cNvSpPr/>
          <p:nvPr/>
        </p:nvSpPr>
        <p:spPr>
          <a:xfrm>
            <a:off x="1014413" y="5810250"/>
            <a:ext cx="10439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DeepEye 正在开发中，敬请期待！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kern="0" spc="5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DEEPEYE DEMO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DeepEye系统展示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984250"/>
            <a:ext cx="762000" cy="31750"/>
          </a:xfrm>
          <a:custGeom>
            <a:avLst/>
            <a:gdLst/>
            <a:ahLst/>
            <a:cxnLst/>
            <a:rect l="l" t="t" r="r" b="b"/>
            <a:pathLst>
              <a:path w="762000" h="31750">
                <a:moveTo>
                  <a:pt x="0" y="0"/>
                </a:moveTo>
                <a:lnTo>
                  <a:pt x="762000" y="0"/>
                </a:lnTo>
                <a:lnTo>
                  <a:pt x="762000" y="31750"/>
                </a:lnTo>
                <a:lnTo>
                  <a:pt x="0" y="3175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21469" y="1146969"/>
            <a:ext cx="11549063" cy="5530425"/>
          </a:xfrm>
          <a:custGeom>
            <a:avLst/>
            <a:gdLst/>
            <a:ahLst/>
            <a:cxnLst/>
            <a:rect l="l" t="t" r="r" b="b"/>
            <a:pathLst>
              <a:path w="11549063" h="7048500">
                <a:moveTo>
                  <a:pt x="63507" y="0"/>
                </a:moveTo>
                <a:lnTo>
                  <a:pt x="11485556" y="0"/>
                </a:lnTo>
                <a:cubicBezTo>
                  <a:pt x="11520629" y="0"/>
                  <a:pt x="11549063" y="28433"/>
                  <a:pt x="11549063" y="63507"/>
                </a:cubicBezTo>
                <a:lnTo>
                  <a:pt x="11549063" y="6984993"/>
                </a:lnTo>
                <a:cubicBezTo>
                  <a:pt x="11549063" y="7020067"/>
                  <a:pt x="11520629" y="7048500"/>
                  <a:pt x="11485556" y="7048500"/>
                </a:cubicBezTo>
                <a:lnTo>
                  <a:pt x="63507" y="7048500"/>
                </a:lnTo>
                <a:cubicBezTo>
                  <a:pt x="28433" y="7048500"/>
                  <a:pt x="0" y="7020067"/>
                  <a:pt x="0" y="6984993"/>
                </a:cubicBezTo>
                <a:lnTo>
                  <a:pt x="0" y="63507"/>
                </a:lnTo>
                <a:cubicBezTo>
                  <a:pt x="0" y="28457"/>
                  <a:pt x="28457" y="0"/>
                  <a:pt x="63507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08000" y="134143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11906"/>
                </a:moveTo>
                <a:cubicBezTo>
                  <a:pt x="10678" y="11906"/>
                  <a:pt x="0" y="22585"/>
                  <a:pt x="0" y="35719"/>
                </a:cubicBezTo>
                <a:lnTo>
                  <a:pt x="0" y="130969"/>
                </a:lnTo>
                <a:cubicBezTo>
                  <a:pt x="0" y="144103"/>
                  <a:pt x="10678" y="154781"/>
                  <a:pt x="23812" y="154781"/>
                </a:cubicBezTo>
                <a:lnTo>
                  <a:pt x="77391" y="154781"/>
                </a:lnTo>
                <a:lnTo>
                  <a:pt x="71438" y="172641"/>
                </a:lnTo>
                <a:lnTo>
                  <a:pt x="44648" y="172641"/>
                </a:lnTo>
                <a:cubicBezTo>
                  <a:pt x="39700" y="172641"/>
                  <a:pt x="35719" y="176622"/>
                  <a:pt x="35719" y="181570"/>
                </a:cubicBezTo>
                <a:cubicBezTo>
                  <a:pt x="35719" y="186519"/>
                  <a:pt x="39700" y="190500"/>
                  <a:pt x="44648" y="190500"/>
                </a:cubicBezTo>
                <a:lnTo>
                  <a:pt x="145852" y="190500"/>
                </a:lnTo>
                <a:cubicBezTo>
                  <a:pt x="150800" y="190500"/>
                  <a:pt x="154781" y="186519"/>
                  <a:pt x="154781" y="181570"/>
                </a:cubicBezTo>
                <a:cubicBezTo>
                  <a:pt x="154781" y="176622"/>
                  <a:pt x="150800" y="172641"/>
                  <a:pt x="145852" y="172641"/>
                </a:cubicBezTo>
                <a:lnTo>
                  <a:pt x="119063" y="172641"/>
                </a:lnTo>
                <a:lnTo>
                  <a:pt x="113109" y="154781"/>
                </a:lnTo>
                <a:lnTo>
                  <a:pt x="166688" y="154781"/>
                </a:lnTo>
                <a:cubicBezTo>
                  <a:pt x="179822" y="154781"/>
                  <a:pt x="190500" y="144103"/>
                  <a:pt x="190500" y="130969"/>
                </a:cubicBezTo>
                <a:lnTo>
                  <a:pt x="190500" y="35719"/>
                </a:lnTo>
                <a:cubicBezTo>
                  <a:pt x="190500" y="22585"/>
                  <a:pt x="179822" y="11906"/>
                  <a:pt x="166688" y="11906"/>
                </a:cubicBezTo>
                <a:lnTo>
                  <a:pt x="23812" y="11906"/>
                </a:lnTo>
                <a:close/>
                <a:moveTo>
                  <a:pt x="35719" y="35719"/>
                </a:moveTo>
                <a:lnTo>
                  <a:pt x="154781" y="35719"/>
                </a:lnTo>
                <a:cubicBezTo>
                  <a:pt x="161367" y="35719"/>
                  <a:pt x="166688" y="41039"/>
                  <a:pt x="166688" y="47625"/>
                </a:cubicBezTo>
                <a:lnTo>
                  <a:pt x="166688" y="107156"/>
                </a:lnTo>
                <a:cubicBezTo>
                  <a:pt x="166688" y="113742"/>
                  <a:pt x="161367" y="119063"/>
                  <a:pt x="154781" y="119063"/>
                </a:cubicBezTo>
                <a:lnTo>
                  <a:pt x="35719" y="119063"/>
                </a:lnTo>
                <a:cubicBezTo>
                  <a:pt x="29133" y="119063"/>
                  <a:pt x="23812" y="113742"/>
                  <a:pt x="23812" y="107156"/>
                </a:cubicBezTo>
                <a:lnTo>
                  <a:pt x="23812" y="47625"/>
                </a:lnTo>
                <a:cubicBezTo>
                  <a:pt x="23812" y="41039"/>
                  <a:pt x="29133" y="35719"/>
                  <a:pt x="35719" y="3571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22313" y="1309688"/>
            <a:ext cx="1108075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DeepEye工作流程</a:t>
            </a:r>
            <a:endParaRPr lang="en-US" sz="16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1029" b="9760"/>
          <a:stretch>
            <a:fillRect/>
          </a:stretch>
        </p:blipFill>
        <p:spPr>
          <a:xfrm>
            <a:off x="484188" y="1694657"/>
            <a:ext cx="11223625" cy="3884021"/>
          </a:xfrm>
          <a:prstGeom prst="roundRect">
            <a:avLst>
              <a:gd name="adj" fmla="val 0"/>
            </a:avLst>
          </a:prstGeom>
        </p:spPr>
      </p:pic>
      <p:sp>
        <p:nvSpPr>
          <p:cNvPr id="9" name="Shape 6"/>
          <p:cNvSpPr/>
          <p:nvPr/>
        </p:nvSpPr>
        <p:spPr>
          <a:xfrm>
            <a:off x="543718" y="5741397"/>
            <a:ext cx="2714625" cy="603250"/>
          </a:xfrm>
          <a:custGeom>
            <a:avLst/>
            <a:gdLst/>
            <a:ahLst/>
            <a:cxnLst/>
            <a:rect l="l" t="t" r="r" b="b"/>
            <a:pathLst>
              <a:path w="2714625" h="603250">
                <a:moveTo>
                  <a:pt x="63498" y="0"/>
                </a:moveTo>
                <a:lnTo>
                  <a:pt x="2651127" y="0"/>
                </a:lnTo>
                <a:cubicBezTo>
                  <a:pt x="2686196" y="0"/>
                  <a:pt x="2714625" y="28429"/>
                  <a:pt x="2714625" y="63498"/>
                </a:cubicBezTo>
                <a:lnTo>
                  <a:pt x="2714625" y="539752"/>
                </a:lnTo>
                <a:cubicBezTo>
                  <a:pt x="2714625" y="574821"/>
                  <a:pt x="2686196" y="603250"/>
                  <a:pt x="2651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7"/>
          <p:cNvSpPr/>
          <p:nvPr/>
        </p:nvSpPr>
        <p:spPr>
          <a:xfrm>
            <a:off x="1803797" y="58366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44648" y="20836"/>
                </a:moveTo>
                <a:cubicBezTo>
                  <a:pt x="44648" y="9339"/>
                  <a:pt x="53987" y="0"/>
                  <a:pt x="65484" y="0"/>
                </a:cubicBezTo>
                <a:lnTo>
                  <a:pt x="74414" y="0"/>
                </a:lnTo>
                <a:cubicBezTo>
                  <a:pt x="81000" y="0"/>
                  <a:pt x="86320" y="5321"/>
                  <a:pt x="86320" y="11906"/>
                </a:cubicBezTo>
                <a:lnTo>
                  <a:pt x="86320" y="178594"/>
                </a:lnTo>
                <a:cubicBezTo>
                  <a:pt x="86320" y="185179"/>
                  <a:pt x="81000" y="190500"/>
                  <a:pt x="74414" y="190500"/>
                </a:cubicBezTo>
                <a:lnTo>
                  <a:pt x="62508" y="190500"/>
                </a:lnTo>
                <a:cubicBezTo>
                  <a:pt x="51420" y="190500"/>
                  <a:pt x="42081" y="182910"/>
                  <a:pt x="39439" y="172641"/>
                </a:cubicBezTo>
                <a:cubicBezTo>
                  <a:pt x="39179" y="172641"/>
                  <a:pt x="38956" y="172641"/>
                  <a:pt x="38695" y="172641"/>
                </a:cubicBezTo>
                <a:cubicBezTo>
                  <a:pt x="22250" y="172641"/>
                  <a:pt x="8930" y="159321"/>
                  <a:pt x="8930" y="142875"/>
                </a:cubicBezTo>
                <a:cubicBezTo>
                  <a:pt x="8930" y="136178"/>
                  <a:pt x="11162" y="130001"/>
                  <a:pt x="14883" y="125016"/>
                </a:cubicBezTo>
                <a:cubicBezTo>
                  <a:pt x="7665" y="119583"/>
                  <a:pt x="2977" y="110951"/>
                  <a:pt x="2977" y="101203"/>
                </a:cubicBezTo>
                <a:cubicBezTo>
                  <a:pt x="2977" y="89706"/>
                  <a:pt x="9525" y="79697"/>
                  <a:pt x="19050" y="74749"/>
                </a:cubicBezTo>
                <a:cubicBezTo>
                  <a:pt x="16408" y="70284"/>
                  <a:pt x="14883" y="65075"/>
                  <a:pt x="14883" y="59531"/>
                </a:cubicBezTo>
                <a:cubicBezTo>
                  <a:pt x="14883" y="43086"/>
                  <a:pt x="28203" y="29766"/>
                  <a:pt x="44648" y="29766"/>
                </a:cubicBezTo>
                <a:lnTo>
                  <a:pt x="44648" y="20836"/>
                </a:lnTo>
                <a:close/>
                <a:moveTo>
                  <a:pt x="145852" y="20836"/>
                </a:moveTo>
                <a:lnTo>
                  <a:pt x="145852" y="29766"/>
                </a:lnTo>
                <a:cubicBezTo>
                  <a:pt x="162297" y="29766"/>
                  <a:pt x="175617" y="43086"/>
                  <a:pt x="175617" y="59531"/>
                </a:cubicBezTo>
                <a:cubicBezTo>
                  <a:pt x="175617" y="65112"/>
                  <a:pt x="174092" y="70321"/>
                  <a:pt x="171450" y="74749"/>
                </a:cubicBezTo>
                <a:cubicBezTo>
                  <a:pt x="181012" y="79697"/>
                  <a:pt x="187523" y="89669"/>
                  <a:pt x="187523" y="101203"/>
                </a:cubicBezTo>
                <a:cubicBezTo>
                  <a:pt x="187523" y="110951"/>
                  <a:pt x="182835" y="119583"/>
                  <a:pt x="175617" y="125016"/>
                </a:cubicBezTo>
                <a:cubicBezTo>
                  <a:pt x="179338" y="130001"/>
                  <a:pt x="181570" y="136178"/>
                  <a:pt x="181570" y="142875"/>
                </a:cubicBezTo>
                <a:cubicBezTo>
                  <a:pt x="181570" y="159321"/>
                  <a:pt x="168250" y="172641"/>
                  <a:pt x="151805" y="172641"/>
                </a:cubicBezTo>
                <a:cubicBezTo>
                  <a:pt x="151544" y="172641"/>
                  <a:pt x="151321" y="172641"/>
                  <a:pt x="151061" y="172641"/>
                </a:cubicBezTo>
                <a:cubicBezTo>
                  <a:pt x="148419" y="182910"/>
                  <a:pt x="139080" y="190500"/>
                  <a:pt x="127992" y="190500"/>
                </a:cubicBezTo>
                <a:lnTo>
                  <a:pt x="116086" y="190500"/>
                </a:lnTo>
                <a:cubicBezTo>
                  <a:pt x="109500" y="190500"/>
                  <a:pt x="104180" y="185179"/>
                  <a:pt x="104180" y="178594"/>
                </a:cubicBezTo>
                <a:lnTo>
                  <a:pt x="104180" y="11906"/>
                </a:lnTo>
                <a:cubicBezTo>
                  <a:pt x="104180" y="5321"/>
                  <a:pt x="109500" y="0"/>
                  <a:pt x="116086" y="0"/>
                </a:cubicBezTo>
                <a:lnTo>
                  <a:pt x="125016" y="0"/>
                </a:lnTo>
                <a:cubicBezTo>
                  <a:pt x="136513" y="0"/>
                  <a:pt x="145852" y="9339"/>
                  <a:pt x="145852" y="2083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8"/>
          <p:cNvSpPr/>
          <p:nvPr/>
        </p:nvSpPr>
        <p:spPr>
          <a:xfrm>
            <a:off x="611187" y="609064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智能理解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381375" y="5741397"/>
            <a:ext cx="2714625" cy="603250"/>
          </a:xfrm>
          <a:custGeom>
            <a:avLst/>
            <a:gdLst/>
            <a:ahLst/>
            <a:cxnLst/>
            <a:rect l="l" t="t" r="r" b="b"/>
            <a:pathLst>
              <a:path w="2714625" h="603250">
                <a:moveTo>
                  <a:pt x="63498" y="0"/>
                </a:moveTo>
                <a:lnTo>
                  <a:pt x="2651127" y="0"/>
                </a:lnTo>
                <a:cubicBezTo>
                  <a:pt x="2686196" y="0"/>
                  <a:pt x="2714625" y="28429"/>
                  <a:pt x="2714625" y="63498"/>
                </a:cubicBezTo>
                <a:lnTo>
                  <a:pt x="2714625" y="539752"/>
                </a:lnTo>
                <a:cubicBezTo>
                  <a:pt x="2714625" y="574821"/>
                  <a:pt x="2686196" y="603250"/>
                  <a:pt x="2651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0"/>
          <p:cNvSpPr/>
          <p:nvPr/>
        </p:nvSpPr>
        <p:spPr>
          <a:xfrm>
            <a:off x="4641453" y="58366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29766"/>
                </a:moveTo>
                <a:cubicBezTo>
                  <a:pt x="0" y="19906"/>
                  <a:pt x="8000" y="11906"/>
                  <a:pt x="17859" y="11906"/>
                </a:cubicBezTo>
                <a:lnTo>
                  <a:pt x="53578" y="11906"/>
                </a:lnTo>
                <a:cubicBezTo>
                  <a:pt x="63438" y="11906"/>
                  <a:pt x="71438" y="19906"/>
                  <a:pt x="71438" y="29766"/>
                </a:cubicBezTo>
                <a:lnTo>
                  <a:pt x="71438" y="35719"/>
                </a:lnTo>
                <a:lnTo>
                  <a:pt x="119063" y="35719"/>
                </a:lnTo>
                <a:lnTo>
                  <a:pt x="119063" y="29766"/>
                </a:lnTo>
                <a:cubicBezTo>
                  <a:pt x="119063" y="19906"/>
                  <a:pt x="127062" y="11906"/>
                  <a:pt x="136922" y="11906"/>
                </a:cubicBezTo>
                <a:lnTo>
                  <a:pt x="172641" y="11906"/>
                </a:lnTo>
                <a:cubicBezTo>
                  <a:pt x="182500" y="11906"/>
                  <a:pt x="190500" y="19906"/>
                  <a:pt x="190500" y="29766"/>
                </a:cubicBezTo>
                <a:lnTo>
                  <a:pt x="190500" y="65484"/>
                </a:lnTo>
                <a:cubicBezTo>
                  <a:pt x="190500" y="75344"/>
                  <a:pt x="182500" y="83344"/>
                  <a:pt x="172641" y="83344"/>
                </a:cubicBezTo>
                <a:lnTo>
                  <a:pt x="136922" y="83344"/>
                </a:lnTo>
                <a:cubicBezTo>
                  <a:pt x="127062" y="83344"/>
                  <a:pt x="119063" y="75344"/>
                  <a:pt x="119063" y="65484"/>
                </a:cubicBezTo>
                <a:lnTo>
                  <a:pt x="119063" y="59531"/>
                </a:lnTo>
                <a:lnTo>
                  <a:pt x="71438" y="59531"/>
                </a:lnTo>
                <a:lnTo>
                  <a:pt x="71438" y="65484"/>
                </a:lnTo>
                <a:cubicBezTo>
                  <a:pt x="71438" y="68200"/>
                  <a:pt x="70805" y="70805"/>
                  <a:pt x="69726" y="73112"/>
                </a:cubicBezTo>
                <a:lnTo>
                  <a:pt x="95250" y="107156"/>
                </a:lnTo>
                <a:lnTo>
                  <a:pt x="125016" y="107156"/>
                </a:lnTo>
                <a:cubicBezTo>
                  <a:pt x="134875" y="107156"/>
                  <a:pt x="142875" y="115156"/>
                  <a:pt x="142875" y="125016"/>
                </a:cubicBezTo>
                <a:lnTo>
                  <a:pt x="142875" y="160734"/>
                </a:lnTo>
                <a:cubicBezTo>
                  <a:pt x="142875" y="170594"/>
                  <a:pt x="134875" y="178594"/>
                  <a:pt x="125016" y="178594"/>
                </a:cubicBezTo>
                <a:lnTo>
                  <a:pt x="89297" y="178594"/>
                </a:lnTo>
                <a:cubicBezTo>
                  <a:pt x="79437" y="178594"/>
                  <a:pt x="71438" y="170594"/>
                  <a:pt x="71438" y="160734"/>
                </a:cubicBezTo>
                <a:lnTo>
                  <a:pt x="71438" y="125016"/>
                </a:lnTo>
                <a:cubicBezTo>
                  <a:pt x="71438" y="122300"/>
                  <a:pt x="72070" y="119695"/>
                  <a:pt x="73149" y="117388"/>
                </a:cubicBezTo>
                <a:lnTo>
                  <a:pt x="47625" y="83344"/>
                </a:lnTo>
                <a:lnTo>
                  <a:pt x="17859" y="83344"/>
                </a:lnTo>
                <a:cubicBezTo>
                  <a:pt x="8000" y="83344"/>
                  <a:pt x="0" y="75344"/>
                  <a:pt x="0" y="65484"/>
                </a:cubicBezTo>
                <a:lnTo>
                  <a:pt x="0" y="29766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1"/>
          <p:cNvSpPr/>
          <p:nvPr/>
        </p:nvSpPr>
        <p:spPr>
          <a:xfrm>
            <a:off x="3448844" y="609064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自动编排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6219031" y="5741397"/>
            <a:ext cx="2714625" cy="603250"/>
          </a:xfrm>
          <a:custGeom>
            <a:avLst/>
            <a:gdLst/>
            <a:ahLst/>
            <a:cxnLst/>
            <a:rect l="l" t="t" r="r" b="b"/>
            <a:pathLst>
              <a:path w="2714625" h="603250">
                <a:moveTo>
                  <a:pt x="63498" y="0"/>
                </a:moveTo>
                <a:lnTo>
                  <a:pt x="2651127" y="0"/>
                </a:lnTo>
                <a:cubicBezTo>
                  <a:pt x="2686196" y="0"/>
                  <a:pt x="2714625" y="28429"/>
                  <a:pt x="2714625" y="63498"/>
                </a:cubicBezTo>
                <a:lnTo>
                  <a:pt x="2714625" y="539752"/>
                </a:lnTo>
                <a:cubicBezTo>
                  <a:pt x="2714625" y="574821"/>
                  <a:pt x="2686196" y="603250"/>
                  <a:pt x="2651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Shape 13"/>
          <p:cNvSpPr/>
          <p:nvPr/>
        </p:nvSpPr>
        <p:spPr>
          <a:xfrm>
            <a:off x="7479109" y="58366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4519" y="85018"/>
                </a:moveTo>
                <a:cubicBezTo>
                  <a:pt x="29468" y="50416"/>
                  <a:pt x="59271" y="23812"/>
                  <a:pt x="95250" y="23812"/>
                </a:cubicBezTo>
                <a:cubicBezTo>
                  <a:pt x="114970" y="23812"/>
                  <a:pt x="132829" y="31812"/>
                  <a:pt x="145777" y="44723"/>
                </a:cubicBezTo>
                <a:cubicBezTo>
                  <a:pt x="145852" y="44797"/>
                  <a:pt x="145926" y="44872"/>
                  <a:pt x="146000" y="44946"/>
                </a:cubicBezTo>
                <a:lnTo>
                  <a:pt x="148828" y="47625"/>
                </a:lnTo>
                <a:lnTo>
                  <a:pt x="131006" y="47625"/>
                </a:lnTo>
                <a:cubicBezTo>
                  <a:pt x="124420" y="47625"/>
                  <a:pt x="119100" y="52946"/>
                  <a:pt x="119100" y="59531"/>
                </a:cubicBezTo>
                <a:cubicBezTo>
                  <a:pt x="119100" y="66117"/>
                  <a:pt x="124420" y="71438"/>
                  <a:pt x="131006" y="71438"/>
                </a:cubicBezTo>
                <a:lnTo>
                  <a:pt x="178631" y="71438"/>
                </a:lnTo>
                <a:cubicBezTo>
                  <a:pt x="185217" y="71438"/>
                  <a:pt x="190537" y="66117"/>
                  <a:pt x="190537" y="59531"/>
                </a:cubicBezTo>
                <a:lnTo>
                  <a:pt x="190537" y="11906"/>
                </a:lnTo>
                <a:cubicBezTo>
                  <a:pt x="190537" y="5321"/>
                  <a:pt x="185217" y="0"/>
                  <a:pt x="178631" y="0"/>
                </a:cubicBezTo>
                <a:cubicBezTo>
                  <a:pt x="172045" y="0"/>
                  <a:pt x="166725" y="5321"/>
                  <a:pt x="166725" y="11906"/>
                </a:cubicBezTo>
                <a:lnTo>
                  <a:pt x="166725" y="31775"/>
                </a:lnTo>
                <a:lnTo>
                  <a:pt x="162520" y="27794"/>
                </a:lnTo>
                <a:cubicBezTo>
                  <a:pt x="145293" y="10641"/>
                  <a:pt x="121481" y="0"/>
                  <a:pt x="95250" y="0"/>
                </a:cubicBezTo>
                <a:cubicBezTo>
                  <a:pt x="47253" y="0"/>
                  <a:pt x="7553" y="35496"/>
                  <a:pt x="967" y="81669"/>
                </a:cubicBezTo>
                <a:cubicBezTo>
                  <a:pt x="37" y="88181"/>
                  <a:pt x="4539" y="94208"/>
                  <a:pt x="11050" y="95138"/>
                </a:cubicBezTo>
                <a:cubicBezTo>
                  <a:pt x="17562" y="96069"/>
                  <a:pt x="23589" y="91529"/>
                  <a:pt x="24519" y="85055"/>
                </a:cubicBezTo>
                <a:close/>
                <a:moveTo>
                  <a:pt x="189533" y="108831"/>
                </a:moveTo>
                <a:cubicBezTo>
                  <a:pt x="190463" y="102319"/>
                  <a:pt x="185924" y="96292"/>
                  <a:pt x="179450" y="95362"/>
                </a:cubicBezTo>
                <a:cubicBezTo>
                  <a:pt x="172975" y="94431"/>
                  <a:pt x="166911" y="98971"/>
                  <a:pt x="165981" y="105445"/>
                </a:cubicBezTo>
                <a:cubicBezTo>
                  <a:pt x="161032" y="140047"/>
                  <a:pt x="131229" y="166650"/>
                  <a:pt x="95250" y="166650"/>
                </a:cubicBezTo>
                <a:cubicBezTo>
                  <a:pt x="75530" y="166650"/>
                  <a:pt x="57671" y="158651"/>
                  <a:pt x="44723" y="145740"/>
                </a:cubicBezTo>
                <a:cubicBezTo>
                  <a:pt x="44648" y="145666"/>
                  <a:pt x="44574" y="145591"/>
                  <a:pt x="44500" y="145517"/>
                </a:cubicBezTo>
                <a:lnTo>
                  <a:pt x="41672" y="142838"/>
                </a:lnTo>
                <a:lnTo>
                  <a:pt x="59494" y="142838"/>
                </a:lnTo>
                <a:cubicBezTo>
                  <a:pt x="66080" y="142838"/>
                  <a:pt x="71400" y="137517"/>
                  <a:pt x="71400" y="130932"/>
                </a:cubicBezTo>
                <a:cubicBezTo>
                  <a:pt x="71400" y="124346"/>
                  <a:pt x="66080" y="119025"/>
                  <a:pt x="59494" y="119025"/>
                </a:cubicBezTo>
                <a:lnTo>
                  <a:pt x="11906" y="119063"/>
                </a:lnTo>
                <a:cubicBezTo>
                  <a:pt x="8744" y="119063"/>
                  <a:pt x="5693" y="120328"/>
                  <a:pt x="3460" y="122597"/>
                </a:cubicBezTo>
                <a:cubicBezTo>
                  <a:pt x="1228" y="124867"/>
                  <a:pt x="-37" y="127881"/>
                  <a:pt x="0" y="131080"/>
                </a:cubicBezTo>
                <a:lnTo>
                  <a:pt x="372" y="178333"/>
                </a:lnTo>
                <a:cubicBezTo>
                  <a:pt x="409" y="184919"/>
                  <a:pt x="5804" y="190202"/>
                  <a:pt x="12390" y="190128"/>
                </a:cubicBezTo>
                <a:cubicBezTo>
                  <a:pt x="18976" y="190054"/>
                  <a:pt x="24259" y="184696"/>
                  <a:pt x="24185" y="178110"/>
                </a:cubicBezTo>
                <a:lnTo>
                  <a:pt x="24036" y="158948"/>
                </a:lnTo>
                <a:lnTo>
                  <a:pt x="28017" y="162706"/>
                </a:lnTo>
                <a:cubicBezTo>
                  <a:pt x="45244" y="179859"/>
                  <a:pt x="69019" y="190500"/>
                  <a:pt x="95250" y="190500"/>
                </a:cubicBezTo>
                <a:cubicBezTo>
                  <a:pt x="143247" y="190500"/>
                  <a:pt x="182947" y="155004"/>
                  <a:pt x="189533" y="108831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4"/>
          <p:cNvSpPr/>
          <p:nvPr/>
        </p:nvSpPr>
        <p:spPr>
          <a:xfrm>
            <a:off x="6286500" y="609064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迭代优化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9056687" y="5741397"/>
            <a:ext cx="2714625" cy="603250"/>
          </a:xfrm>
          <a:custGeom>
            <a:avLst/>
            <a:gdLst/>
            <a:ahLst/>
            <a:cxnLst/>
            <a:rect l="l" t="t" r="r" b="b"/>
            <a:pathLst>
              <a:path w="2714625" h="603250">
                <a:moveTo>
                  <a:pt x="63498" y="0"/>
                </a:moveTo>
                <a:lnTo>
                  <a:pt x="2651127" y="0"/>
                </a:lnTo>
                <a:cubicBezTo>
                  <a:pt x="2686196" y="0"/>
                  <a:pt x="2714625" y="28429"/>
                  <a:pt x="2714625" y="63498"/>
                </a:cubicBezTo>
                <a:lnTo>
                  <a:pt x="2714625" y="539752"/>
                </a:lnTo>
                <a:cubicBezTo>
                  <a:pt x="2714625" y="574821"/>
                  <a:pt x="2686196" y="603250"/>
                  <a:pt x="2651127" y="603250"/>
                </a:cubicBezTo>
                <a:lnTo>
                  <a:pt x="63498" y="603250"/>
                </a:lnTo>
                <a:cubicBezTo>
                  <a:pt x="28429" y="603250"/>
                  <a:pt x="0" y="574821"/>
                  <a:pt x="0" y="539752"/>
                </a:cubicBezTo>
                <a:lnTo>
                  <a:pt x="0" y="63498"/>
                </a:lnTo>
                <a:cubicBezTo>
                  <a:pt x="0" y="28453"/>
                  <a:pt x="28453" y="0"/>
                  <a:pt x="634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Shape 16"/>
          <p:cNvSpPr/>
          <p:nvPr/>
        </p:nvSpPr>
        <p:spPr>
          <a:xfrm>
            <a:off x="10304859" y="5836647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90649" y="89297"/>
                </a:moveTo>
                <a:lnTo>
                  <a:pt x="125164" y="89297"/>
                </a:lnTo>
                <a:cubicBezTo>
                  <a:pt x="118579" y="89297"/>
                  <a:pt x="113258" y="83976"/>
                  <a:pt x="113258" y="77391"/>
                </a:cubicBezTo>
                <a:lnTo>
                  <a:pt x="113258" y="11906"/>
                </a:lnTo>
                <a:cubicBezTo>
                  <a:pt x="113258" y="5321"/>
                  <a:pt x="118616" y="-74"/>
                  <a:pt x="125127" y="781"/>
                </a:cubicBezTo>
                <a:cubicBezTo>
                  <a:pt x="164939" y="6065"/>
                  <a:pt x="196490" y="37616"/>
                  <a:pt x="201774" y="77428"/>
                </a:cubicBezTo>
                <a:cubicBezTo>
                  <a:pt x="202629" y="83939"/>
                  <a:pt x="197234" y="89297"/>
                  <a:pt x="190649" y="89297"/>
                </a:cubicBezTo>
                <a:close/>
                <a:moveTo>
                  <a:pt x="82823" y="13841"/>
                </a:moveTo>
                <a:cubicBezTo>
                  <a:pt x="89557" y="12427"/>
                  <a:pt x="95399" y="17934"/>
                  <a:pt x="95399" y="24817"/>
                </a:cubicBezTo>
                <a:lnTo>
                  <a:pt x="95399" y="98227"/>
                </a:lnTo>
                <a:cubicBezTo>
                  <a:pt x="95399" y="100310"/>
                  <a:pt x="96143" y="102319"/>
                  <a:pt x="97445" y="103919"/>
                </a:cubicBezTo>
                <a:lnTo>
                  <a:pt x="146596" y="163227"/>
                </a:lnTo>
                <a:cubicBezTo>
                  <a:pt x="150949" y="168473"/>
                  <a:pt x="150019" y="176399"/>
                  <a:pt x="144028" y="179636"/>
                </a:cubicBezTo>
                <a:cubicBezTo>
                  <a:pt x="131341" y="186556"/>
                  <a:pt x="116793" y="190500"/>
                  <a:pt x="101352" y="190500"/>
                </a:cubicBezTo>
                <a:cubicBezTo>
                  <a:pt x="52053" y="190500"/>
                  <a:pt x="12055" y="150502"/>
                  <a:pt x="12055" y="101203"/>
                </a:cubicBezTo>
                <a:cubicBezTo>
                  <a:pt x="12055" y="58229"/>
                  <a:pt x="42379" y="22361"/>
                  <a:pt x="82823" y="13841"/>
                </a:cubicBezTo>
                <a:close/>
                <a:moveTo>
                  <a:pt x="177775" y="107156"/>
                </a:moveTo>
                <a:lnTo>
                  <a:pt x="201588" y="107156"/>
                </a:lnTo>
                <a:cubicBezTo>
                  <a:pt x="208471" y="107156"/>
                  <a:pt x="213978" y="112998"/>
                  <a:pt x="212564" y="119732"/>
                </a:cubicBezTo>
                <a:cubicBezTo>
                  <a:pt x="208769" y="137740"/>
                  <a:pt x="199541" y="153739"/>
                  <a:pt x="186668" y="165943"/>
                </a:cubicBezTo>
                <a:cubicBezTo>
                  <a:pt x="182091" y="170297"/>
                  <a:pt x="174910" y="169366"/>
                  <a:pt x="170892" y="164492"/>
                </a:cubicBezTo>
                <a:lnTo>
                  <a:pt x="139489" y="126653"/>
                </a:lnTo>
                <a:cubicBezTo>
                  <a:pt x="133052" y="118876"/>
                  <a:pt x="138596" y="107156"/>
                  <a:pt x="148642" y="107156"/>
                </a:cubicBezTo>
                <a:lnTo>
                  <a:pt x="177738" y="107156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7"/>
          <p:cNvSpPr/>
          <p:nvPr/>
        </p:nvSpPr>
        <p:spPr>
          <a:xfrm>
            <a:off x="9124156" y="6090647"/>
            <a:ext cx="2579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可视化输出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4650" y="344650"/>
            <a:ext cx="1157163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kern="0" spc="54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CHALLENGES &amp; OPPORTUNITIES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4650" y="620370"/>
            <a:ext cx="11657792" cy="344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42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迈向真正L3的挑战与研究机会（一）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4650" y="1068416"/>
            <a:ext cx="827160" cy="34465"/>
          </a:xfrm>
          <a:custGeom>
            <a:avLst/>
            <a:gdLst/>
            <a:ahLst/>
            <a:cxnLst/>
            <a:rect l="l" t="t" r="r" b="b"/>
            <a:pathLst>
              <a:path w="827160" h="34465">
                <a:moveTo>
                  <a:pt x="0" y="0"/>
                </a:moveTo>
                <a:lnTo>
                  <a:pt x="827160" y="0"/>
                </a:lnTo>
                <a:lnTo>
                  <a:pt x="827160" y="34465"/>
                </a:lnTo>
                <a:lnTo>
                  <a:pt x="0" y="3446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48958" y="1279514"/>
            <a:ext cx="5660879" cy="2110982"/>
          </a:xfrm>
          <a:custGeom>
            <a:avLst/>
            <a:gdLst/>
            <a:ahLst/>
            <a:cxnLst/>
            <a:rect l="l" t="t" r="r" b="b"/>
            <a:pathLst>
              <a:path w="5660879" h="2110982">
                <a:moveTo>
                  <a:pt x="68924" y="0"/>
                </a:moveTo>
                <a:lnTo>
                  <a:pt x="5591956" y="0"/>
                </a:lnTo>
                <a:cubicBezTo>
                  <a:pt x="5630021" y="0"/>
                  <a:pt x="5660879" y="30858"/>
                  <a:pt x="5660879" y="68924"/>
                </a:cubicBezTo>
                <a:lnTo>
                  <a:pt x="5660879" y="2042059"/>
                </a:lnTo>
                <a:cubicBezTo>
                  <a:pt x="5660879" y="2080124"/>
                  <a:pt x="5630021" y="2110982"/>
                  <a:pt x="5591956" y="2110982"/>
                </a:cubicBezTo>
                <a:lnTo>
                  <a:pt x="68924" y="2110982"/>
                </a:lnTo>
                <a:cubicBezTo>
                  <a:pt x="30858" y="2110982"/>
                  <a:pt x="0" y="2080124"/>
                  <a:pt x="0" y="2042059"/>
                </a:cubicBezTo>
                <a:lnTo>
                  <a:pt x="0" y="68924"/>
                </a:lnTo>
                <a:cubicBezTo>
                  <a:pt x="0" y="30884"/>
                  <a:pt x="30884" y="0"/>
                  <a:pt x="6892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47132" y="1490612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86163" y="0"/>
                </a:moveTo>
                <a:cubicBezTo>
                  <a:pt x="91110" y="0"/>
                  <a:pt x="95654" y="2726"/>
                  <a:pt x="98010" y="7068"/>
                </a:cubicBezTo>
                <a:lnTo>
                  <a:pt x="170710" y="141697"/>
                </a:lnTo>
                <a:cubicBezTo>
                  <a:pt x="172965" y="145870"/>
                  <a:pt x="172864" y="150919"/>
                  <a:pt x="170440" y="154992"/>
                </a:cubicBezTo>
                <a:cubicBezTo>
                  <a:pt x="168017" y="159064"/>
                  <a:pt x="163608" y="161555"/>
                  <a:pt x="158862" y="161555"/>
                </a:cubicBezTo>
                <a:lnTo>
                  <a:pt x="13463" y="161555"/>
                </a:lnTo>
                <a:cubicBezTo>
                  <a:pt x="8717" y="161555"/>
                  <a:pt x="4342" y="159064"/>
                  <a:pt x="1885" y="154992"/>
                </a:cubicBezTo>
                <a:cubicBezTo>
                  <a:pt x="-572" y="150919"/>
                  <a:pt x="-639" y="145870"/>
                  <a:pt x="1616" y="141697"/>
                </a:cubicBezTo>
                <a:lnTo>
                  <a:pt x="74315" y="7068"/>
                </a:lnTo>
                <a:cubicBezTo>
                  <a:pt x="76671" y="2726"/>
                  <a:pt x="81215" y="0"/>
                  <a:pt x="86163" y="0"/>
                </a:cubicBezTo>
                <a:close/>
                <a:moveTo>
                  <a:pt x="86163" y="56544"/>
                </a:moveTo>
                <a:cubicBezTo>
                  <a:pt x="81686" y="56544"/>
                  <a:pt x="78085" y="60145"/>
                  <a:pt x="78085" y="64622"/>
                </a:cubicBezTo>
                <a:lnTo>
                  <a:pt x="78085" y="102318"/>
                </a:lnTo>
                <a:cubicBezTo>
                  <a:pt x="78085" y="106794"/>
                  <a:pt x="81686" y="110396"/>
                  <a:pt x="86163" y="110396"/>
                </a:cubicBezTo>
                <a:cubicBezTo>
                  <a:pt x="90639" y="110396"/>
                  <a:pt x="94240" y="106794"/>
                  <a:pt x="94240" y="102318"/>
                </a:cubicBezTo>
                <a:lnTo>
                  <a:pt x="94240" y="64622"/>
                </a:lnTo>
                <a:cubicBezTo>
                  <a:pt x="94240" y="60145"/>
                  <a:pt x="90639" y="56544"/>
                  <a:pt x="86163" y="56544"/>
                </a:cubicBezTo>
                <a:close/>
                <a:moveTo>
                  <a:pt x="95149" y="129244"/>
                </a:moveTo>
                <a:cubicBezTo>
                  <a:pt x="95353" y="125908"/>
                  <a:pt x="93690" y="122735"/>
                  <a:pt x="90830" y="121005"/>
                </a:cubicBezTo>
                <a:cubicBezTo>
                  <a:pt x="87971" y="119275"/>
                  <a:pt x="84388" y="119275"/>
                  <a:pt x="81528" y="121005"/>
                </a:cubicBezTo>
                <a:cubicBezTo>
                  <a:pt x="78669" y="122735"/>
                  <a:pt x="77005" y="125908"/>
                  <a:pt x="77210" y="129244"/>
                </a:cubicBezTo>
                <a:cubicBezTo>
                  <a:pt x="77005" y="132579"/>
                  <a:pt x="78669" y="135753"/>
                  <a:pt x="81528" y="137483"/>
                </a:cubicBezTo>
                <a:cubicBezTo>
                  <a:pt x="84388" y="139212"/>
                  <a:pt x="87971" y="139212"/>
                  <a:pt x="90830" y="137483"/>
                </a:cubicBezTo>
                <a:cubicBezTo>
                  <a:pt x="93690" y="135753"/>
                  <a:pt x="95353" y="132579"/>
                  <a:pt x="95149" y="129244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40998" y="1456147"/>
            <a:ext cx="5178369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7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编排自主性有限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2824" y="1835262"/>
            <a:ext cx="5290380" cy="620370"/>
          </a:xfrm>
          <a:custGeom>
            <a:avLst/>
            <a:gdLst/>
            <a:ahLst/>
            <a:cxnLst/>
            <a:rect l="l" t="t" r="r" b="b"/>
            <a:pathLst>
              <a:path w="5290380" h="620370">
                <a:moveTo>
                  <a:pt x="34465" y="0"/>
                </a:moveTo>
                <a:lnTo>
                  <a:pt x="5221451" y="0"/>
                </a:lnTo>
                <a:cubicBezTo>
                  <a:pt x="5259519" y="0"/>
                  <a:pt x="5290380" y="30861"/>
                  <a:pt x="5290380" y="68929"/>
                </a:cubicBezTo>
                <a:lnTo>
                  <a:pt x="5290380" y="551441"/>
                </a:lnTo>
                <a:cubicBezTo>
                  <a:pt x="5290380" y="589510"/>
                  <a:pt x="5259519" y="620370"/>
                  <a:pt x="5221451" y="620370"/>
                </a:cubicBezTo>
                <a:lnTo>
                  <a:pt x="34465" y="620370"/>
                </a:lnTo>
                <a:cubicBezTo>
                  <a:pt x="15431" y="620370"/>
                  <a:pt x="0" y="604940"/>
                  <a:pt x="0" y="585905"/>
                </a:cubicBezTo>
                <a:lnTo>
                  <a:pt x="0" y="34465"/>
                </a:lnTo>
                <a:cubicBezTo>
                  <a:pt x="0" y="15443"/>
                  <a:pt x="15443" y="0"/>
                  <a:pt x="3446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42824" y="1835262"/>
            <a:ext cx="34465" cy="620370"/>
          </a:xfrm>
          <a:custGeom>
            <a:avLst/>
            <a:gdLst/>
            <a:ahLst/>
            <a:cxnLst/>
            <a:rect l="l" t="t" r="r" b="b"/>
            <a:pathLst>
              <a:path w="34465" h="620370">
                <a:moveTo>
                  <a:pt x="34465" y="0"/>
                </a:moveTo>
                <a:lnTo>
                  <a:pt x="34465" y="0"/>
                </a:lnTo>
                <a:lnTo>
                  <a:pt x="34465" y="620370"/>
                </a:lnTo>
                <a:lnTo>
                  <a:pt x="34465" y="620370"/>
                </a:lnTo>
                <a:cubicBezTo>
                  <a:pt x="15431" y="620370"/>
                  <a:pt x="0" y="604940"/>
                  <a:pt x="0" y="585905"/>
                </a:cubicBezTo>
                <a:lnTo>
                  <a:pt x="0" y="34465"/>
                </a:lnTo>
                <a:cubicBezTo>
                  <a:pt x="0" y="15443"/>
                  <a:pt x="15443" y="0"/>
                  <a:pt x="34465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63452" y="1938657"/>
            <a:ext cx="51352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挑战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63452" y="2179912"/>
            <a:ext cx="5126671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当前Proto-L3系统仍依赖</a:t>
            </a:r>
            <a:r>
              <a:rPr lang="en-US" sz="95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预定义算子/工具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42824" y="2559028"/>
            <a:ext cx="5290380" cy="654835"/>
          </a:xfrm>
          <a:custGeom>
            <a:avLst/>
            <a:gdLst/>
            <a:ahLst/>
            <a:cxnLst/>
            <a:rect l="l" t="t" r="r" b="b"/>
            <a:pathLst>
              <a:path w="5290380" h="654835">
                <a:moveTo>
                  <a:pt x="34465" y="0"/>
                </a:moveTo>
                <a:lnTo>
                  <a:pt x="5221452" y="0"/>
                </a:lnTo>
                <a:cubicBezTo>
                  <a:pt x="5259520" y="0"/>
                  <a:pt x="5290380" y="30860"/>
                  <a:pt x="5290380" y="68928"/>
                </a:cubicBezTo>
                <a:lnTo>
                  <a:pt x="5290380" y="585907"/>
                </a:lnTo>
                <a:cubicBezTo>
                  <a:pt x="5290380" y="623975"/>
                  <a:pt x="5259520" y="654835"/>
                  <a:pt x="5221452" y="654835"/>
                </a:cubicBezTo>
                <a:lnTo>
                  <a:pt x="34465" y="654835"/>
                </a:lnTo>
                <a:cubicBezTo>
                  <a:pt x="15431" y="654835"/>
                  <a:pt x="0" y="639405"/>
                  <a:pt x="0" y="620370"/>
                </a:cubicBezTo>
                <a:lnTo>
                  <a:pt x="0" y="34465"/>
                </a:lnTo>
                <a:cubicBezTo>
                  <a:pt x="0" y="15431"/>
                  <a:pt x="15431" y="0"/>
                  <a:pt x="34465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542824" y="2559028"/>
            <a:ext cx="34465" cy="654835"/>
          </a:xfrm>
          <a:custGeom>
            <a:avLst/>
            <a:gdLst/>
            <a:ahLst/>
            <a:cxnLst/>
            <a:rect l="l" t="t" r="r" b="b"/>
            <a:pathLst>
              <a:path w="34465" h="654835">
                <a:moveTo>
                  <a:pt x="34465" y="0"/>
                </a:moveTo>
                <a:lnTo>
                  <a:pt x="34465" y="0"/>
                </a:lnTo>
                <a:lnTo>
                  <a:pt x="34465" y="654835"/>
                </a:lnTo>
                <a:lnTo>
                  <a:pt x="34465" y="654835"/>
                </a:lnTo>
                <a:cubicBezTo>
                  <a:pt x="15431" y="654835"/>
                  <a:pt x="0" y="639405"/>
                  <a:pt x="0" y="620370"/>
                </a:cubicBezTo>
                <a:lnTo>
                  <a:pt x="0" y="34465"/>
                </a:lnTo>
                <a:cubicBezTo>
                  <a:pt x="0" y="15443"/>
                  <a:pt x="15443" y="0"/>
                  <a:pt x="34465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663452" y="2662423"/>
            <a:ext cx="51352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机会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3452" y="2903678"/>
            <a:ext cx="51352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技能发现 </a:t>
            </a:r>
            <a:r>
              <a:rPr lang="en-US" sz="1086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086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自主算子合成 </a:t>
            </a:r>
            <a:r>
              <a:rPr lang="en-US" sz="1086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。动态生成、评估和策划新工具/技能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86942" y="1279514"/>
            <a:ext cx="5660879" cy="2110982"/>
          </a:xfrm>
          <a:custGeom>
            <a:avLst/>
            <a:gdLst/>
            <a:ahLst/>
            <a:cxnLst/>
            <a:rect l="l" t="t" r="r" b="b"/>
            <a:pathLst>
              <a:path w="5660879" h="2110982">
                <a:moveTo>
                  <a:pt x="68924" y="0"/>
                </a:moveTo>
                <a:lnTo>
                  <a:pt x="5591956" y="0"/>
                </a:lnTo>
                <a:cubicBezTo>
                  <a:pt x="5630021" y="0"/>
                  <a:pt x="5660879" y="30858"/>
                  <a:pt x="5660879" y="68924"/>
                </a:cubicBezTo>
                <a:lnTo>
                  <a:pt x="5660879" y="2042059"/>
                </a:lnTo>
                <a:cubicBezTo>
                  <a:pt x="5660879" y="2080124"/>
                  <a:pt x="5630021" y="2110982"/>
                  <a:pt x="5591956" y="2110982"/>
                </a:cubicBezTo>
                <a:lnTo>
                  <a:pt x="68924" y="2110982"/>
                </a:lnTo>
                <a:cubicBezTo>
                  <a:pt x="30858" y="2110982"/>
                  <a:pt x="0" y="2080124"/>
                  <a:pt x="0" y="2042059"/>
                </a:cubicBezTo>
                <a:lnTo>
                  <a:pt x="0" y="68924"/>
                </a:lnTo>
                <a:cubicBezTo>
                  <a:pt x="0" y="30884"/>
                  <a:pt x="30884" y="0"/>
                  <a:pt x="68924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6385116" y="1490612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86163" y="0"/>
                </a:moveTo>
                <a:cubicBezTo>
                  <a:pt x="91110" y="0"/>
                  <a:pt x="95654" y="2726"/>
                  <a:pt x="98010" y="7068"/>
                </a:cubicBezTo>
                <a:lnTo>
                  <a:pt x="170710" y="141697"/>
                </a:lnTo>
                <a:cubicBezTo>
                  <a:pt x="172965" y="145870"/>
                  <a:pt x="172864" y="150919"/>
                  <a:pt x="170440" y="154992"/>
                </a:cubicBezTo>
                <a:cubicBezTo>
                  <a:pt x="168017" y="159064"/>
                  <a:pt x="163608" y="161555"/>
                  <a:pt x="158862" y="161555"/>
                </a:cubicBezTo>
                <a:lnTo>
                  <a:pt x="13463" y="161555"/>
                </a:lnTo>
                <a:cubicBezTo>
                  <a:pt x="8717" y="161555"/>
                  <a:pt x="4342" y="159064"/>
                  <a:pt x="1885" y="154992"/>
                </a:cubicBezTo>
                <a:cubicBezTo>
                  <a:pt x="-572" y="150919"/>
                  <a:pt x="-639" y="145870"/>
                  <a:pt x="1616" y="141697"/>
                </a:cubicBezTo>
                <a:lnTo>
                  <a:pt x="74315" y="7068"/>
                </a:lnTo>
                <a:cubicBezTo>
                  <a:pt x="76671" y="2726"/>
                  <a:pt x="81215" y="0"/>
                  <a:pt x="86163" y="0"/>
                </a:cubicBezTo>
                <a:close/>
                <a:moveTo>
                  <a:pt x="86163" y="56544"/>
                </a:moveTo>
                <a:cubicBezTo>
                  <a:pt x="81686" y="56544"/>
                  <a:pt x="78085" y="60145"/>
                  <a:pt x="78085" y="64622"/>
                </a:cubicBezTo>
                <a:lnTo>
                  <a:pt x="78085" y="102318"/>
                </a:lnTo>
                <a:cubicBezTo>
                  <a:pt x="78085" y="106794"/>
                  <a:pt x="81686" y="110396"/>
                  <a:pt x="86163" y="110396"/>
                </a:cubicBezTo>
                <a:cubicBezTo>
                  <a:pt x="90639" y="110396"/>
                  <a:pt x="94240" y="106794"/>
                  <a:pt x="94240" y="102318"/>
                </a:cubicBezTo>
                <a:lnTo>
                  <a:pt x="94240" y="64622"/>
                </a:lnTo>
                <a:cubicBezTo>
                  <a:pt x="94240" y="60145"/>
                  <a:pt x="90639" y="56544"/>
                  <a:pt x="86163" y="56544"/>
                </a:cubicBezTo>
                <a:close/>
                <a:moveTo>
                  <a:pt x="95149" y="129244"/>
                </a:moveTo>
                <a:cubicBezTo>
                  <a:pt x="95353" y="125908"/>
                  <a:pt x="93690" y="122735"/>
                  <a:pt x="90830" y="121005"/>
                </a:cubicBezTo>
                <a:cubicBezTo>
                  <a:pt x="87971" y="119275"/>
                  <a:pt x="84388" y="119275"/>
                  <a:pt x="81528" y="121005"/>
                </a:cubicBezTo>
                <a:cubicBezTo>
                  <a:pt x="78669" y="122735"/>
                  <a:pt x="77005" y="125908"/>
                  <a:pt x="77210" y="129244"/>
                </a:cubicBezTo>
                <a:cubicBezTo>
                  <a:pt x="77005" y="132579"/>
                  <a:pt x="78669" y="135753"/>
                  <a:pt x="81528" y="137483"/>
                </a:cubicBezTo>
                <a:cubicBezTo>
                  <a:pt x="84388" y="139212"/>
                  <a:pt x="87971" y="139212"/>
                  <a:pt x="90830" y="137483"/>
                </a:cubicBezTo>
                <a:cubicBezTo>
                  <a:pt x="93690" y="135753"/>
                  <a:pt x="95353" y="132579"/>
                  <a:pt x="95149" y="129244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578981" y="1456147"/>
            <a:ext cx="5178369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7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数据生命周期覆盖不完整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380808" y="1835262"/>
            <a:ext cx="5290380" cy="620370"/>
          </a:xfrm>
          <a:custGeom>
            <a:avLst/>
            <a:gdLst/>
            <a:ahLst/>
            <a:cxnLst/>
            <a:rect l="l" t="t" r="r" b="b"/>
            <a:pathLst>
              <a:path w="5290380" h="620370">
                <a:moveTo>
                  <a:pt x="34465" y="0"/>
                </a:moveTo>
                <a:lnTo>
                  <a:pt x="5221451" y="0"/>
                </a:lnTo>
                <a:cubicBezTo>
                  <a:pt x="5259519" y="0"/>
                  <a:pt x="5290380" y="30861"/>
                  <a:pt x="5290380" y="68929"/>
                </a:cubicBezTo>
                <a:lnTo>
                  <a:pt x="5290380" y="551441"/>
                </a:lnTo>
                <a:cubicBezTo>
                  <a:pt x="5290380" y="589510"/>
                  <a:pt x="5259519" y="620370"/>
                  <a:pt x="5221451" y="620370"/>
                </a:cubicBezTo>
                <a:lnTo>
                  <a:pt x="34465" y="620370"/>
                </a:lnTo>
                <a:cubicBezTo>
                  <a:pt x="15431" y="620370"/>
                  <a:pt x="0" y="604940"/>
                  <a:pt x="0" y="585905"/>
                </a:cubicBezTo>
                <a:lnTo>
                  <a:pt x="0" y="34465"/>
                </a:lnTo>
                <a:cubicBezTo>
                  <a:pt x="0" y="15443"/>
                  <a:pt x="15443" y="0"/>
                  <a:pt x="3446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380808" y="1835262"/>
            <a:ext cx="34465" cy="620370"/>
          </a:xfrm>
          <a:custGeom>
            <a:avLst/>
            <a:gdLst/>
            <a:ahLst/>
            <a:cxnLst/>
            <a:rect l="l" t="t" r="r" b="b"/>
            <a:pathLst>
              <a:path w="34465" h="620370">
                <a:moveTo>
                  <a:pt x="34465" y="0"/>
                </a:moveTo>
                <a:lnTo>
                  <a:pt x="34465" y="0"/>
                </a:lnTo>
                <a:lnTo>
                  <a:pt x="34465" y="620370"/>
                </a:lnTo>
                <a:lnTo>
                  <a:pt x="34465" y="620370"/>
                </a:lnTo>
                <a:cubicBezTo>
                  <a:pt x="15431" y="620370"/>
                  <a:pt x="0" y="604940"/>
                  <a:pt x="0" y="585905"/>
                </a:cubicBezTo>
                <a:lnTo>
                  <a:pt x="0" y="34465"/>
                </a:lnTo>
                <a:cubicBezTo>
                  <a:pt x="0" y="15443"/>
                  <a:pt x="15443" y="0"/>
                  <a:pt x="34465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6501435" y="1938657"/>
            <a:ext cx="51352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挑战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501435" y="2179912"/>
            <a:ext cx="5126671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现有智能体关注范围狭窄（主要关注分析），忽视</a:t>
            </a:r>
            <a:r>
              <a:rPr lang="en-US" sz="95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数据管理 </a:t>
            </a: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95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数据准备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380808" y="2559028"/>
            <a:ext cx="5290380" cy="654835"/>
          </a:xfrm>
          <a:custGeom>
            <a:avLst/>
            <a:gdLst/>
            <a:ahLst/>
            <a:cxnLst/>
            <a:rect l="l" t="t" r="r" b="b"/>
            <a:pathLst>
              <a:path w="5290380" h="654835">
                <a:moveTo>
                  <a:pt x="34465" y="0"/>
                </a:moveTo>
                <a:lnTo>
                  <a:pt x="5221452" y="0"/>
                </a:lnTo>
                <a:cubicBezTo>
                  <a:pt x="5259520" y="0"/>
                  <a:pt x="5290380" y="30860"/>
                  <a:pt x="5290380" y="68928"/>
                </a:cubicBezTo>
                <a:lnTo>
                  <a:pt x="5290380" y="585907"/>
                </a:lnTo>
                <a:cubicBezTo>
                  <a:pt x="5290380" y="623975"/>
                  <a:pt x="5259520" y="654835"/>
                  <a:pt x="5221452" y="654835"/>
                </a:cubicBezTo>
                <a:lnTo>
                  <a:pt x="34465" y="654835"/>
                </a:lnTo>
                <a:cubicBezTo>
                  <a:pt x="15431" y="654835"/>
                  <a:pt x="0" y="639405"/>
                  <a:pt x="0" y="620370"/>
                </a:cubicBezTo>
                <a:lnTo>
                  <a:pt x="0" y="34465"/>
                </a:lnTo>
                <a:cubicBezTo>
                  <a:pt x="0" y="15431"/>
                  <a:pt x="15431" y="0"/>
                  <a:pt x="34465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380808" y="2559028"/>
            <a:ext cx="34465" cy="654835"/>
          </a:xfrm>
          <a:custGeom>
            <a:avLst/>
            <a:gdLst/>
            <a:ahLst/>
            <a:cxnLst/>
            <a:rect l="l" t="t" r="r" b="b"/>
            <a:pathLst>
              <a:path w="34465" h="654835">
                <a:moveTo>
                  <a:pt x="34465" y="0"/>
                </a:moveTo>
                <a:lnTo>
                  <a:pt x="34465" y="0"/>
                </a:lnTo>
                <a:lnTo>
                  <a:pt x="34465" y="654835"/>
                </a:lnTo>
                <a:lnTo>
                  <a:pt x="34465" y="654835"/>
                </a:lnTo>
                <a:cubicBezTo>
                  <a:pt x="15431" y="654835"/>
                  <a:pt x="0" y="639405"/>
                  <a:pt x="0" y="620370"/>
                </a:cubicBezTo>
                <a:lnTo>
                  <a:pt x="0" y="34465"/>
                </a:lnTo>
                <a:cubicBezTo>
                  <a:pt x="0" y="15443"/>
                  <a:pt x="15443" y="0"/>
                  <a:pt x="34465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501435" y="2662423"/>
            <a:ext cx="51352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机会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01435" y="2903678"/>
            <a:ext cx="51352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通用通才 </a:t>
            </a:r>
            <a:r>
              <a:rPr lang="en-US" sz="1086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。处理数据生命周期全谱系：管理→准备→分析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48958" y="3571437"/>
            <a:ext cx="11494083" cy="2145447"/>
          </a:xfrm>
          <a:custGeom>
            <a:avLst/>
            <a:gdLst/>
            <a:ahLst/>
            <a:cxnLst/>
            <a:rect l="l" t="t" r="r" b="b"/>
            <a:pathLst>
              <a:path w="11494083" h="2145447">
                <a:moveTo>
                  <a:pt x="68933" y="0"/>
                </a:moveTo>
                <a:lnTo>
                  <a:pt x="11425150" y="0"/>
                </a:lnTo>
                <a:cubicBezTo>
                  <a:pt x="11463221" y="0"/>
                  <a:pt x="11494083" y="30862"/>
                  <a:pt x="11494083" y="68933"/>
                </a:cubicBezTo>
                <a:lnTo>
                  <a:pt x="11494083" y="2076514"/>
                </a:lnTo>
                <a:cubicBezTo>
                  <a:pt x="11494083" y="2114585"/>
                  <a:pt x="11463221" y="2145447"/>
                  <a:pt x="11425150" y="2145447"/>
                </a:cubicBezTo>
                <a:lnTo>
                  <a:pt x="68933" y="2145447"/>
                </a:lnTo>
                <a:cubicBezTo>
                  <a:pt x="30862" y="2145447"/>
                  <a:pt x="0" y="2114585"/>
                  <a:pt x="0" y="2076514"/>
                </a:cubicBezTo>
                <a:lnTo>
                  <a:pt x="0" y="68933"/>
                </a:lnTo>
                <a:cubicBezTo>
                  <a:pt x="0" y="30862"/>
                  <a:pt x="30862" y="0"/>
                  <a:pt x="6893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568673" y="3782536"/>
            <a:ext cx="129244" cy="172325"/>
          </a:xfrm>
          <a:custGeom>
            <a:avLst/>
            <a:gdLst/>
            <a:ahLst/>
            <a:cxnLst/>
            <a:rect l="l" t="t" r="r" b="b"/>
            <a:pathLst>
              <a:path w="129244" h="172325">
                <a:moveTo>
                  <a:pt x="98582" y="129244"/>
                </a:moveTo>
                <a:cubicBezTo>
                  <a:pt x="101039" y="121738"/>
                  <a:pt x="105953" y="114939"/>
                  <a:pt x="111506" y="109083"/>
                </a:cubicBezTo>
                <a:cubicBezTo>
                  <a:pt x="122512" y="97505"/>
                  <a:pt x="129244" y="81854"/>
                  <a:pt x="129244" y="64622"/>
                </a:cubicBezTo>
                <a:cubicBezTo>
                  <a:pt x="129244" y="28945"/>
                  <a:pt x="100299" y="0"/>
                  <a:pt x="64622" y="0"/>
                </a:cubicBezTo>
                <a:cubicBezTo>
                  <a:pt x="28945" y="0"/>
                  <a:pt x="0" y="28945"/>
                  <a:pt x="0" y="64622"/>
                </a:cubicBezTo>
                <a:cubicBezTo>
                  <a:pt x="0" y="81854"/>
                  <a:pt x="6731" y="97505"/>
                  <a:pt x="17737" y="109083"/>
                </a:cubicBezTo>
                <a:cubicBezTo>
                  <a:pt x="23291" y="114939"/>
                  <a:pt x="28238" y="121738"/>
                  <a:pt x="30662" y="129244"/>
                </a:cubicBezTo>
                <a:lnTo>
                  <a:pt x="98548" y="129244"/>
                </a:lnTo>
                <a:close/>
                <a:moveTo>
                  <a:pt x="96933" y="145399"/>
                </a:moveTo>
                <a:lnTo>
                  <a:pt x="32311" y="145399"/>
                </a:lnTo>
                <a:lnTo>
                  <a:pt x="32311" y="150784"/>
                </a:lnTo>
                <a:cubicBezTo>
                  <a:pt x="32311" y="165661"/>
                  <a:pt x="44360" y="177710"/>
                  <a:pt x="59237" y="177710"/>
                </a:cubicBezTo>
                <a:lnTo>
                  <a:pt x="70007" y="177710"/>
                </a:lnTo>
                <a:cubicBezTo>
                  <a:pt x="84884" y="177710"/>
                  <a:pt x="96933" y="165661"/>
                  <a:pt x="96933" y="150784"/>
                </a:cubicBezTo>
                <a:lnTo>
                  <a:pt x="96933" y="145399"/>
                </a:lnTo>
                <a:close/>
                <a:moveTo>
                  <a:pt x="61929" y="37696"/>
                </a:moveTo>
                <a:cubicBezTo>
                  <a:pt x="48534" y="37696"/>
                  <a:pt x="37696" y="48534"/>
                  <a:pt x="37696" y="61929"/>
                </a:cubicBezTo>
                <a:cubicBezTo>
                  <a:pt x="37696" y="66406"/>
                  <a:pt x="34095" y="70007"/>
                  <a:pt x="29618" y="70007"/>
                </a:cubicBezTo>
                <a:cubicBezTo>
                  <a:pt x="25142" y="70007"/>
                  <a:pt x="21541" y="66406"/>
                  <a:pt x="21541" y="61929"/>
                </a:cubicBezTo>
                <a:cubicBezTo>
                  <a:pt x="21541" y="39615"/>
                  <a:pt x="39615" y="21541"/>
                  <a:pt x="61929" y="21541"/>
                </a:cubicBezTo>
                <a:cubicBezTo>
                  <a:pt x="66406" y="21541"/>
                  <a:pt x="70007" y="25142"/>
                  <a:pt x="70007" y="29618"/>
                </a:cubicBezTo>
                <a:cubicBezTo>
                  <a:pt x="70007" y="34095"/>
                  <a:pt x="66406" y="37696"/>
                  <a:pt x="61929" y="3769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740998" y="3748071"/>
            <a:ext cx="11011573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7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关键研究方向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25592" y="4127186"/>
            <a:ext cx="5505787" cy="654835"/>
          </a:xfrm>
          <a:custGeom>
            <a:avLst/>
            <a:gdLst/>
            <a:ahLst/>
            <a:cxnLst/>
            <a:rect l="l" t="t" r="r" b="b"/>
            <a:pathLst>
              <a:path w="5505787" h="654835">
                <a:moveTo>
                  <a:pt x="68928" y="0"/>
                </a:moveTo>
                <a:lnTo>
                  <a:pt x="5436859" y="0"/>
                </a:lnTo>
                <a:cubicBezTo>
                  <a:pt x="5474926" y="0"/>
                  <a:pt x="5505787" y="30860"/>
                  <a:pt x="5505787" y="68928"/>
                </a:cubicBezTo>
                <a:lnTo>
                  <a:pt x="5505787" y="585907"/>
                </a:lnTo>
                <a:cubicBezTo>
                  <a:pt x="5505787" y="623975"/>
                  <a:pt x="5474926" y="654835"/>
                  <a:pt x="5436859" y="654835"/>
                </a:cubicBezTo>
                <a:lnTo>
                  <a:pt x="68928" y="654835"/>
                </a:lnTo>
                <a:cubicBezTo>
                  <a:pt x="30860" y="654835"/>
                  <a:pt x="0" y="623975"/>
                  <a:pt x="0" y="585907"/>
                </a:cubicBezTo>
                <a:lnTo>
                  <a:pt x="0" y="68928"/>
                </a:lnTo>
                <a:cubicBezTo>
                  <a:pt x="0" y="30860"/>
                  <a:pt x="30860" y="0"/>
                  <a:pt x="6892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637603" y="4265046"/>
            <a:ext cx="155093" cy="137860"/>
          </a:xfrm>
          <a:custGeom>
            <a:avLst/>
            <a:gdLst/>
            <a:ahLst/>
            <a:cxnLst/>
            <a:rect l="l" t="t" r="r" b="b"/>
            <a:pathLst>
              <a:path w="155093" h="137860">
                <a:moveTo>
                  <a:pt x="60341" y="26145"/>
                </a:moveTo>
                <a:lnTo>
                  <a:pt x="60341" y="39500"/>
                </a:lnTo>
                <a:lnTo>
                  <a:pt x="60475" y="39635"/>
                </a:lnTo>
                <a:cubicBezTo>
                  <a:pt x="62226" y="17448"/>
                  <a:pt x="80777" y="0"/>
                  <a:pt x="103422" y="0"/>
                </a:cubicBezTo>
                <a:cubicBezTo>
                  <a:pt x="108834" y="0"/>
                  <a:pt x="114031" y="996"/>
                  <a:pt x="118797" y="2827"/>
                </a:cubicBezTo>
                <a:cubicBezTo>
                  <a:pt x="121489" y="3850"/>
                  <a:pt x="121974" y="7270"/>
                  <a:pt x="119954" y="9316"/>
                </a:cubicBezTo>
                <a:lnTo>
                  <a:pt x="96071" y="33200"/>
                </a:lnTo>
                <a:cubicBezTo>
                  <a:pt x="95263" y="34007"/>
                  <a:pt x="94806" y="35111"/>
                  <a:pt x="94806" y="36242"/>
                </a:cubicBezTo>
                <a:lnTo>
                  <a:pt x="94806" y="47389"/>
                </a:lnTo>
                <a:cubicBezTo>
                  <a:pt x="94806" y="49759"/>
                  <a:pt x="96744" y="51698"/>
                  <a:pt x="99114" y="51698"/>
                </a:cubicBezTo>
                <a:lnTo>
                  <a:pt x="110261" y="51698"/>
                </a:lnTo>
                <a:cubicBezTo>
                  <a:pt x="111392" y="51698"/>
                  <a:pt x="112496" y="51240"/>
                  <a:pt x="113304" y="50432"/>
                </a:cubicBezTo>
                <a:lnTo>
                  <a:pt x="137187" y="26549"/>
                </a:lnTo>
                <a:cubicBezTo>
                  <a:pt x="139233" y="24502"/>
                  <a:pt x="142653" y="25014"/>
                  <a:pt x="143676" y="27707"/>
                </a:cubicBezTo>
                <a:cubicBezTo>
                  <a:pt x="145507" y="32473"/>
                  <a:pt x="146503" y="37669"/>
                  <a:pt x="146503" y="43081"/>
                </a:cubicBezTo>
                <a:cubicBezTo>
                  <a:pt x="146503" y="59398"/>
                  <a:pt x="137429" y="73615"/>
                  <a:pt x="124020" y="80912"/>
                </a:cubicBezTo>
                <a:lnTo>
                  <a:pt x="145965" y="102857"/>
                </a:lnTo>
                <a:cubicBezTo>
                  <a:pt x="151000" y="107892"/>
                  <a:pt x="151000" y="116077"/>
                  <a:pt x="145965" y="121139"/>
                </a:cubicBezTo>
                <a:lnTo>
                  <a:pt x="129782" y="137322"/>
                </a:lnTo>
                <a:cubicBezTo>
                  <a:pt x="124747" y="142357"/>
                  <a:pt x="116562" y="142357"/>
                  <a:pt x="111500" y="137322"/>
                </a:cubicBezTo>
                <a:lnTo>
                  <a:pt x="77573" y="103395"/>
                </a:lnTo>
                <a:cubicBezTo>
                  <a:pt x="70196" y="96017"/>
                  <a:pt x="68526" y="85112"/>
                  <a:pt x="72592" y="76119"/>
                </a:cubicBezTo>
                <a:lnTo>
                  <a:pt x="48170" y="51698"/>
                </a:lnTo>
                <a:lnTo>
                  <a:pt x="34815" y="51698"/>
                </a:lnTo>
                <a:cubicBezTo>
                  <a:pt x="31934" y="51698"/>
                  <a:pt x="29241" y="50270"/>
                  <a:pt x="27653" y="47874"/>
                </a:cubicBezTo>
                <a:lnTo>
                  <a:pt x="6301" y="15859"/>
                </a:lnTo>
                <a:cubicBezTo>
                  <a:pt x="5170" y="14163"/>
                  <a:pt x="5385" y="11874"/>
                  <a:pt x="6839" y="10420"/>
                </a:cubicBezTo>
                <a:lnTo>
                  <a:pt x="19063" y="-1804"/>
                </a:lnTo>
                <a:cubicBezTo>
                  <a:pt x="20517" y="-3258"/>
                  <a:pt x="22779" y="-3473"/>
                  <a:pt x="24502" y="-2343"/>
                </a:cubicBezTo>
                <a:lnTo>
                  <a:pt x="56517" y="18983"/>
                </a:lnTo>
                <a:cubicBezTo>
                  <a:pt x="58914" y="20571"/>
                  <a:pt x="60341" y="23264"/>
                  <a:pt x="60341" y="26145"/>
                </a:cubicBezTo>
                <a:close/>
                <a:moveTo>
                  <a:pt x="58052" y="79862"/>
                </a:moveTo>
                <a:cubicBezTo>
                  <a:pt x="56356" y="89824"/>
                  <a:pt x="58698" y="100352"/>
                  <a:pt x="65160" y="108780"/>
                </a:cubicBezTo>
                <a:lnTo>
                  <a:pt x="39581" y="134333"/>
                </a:lnTo>
                <a:cubicBezTo>
                  <a:pt x="32015" y="141899"/>
                  <a:pt x="19737" y="141899"/>
                  <a:pt x="12170" y="134333"/>
                </a:cubicBezTo>
                <a:cubicBezTo>
                  <a:pt x="4604" y="126767"/>
                  <a:pt x="4604" y="114488"/>
                  <a:pt x="12170" y="106922"/>
                </a:cubicBezTo>
                <a:lnTo>
                  <a:pt x="48628" y="70465"/>
                </a:lnTo>
                <a:lnTo>
                  <a:pt x="58052" y="79889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870242" y="4230581"/>
            <a:ext cx="62037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技能发现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28987" y="4506301"/>
            <a:ext cx="5359310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自动识别和提取可复用的数据处理能力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25592" y="4885416"/>
            <a:ext cx="5505787" cy="654835"/>
          </a:xfrm>
          <a:custGeom>
            <a:avLst/>
            <a:gdLst/>
            <a:ahLst/>
            <a:cxnLst/>
            <a:rect l="l" t="t" r="r" b="b"/>
            <a:pathLst>
              <a:path w="5505787" h="654835">
                <a:moveTo>
                  <a:pt x="68928" y="0"/>
                </a:moveTo>
                <a:lnTo>
                  <a:pt x="5436859" y="0"/>
                </a:lnTo>
                <a:cubicBezTo>
                  <a:pt x="5474926" y="0"/>
                  <a:pt x="5505787" y="30860"/>
                  <a:pt x="5505787" y="68928"/>
                </a:cubicBezTo>
                <a:lnTo>
                  <a:pt x="5505787" y="585907"/>
                </a:lnTo>
                <a:cubicBezTo>
                  <a:pt x="5505787" y="623975"/>
                  <a:pt x="5474926" y="654835"/>
                  <a:pt x="5436859" y="654835"/>
                </a:cubicBezTo>
                <a:lnTo>
                  <a:pt x="68928" y="654835"/>
                </a:lnTo>
                <a:cubicBezTo>
                  <a:pt x="30860" y="654835"/>
                  <a:pt x="0" y="623975"/>
                  <a:pt x="0" y="585907"/>
                </a:cubicBezTo>
                <a:lnTo>
                  <a:pt x="0" y="68928"/>
                </a:lnTo>
                <a:cubicBezTo>
                  <a:pt x="0" y="30860"/>
                  <a:pt x="30860" y="0"/>
                  <a:pt x="6892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646219" y="5023276"/>
            <a:ext cx="137860" cy="137860"/>
          </a:xfrm>
          <a:custGeom>
            <a:avLst/>
            <a:gdLst/>
            <a:ahLst/>
            <a:cxnLst/>
            <a:rect l="l" t="t" r="r" b="b"/>
            <a:pathLst>
              <a:path w="137860" h="137860">
                <a:moveTo>
                  <a:pt x="107299" y="3285"/>
                </a:moveTo>
                <a:lnTo>
                  <a:pt x="83551" y="27033"/>
                </a:lnTo>
                <a:lnTo>
                  <a:pt x="110827" y="54309"/>
                </a:lnTo>
                <a:lnTo>
                  <a:pt x="134575" y="30561"/>
                </a:lnTo>
                <a:cubicBezTo>
                  <a:pt x="136675" y="28434"/>
                  <a:pt x="137860" y="25580"/>
                  <a:pt x="137860" y="22618"/>
                </a:cubicBezTo>
                <a:cubicBezTo>
                  <a:pt x="137860" y="19656"/>
                  <a:pt x="136675" y="16802"/>
                  <a:pt x="134575" y="14675"/>
                </a:cubicBezTo>
                <a:lnTo>
                  <a:pt x="123186" y="3285"/>
                </a:lnTo>
                <a:cubicBezTo>
                  <a:pt x="121058" y="1185"/>
                  <a:pt x="118204" y="0"/>
                  <a:pt x="115242" y="0"/>
                </a:cubicBezTo>
                <a:cubicBezTo>
                  <a:pt x="112281" y="0"/>
                  <a:pt x="109426" y="1185"/>
                  <a:pt x="107299" y="3285"/>
                </a:cubicBezTo>
                <a:close/>
                <a:moveTo>
                  <a:pt x="74423" y="36161"/>
                </a:moveTo>
                <a:lnTo>
                  <a:pt x="3285" y="107299"/>
                </a:lnTo>
                <a:cubicBezTo>
                  <a:pt x="1185" y="109426"/>
                  <a:pt x="0" y="112281"/>
                  <a:pt x="0" y="115242"/>
                </a:cubicBezTo>
                <a:cubicBezTo>
                  <a:pt x="0" y="118204"/>
                  <a:pt x="1185" y="121058"/>
                  <a:pt x="3285" y="123186"/>
                </a:cubicBezTo>
                <a:lnTo>
                  <a:pt x="14675" y="134575"/>
                </a:lnTo>
                <a:cubicBezTo>
                  <a:pt x="16802" y="136675"/>
                  <a:pt x="19656" y="137860"/>
                  <a:pt x="22618" y="137860"/>
                </a:cubicBezTo>
                <a:cubicBezTo>
                  <a:pt x="25580" y="137860"/>
                  <a:pt x="28434" y="136675"/>
                  <a:pt x="30561" y="134575"/>
                </a:cubicBezTo>
                <a:lnTo>
                  <a:pt x="101699" y="63437"/>
                </a:lnTo>
                <a:lnTo>
                  <a:pt x="74423" y="36161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870242" y="4988811"/>
            <a:ext cx="89609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自主算子合成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28987" y="5264531"/>
            <a:ext cx="5359310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根据任务需求动态生成新的处理算子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65401" y="4127186"/>
            <a:ext cx="5505787" cy="654835"/>
          </a:xfrm>
          <a:custGeom>
            <a:avLst/>
            <a:gdLst/>
            <a:ahLst/>
            <a:cxnLst/>
            <a:rect l="l" t="t" r="r" b="b"/>
            <a:pathLst>
              <a:path w="5505787" h="654835">
                <a:moveTo>
                  <a:pt x="68928" y="0"/>
                </a:moveTo>
                <a:lnTo>
                  <a:pt x="5436859" y="0"/>
                </a:lnTo>
                <a:cubicBezTo>
                  <a:pt x="5474926" y="0"/>
                  <a:pt x="5505787" y="30860"/>
                  <a:pt x="5505787" y="68928"/>
                </a:cubicBezTo>
                <a:lnTo>
                  <a:pt x="5505787" y="585907"/>
                </a:lnTo>
                <a:cubicBezTo>
                  <a:pt x="5505787" y="623975"/>
                  <a:pt x="5474926" y="654835"/>
                  <a:pt x="5436859" y="654835"/>
                </a:cubicBezTo>
                <a:lnTo>
                  <a:pt x="68928" y="654835"/>
                </a:lnTo>
                <a:cubicBezTo>
                  <a:pt x="30860" y="654835"/>
                  <a:pt x="0" y="623975"/>
                  <a:pt x="0" y="585907"/>
                </a:cubicBezTo>
                <a:lnTo>
                  <a:pt x="0" y="68928"/>
                </a:lnTo>
                <a:cubicBezTo>
                  <a:pt x="0" y="30860"/>
                  <a:pt x="30860" y="0"/>
                  <a:pt x="6892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6286029" y="4265046"/>
            <a:ext cx="137860" cy="137860"/>
          </a:xfrm>
          <a:custGeom>
            <a:avLst/>
            <a:gdLst/>
            <a:ahLst/>
            <a:cxnLst/>
            <a:rect l="l" t="t" r="r" b="b"/>
            <a:pathLst>
              <a:path w="137860" h="137860">
                <a:moveTo>
                  <a:pt x="94752" y="75392"/>
                </a:moveTo>
                <a:lnTo>
                  <a:pt x="43351" y="75392"/>
                </a:lnTo>
                <a:cubicBezTo>
                  <a:pt x="44131" y="92759"/>
                  <a:pt x="47982" y="108753"/>
                  <a:pt x="53448" y="120466"/>
                </a:cubicBezTo>
                <a:cubicBezTo>
                  <a:pt x="56517" y="127063"/>
                  <a:pt x="59829" y="131721"/>
                  <a:pt x="62899" y="134575"/>
                </a:cubicBezTo>
                <a:cubicBezTo>
                  <a:pt x="65914" y="137402"/>
                  <a:pt x="67988" y="137860"/>
                  <a:pt x="69065" y="137860"/>
                </a:cubicBezTo>
                <a:cubicBezTo>
                  <a:pt x="70142" y="137860"/>
                  <a:pt x="72215" y="137402"/>
                  <a:pt x="75231" y="134575"/>
                </a:cubicBezTo>
                <a:cubicBezTo>
                  <a:pt x="78300" y="131721"/>
                  <a:pt x="81612" y="127036"/>
                  <a:pt x="84682" y="120466"/>
                </a:cubicBezTo>
                <a:cubicBezTo>
                  <a:pt x="90148" y="108753"/>
                  <a:pt x="93998" y="92759"/>
                  <a:pt x="94779" y="75392"/>
                </a:cubicBezTo>
                <a:close/>
                <a:moveTo>
                  <a:pt x="43324" y="62468"/>
                </a:moveTo>
                <a:lnTo>
                  <a:pt x="94725" y="62468"/>
                </a:lnTo>
                <a:cubicBezTo>
                  <a:pt x="93971" y="45101"/>
                  <a:pt x="90121" y="29107"/>
                  <a:pt x="84655" y="17394"/>
                </a:cubicBezTo>
                <a:cubicBezTo>
                  <a:pt x="81585" y="10824"/>
                  <a:pt x="78273" y="6139"/>
                  <a:pt x="75204" y="3285"/>
                </a:cubicBezTo>
                <a:cubicBezTo>
                  <a:pt x="72188" y="458"/>
                  <a:pt x="70115" y="0"/>
                  <a:pt x="69038" y="0"/>
                </a:cubicBezTo>
                <a:cubicBezTo>
                  <a:pt x="67961" y="0"/>
                  <a:pt x="65887" y="458"/>
                  <a:pt x="62872" y="3285"/>
                </a:cubicBezTo>
                <a:cubicBezTo>
                  <a:pt x="59802" y="6139"/>
                  <a:pt x="56490" y="10824"/>
                  <a:pt x="53421" y="17394"/>
                </a:cubicBezTo>
                <a:cubicBezTo>
                  <a:pt x="47955" y="29107"/>
                  <a:pt x="44104" y="45101"/>
                  <a:pt x="43324" y="62468"/>
                </a:cubicBezTo>
                <a:close/>
                <a:moveTo>
                  <a:pt x="30399" y="62468"/>
                </a:moveTo>
                <a:cubicBezTo>
                  <a:pt x="31342" y="39419"/>
                  <a:pt x="37292" y="18013"/>
                  <a:pt x="45989" y="3958"/>
                </a:cubicBezTo>
                <a:cubicBezTo>
                  <a:pt x="21191" y="12736"/>
                  <a:pt x="2935" y="35327"/>
                  <a:pt x="404" y="62468"/>
                </a:cubicBezTo>
                <a:lnTo>
                  <a:pt x="30399" y="62468"/>
                </a:lnTo>
                <a:close/>
                <a:moveTo>
                  <a:pt x="404" y="75392"/>
                </a:moveTo>
                <a:cubicBezTo>
                  <a:pt x="2935" y="102533"/>
                  <a:pt x="21191" y="125124"/>
                  <a:pt x="45989" y="133902"/>
                </a:cubicBezTo>
                <a:cubicBezTo>
                  <a:pt x="37292" y="119847"/>
                  <a:pt x="31342" y="98441"/>
                  <a:pt x="30399" y="75392"/>
                </a:cubicBezTo>
                <a:lnTo>
                  <a:pt x="404" y="75392"/>
                </a:lnTo>
                <a:close/>
                <a:moveTo>
                  <a:pt x="107676" y="75392"/>
                </a:moveTo>
                <a:cubicBezTo>
                  <a:pt x="106734" y="98441"/>
                  <a:pt x="100783" y="119847"/>
                  <a:pt x="92086" y="133902"/>
                </a:cubicBezTo>
                <a:cubicBezTo>
                  <a:pt x="116885" y="125097"/>
                  <a:pt x="135141" y="102533"/>
                  <a:pt x="137672" y="75392"/>
                </a:cubicBezTo>
                <a:lnTo>
                  <a:pt x="107676" y="75392"/>
                </a:lnTo>
                <a:close/>
                <a:moveTo>
                  <a:pt x="137672" y="62468"/>
                </a:moveTo>
                <a:cubicBezTo>
                  <a:pt x="135141" y="35327"/>
                  <a:pt x="116885" y="12736"/>
                  <a:pt x="92086" y="3958"/>
                </a:cubicBezTo>
                <a:cubicBezTo>
                  <a:pt x="100783" y="18013"/>
                  <a:pt x="106734" y="39419"/>
                  <a:pt x="107676" y="62468"/>
                </a:cubicBezTo>
                <a:lnTo>
                  <a:pt x="137672" y="62468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6510051" y="4230581"/>
            <a:ext cx="62037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通用通才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268796" y="4506301"/>
            <a:ext cx="5359310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构建能够处理全数据生命周期的统一智能体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65401" y="4885416"/>
            <a:ext cx="5505787" cy="654835"/>
          </a:xfrm>
          <a:custGeom>
            <a:avLst/>
            <a:gdLst/>
            <a:ahLst/>
            <a:cxnLst/>
            <a:rect l="l" t="t" r="r" b="b"/>
            <a:pathLst>
              <a:path w="5505787" h="654835">
                <a:moveTo>
                  <a:pt x="68928" y="0"/>
                </a:moveTo>
                <a:lnTo>
                  <a:pt x="5436859" y="0"/>
                </a:lnTo>
                <a:cubicBezTo>
                  <a:pt x="5474926" y="0"/>
                  <a:pt x="5505787" y="30860"/>
                  <a:pt x="5505787" y="68928"/>
                </a:cubicBezTo>
                <a:lnTo>
                  <a:pt x="5505787" y="585907"/>
                </a:lnTo>
                <a:cubicBezTo>
                  <a:pt x="5505787" y="623975"/>
                  <a:pt x="5474926" y="654835"/>
                  <a:pt x="5436859" y="654835"/>
                </a:cubicBezTo>
                <a:lnTo>
                  <a:pt x="68928" y="654835"/>
                </a:lnTo>
                <a:cubicBezTo>
                  <a:pt x="30860" y="654835"/>
                  <a:pt x="0" y="623975"/>
                  <a:pt x="0" y="585907"/>
                </a:cubicBezTo>
                <a:lnTo>
                  <a:pt x="0" y="68928"/>
                </a:lnTo>
                <a:cubicBezTo>
                  <a:pt x="0" y="30860"/>
                  <a:pt x="30860" y="0"/>
                  <a:pt x="6892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6294645" y="5023276"/>
            <a:ext cx="120628" cy="137860"/>
          </a:xfrm>
          <a:custGeom>
            <a:avLst/>
            <a:gdLst/>
            <a:ahLst/>
            <a:cxnLst/>
            <a:rect l="l" t="t" r="r" b="b"/>
            <a:pathLst>
              <a:path w="120628" h="137860">
                <a:moveTo>
                  <a:pt x="120628" y="55413"/>
                </a:moveTo>
                <a:cubicBezTo>
                  <a:pt x="116643" y="58052"/>
                  <a:pt x="112065" y="60179"/>
                  <a:pt x="107299" y="61875"/>
                </a:cubicBezTo>
                <a:cubicBezTo>
                  <a:pt x="94644" y="66399"/>
                  <a:pt x="78031" y="68930"/>
                  <a:pt x="60314" y="68930"/>
                </a:cubicBezTo>
                <a:cubicBezTo>
                  <a:pt x="42597" y="68930"/>
                  <a:pt x="25956" y="66372"/>
                  <a:pt x="13328" y="61875"/>
                </a:cubicBezTo>
                <a:cubicBezTo>
                  <a:pt x="8589" y="60179"/>
                  <a:pt x="3985" y="58052"/>
                  <a:pt x="0" y="55413"/>
                </a:cubicBezTo>
                <a:lnTo>
                  <a:pt x="0" y="77546"/>
                </a:lnTo>
                <a:cubicBezTo>
                  <a:pt x="0" y="89447"/>
                  <a:pt x="27007" y="99087"/>
                  <a:pt x="60314" y="99087"/>
                </a:cubicBezTo>
                <a:cubicBezTo>
                  <a:pt x="93621" y="99087"/>
                  <a:pt x="120628" y="89447"/>
                  <a:pt x="120628" y="77546"/>
                </a:cubicBezTo>
                <a:lnTo>
                  <a:pt x="120628" y="55413"/>
                </a:lnTo>
                <a:close/>
                <a:moveTo>
                  <a:pt x="120628" y="34465"/>
                </a:moveTo>
                <a:lnTo>
                  <a:pt x="120628" y="21541"/>
                </a:lnTo>
                <a:cubicBezTo>
                  <a:pt x="120628" y="9639"/>
                  <a:pt x="93621" y="0"/>
                  <a:pt x="60314" y="0"/>
                </a:cubicBezTo>
                <a:cubicBezTo>
                  <a:pt x="27007" y="0"/>
                  <a:pt x="0" y="9639"/>
                  <a:pt x="0" y="21541"/>
                </a:cubicBezTo>
                <a:lnTo>
                  <a:pt x="0" y="34465"/>
                </a:lnTo>
                <a:cubicBezTo>
                  <a:pt x="0" y="46366"/>
                  <a:pt x="27007" y="56006"/>
                  <a:pt x="60314" y="56006"/>
                </a:cubicBezTo>
                <a:cubicBezTo>
                  <a:pt x="93621" y="56006"/>
                  <a:pt x="120628" y="46366"/>
                  <a:pt x="120628" y="34465"/>
                </a:cubicBezTo>
                <a:close/>
                <a:moveTo>
                  <a:pt x="107299" y="104957"/>
                </a:moveTo>
                <a:cubicBezTo>
                  <a:pt x="94671" y="109453"/>
                  <a:pt x="78058" y="112011"/>
                  <a:pt x="60314" y="112011"/>
                </a:cubicBezTo>
                <a:cubicBezTo>
                  <a:pt x="42570" y="112011"/>
                  <a:pt x="25956" y="109453"/>
                  <a:pt x="13328" y="104957"/>
                </a:cubicBezTo>
                <a:cubicBezTo>
                  <a:pt x="8589" y="103260"/>
                  <a:pt x="3985" y="101133"/>
                  <a:pt x="0" y="98495"/>
                </a:cubicBezTo>
                <a:lnTo>
                  <a:pt x="0" y="116319"/>
                </a:lnTo>
                <a:cubicBezTo>
                  <a:pt x="0" y="128221"/>
                  <a:pt x="27007" y="137860"/>
                  <a:pt x="60314" y="137860"/>
                </a:cubicBezTo>
                <a:cubicBezTo>
                  <a:pt x="93621" y="137860"/>
                  <a:pt x="120628" y="128221"/>
                  <a:pt x="120628" y="116319"/>
                </a:cubicBezTo>
                <a:lnTo>
                  <a:pt x="120628" y="98495"/>
                </a:lnTo>
                <a:cubicBezTo>
                  <a:pt x="116643" y="101133"/>
                  <a:pt x="112065" y="103260"/>
                  <a:pt x="107299" y="10495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6510051" y="4988811"/>
            <a:ext cx="75823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端到端覆盖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268796" y="5264531"/>
            <a:ext cx="5359310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从数据管理到数据分析的完整流程自动化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48958" y="5897826"/>
            <a:ext cx="11494083" cy="732382"/>
          </a:xfrm>
          <a:custGeom>
            <a:avLst/>
            <a:gdLst/>
            <a:ahLst/>
            <a:cxnLst/>
            <a:rect l="l" t="t" r="r" b="b"/>
            <a:pathLst>
              <a:path w="11494083" h="732382">
                <a:moveTo>
                  <a:pt x="68932" y="0"/>
                </a:moveTo>
                <a:lnTo>
                  <a:pt x="11425152" y="0"/>
                </a:lnTo>
                <a:cubicBezTo>
                  <a:pt x="11463222" y="0"/>
                  <a:pt x="11494083" y="30862"/>
                  <a:pt x="11494083" y="68932"/>
                </a:cubicBezTo>
                <a:lnTo>
                  <a:pt x="11494083" y="663450"/>
                </a:lnTo>
                <a:cubicBezTo>
                  <a:pt x="11494083" y="701520"/>
                  <a:pt x="11463222" y="732382"/>
                  <a:pt x="11425152" y="732382"/>
                </a:cubicBezTo>
                <a:lnTo>
                  <a:pt x="68932" y="732382"/>
                </a:lnTo>
                <a:cubicBezTo>
                  <a:pt x="30862" y="732382"/>
                  <a:pt x="0" y="701520"/>
                  <a:pt x="0" y="663450"/>
                </a:cubicBezTo>
                <a:lnTo>
                  <a:pt x="0" y="68932"/>
                </a:lnTo>
                <a:cubicBezTo>
                  <a:pt x="0" y="30862"/>
                  <a:pt x="30862" y="0"/>
                  <a:pt x="68932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516975" y="6083076"/>
            <a:ext cx="120628" cy="137860"/>
          </a:xfrm>
          <a:custGeom>
            <a:avLst/>
            <a:gdLst/>
            <a:ahLst/>
            <a:cxnLst/>
            <a:rect l="l" t="t" r="r" b="b"/>
            <a:pathLst>
              <a:path w="120628" h="137860">
                <a:moveTo>
                  <a:pt x="103395" y="137860"/>
                </a:moveTo>
                <a:lnTo>
                  <a:pt x="25849" y="137860"/>
                </a:lnTo>
                <a:cubicBezTo>
                  <a:pt x="11578" y="137860"/>
                  <a:pt x="0" y="126282"/>
                  <a:pt x="0" y="112011"/>
                </a:cubicBezTo>
                <a:lnTo>
                  <a:pt x="0" y="25849"/>
                </a:lnTo>
                <a:cubicBezTo>
                  <a:pt x="0" y="11578"/>
                  <a:pt x="11578" y="0"/>
                  <a:pt x="25849" y="0"/>
                </a:cubicBezTo>
                <a:lnTo>
                  <a:pt x="107703" y="0"/>
                </a:lnTo>
                <a:cubicBezTo>
                  <a:pt x="114839" y="0"/>
                  <a:pt x="120628" y="5789"/>
                  <a:pt x="120628" y="12924"/>
                </a:cubicBezTo>
                <a:lnTo>
                  <a:pt x="120628" y="90471"/>
                </a:lnTo>
                <a:cubicBezTo>
                  <a:pt x="120628" y="96098"/>
                  <a:pt x="117020" y="100891"/>
                  <a:pt x="112011" y="102668"/>
                </a:cubicBezTo>
                <a:lnTo>
                  <a:pt x="112011" y="120628"/>
                </a:lnTo>
                <a:cubicBezTo>
                  <a:pt x="116777" y="120628"/>
                  <a:pt x="120628" y="124478"/>
                  <a:pt x="120628" y="129244"/>
                </a:cubicBezTo>
                <a:cubicBezTo>
                  <a:pt x="120628" y="134010"/>
                  <a:pt x="116777" y="137860"/>
                  <a:pt x="112011" y="137860"/>
                </a:cubicBezTo>
                <a:lnTo>
                  <a:pt x="103395" y="137860"/>
                </a:lnTo>
                <a:close/>
                <a:moveTo>
                  <a:pt x="25849" y="103395"/>
                </a:moveTo>
                <a:cubicBezTo>
                  <a:pt x="21083" y="103395"/>
                  <a:pt x="17233" y="107245"/>
                  <a:pt x="17233" y="112011"/>
                </a:cubicBezTo>
                <a:cubicBezTo>
                  <a:pt x="17233" y="116777"/>
                  <a:pt x="21083" y="120628"/>
                  <a:pt x="25849" y="120628"/>
                </a:cubicBezTo>
                <a:lnTo>
                  <a:pt x="94779" y="120628"/>
                </a:lnTo>
                <a:lnTo>
                  <a:pt x="94779" y="103395"/>
                </a:lnTo>
                <a:lnTo>
                  <a:pt x="25849" y="103395"/>
                </a:lnTo>
                <a:close/>
                <a:moveTo>
                  <a:pt x="34465" y="40927"/>
                </a:moveTo>
                <a:cubicBezTo>
                  <a:pt x="34465" y="44508"/>
                  <a:pt x="37346" y="47389"/>
                  <a:pt x="40927" y="47389"/>
                </a:cubicBezTo>
                <a:lnTo>
                  <a:pt x="88317" y="47389"/>
                </a:lnTo>
                <a:cubicBezTo>
                  <a:pt x="91898" y="47389"/>
                  <a:pt x="94779" y="44508"/>
                  <a:pt x="94779" y="40927"/>
                </a:cubicBezTo>
                <a:cubicBezTo>
                  <a:pt x="94779" y="37346"/>
                  <a:pt x="91898" y="34465"/>
                  <a:pt x="88317" y="34465"/>
                </a:cubicBezTo>
                <a:lnTo>
                  <a:pt x="40927" y="34465"/>
                </a:lnTo>
                <a:cubicBezTo>
                  <a:pt x="37346" y="34465"/>
                  <a:pt x="34465" y="37346"/>
                  <a:pt x="34465" y="40927"/>
                </a:cubicBezTo>
                <a:close/>
                <a:moveTo>
                  <a:pt x="40927" y="60314"/>
                </a:moveTo>
                <a:cubicBezTo>
                  <a:pt x="37346" y="60314"/>
                  <a:pt x="34465" y="63195"/>
                  <a:pt x="34465" y="66776"/>
                </a:cubicBezTo>
                <a:cubicBezTo>
                  <a:pt x="34465" y="70357"/>
                  <a:pt x="37346" y="73238"/>
                  <a:pt x="40927" y="73238"/>
                </a:cubicBezTo>
                <a:lnTo>
                  <a:pt x="88317" y="73238"/>
                </a:lnTo>
                <a:cubicBezTo>
                  <a:pt x="91898" y="73238"/>
                  <a:pt x="94779" y="70357"/>
                  <a:pt x="94779" y="66776"/>
                </a:cubicBezTo>
                <a:cubicBezTo>
                  <a:pt x="94779" y="63195"/>
                  <a:pt x="91898" y="60314"/>
                  <a:pt x="88317" y="60314"/>
                </a:cubicBezTo>
                <a:lnTo>
                  <a:pt x="40927" y="6031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710217" y="6039994"/>
            <a:ext cx="11059587" cy="44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6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参考文献：</a:t>
            </a:r>
            <a:r>
              <a:rPr lang="en-US" sz="1086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[1] Sun Z, Wang J, Zhao X, et al. Data Agent: A Holistic Architecture for Orchestrating Data+ AI Ecosystems | [2] Sun J, Li G, Zhou P, et al. AgenticData: An Agentic Data Analytics System for Heterogeneous Data | [3] Wang J, Li G, Feng J. iDataLake: An LLM-powered Analytics System on Data Lakes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CHALLENGES &amp; OPPORTUNITIES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迈向真正L3的挑战与研究机会（二）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5610225" cy="2333625"/>
          </a:xfrm>
          <a:custGeom>
            <a:avLst/>
            <a:gdLst/>
            <a:ahLst/>
            <a:cxnLst/>
            <a:rect l="l" t="t" r="r" b="b"/>
            <a:pathLst>
              <a:path w="5610225" h="2333625">
                <a:moveTo>
                  <a:pt x="76193" y="0"/>
                </a:moveTo>
                <a:lnTo>
                  <a:pt x="5534032" y="0"/>
                </a:lnTo>
                <a:cubicBezTo>
                  <a:pt x="5576084" y="0"/>
                  <a:pt x="5610225" y="34141"/>
                  <a:pt x="5610225" y="76193"/>
                </a:cubicBezTo>
                <a:lnTo>
                  <a:pt x="5610225" y="2257432"/>
                </a:lnTo>
                <a:cubicBezTo>
                  <a:pt x="5610225" y="2299484"/>
                  <a:pt x="5576084" y="2333625"/>
                  <a:pt x="5534032" y="2333625"/>
                </a:cubicBezTo>
                <a:lnTo>
                  <a:pt x="76193" y="2333625"/>
                </a:lnTo>
                <a:cubicBezTo>
                  <a:pt x="34141" y="2333625"/>
                  <a:pt x="0" y="2299484"/>
                  <a:pt x="0" y="2257432"/>
                </a:cubicBezTo>
                <a:lnTo>
                  <a:pt x="0" y="76193"/>
                </a:lnTo>
                <a:cubicBezTo>
                  <a:pt x="0" y="34141"/>
                  <a:pt x="34141" y="0"/>
                  <a:pt x="76193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04838" y="16478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19150" y="1609725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高级推理缺陷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00075" y="20288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600075" y="20288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733425" y="2143125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挑战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3425" y="2409825"/>
            <a:ext cx="501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由于缺乏</a:t>
            </a:r>
            <a:r>
              <a:rPr lang="en-US" sz="105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战略反思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，陷入战术修复和无成效循环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00075" y="2828925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38100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Shape 11"/>
          <p:cNvSpPr/>
          <p:nvPr/>
        </p:nvSpPr>
        <p:spPr>
          <a:xfrm>
            <a:off x="600075" y="282892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3810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4" name="Text 12"/>
          <p:cNvSpPr/>
          <p:nvPr/>
        </p:nvSpPr>
        <p:spPr>
          <a:xfrm>
            <a:off x="733425" y="2943225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机会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3425" y="3209925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元推理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。结合因果推理、用于跨过程优化的元推理，以及复杂记忆架构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196013" y="1414463"/>
            <a:ext cx="5610225" cy="2333625"/>
          </a:xfrm>
          <a:custGeom>
            <a:avLst/>
            <a:gdLst/>
            <a:ahLst/>
            <a:cxnLst/>
            <a:rect l="l" t="t" r="r" b="b"/>
            <a:pathLst>
              <a:path w="5610225" h="2333625">
                <a:moveTo>
                  <a:pt x="76193" y="0"/>
                </a:moveTo>
                <a:lnTo>
                  <a:pt x="5534032" y="0"/>
                </a:lnTo>
                <a:cubicBezTo>
                  <a:pt x="5576084" y="0"/>
                  <a:pt x="5610225" y="34141"/>
                  <a:pt x="5610225" y="76193"/>
                </a:cubicBezTo>
                <a:lnTo>
                  <a:pt x="5610225" y="2257432"/>
                </a:lnTo>
                <a:cubicBezTo>
                  <a:pt x="5610225" y="2299484"/>
                  <a:pt x="5576084" y="2333625"/>
                  <a:pt x="5534032" y="2333625"/>
                </a:cubicBezTo>
                <a:lnTo>
                  <a:pt x="76193" y="2333625"/>
                </a:lnTo>
                <a:cubicBezTo>
                  <a:pt x="34141" y="2333625"/>
                  <a:pt x="0" y="2299484"/>
                  <a:pt x="0" y="2257432"/>
                </a:cubicBezTo>
                <a:lnTo>
                  <a:pt x="0" y="76193"/>
                </a:lnTo>
                <a:cubicBezTo>
                  <a:pt x="0" y="34141"/>
                  <a:pt x="34141" y="0"/>
                  <a:pt x="76193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Shape 15"/>
          <p:cNvSpPr/>
          <p:nvPr/>
        </p:nvSpPr>
        <p:spPr>
          <a:xfrm>
            <a:off x="6415088" y="16478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100719" y="0"/>
                  <a:pt x="105742" y="3014"/>
                  <a:pt x="108347" y="7813"/>
                </a:cubicBezTo>
                <a:lnTo>
                  <a:pt x="188714" y="156642"/>
                </a:lnTo>
                <a:cubicBezTo>
                  <a:pt x="191207" y="161255"/>
                  <a:pt x="191095" y="166836"/>
                  <a:pt x="188416" y="171338"/>
                </a:cubicBezTo>
                <a:cubicBezTo>
                  <a:pt x="185737" y="175840"/>
                  <a:pt x="180863" y="178594"/>
                  <a:pt x="175617" y="178594"/>
                </a:cubicBezTo>
                <a:lnTo>
                  <a:pt x="14883" y="178594"/>
                </a:lnTo>
                <a:cubicBezTo>
                  <a:pt x="9637" y="178594"/>
                  <a:pt x="4800" y="175840"/>
                  <a:pt x="2084" y="171338"/>
                </a:cubicBezTo>
                <a:cubicBezTo>
                  <a:pt x="-633" y="166836"/>
                  <a:pt x="-707" y="161255"/>
                  <a:pt x="1786" y="156642"/>
                </a:cubicBezTo>
                <a:lnTo>
                  <a:pt x="82153" y="7813"/>
                </a:lnTo>
                <a:cubicBezTo>
                  <a:pt x="84758" y="3014"/>
                  <a:pt x="89781" y="0"/>
                  <a:pt x="95250" y="0"/>
                </a:cubicBezTo>
                <a:close/>
                <a:moveTo>
                  <a:pt x="95250" y="62508"/>
                </a:moveTo>
                <a:cubicBezTo>
                  <a:pt x="90301" y="62508"/>
                  <a:pt x="86320" y="66489"/>
                  <a:pt x="86320" y="71438"/>
                </a:cubicBezTo>
                <a:lnTo>
                  <a:pt x="86320" y="113109"/>
                </a:lnTo>
                <a:cubicBezTo>
                  <a:pt x="86320" y="118058"/>
                  <a:pt x="90301" y="122039"/>
                  <a:pt x="95250" y="122039"/>
                </a:cubicBezTo>
                <a:cubicBezTo>
                  <a:pt x="100199" y="122039"/>
                  <a:pt x="104180" y="118058"/>
                  <a:pt x="104180" y="113109"/>
                </a:cubicBezTo>
                <a:lnTo>
                  <a:pt x="104180" y="71438"/>
                </a:lnTo>
                <a:cubicBezTo>
                  <a:pt x="104180" y="66489"/>
                  <a:pt x="100199" y="62508"/>
                  <a:pt x="95250" y="62508"/>
                </a:cubicBezTo>
                <a:close/>
                <a:moveTo>
                  <a:pt x="105184" y="142875"/>
                </a:moveTo>
                <a:cubicBezTo>
                  <a:pt x="105410" y="139188"/>
                  <a:pt x="103571" y="135679"/>
                  <a:pt x="100410" y="133767"/>
                </a:cubicBezTo>
                <a:cubicBezTo>
                  <a:pt x="97249" y="131855"/>
                  <a:pt x="93288" y="131855"/>
                  <a:pt x="90127" y="133767"/>
                </a:cubicBezTo>
                <a:cubicBezTo>
                  <a:pt x="86966" y="135679"/>
                  <a:pt x="85127" y="139188"/>
                  <a:pt x="85353" y="142875"/>
                </a:cubicBezTo>
                <a:cubicBezTo>
                  <a:pt x="85127" y="146562"/>
                  <a:pt x="86966" y="150071"/>
                  <a:pt x="90127" y="151983"/>
                </a:cubicBezTo>
                <a:cubicBezTo>
                  <a:pt x="93288" y="153895"/>
                  <a:pt x="97249" y="153895"/>
                  <a:pt x="100410" y="151983"/>
                </a:cubicBezTo>
                <a:cubicBezTo>
                  <a:pt x="103571" y="150071"/>
                  <a:pt x="105410" y="146562"/>
                  <a:pt x="105184" y="142875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629400" y="1609725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适应动态环境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410325" y="2028825"/>
            <a:ext cx="5200650" cy="685800"/>
          </a:xfrm>
          <a:custGeom>
            <a:avLst/>
            <a:gdLst/>
            <a:ahLst/>
            <a:cxnLst/>
            <a:rect l="l" t="t" r="r" b="b"/>
            <a:pathLst>
              <a:path w="5200650" h="685800">
                <a:moveTo>
                  <a:pt x="38100" y="0"/>
                </a:moveTo>
                <a:lnTo>
                  <a:pt x="5124451" y="0"/>
                </a:lnTo>
                <a:cubicBezTo>
                  <a:pt x="5166534" y="0"/>
                  <a:pt x="5200650" y="34116"/>
                  <a:pt x="5200650" y="76199"/>
                </a:cubicBezTo>
                <a:lnTo>
                  <a:pt x="5200650" y="609601"/>
                </a:lnTo>
                <a:cubicBezTo>
                  <a:pt x="5200650" y="651684"/>
                  <a:pt x="5166534" y="685800"/>
                  <a:pt x="5124451" y="685800"/>
                </a:cubicBez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Shape 18"/>
          <p:cNvSpPr/>
          <p:nvPr/>
        </p:nvSpPr>
        <p:spPr>
          <a:xfrm>
            <a:off x="6410325" y="2028825"/>
            <a:ext cx="38100" cy="685800"/>
          </a:xfrm>
          <a:custGeom>
            <a:avLst/>
            <a:gdLst/>
            <a:ahLst/>
            <a:cxnLst/>
            <a:rect l="l" t="t" r="r" b="b"/>
            <a:pathLst>
              <a:path w="38100" h="685800">
                <a:moveTo>
                  <a:pt x="38100" y="0"/>
                </a:moveTo>
                <a:lnTo>
                  <a:pt x="38100" y="0"/>
                </a:lnTo>
                <a:lnTo>
                  <a:pt x="38100" y="685800"/>
                </a:lnTo>
                <a:lnTo>
                  <a:pt x="38100" y="685800"/>
                </a:lnTo>
                <a:cubicBezTo>
                  <a:pt x="17072" y="685800"/>
                  <a:pt x="0" y="668728"/>
                  <a:pt x="0" y="647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6543675" y="2143125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挑战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543675" y="2409825"/>
            <a:ext cx="501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当前评估使用</a:t>
            </a:r>
            <a:r>
              <a:rPr lang="en-US" sz="105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静态数据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，忽视真实世界数据漂移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410325" y="2828925"/>
            <a:ext cx="5200650" cy="723900"/>
          </a:xfrm>
          <a:custGeom>
            <a:avLst/>
            <a:gdLst/>
            <a:ahLst/>
            <a:cxnLst/>
            <a:rect l="l" t="t" r="r" b="b"/>
            <a:pathLst>
              <a:path w="5200650" h="723900">
                <a:moveTo>
                  <a:pt x="38100" y="0"/>
                </a:moveTo>
                <a:lnTo>
                  <a:pt x="5124452" y="0"/>
                </a:lnTo>
                <a:cubicBezTo>
                  <a:pt x="5166507" y="0"/>
                  <a:pt x="5200650" y="34143"/>
                  <a:pt x="5200650" y="76198"/>
                </a:cubicBezTo>
                <a:lnTo>
                  <a:pt x="5200650" y="647702"/>
                </a:lnTo>
                <a:cubicBezTo>
                  <a:pt x="5200650" y="689757"/>
                  <a:pt x="5166507" y="723900"/>
                  <a:pt x="5124452" y="723900"/>
                </a:cubicBez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Shape 22"/>
          <p:cNvSpPr/>
          <p:nvPr/>
        </p:nvSpPr>
        <p:spPr>
          <a:xfrm>
            <a:off x="6410325" y="2828925"/>
            <a:ext cx="38100" cy="723900"/>
          </a:xfrm>
          <a:custGeom>
            <a:avLst/>
            <a:gdLst/>
            <a:ahLst/>
            <a:cxnLst/>
            <a:rect l="l" t="t" r="r" b="b"/>
            <a:pathLst>
              <a:path w="38100" h="723900">
                <a:moveTo>
                  <a:pt x="38100" y="0"/>
                </a:moveTo>
                <a:lnTo>
                  <a:pt x="38100" y="0"/>
                </a:lnTo>
                <a:lnTo>
                  <a:pt x="38100" y="723900"/>
                </a:lnTo>
                <a:lnTo>
                  <a:pt x="38100" y="723900"/>
                </a:lnTo>
                <a:cubicBezTo>
                  <a:pt x="17072" y="723900"/>
                  <a:pt x="0" y="706828"/>
                  <a:pt x="0" y="685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543675" y="2943225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机会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43675" y="3209925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自我进化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动态基准测试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。适应演变的数据环境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85763" y="3948112"/>
            <a:ext cx="11420475" cy="1857375"/>
          </a:xfrm>
          <a:custGeom>
            <a:avLst/>
            <a:gdLst/>
            <a:ahLst/>
            <a:cxnLst/>
            <a:rect l="l" t="t" r="r" b="b"/>
            <a:pathLst>
              <a:path w="11420475" h="1857375">
                <a:moveTo>
                  <a:pt x="76208" y="0"/>
                </a:moveTo>
                <a:lnTo>
                  <a:pt x="11344267" y="0"/>
                </a:lnTo>
                <a:cubicBezTo>
                  <a:pt x="11386355" y="0"/>
                  <a:pt x="11420475" y="34120"/>
                  <a:pt x="11420475" y="76208"/>
                </a:cubicBezTo>
                <a:lnTo>
                  <a:pt x="11420475" y="1781167"/>
                </a:lnTo>
                <a:cubicBezTo>
                  <a:pt x="11420475" y="1823255"/>
                  <a:pt x="11386355" y="1857375"/>
                  <a:pt x="11344267" y="1857375"/>
                </a:cubicBezTo>
                <a:lnTo>
                  <a:pt x="76208" y="1857375"/>
                </a:lnTo>
                <a:cubicBezTo>
                  <a:pt x="34120" y="1857375"/>
                  <a:pt x="0" y="1823255"/>
                  <a:pt x="0" y="1781167"/>
                </a:cubicBezTo>
                <a:lnTo>
                  <a:pt x="0" y="76208"/>
                </a:lnTo>
                <a:cubicBezTo>
                  <a:pt x="0" y="34120"/>
                  <a:pt x="34120" y="0"/>
                  <a:pt x="7620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Shape 26"/>
          <p:cNvSpPr/>
          <p:nvPr/>
        </p:nvSpPr>
        <p:spPr>
          <a:xfrm>
            <a:off x="628650" y="418147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819150" y="4143375"/>
            <a:ext cx="1088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关键研究方向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81025" y="4562475"/>
            <a:ext cx="2647950" cy="1047750"/>
          </a:xfrm>
          <a:custGeom>
            <a:avLst/>
            <a:gdLst/>
            <a:ahLst/>
            <a:cxnLst/>
            <a:rect l="l" t="t" r="r" b="b"/>
            <a:pathLst>
              <a:path w="2647950" h="1047750">
                <a:moveTo>
                  <a:pt x="76203" y="0"/>
                </a:moveTo>
                <a:lnTo>
                  <a:pt x="2571747" y="0"/>
                </a:lnTo>
                <a:cubicBezTo>
                  <a:pt x="2613805" y="0"/>
                  <a:pt x="2647950" y="34145"/>
                  <a:pt x="2647950" y="76203"/>
                </a:cubicBezTo>
                <a:lnTo>
                  <a:pt x="2647950" y="971547"/>
                </a:lnTo>
                <a:cubicBezTo>
                  <a:pt x="2647950" y="1013605"/>
                  <a:pt x="2613805" y="1047750"/>
                  <a:pt x="2571747" y="1047750"/>
                </a:cubicBezTo>
                <a:lnTo>
                  <a:pt x="76203" y="1047750"/>
                </a:lnTo>
                <a:cubicBezTo>
                  <a:pt x="34145" y="1047750"/>
                  <a:pt x="0" y="1013605"/>
                  <a:pt x="0" y="9715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Shape 29"/>
          <p:cNvSpPr/>
          <p:nvPr/>
        </p:nvSpPr>
        <p:spPr>
          <a:xfrm>
            <a:off x="1762125" y="46767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66973" y="31254"/>
                </a:moveTo>
                <a:cubicBezTo>
                  <a:pt x="66973" y="14008"/>
                  <a:pt x="80981" y="0"/>
                  <a:pt x="98227" y="0"/>
                </a:cubicBezTo>
                <a:lnTo>
                  <a:pt x="111621" y="0"/>
                </a:lnTo>
                <a:cubicBezTo>
                  <a:pt x="121500" y="0"/>
                  <a:pt x="129480" y="7981"/>
                  <a:pt x="129480" y="17859"/>
                </a:cubicBezTo>
                <a:lnTo>
                  <a:pt x="129480" y="267891"/>
                </a:lnTo>
                <a:cubicBezTo>
                  <a:pt x="129480" y="277769"/>
                  <a:pt x="121500" y="285750"/>
                  <a:pt x="111621" y="285750"/>
                </a:cubicBezTo>
                <a:lnTo>
                  <a:pt x="93762" y="285750"/>
                </a:lnTo>
                <a:cubicBezTo>
                  <a:pt x="77130" y="285750"/>
                  <a:pt x="63122" y="274365"/>
                  <a:pt x="59159" y="258961"/>
                </a:cubicBezTo>
                <a:cubicBezTo>
                  <a:pt x="58769" y="258961"/>
                  <a:pt x="58434" y="258961"/>
                  <a:pt x="58043" y="258961"/>
                </a:cubicBezTo>
                <a:cubicBezTo>
                  <a:pt x="33375" y="258961"/>
                  <a:pt x="13395" y="238981"/>
                  <a:pt x="13395" y="214313"/>
                </a:cubicBezTo>
                <a:cubicBezTo>
                  <a:pt x="13395" y="204267"/>
                  <a:pt x="16743" y="195002"/>
                  <a:pt x="22324" y="187523"/>
                </a:cubicBezTo>
                <a:cubicBezTo>
                  <a:pt x="11497" y="179375"/>
                  <a:pt x="4465" y="166427"/>
                  <a:pt x="4465" y="151805"/>
                </a:cubicBezTo>
                <a:cubicBezTo>
                  <a:pt x="4465" y="134559"/>
                  <a:pt x="14288" y="119546"/>
                  <a:pt x="28575" y="112123"/>
                </a:cubicBezTo>
                <a:cubicBezTo>
                  <a:pt x="24612" y="105426"/>
                  <a:pt x="22324" y="97613"/>
                  <a:pt x="22324" y="89297"/>
                </a:cubicBezTo>
                <a:cubicBezTo>
                  <a:pt x="22324" y="64629"/>
                  <a:pt x="42304" y="44648"/>
                  <a:pt x="66973" y="44648"/>
                </a:cubicBezTo>
                <a:lnTo>
                  <a:pt x="66973" y="31254"/>
                </a:lnTo>
                <a:close/>
                <a:moveTo>
                  <a:pt x="218777" y="31254"/>
                </a:moveTo>
                <a:lnTo>
                  <a:pt x="218777" y="44648"/>
                </a:lnTo>
                <a:cubicBezTo>
                  <a:pt x="243446" y="44648"/>
                  <a:pt x="263426" y="64629"/>
                  <a:pt x="263426" y="89297"/>
                </a:cubicBezTo>
                <a:cubicBezTo>
                  <a:pt x="263426" y="97668"/>
                  <a:pt x="261138" y="105482"/>
                  <a:pt x="257175" y="112123"/>
                </a:cubicBezTo>
                <a:cubicBezTo>
                  <a:pt x="271518" y="119546"/>
                  <a:pt x="281285" y="134503"/>
                  <a:pt x="281285" y="151805"/>
                </a:cubicBezTo>
                <a:cubicBezTo>
                  <a:pt x="281285" y="166427"/>
                  <a:pt x="274253" y="179375"/>
                  <a:pt x="263426" y="187523"/>
                </a:cubicBezTo>
                <a:cubicBezTo>
                  <a:pt x="269007" y="195002"/>
                  <a:pt x="272355" y="204267"/>
                  <a:pt x="272355" y="214313"/>
                </a:cubicBezTo>
                <a:cubicBezTo>
                  <a:pt x="272355" y="238981"/>
                  <a:pt x="252375" y="258961"/>
                  <a:pt x="227707" y="258961"/>
                </a:cubicBezTo>
                <a:cubicBezTo>
                  <a:pt x="227316" y="258961"/>
                  <a:pt x="226981" y="258961"/>
                  <a:pt x="226591" y="258961"/>
                </a:cubicBezTo>
                <a:cubicBezTo>
                  <a:pt x="222628" y="274365"/>
                  <a:pt x="208620" y="285750"/>
                  <a:pt x="191988" y="285750"/>
                </a:cubicBezTo>
                <a:lnTo>
                  <a:pt x="174129" y="285750"/>
                </a:lnTo>
                <a:cubicBezTo>
                  <a:pt x="164250" y="285750"/>
                  <a:pt x="156270" y="277769"/>
                  <a:pt x="156270" y="267891"/>
                </a:cubicBezTo>
                <a:lnTo>
                  <a:pt x="156270" y="17859"/>
                </a:lnTo>
                <a:cubicBezTo>
                  <a:pt x="156270" y="7981"/>
                  <a:pt x="164250" y="0"/>
                  <a:pt x="174129" y="0"/>
                </a:cubicBezTo>
                <a:lnTo>
                  <a:pt x="187523" y="0"/>
                </a:lnTo>
                <a:cubicBezTo>
                  <a:pt x="204769" y="0"/>
                  <a:pt x="218777" y="14008"/>
                  <a:pt x="218777" y="3125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2" name="Text 30"/>
          <p:cNvSpPr/>
          <p:nvPr/>
        </p:nvSpPr>
        <p:spPr>
          <a:xfrm>
            <a:off x="657225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元推理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61988" y="5305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战略层面的反思和优化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376613" y="4562475"/>
            <a:ext cx="2647950" cy="1047750"/>
          </a:xfrm>
          <a:custGeom>
            <a:avLst/>
            <a:gdLst/>
            <a:ahLst/>
            <a:cxnLst/>
            <a:rect l="l" t="t" r="r" b="b"/>
            <a:pathLst>
              <a:path w="2647950" h="1047750">
                <a:moveTo>
                  <a:pt x="76203" y="0"/>
                </a:moveTo>
                <a:lnTo>
                  <a:pt x="2571747" y="0"/>
                </a:lnTo>
                <a:cubicBezTo>
                  <a:pt x="2613805" y="0"/>
                  <a:pt x="2647950" y="34145"/>
                  <a:pt x="2647950" y="76203"/>
                </a:cubicBezTo>
                <a:lnTo>
                  <a:pt x="2647950" y="971547"/>
                </a:lnTo>
                <a:cubicBezTo>
                  <a:pt x="2647950" y="1013605"/>
                  <a:pt x="2613805" y="1047750"/>
                  <a:pt x="2571747" y="1047750"/>
                </a:cubicBezTo>
                <a:lnTo>
                  <a:pt x="76203" y="1047750"/>
                </a:lnTo>
                <a:cubicBezTo>
                  <a:pt x="34145" y="1047750"/>
                  <a:pt x="0" y="1013605"/>
                  <a:pt x="0" y="9715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5" name="Shape 33"/>
          <p:cNvSpPr/>
          <p:nvPr/>
        </p:nvSpPr>
        <p:spPr>
          <a:xfrm>
            <a:off x="4557713" y="46767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0" y="44648"/>
                </a:moveTo>
                <a:cubicBezTo>
                  <a:pt x="0" y="29859"/>
                  <a:pt x="11999" y="17859"/>
                  <a:pt x="26789" y="17859"/>
                </a:cubicBezTo>
                <a:lnTo>
                  <a:pt x="80367" y="17859"/>
                </a:lnTo>
                <a:cubicBezTo>
                  <a:pt x="95157" y="17859"/>
                  <a:pt x="107156" y="29859"/>
                  <a:pt x="107156" y="44648"/>
                </a:cubicBezTo>
                <a:lnTo>
                  <a:pt x="107156" y="53578"/>
                </a:lnTo>
                <a:lnTo>
                  <a:pt x="178594" y="53578"/>
                </a:lnTo>
                <a:lnTo>
                  <a:pt x="178594" y="44648"/>
                </a:lnTo>
                <a:cubicBezTo>
                  <a:pt x="178594" y="29859"/>
                  <a:pt x="190593" y="17859"/>
                  <a:pt x="205383" y="17859"/>
                </a:cubicBezTo>
                <a:lnTo>
                  <a:pt x="258961" y="17859"/>
                </a:lnTo>
                <a:cubicBezTo>
                  <a:pt x="273751" y="17859"/>
                  <a:pt x="285750" y="29859"/>
                  <a:pt x="285750" y="44648"/>
                </a:cubicBezTo>
                <a:lnTo>
                  <a:pt x="285750" y="98227"/>
                </a:lnTo>
                <a:cubicBezTo>
                  <a:pt x="285750" y="113016"/>
                  <a:pt x="273751" y="125016"/>
                  <a:pt x="258961" y="125016"/>
                </a:cubicBezTo>
                <a:lnTo>
                  <a:pt x="205383" y="125016"/>
                </a:lnTo>
                <a:cubicBezTo>
                  <a:pt x="190593" y="125016"/>
                  <a:pt x="178594" y="113016"/>
                  <a:pt x="178594" y="98227"/>
                </a:cubicBezTo>
                <a:lnTo>
                  <a:pt x="178594" y="89297"/>
                </a:lnTo>
                <a:lnTo>
                  <a:pt x="107156" y="89297"/>
                </a:lnTo>
                <a:lnTo>
                  <a:pt x="107156" y="98227"/>
                </a:lnTo>
                <a:cubicBezTo>
                  <a:pt x="107156" y="102301"/>
                  <a:pt x="106207" y="106207"/>
                  <a:pt x="104589" y="109668"/>
                </a:cubicBezTo>
                <a:lnTo>
                  <a:pt x="142875" y="160734"/>
                </a:lnTo>
                <a:lnTo>
                  <a:pt x="187523" y="160734"/>
                </a:lnTo>
                <a:cubicBezTo>
                  <a:pt x="202313" y="160734"/>
                  <a:pt x="214313" y="172734"/>
                  <a:pt x="214313" y="187523"/>
                </a:cubicBezTo>
                <a:lnTo>
                  <a:pt x="214313" y="241102"/>
                </a:lnTo>
                <a:cubicBezTo>
                  <a:pt x="214313" y="255891"/>
                  <a:pt x="202313" y="267891"/>
                  <a:pt x="187523" y="267891"/>
                </a:cubicBezTo>
                <a:lnTo>
                  <a:pt x="133945" y="267891"/>
                </a:lnTo>
                <a:cubicBezTo>
                  <a:pt x="119156" y="267891"/>
                  <a:pt x="107156" y="255891"/>
                  <a:pt x="107156" y="241102"/>
                </a:cubicBezTo>
                <a:lnTo>
                  <a:pt x="107156" y="187523"/>
                </a:lnTo>
                <a:cubicBezTo>
                  <a:pt x="107156" y="183449"/>
                  <a:pt x="108105" y="179543"/>
                  <a:pt x="109724" y="176082"/>
                </a:cubicBezTo>
                <a:lnTo>
                  <a:pt x="71438" y="125016"/>
                </a:lnTo>
                <a:lnTo>
                  <a:pt x="26789" y="125016"/>
                </a:lnTo>
                <a:cubicBezTo>
                  <a:pt x="11999" y="125016"/>
                  <a:pt x="0" y="113016"/>
                  <a:pt x="0" y="98227"/>
                </a:cubicBezTo>
                <a:lnTo>
                  <a:pt x="0" y="44648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3452813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因果推理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3457575" y="5305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理解数据因果关系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72200" y="4562475"/>
            <a:ext cx="2647950" cy="1047750"/>
          </a:xfrm>
          <a:custGeom>
            <a:avLst/>
            <a:gdLst/>
            <a:ahLst/>
            <a:cxnLst/>
            <a:rect l="l" t="t" r="r" b="b"/>
            <a:pathLst>
              <a:path w="2647950" h="1047750">
                <a:moveTo>
                  <a:pt x="76203" y="0"/>
                </a:moveTo>
                <a:lnTo>
                  <a:pt x="2571747" y="0"/>
                </a:lnTo>
                <a:cubicBezTo>
                  <a:pt x="2613805" y="0"/>
                  <a:pt x="2647950" y="34145"/>
                  <a:pt x="2647950" y="76203"/>
                </a:cubicBezTo>
                <a:lnTo>
                  <a:pt x="2647950" y="971547"/>
                </a:lnTo>
                <a:cubicBezTo>
                  <a:pt x="2647950" y="1013605"/>
                  <a:pt x="2613805" y="1047750"/>
                  <a:pt x="2571747" y="1047750"/>
                </a:cubicBezTo>
                <a:lnTo>
                  <a:pt x="76203" y="1047750"/>
                </a:lnTo>
                <a:cubicBezTo>
                  <a:pt x="34145" y="1047750"/>
                  <a:pt x="0" y="1013605"/>
                  <a:pt x="0" y="9715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Shape 37"/>
          <p:cNvSpPr/>
          <p:nvPr/>
        </p:nvSpPr>
        <p:spPr>
          <a:xfrm>
            <a:off x="7353300" y="46767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67946" y="107156"/>
                </a:moveTo>
                <a:lnTo>
                  <a:pt x="272355" y="107156"/>
                </a:lnTo>
                <a:cubicBezTo>
                  <a:pt x="279778" y="107156"/>
                  <a:pt x="285750" y="101185"/>
                  <a:pt x="285750" y="93762"/>
                </a:cubicBezTo>
                <a:lnTo>
                  <a:pt x="285750" y="13395"/>
                </a:lnTo>
                <a:cubicBezTo>
                  <a:pt x="285750" y="7981"/>
                  <a:pt x="282513" y="3070"/>
                  <a:pt x="277490" y="1005"/>
                </a:cubicBezTo>
                <a:cubicBezTo>
                  <a:pt x="272467" y="-1060"/>
                  <a:pt x="266719" y="112"/>
                  <a:pt x="262868" y="3907"/>
                </a:cubicBezTo>
                <a:lnTo>
                  <a:pt x="234014" y="32817"/>
                </a:lnTo>
                <a:cubicBezTo>
                  <a:pt x="209290" y="12334"/>
                  <a:pt x="177478" y="0"/>
                  <a:pt x="142875" y="0"/>
                </a:cubicBezTo>
                <a:cubicBezTo>
                  <a:pt x="70879" y="0"/>
                  <a:pt x="11330" y="53243"/>
                  <a:pt x="1451" y="122504"/>
                </a:cubicBezTo>
                <a:cubicBezTo>
                  <a:pt x="56" y="132271"/>
                  <a:pt x="6809" y="141312"/>
                  <a:pt x="16576" y="142708"/>
                </a:cubicBezTo>
                <a:cubicBezTo>
                  <a:pt x="26343" y="144103"/>
                  <a:pt x="35384" y="137294"/>
                  <a:pt x="36779" y="127583"/>
                </a:cubicBezTo>
                <a:cubicBezTo>
                  <a:pt x="44202" y="75623"/>
                  <a:pt x="88906" y="35719"/>
                  <a:pt x="142875" y="35719"/>
                </a:cubicBezTo>
                <a:cubicBezTo>
                  <a:pt x="167655" y="35719"/>
                  <a:pt x="190426" y="44090"/>
                  <a:pt x="208564" y="58210"/>
                </a:cubicBezTo>
                <a:lnTo>
                  <a:pt x="182500" y="84274"/>
                </a:lnTo>
                <a:cubicBezTo>
                  <a:pt x="178650" y="88125"/>
                  <a:pt x="177533" y="93873"/>
                  <a:pt x="179598" y="98896"/>
                </a:cubicBezTo>
                <a:cubicBezTo>
                  <a:pt x="181663" y="103919"/>
                  <a:pt x="186575" y="107156"/>
                  <a:pt x="191988" y="107156"/>
                </a:cubicBezTo>
                <a:lnTo>
                  <a:pt x="267946" y="107156"/>
                </a:lnTo>
                <a:close/>
                <a:moveTo>
                  <a:pt x="284355" y="163246"/>
                </a:moveTo>
                <a:cubicBezTo>
                  <a:pt x="285750" y="153479"/>
                  <a:pt x="278941" y="144438"/>
                  <a:pt x="269230" y="143042"/>
                </a:cubicBezTo>
                <a:cubicBezTo>
                  <a:pt x="259519" y="141647"/>
                  <a:pt x="250422" y="148456"/>
                  <a:pt x="249027" y="158167"/>
                </a:cubicBezTo>
                <a:cubicBezTo>
                  <a:pt x="241604" y="210071"/>
                  <a:pt x="196900" y="249975"/>
                  <a:pt x="142931" y="249975"/>
                </a:cubicBezTo>
                <a:cubicBezTo>
                  <a:pt x="118151" y="249975"/>
                  <a:pt x="95380" y="241604"/>
                  <a:pt x="77242" y="227484"/>
                </a:cubicBezTo>
                <a:lnTo>
                  <a:pt x="103250" y="201476"/>
                </a:lnTo>
                <a:cubicBezTo>
                  <a:pt x="107100" y="197625"/>
                  <a:pt x="108217" y="191877"/>
                  <a:pt x="106152" y="186854"/>
                </a:cubicBezTo>
                <a:cubicBezTo>
                  <a:pt x="104087" y="181831"/>
                  <a:pt x="99175" y="178594"/>
                  <a:pt x="93762" y="178594"/>
                </a:cubicBezTo>
                <a:lnTo>
                  <a:pt x="13395" y="178594"/>
                </a:lnTo>
                <a:cubicBezTo>
                  <a:pt x="5972" y="178594"/>
                  <a:pt x="0" y="184565"/>
                  <a:pt x="0" y="191988"/>
                </a:cubicBezTo>
                <a:lnTo>
                  <a:pt x="0" y="272355"/>
                </a:lnTo>
                <a:cubicBezTo>
                  <a:pt x="0" y="277769"/>
                  <a:pt x="3237" y="282680"/>
                  <a:pt x="8260" y="284745"/>
                </a:cubicBezTo>
                <a:cubicBezTo>
                  <a:pt x="13283" y="286810"/>
                  <a:pt x="19031" y="285638"/>
                  <a:pt x="22882" y="281843"/>
                </a:cubicBezTo>
                <a:lnTo>
                  <a:pt x="51792" y="252933"/>
                </a:lnTo>
                <a:cubicBezTo>
                  <a:pt x="76460" y="273416"/>
                  <a:pt x="108272" y="285750"/>
                  <a:pt x="142875" y="285750"/>
                </a:cubicBezTo>
                <a:cubicBezTo>
                  <a:pt x="214871" y="285750"/>
                  <a:pt x="274420" y="232507"/>
                  <a:pt x="284299" y="16324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0" name="Text 38"/>
          <p:cNvSpPr/>
          <p:nvPr/>
        </p:nvSpPr>
        <p:spPr>
          <a:xfrm>
            <a:off x="6248400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自我进化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253163" y="5305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适应动态数据环境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967788" y="4562475"/>
            <a:ext cx="2647950" cy="1047750"/>
          </a:xfrm>
          <a:custGeom>
            <a:avLst/>
            <a:gdLst/>
            <a:ahLst/>
            <a:cxnLst/>
            <a:rect l="l" t="t" r="r" b="b"/>
            <a:pathLst>
              <a:path w="2647950" h="1047750">
                <a:moveTo>
                  <a:pt x="76203" y="0"/>
                </a:moveTo>
                <a:lnTo>
                  <a:pt x="2571747" y="0"/>
                </a:lnTo>
                <a:cubicBezTo>
                  <a:pt x="2613805" y="0"/>
                  <a:pt x="2647950" y="34145"/>
                  <a:pt x="2647950" y="76203"/>
                </a:cubicBezTo>
                <a:lnTo>
                  <a:pt x="2647950" y="971547"/>
                </a:lnTo>
                <a:cubicBezTo>
                  <a:pt x="2647950" y="1013605"/>
                  <a:pt x="2613805" y="1047750"/>
                  <a:pt x="2571747" y="1047750"/>
                </a:cubicBezTo>
                <a:lnTo>
                  <a:pt x="76203" y="1047750"/>
                </a:lnTo>
                <a:cubicBezTo>
                  <a:pt x="34145" y="1047750"/>
                  <a:pt x="0" y="1013605"/>
                  <a:pt x="0" y="97154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Shape 41"/>
          <p:cNvSpPr/>
          <p:nvPr/>
        </p:nvSpPr>
        <p:spPr>
          <a:xfrm>
            <a:off x="10148888" y="467677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35719" y="35719"/>
                </a:moveTo>
                <a:cubicBezTo>
                  <a:pt x="35719" y="25840"/>
                  <a:pt x="27738" y="17859"/>
                  <a:pt x="17859" y="17859"/>
                </a:cubicBezTo>
                <a:cubicBezTo>
                  <a:pt x="7981" y="17859"/>
                  <a:pt x="0" y="25840"/>
                  <a:pt x="0" y="35719"/>
                </a:cubicBezTo>
                <a:lnTo>
                  <a:pt x="0" y="223242"/>
                </a:lnTo>
                <a:cubicBezTo>
                  <a:pt x="0" y="247910"/>
                  <a:pt x="19980" y="267891"/>
                  <a:pt x="44648" y="267891"/>
                </a:cubicBezTo>
                <a:lnTo>
                  <a:pt x="267891" y="267891"/>
                </a:lnTo>
                <a:cubicBezTo>
                  <a:pt x="277769" y="267891"/>
                  <a:pt x="285750" y="259910"/>
                  <a:pt x="285750" y="250031"/>
                </a:cubicBezTo>
                <a:cubicBezTo>
                  <a:pt x="285750" y="240153"/>
                  <a:pt x="277769" y="232172"/>
                  <a:pt x="267891" y="232172"/>
                </a:cubicBezTo>
                <a:lnTo>
                  <a:pt x="44648" y="232172"/>
                </a:lnTo>
                <a:cubicBezTo>
                  <a:pt x="39737" y="232172"/>
                  <a:pt x="35719" y="228154"/>
                  <a:pt x="35719" y="223242"/>
                </a:cubicBezTo>
                <a:lnTo>
                  <a:pt x="35719" y="35719"/>
                </a:lnTo>
                <a:close/>
                <a:moveTo>
                  <a:pt x="262644" y="84051"/>
                </a:moveTo>
                <a:cubicBezTo>
                  <a:pt x="269621" y="77074"/>
                  <a:pt x="269621" y="65745"/>
                  <a:pt x="262644" y="58769"/>
                </a:cubicBezTo>
                <a:cubicBezTo>
                  <a:pt x="255668" y="51792"/>
                  <a:pt x="244339" y="51792"/>
                  <a:pt x="237362" y="58769"/>
                </a:cubicBezTo>
                <a:lnTo>
                  <a:pt x="178594" y="117593"/>
                </a:lnTo>
                <a:lnTo>
                  <a:pt x="146558" y="85613"/>
                </a:lnTo>
                <a:cubicBezTo>
                  <a:pt x="139582" y="78637"/>
                  <a:pt x="128253" y="78637"/>
                  <a:pt x="121276" y="85613"/>
                </a:cubicBezTo>
                <a:lnTo>
                  <a:pt x="67698" y="139192"/>
                </a:lnTo>
                <a:cubicBezTo>
                  <a:pt x="60722" y="146168"/>
                  <a:pt x="60722" y="157497"/>
                  <a:pt x="67698" y="164474"/>
                </a:cubicBezTo>
                <a:cubicBezTo>
                  <a:pt x="74675" y="171450"/>
                  <a:pt x="86004" y="171450"/>
                  <a:pt x="92980" y="164474"/>
                </a:cubicBezTo>
                <a:lnTo>
                  <a:pt x="133945" y="123509"/>
                </a:lnTo>
                <a:lnTo>
                  <a:pt x="165981" y="155544"/>
                </a:lnTo>
                <a:cubicBezTo>
                  <a:pt x="172957" y="162520"/>
                  <a:pt x="184286" y="162520"/>
                  <a:pt x="191263" y="155544"/>
                </a:cubicBezTo>
                <a:lnTo>
                  <a:pt x="262700" y="84106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4" name="Text 42"/>
          <p:cNvSpPr/>
          <p:nvPr/>
        </p:nvSpPr>
        <p:spPr>
          <a:xfrm>
            <a:off x="9043988" y="5038725"/>
            <a:ext cx="2495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动态基准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9048750" y="5305425"/>
            <a:ext cx="2486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模拟真实世界变化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385763" y="6005513"/>
            <a:ext cx="11420475" cy="561975"/>
          </a:xfrm>
          <a:custGeom>
            <a:avLst/>
            <a:gdLst/>
            <a:ahLst/>
            <a:cxnLst/>
            <a:rect l="l" t="t" r="r" b="b"/>
            <a:pathLst>
              <a:path w="11420475" h="561975">
                <a:moveTo>
                  <a:pt x="76198" y="0"/>
                </a:moveTo>
                <a:lnTo>
                  <a:pt x="11344277" y="0"/>
                </a:lnTo>
                <a:cubicBezTo>
                  <a:pt x="11386360" y="0"/>
                  <a:pt x="11420475" y="34115"/>
                  <a:pt x="11420475" y="76198"/>
                </a:cubicBezTo>
                <a:lnTo>
                  <a:pt x="11420475" y="485777"/>
                </a:lnTo>
                <a:cubicBezTo>
                  <a:pt x="11420475" y="527860"/>
                  <a:pt x="11386360" y="561975"/>
                  <a:pt x="11344277" y="561975"/>
                </a:cubicBezTo>
                <a:lnTo>
                  <a:pt x="76198" y="561975"/>
                </a:lnTo>
                <a:cubicBezTo>
                  <a:pt x="34143" y="561975"/>
                  <a:pt x="0" y="527832"/>
                  <a:pt x="0" y="485777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Shape 45"/>
          <p:cNvSpPr/>
          <p:nvPr/>
        </p:nvSpPr>
        <p:spPr>
          <a:xfrm>
            <a:off x="561975" y="62103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95250"/>
                </a:moveTo>
                <a:lnTo>
                  <a:pt x="7293" y="95250"/>
                </a:lnTo>
                <a:cubicBezTo>
                  <a:pt x="-119" y="95250"/>
                  <a:pt x="-4673" y="87184"/>
                  <a:pt x="-863" y="80814"/>
                </a:cubicBezTo>
                <a:lnTo>
                  <a:pt x="14883" y="54560"/>
                </a:lnTo>
                <a:cubicBezTo>
                  <a:pt x="17472" y="50244"/>
                  <a:pt x="22116" y="47625"/>
                  <a:pt x="27146" y="47625"/>
                </a:cubicBezTo>
                <a:lnTo>
                  <a:pt x="55424" y="47625"/>
                </a:lnTo>
                <a:cubicBezTo>
                  <a:pt x="78075" y="9257"/>
                  <a:pt x="111859" y="7322"/>
                  <a:pt x="134451" y="10626"/>
                </a:cubicBezTo>
                <a:cubicBezTo>
                  <a:pt x="138261" y="11192"/>
                  <a:pt x="141238" y="14168"/>
                  <a:pt x="141774" y="17949"/>
                </a:cubicBezTo>
                <a:cubicBezTo>
                  <a:pt x="145078" y="40541"/>
                  <a:pt x="143143" y="74325"/>
                  <a:pt x="104775" y="96976"/>
                </a:cubicBezTo>
                <a:lnTo>
                  <a:pt x="104775" y="125254"/>
                </a:lnTo>
                <a:cubicBezTo>
                  <a:pt x="104775" y="130284"/>
                  <a:pt x="102156" y="134928"/>
                  <a:pt x="97840" y="137517"/>
                </a:cubicBezTo>
                <a:lnTo>
                  <a:pt x="71586" y="153263"/>
                </a:lnTo>
                <a:cubicBezTo>
                  <a:pt x="65246" y="157073"/>
                  <a:pt x="57150" y="152489"/>
                  <a:pt x="57150" y="145107"/>
                </a:cubicBezTo>
                <a:lnTo>
                  <a:pt x="57150" y="114300"/>
                </a:lnTo>
                <a:cubicBezTo>
                  <a:pt x="57150" y="103793"/>
                  <a:pt x="48607" y="95250"/>
                  <a:pt x="38100" y="95250"/>
                </a:cubicBezTo>
                <a:lnTo>
                  <a:pt x="38070" y="95250"/>
                </a:lnTo>
                <a:close/>
                <a:moveTo>
                  <a:pt x="119062" y="47625"/>
                </a:moveTo>
                <a:cubicBezTo>
                  <a:pt x="119062" y="39740"/>
                  <a:pt x="112660" y="33338"/>
                  <a:pt x="104775" y="33338"/>
                </a:cubicBezTo>
                <a:cubicBezTo>
                  <a:pt x="96890" y="33338"/>
                  <a:pt x="90488" y="39740"/>
                  <a:pt x="90488" y="47625"/>
                </a:cubicBezTo>
                <a:cubicBezTo>
                  <a:pt x="90488" y="55510"/>
                  <a:pt x="96890" y="61912"/>
                  <a:pt x="104775" y="61912"/>
                </a:cubicBezTo>
                <a:cubicBezTo>
                  <a:pt x="112660" y="61912"/>
                  <a:pt x="119062" y="55510"/>
                  <a:pt x="119062" y="4762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790575" y="6162675"/>
            <a:ext cx="10934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未来方向：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实现真正的L3自主需要</a:t>
            </a:r>
            <a:r>
              <a:rPr lang="en-US" sz="120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根本性突破 </a:t>
            </a:r>
            <a:r>
              <a:rPr lang="en-US" sz="120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，包括高级推理能力、动态适应性和全生命周期覆盖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ARCHITECTURE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数据智能体需要根本性突破才能实现L3自主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376363"/>
            <a:ext cx="11420475" cy="5095875"/>
          </a:xfrm>
          <a:custGeom>
            <a:avLst/>
            <a:gdLst/>
            <a:ahLst/>
            <a:cxnLst/>
            <a:rect l="l" t="t" r="r" b="b"/>
            <a:pathLst>
              <a:path w="11420475" h="5095875">
                <a:moveTo>
                  <a:pt x="76183" y="0"/>
                </a:moveTo>
                <a:lnTo>
                  <a:pt x="11344292" y="0"/>
                </a:lnTo>
                <a:cubicBezTo>
                  <a:pt x="11386367" y="0"/>
                  <a:pt x="11420475" y="34108"/>
                  <a:pt x="11420475" y="76183"/>
                </a:cubicBezTo>
                <a:lnTo>
                  <a:pt x="11420475" y="5019692"/>
                </a:lnTo>
                <a:cubicBezTo>
                  <a:pt x="11420475" y="5061767"/>
                  <a:pt x="11386367" y="5095875"/>
                  <a:pt x="11344292" y="5095875"/>
                </a:cubicBezTo>
                <a:lnTo>
                  <a:pt x="76183" y="5095875"/>
                </a:lnTo>
                <a:cubicBezTo>
                  <a:pt x="34108" y="5095875"/>
                  <a:pt x="0" y="5061767"/>
                  <a:pt x="0" y="5019692"/>
                </a:cubicBezTo>
                <a:lnTo>
                  <a:pt x="0" y="76183"/>
                </a:lnTo>
                <a:cubicBezTo>
                  <a:pt x="0" y="34137"/>
                  <a:pt x="34137" y="0"/>
                  <a:pt x="7618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09600" y="160972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26802" y="-580"/>
                </a:moveTo>
                <a:cubicBezTo>
                  <a:pt x="119077" y="-5045"/>
                  <a:pt x="109523" y="-5045"/>
                  <a:pt x="101798" y="-580"/>
                </a:cubicBezTo>
                <a:lnTo>
                  <a:pt x="64204" y="21119"/>
                </a:lnTo>
                <a:cubicBezTo>
                  <a:pt x="56480" y="25584"/>
                  <a:pt x="51703" y="33844"/>
                  <a:pt x="51703" y="42773"/>
                </a:cubicBezTo>
                <a:lnTo>
                  <a:pt x="51703" y="88270"/>
                </a:lnTo>
                <a:lnTo>
                  <a:pt x="12278" y="111041"/>
                </a:lnTo>
                <a:cubicBezTo>
                  <a:pt x="4554" y="115506"/>
                  <a:pt x="-223" y="123765"/>
                  <a:pt x="-223" y="132695"/>
                </a:cubicBezTo>
                <a:lnTo>
                  <a:pt x="-223" y="176138"/>
                </a:lnTo>
                <a:cubicBezTo>
                  <a:pt x="-223" y="185068"/>
                  <a:pt x="4554" y="193328"/>
                  <a:pt x="12278" y="197793"/>
                </a:cubicBezTo>
                <a:lnTo>
                  <a:pt x="49917" y="219492"/>
                </a:lnTo>
                <a:cubicBezTo>
                  <a:pt x="57641" y="223957"/>
                  <a:pt x="67196" y="223957"/>
                  <a:pt x="74920" y="219492"/>
                </a:cubicBezTo>
                <a:lnTo>
                  <a:pt x="114345" y="196721"/>
                </a:lnTo>
                <a:lnTo>
                  <a:pt x="153769" y="219492"/>
                </a:lnTo>
                <a:cubicBezTo>
                  <a:pt x="161493" y="223957"/>
                  <a:pt x="171048" y="223957"/>
                  <a:pt x="178772" y="219492"/>
                </a:cubicBezTo>
                <a:lnTo>
                  <a:pt x="216322" y="197793"/>
                </a:lnTo>
                <a:cubicBezTo>
                  <a:pt x="224046" y="193328"/>
                  <a:pt x="228823" y="185068"/>
                  <a:pt x="228823" y="176138"/>
                </a:cubicBezTo>
                <a:lnTo>
                  <a:pt x="228823" y="132695"/>
                </a:lnTo>
                <a:cubicBezTo>
                  <a:pt x="228823" y="123765"/>
                  <a:pt x="224046" y="115506"/>
                  <a:pt x="216322" y="111041"/>
                </a:cubicBezTo>
                <a:lnTo>
                  <a:pt x="176897" y="88270"/>
                </a:lnTo>
                <a:lnTo>
                  <a:pt x="176897" y="42773"/>
                </a:lnTo>
                <a:cubicBezTo>
                  <a:pt x="176897" y="33844"/>
                  <a:pt x="172120" y="25584"/>
                  <a:pt x="164396" y="21119"/>
                </a:cubicBezTo>
                <a:lnTo>
                  <a:pt x="126802" y="-580"/>
                </a:lnTo>
                <a:close/>
                <a:moveTo>
                  <a:pt x="103584" y="130641"/>
                </a:moveTo>
                <a:lnTo>
                  <a:pt x="103584" y="178192"/>
                </a:lnTo>
                <a:lnTo>
                  <a:pt x="64160" y="200963"/>
                </a:lnTo>
                <a:cubicBezTo>
                  <a:pt x="63624" y="201275"/>
                  <a:pt x="62999" y="201454"/>
                  <a:pt x="62374" y="201454"/>
                </a:cubicBezTo>
                <a:lnTo>
                  <a:pt x="62374" y="154439"/>
                </a:lnTo>
                <a:lnTo>
                  <a:pt x="103584" y="130641"/>
                </a:lnTo>
                <a:close/>
                <a:moveTo>
                  <a:pt x="206901" y="130909"/>
                </a:moveTo>
                <a:cubicBezTo>
                  <a:pt x="207213" y="131445"/>
                  <a:pt x="207392" y="132070"/>
                  <a:pt x="207392" y="132695"/>
                </a:cubicBezTo>
                <a:lnTo>
                  <a:pt x="207392" y="176138"/>
                </a:lnTo>
                <a:cubicBezTo>
                  <a:pt x="207392" y="177433"/>
                  <a:pt x="206722" y="178594"/>
                  <a:pt x="205606" y="179219"/>
                </a:cubicBezTo>
                <a:lnTo>
                  <a:pt x="167967" y="200918"/>
                </a:lnTo>
                <a:cubicBezTo>
                  <a:pt x="167432" y="201231"/>
                  <a:pt x="166807" y="201409"/>
                  <a:pt x="166181" y="201409"/>
                </a:cubicBezTo>
                <a:lnTo>
                  <a:pt x="166181" y="154394"/>
                </a:lnTo>
                <a:lnTo>
                  <a:pt x="206901" y="130909"/>
                </a:lnTo>
                <a:close/>
                <a:moveTo>
                  <a:pt x="155511" y="42773"/>
                </a:moveTo>
                <a:lnTo>
                  <a:pt x="155511" y="88270"/>
                </a:lnTo>
                <a:lnTo>
                  <a:pt x="114300" y="112068"/>
                </a:lnTo>
                <a:lnTo>
                  <a:pt x="114300" y="64517"/>
                </a:lnTo>
                <a:lnTo>
                  <a:pt x="155019" y="41032"/>
                </a:lnTo>
                <a:cubicBezTo>
                  <a:pt x="155332" y="41568"/>
                  <a:pt x="155511" y="42193"/>
                  <a:pt x="155511" y="4281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66775" y="1571625"/>
            <a:ext cx="10858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L3数据智能体核心组件架构</a:t>
            </a:r>
            <a:endParaRPr lang="en-US" sz="1600" dirty="0"/>
          </a:p>
        </p:txBody>
      </p:sp>
      <p:pic>
        <p:nvPicPr>
          <p:cNvPr id="8" name="Image 0" descr="https://kimi-img.moonshot.cn/pub/slides/26-04-07-11:40:28-d7a7pb6dmaum2lbhmtag.png"/>
          <p:cNvPicPr>
            <a:picLocks noChangeAspect="1"/>
          </p:cNvPicPr>
          <p:nvPr/>
        </p:nvPicPr>
        <p:blipFill>
          <a:blip r:embed="rId3"/>
          <a:srcRect l="34448" t="17061" r="36537" b="13690"/>
          <a:stretch>
            <a:fillRect/>
          </a:stretch>
        </p:blipFill>
        <p:spPr>
          <a:xfrm>
            <a:off x="3421911" y="1859583"/>
            <a:ext cx="5348178" cy="4629498"/>
          </a:xfrm>
          <a:prstGeom prst="roundRect">
            <a:avLst>
              <a:gd name="adj" fmla="val 0"/>
            </a:avLst>
          </a:prstGeom>
        </p:spPr>
      </p:pic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563291"/>
            <a:ext cx="1381125" cy="390525"/>
          </a:xfrm>
          <a:custGeom>
            <a:avLst/>
            <a:gdLst/>
            <a:ahLst/>
            <a:cxnLst/>
            <a:rect l="l" t="t" r="r" b="b"/>
            <a:pathLst>
              <a:path w="1381125" h="390525">
                <a:moveTo>
                  <a:pt x="76199" y="0"/>
                </a:moveTo>
                <a:lnTo>
                  <a:pt x="1304926" y="0"/>
                </a:lnTo>
                <a:cubicBezTo>
                  <a:pt x="1347009" y="0"/>
                  <a:pt x="1381125" y="34116"/>
                  <a:pt x="1381125" y="76199"/>
                </a:cubicBezTo>
                <a:lnTo>
                  <a:pt x="1381125" y="314326"/>
                </a:lnTo>
                <a:cubicBezTo>
                  <a:pt x="1381125" y="356409"/>
                  <a:pt x="1347009" y="390525"/>
                  <a:pt x="1304926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1644253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04-05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187178"/>
            <a:ext cx="117157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L4-L5：主动和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生成式数据智能体的愿景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84452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411122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高自主性和完全自主性的未来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512802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5032772"/>
            <a:ext cx="18002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从被动响应到主动创造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1780" y="361780"/>
            <a:ext cx="11540795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kern="0" spc="57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4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1780" y="651205"/>
            <a:ext cx="11631240" cy="361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64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L4数据智能体的定义（高自主）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1780" y="1121519"/>
            <a:ext cx="868273" cy="36178"/>
          </a:xfrm>
          <a:custGeom>
            <a:avLst/>
            <a:gdLst/>
            <a:ahLst/>
            <a:cxnLst/>
            <a:rect l="l" t="t" r="r" b="b"/>
            <a:pathLst>
              <a:path w="868273" h="36178">
                <a:moveTo>
                  <a:pt x="0" y="0"/>
                </a:moveTo>
                <a:lnTo>
                  <a:pt x="868273" y="0"/>
                </a:lnTo>
                <a:lnTo>
                  <a:pt x="868273" y="36178"/>
                </a:lnTo>
                <a:lnTo>
                  <a:pt x="0" y="36178"/>
                </a:lnTo>
                <a:lnTo>
                  <a:pt x="0" y="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66303" y="1343110"/>
            <a:ext cx="5634730" cy="3554493"/>
          </a:xfrm>
          <a:custGeom>
            <a:avLst/>
            <a:gdLst/>
            <a:ahLst/>
            <a:cxnLst/>
            <a:rect l="l" t="t" r="r" b="b"/>
            <a:pathLst>
              <a:path w="5634730" h="3554493">
                <a:moveTo>
                  <a:pt x="72369" y="0"/>
                </a:moveTo>
                <a:lnTo>
                  <a:pt x="5562361" y="0"/>
                </a:lnTo>
                <a:cubicBezTo>
                  <a:pt x="5602329" y="0"/>
                  <a:pt x="5634730" y="32401"/>
                  <a:pt x="5634730" y="72369"/>
                </a:cubicBezTo>
                <a:lnTo>
                  <a:pt x="5634730" y="3482123"/>
                </a:lnTo>
                <a:cubicBezTo>
                  <a:pt x="5634730" y="3522092"/>
                  <a:pt x="5602329" y="3554493"/>
                  <a:pt x="5562361" y="3554493"/>
                </a:cubicBezTo>
                <a:lnTo>
                  <a:pt x="72369" y="3554493"/>
                </a:lnTo>
                <a:cubicBezTo>
                  <a:pt x="32401" y="3554493"/>
                  <a:pt x="0" y="3522092"/>
                  <a:pt x="0" y="3482123"/>
                </a:cubicBezTo>
                <a:lnTo>
                  <a:pt x="0" y="72369"/>
                </a:lnTo>
                <a:cubicBezTo>
                  <a:pt x="0" y="32428"/>
                  <a:pt x="32428" y="0"/>
                  <a:pt x="72369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78849" y="1564700"/>
            <a:ext cx="217068" cy="217068"/>
          </a:xfrm>
          <a:custGeom>
            <a:avLst/>
            <a:gdLst/>
            <a:ahLst/>
            <a:cxnLst/>
            <a:rect l="l" t="t" r="r" b="b"/>
            <a:pathLst>
              <a:path w="217068" h="217068">
                <a:moveTo>
                  <a:pt x="54267" y="135668"/>
                </a:moveTo>
                <a:lnTo>
                  <a:pt x="10387" y="135668"/>
                </a:lnTo>
                <a:cubicBezTo>
                  <a:pt x="-170" y="135668"/>
                  <a:pt x="-6656" y="124178"/>
                  <a:pt x="-1229" y="115106"/>
                </a:cubicBezTo>
                <a:lnTo>
                  <a:pt x="21198" y="77712"/>
                </a:lnTo>
                <a:cubicBezTo>
                  <a:pt x="24887" y="71565"/>
                  <a:pt x="31500" y="67834"/>
                  <a:pt x="38665" y="67834"/>
                </a:cubicBezTo>
                <a:lnTo>
                  <a:pt x="78942" y="67834"/>
                </a:lnTo>
                <a:cubicBezTo>
                  <a:pt x="111205" y="13185"/>
                  <a:pt x="159325" y="10429"/>
                  <a:pt x="191503" y="15135"/>
                </a:cubicBezTo>
                <a:cubicBezTo>
                  <a:pt x="196930" y="15941"/>
                  <a:pt x="201170" y="20181"/>
                  <a:pt x="201933" y="25565"/>
                </a:cubicBezTo>
                <a:cubicBezTo>
                  <a:pt x="206639" y="57744"/>
                  <a:pt x="203883" y="105863"/>
                  <a:pt x="149234" y="138127"/>
                </a:cubicBezTo>
                <a:lnTo>
                  <a:pt x="149234" y="178403"/>
                </a:lnTo>
                <a:cubicBezTo>
                  <a:pt x="149234" y="185568"/>
                  <a:pt x="145504" y="192182"/>
                  <a:pt x="139356" y="195870"/>
                </a:cubicBezTo>
                <a:lnTo>
                  <a:pt x="101963" y="218298"/>
                </a:lnTo>
                <a:cubicBezTo>
                  <a:pt x="92932" y="223724"/>
                  <a:pt x="81401" y="217195"/>
                  <a:pt x="81401" y="206681"/>
                </a:cubicBezTo>
                <a:lnTo>
                  <a:pt x="81401" y="162801"/>
                </a:lnTo>
                <a:cubicBezTo>
                  <a:pt x="81401" y="147835"/>
                  <a:pt x="69233" y="135668"/>
                  <a:pt x="54267" y="135668"/>
                </a:cubicBezTo>
                <a:lnTo>
                  <a:pt x="54225" y="135668"/>
                </a:lnTo>
                <a:close/>
                <a:moveTo>
                  <a:pt x="169585" y="67834"/>
                </a:moveTo>
                <a:cubicBezTo>
                  <a:pt x="169585" y="56602"/>
                  <a:pt x="160466" y="47484"/>
                  <a:pt x="149234" y="47484"/>
                </a:cubicBezTo>
                <a:cubicBezTo>
                  <a:pt x="138003" y="47484"/>
                  <a:pt x="128884" y="56602"/>
                  <a:pt x="128884" y="67834"/>
                </a:cubicBezTo>
                <a:cubicBezTo>
                  <a:pt x="128884" y="79065"/>
                  <a:pt x="138003" y="88184"/>
                  <a:pt x="149234" y="88184"/>
                </a:cubicBezTo>
                <a:cubicBezTo>
                  <a:pt x="160466" y="88184"/>
                  <a:pt x="169585" y="79065"/>
                  <a:pt x="169585" y="67834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23050" y="1528522"/>
            <a:ext cx="5101104" cy="289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核心特征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69804" y="1962659"/>
            <a:ext cx="5245816" cy="452226"/>
          </a:xfrm>
          <a:custGeom>
            <a:avLst/>
            <a:gdLst/>
            <a:ahLst/>
            <a:cxnLst/>
            <a:rect l="l" t="t" r="r" b="b"/>
            <a:pathLst>
              <a:path w="5245816" h="452226">
                <a:moveTo>
                  <a:pt x="36178" y="0"/>
                </a:moveTo>
                <a:lnTo>
                  <a:pt x="5173460" y="0"/>
                </a:lnTo>
                <a:cubicBezTo>
                  <a:pt x="5213421" y="0"/>
                  <a:pt x="5245816" y="32395"/>
                  <a:pt x="5245816" y="72356"/>
                </a:cubicBezTo>
                <a:lnTo>
                  <a:pt x="5245816" y="379869"/>
                </a:lnTo>
                <a:cubicBezTo>
                  <a:pt x="5245816" y="419831"/>
                  <a:pt x="5213421" y="452226"/>
                  <a:pt x="5173460" y="452226"/>
                </a:cubicBezTo>
                <a:lnTo>
                  <a:pt x="36178" y="452226"/>
                </a:lnTo>
                <a:cubicBezTo>
                  <a:pt x="16211" y="452226"/>
                  <a:pt x="0" y="436015"/>
                  <a:pt x="0" y="416047"/>
                </a:cubicBezTo>
                <a:lnTo>
                  <a:pt x="0" y="36178"/>
                </a:lnTo>
                <a:cubicBezTo>
                  <a:pt x="0" y="16211"/>
                  <a:pt x="16211" y="0"/>
                  <a:pt x="3617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69804" y="1962659"/>
            <a:ext cx="36178" cy="452226"/>
          </a:xfrm>
          <a:custGeom>
            <a:avLst/>
            <a:gdLst/>
            <a:ahLst/>
            <a:cxnLst/>
            <a:rect l="l" t="t" r="r" b="b"/>
            <a:pathLst>
              <a:path w="36178" h="452226">
                <a:moveTo>
                  <a:pt x="36178" y="0"/>
                </a:moveTo>
                <a:lnTo>
                  <a:pt x="36178" y="0"/>
                </a:lnTo>
                <a:lnTo>
                  <a:pt x="36178" y="452226"/>
                </a:lnTo>
                <a:lnTo>
                  <a:pt x="36178" y="452226"/>
                </a:lnTo>
                <a:cubicBezTo>
                  <a:pt x="16197" y="452226"/>
                  <a:pt x="0" y="436028"/>
                  <a:pt x="0" y="416047"/>
                </a:cubicBezTo>
                <a:lnTo>
                  <a:pt x="0" y="36178"/>
                </a:lnTo>
                <a:cubicBezTo>
                  <a:pt x="0" y="16211"/>
                  <a:pt x="16211" y="0"/>
                  <a:pt x="36178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96427" y="2071193"/>
            <a:ext cx="5083015" cy="235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</a:t>
            </a:r>
            <a:r>
              <a:rPr lang="en-US" sz="1139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自主监控和探索数据湖 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，主动识别有价值和新兴的任务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9804" y="2523418"/>
            <a:ext cx="5245816" cy="452226"/>
          </a:xfrm>
          <a:custGeom>
            <a:avLst/>
            <a:gdLst/>
            <a:ahLst/>
            <a:cxnLst/>
            <a:rect l="l" t="t" r="r" b="b"/>
            <a:pathLst>
              <a:path w="5245816" h="452226">
                <a:moveTo>
                  <a:pt x="36178" y="0"/>
                </a:moveTo>
                <a:lnTo>
                  <a:pt x="5173460" y="0"/>
                </a:lnTo>
                <a:cubicBezTo>
                  <a:pt x="5213421" y="0"/>
                  <a:pt x="5245816" y="32395"/>
                  <a:pt x="5245816" y="72356"/>
                </a:cubicBezTo>
                <a:lnTo>
                  <a:pt x="5245816" y="379869"/>
                </a:lnTo>
                <a:cubicBezTo>
                  <a:pt x="5245816" y="419831"/>
                  <a:pt x="5213421" y="452226"/>
                  <a:pt x="5173460" y="452226"/>
                </a:cubicBezTo>
                <a:lnTo>
                  <a:pt x="36178" y="452226"/>
                </a:lnTo>
                <a:cubicBezTo>
                  <a:pt x="16211" y="452226"/>
                  <a:pt x="0" y="436015"/>
                  <a:pt x="0" y="416047"/>
                </a:cubicBezTo>
                <a:lnTo>
                  <a:pt x="0" y="36178"/>
                </a:lnTo>
                <a:cubicBezTo>
                  <a:pt x="0" y="16211"/>
                  <a:pt x="16211" y="0"/>
                  <a:pt x="3617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569804" y="2523418"/>
            <a:ext cx="36178" cy="452226"/>
          </a:xfrm>
          <a:custGeom>
            <a:avLst/>
            <a:gdLst/>
            <a:ahLst/>
            <a:cxnLst/>
            <a:rect l="l" t="t" r="r" b="b"/>
            <a:pathLst>
              <a:path w="36178" h="452226">
                <a:moveTo>
                  <a:pt x="36178" y="0"/>
                </a:moveTo>
                <a:lnTo>
                  <a:pt x="36178" y="0"/>
                </a:lnTo>
                <a:lnTo>
                  <a:pt x="36178" y="452226"/>
                </a:lnTo>
                <a:lnTo>
                  <a:pt x="36178" y="452226"/>
                </a:lnTo>
                <a:cubicBezTo>
                  <a:pt x="16197" y="452226"/>
                  <a:pt x="0" y="436028"/>
                  <a:pt x="0" y="416047"/>
                </a:cubicBezTo>
                <a:lnTo>
                  <a:pt x="0" y="36178"/>
                </a:lnTo>
                <a:cubicBezTo>
                  <a:pt x="0" y="16211"/>
                  <a:pt x="16211" y="0"/>
                  <a:pt x="36178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696427" y="2631953"/>
            <a:ext cx="5083015" cy="235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呈现</a:t>
            </a:r>
            <a:r>
              <a:rPr lang="en-US" sz="1139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高可靠性 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，无需监督，人类只需接收输出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9804" y="3084178"/>
            <a:ext cx="5245816" cy="452226"/>
          </a:xfrm>
          <a:custGeom>
            <a:avLst/>
            <a:gdLst/>
            <a:ahLst/>
            <a:cxnLst/>
            <a:rect l="l" t="t" r="r" b="b"/>
            <a:pathLst>
              <a:path w="5245816" h="452226">
                <a:moveTo>
                  <a:pt x="36178" y="0"/>
                </a:moveTo>
                <a:lnTo>
                  <a:pt x="5173460" y="0"/>
                </a:lnTo>
                <a:cubicBezTo>
                  <a:pt x="5213421" y="0"/>
                  <a:pt x="5245816" y="32395"/>
                  <a:pt x="5245816" y="72356"/>
                </a:cubicBezTo>
                <a:lnTo>
                  <a:pt x="5245816" y="379869"/>
                </a:lnTo>
                <a:cubicBezTo>
                  <a:pt x="5245816" y="419831"/>
                  <a:pt x="5213421" y="452226"/>
                  <a:pt x="5173460" y="452226"/>
                </a:cubicBezTo>
                <a:lnTo>
                  <a:pt x="36178" y="452226"/>
                </a:lnTo>
                <a:cubicBezTo>
                  <a:pt x="16211" y="452226"/>
                  <a:pt x="0" y="436015"/>
                  <a:pt x="0" y="416047"/>
                </a:cubicBezTo>
                <a:lnTo>
                  <a:pt x="0" y="36178"/>
                </a:lnTo>
                <a:cubicBezTo>
                  <a:pt x="0" y="16211"/>
                  <a:pt x="16211" y="0"/>
                  <a:pt x="3617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Shape 13"/>
          <p:cNvSpPr/>
          <p:nvPr/>
        </p:nvSpPr>
        <p:spPr>
          <a:xfrm>
            <a:off x="569804" y="3084178"/>
            <a:ext cx="36178" cy="452226"/>
          </a:xfrm>
          <a:custGeom>
            <a:avLst/>
            <a:gdLst/>
            <a:ahLst/>
            <a:cxnLst/>
            <a:rect l="l" t="t" r="r" b="b"/>
            <a:pathLst>
              <a:path w="36178" h="452226">
                <a:moveTo>
                  <a:pt x="36178" y="0"/>
                </a:moveTo>
                <a:lnTo>
                  <a:pt x="36178" y="0"/>
                </a:lnTo>
                <a:lnTo>
                  <a:pt x="36178" y="452226"/>
                </a:lnTo>
                <a:lnTo>
                  <a:pt x="36178" y="452226"/>
                </a:lnTo>
                <a:cubicBezTo>
                  <a:pt x="16197" y="452226"/>
                  <a:pt x="0" y="436028"/>
                  <a:pt x="0" y="416047"/>
                </a:cubicBezTo>
                <a:lnTo>
                  <a:pt x="0" y="36178"/>
                </a:lnTo>
                <a:cubicBezTo>
                  <a:pt x="0" y="16211"/>
                  <a:pt x="16211" y="0"/>
                  <a:pt x="36178" y="0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6" name="Text 14"/>
          <p:cNvSpPr/>
          <p:nvPr/>
        </p:nvSpPr>
        <p:spPr>
          <a:xfrm>
            <a:off x="696427" y="3192712"/>
            <a:ext cx="5083015" cy="235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</a:t>
            </a:r>
            <a:r>
              <a:rPr lang="en-US" sz="1139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采取完全主动 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，不仅编排和执行管道，还自主发现任务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88918" y="1343110"/>
            <a:ext cx="5634730" cy="3554493"/>
          </a:xfrm>
          <a:custGeom>
            <a:avLst/>
            <a:gdLst/>
            <a:ahLst/>
            <a:cxnLst/>
            <a:rect l="l" t="t" r="r" b="b"/>
            <a:pathLst>
              <a:path w="5634730" h="3554493">
                <a:moveTo>
                  <a:pt x="72369" y="0"/>
                </a:moveTo>
                <a:lnTo>
                  <a:pt x="5562361" y="0"/>
                </a:lnTo>
                <a:cubicBezTo>
                  <a:pt x="5602329" y="0"/>
                  <a:pt x="5634730" y="32401"/>
                  <a:pt x="5634730" y="72369"/>
                </a:cubicBezTo>
                <a:lnTo>
                  <a:pt x="5634730" y="3482123"/>
                </a:lnTo>
                <a:cubicBezTo>
                  <a:pt x="5634730" y="3522092"/>
                  <a:pt x="5602329" y="3554493"/>
                  <a:pt x="5562361" y="3554493"/>
                </a:cubicBezTo>
                <a:lnTo>
                  <a:pt x="72369" y="3554493"/>
                </a:lnTo>
                <a:cubicBezTo>
                  <a:pt x="32401" y="3554493"/>
                  <a:pt x="0" y="3522092"/>
                  <a:pt x="0" y="3482123"/>
                </a:cubicBezTo>
                <a:lnTo>
                  <a:pt x="0" y="72369"/>
                </a:lnTo>
                <a:cubicBezTo>
                  <a:pt x="0" y="32428"/>
                  <a:pt x="32428" y="0"/>
                  <a:pt x="72369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Text 16"/>
          <p:cNvSpPr/>
          <p:nvPr/>
        </p:nvSpPr>
        <p:spPr>
          <a:xfrm>
            <a:off x="6374331" y="1528522"/>
            <a:ext cx="5372439" cy="289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9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374331" y="1962659"/>
            <a:ext cx="5263905" cy="1700368"/>
          </a:xfrm>
          <a:custGeom>
            <a:avLst/>
            <a:gdLst/>
            <a:ahLst/>
            <a:cxnLst/>
            <a:rect l="l" t="t" r="r" b="b"/>
            <a:pathLst>
              <a:path w="5263905" h="1700368">
                <a:moveTo>
                  <a:pt x="72351" y="0"/>
                </a:moveTo>
                <a:lnTo>
                  <a:pt x="5191554" y="0"/>
                </a:lnTo>
                <a:cubicBezTo>
                  <a:pt x="5231513" y="0"/>
                  <a:pt x="5263905" y="32392"/>
                  <a:pt x="5263905" y="72351"/>
                </a:cubicBezTo>
                <a:lnTo>
                  <a:pt x="5263905" y="1628017"/>
                </a:lnTo>
                <a:cubicBezTo>
                  <a:pt x="5263905" y="1667949"/>
                  <a:pt x="5231486" y="1700368"/>
                  <a:pt x="5191554" y="1700368"/>
                </a:cubicBezTo>
                <a:lnTo>
                  <a:pt x="72351" y="1700368"/>
                </a:lnTo>
                <a:cubicBezTo>
                  <a:pt x="32392" y="1700368"/>
                  <a:pt x="0" y="1667975"/>
                  <a:pt x="0" y="1628017"/>
                </a:cubicBezTo>
                <a:lnTo>
                  <a:pt x="0" y="72351"/>
                </a:lnTo>
                <a:cubicBezTo>
                  <a:pt x="0" y="32419"/>
                  <a:pt x="32419" y="0"/>
                  <a:pt x="7235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0" name="Text 18"/>
          <p:cNvSpPr/>
          <p:nvPr/>
        </p:nvSpPr>
        <p:spPr>
          <a:xfrm>
            <a:off x="6519043" y="2107371"/>
            <a:ext cx="5046837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</a:t>
            </a:r>
            <a:r>
              <a:rPr lang="en-US" sz="1139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采取完全主动：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519043" y="2396795"/>
            <a:ext cx="4974481" cy="325602"/>
          </a:xfrm>
          <a:custGeom>
            <a:avLst/>
            <a:gdLst/>
            <a:ahLst/>
            <a:cxnLst/>
            <a:rect l="l" t="t" r="r" b="b"/>
            <a:pathLst>
              <a:path w="4974481" h="325602">
                <a:moveTo>
                  <a:pt x="36178" y="0"/>
                </a:moveTo>
                <a:lnTo>
                  <a:pt x="4938303" y="0"/>
                </a:lnTo>
                <a:cubicBezTo>
                  <a:pt x="4958283" y="0"/>
                  <a:pt x="4974481" y="16197"/>
                  <a:pt x="4974481" y="36178"/>
                </a:cubicBezTo>
                <a:lnTo>
                  <a:pt x="4974481" y="289425"/>
                </a:lnTo>
                <a:cubicBezTo>
                  <a:pt x="4974481" y="309405"/>
                  <a:pt x="4958283" y="325602"/>
                  <a:pt x="4938303" y="325602"/>
                </a:cubicBezTo>
                <a:lnTo>
                  <a:pt x="36178" y="325602"/>
                </a:lnTo>
                <a:cubicBezTo>
                  <a:pt x="16211" y="325602"/>
                  <a:pt x="0" y="309392"/>
                  <a:pt x="0" y="289425"/>
                </a:cubicBezTo>
                <a:lnTo>
                  <a:pt x="0" y="36178"/>
                </a:lnTo>
                <a:cubicBezTo>
                  <a:pt x="0" y="16197"/>
                  <a:pt x="16197" y="0"/>
                  <a:pt x="3617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2" name="Text 20"/>
          <p:cNvSpPr/>
          <p:nvPr/>
        </p:nvSpPr>
        <p:spPr>
          <a:xfrm>
            <a:off x="6519043" y="2396795"/>
            <a:ext cx="5037792" cy="325602"/>
          </a:xfrm>
          <a:prstGeom prst="rect">
            <a:avLst/>
          </a:prstGeom>
          <a:noFill/>
          <a:ln/>
        </p:spPr>
        <p:txBody>
          <a:bodyPr wrap="square" lIns="72356" tIns="72356" rIns="72356" bIns="72356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Discover</a:t>
            </a:r>
            <a:r>
              <a:rPr lang="en-US" sz="74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(D, E, M) → T'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519043" y="2794754"/>
            <a:ext cx="4974481" cy="325602"/>
          </a:xfrm>
          <a:custGeom>
            <a:avLst/>
            <a:gdLst/>
            <a:ahLst/>
            <a:cxnLst/>
            <a:rect l="l" t="t" r="r" b="b"/>
            <a:pathLst>
              <a:path w="4974481" h="325602">
                <a:moveTo>
                  <a:pt x="36178" y="0"/>
                </a:moveTo>
                <a:lnTo>
                  <a:pt x="4938303" y="0"/>
                </a:lnTo>
                <a:cubicBezTo>
                  <a:pt x="4958283" y="0"/>
                  <a:pt x="4974481" y="16197"/>
                  <a:pt x="4974481" y="36178"/>
                </a:cubicBezTo>
                <a:lnTo>
                  <a:pt x="4974481" y="289425"/>
                </a:lnTo>
                <a:cubicBezTo>
                  <a:pt x="4974481" y="309405"/>
                  <a:pt x="4958283" y="325602"/>
                  <a:pt x="4938303" y="325602"/>
                </a:cubicBezTo>
                <a:lnTo>
                  <a:pt x="36178" y="325602"/>
                </a:lnTo>
                <a:cubicBezTo>
                  <a:pt x="16211" y="325602"/>
                  <a:pt x="0" y="309392"/>
                  <a:pt x="0" y="289425"/>
                </a:cubicBezTo>
                <a:lnTo>
                  <a:pt x="0" y="36178"/>
                </a:lnTo>
                <a:cubicBezTo>
                  <a:pt x="0" y="16197"/>
                  <a:pt x="16197" y="0"/>
                  <a:pt x="3617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6519043" y="2794754"/>
            <a:ext cx="5037792" cy="325602"/>
          </a:xfrm>
          <a:prstGeom prst="rect">
            <a:avLst/>
          </a:prstGeom>
          <a:noFill/>
          <a:ln/>
        </p:spPr>
        <p:txBody>
          <a:bodyPr wrap="square" lIns="72356" tIns="72356" rIns="72356" bIns="72356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π</a:t>
            </a:r>
            <a:r>
              <a:rPr lang="en-US" sz="74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(T', D, E, M) → P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519043" y="3192712"/>
            <a:ext cx="4974481" cy="325602"/>
          </a:xfrm>
          <a:custGeom>
            <a:avLst/>
            <a:gdLst/>
            <a:ahLst/>
            <a:cxnLst/>
            <a:rect l="l" t="t" r="r" b="b"/>
            <a:pathLst>
              <a:path w="4974481" h="325602">
                <a:moveTo>
                  <a:pt x="36178" y="0"/>
                </a:moveTo>
                <a:lnTo>
                  <a:pt x="4938303" y="0"/>
                </a:lnTo>
                <a:cubicBezTo>
                  <a:pt x="4958283" y="0"/>
                  <a:pt x="4974481" y="16197"/>
                  <a:pt x="4974481" y="36178"/>
                </a:cubicBezTo>
                <a:lnTo>
                  <a:pt x="4974481" y="289425"/>
                </a:lnTo>
                <a:cubicBezTo>
                  <a:pt x="4974481" y="309405"/>
                  <a:pt x="4958283" y="325602"/>
                  <a:pt x="4938303" y="325602"/>
                </a:cubicBezTo>
                <a:lnTo>
                  <a:pt x="36178" y="325602"/>
                </a:lnTo>
                <a:cubicBezTo>
                  <a:pt x="16211" y="325602"/>
                  <a:pt x="0" y="309392"/>
                  <a:pt x="0" y="289425"/>
                </a:cubicBezTo>
                <a:lnTo>
                  <a:pt x="0" y="36178"/>
                </a:lnTo>
                <a:cubicBezTo>
                  <a:pt x="0" y="16197"/>
                  <a:pt x="16197" y="0"/>
                  <a:pt x="3617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6" name="Text 24"/>
          <p:cNvSpPr/>
          <p:nvPr/>
        </p:nvSpPr>
        <p:spPr>
          <a:xfrm>
            <a:off x="6519043" y="3192712"/>
            <a:ext cx="5037792" cy="325602"/>
          </a:xfrm>
          <a:prstGeom prst="rect">
            <a:avLst/>
          </a:prstGeom>
          <a:noFill/>
          <a:ln/>
        </p:spPr>
        <p:txBody>
          <a:bodyPr wrap="square" lIns="72356" tIns="72356" rIns="72356" bIns="72356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ε</a:t>
            </a:r>
            <a:r>
              <a:rPr lang="en-US" sz="748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(P, D, E, M) → O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74331" y="3807739"/>
            <a:ext cx="5263905" cy="904451"/>
          </a:xfrm>
          <a:custGeom>
            <a:avLst/>
            <a:gdLst/>
            <a:ahLst/>
            <a:cxnLst/>
            <a:rect l="l" t="t" r="r" b="b"/>
            <a:pathLst>
              <a:path w="5263905" h="904451">
                <a:moveTo>
                  <a:pt x="72356" y="0"/>
                </a:moveTo>
                <a:lnTo>
                  <a:pt x="5191549" y="0"/>
                </a:lnTo>
                <a:cubicBezTo>
                  <a:pt x="5231510" y="0"/>
                  <a:pt x="5263905" y="32395"/>
                  <a:pt x="5263905" y="72356"/>
                </a:cubicBezTo>
                <a:lnTo>
                  <a:pt x="5263905" y="832095"/>
                </a:lnTo>
                <a:cubicBezTo>
                  <a:pt x="5263905" y="872056"/>
                  <a:pt x="5231510" y="904451"/>
                  <a:pt x="5191549" y="904451"/>
                </a:cubicBezTo>
                <a:lnTo>
                  <a:pt x="72356" y="904451"/>
                </a:lnTo>
                <a:cubicBezTo>
                  <a:pt x="32422" y="904451"/>
                  <a:pt x="0" y="872029"/>
                  <a:pt x="0" y="832095"/>
                </a:cubicBezTo>
                <a:lnTo>
                  <a:pt x="0" y="72356"/>
                </a:lnTo>
                <a:cubicBezTo>
                  <a:pt x="0" y="32422"/>
                  <a:pt x="32422" y="0"/>
                  <a:pt x="7235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8" name="Text 26"/>
          <p:cNvSpPr/>
          <p:nvPr/>
        </p:nvSpPr>
        <p:spPr>
          <a:xfrm>
            <a:off x="6519043" y="3952451"/>
            <a:ext cx="5046837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 </a:t>
            </a:r>
            <a:r>
              <a:rPr lang="en-US" sz="1139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接收输出：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519043" y="4241875"/>
            <a:ext cx="4974481" cy="325602"/>
          </a:xfrm>
          <a:custGeom>
            <a:avLst/>
            <a:gdLst/>
            <a:ahLst/>
            <a:cxnLst/>
            <a:rect l="l" t="t" r="r" b="b"/>
            <a:pathLst>
              <a:path w="4974481" h="325602">
                <a:moveTo>
                  <a:pt x="36178" y="0"/>
                </a:moveTo>
                <a:lnTo>
                  <a:pt x="4938303" y="0"/>
                </a:lnTo>
                <a:cubicBezTo>
                  <a:pt x="4958283" y="0"/>
                  <a:pt x="4974481" y="16197"/>
                  <a:pt x="4974481" y="36178"/>
                </a:cubicBezTo>
                <a:lnTo>
                  <a:pt x="4974481" y="289425"/>
                </a:lnTo>
                <a:cubicBezTo>
                  <a:pt x="4974481" y="309405"/>
                  <a:pt x="4958283" y="325602"/>
                  <a:pt x="4938303" y="325602"/>
                </a:cubicBezTo>
                <a:lnTo>
                  <a:pt x="36178" y="325602"/>
                </a:lnTo>
                <a:cubicBezTo>
                  <a:pt x="16211" y="325602"/>
                  <a:pt x="0" y="309392"/>
                  <a:pt x="0" y="289425"/>
                </a:cubicBezTo>
                <a:lnTo>
                  <a:pt x="0" y="36178"/>
                </a:lnTo>
                <a:cubicBezTo>
                  <a:pt x="0" y="16197"/>
                  <a:pt x="16197" y="0"/>
                  <a:pt x="36178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6519043" y="4241875"/>
            <a:ext cx="5037792" cy="325602"/>
          </a:xfrm>
          <a:prstGeom prst="rect">
            <a:avLst/>
          </a:prstGeom>
          <a:noFill/>
          <a:ln/>
        </p:spPr>
        <p:txBody>
          <a:bodyPr wrap="square" lIns="72356" tIns="72356" rIns="72356" bIns="72356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H: Receive(O)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66303" y="4991840"/>
            <a:ext cx="2749531" cy="1040119"/>
          </a:xfrm>
          <a:custGeom>
            <a:avLst/>
            <a:gdLst/>
            <a:ahLst/>
            <a:cxnLst/>
            <a:rect l="l" t="t" r="r" b="b"/>
            <a:pathLst>
              <a:path w="2749531" h="1040119">
                <a:moveTo>
                  <a:pt x="72361" y="0"/>
                </a:moveTo>
                <a:lnTo>
                  <a:pt x="2677170" y="0"/>
                </a:lnTo>
                <a:cubicBezTo>
                  <a:pt x="2717134" y="0"/>
                  <a:pt x="2749531" y="32397"/>
                  <a:pt x="2749531" y="72361"/>
                </a:cubicBezTo>
                <a:lnTo>
                  <a:pt x="2749531" y="967758"/>
                </a:lnTo>
                <a:cubicBezTo>
                  <a:pt x="2749531" y="1007722"/>
                  <a:pt x="2717134" y="1040119"/>
                  <a:pt x="2677170" y="1040119"/>
                </a:cubicBezTo>
                <a:lnTo>
                  <a:pt x="72361" y="1040119"/>
                </a:lnTo>
                <a:cubicBezTo>
                  <a:pt x="32397" y="1040119"/>
                  <a:pt x="0" y="1007722"/>
                  <a:pt x="0" y="967758"/>
                </a:cubicBezTo>
                <a:lnTo>
                  <a:pt x="0" y="72361"/>
                </a:lnTo>
                <a:cubicBezTo>
                  <a:pt x="0" y="32424"/>
                  <a:pt x="32424" y="0"/>
                  <a:pt x="7236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Shape 30"/>
          <p:cNvSpPr/>
          <p:nvPr/>
        </p:nvSpPr>
        <p:spPr>
          <a:xfrm>
            <a:off x="1607096" y="5141075"/>
            <a:ext cx="271335" cy="271335"/>
          </a:xfrm>
          <a:custGeom>
            <a:avLst/>
            <a:gdLst/>
            <a:ahLst/>
            <a:cxnLst/>
            <a:rect l="l" t="t" r="r" b="b"/>
            <a:pathLst>
              <a:path w="271335" h="271335">
                <a:moveTo>
                  <a:pt x="220460" y="110230"/>
                </a:moveTo>
                <a:cubicBezTo>
                  <a:pt x="220460" y="134555"/>
                  <a:pt x="212564" y="157025"/>
                  <a:pt x="199262" y="175255"/>
                </a:cubicBezTo>
                <a:lnTo>
                  <a:pt x="266354" y="242400"/>
                </a:lnTo>
                <a:cubicBezTo>
                  <a:pt x="272978" y="249024"/>
                  <a:pt x="272978" y="259782"/>
                  <a:pt x="266354" y="266407"/>
                </a:cubicBezTo>
                <a:cubicBezTo>
                  <a:pt x="259729" y="273031"/>
                  <a:pt x="248971" y="273031"/>
                  <a:pt x="242347" y="266407"/>
                </a:cubicBezTo>
                <a:lnTo>
                  <a:pt x="175255" y="199262"/>
                </a:lnTo>
                <a:cubicBezTo>
                  <a:pt x="157025" y="212564"/>
                  <a:pt x="134555" y="220460"/>
                  <a:pt x="110230" y="220460"/>
                </a:cubicBezTo>
                <a:cubicBezTo>
                  <a:pt x="49339" y="220460"/>
                  <a:pt x="0" y="171121"/>
                  <a:pt x="0" y="110230"/>
                </a:cubicBezTo>
                <a:cubicBezTo>
                  <a:pt x="0" y="49339"/>
                  <a:pt x="49339" y="0"/>
                  <a:pt x="110230" y="0"/>
                </a:cubicBezTo>
                <a:cubicBezTo>
                  <a:pt x="171121" y="0"/>
                  <a:pt x="220460" y="49339"/>
                  <a:pt x="220460" y="110230"/>
                </a:cubicBezTo>
                <a:close/>
                <a:moveTo>
                  <a:pt x="110230" y="186543"/>
                </a:moveTo>
                <a:cubicBezTo>
                  <a:pt x="152348" y="186543"/>
                  <a:pt x="186543" y="152348"/>
                  <a:pt x="186543" y="110230"/>
                </a:cubicBezTo>
                <a:cubicBezTo>
                  <a:pt x="186543" y="68112"/>
                  <a:pt x="152348" y="33917"/>
                  <a:pt x="110230" y="33917"/>
                </a:cubicBezTo>
                <a:cubicBezTo>
                  <a:pt x="68112" y="33917"/>
                  <a:pt x="33917" y="68112"/>
                  <a:pt x="33917" y="110230"/>
                </a:cubicBezTo>
                <a:cubicBezTo>
                  <a:pt x="33917" y="152348"/>
                  <a:pt x="68112" y="186543"/>
                  <a:pt x="110230" y="18654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479359" y="5484766"/>
            <a:ext cx="2523418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3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主动发现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83881" y="5701834"/>
            <a:ext cx="2514374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自主识别任务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268531" y="4991840"/>
            <a:ext cx="2749531" cy="1040119"/>
          </a:xfrm>
          <a:custGeom>
            <a:avLst/>
            <a:gdLst/>
            <a:ahLst/>
            <a:cxnLst/>
            <a:rect l="l" t="t" r="r" b="b"/>
            <a:pathLst>
              <a:path w="2749531" h="1040119">
                <a:moveTo>
                  <a:pt x="72361" y="0"/>
                </a:moveTo>
                <a:lnTo>
                  <a:pt x="2677170" y="0"/>
                </a:lnTo>
                <a:cubicBezTo>
                  <a:pt x="2717134" y="0"/>
                  <a:pt x="2749531" y="32397"/>
                  <a:pt x="2749531" y="72361"/>
                </a:cubicBezTo>
                <a:lnTo>
                  <a:pt x="2749531" y="967758"/>
                </a:lnTo>
                <a:cubicBezTo>
                  <a:pt x="2749531" y="1007722"/>
                  <a:pt x="2717134" y="1040119"/>
                  <a:pt x="2677170" y="1040119"/>
                </a:cubicBezTo>
                <a:lnTo>
                  <a:pt x="72361" y="1040119"/>
                </a:lnTo>
                <a:cubicBezTo>
                  <a:pt x="32397" y="1040119"/>
                  <a:pt x="0" y="1007722"/>
                  <a:pt x="0" y="967758"/>
                </a:cubicBezTo>
                <a:lnTo>
                  <a:pt x="0" y="72361"/>
                </a:lnTo>
                <a:cubicBezTo>
                  <a:pt x="0" y="32424"/>
                  <a:pt x="32424" y="0"/>
                  <a:pt x="7236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Shape 34"/>
          <p:cNvSpPr/>
          <p:nvPr/>
        </p:nvSpPr>
        <p:spPr>
          <a:xfrm>
            <a:off x="4509395" y="5141075"/>
            <a:ext cx="271335" cy="271335"/>
          </a:xfrm>
          <a:custGeom>
            <a:avLst/>
            <a:gdLst/>
            <a:ahLst/>
            <a:cxnLst/>
            <a:rect l="l" t="t" r="r" b="b"/>
            <a:pathLst>
              <a:path w="271335" h="271335">
                <a:moveTo>
                  <a:pt x="135668" y="0"/>
                </a:moveTo>
                <a:cubicBezTo>
                  <a:pt x="138105" y="0"/>
                  <a:pt x="140543" y="530"/>
                  <a:pt x="142769" y="1537"/>
                </a:cubicBezTo>
                <a:lnTo>
                  <a:pt x="242612" y="43880"/>
                </a:lnTo>
                <a:cubicBezTo>
                  <a:pt x="254271" y="48809"/>
                  <a:pt x="262962" y="60309"/>
                  <a:pt x="262909" y="74193"/>
                </a:cubicBezTo>
                <a:cubicBezTo>
                  <a:pt x="262644" y="126764"/>
                  <a:pt x="241022" y="222951"/>
                  <a:pt x="149711" y="266672"/>
                </a:cubicBezTo>
                <a:cubicBezTo>
                  <a:pt x="140861" y="270911"/>
                  <a:pt x="130580" y="270911"/>
                  <a:pt x="121730" y="266672"/>
                </a:cubicBezTo>
                <a:cubicBezTo>
                  <a:pt x="30366" y="222951"/>
                  <a:pt x="8797" y="126764"/>
                  <a:pt x="8532" y="74193"/>
                </a:cubicBezTo>
                <a:cubicBezTo>
                  <a:pt x="8479" y="60309"/>
                  <a:pt x="17170" y="48809"/>
                  <a:pt x="28829" y="43880"/>
                </a:cubicBezTo>
                <a:lnTo>
                  <a:pt x="128619" y="1537"/>
                </a:lnTo>
                <a:cubicBezTo>
                  <a:pt x="130845" y="530"/>
                  <a:pt x="133230" y="0"/>
                  <a:pt x="135668" y="0"/>
                </a:cubicBezTo>
                <a:close/>
                <a:moveTo>
                  <a:pt x="135668" y="35401"/>
                </a:moveTo>
                <a:lnTo>
                  <a:pt x="135668" y="235776"/>
                </a:lnTo>
                <a:cubicBezTo>
                  <a:pt x="208801" y="200375"/>
                  <a:pt x="228462" y="121942"/>
                  <a:pt x="228939" y="74988"/>
                </a:cubicBezTo>
                <a:lnTo>
                  <a:pt x="135668" y="35454"/>
                </a:lnTo>
                <a:lnTo>
                  <a:pt x="135668" y="3545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3381587" y="5484766"/>
            <a:ext cx="2523418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3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高可靠性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3386109" y="5701834"/>
            <a:ext cx="2514374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无需人类监督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170829" y="4991840"/>
            <a:ext cx="2749531" cy="1040119"/>
          </a:xfrm>
          <a:custGeom>
            <a:avLst/>
            <a:gdLst/>
            <a:ahLst/>
            <a:cxnLst/>
            <a:rect l="l" t="t" r="r" b="b"/>
            <a:pathLst>
              <a:path w="2749531" h="1040119">
                <a:moveTo>
                  <a:pt x="72361" y="0"/>
                </a:moveTo>
                <a:lnTo>
                  <a:pt x="2677170" y="0"/>
                </a:lnTo>
                <a:cubicBezTo>
                  <a:pt x="2717134" y="0"/>
                  <a:pt x="2749531" y="32397"/>
                  <a:pt x="2749531" y="72361"/>
                </a:cubicBezTo>
                <a:lnTo>
                  <a:pt x="2749531" y="967758"/>
                </a:lnTo>
                <a:cubicBezTo>
                  <a:pt x="2749531" y="1007722"/>
                  <a:pt x="2717134" y="1040119"/>
                  <a:pt x="2677170" y="1040119"/>
                </a:cubicBezTo>
                <a:lnTo>
                  <a:pt x="72361" y="1040119"/>
                </a:lnTo>
                <a:cubicBezTo>
                  <a:pt x="32397" y="1040119"/>
                  <a:pt x="0" y="1007722"/>
                  <a:pt x="0" y="967758"/>
                </a:cubicBezTo>
                <a:lnTo>
                  <a:pt x="0" y="72361"/>
                </a:lnTo>
                <a:cubicBezTo>
                  <a:pt x="0" y="32424"/>
                  <a:pt x="32424" y="0"/>
                  <a:pt x="7236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0" name="Shape 38"/>
          <p:cNvSpPr/>
          <p:nvPr/>
        </p:nvSpPr>
        <p:spPr>
          <a:xfrm>
            <a:off x="7377777" y="5141075"/>
            <a:ext cx="339169" cy="271335"/>
          </a:xfrm>
          <a:custGeom>
            <a:avLst/>
            <a:gdLst/>
            <a:ahLst/>
            <a:cxnLst/>
            <a:rect l="l" t="t" r="r" b="b"/>
            <a:pathLst>
              <a:path w="339169" h="271335">
                <a:moveTo>
                  <a:pt x="72073" y="67834"/>
                </a:moveTo>
                <a:cubicBezTo>
                  <a:pt x="72073" y="32735"/>
                  <a:pt x="100569" y="4240"/>
                  <a:pt x="135668" y="4240"/>
                </a:cubicBezTo>
                <a:cubicBezTo>
                  <a:pt x="170766" y="4240"/>
                  <a:pt x="199262" y="32735"/>
                  <a:pt x="199262" y="67834"/>
                </a:cubicBezTo>
                <a:cubicBezTo>
                  <a:pt x="199262" y="102932"/>
                  <a:pt x="170766" y="131428"/>
                  <a:pt x="135668" y="131428"/>
                </a:cubicBezTo>
                <a:cubicBezTo>
                  <a:pt x="100569" y="131428"/>
                  <a:pt x="72073" y="102932"/>
                  <a:pt x="72073" y="67834"/>
                </a:cubicBezTo>
                <a:close/>
                <a:moveTo>
                  <a:pt x="25438" y="255596"/>
                </a:moveTo>
                <a:cubicBezTo>
                  <a:pt x="25438" y="203395"/>
                  <a:pt x="67728" y="161105"/>
                  <a:pt x="119928" y="161105"/>
                </a:cubicBezTo>
                <a:lnTo>
                  <a:pt x="151407" y="161105"/>
                </a:lnTo>
                <a:cubicBezTo>
                  <a:pt x="203607" y="161105"/>
                  <a:pt x="245898" y="203395"/>
                  <a:pt x="245898" y="255596"/>
                </a:cubicBezTo>
                <a:cubicBezTo>
                  <a:pt x="245898" y="264287"/>
                  <a:pt x="238849" y="271335"/>
                  <a:pt x="230158" y="271335"/>
                </a:cubicBezTo>
                <a:lnTo>
                  <a:pt x="41177" y="271335"/>
                </a:lnTo>
                <a:cubicBezTo>
                  <a:pt x="32486" y="271335"/>
                  <a:pt x="25438" y="264287"/>
                  <a:pt x="25438" y="255596"/>
                </a:cubicBezTo>
                <a:close/>
                <a:moveTo>
                  <a:pt x="324542" y="70325"/>
                </a:moveTo>
                <a:lnTo>
                  <a:pt x="282146" y="138158"/>
                </a:lnTo>
                <a:cubicBezTo>
                  <a:pt x="279921" y="141709"/>
                  <a:pt x="276105" y="143935"/>
                  <a:pt x="271918" y="144147"/>
                </a:cubicBezTo>
                <a:cubicBezTo>
                  <a:pt x="267732" y="144359"/>
                  <a:pt x="263704" y="142451"/>
                  <a:pt x="261213" y="139059"/>
                </a:cubicBezTo>
                <a:lnTo>
                  <a:pt x="235776" y="105142"/>
                </a:lnTo>
                <a:cubicBezTo>
                  <a:pt x="231536" y="99525"/>
                  <a:pt x="232702" y="91576"/>
                  <a:pt x="238319" y="87336"/>
                </a:cubicBezTo>
                <a:cubicBezTo>
                  <a:pt x="243937" y="83096"/>
                  <a:pt x="251886" y="84262"/>
                  <a:pt x="256126" y="89880"/>
                </a:cubicBezTo>
                <a:lnTo>
                  <a:pt x="270434" y="108958"/>
                </a:lnTo>
                <a:lnTo>
                  <a:pt x="302973" y="56864"/>
                </a:lnTo>
                <a:cubicBezTo>
                  <a:pt x="306683" y="50928"/>
                  <a:pt x="314526" y="49074"/>
                  <a:pt x="320515" y="52836"/>
                </a:cubicBezTo>
                <a:cubicBezTo>
                  <a:pt x="326503" y="56599"/>
                  <a:pt x="328305" y="64389"/>
                  <a:pt x="324542" y="7037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1" name="Text 39"/>
          <p:cNvSpPr/>
          <p:nvPr/>
        </p:nvSpPr>
        <p:spPr>
          <a:xfrm>
            <a:off x="6283886" y="5484766"/>
            <a:ext cx="2523418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3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人类接收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288408" y="5701834"/>
            <a:ext cx="2514374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仅接收输出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9073128" y="4991840"/>
            <a:ext cx="2749531" cy="1040119"/>
          </a:xfrm>
          <a:custGeom>
            <a:avLst/>
            <a:gdLst/>
            <a:ahLst/>
            <a:cxnLst/>
            <a:rect l="l" t="t" r="r" b="b"/>
            <a:pathLst>
              <a:path w="2749531" h="1040119">
                <a:moveTo>
                  <a:pt x="72361" y="0"/>
                </a:moveTo>
                <a:lnTo>
                  <a:pt x="2677170" y="0"/>
                </a:lnTo>
                <a:cubicBezTo>
                  <a:pt x="2717134" y="0"/>
                  <a:pt x="2749531" y="32397"/>
                  <a:pt x="2749531" y="72361"/>
                </a:cubicBezTo>
                <a:lnTo>
                  <a:pt x="2749531" y="967758"/>
                </a:lnTo>
                <a:cubicBezTo>
                  <a:pt x="2749531" y="1007722"/>
                  <a:pt x="2717134" y="1040119"/>
                  <a:pt x="2677170" y="1040119"/>
                </a:cubicBezTo>
                <a:lnTo>
                  <a:pt x="72361" y="1040119"/>
                </a:lnTo>
                <a:cubicBezTo>
                  <a:pt x="32397" y="1040119"/>
                  <a:pt x="0" y="1007722"/>
                  <a:pt x="0" y="967758"/>
                </a:cubicBezTo>
                <a:lnTo>
                  <a:pt x="0" y="72361"/>
                </a:lnTo>
                <a:cubicBezTo>
                  <a:pt x="0" y="32424"/>
                  <a:pt x="32424" y="0"/>
                  <a:pt x="7236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4" name="Shape 42"/>
          <p:cNvSpPr/>
          <p:nvPr/>
        </p:nvSpPr>
        <p:spPr>
          <a:xfrm>
            <a:off x="10313992" y="5141075"/>
            <a:ext cx="271335" cy="271335"/>
          </a:xfrm>
          <a:custGeom>
            <a:avLst/>
            <a:gdLst/>
            <a:ahLst/>
            <a:cxnLst/>
            <a:rect l="l" t="t" r="r" b="b"/>
            <a:pathLst>
              <a:path w="271335" h="271335">
                <a:moveTo>
                  <a:pt x="63594" y="29677"/>
                </a:moveTo>
                <a:cubicBezTo>
                  <a:pt x="63594" y="13302"/>
                  <a:pt x="76896" y="0"/>
                  <a:pt x="93272" y="0"/>
                </a:cubicBezTo>
                <a:lnTo>
                  <a:pt x="105990" y="0"/>
                </a:lnTo>
                <a:cubicBezTo>
                  <a:pt x="115371" y="0"/>
                  <a:pt x="122949" y="7578"/>
                  <a:pt x="122949" y="16958"/>
                </a:cubicBezTo>
                <a:lnTo>
                  <a:pt x="122949" y="254377"/>
                </a:lnTo>
                <a:cubicBezTo>
                  <a:pt x="122949" y="263757"/>
                  <a:pt x="115371" y="271335"/>
                  <a:pt x="105990" y="271335"/>
                </a:cubicBezTo>
                <a:lnTo>
                  <a:pt x="89032" y="271335"/>
                </a:lnTo>
                <a:cubicBezTo>
                  <a:pt x="73239" y="271335"/>
                  <a:pt x="59938" y="260524"/>
                  <a:pt x="56175" y="245898"/>
                </a:cubicBezTo>
                <a:cubicBezTo>
                  <a:pt x="55804" y="245898"/>
                  <a:pt x="55486" y="245898"/>
                  <a:pt x="55115" y="245898"/>
                </a:cubicBezTo>
                <a:cubicBezTo>
                  <a:pt x="31691" y="245898"/>
                  <a:pt x="12719" y="226925"/>
                  <a:pt x="12719" y="203501"/>
                </a:cubicBezTo>
                <a:cubicBezTo>
                  <a:pt x="12719" y="193962"/>
                  <a:pt x="15899" y="185165"/>
                  <a:pt x="21198" y="178064"/>
                </a:cubicBezTo>
                <a:cubicBezTo>
                  <a:pt x="10917" y="170327"/>
                  <a:pt x="4240" y="158032"/>
                  <a:pt x="4240" y="144147"/>
                </a:cubicBezTo>
                <a:cubicBezTo>
                  <a:pt x="4240" y="127771"/>
                  <a:pt x="13567" y="113516"/>
                  <a:pt x="27134" y="106467"/>
                </a:cubicBezTo>
                <a:cubicBezTo>
                  <a:pt x="23371" y="100108"/>
                  <a:pt x="21198" y="92689"/>
                  <a:pt x="21198" y="84792"/>
                </a:cubicBezTo>
                <a:cubicBezTo>
                  <a:pt x="21198" y="61368"/>
                  <a:pt x="40170" y="42396"/>
                  <a:pt x="63594" y="42396"/>
                </a:cubicBezTo>
                <a:lnTo>
                  <a:pt x="63594" y="29677"/>
                </a:lnTo>
                <a:close/>
                <a:moveTo>
                  <a:pt x="207741" y="29677"/>
                </a:moveTo>
                <a:lnTo>
                  <a:pt x="207741" y="42396"/>
                </a:lnTo>
                <a:cubicBezTo>
                  <a:pt x="231165" y="42396"/>
                  <a:pt x="250137" y="61368"/>
                  <a:pt x="250137" y="84792"/>
                </a:cubicBezTo>
                <a:cubicBezTo>
                  <a:pt x="250137" y="92742"/>
                  <a:pt x="247964" y="100161"/>
                  <a:pt x="244202" y="106467"/>
                </a:cubicBezTo>
                <a:cubicBezTo>
                  <a:pt x="257822" y="113516"/>
                  <a:pt x="267096" y="127718"/>
                  <a:pt x="267096" y="144147"/>
                </a:cubicBezTo>
                <a:cubicBezTo>
                  <a:pt x="267096" y="158032"/>
                  <a:pt x="260418" y="170327"/>
                  <a:pt x="250137" y="178064"/>
                </a:cubicBezTo>
                <a:cubicBezTo>
                  <a:pt x="255437" y="185165"/>
                  <a:pt x="258616" y="193962"/>
                  <a:pt x="258616" y="203501"/>
                </a:cubicBezTo>
                <a:cubicBezTo>
                  <a:pt x="258616" y="226925"/>
                  <a:pt x="239644" y="245898"/>
                  <a:pt x="216220" y="245898"/>
                </a:cubicBezTo>
                <a:cubicBezTo>
                  <a:pt x="215849" y="245898"/>
                  <a:pt x="215531" y="245898"/>
                  <a:pt x="215160" y="245898"/>
                </a:cubicBezTo>
                <a:cubicBezTo>
                  <a:pt x="211398" y="260524"/>
                  <a:pt x="198096" y="271335"/>
                  <a:pt x="182303" y="271335"/>
                </a:cubicBezTo>
                <a:lnTo>
                  <a:pt x="165345" y="271335"/>
                </a:lnTo>
                <a:cubicBezTo>
                  <a:pt x="155965" y="271335"/>
                  <a:pt x="148386" y="263757"/>
                  <a:pt x="148386" y="254377"/>
                </a:cubicBezTo>
                <a:lnTo>
                  <a:pt x="148386" y="16958"/>
                </a:lnTo>
                <a:cubicBezTo>
                  <a:pt x="148386" y="7578"/>
                  <a:pt x="155965" y="0"/>
                  <a:pt x="165345" y="0"/>
                </a:cubicBezTo>
                <a:lnTo>
                  <a:pt x="178064" y="0"/>
                </a:lnTo>
                <a:cubicBezTo>
                  <a:pt x="194439" y="0"/>
                  <a:pt x="207741" y="13302"/>
                  <a:pt x="207741" y="2967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Text 43"/>
          <p:cNvSpPr/>
          <p:nvPr/>
        </p:nvSpPr>
        <p:spPr>
          <a:xfrm>
            <a:off x="9186184" y="5484766"/>
            <a:ext cx="2523418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3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完全主动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9190706" y="5701834"/>
            <a:ext cx="2514374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97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智能体主导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66303" y="6136830"/>
            <a:ext cx="11459395" cy="533626"/>
          </a:xfrm>
          <a:custGeom>
            <a:avLst/>
            <a:gdLst/>
            <a:ahLst/>
            <a:cxnLst/>
            <a:rect l="l" t="t" r="r" b="b"/>
            <a:pathLst>
              <a:path w="11459395" h="533626">
                <a:moveTo>
                  <a:pt x="72354" y="0"/>
                </a:moveTo>
                <a:lnTo>
                  <a:pt x="11387040" y="0"/>
                </a:lnTo>
                <a:cubicBezTo>
                  <a:pt x="11427001" y="0"/>
                  <a:pt x="11459395" y="32394"/>
                  <a:pt x="11459395" y="72354"/>
                </a:cubicBezTo>
                <a:lnTo>
                  <a:pt x="11459395" y="461272"/>
                </a:lnTo>
                <a:cubicBezTo>
                  <a:pt x="11459395" y="501232"/>
                  <a:pt x="11427001" y="533626"/>
                  <a:pt x="11387040" y="533626"/>
                </a:cubicBezTo>
                <a:lnTo>
                  <a:pt x="72354" y="533626"/>
                </a:lnTo>
                <a:cubicBezTo>
                  <a:pt x="32421" y="533626"/>
                  <a:pt x="0" y="501205"/>
                  <a:pt x="0" y="461272"/>
                </a:cubicBezTo>
                <a:lnTo>
                  <a:pt x="0" y="72354"/>
                </a:lnTo>
                <a:cubicBezTo>
                  <a:pt x="0" y="32421"/>
                  <a:pt x="32421" y="0"/>
                  <a:pt x="72354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551715" y="6331286"/>
            <a:ext cx="108534" cy="144712"/>
          </a:xfrm>
          <a:custGeom>
            <a:avLst/>
            <a:gdLst/>
            <a:ahLst/>
            <a:cxnLst/>
            <a:rect l="l" t="t" r="r" b="b"/>
            <a:pathLst>
              <a:path w="108534" h="144712">
                <a:moveTo>
                  <a:pt x="82786" y="108534"/>
                </a:moveTo>
                <a:cubicBezTo>
                  <a:pt x="84849" y="102231"/>
                  <a:pt x="88975" y="96522"/>
                  <a:pt x="93639" y="91604"/>
                </a:cubicBezTo>
                <a:cubicBezTo>
                  <a:pt x="102881" y="81881"/>
                  <a:pt x="108534" y="68738"/>
                  <a:pt x="108534" y="54267"/>
                </a:cubicBezTo>
                <a:cubicBezTo>
                  <a:pt x="108534" y="24307"/>
                  <a:pt x="84227" y="0"/>
                  <a:pt x="54267" y="0"/>
                </a:cubicBezTo>
                <a:cubicBezTo>
                  <a:pt x="24307" y="0"/>
                  <a:pt x="0" y="24307"/>
                  <a:pt x="0" y="54267"/>
                </a:cubicBezTo>
                <a:cubicBezTo>
                  <a:pt x="0" y="68738"/>
                  <a:pt x="5653" y="81881"/>
                  <a:pt x="14895" y="91604"/>
                </a:cubicBezTo>
                <a:cubicBezTo>
                  <a:pt x="19559" y="96522"/>
                  <a:pt x="23714" y="102231"/>
                  <a:pt x="25749" y="108534"/>
                </a:cubicBezTo>
                <a:lnTo>
                  <a:pt x="82757" y="108534"/>
                </a:lnTo>
                <a:close/>
                <a:moveTo>
                  <a:pt x="81401" y="122101"/>
                </a:moveTo>
                <a:lnTo>
                  <a:pt x="27134" y="122101"/>
                </a:lnTo>
                <a:lnTo>
                  <a:pt x="27134" y="126623"/>
                </a:lnTo>
                <a:cubicBezTo>
                  <a:pt x="27134" y="139116"/>
                  <a:pt x="37252" y="149234"/>
                  <a:pt x="49745" y="149234"/>
                </a:cubicBezTo>
                <a:lnTo>
                  <a:pt x="58789" y="149234"/>
                </a:lnTo>
                <a:cubicBezTo>
                  <a:pt x="71282" y="149234"/>
                  <a:pt x="81401" y="139116"/>
                  <a:pt x="81401" y="126623"/>
                </a:cubicBezTo>
                <a:lnTo>
                  <a:pt x="81401" y="122101"/>
                </a:lnTo>
                <a:close/>
                <a:moveTo>
                  <a:pt x="52006" y="31656"/>
                </a:moveTo>
                <a:cubicBezTo>
                  <a:pt x="40757" y="31656"/>
                  <a:pt x="31656" y="40757"/>
                  <a:pt x="31656" y="52006"/>
                </a:cubicBezTo>
                <a:cubicBezTo>
                  <a:pt x="31656" y="55765"/>
                  <a:pt x="28632" y="58789"/>
                  <a:pt x="24872" y="58789"/>
                </a:cubicBezTo>
                <a:cubicBezTo>
                  <a:pt x="21113" y="58789"/>
                  <a:pt x="18089" y="55765"/>
                  <a:pt x="18089" y="52006"/>
                </a:cubicBezTo>
                <a:cubicBezTo>
                  <a:pt x="18089" y="33267"/>
                  <a:pt x="33267" y="18089"/>
                  <a:pt x="52006" y="18089"/>
                </a:cubicBezTo>
                <a:cubicBezTo>
                  <a:pt x="55765" y="18089"/>
                  <a:pt x="58789" y="21113"/>
                  <a:pt x="58789" y="24872"/>
                </a:cubicBezTo>
                <a:cubicBezTo>
                  <a:pt x="58789" y="28632"/>
                  <a:pt x="55765" y="31656"/>
                  <a:pt x="52006" y="3165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747957" y="6286064"/>
            <a:ext cx="11000862" cy="235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L4数据智能体从</a:t>
            </a:r>
            <a:r>
              <a:rPr lang="en-US" sz="1139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被动响应 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转变为</a:t>
            </a:r>
            <a:r>
              <a:rPr lang="en-US" sz="1139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主动发现 </a:t>
            </a:r>
            <a:r>
              <a:rPr lang="en-US" sz="1139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，能够自主识别数据中的机会和问题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RESEARCH DIRECTIONS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迈向L4的研究方向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81000" y="1181100"/>
            <a:ext cx="914400" cy="38100"/>
          </a:xfrm>
          <a:custGeom>
            <a:avLst/>
            <a:gdLst/>
            <a:ahLst/>
            <a:cxnLst/>
            <a:rect l="l" t="t" r="r" b="b"/>
            <a:pathLst>
              <a:path w="914400" h="38100">
                <a:moveTo>
                  <a:pt x="0" y="0"/>
                </a:moveTo>
                <a:lnTo>
                  <a:pt x="914400" y="0"/>
                </a:lnTo>
                <a:lnTo>
                  <a:pt x="9144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85763" y="1414463"/>
            <a:ext cx="3676650" cy="3286125"/>
          </a:xfrm>
          <a:custGeom>
            <a:avLst/>
            <a:gdLst/>
            <a:ahLst/>
            <a:cxnLst/>
            <a:rect l="l" t="t" r="r" b="b"/>
            <a:pathLst>
              <a:path w="3676650" h="3286125">
                <a:moveTo>
                  <a:pt x="76205" y="0"/>
                </a:moveTo>
                <a:lnTo>
                  <a:pt x="3600445" y="0"/>
                </a:lnTo>
                <a:cubicBezTo>
                  <a:pt x="3642532" y="0"/>
                  <a:pt x="3676650" y="34118"/>
                  <a:pt x="3676650" y="76205"/>
                </a:cubicBezTo>
                <a:lnTo>
                  <a:pt x="3676650" y="3209920"/>
                </a:lnTo>
                <a:cubicBezTo>
                  <a:pt x="3676650" y="3252007"/>
                  <a:pt x="3642532" y="3286125"/>
                  <a:pt x="3600445" y="3286125"/>
                </a:cubicBezTo>
                <a:lnTo>
                  <a:pt x="76205" y="3286125"/>
                </a:lnTo>
                <a:cubicBezTo>
                  <a:pt x="34118" y="3286125"/>
                  <a:pt x="0" y="3252007"/>
                  <a:pt x="0" y="320992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604838" y="16478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819150" y="1609725"/>
            <a:ext cx="3143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自主问题发现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81025" y="20288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Text 7"/>
          <p:cNvSpPr/>
          <p:nvPr/>
        </p:nvSpPr>
        <p:spPr>
          <a:xfrm>
            <a:off x="695325" y="21431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核心目标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95325" y="24098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超越执行到</a:t>
            </a: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批判性评估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81025" y="2828925"/>
            <a:ext cx="3286125" cy="876300"/>
          </a:xfrm>
          <a:custGeom>
            <a:avLst/>
            <a:gdLst/>
            <a:ahLst/>
            <a:cxnLst/>
            <a:rect l="l" t="t" r="r" b="b"/>
            <a:pathLst>
              <a:path w="3286125" h="876300">
                <a:moveTo>
                  <a:pt x="76203" y="0"/>
                </a:moveTo>
                <a:lnTo>
                  <a:pt x="3209922" y="0"/>
                </a:lnTo>
                <a:cubicBezTo>
                  <a:pt x="3252008" y="0"/>
                  <a:pt x="3286125" y="34117"/>
                  <a:pt x="3286125" y="76203"/>
                </a:cubicBezTo>
                <a:lnTo>
                  <a:pt x="3286125" y="800097"/>
                </a:lnTo>
                <a:cubicBezTo>
                  <a:pt x="3286125" y="842183"/>
                  <a:pt x="3252008" y="876300"/>
                  <a:pt x="3209922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695325" y="29432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关键能力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5325" y="3209925"/>
            <a:ext cx="3124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在没有明确任务指令的情况下识别</a:t>
            </a:r>
            <a:r>
              <a:rPr lang="en-US" sz="105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异常、差距或新兴任务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81025" y="38195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95325" y="39338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研究方向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95325" y="42005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发展</a:t>
            </a: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任务导向意识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内在好奇心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259238" y="1414463"/>
            <a:ext cx="3676650" cy="3286125"/>
          </a:xfrm>
          <a:custGeom>
            <a:avLst/>
            <a:gdLst/>
            <a:ahLst/>
            <a:cxnLst/>
            <a:rect l="l" t="t" r="r" b="b"/>
            <a:pathLst>
              <a:path w="3676650" h="3286125">
                <a:moveTo>
                  <a:pt x="76205" y="0"/>
                </a:moveTo>
                <a:lnTo>
                  <a:pt x="3600445" y="0"/>
                </a:lnTo>
                <a:cubicBezTo>
                  <a:pt x="3642532" y="0"/>
                  <a:pt x="3676650" y="34118"/>
                  <a:pt x="3676650" y="76205"/>
                </a:cubicBezTo>
                <a:lnTo>
                  <a:pt x="3676650" y="3209920"/>
                </a:lnTo>
                <a:cubicBezTo>
                  <a:pt x="3676650" y="3252007"/>
                  <a:pt x="3642532" y="3286125"/>
                  <a:pt x="3600445" y="3286125"/>
                </a:cubicBezTo>
                <a:lnTo>
                  <a:pt x="76205" y="3286125"/>
                </a:lnTo>
                <a:cubicBezTo>
                  <a:pt x="34118" y="3286125"/>
                  <a:pt x="0" y="3252007"/>
                  <a:pt x="0" y="320992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4478313" y="16478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4692625" y="1609725"/>
            <a:ext cx="3143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4A6C8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可信自我治理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454500" y="20288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4568800" y="21431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核心目标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568800" y="24098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作为可靠的</a:t>
            </a:r>
            <a:r>
              <a:rPr lang="en-US" sz="105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通才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运行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4454500" y="2828925"/>
            <a:ext cx="3286125" cy="876300"/>
          </a:xfrm>
          <a:custGeom>
            <a:avLst/>
            <a:gdLst/>
            <a:ahLst/>
            <a:cxnLst/>
            <a:rect l="l" t="t" r="r" b="b"/>
            <a:pathLst>
              <a:path w="3286125" h="876300">
                <a:moveTo>
                  <a:pt x="76203" y="0"/>
                </a:moveTo>
                <a:lnTo>
                  <a:pt x="3209922" y="0"/>
                </a:lnTo>
                <a:cubicBezTo>
                  <a:pt x="3252008" y="0"/>
                  <a:pt x="3286125" y="34117"/>
                  <a:pt x="3286125" y="76203"/>
                </a:cubicBezTo>
                <a:lnTo>
                  <a:pt x="3286125" y="800097"/>
                </a:lnTo>
                <a:cubicBezTo>
                  <a:pt x="3286125" y="842183"/>
                  <a:pt x="3252008" y="876300"/>
                  <a:pt x="3209922" y="876300"/>
                </a:cubicBezTo>
                <a:lnTo>
                  <a:pt x="76203" y="876300"/>
                </a:lnTo>
                <a:cubicBezTo>
                  <a:pt x="34117" y="876300"/>
                  <a:pt x="0" y="842183"/>
                  <a:pt x="0" y="800097"/>
                </a:cubicBezTo>
                <a:lnTo>
                  <a:pt x="0" y="76203"/>
                </a:lnTo>
                <a:cubicBezTo>
                  <a:pt x="0" y="34145"/>
                  <a:pt x="34145" y="0"/>
                  <a:pt x="7620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4" name="Text 22"/>
          <p:cNvSpPr/>
          <p:nvPr/>
        </p:nvSpPr>
        <p:spPr>
          <a:xfrm>
            <a:off x="4568800" y="29432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关键能力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68800" y="3209925"/>
            <a:ext cx="3124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为自我发现的任务编排</a:t>
            </a:r>
            <a:r>
              <a:rPr lang="en-US" sz="105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鲁棒管道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，自我管理资源、安全和准确性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454500" y="38195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4568800" y="39338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研究方向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568800" y="42005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鲁棒有效性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、</a:t>
            </a: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效率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安全性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保证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8132713" y="1414463"/>
            <a:ext cx="3676650" cy="3286125"/>
          </a:xfrm>
          <a:custGeom>
            <a:avLst/>
            <a:gdLst/>
            <a:ahLst/>
            <a:cxnLst/>
            <a:rect l="l" t="t" r="r" b="b"/>
            <a:pathLst>
              <a:path w="3676650" h="3286125">
                <a:moveTo>
                  <a:pt x="76205" y="0"/>
                </a:moveTo>
                <a:lnTo>
                  <a:pt x="3600445" y="0"/>
                </a:lnTo>
                <a:cubicBezTo>
                  <a:pt x="3642532" y="0"/>
                  <a:pt x="3676650" y="34118"/>
                  <a:pt x="3676650" y="76205"/>
                </a:cubicBezTo>
                <a:lnTo>
                  <a:pt x="3676650" y="3209920"/>
                </a:lnTo>
                <a:cubicBezTo>
                  <a:pt x="3676650" y="3252007"/>
                  <a:pt x="3642532" y="3286125"/>
                  <a:pt x="3600445" y="3286125"/>
                </a:cubicBezTo>
                <a:lnTo>
                  <a:pt x="76205" y="3286125"/>
                </a:lnTo>
                <a:cubicBezTo>
                  <a:pt x="34118" y="3286125"/>
                  <a:pt x="0" y="3252007"/>
                  <a:pt x="0" y="3209920"/>
                </a:cubicBezTo>
                <a:lnTo>
                  <a:pt x="0" y="76205"/>
                </a:lnTo>
                <a:cubicBezTo>
                  <a:pt x="0" y="34146"/>
                  <a:pt x="34146" y="0"/>
                  <a:pt x="76205" y="0"/>
                </a:cubicBezTo>
                <a:close/>
              </a:path>
            </a:pathLst>
          </a:custGeom>
          <a:solidFill>
            <a:srgbClr val="8D99AE">
              <a:alpha val="10196"/>
            </a:srgbClr>
          </a:solidFill>
          <a:ln w="12700">
            <a:solidFill>
              <a:srgbClr val="8D99AE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Shape 28"/>
          <p:cNvSpPr/>
          <p:nvPr/>
        </p:nvSpPr>
        <p:spPr>
          <a:xfrm>
            <a:off x="8351788" y="164782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2508" y="20836"/>
                </a:moveTo>
                <a:lnTo>
                  <a:pt x="62508" y="35719"/>
                </a:lnTo>
                <a:lnTo>
                  <a:pt x="33449" y="35719"/>
                </a:lnTo>
                <a:cubicBezTo>
                  <a:pt x="28129" y="35719"/>
                  <a:pt x="23812" y="40035"/>
                  <a:pt x="23812" y="45355"/>
                </a:cubicBezTo>
                <a:cubicBezTo>
                  <a:pt x="23812" y="46844"/>
                  <a:pt x="24147" y="48332"/>
                  <a:pt x="24817" y="49671"/>
                </a:cubicBezTo>
                <a:lnTo>
                  <a:pt x="37244" y="74526"/>
                </a:lnTo>
                <a:cubicBezTo>
                  <a:pt x="33003" y="75195"/>
                  <a:pt x="29728" y="78879"/>
                  <a:pt x="29728" y="83344"/>
                </a:cubicBezTo>
                <a:cubicBezTo>
                  <a:pt x="29728" y="88292"/>
                  <a:pt x="33710" y="92273"/>
                  <a:pt x="38658" y="92273"/>
                </a:cubicBezTo>
                <a:lnTo>
                  <a:pt x="40742" y="92273"/>
                </a:lnTo>
                <a:lnTo>
                  <a:pt x="35682" y="142875"/>
                </a:lnTo>
                <a:lnTo>
                  <a:pt x="14771" y="169032"/>
                </a:lnTo>
                <a:cubicBezTo>
                  <a:pt x="12911" y="171376"/>
                  <a:pt x="11869" y="174278"/>
                  <a:pt x="11869" y="177292"/>
                </a:cubicBezTo>
                <a:cubicBezTo>
                  <a:pt x="11869" y="184584"/>
                  <a:pt x="17785" y="190500"/>
                  <a:pt x="25078" y="190500"/>
                </a:cubicBezTo>
                <a:lnTo>
                  <a:pt x="117686" y="190500"/>
                </a:lnTo>
                <a:cubicBezTo>
                  <a:pt x="124978" y="190500"/>
                  <a:pt x="130894" y="184584"/>
                  <a:pt x="130894" y="177292"/>
                </a:cubicBezTo>
                <a:cubicBezTo>
                  <a:pt x="130894" y="174278"/>
                  <a:pt x="129890" y="171376"/>
                  <a:pt x="127992" y="169032"/>
                </a:cubicBezTo>
                <a:lnTo>
                  <a:pt x="107156" y="142875"/>
                </a:lnTo>
                <a:lnTo>
                  <a:pt x="102096" y="92273"/>
                </a:lnTo>
                <a:lnTo>
                  <a:pt x="104180" y="92273"/>
                </a:lnTo>
                <a:cubicBezTo>
                  <a:pt x="109128" y="92273"/>
                  <a:pt x="113109" y="88292"/>
                  <a:pt x="113109" y="83344"/>
                </a:cubicBezTo>
                <a:cubicBezTo>
                  <a:pt x="113109" y="78916"/>
                  <a:pt x="109872" y="75195"/>
                  <a:pt x="105594" y="74526"/>
                </a:cubicBezTo>
                <a:lnTo>
                  <a:pt x="118021" y="49671"/>
                </a:lnTo>
                <a:cubicBezTo>
                  <a:pt x="118690" y="48332"/>
                  <a:pt x="119025" y="46844"/>
                  <a:pt x="119025" y="45355"/>
                </a:cubicBezTo>
                <a:cubicBezTo>
                  <a:pt x="119025" y="40035"/>
                  <a:pt x="114709" y="35719"/>
                  <a:pt x="109389" y="35719"/>
                </a:cubicBezTo>
                <a:lnTo>
                  <a:pt x="80330" y="35719"/>
                </a:lnTo>
                <a:lnTo>
                  <a:pt x="80330" y="20836"/>
                </a:lnTo>
                <a:lnTo>
                  <a:pt x="86283" y="20836"/>
                </a:lnTo>
                <a:cubicBezTo>
                  <a:pt x="91232" y="20836"/>
                  <a:pt x="95213" y="16855"/>
                  <a:pt x="95213" y="11906"/>
                </a:cubicBezTo>
                <a:cubicBezTo>
                  <a:pt x="95213" y="6958"/>
                  <a:pt x="91269" y="2977"/>
                  <a:pt x="86320" y="2977"/>
                </a:cubicBezTo>
                <a:lnTo>
                  <a:pt x="80367" y="2977"/>
                </a:lnTo>
                <a:lnTo>
                  <a:pt x="80367" y="-2977"/>
                </a:lnTo>
                <a:cubicBezTo>
                  <a:pt x="80367" y="-7925"/>
                  <a:pt x="76386" y="-11906"/>
                  <a:pt x="71438" y="-11906"/>
                </a:cubicBezTo>
                <a:cubicBezTo>
                  <a:pt x="66489" y="-11906"/>
                  <a:pt x="62508" y="-7925"/>
                  <a:pt x="62508" y="-2977"/>
                </a:cubicBezTo>
                <a:lnTo>
                  <a:pt x="62508" y="2977"/>
                </a:lnTo>
                <a:lnTo>
                  <a:pt x="56555" y="2977"/>
                </a:lnTo>
                <a:cubicBezTo>
                  <a:pt x="51606" y="2977"/>
                  <a:pt x="47625" y="6958"/>
                  <a:pt x="47625" y="11906"/>
                </a:cubicBezTo>
                <a:cubicBezTo>
                  <a:pt x="47625" y="16855"/>
                  <a:pt x="51606" y="20836"/>
                  <a:pt x="56555" y="20836"/>
                </a:cubicBezTo>
                <a:lnTo>
                  <a:pt x="62508" y="20836"/>
                </a:lnTo>
                <a:close/>
                <a:moveTo>
                  <a:pt x="121221" y="104031"/>
                </a:moveTo>
                <a:lnTo>
                  <a:pt x="124383" y="135843"/>
                </a:lnTo>
                <a:lnTo>
                  <a:pt x="142019" y="157869"/>
                </a:lnTo>
                <a:lnTo>
                  <a:pt x="143582" y="159990"/>
                </a:lnTo>
                <a:cubicBezTo>
                  <a:pt x="147005" y="165088"/>
                  <a:pt x="148828" y="171115"/>
                  <a:pt x="148828" y="177292"/>
                </a:cubicBezTo>
                <a:cubicBezTo>
                  <a:pt x="148828" y="182017"/>
                  <a:pt x="147786" y="186519"/>
                  <a:pt x="145889" y="190500"/>
                </a:cubicBezTo>
                <a:lnTo>
                  <a:pt x="176808" y="190500"/>
                </a:lnTo>
                <a:cubicBezTo>
                  <a:pt x="184361" y="190500"/>
                  <a:pt x="190500" y="184361"/>
                  <a:pt x="190500" y="176808"/>
                </a:cubicBezTo>
                <a:cubicBezTo>
                  <a:pt x="190500" y="174092"/>
                  <a:pt x="189681" y="171450"/>
                  <a:pt x="188193" y="169218"/>
                </a:cubicBezTo>
                <a:lnTo>
                  <a:pt x="178594" y="154818"/>
                </a:lnTo>
                <a:lnTo>
                  <a:pt x="178594" y="131006"/>
                </a:lnTo>
                <a:lnTo>
                  <a:pt x="183542" y="126057"/>
                </a:lnTo>
                <a:cubicBezTo>
                  <a:pt x="188007" y="121593"/>
                  <a:pt x="190500" y="115528"/>
                  <a:pt x="190500" y="109203"/>
                </a:cubicBezTo>
                <a:lnTo>
                  <a:pt x="190500" y="71438"/>
                </a:lnTo>
                <a:cubicBezTo>
                  <a:pt x="190500" y="64852"/>
                  <a:pt x="185179" y="59531"/>
                  <a:pt x="178594" y="59531"/>
                </a:cubicBezTo>
                <a:cubicBezTo>
                  <a:pt x="172008" y="59531"/>
                  <a:pt x="166688" y="64852"/>
                  <a:pt x="166688" y="71438"/>
                </a:cubicBezTo>
                <a:lnTo>
                  <a:pt x="166688" y="77391"/>
                </a:lnTo>
                <a:lnTo>
                  <a:pt x="154781" y="77391"/>
                </a:lnTo>
                <a:lnTo>
                  <a:pt x="154781" y="71438"/>
                </a:lnTo>
                <a:cubicBezTo>
                  <a:pt x="154781" y="64852"/>
                  <a:pt x="149461" y="59531"/>
                  <a:pt x="142875" y="59531"/>
                </a:cubicBezTo>
                <a:cubicBezTo>
                  <a:pt x="136289" y="59531"/>
                  <a:pt x="130969" y="64852"/>
                  <a:pt x="130969" y="71438"/>
                </a:cubicBezTo>
                <a:lnTo>
                  <a:pt x="130969" y="83344"/>
                </a:lnTo>
                <a:cubicBezTo>
                  <a:pt x="130969" y="91678"/>
                  <a:pt x="127174" y="99120"/>
                  <a:pt x="121221" y="104031"/>
                </a:cubicBezTo>
                <a:close/>
              </a:path>
            </a:pathLst>
          </a:custGeom>
          <a:solidFill>
            <a:srgbClr val="8D99AE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1" name="Text 29"/>
          <p:cNvSpPr/>
          <p:nvPr/>
        </p:nvSpPr>
        <p:spPr>
          <a:xfrm>
            <a:off x="8566100" y="1609725"/>
            <a:ext cx="31432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长程整体规划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8327975" y="20288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8442275" y="21431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核心目标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8442275" y="24098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做出</a:t>
            </a:r>
            <a:r>
              <a:rPr lang="en-US" sz="105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战略权衡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8327975" y="28289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6" name="Text 34"/>
          <p:cNvSpPr/>
          <p:nvPr/>
        </p:nvSpPr>
        <p:spPr>
          <a:xfrm>
            <a:off x="8442275" y="29432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关键能力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8442275" y="32099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平衡</a:t>
            </a:r>
            <a:r>
              <a:rPr lang="en-US" sz="105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即时清洗成本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</a:t>
            </a:r>
            <a:r>
              <a:rPr lang="en-US" sz="105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长期分析准确性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8327975" y="3629025"/>
            <a:ext cx="3286125" cy="685800"/>
          </a:xfrm>
          <a:custGeom>
            <a:avLst/>
            <a:gdLst/>
            <a:ahLst/>
            <a:cxnLst/>
            <a:rect l="l" t="t" r="r" b="b"/>
            <a:pathLst>
              <a:path w="3286125" h="685800">
                <a:moveTo>
                  <a:pt x="76199" y="0"/>
                </a:moveTo>
                <a:lnTo>
                  <a:pt x="3209926" y="0"/>
                </a:lnTo>
                <a:cubicBezTo>
                  <a:pt x="3252009" y="0"/>
                  <a:pt x="3286125" y="34116"/>
                  <a:pt x="3286125" y="76199"/>
                </a:cubicBezTo>
                <a:lnTo>
                  <a:pt x="3286125" y="609601"/>
                </a:lnTo>
                <a:cubicBezTo>
                  <a:pt x="3286125" y="651684"/>
                  <a:pt x="3252009" y="685800"/>
                  <a:pt x="3209926" y="685800"/>
                </a:cubicBezTo>
                <a:lnTo>
                  <a:pt x="76199" y="685800"/>
                </a:lnTo>
                <a:cubicBezTo>
                  <a:pt x="34116" y="685800"/>
                  <a:pt x="0" y="651684"/>
                  <a:pt x="0" y="60960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9" name="Text 37"/>
          <p:cNvSpPr/>
          <p:nvPr/>
        </p:nvSpPr>
        <p:spPr>
          <a:xfrm>
            <a:off x="8442275" y="3743325"/>
            <a:ext cx="31337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研究方向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442275" y="4010025"/>
            <a:ext cx="3124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长期规划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</a:t>
            </a:r>
            <a:r>
              <a:rPr lang="en-US" sz="105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战略决策 </a:t>
            </a:r>
            <a:r>
              <a:rPr lang="en-US" sz="10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能力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385763" y="4900613"/>
            <a:ext cx="11420475" cy="1533525"/>
          </a:xfrm>
          <a:custGeom>
            <a:avLst/>
            <a:gdLst/>
            <a:ahLst/>
            <a:cxnLst/>
            <a:rect l="l" t="t" r="r" b="b"/>
            <a:pathLst>
              <a:path w="11420475" h="1533525">
                <a:moveTo>
                  <a:pt x="76201" y="0"/>
                </a:moveTo>
                <a:lnTo>
                  <a:pt x="11344274" y="0"/>
                </a:lnTo>
                <a:cubicBezTo>
                  <a:pt x="11386331" y="0"/>
                  <a:pt x="11420475" y="34144"/>
                  <a:pt x="11420475" y="76201"/>
                </a:cubicBezTo>
                <a:lnTo>
                  <a:pt x="11420475" y="1457324"/>
                </a:lnTo>
                <a:cubicBezTo>
                  <a:pt x="11420475" y="1499381"/>
                  <a:pt x="11386331" y="1533525"/>
                  <a:pt x="11344274" y="1533525"/>
                </a:cubicBezTo>
                <a:lnTo>
                  <a:pt x="76201" y="1533525"/>
                </a:lnTo>
                <a:cubicBezTo>
                  <a:pt x="34144" y="1533525"/>
                  <a:pt x="0" y="1499381"/>
                  <a:pt x="0" y="1457324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2" name="Shape 40"/>
          <p:cNvSpPr/>
          <p:nvPr/>
        </p:nvSpPr>
        <p:spPr>
          <a:xfrm>
            <a:off x="628650" y="5133975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3" name="Text 41"/>
          <p:cNvSpPr/>
          <p:nvPr/>
        </p:nvSpPr>
        <p:spPr>
          <a:xfrm>
            <a:off x="819150" y="5095875"/>
            <a:ext cx="10887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L4关键能力要求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81025" y="5514975"/>
            <a:ext cx="1714500" cy="723900"/>
          </a:xfrm>
          <a:custGeom>
            <a:avLst/>
            <a:gdLst/>
            <a:ahLst/>
            <a:cxnLst/>
            <a:rect l="l" t="t" r="r" b="b"/>
            <a:pathLst>
              <a:path w="1714500" h="723900">
                <a:moveTo>
                  <a:pt x="76198" y="0"/>
                </a:moveTo>
                <a:lnTo>
                  <a:pt x="1638302" y="0"/>
                </a:lnTo>
                <a:cubicBezTo>
                  <a:pt x="1680357" y="0"/>
                  <a:pt x="1714500" y="34143"/>
                  <a:pt x="1714500" y="76198"/>
                </a:cubicBezTo>
                <a:lnTo>
                  <a:pt x="1714500" y="647702"/>
                </a:lnTo>
                <a:cubicBezTo>
                  <a:pt x="1714500" y="689757"/>
                  <a:pt x="1680357" y="723900"/>
                  <a:pt x="16383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1322338" y="5629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3578" y="25003"/>
                </a:moveTo>
                <a:cubicBezTo>
                  <a:pt x="53578" y="11207"/>
                  <a:pt x="64785" y="0"/>
                  <a:pt x="78581" y="0"/>
                </a:cubicBezTo>
                <a:lnTo>
                  <a:pt x="89297" y="0"/>
                </a:lnTo>
                <a:cubicBezTo>
                  <a:pt x="97200" y="0"/>
                  <a:pt x="103584" y="6385"/>
                  <a:pt x="103584" y="14288"/>
                </a:cubicBezTo>
                <a:lnTo>
                  <a:pt x="103584" y="214313"/>
                </a:lnTo>
                <a:cubicBezTo>
                  <a:pt x="103584" y="222215"/>
                  <a:pt x="97200" y="228600"/>
                  <a:pt x="89297" y="228600"/>
                </a:cubicBezTo>
                <a:lnTo>
                  <a:pt x="75009" y="228600"/>
                </a:lnTo>
                <a:cubicBezTo>
                  <a:pt x="61704" y="228600"/>
                  <a:pt x="50497" y="219492"/>
                  <a:pt x="47327" y="207169"/>
                </a:cubicBezTo>
                <a:cubicBezTo>
                  <a:pt x="47015" y="207169"/>
                  <a:pt x="46747" y="207169"/>
                  <a:pt x="46434" y="207169"/>
                </a:cubicBezTo>
                <a:cubicBezTo>
                  <a:pt x="26700" y="207169"/>
                  <a:pt x="10716" y="191185"/>
                  <a:pt x="10716" y="171450"/>
                </a:cubicBezTo>
                <a:cubicBezTo>
                  <a:pt x="10716" y="163413"/>
                  <a:pt x="13395" y="156002"/>
                  <a:pt x="17859" y="150019"/>
                </a:cubicBezTo>
                <a:cubicBezTo>
                  <a:pt x="9198" y="143500"/>
                  <a:pt x="3572" y="133142"/>
                  <a:pt x="3572" y="121444"/>
                </a:cubicBezTo>
                <a:cubicBezTo>
                  <a:pt x="3572" y="107647"/>
                  <a:pt x="11430" y="95637"/>
                  <a:pt x="22860" y="89699"/>
                </a:cubicBezTo>
                <a:cubicBezTo>
                  <a:pt x="19690" y="84341"/>
                  <a:pt x="17859" y="78090"/>
                  <a:pt x="17859" y="71438"/>
                </a:cubicBezTo>
                <a:cubicBezTo>
                  <a:pt x="17859" y="51703"/>
                  <a:pt x="33844" y="35719"/>
                  <a:pt x="53578" y="35719"/>
                </a:cubicBezTo>
                <a:lnTo>
                  <a:pt x="53578" y="25003"/>
                </a:lnTo>
                <a:close/>
                <a:moveTo>
                  <a:pt x="175022" y="25003"/>
                </a:moveTo>
                <a:lnTo>
                  <a:pt x="175022" y="35719"/>
                </a:lnTo>
                <a:cubicBezTo>
                  <a:pt x="194756" y="35719"/>
                  <a:pt x="210741" y="51703"/>
                  <a:pt x="210741" y="71438"/>
                </a:cubicBezTo>
                <a:cubicBezTo>
                  <a:pt x="210741" y="78135"/>
                  <a:pt x="208910" y="84386"/>
                  <a:pt x="205740" y="89699"/>
                </a:cubicBezTo>
                <a:cubicBezTo>
                  <a:pt x="217215" y="95637"/>
                  <a:pt x="225028" y="107603"/>
                  <a:pt x="225028" y="121444"/>
                </a:cubicBezTo>
                <a:cubicBezTo>
                  <a:pt x="225028" y="133142"/>
                  <a:pt x="219402" y="143500"/>
                  <a:pt x="210741" y="150019"/>
                </a:cubicBezTo>
                <a:cubicBezTo>
                  <a:pt x="215205" y="156002"/>
                  <a:pt x="217884" y="163413"/>
                  <a:pt x="217884" y="171450"/>
                </a:cubicBezTo>
                <a:cubicBezTo>
                  <a:pt x="217884" y="191185"/>
                  <a:pt x="201900" y="207169"/>
                  <a:pt x="182166" y="207169"/>
                </a:cubicBezTo>
                <a:cubicBezTo>
                  <a:pt x="181853" y="207169"/>
                  <a:pt x="181585" y="207169"/>
                  <a:pt x="181273" y="207169"/>
                </a:cubicBezTo>
                <a:cubicBezTo>
                  <a:pt x="178103" y="219492"/>
                  <a:pt x="166896" y="228600"/>
                  <a:pt x="153591" y="228600"/>
                </a:cubicBezTo>
                <a:lnTo>
                  <a:pt x="139303" y="228600"/>
                </a:lnTo>
                <a:cubicBezTo>
                  <a:pt x="131400" y="228600"/>
                  <a:pt x="125016" y="222215"/>
                  <a:pt x="125016" y="214313"/>
                </a:cubicBezTo>
                <a:lnTo>
                  <a:pt x="125016" y="14288"/>
                </a:lnTo>
                <a:cubicBezTo>
                  <a:pt x="125016" y="6385"/>
                  <a:pt x="131400" y="0"/>
                  <a:pt x="139303" y="0"/>
                </a:cubicBezTo>
                <a:lnTo>
                  <a:pt x="150019" y="0"/>
                </a:lnTo>
                <a:cubicBezTo>
                  <a:pt x="163815" y="0"/>
                  <a:pt x="175022" y="11207"/>
                  <a:pt x="175022" y="25003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661988" y="593407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任务意识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2444725" y="5514975"/>
            <a:ext cx="1714500" cy="723900"/>
          </a:xfrm>
          <a:custGeom>
            <a:avLst/>
            <a:gdLst/>
            <a:ahLst/>
            <a:cxnLst/>
            <a:rect l="l" t="t" r="r" b="b"/>
            <a:pathLst>
              <a:path w="1714500" h="723900">
                <a:moveTo>
                  <a:pt x="76198" y="0"/>
                </a:moveTo>
                <a:lnTo>
                  <a:pt x="1638302" y="0"/>
                </a:lnTo>
                <a:cubicBezTo>
                  <a:pt x="1680357" y="0"/>
                  <a:pt x="1714500" y="34143"/>
                  <a:pt x="1714500" y="76198"/>
                </a:cubicBezTo>
                <a:lnTo>
                  <a:pt x="1714500" y="647702"/>
                </a:lnTo>
                <a:cubicBezTo>
                  <a:pt x="1714500" y="689757"/>
                  <a:pt x="1680357" y="723900"/>
                  <a:pt x="16383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Shape 46"/>
          <p:cNvSpPr/>
          <p:nvPr/>
        </p:nvSpPr>
        <p:spPr>
          <a:xfrm>
            <a:off x="3214613" y="5629275"/>
            <a:ext cx="171450" cy="228600"/>
          </a:xfrm>
          <a:custGeom>
            <a:avLst/>
            <a:gdLst/>
            <a:ahLst/>
            <a:cxnLst/>
            <a:rect l="l" t="t" r="r" b="b"/>
            <a:pathLst>
              <a:path w="171450" h="228600">
                <a:moveTo>
                  <a:pt x="130775" y="171450"/>
                </a:moveTo>
                <a:cubicBezTo>
                  <a:pt x="134035" y="161493"/>
                  <a:pt x="140553" y="152474"/>
                  <a:pt x="147920" y="144706"/>
                </a:cubicBezTo>
                <a:cubicBezTo>
                  <a:pt x="162520" y="129347"/>
                  <a:pt x="171450" y="108585"/>
                  <a:pt x="171450" y="85725"/>
                </a:cubicBezTo>
                <a:cubicBezTo>
                  <a:pt x="171450" y="38398"/>
                  <a:pt x="133052" y="0"/>
                  <a:pt x="85725" y="0"/>
                </a:cubicBezTo>
                <a:cubicBezTo>
                  <a:pt x="38398" y="0"/>
                  <a:pt x="0" y="38398"/>
                  <a:pt x="0" y="85725"/>
                </a:cubicBezTo>
                <a:cubicBezTo>
                  <a:pt x="0" y="108585"/>
                  <a:pt x="8930" y="129347"/>
                  <a:pt x="23530" y="144706"/>
                </a:cubicBezTo>
                <a:cubicBezTo>
                  <a:pt x="30897" y="152474"/>
                  <a:pt x="37460" y="161493"/>
                  <a:pt x="40675" y="171450"/>
                </a:cubicBezTo>
                <a:lnTo>
                  <a:pt x="130731" y="171450"/>
                </a:lnTo>
                <a:close/>
                <a:moveTo>
                  <a:pt x="128588" y="192881"/>
                </a:moveTo>
                <a:lnTo>
                  <a:pt x="42863" y="192881"/>
                </a:lnTo>
                <a:lnTo>
                  <a:pt x="42863" y="200025"/>
                </a:lnTo>
                <a:cubicBezTo>
                  <a:pt x="42863" y="219760"/>
                  <a:pt x="58847" y="235744"/>
                  <a:pt x="78581" y="235744"/>
                </a:cubicBezTo>
                <a:lnTo>
                  <a:pt x="92869" y="235744"/>
                </a:lnTo>
                <a:cubicBezTo>
                  <a:pt x="112603" y="235744"/>
                  <a:pt x="128588" y="219760"/>
                  <a:pt x="128588" y="200025"/>
                </a:cubicBezTo>
                <a:lnTo>
                  <a:pt x="128588" y="192881"/>
                </a:lnTo>
                <a:close/>
                <a:moveTo>
                  <a:pt x="82153" y="50006"/>
                </a:moveTo>
                <a:cubicBezTo>
                  <a:pt x="64383" y="50006"/>
                  <a:pt x="50006" y="64383"/>
                  <a:pt x="50006" y="82153"/>
                </a:cubicBezTo>
                <a:cubicBezTo>
                  <a:pt x="50006" y="88091"/>
                  <a:pt x="45229" y="92869"/>
                  <a:pt x="39291" y="92869"/>
                </a:cubicBezTo>
                <a:cubicBezTo>
                  <a:pt x="33352" y="92869"/>
                  <a:pt x="28575" y="88091"/>
                  <a:pt x="28575" y="82153"/>
                </a:cubicBezTo>
                <a:cubicBezTo>
                  <a:pt x="28575" y="52551"/>
                  <a:pt x="52551" y="28575"/>
                  <a:pt x="82153" y="28575"/>
                </a:cubicBezTo>
                <a:cubicBezTo>
                  <a:pt x="88091" y="28575"/>
                  <a:pt x="92869" y="33352"/>
                  <a:pt x="92869" y="39291"/>
                </a:cubicBezTo>
                <a:cubicBezTo>
                  <a:pt x="92869" y="45229"/>
                  <a:pt x="88091" y="50006"/>
                  <a:pt x="82153" y="5000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9" name="Text 47"/>
          <p:cNvSpPr/>
          <p:nvPr/>
        </p:nvSpPr>
        <p:spPr>
          <a:xfrm>
            <a:off x="2525688" y="593407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好奇心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308425" y="5514975"/>
            <a:ext cx="1714500" cy="723900"/>
          </a:xfrm>
          <a:custGeom>
            <a:avLst/>
            <a:gdLst/>
            <a:ahLst/>
            <a:cxnLst/>
            <a:rect l="l" t="t" r="r" b="b"/>
            <a:pathLst>
              <a:path w="1714500" h="723900">
                <a:moveTo>
                  <a:pt x="76198" y="0"/>
                </a:moveTo>
                <a:lnTo>
                  <a:pt x="1638302" y="0"/>
                </a:lnTo>
                <a:cubicBezTo>
                  <a:pt x="1680357" y="0"/>
                  <a:pt x="1714500" y="34143"/>
                  <a:pt x="1714500" y="76198"/>
                </a:cubicBezTo>
                <a:lnTo>
                  <a:pt x="1714500" y="647702"/>
                </a:lnTo>
                <a:cubicBezTo>
                  <a:pt x="1714500" y="689757"/>
                  <a:pt x="1680357" y="723900"/>
                  <a:pt x="16383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Shape 49"/>
          <p:cNvSpPr/>
          <p:nvPr/>
        </p:nvSpPr>
        <p:spPr>
          <a:xfrm>
            <a:off x="5049813" y="5629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cubicBezTo>
                  <a:pt x="116354" y="0"/>
                  <a:pt x="118408" y="446"/>
                  <a:pt x="120283" y="1295"/>
                </a:cubicBezTo>
                <a:lnTo>
                  <a:pt x="204401" y="36969"/>
                </a:lnTo>
                <a:cubicBezTo>
                  <a:pt x="214223" y="41121"/>
                  <a:pt x="221546" y="50810"/>
                  <a:pt x="221501" y="62508"/>
                </a:cubicBezTo>
                <a:cubicBezTo>
                  <a:pt x="221278" y="106799"/>
                  <a:pt x="203061" y="187836"/>
                  <a:pt x="126132" y="224671"/>
                </a:cubicBezTo>
                <a:cubicBezTo>
                  <a:pt x="118676" y="228243"/>
                  <a:pt x="110014" y="228243"/>
                  <a:pt x="102557" y="224671"/>
                </a:cubicBezTo>
                <a:cubicBezTo>
                  <a:pt x="25584" y="187836"/>
                  <a:pt x="7412" y="106799"/>
                  <a:pt x="7188" y="62508"/>
                </a:cubicBezTo>
                <a:cubicBezTo>
                  <a:pt x="7144" y="50810"/>
                  <a:pt x="14466" y="41121"/>
                  <a:pt x="24289" y="36969"/>
                </a:cubicBezTo>
                <a:lnTo>
                  <a:pt x="108362" y="1295"/>
                </a:lnTo>
                <a:cubicBezTo>
                  <a:pt x="110237" y="446"/>
                  <a:pt x="112246" y="0"/>
                  <a:pt x="114300" y="0"/>
                </a:cubicBezTo>
                <a:close/>
                <a:moveTo>
                  <a:pt x="114300" y="29825"/>
                </a:moveTo>
                <a:lnTo>
                  <a:pt x="114300" y="198641"/>
                </a:lnTo>
                <a:cubicBezTo>
                  <a:pt x="175915" y="168816"/>
                  <a:pt x="192479" y="102736"/>
                  <a:pt x="192881" y="63178"/>
                </a:cubicBezTo>
                <a:lnTo>
                  <a:pt x="114300" y="29870"/>
                </a:lnTo>
                <a:lnTo>
                  <a:pt x="114300" y="2987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2" name="Text 50"/>
          <p:cNvSpPr/>
          <p:nvPr/>
        </p:nvSpPr>
        <p:spPr>
          <a:xfrm>
            <a:off x="4389388" y="593407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自我治理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72200" y="5514975"/>
            <a:ext cx="1714500" cy="723900"/>
          </a:xfrm>
          <a:custGeom>
            <a:avLst/>
            <a:gdLst/>
            <a:ahLst/>
            <a:cxnLst/>
            <a:rect l="l" t="t" r="r" b="b"/>
            <a:pathLst>
              <a:path w="1714500" h="723900">
                <a:moveTo>
                  <a:pt x="76198" y="0"/>
                </a:moveTo>
                <a:lnTo>
                  <a:pt x="1638302" y="0"/>
                </a:lnTo>
                <a:cubicBezTo>
                  <a:pt x="1680357" y="0"/>
                  <a:pt x="1714500" y="34143"/>
                  <a:pt x="1714500" y="76198"/>
                </a:cubicBezTo>
                <a:lnTo>
                  <a:pt x="1714500" y="647702"/>
                </a:lnTo>
                <a:cubicBezTo>
                  <a:pt x="1714500" y="689757"/>
                  <a:pt x="1680357" y="723900"/>
                  <a:pt x="16383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Shape 52"/>
          <p:cNvSpPr/>
          <p:nvPr/>
        </p:nvSpPr>
        <p:spPr>
          <a:xfrm>
            <a:off x="6884938" y="5629275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71450" y="14288"/>
                </a:moveTo>
                <a:lnTo>
                  <a:pt x="228600" y="14288"/>
                </a:lnTo>
                <a:cubicBezTo>
                  <a:pt x="236503" y="14288"/>
                  <a:pt x="242888" y="20672"/>
                  <a:pt x="242888" y="28575"/>
                </a:cubicBezTo>
                <a:cubicBezTo>
                  <a:pt x="242888" y="36478"/>
                  <a:pt x="236503" y="42863"/>
                  <a:pt x="228600" y="42863"/>
                </a:cubicBezTo>
                <a:lnTo>
                  <a:pt x="177879" y="42863"/>
                </a:lnTo>
                <a:cubicBezTo>
                  <a:pt x="175558" y="54382"/>
                  <a:pt x="167655" y="63892"/>
                  <a:pt x="157163" y="68446"/>
                </a:cubicBezTo>
                <a:lnTo>
                  <a:pt x="157163" y="200025"/>
                </a:lnTo>
                <a:lnTo>
                  <a:pt x="228600" y="200025"/>
                </a:lnTo>
                <a:cubicBezTo>
                  <a:pt x="236503" y="200025"/>
                  <a:pt x="242888" y="206410"/>
                  <a:pt x="242888" y="214313"/>
                </a:cubicBezTo>
                <a:cubicBezTo>
                  <a:pt x="242888" y="222215"/>
                  <a:pt x="236503" y="228600"/>
                  <a:pt x="228600" y="228600"/>
                </a:cubicBezTo>
                <a:lnTo>
                  <a:pt x="57150" y="228600"/>
                </a:lnTo>
                <a:cubicBezTo>
                  <a:pt x="49247" y="228600"/>
                  <a:pt x="42863" y="222215"/>
                  <a:pt x="42863" y="214313"/>
                </a:cubicBezTo>
                <a:cubicBezTo>
                  <a:pt x="42863" y="206410"/>
                  <a:pt x="49247" y="200025"/>
                  <a:pt x="57150" y="200025"/>
                </a:cubicBezTo>
                <a:lnTo>
                  <a:pt x="128588" y="200025"/>
                </a:lnTo>
                <a:lnTo>
                  <a:pt x="128588" y="68446"/>
                </a:lnTo>
                <a:cubicBezTo>
                  <a:pt x="118095" y="63847"/>
                  <a:pt x="110192" y="54337"/>
                  <a:pt x="107871" y="42863"/>
                </a:cubicBezTo>
                <a:lnTo>
                  <a:pt x="57150" y="42863"/>
                </a:lnTo>
                <a:cubicBezTo>
                  <a:pt x="49247" y="42863"/>
                  <a:pt x="42863" y="36478"/>
                  <a:pt x="42863" y="28575"/>
                </a:cubicBezTo>
                <a:cubicBezTo>
                  <a:pt x="42863" y="20672"/>
                  <a:pt x="49247" y="14288"/>
                  <a:pt x="57150" y="14288"/>
                </a:cubicBezTo>
                <a:lnTo>
                  <a:pt x="114300" y="14288"/>
                </a:lnTo>
                <a:cubicBezTo>
                  <a:pt x="120819" y="5626"/>
                  <a:pt x="131177" y="0"/>
                  <a:pt x="142875" y="0"/>
                </a:cubicBezTo>
                <a:cubicBezTo>
                  <a:pt x="154573" y="0"/>
                  <a:pt x="164931" y="5626"/>
                  <a:pt x="171450" y="14288"/>
                </a:cubicBezTo>
                <a:close/>
                <a:moveTo>
                  <a:pt x="196275" y="142875"/>
                </a:moveTo>
                <a:lnTo>
                  <a:pt x="260925" y="142875"/>
                </a:lnTo>
                <a:lnTo>
                  <a:pt x="228600" y="87422"/>
                </a:lnTo>
                <a:lnTo>
                  <a:pt x="196275" y="142875"/>
                </a:lnTo>
                <a:close/>
                <a:moveTo>
                  <a:pt x="228600" y="185738"/>
                </a:moveTo>
                <a:cubicBezTo>
                  <a:pt x="200516" y="185738"/>
                  <a:pt x="177165" y="170557"/>
                  <a:pt x="172343" y="150510"/>
                </a:cubicBezTo>
                <a:cubicBezTo>
                  <a:pt x="171182" y="145599"/>
                  <a:pt x="172789" y="140553"/>
                  <a:pt x="175334" y="136178"/>
                </a:cubicBezTo>
                <a:lnTo>
                  <a:pt x="217840" y="63311"/>
                </a:lnTo>
                <a:cubicBezTo>
                  <a:pt x="220072" y="59472"/>
                  <a:pt x="224180" y="57150"/>
                  <a:pt x="228600" y="57150"/>
                </a:cubicBezTo>
                <a:cubicBezTo>
                  <a:pt x="233020" y="57150"/>
                  <a:pt x="237128" y="59516"/>
                  <a:pt x="239360" y="63311"/>
                </a:cubicBezTo>
                <a:lnTo>
                  <a:pt x="281866" y="136178"/>
                </a:lnTo>
                <a:cubicBezTo>
                  <a:pt x="284411" y="140553"/>
                  <a:pt x="286018" y="145599"/>
                  <a:pt x="284857" y="150510"/>
                </a:cubicBezTo>
                <a:cubicBezTo>
                  <a:pt x="280035" y="170512"/>
                  <a:pt x="256684" y="185738"/>
                  <a:pt x="228600" y="185738"/>
                </a:cubicBezTo>
                <a:close/>
                <a:moveTo>
                  <a:pt x="56614" y="87422"/>
                </a:moveTo>
                <a:lnTo>
                  <a:pt x="24289" y="142875"/>
                </a:lnTo>
                <a:lnTo>
                  <a:pt x="88984" y="142875"/>
                </a:lnTo>
                <a:lnTo>
                  <a:pt x="56614" y="87422"/>
                </a:lnTo>
                <a:close/>
                <a:moveTo>
                  <a:pt x="402" y="150510"/>
                </a:moveTo>
                <a:cubicBezTo>
                  <a:pt x="-759" y="145599"/>
                  <a:pt x="848" y="140553"/>
                  <a:pt x="3393" y="136178"/>
                </a:cubicBezTo>
                <a:lnTo>
                  <a:pt x="45899" y="63311"/>
                </a:lnTo>
                <a:cubicBezTo>
                  <a:pt x="48131" y="59472"/>
                  <a:pt x="52239" y="57150"/>
                  <a:pt x="56659" y="57150"/>
                </a:cubicBezTo>
                <a:cubicBezTo>
                  <a:pt x="61079" y="57150"/>
                  <a:pt x="65187" y="59516"/>
                  <a:pt x="67419" y="63311"/>
                </a:cubicBezTo>
                <a:lnTo>
                  <a:pt x="109924" y="136178"/>
                </a:lnTo>
                <a:cubicBezTo>
                  <a:pt x="112469" y="140553"/>
                  <a:pt x="114077" y="145599"/>
                  <a:pt x="112916" y="150510"/>
                </a:cubicBezTo>
                <a:cubicBezTo>
                  <a:pt x="108094" y="170512"/>
                  <a:pt x="84743" y="185738"/>
                  <a:pt x="56659" y="185738"/>
                </a:cubicBezTo>
                <a:cubicBezTo>
                  <a:pt x="28575" y="185738"/>
                  <a:pt x="5224" y="170557"/>
                  <a:pt x="402" y="15051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5" name="Text 53"/>
          <p:cNvSpPr/>
          <p:nvPr/>
        </p:nvSpPr>
        <p:spPr>
          <a:xfrm>
            <a:off x="6253163" y="593407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资源管理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8035900" y="5514975"/>
            <a:ext cx="1714500" cy="723900"/>
          </a:xfrm>
          <a:custGeom>
            <a:avLst/>
            <a:gdLst/>
            <a:ahLst/>
            <a:cxnLst/>
            <a:rect l="l" t="t" r="r" b="b"/>
            <a:pathLst>
              <a:path w="1714500" h="723900">
                <a:moveTo>
                  <a:pt x="76198" y="0"/>
                </a:moveTo>
                <a:lnTo>
                  <a:pt x="1638302" y="0"/>
                </a:lnTo>
                <a:cubicBezTo>
                  <a:pt x="1680357" y="0"/>
                  <a:pt x="1714500" y="34143"/>
                  <a:pt x="1714500" y="76198"/>
                </a:cubicBezTo>
                <a:lnTo>
                  <a:pt x="1714500" y="647702"/>
                </a:lnTo>
                <a:cubicBezTo>
                  <a:pt x="1714500" y="689757"/>
                  <a:pt x="1680357" y="723900"/>
                  <a:pt x="16383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7" name="Shape 55"/>
          <p:cNvSpPr/>
          <p:nvPr/>
        </p:nvSpPr>
        <p:spPr>
          <a:xfrm>
            <a:off x="8777213" y="5629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75009" y="25003"/>
                </a:moveTo>
                <a:lnTo>
                  <a:pt x="75009" y="42863"/>
                </a:lnTo>
                <a:lnTo>
                  <a:pt x="40139" y="42863"/>
                </a:lnTo>
                <a:cubicBezTo>
                  <a:pt x="33754" y="42863"/>
                  <a:pt x="28575" y="48042"/>
                  <a:pt x="28575" y="54426"/>
                </a:cubicBezTo>
                <a:cubicBezTo>
                  <a:pt x="28575" y="56212"/>
                  <a:pt x="28977" y="57998"/>
                  <a:pt x="29781" y="59606"/>
                </a:cubicBezTo>
                <a:lnTo>
                  <a:pt x="44693" y="89431"/>
                </a:lnTo>
                <a:cubicBezTo>
                  <a:pt x="39603" y="90234"/>
                  <a:pt x="35674" y="94655"/>
                  <a:pt x="35674" y="100013"/>
                </a:cubicBezTo>
                <a:cubicBezTo>
                  <a:pt x="35674" y="105951"/>
                  <a:pt x="40451" y="110728"/>
                  <a:pt x="46390" y="110728"/>
                </a:cubicBezTo>
                <a:lnTo>
                  <a:pt x="48890" y="110728"/>
                </a:lnTo>
                <a:lnTo>
                  <a:pt x="42818" y="171450"/>
                </a:lnTo>
                <a:lnTo>
                  <a:pt x="17725" y="202838"/>
                </a:lnTo>
                <a:cubicBezTo>
                  <a:pt x="15493" y="205651"/>
                  <a:pt x="14243" y="209133"/>
                  <a:pt x="14243" y="212750"/>
                </a:cubicBezTo>
                <a:cubicBezTo>
                  <a:pt x="14243" y="221501"/>
                  <a:pt x="21342" y="228600"/>
                  <a:pt x="30093" y="228600"/>
                </a:cubicBezTo>
                <a:lnTo>
                  <a:pt x="141223" y="228600"/>
                </a:lnTo>
                <a:cubicBezTo>
                  <a:pt x="149974" y="228600"/>
                  <a:pt x="157073" y="221501"/>
                  <a:pt x="157073" y="212750"/>
                </a:cubicBezTo>
                <a:cubicBezTo>
                  <a:pt x="157073" y="209133"/>
                  <a:pt x="155868" y="205651"/>
                  <a:pt x="153591" y="202838"/>
                </a:cubicBezTo>
                <a:lnTo>
                  <a:pt x="128588" y="171450"/>
                </a:lnTo>
                <a:lnTo>
                  <a:pt x="122515" y="110728"/>
                </a:lnTo>
                <a:lnTo>
                  <a:pt x="125016" y="110728"/>
                </a:lnTo>
                <a:cubicBezTo>
                  <a:pt x="130954" y="110728"/>
                  <a:pt x="135731" y="105951"/>
                  <a:pt x="135731" y="100013"/>
                </a:cubicBezTo>
                <a:cubicBezTo>
                  <a:pt x="135731" y="94699"/>
                  <a:pt x="131847" y="90234"/>
                  <a:pt x="126712" y="89431"/>
                </a:cubicBezTo>
                <a:lnTo>
                  <a:pt x="141625" y="59606"/>
                </a:lnTo>
                <a:cubicBezTo>
                  <a:pt x="142429" y="57998"/>
                  <a:pt x="142830" y="56212"/>
                  <a:pt x="142830" y="54426"/>
                </a:cubicBezTo>
                <a:cubicBezTo>
                  <a:pt x="142830" y="48042"/>
                  <a:pt x="137651" y="42863"/>
                  <a:pt x="131266" y="42863"/>
                </a:cubicBezTo>
                <a:lnTo>
                  <a:pt x="96396" y="42863"/>
                </a:lnTo>
                <a:lnTo>
                  <a:pt x="96396" y="25003"/>
                </a:lnTo>
                <a:lnTo>
                  <a:pt x="103540" y="25003"/>
                </a:lnTo>
                <a:cubicBezTo>
                  <a:pt x="109478" y="25003"/>
                  <a:pt x="114255" y="20226"/>
                  <a:pt x="114255" y="14288"/>
                </a:cubicBezTo>
                <a:cubicBezTo>
                  <a:pt x="114255" y="8349"/>
                  <a:pt x="109523" y="3572"/>
                  <a:pt x="103584" y="3572"/>
                </a:cubicBezTo>
                <a:lnTo>
                  <a:pt x="96441" y="3572"/>
                </a:lnTo>
                <a:lnTo>
                  <a:pt x="96441" y="-3572"/>
                </a:lnTo>
                <a:cubicBezTo>
                  <a:pt x="96441" y="-9510"/>
                  <a:pt x="91663" y="-14287"/>
                  <a:pt x="85725" y="-14287"/>
                </a:cubicBezTo>
                <a:cubicBezTo>
                  <a:pt x="79787" y="-14287"/>
                  <a:pt x="75009" y="-9510"/>
                  <a:pt x="75009" y="-3572"/>
                </a:cubicBezTo>
                <a:lnTo>
                  <a:pt x="75009" y="3572"/>
                </a:lnTo>
                <a:lnTo>
                  <a:pt x="67866" y="3572"/>
                </a:lnTo>
                <a:cubicBezTo>
                  <a:pt x="61927" y="3572"/>
                  <a:pt x="57150" y="8349"/>
                  <a:pt x="57150" y="14288"/>
                </a:cubicBezTo>
                <a:cubicBezTo>
                  <a:pt x="57150" y="20226"/>
                  <a:pt x="61927" y="25003"/>
                  <a:pt x="67866" y="25003"/>
                </a:cubicBezTo>
                <a:lnTo>
                  <a:pt x="75009" y="25003"/>
                </a:lnTo>
                <a:close/>
                <a:moveTo>
                  <a:pt x="145465" y="124837"/>
                </a:moveTo>
                <a:lnTo>
                  <a:pt x="149260" y="163011"/>
                </a:lnTo>
                <a:lnTo>
                  <a:pt x="170423" y="189443"/>
                </a:lnTo>
                <a:lnTo>
                  <a:pt x="172298" y="191988"/>
                </a:lnTo>
                <a:cubicBezTo>
                  <a:pt x="176406" y="198105"/>
                  <a:pt x="178594" y="205338"/>
                  <a:pt x="178594" y="212750"/>
                </a:cubicBezTo>
                <a:cubicBezTo>
                  <a:pt x="178594" y="218420"/>
                  <a:pt x="177344" y="223823"/>
                  <a:pt x="175067" y="228600"/>
                </a:cubicBezTo>
                <a:lnTo>
                  <a:pt x="212169" y="228600"/>
                </a:lnTo>
                <a:cubicBezTo>
                  <a:pt x="221233" y="228600"/>
                  <a:pt x="228600" y="221233"/>
                  <a:pt x="228600" y="212169"/>
                </a:cubicBezTo>
                <a:cubicBezTo>
                  <a:pt x="228600" y="208910"/>
                  <a:pt x="227618" y="205740"/>
                  <a:pt x="225832" y="203061"/>
                </a:cubicBezTo>
                <a:lnTo>
                  <a:pt x="214313" y="185782"/>
                </a:lnTo>
                <a:lnTo>
                  <a:pt x="214313" y="157207"/>
                </a:lnTo>
                <a:lnTo>
                  <a:pt x="220251" y="151269"/>
                </a:lnTo>
                <a:cubicBezTo>
                  <a:pt x="225609" y="145911"/>
                  <a:pt x="228600" y="138633"/>
                  <a:pt x="228600" y="131043"/>
                </a:cubicBezTo>
                <a:lnTo>
                  <a:pt x="228600" y="85725"/>
                </a:lnTo>
                <a:cubicBezTo>
                  <a:pt x="228600" y="77822"/>
                  <a:pt x="222215" y="71438"/>
                  <a:pt x="214313" y="71438"/>
                </a:cubicBezTo>
                <a:cubicBezTo>
                  <a:pt x="206410" y="71438"/>
                  <a:pt x="200025" y="77822"/>
                  <a:pt x="200025" y="85725"/>
                </a:cubicBezTo>
                <a:lnTo>
                  <a:pt x="200025" y="92869"/>
                </a:lnTo>
                <a:lnTo>
                  <a:pt x="185738" y="92869"/>
                </a:lnTo>
                <a:lnTo>
                  <a:pt x="185738" y="85725"/>
                </a:lnTo>
                <a:cubicBezTo>
                  <a:pt x="185738" y="77822"/>
                  <a:pt x="179353" y="71438"/>
                  <a:pt x="171450" y="71438"/>
                </a:cubicBezTo>
                <a:cubicBezTo>
                  <a:pt x="163547" y="71438"/>
                  <a:pt x="157163" y="77822"/>
                  <a:pt x="157163" y="85725"/>
                </a:cubicBezTo>
                <a:lnTo>
                  <a:pt x="157163" y="100013"/>
                </a:lnTo>
                <a:cubicBezTo>
                  <a:pt x="157163" y="110014"/>
                  <a:pt x="152608" y="118943"/>
                  <a:pt x="145465" y="12483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8" name="Text 56"/>
          <p:cNvSpPr/>
          <p:nvPr/>
        </p:nvSpPr>
        <p:spPr>
          <a:xfrm>
            <a:off x="8116863" y="593407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战略规划</a:t>
            </a:r>
            <a:endParaRPr lang="en-US" sz="1600" dirty="0"/>
          </a:p>
        </p:txBody>
      </p:sp>
      <p:sp>
        <p:nvSpPr>
          <p:cNvPr id="59" name="Shape 57"/>
          <p:cNvSpPr/>
          <p:nvPr/>
        </p:nvSpPr>
        <p:spPr>
          <a:xfrm>
            <a:off x="9899600" y="5514975"/>
            <a:ext cx="1714500" cy="723900"/>
          </a:xfrm>
          <a:custGeom>
            <a:avLst/>
            <a:gdLst/>
            <a:ahLst/>
            <a:cxnLst/>
            <a:rect l="l" t="t" r="r" b="b"/>
            <a:pathLst>
              <a:path w="1714500" h="723900">
                <a:moveTo>
                  <a:pt x="76198" y="0"/>
                </a:moveTo>
                <a:lnTo>
                  <a:pt x="1638302" y="0"/>
                </a:lnTo>
                <a:cubicBezTo>
                  <a:pt x="1680357" y="0"/>
                  <a:pt x="1714500" y="34143"/>
                  <a:pt x="1714500" y="76198"/>
                </a:cubicBezTo>
                <a:lnTo>
                  <a:pt x="1714500" y="647702"/>
                </a:lnTo>
                <a:cubicBezTo>
                  <a:pt x="1714500" y="689757"/>
                  <a:pt x="1680357" y="723900"/>
                  <a:pt x="1638302" y="723900"/>
                </a:cubicBezTo>
                <a:lnTo>
                  <a:pt x="76198" y="723900"/>
                </a:lnTo>
                <a:cubicBezTo>
                  <a:pt x="34143" y="723900"/>
                  <a:pt x="0" y="689757"/>
                  <a:pt x="0" y="64770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0" name="Shape 58"/>
          <p:cNvSpPr/>
          <p:nvPr/>
        </p:nvSpPr>
        <p:spPr>
          <a:xfrm>
            <a:off x="10640988" y="5629275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8575" y="28575"/>
                </a:moveTo>
                <a:cubicBezTo>
                  <a:pt x="28575" y="20672"/>
                  <a:pt x="22190" y="14288"/>
                  <a:pt x="14288" y="14288"/>
                </a:cubicBezTo>
                <a:cubicBezTo>
                  <a:pt x="6385" y="14288"/>
                  <a:pt x="0" y="20672"/>
                  <a:pt x="0" y="28575"/>
                </a:cubicBezTo>
                <a:lnTo>
                  <a:pt x="0" y="178594"/>
                </a:lnTo>
                <a:cubicBezTo>
                  <a:pt x="0" y="198328"/>
                  <a:pt x="15984" y="214313"/>
                  <a:pt x="35719" y="214313"/>
                </a:cubicBezTo>
                <a:lnTo>
                  <a:pt x="214313" y="214313"/>
                </a:lnTo>
                <a:cubicBezTo>
                  <a:pt x="222215" y="214313"/>
                  <a:pt x="228600" y="207928"/>
                  <a:pt x="228600" y="200025"/>
                </a:cubicBezTo>
                <a:cubicBezTo>
                  <a:pt x="228600" y="192122"/>
                  <a:pt x="222215" y="185738"/>
                  <a:pt x="214313" y="185738"/>
                </a:cubicBezTo>
                <a:lnTo>
                  <a:pt x="35719" y="185738"/>
                </a:lnTo>
                <a:cubicBezTo>
                  <a:pt x="31790" y="185738"/>
                  <a:pt x="28575" y="182523"/>
                  <a:pt x="28575" y="178594"/>
                </a:cubicBezTo>
                <a:lnTo>
                  <a:pt x="28575" y="28575"/>
                </a:lnTo>
                <a:close/>
                <a:moveTo>
                  <a:pt x="210116" y="67241"/>
                </a:moveTo>
                <a:cubicBezTo>
                  <a:pt x="215697" y="61659"/>
                  <a:pt x="215697" y="52596"/>
                  <a:pt x="210116" y="47015"/>
                </a:cubicBezTo>
                <a:cubicBezTo>
                  <a:pt x="204534" y="41434"/>
                  <a:pt x="195471" y="41434"/>
                  <a:pt x="189890" y="47015"/>
                </a:cubicBezTo>
                <a:lnTo>
                  <a:pt x="142875" y="94074"/>
                </a:lnTo>
                <a:lnTo>
                  <a:pt x="117247" y="68491"/>
                </a:lnTo>
                <a:cubicBezTo>
                  <a:pt x="111666" y="62910"/>
                  <a:pt x="102602" y="62910"/>
                  <a:pt x="97021" y="68491"/>
                </a:cubicBezTo>
                <a:lnTo>
                  <a:pt x="54159" y="111353"/>
                </a:lnTo>
                <a:cubicBezTo>
                  <a:pt x="48578" y="116934"/>
                  <a:pt x="48578" y="125998"/>
                  <a:pt x="54159" y="131579"/>
                </a:cubicBezTo>
                <a:cubicBezTo>
                  <a:pt x="59740" y="137160"/>
                  <a:pt x="68803" y="137160"/>
                  <a:pt x="74384" y="131579"/>
                </a:cubicBezTo>
                <a:lnTo>
                  <a:pt x="107156" y="98807"/>
                </a:lnTo>
                <a:lnTo>
                  <a:pt x="132784" y="124435"/>
                </a:lnTo>
                <a:cubicBezTo>
                  <a:pt x="138366" y="130016"/>
                  <a:pt x="147429" y="130016"/>
                  <a:pt x="153010" y="124435"/>
                </a:cubicBezTo>
                <a:lnTo>
                  <a:pt x="210160" y="67285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61" name="Text 59"/>
          <p:cNvSpPr/>
          <p:nvPr/>
        </p:nvSpPr>
        <p:spPr>
          <a:xfrm>
            <a:off x="9980563" y="5934075"/>
            <a:ext cx="1552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长期视角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8954" y="318954"/>
            <a:ext cx="11617884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5" b="1" kern="0" spc="5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LEVEL 5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8954" y="574116"/>
            <a:ext cx="11697622" cy="318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6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L5数据智能体的定义（完全自主）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8954" y="988756"/>
            <a:ext cx="765489" cy="31895"/>
          </a:xfrm>
          <a:custGeom>
            <a:avLst/>
            <a:gdLst/>
            <a:ahLst/>
            <a:cxnLst/>
            <a:rect l="l" t="t" r="r" b="b"/>
            <a:pathLst>
              <a:path w="765489" h="31895">
                <a:moveTo>
                  <a:pt x="0" y="0"/>
                </a:moveTo>
                <a:lnTo>
                  <a:pt x="765489" y="0"/>
                </a:lnTo>
                <a:lnTo>
                  <a:pt x="765489" y="31895"/>
                </a:lnTo>
                <a:lnTo>
                  <a:pt x="0" y="31895"/>
                </a:lnTo>
                <a:lnTo>
                  <a:pt x="0" y="0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22940" y="1184115"/>
            <a:ext cx="5685347" cy="3133719"/>
          </a:xfrm>
          <a:custGeom>
            <a:avLst/>
            <a:gdLst/>
            <a:ahLst/>
            <a:cxnLst/>
            <a:rect l="l" t="t" r="r" b="b"/>
            <a:pathLst>
              <a:path w="5685347" h="3133719">
                <a:moveTo>
                  <a:pt x="63803" y="0"/>
                </a:moveTo>
                <a:lnTo>
                  <a:pt x="5621545" y="0"/>
                </a:lnTo>
                <a:cubicBezTo>
                  <a:pt x="5656782" y="0"/>
                  <a:pt x="5685347" y="28565"/>
                  <a:pt x="5685347" y="63803"/>
                </a:cubicBezTo>
                <a:lnTo>
                  <a:pt x="5685347" y="3069916"/>
                </a:lnTo>
                <a:cubicBezTo>
                  <a:pt x="5685347" y="3105153"/>
                  <a:pt x="5656782" y="3133719"/>
                  <a:pt x="5621545" y="3133719"/>
                </a:cubicBezTo>
                <a:lnTo>
                  <a:pt x="63803" y="3133719"/>
                </a:lnTo>
                <a:cubicBezTo>
                  <a:pt x="28565" y="3133719"/>
                  <a:pt x="0" y="3105153"/>
                  <a:pt x="0" y="3069916"/>
                </a:cubicBezTo>
                <a:lnTo>
                  <a:pt x="0" y="63803"/>
                </a:lnTo>
                <a:cubicBezTo>
                  <a:pt x="0" y="28589"/>
                  <a:pt x="28589" y="0"/>
                  <a:pt x="63803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498365" y="1379474"/>
            <a:ext cx="215294" cy="191372"/>
          </a:xfrm>
          <a:custGeom>
            <a:avLst/>
            <a:gdLst/>
            <a:ahLst/>
            <a:cxnLst/>
            <a:rect l="l" t="t" r="r" b="b"/>
            <a:pathLst>
              <a:path w="215294" h="191372">
                <a:moveTo>
                  <a:pt x="115683" y="-7064"/>
                </a:moveTo>
                <a:cubicBezTo>
                  <a:pt x="114150" y="-10055"/>
                  <a:pt x="111048" y="-11961"/>
                  <a:pt x="107684" y="-11961"/>
                </a:cubicBezTo>
                <a:cubicBezTo>
                  <a:pt x="104320" y="-11961"/>
                  <a:pt x="101218" y="-10055"/>
                  <a:pt x="99685" y="-7064"/>
                </a:cubicBezTo>
                <a:lnTo>
                  <a:pt x="72176" y="46834"/>
                </a:lnTo>
                <a:lnTo>
                  <a:pt x="12409" y="56328"/>
                </a:lnTo>
                <a:cubicBezTo>
                  <a:pt x="9083" y="56851"/>
                  <a:pt x="6317" y="59206"/>
                  <a:pt x="5270" y="62420"/>
                </a:cubicBezTo>
                <a:cubicBezTo>
                  <a:pt x="4224" y="65635"/>
                  <a:pt x="5083" y="69148"/>
                  <a:pt x="7438" y="71540"/>
                </a:cubicBezTo>
                <a:lnTo>
                  <a:pt x="50198" y="114337"/>
                </a:lnTo>
                <a:lnTo>
                  <a:pt x="40779" y="174104"/>
                </a:lnTo>
                <a:cubicBezTo>
                  <a:pt x="40255" y="177430"/>
                  <a:pt x="41638" y="180794"/>
                  <a:pt x="44367" y="182775"/>
                </a:cubicBezTo>
                <a:cubicBezTo>
                  <a:pt x="47095" y="184756"/>
                  <a:pt x="50684" y="185055"/>
                  <a:pt x="53711" y="183523"/>
                </a:cubicBezTo>
                <a:lnTo>
                  <a:pt x="107684" y="156088"/>
                </a:lnTo>
                <a:lnTo>
                  <a:pt x="161620" y="183523"/>
                </a:lnTo>
                <a:cubicBezTo>
                  <a:pt x="164610" y="185055"/>
                  <a:pt x="168236" y="184756"/>
                  <a:pt x="170964" y="182775"/>
                </a:cubicBezTo>
                <a:cubicBezTo>
                  <a:pt x="173693" y="180794"/>
                  <a:pt x="175076" y="177468"/>
                  <a:pt x="174552" y="174104"/>
                </a:cubicBezTo>
                <a:lnTo>
                  <a:pt x="165096" y="114337"/>
                </a:lnTo>
                <a:lnTo>
                  <a:pt x="207856" y="71540"/>
                </a:lnTo>
                <a:cubicBezTo>
                  <a:pt x="210248" y="69148"/>
                  <a:pt x="211070" y="65635"/>
                  <a:pt x="210023" y="62420"/>
                </a:cubicBezTo>
                <a:cubicBezTo>
                  <a:pt x="208977" y="59206"/>
                  <a:pt x="206248" y="56851"/>
                  <a:pt x="202884" y="56328"/>
                </a:cubicBezTo>
                <a:lnTo>
                  <a:pt x="143155" y="46834"/>
                </a:lnTo>
                <a:lnTo>
                  <a:pt x="115683" y="-7064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25619" y="1347579"/>
            <a:ext cx="5214891" cy="255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7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核心特征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2352" y="1730323"/>
            <a:ext cx="5342472" cy="606012"/>
          </a:xfrm>
          <a:custGeom>
            <a:avLst/>
            <a:gdLst/>
            <a:ahLst/>
            <a:cxnLst/>
            <a:rect l="l" t="t" r="r" b="b"/>
            <a:pathLst>
              <a:path w="5342472" h="606012">
                <a:moveTo>
                  <a:pt x="31895" y="0"/>
                </a:moveTo>
                <a:lnTo>
                  <a:pt x="5278683" y="0"/>
                </a:lnTo>
                <a:cubicBezTo>
                  <a:pt x="5313913" y="0"/>
                  <a:pt x="5342472" y="28559"/>
                  <a:pt x="5342472" y="63789"/>
                </a:cubicBezTo>
                <a:lnTo>
                  <a:pt x="5342472" y="542223"/>
                </a:lnTo>
                <a:cubicBezTo>
                  <a:pt x="5342472" y="577453"/>
                  <a:pt x="5313913" y="606012"/>
                  <a:pt x="5278683" y="606012"/>
                </a:cubicBezTo>
                <a:lnTo>
                  <a:pt x="31895" y="606012"/>
                </a:lnTo>
                <a:cubicBezTo>
                  <a:pt x="14280" y="606012"/>
                  <a:pt x="0" y="591732"/>
                  <a:pt x="0" y="574116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9" name="Shape 7"/>
          <p:cNvSpPr/>
          <p:nvPr/>
        </p:nvSpPr>
        <p:spPr>
          <a:xfrm>
            <a:off x="502352" y="1730323"/>
            <a:ext cx="31895" cy="606012"/>
          </a:xfrm>
          <a:custGeom>
            <a:avLst/>
            <a:gdLst/>
            <a:ahLst/>
            <a:cxnLst/>
            <a:rect l="l" t="t" r="r" b="b"/>
            <a:pathLst>
              <a:path w="31895" h="606012">
                <a:moveTo>
                  <a:pt x="31895" y="0"/>
                </a:moveTo>
                <a:lnTo>
                  <a:pt x="31895" y="0"/>
                </a:lnTo>
                <a:lnTo>
                  <a:pt x="31895" y="606012"/>
                </a:lnTo>
                <a:lnTo>
                  <a:pt x="31895" y="606012"/>
                </a:lnTo>
                <a:cubicBezTo>
                  <a:pt x="14280" y="606012"/>
                  <a:pt x="0" y="591732"/>
                  <a:pt x="0" y="574116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8"/>
          <p:cNvSpPr/>
          <p:nvPr/>
        </p:nvSpPr>
        <p:spPr>
          <a:xfrm>
            <a:off x="613986" y="1826009"/>
            <a:ext cx="5198943" cy="414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超越仅仅应用现有方法，数据智能体通过</a:t>
            </a:r>
            <a:r>
              <a:rPr lang="en-US" sz="100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识别传统方法何时不足 </a:t>
            </a: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</a:t>
            </a:r>
            <a:r>
              <a:rPr lang="en-US" sz="1005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创新新解决方案 </a:t>
            </a: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来积极创造新知识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02352" y="2432021"/>
            <a:ext cx="5342472" cy="398692"/>
          </a:xfrm>
          <a:custGeom>
            <a:avLst/>
            <a:gdLst/>
            <a:ahLst/>
            <a:cxnLst/>
            <a:rect l="l" t="t" r="r" b="b"/>
            <a:pathLst>
              <a:path w="5342472" h="398692">
                <a:moveTo>
                  <a:pt x="31895" y="0"/>
                </a:moveTo>
                <a:lnTo>
                  <a:pt x="5278681" y="0"/>
                </a:lnTo>
                <a:cubicBezTo>
                  <a:pt x="5313912" y="0"/>
                  <a:pt x="5342472" y="28560"/>
                  <a:pt x="5342472" y="63791"/>
                </a:cubicBezTo>
                <a:lnTo>
                  <a:pt x="5342472" y="334901"/>
                </a:lnTo>
                <a:cubicBezTo>
                  <a:pt x="5342472" y="370132"/>
                  <a:pt x="5313912" y="398692"/>
                  <a:pt x="5278681" y="398692"/>
                </a:cubicBezTo>
                <a:lnTo>
                  <a:pt x="31895" y="398692"/>
                </a:lnTo>
                <a:cubicBezTo>
                  <a:pt x="14280" y="398692"/>
                  <a:pt x="0" y="384412"/>
                  <a:pt x="0" y="366797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2" name="Shape 10"/>
          <p:cNvSpPr/>
          <p:nvPr/>
        </p:nvSpPr>
        <p:spPr>
          <a:xfrm>
            <a:off x="502352" y="2432021"/>
            <a:ext cx="31895" cy="398692"/>
          </a:xfrm>
          <a:custGeom>
            <a:avLst/>
            <a:gdLst/>
            <a:ahLst/>
            <a:cxnLst/>
            <a:rect l="l" t="t" r="r" b="b"/>
            <a:pathLst>
              <a:path w="31895" h="398692">
                <a:moveTo>
                  <a:pt x="31895" y="0"/>
                </a:moveTo>
                <a:lnTo>
                  <a:pt x="31895" y="0"/>
                </a:lnTo>
                <a:lnTo>
                  <a:pt x="31895" y="398692"/>
                </a:lnTo>
                <a:lnTo>
                  <a:pt x="31895" y="398692"/>
                </a:lnTo>
                <a:cubicBezTo>
                  <a:pt x="14280" y="398692"/>
                  <a:pt x="0" y="384412"/>
                  <a:pt x="0" y="366797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613986" y="2527707"/>
            <a:ext cx="5198943" cy="20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数据智能体成为</a:t>
            </a:r>
            <a:r>
              <a:rPr lang="en-US" sz="1005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知识创造者 </a:t>
            </a: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，而不仅是知识应用者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79227" y="1184115"/>
            <a:ext cx="5685347" cy="3133719"/>
          </a:xfrm>
          <a:custGeom>
            <a:avLst/>
            <a:gdLst/>
            <a:ahLst/>
            <a:cxnLst/>
            <a:rect l="l" t="t" r="r" b="b"/>
            <a:pathLst>
              <a:path w="5685347" h="3133719">
                <a:moveTo>
                  <a:pt x="63803" y="0"/>
                </a:moveTo>
                <a:lnTo>
                  <a:pt x="5621545" y="0"/>
                </a:lnTo>
                <a:cubicBezTo>
                  <a:pt x="5656782" y="0"/>
                  <a:pt x="5685347" y="28565"/>
                  <a:pt x="5685347" y="63803"/>
                </a:cubicBezTo>
                <a:lnTo>
                  <a:pt x="5685347" y="3069916"/>
                </a:lnTo>
                <a:cubicBezTo>
                  <a:pt x="5685347" y="3105153"/>
                  <a:pt x="5656782" y="3133719"/>
                  <a:pt x="5621545" y="3133719"/>
                </a:cubicBezTo>
                <a:lnTo>
                  <a:pt x="63803" y="3133719"/>
                </a:lnTo>
                <a:cubicBezTo>
                  <a:pt x="28565" y="3133719"/>
                  <a:pt x="0" y="3105153"/>
                  <a:pt x="0" y="3069916"/>
                </a:cubicBezTo>
                <a:lnTo>
                  <a:pt x="0" y="63803"/>
                </a:lnTo>
                <a:cubicBezTo>
                  <a:pt x="0" y="28589"/>
                  <a:pt x="28589" y="0"/>
                  <a:pt x="63803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342691" y="1347579"/>
            <a:ext cx="5454106" cy="2551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07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形式化定义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342691" y="1730323"/>
            <a:ext cx="5358420" cy="1499082"/>
          </a:xfrm>
          <a:custGeom>
            <a:avLst/>
            <a:gdLst/>
            <a:ahLst/>
            <a:cxnLst/>
            <a:rect l="l" t="t" r="r" b="b"/>
            <a:pathLst>
              <a:path w="5358420" h="1499082">
                <a:moveTo>
                  <a:pt x="63786" y="0"/>
                </a:moveTo>
                <a:lnTo>
                  <a:pt x="5294634" y="0"/>
                </a:lnTo>
                <a:cubicBezTo>
                  <a:pt x="5329862" y="0"/>
                  <a:pt x="5358420" y="28558"/>
                  <a:pt x="5358420" y="63786"/>
                </a:cubicBezTo>
                <a:lnTo>
                  <a:pt x="5358420" y="1435296"/>
                </a:lnTo>
                <a:cubicBezTo>
                  <a:pt x="5358420" y="1470524"/>
                  <a:pt x="5329862" y="1499082"/>
                  <a:pt x="5294634" y="1499082"/>
                </a:cubicBezTo>
                <a:lnTo>
                  <a:pt x="63786" y="1499082"/>
                </a:lnTo>
                <a:cubicBezTo>
                  <a:pt x="28558" y="1499082"/>
                  <a:pt x="0" y="1470524"/>
                  <a:pt x="0" y="1435296"/>
                </a:cubicBezTo>
                <a:lnTo>
                  <a:pt x="0" y="63786"/>
                </a:lnTo>
                <a:cubicBezTo>
                  <a:pt x="0" y="28582"/>
                  <a:pt x="28582" y="0"/>
                  <a:pt x="6378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7" name="Text 15"/>
          <p:cNvSpPr/>
          <p:nvPr/>
        </p:nvSpPr>
        <p:spPr>
          <a:xfrm>
            <a:off x="6470272" y="1857905"/>
            <a:ext cx="5167048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 </a:t>
            </a:r>
            <a:r>
              <a:rPr lang="en-US" sz="1005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发明新方法：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470272" y="2113067"/>
            <a:ext cx="5103257" cy="287058"/>
          </a:xfrm>
          <a:custGeom>
            <a:avLst/>
            <a:gdLst/>
            <a:ahLst/>
            <a:cxnLst/>
            <a:rect l="l" t="t" r="r" b="b"/>
            <a:pathLst>
              <a:path w="5103257" h="287058">
                <a:moveTo>
                  <a:pt x="31895" y="0"/>
                </a:moveTo>
                <a:lnTo>
                  <a:pt x="5071362" y="0"/>
                </a:lnTo>
                <a:cubicBezTo>
                  <a:pt x="5088977" y="0"/>
                  <a:pt x="5103257" y="14280"/>
                  <a:pt x="5103257" y="31895"/>
                </a:cubicBezTo>
                <a:lnTo>
                  <a:pt x="5103257" y="255163"/>
                </a:lnTo>
                <a:cubicBezTo>
                  <a:pt x="5103257" y="272778"/>
                  <a:pt x="5088977" y="287058"/>
                  <a:pt x="5071362" y="287058"/>
                </a:cubicBezTo>
                <a:lnTo>
                  <a:pt x="31895" y="287058"/>
                </a:lnTo>
                <a:cubicBezTo>
                  <a:pt x="14280" y="287058"/>
                  <a:pt x="0" y="272778"/>
                  <a:pt x="0" y="255163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470272" y="2113067"/>
            <a:ext cx="5159074" cy="287058"/>
          </a:xfrm>
          <a:prstGeom prst="rect">
            <a:avLst/>
          </a:prstGeom>
          <a:noFill/>
          <a:ln/>
        </p:spPr>
        <p:txBody>
          <a:bodyPr wrap="square" lIns="63791" tIns="63791" rIns="63791" bIns="63791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A: Discover</a:t>
            </a:r>
            <a:r>
              <a:rPr lang="en-US" sz="65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87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(D, E, M) → T'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470272" y="2463916"/>
            <a:ext cx="5103257" cy="287058"/>
          </a:xfrm>
          <a:custGeom>
            <a:avLst/>
            <a:gdLst/>
            <a:ahLst/>
            <a:cxnLst/>
            <a:rect l="l" t="t" r="r" b="b"/>
            <a:pathLst>
              <a:path w="5103257" h="287058">
                <a:moveTo>
                  <a:pt x="31895" y="0"/>
                </a:moveTo>
                <a:lnTo>
                  <a:pt x="5071362" y="0"/>
                </a:lnTo>
                <a:cubicBezTo>
                  <a:pt x="5088977" y="0"/>
                  <a:pt x="5103257" y="14280"/>
                  <a:pt x="5103257" y="31895"/>
                </a:cubicBezTo>
                <a:lnTo>
                  <a:pt x="5103257" y="255163"/>
                </a:lnTo>
                <a:cubicBezTo>
                  <a:pt x="5103257" y="272778"/>
                  <a:pt x="5088977" y="287058"/>
                  <a:pt x="5071362" y="287058"/>
                </a:cubicBezTo>
                <a:lnTo>
                  <a:pt x="31895" y="287058"/>
                </a:lnTo>
                <a:cubicBezTo>
                  <a:pt x="14280" y="287058"/>
                  <a:pt x="0" y="272778"/>
                  <a:pt x="0" y="255163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1" name="Text 19"/>
          <p:cNvSpPr/>
          <p:nvPr/>
        </p:nvSpPr>
        <p:spPr>
          <a:xfrm>
            <a:off x="6470272" y="2463916"/>
            <a:ext cx="5159074" cy="287058"/>
          </a:xfrm>
          <a:prstGeom prst="rect">
            <a:avLst/>
          </a:prstGeom>
          <a:noFill/>
          <a:ln/>
        </p:spPr>
        <p:txBody>
          <a:bodyPr wrap="square" lIns="63791" tIns="63791" rIns="63791" bIns="63791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Innovate</a:t>
            </a:r>
            <a:r>
              <a:rPr lang="en-US" sz="65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</a:t>
            </a:r>
            <a:r>
              <a:rPr lang="en-US" sz="87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(T', D, E, M) → Φ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70272" y="2814765"/>
            <a:ext cx="5103257" cy="287058"/>
          </a:xfrm>
          <a:custGeom>
            <a:avLst/>
            <a:gdLst/>
            <a:ahLst/>
            <a:cxnLst/>
            <a:rect l="l" t="t" r="r" b="b"/>
            <a:pathLst>
              <a:path w="5103257" h="287058">
                <a:moveTo>
                  <a:pt x="31895" y="0"/>
                </a:moveTo>
                <a:lnTo>
                  <a:pt x="5071362" y="0"/>
                </a:lnTo>
                <a:cubicBezTo>
                  <a:pt x="5088977" y="0"/>
                  <a:pt x="5103257" y="14280"/>
                  <a:pt x="5103257" y="31895"/>
                </a:cubicBezTo>
                <a:lnTo>
                  <a:pt x="5103257" y="255163"/>
                </a:lnTo>
                <a:cubicBezTo>
                  <a:pt x="5103257" y="272778"/>
                  <a:pt x="5088977" y="287058"/>
                  <a:pt x="5071362" y="287058"/>
                </a:cubicBezTo>
                <a:lnTo>
                  <a:pt x="31895" y="287058"/>
                </a:lnTo>
                <a:cubicBezTo>
                  <a:pt x="14280" y="287058"/>
                  <a:pt x="0" y="272778"/>
                  <a:pt x="0" y="255163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6470272" y="2814765"/>
            <a:ext cx="5159074" cy="287058"/>
          </a:xfrm>
          <a:prstGeom prst="rect">
            <a:avLst/>
          </a:prstGeom>
          <a:noFill/>
          <a:ln/>
        </p:spPr>
        <p:txBody>
          <a:bodyPr wrap="square" lIns="63791" tIns="63791" rIns="63791" bIns="63791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Φ(T', D, E, M) → O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42691" y="3356986"/>
            <a:ext cx="5358420" cy="797384"/>
          </a:xfrm>
          <a:custGeom>
            <a:avLst/>
            <a:gdLst/>
            <a:ahLst/>
            <a:cxnLst/>
            <a:rect l="l" t="t" r="r" b="b"/>
            <a:pathLst>
              <a:path w="5358420" h="797384">
                <a:moveTo>
                  <a:pt x="63791" y="0"/>
                </a:moveTo>
                <a:lnTo>
                  <a:pt x="5294629" y="0"/>
                </a:lnTo>
                <a:cubicBezTo>
                  <a:pt x="5329860" y="0"/>
                  <a:pt x="5358420" y="28560"/>
                  <a:pt x="5358420" y="63791"/>
                </a:cubicBezTo>
                <a:lnTo>
                  <a:pt x="5358420" y="733593"/>
                </a:lnTo>
                <a:cubicBezTo>
                  <a:pt x="5358420" y="768824"/>
                  <a:pt x="5329860" y="797384"/>
                  <a:pt x="5294629" y="797384"/>
                </a:cubicBezTo>
                <a:lnTo>
                  <a:pt x="63791" y="797384"/>
                </a:lnTo>
                <a:cubicBezTo>
                  <a:pt x="28560" y="797384"/>
                  <a:pt x="0" y="768824"/>
                  <a:pt x="0" y="733593"/>
                </a:cubicBezTo>
                <a:lnTo>
                  <a:pt x="0" y="63791"/>
                </a:lnTo>
                <a:cubicBezTo>
                  <a:pt x="0" y="28560"/>
                  <a:pt x="28560" y="0"/>
                  <a:pt x="6379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470272" y="3484568"/>
            <a:ext cx="5167048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 </a:t>
            </a:r>
            <a:r>
              <a:rPr lang="en-US" sz="1005" b="1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</a:t>
            </a:r>
            <a:r>
              <a:rPr lang="en-US" sz="1005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完全脱离：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470272" y="3739731"/>
            <a:ext cx="5103257" cy="287058"/>
          </a:xfrm>
          <a:custGeom>
            <a:avLst/>
            <a:gdLst/>
            <a:ahLst/>
            <a:cxnLst/>
            <a:rect l="l" t="t" r="r" b="b"/>
            <a:pathLst>
              <a:path w="5103257" h="287058">
                <a:moveTo>
                  <a:pt x="31895" y="0"/>
                </a:moveTo>
                <a:lnTo>
                  <a:pt x="5071362" y="0"/>
                </a:lnTo>
                <a:cubicBezTo>
                  <a:pt x="5088977" y="0"/>
                  <a:pt x="5103257" y="14280"/>
                  <a:pt x="5103257" y="31895"/>
                </a:cubicBezTo>
                <a:lnTo>
                  <a:pt x="5103257" y="255163"/>
                </a:lnTo>
                <a:cubicBezTo>
                  <a:pt x="5103257" y="272778"/>
                  <a:pt x="5088977" y="287058"/>
                  <a:pt x="5071362" y="287058"/>
                </a:cubicBezTo>
                <a:lnTo>
                  <a:pt x="31895" y="287058"/>
                </a:lnTo>
                <a:cubicBezTo>
                  <a:pt x="14280" y="287058"/>
                  <a:pt x="0" y="272778"/>
                  <a:pt x="0" y="255163"/>
                </a:cubicBezTo>
                <a:lnTo>
                  <a:pt x="0" y="31895"/>
                </a:lnTo>
                <a:cubicBezTo>
                  <a:pt x="0" y="14280"/>
                  <a:pt x="14280" y="0"/>
                  <a:pt x="31895" y="0"/>
                </a:cubicBezTo>
                <a:close/>
              </a:path>
            </a:pathLst>
          </a:custGeom>
          <a:solidFill>
            <a:srgbClr val="1A1D21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470272" y="3739731"/>
            <a:ext cx="5159074" cy="287058"/>
          </a:xfrm>
          <a:prstGeom prst="rect">
            <a:avLst/>
          </a:prstGeom>
          <a:noFill/>
          <a:ln/>
        </p:spPr>
        <p:txBody>
          <a:bodyPr wrap="square" lIns="63791" tIns="63791" rIns="63791" bIns="63791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H: ∅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22940" y="4410853"/>
            <a:ext cx="2782870" cy="916991"/>
          </a:xfrm>
          <a:custGeom>
            <a:avLst/>
            <a:gdLst/>
            <a:ahLst/>
            <a:cxnLst/>
            <a:rect l="l" t="t" r="r" b="b"/>
            <a:pathLst>
              <a:path w="2782870" h="916991">
                <a:moveTo>
                  <a:pt x="63795" y="0"/>
                </a:moveTo>
                <a:lnTo>
                  <a:pt x="2719075" y="0"/>
                </a:lnTo>
                <a:cubicBezTo>
                  <a:pt x="2754308" y="0"/>
                  <a:pt x="2782870" y="28562"/>
                  <a:pt x="2782870" y="63795"/>
                </a:cubicBezTo>
                <a:lnTo>
                  <a:pt x="2782870" y="853196"/>
                </a:lnTo>
                <a:cubicBezTo>
                  <a:pt x="2782870" y="888429"/>
                  <a:pt x="2754308" y="916991"/>
                  <a:pt x="2719075" y="916991"/>
                </a:cubicBezTo>
                <a:lnTo>
                  <a:pt x="63795" y="916991"/>
                </a:lnTo>
                <a:cubicBezTo>
                  <a:pt x="28586" y="916991"/>
                  <a:pt x="0" y="888406"/>
                  <a:pt x="0" y="853196"/>
                </a:cubicBezTo>
                <a:lnTo>
                  <a:pt x="0" y="63795"/>
                </a:lnTo>
                <a:cubicBezTo>
                  <a:pt x="0" y="28586"/>
                  <a:pt x="28586" y="0"/>
                  <a:pt x="6379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Shape 27"/>
          <p:cNvSpPr/>
          <p:nvPr/>
        </p:nvSpPr>
        <p:spPr>
          <a:xfrm>
            <a:off x="1612584" y="4542422"/>
            <a:ext cx="209313" cy="239215"/>
          </a:xfrm>
          <a:custGeom>
            <a:avLst/>
            <a:gdLst/>
            <a:ahLst/>
            <a:cxnLst/>
            <a:rect l="l" t="t" r="r" b="b"/>
            <a:pathLst>
              <a:path w="209313" h="239215">
                <a:moveTo>
                  <a:pt x="134559" y="0"/>
                </a:moveTo>
                <a:lnTo>
                  <a:pt x="59804" y="0"/>
                </a:lnTo>
                <a:cubicBezTo>
                  <a:pt x="51534" y="0"/>
                  <a:pt x="44853" y="6681"/>
                  <a:pt x="44853" y="14951"/>
                </a:cubicBezTo>
                <a:cubicBezTo>
                  <a:pt x="44853" y="23221"/>
                  <a:pt x="51534" y="29902"/>
                  <a:pt x="59804" y="29902"/>
                </a:cubicBezTo>
                <a:lnTo>
                  <a:pt x="59804" y="100685"/>
                </a:lnTo>
                <a:lnTo>
                  <a:pt x="3504" y="199175"/>
                </a:lnTo>
                <a:cubicBezTo>
                  <a:pt x="1215" y="203239"/>
                  <a:pt x="0" y="207771"/>
                  <a:pt x="0" y="212444"/>
                </a:cubicBezTo>
                <a:cubicBezTo>
                  <a:pt x="0" y="227254"/>
                  <a:pt x="11961" y="239215"/>
                  <a:pt x="26772" y="239215"/>
                </a:cubicBezTo>
                <a:lnTo>
                  <a:pt x="182542" y="239215"/>
                </a:lnTo>
                <a:cubicBezTo>
                  <a:pt x="197306" y="239215"/>
                  <a:pt x="209313" y="227254"/>
                  <a:pt x="209313" y="212444"/>
                </a:cubicBezTo>
                <a:cubicBezTo>
                  <a:pt x="209313" y="207771"/>
                  <a:pt x="208099" y="203193"/>
                  <a:pt x="205809" y="199175"/>
                </a:cubicBezTo>
                <a:lnTo>
                  <a:pt x="149509" y="100685"/>
                </a:lnTo>
                <a:lnTo>
                  <a:pt x="149509" y="29902"/>
                </a:lnTo>
                <a:cubicBezTo>
                  <a:pt x="157779" y="29902"/>
                  <a:pt x="164460" y="23221"/>
                  <a:pt x="164460" y="14951"/>
                </a:cubicBezTo>
                <a:cubicBezTo>
                  <a:pt x="164460" y="6681"/>
                  <a:pt x="157779" y="0"/>
                  <a:pt x="149509" y="0"/>
                </a:cubicBezTo>
                <a:lnTo>
                  <a:pt x="134559" y="0"/>
                </a:lnTo>
                <a:close/>
                <a:moveTo>
                  <a:pt x="89706" y="100685"/>
                </a:moveTo>
                <a:lnTo>
                  <a:pt x="89706" y="29902"/>
                </a:lnTo>
                <a:lnTo>
                  <a:pt x="119608" y="29902"/>
                </a:lnTo>
                <a:lnTo>
                  <a:pt x="119608" y="100685"/>
                </a:lnTo>
                <a:cubicBezTo>
                  <a:pt x="119608" y="105871"/>
                  <a:pt x="120963" y="111011"/>
                  <a:pt x="123532" y="115543"/>
                </a:cubicBezTo>
                <a:lnTo>
                  <a:pt x="142968" y="149509"/>
                </a:lnTo>
                <a:lnTo>
                  <a:pt x="66345" y="149509"/>
                </a:lnTo>
                <a:lnTo>
                  <a:pt x="85781" y="115543"/>
                </a:lnTo>
                <a:cubicBezTo>
                  <a:pt x="88351" y="111011"/>
                  <a:pt x="89706" y="105918"/>
                  <a:pt x="89706" y="10068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0" name="Text 28"/>
          <p:cNvSpPr/>
          <p:nvPr/>
        </p:nvSpPr>
        <p:spPr>
          <a:xfrm>
            <a:off x="422613" y="4845428"/>
            <a:ext cx="2583524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创新方法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26600" y="5036800"/>
            <a:ext cx="2575550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发明新解决方案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243110" y="4410853"/>
            <a:ext cx="2782870" cy="916991"/>
          </a:xfrm>
          <a:custGeom>
            <a:avLst/>
            <a:gdLst/>
            <a:ahLst/>
            <a:cxnLst/>
            <a:rect l="l" t="t" r="r" b="b"/>
            <a:pathLst>
              <a:path w="2782870" h="916991">
                <a:moveTo>
                  <a:pt x="63795" y="0"/>
                </a:moveTo>
                <a:lnTo>
                  <a:pt x="2719075" y="0"/>
                </a:lnTo>
                <a:cubicBezTo>
                  <a:pt x="2754308" y="0"/>
                  <a:pt x="2782870" y="28562"/>
                  <a:pt x="2782870" y="63795"/>
                </a:cubicBezTo>
                <a:lnTo>
                  <a:pt x="2782870" y="853196"/>
                </a:lnTo>
                <a:cubicBezTo>
                  <a:pt x="2782870" y="888429"/>
                  <a:pt x="2754308" y="916991"/>
                  <a:pt x="2719075" y="916991"/>
                </a:cubicBezTo>
                <a:lnTo>
                  <a:pt x="63795" y="916991"/>
                </a:lnTo>
                <a:cubicBezTo>
                  <a:pt x="28586" y="916991"/>
                  <a:pt x="0" y="888406"/>
                  <a:pt x="0" y="853196"/>
                </a:cubicBezTo>
                <a:lnTo>
                  <a:pt x="0" y="63795"/>
                </a:lnTo>
                <a:cubicBezTo>
                  <a:pt x="0" y="28586"/>
                  <a:pt x="28586" y="0"/>
                  <a:pt x="6379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Shape 31"/>
          <p:cNvSpPr/>
          <p:nvPr/>
        </p:nvSpPr>
        <p:spPr>
          <a:xfrm>
            <a:off x="4547705" y="4542422"/>
            <a:ext cx="179411" cy="239215"/>
          </a:xfrm>
          <a:custGeom>
            <a:avLst/>
            <a:gdLst/>
            <a:ahLst/>
            <a:cxnLst/>
            <a:rect l="l" t="t" r="r" b="b"/>
            <a:pathLst>
              <a:path w="179411" h="239215">
                <a:moveTo>
                  <a:pt x="136848" y="179411"/>
                </a:moveTo>
                <a:cubicBezTo>
                  <a:pt x="140259" y="168992"/>
                  <a:pt x="147080" y="159555"/>
                  <a:pt x="154789" y="151425"/>
                </a:cubicBezTo>
                <a:cubicBezTo>
                  <a:pt x="170067" y="135353"/>
                  <a:pt x="179411" y="113627"/>
                  <a:pt x="179411" y="89706"/>
                </a:cubicBezTo>
                <a:cubicBezTo>
                  <a:pt x="179411" y="40181"/>
                  <a:pt x="139231" y="0"/>
                  <a:pt x="89706" y="0"/>
                </a:cubicBezTo>
                <a:cubicBezTo>
                  <a:pt x="40181" y="0"/>
                  <a:pt x="0" y="40181"/>
                  <a:pt x="0" y="89706"/>
                </a:cubicBezTo>
                <a:cubicBezTo>
                  <a:pt x="0" y="113627"/>
                  <a:pt x="9344" y="135353"/>
                  <a:pt x="24622" y="151425"/>
                </a:cubicBezTo>
                <a:cubicBezTo>
                  <a:pt x="32331" y="159555"/>
                  <a:pt x="39200" y="168992"/>
                  <a:pt x="42563" y="179411"/>
                </a:cubicBezTo>
                <a:lnTo>
                  <a:pt x="136801" y="179411"/>
                </a:lnTo>
                <a:close/>
                <a:moveTo>
                  <a:pt x="134559" y="201838"/>
                </a:moveTo>
                <a:lnTo>
                  <a:pt x="44853" y="201838"/>
                </a:lnTo>
                <a:lnTo>
                  <a:pt x="44853" y="209313"/>
                </a:lnTo>
                <a:cubicBezTo>
                  <a:pt x="44853" y="229964"/>
                  <a:pt x="61579" y="246691"/>
                  <a:pt x="82230" y="246691"/>
                </a:cubicBezTo>
                <a:lnTo>
                  <a:pt x="97181" y="246691"/>
                </a:lnTo>
                <a:cubicBezTo>
                  <a:pt x="117832" y="246691"/>
                  <a:pt x="134559" y="229964"/>
                  <a:pt x="134559" y="209313"/>
                </a:cubicBezTo>
                <a:lnTo>
                  <a:pt x="134559" y="201838"/>
                </a:lnTo>
                <a:close/>
                <a:moveTo>
                  <a:pt x="85968" y="52328"/>
                </a:moveTo>
                <a:cubicBezTo>
                  <a:pt x="67373" y="52328"/>
                  <a:pt x="52328" y="67373"/>
                  <a:pt x="52328" y="85968"/>
                </a:cubicBezTo>
                <a:cubicBezTo>
                  <a:pt x="52328" y="92182"/>
                  <a:pt x="47329" y="97181"/>
                  <a:pt x="41115" y="97181"/>
                </a:cubicBezTo>
                <a:cubicBezTo>
                  <a:pt x="34901" y="97181"/>
                  <a:pt x="29902" y="92182"/>
                  <a:pt x="29902" y="85968"/>
                </a:cubicBezTo>
                <a:cubicBezTo>
                  <a:pt x="29902" y="54991"/>
                  <a:pt x="54991" y="29902"/>
                  <a:pt x="85968" y="29902"/>
                </a:cubicBezTo>
                <a:cubicBezTo>
                  <a:pt x="92182" y="29902"/>
                  <a:pt x="97181" y="34901"/>
                  <a:pt x="97181" y="41115"/>
                </a:cubicBezTo>
                <a:cubicBezTo>
                  <a:pt x="97181" y="47329"/>
                  <a:pt x="92182" y="52328"/>
                  <a:pt x="85968" y="5232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4" name="Text 32"/>
          <p:cNvSpPr/>
          <p:nvPr/>
        </p:nvSpPr>
        <p:spPr>
          <a:xfrm>
            <a:off x="3342783" y="4845428"/>
            <a:ext cx="2583524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知识创造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3346770" y="5036800"/>
            <a:ext cx="2575550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创造新知识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163279" y="4410853"/>
            <a:ext cx="2782870" cy="916991"/>
          </a:xfrm>
          <a:custGeom>
            <a:avLst/>
            <a:gdLst/>
            <a:ahLst/>
            <a:cxnLst/>
            <a:rect l="l" t="t" r="r" b="b"/>
            <a:pathLst>
              <a:path w="2782870" h="916991">
                <a:moveTo>
                  <a:pt x="63795" y="0"/>
                </a:moveTo>
                <a:lnTo>
                  <a:pt x="2719075" y="0"/>
                </a:lnTo>
                <a:cubicBezTo>
                  <a:pt x="2754308" y="0"/>
                  <a:pt x="2782870" y="28562"/>
                  <a:pt x="2782870" y="63795"/>
                </a:cubicBezTo>
                <a:lnTo>
                  <a:pt x="2782870" y="853196"/>
                </a:lnTo>
                <a:cubicBezTo>
                  <a:pt x="2782870" y="888429"/>
                  <a:pt x="2754308" y="916991"/>
                  <a:pt x="2719075" y="916991"/>
                </a:cubicBezTo>
                <a:lnTo>
                  <a:pt x="63795" y="916991"/>
                </a:lnTo>
                <a:cubicBezTo>
                  <a:pt x="28586" y="916991"/>
                  <a:pt x="0" y="888406"/>
                  <a:pt x="0" y="853196"/>
                </a:cubicBezTo>
                <a:lnTo>
                  <a:pt x="0" y="63795"/>
                </a:lnTo>
                <a:cubicBezTo>
                  <a:pt x="0" y="28586"/>
                  <a:pt x="28586" y="0"/>
                  <a:pt x="6379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Shape 35"/>
          <p:cNvSpPr/>
          <p:nvPr/>
        </p:nvSpPr>
        <p:spPr>
          <a:xfrm>
            <a:off x="7452923" y="4542422"/>
            <a:ext cx="209313" cy="239215"/>
          </a:xfrm>
          <a:custGeom>
            <a:avLst/>
            <a:gdLst/>
            <a:ahLst/>
            <a:cxnLst/>
            <a:rect l="l" t="t" r="r" b="b"/>
            <a:pathLst>
              <a:path w="209313" h="239215">
                <a:moveTo>
                  <a:pt x="104657" y="186326"/>
                </a:moveTo>
                <a:cubicBezTo>
                  <a:pt x="99143" y="188709"/>
                  <a:pt x="93724" y="190858"/>
                  <a:pt x="88351" y="192634"/>
                </a:cubicBezTo>
                <a:cubicBezTo>
                  <a:pt x="96153" y="208426"/>
                  <a:pt x="102834" y="209313"/>
                  <a:pt x="104657" y="209313"/>
                </a:cubicBezTo>
                <a:cubicBezTo>
                  <a:pt x="106479" y="209313"/>
                  <a:pt x="113113" y="208426"/>
                  <a:pt x="120963" y="192634"/>
                </a:cubicBezTo>
                <a:cubicBezTo>
                  <a:pt x="115636" y="190811"/>
                  <a:pt x="110170" y="188709"/>
                  <a:pt x="104657" y="186326"/>
                </a:cubicBezTo>
                <a:close/>
                <a:moveTo>
                  <a:pt x="193428" y="119608"/>
                </a:moveTo>
                <a:cubicBezTo>
                  <a:pt x="208846" y="140726"/>
                  <a:pt x="214126" y="162078"/>
                  <a:pt x="204454" y="179411"/>
                </a:cubicBezTo>
                <a:cubicBezTo>
                  <a:pt x="195016" y="196371"/>
                  <a:pt x="175253" y="202445"/>
                  <a:pt x="150631" y="199595"/>
                </a:cubicBezTo>
                <a:cubicBezTo>
                  <a:pt x="140352" y="223937"/>
                  <a:pt x="124607" y="239215"/>
                  <a:pt x="104657" y="239215"/>
                </a:cubicBezTo>
                <a:cubicBezTo>
                  <a:pt x="84706" y="239215"/>
                  <a:pt x="68961" y="223937"/>
                  <a:pt x="58682" y="199595"/>
                </a:cubicBezTo>
                <a:cubicBezTo>
                  <a:pt x="34060" y="202445"/>
                  <a:pt x="14297" y="196371"/>
                  <a:pt x="4859" y="179411"/>
                </a:cubicBezTo>
                <a:cubicBezTo>
                  <a:pt x="-4812" y="162078"/>
                  <a:pt x="467" y="140726"/>
                  <a:pt x="15885" y="119608"/>
                </a:cubicBezTo>
                <a:cubicBezTo>
                  <a:pt x="467" y="98489"/>
                  <a:pt x="-4812" y="77138"/>
                  <a:pt x="4859" y="59804"/>
                </a:cubicBezTo>
                <a:cubicBezTo>
                  <a:pt x="14297" y="42844"/>
                  <a:pt x="34060" y="36770"/>
                  <a:pt x="58682" y="39620"/>
                </a:cubicBezTo>
                <a:cubicBezTo>
                  <a:pt x="68961" y="15278"/>
                  <a:pt x="84660" y="0"/>
                  <a:pt x="104657" y="0"/>
                </a:cubicBezTo>
                <a:cubicBezTo>
                  <a:pt x="124654" y="0"/>
                  <a:pt x="140352" y="15278"/>
                  <a:pt x="150631" y="39620"/>
                </a:cubicBezTo>
                <a:cubicBezTo>
                  <a:pt x="175253" y="36770"/>
                  <a:pt x="195016" y="42797"/>
                  <a:pt x="204454" y="59804"/>
                </a:cubicBezTo>
                <a:cubicBezTo>
                  <a:pt x="214126" y="77138"/>
                  <a:pt x="208846" y="98489"/>
                  <a:pt x="193428" y="119608"/>
                </a:cubicBezTo>
                <a:close/>
                <a:moveTo>
                  <a:pt x="162685" y="151098"/>
                </a:moveTo>
                <a:cubicBezTo>
                  <a:pt x="161891" y="157733"/>
                  <a:pt x="160863" y="164180"/>
                  <a:pt x="159555" y="170347"/>
                </a:cubicBezTo>
                <a:cubicBezTo>
                  <a:pt x="174412" y="171001"/>
                  <a:pt x="177589" y="166283"/>
                  <a:pt x="178337" y="164881"/>
                </a:cubicBezTo>
                <a:cubicBezTo>
                  <a:pt x="179411" y="162919"/>
                  <a:pt x="181607" y="156518"/>
                  <a:pt x="172777" y="142408"/>
                </a:cubicBezTo>
                <a:cubicBezTo>
                  <a:pt x="169600" y="145351"/>
                  <a:pt x="166236" y="148248"/>
                  <a:pt x="162685" y="151098"/>
                </a:cubicBezTo>
                <a:close/>
                <a:moveTo>
                  <a:pt x="159555" y="68915"/>
                </a:moveTo>
                <a:cubicBezTo>
                  <a:pt x="160863" y="75035"/>
                  <a:pt x="161891" y="81483"/>
                  <a:pt x="162685" y="88164"/>
                </a:cubicBezTo>
                <a:cubicBezTo>
                  <a:pt x="166236" y="91014"/>
                  <a:pt x="169600" y="93911"/>
                  <a:pt x="172777" y="96854"/>
                </a:cubicBezTo>
                <a:cubicBezTo>
                  <a:pt x="181607" y="82744"/>
                  <a:pt x="179411" y="76297"/>
                  <a:pt x="178337" y="74381"/>
                </a:cubicBezTo>
                <a:cubicBezTo>
                  <a:pt x="177589" y="73026"/>
                  <a:pt x="174412" y="68307"/>
                  <a:pt x="159555" y="68915"/>
                </a:cubicBezTo>
                <a:close/>
                <a:moveTo>
                  <a:pt x="120963" y="46582"/>
                </a:moveTo>
                <a:cubicBezTo>
                  <a:pt x="113113" y="30790"/>
                  <a:pt x="106479" y="29902"/>
                  <a:pt x="104657" y="29902"/>
                </a:cubicBezTo>
                <a:cubicBezTo>
                  <a:pt x="102834" y="29902"/>
                  <a:pt x="96200" y="30790"/>
                  <a:pt x="88351" y="46582"/>
                </a:cubicBezTo>
                <a:cubicBezTo>
                  <a:pt x="93677" y="48404"/>
                  <a:pt x="99143" y="50506"/>
                  <a:pt x="104657" y="52889"/>
                </a:cubicBezTo>
                <a:cubicBezTo>
                  <a:pt x="110170" y="50506"/>
                  <a:pt x="115590" y="48357"/>
                  <a:pt x="120963" y="46582"/>
                </a:cubicBezTo>
                <a:close/>
                <a:moveTo>
                  <a:pt x="46675" y="88117"/>
                </a:moveTo>
                <a:cubicBezTo>
                  <a:pt x="47469" y="81436"/>
                  <a:pt x="48497" y="75035"/>
                  <a:pt x="49805" y="68868"/>
                </a:cubicBezTo>
                <a:cubicBezTo>
                  <a:pt x="34948" y="68214"/>
                  <a:pt x="31771" y="72933"/>
                  <a:pt x="31023" y="74334"/>
                </a:cubicBezTo>
                <a:cubicBezTo>
                  <a:pt x="29949" y="76297"/>
                  <a:pt x="27753" y="82697"/>
                  <a:pt x="36583" y="96807"/>
                </a:cubicBezTo>
                <a:cubicBezTo>
                  <a:pt x="39760" y="93864"/>
                  <a:pt x="43124" y="90967"/>
                  <a:pt x="46675" y="88117"/>
                </a:cubicBezTo>
                <a:close/>
                <a:moveTo>
                  <a:pt x="36536" y="142408"/>
                </a:moveTo>
                <a:cubicBezTo>
                  <a:pt x="27706" y="156518"/>
                  <a:pt x="29902" y="162965"/>
                  <a:pt x="30976" y="164881"/>
                </a:cubicBezTo>
                <a:cubicBezTo>
                  <a:pt x="31724" y="166236"/>
                  <a:pt x="34901" y="170955"/>
                  <a:pt x="49759" y="170347"/>
                </a:cubicBezTo>
                <a:cubicBezTo>
                  <a:pt x="48450" y="164227"/>
                  <a:pt x="47423" y="157779"/>
                  <a:pt x="46628" y="151098"/>
                </a:cubicBezTo>
                <a:cubicBezTo>
                  <a:pt x="43077" y="148248"/>
                  <a:pt x="39713" y="145351"/>
                  <a:pt x="36536" y="142408"/>
                </a:cubicBezTo>
                <a:close/>
                <a:moveTo>
                  <a:pt x="142034" y="119608"/>
                </a:moveTo>
                <a:cubicBezTo>
                  <a:pt x="142034" y="98978"/>
                  <a:pt x="125286" y="82230"/>
                  <a:pt x="104657" y="82230"/>
                </a:cubicBezTo>
                <a:cubicBezTo>
                  <a:pt x="84028" y="82230"/>
                  <a:pt x="67279" y="98978"/>
                  <a:pt x="67279" y="119608"/>
                </a:cubicBezTo>
                <a:cubicBezTo>
                  <a:pt x="67279" y="140237"/>
                  <a:pt x="84028" y="156985"/>
                  <a:pt x="104657" y="156985"/>
                </a:cubicBezTo>
                <a:cubicBezTo>
                  <a:pt x="125286" y="156985"/>
                  <a:pt x="142034" y="140237"/>
                  <a:pt x="142034" y="119608"/>
                </a:cubicBezTo>
                <a:close/>
                <a:moveTo>
                  <a:pt x="104657" y="104657"/>
                </a:moveTo>
                <a:cubicBezTo>
                  <a:pt x="112908" y="104657"/>
                  <a:pt x="119608" y="111356"/>
                  <a:pt x="119608" y="119608"/>
                </a:cubicBezTo>
                <a:cubicBezTo>
                  <a:pt x="119608" y="127859"/>
                  <a:pt x="112908" y="134559"/>
                  <a:pt x="104657" y="134559"/>
                </a:cubicBezTo>
                <a:cubicBezTo>
                  <a:pt x="96405" y="134559"/>
                  <a:pt x="89706" y="127859"/>
                  <a:pt x="89706" y="119608"/>
                </a:cubicBezTo>
                <a:cubicBezTo>
                  <a:pt x="89706" y="111356"/>
                  <a:pt x="96405" y="104657"/>
                  <a:pt x="104657" y="10465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8" name="Text 36"/>
          <p:cNvSpPr/>
          <p:nvPr/>
        </p:nvSpPr>
        <p:spPr>
          <a:xfrm>
            <a:off x="6262952" y="4845428"/>
            <a:ext cx="2583524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理论创新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266939" y="5036800"/>
            <a:ext cx="2575550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新理论/算法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9083449" y="4410853"/>
            <a:ext cx="2782870" cy="916991"/>
          </a:xfrm>
          <a:custGeom>
            <a:avLst/>
            <a:gdLst/>
            <a:ahLst/>
            <a:cxnLst/>
            <a:rect l="l" t="t" r="r" b="b"/>
            <a:pathLst>
              <a:path w="2782870" h="916991">
                <a:moveTo>
                  <a:pt x="63795" y="0"/>
                </a:moveTo>
                <a:lnTo>
                  <a:pt x="2719075" y="0"/>
                </a:lnTo>
                <a:cubicBezTo>
                  <a:pt x="2754308" y="0"/>
                  <a:pt x="2782870" y="28562"/>
                  <a:pt x="2782870" y="63795"/>
                </a:cubicBezTo>
                <a:lnTo>
                  <a:pt x="2782870" y="853196"/>
                </a:lnTo>
                <a:cubicBezTo>
                  <a:pt x="2782870" y="888429"/>
                  <a:pt x="2754308" y="916991"/>
                  <a:pt x="2719075" y="916991"/>
                </a:cubicBezTo>
                <a:lnTo>
                  <a:pt x="63795" y="916991"/>
                </a:lnTo>
                <a:cubicBezTo>
                  <a:pt x="28586" y="916991"/>
                  <a:pt x="0" y="888406"/>
                  <a:pt x="0" y="853196"/>
                </a:cubicBezTo>
                <a:lnTo>
                  <a:pt x="0" y="63795"/>
                </a:lnTo>
                <a:cubicBezTo>
                  <a:pt x="0" y="28586"/>
                  <a:pt x="28586" y="0"/>
                  <a:pt x="6379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10328240" y="4542422"/>
            <a:ext cx="299019" cy="239215"/>
          </a:xfrm>
          <a:custGeom>
            <a:avLst/>
            <a:gdLst/>
            <a:ahLst/>
            <a:cxnLst/>
            <a:rect l="l" t="t" r="r" b="b"/>
            <a:pathLst>
              <a:path w="299019" h="239215">
                <a:moveTo>
                  <a:pt x="0" y="119608"/>
                </a:moveTo>
                <a:cubicBezTo>
                  <a:pt x="0" y="78306"/>
                  <a:pt x="33453" y="44853"/>
                  <a:pt x="74755" y="44853"/>
                </a:cubicBezTo>
                <a:cubicBezTo>
                  <a:pt x="98302" y="44853"/>
                  <a:pt x="120449" y="55926"/>
                  <a:pt x="134559" y="74755"/>
                </a:cubicBezTo>
                <a:lnTo>
                  <a:pt x="149509" y="94705"/>
                </a:lnTo>
                <a:lnTo>
                  <a:pt x="164460" y="74755"/>
                </a:lnTo>
                <a:cubicBezTo>
                  <a:pt x="178570" y="55926"/>
                  <a:pt x="200716" y="44853"/>
                  <a:pt x="224264" y="44853"/>
                </a:cubicBezTo>
                <a:cubicBezTo>
                  <a:pt x="265566" y="44853"/>
                  <a:pt x="299019" y="78306"/>
                  <a:pt x="299019" y="119608"/>
                </a:cubicBezTo>
                <a:cubicBezTo>
                  <a:pt x="299019" y="160910"/>
                  <a:pt x="265566" y="194362"/>
                  <a:pt x="224264" y="194362"/>
                </a:cubicBezTo>
                <a:cubicBezTo>
                  <a:pt x="200716" y="194362"/>
                  <a:pt x="178570" y="183289"/>
                  <a:pt x="164460" y="164460"/>
                </a:cubicBezTo>
                <a:lnTo>
                  <a:pt x="149509" y="144510"/>
                </a:lnTo>
                <a:lnTo>
                  <a:pt x="134559" y="164460"/>
                </a:lnTo>
                <a:cubicBezTo>
                  <a:pt x="120449" y="183289"/>
                  <a:pt x="98302" y="194362"/>
                  <a:pt x="74755" y="194362"/>
                </a:cubicBezTo>
                <a:cubicBezTo>
                  <a:pt x="33453" y="194362"/>
                  <a:pt x="0" y="160910"/>
                  <a:pt x="0" y="119608"/>
                </a:cubicBezTo>
                <a:close/>
                <a:moveTo>
                  <a:pt x="130821" y="119608"/>
                </a:moveTo>
                <a:lnTo>
                  <a:pt x="110637" y="92696"/>
                </a:lnTo>
                <a:cubicBezTo>
                  <a:pt x="102180" y="81389"/>
                  <a:pt x="88865" y="74755"/>
                  <a:pt x="74755" y="74755"/>
                </a:cubicBezTo>
                <a:cubicBezTo>
                  <a:pt x="49992" y="74755"/>
                  <a:pt x="29902" y="94845"/>
                  <a:pt x="29902" y="119608"/>
                </a:cubicBezTo>
                <a:cubicBezTo>
                  <a:pt x="29902" y="144370"/>
                  <a:pt x="49992" y="164460"/>
                  <a:pt x="74755" y="164460"/>
                </a:cubicBezTo>
                <a:cubicBezTo>
                  <a:pt x="88865" y="164460"/>
                  <a:pt x="102180" y="157826"/>
                  <a:pt x="110637" y="146519"/>
                </a:cubicBezTo>
                <a:lnTo>
                  <a:pt x="130821" y="119608"/>
                </a:lnTo>
                <a:close/>
                <a:moveTo>
                  <a:pt x="168198" y="119608"/>
                </a:moveTo>
                <a:lnTo>
                  <a:pt x="188382" y="146519"/>
                </a:lnTo>
                <a:cubicBezTo>
                  <a:pt x="196839" y="157826"/>
                  <a:pt x="210154" y="164460"/>
                  <a:pt x="224264" y="164460"/>
                </a:cubicBezTo>
                <a:cubicBezTo>
                  <a:pt x="249027" y="164460"/>
                  <a:pt x="269117" y="144370"/>
                  <a:pt x="269117" y="119608"/>
                </a:cubicBezTo>
                <a:cubicBezTo>
                  <a:pt x="269117" y="94845"/>
                  <a:pt x="249027" y="74755"/>
                  <a:pt x="224264" y="74755"/>
                </a:cubicBezTo>
                <a:cubicBezTo>
                  <a:pt x="210154" y="74755"/>
                  <a:pt x="196839" y="81389"/>
                  <a:pt x="188382" y="92696"/>
                </a:cubicBezTo>
                <a:lnTo>
                  <a:pt x="168198" y="119608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9183122" y="4845428"/>
            <a:ext cx="2583524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完全自主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9187109" y="5036800"/>
            <a:ext cx="2575550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人类完全脱离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322940" y="5420865"/>
            <a:ext cx="11546119" cy="1283788"/>
          </a:xfrm>
          <a:custGeom>
            <a:avLst/>
            <a:gdLst/>
            <a:ahLst/>
            <a:cxnLst/>
            <a:rect l="l" t="t" r="r" b="b"/>
            <a:pathLst>
              <a:path w="11546119" h="1283788">
                <a:moveTo>
                  <a:pt x="63791" y="0"/>
                </a:moveTo>
                <a:lnTo>
                  <a:pt x="11482328" y="0"/>
                </a:lnTo>
                <a:cubicBezTo>
                  <a:pt x="11517559" y="0"/>
                  <a:pt x="11546119" y="28560"/>
                  <a:pt x="11546119" y="63791"/>
                </a:cubicBezTo>
                <a:lnTo>
                  <a:pt x="11546119" y="1219997"/>
                </a:lnTo>
                <a:cubicBezTo>
                  <a:pt x="11546119" y="1255228"/>
                  <a:pt x="11517559" y="1283788"/>
                  <a:pt x="11482328" y="1283788"/>
                </a:cubicBezTo>
                <a:lnTo>
                  <a:pt x="63791" y="1283788"/>
                </a:lnTo>
                <a:cubicBezTo>
                  <a:pt x="28560" y="1283788"/>
                  <a:pt x="0" y="1255228"/>
                  <a:pt x="0" y="1219997"/>
                </a:cubicBezTo>
                <a:lnTo>
                  <a:pt x="0" y="63791"/>
                </a:lnTo>
                <a:cubicBezTo>
                  <a:pt x="0" y="28560"/>
                  <a:pt x="28560" y="0"/>
                  <a:pt x="63791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5" name="Shape 43"/>
          <p:cNvSpPr/>
          <p:nvPr/>
        </p:nvSpPr>
        <p:spPr>
          <a:xfrm>
            <a:off x="506339" y="5616224"/>
            <a:ext cx="159477" cy="159477"/>
          </a:xfrm>
          <a:custGeom>
            <a:avLst/>
            <a:gdLst/>
            <a:ahLst/>
            <a:cxnLst/>
            <a:rect l="l" t="t" r="r" b="b"/>
            <a:pathLst>
              <a:path w="159477" h="159477">
                <a:moveTo>
                  <a:pt x="39869" y="99673"/>
                </a:moveTo>
                <a:lnTo>
                  <a:pt x="7631" y="99673"/>
                </a:lnTo>
                <a:cubicBezTo>
                  <a:pt x="-125" y="99673"/>
                  <a:pt x="-4890" y="91232"/>
                  <a:pt x="-903" y="84566"/>
                </a:cubicBezTo>
                <a:lnTo>
                  <a:pt x="15574" y="57094"/>
                </a:lnTo>
                <a:cubicBezTo>
                  <a:pt x="18284" y="52578"/>
                  <a:pt x="23143" y="49836"/>
                  <a:pt x="28407" y="49836"/>
                </a:cubicBezTo>
                <a:lnTo>
                  <a:pt x="57997" y="49836"/>
                </a:lnTo>
                <a:cubicBezTo>
                  <a:pt x="81701" y="9687"/>
                  <a:pt x="117053" y="7662"/>
                  <a:pt x="140695" y="11120"/>
                </a:cubicBezTo>
                <a:cubicBezTo>
                  <a:pt x="144682" y="11712"/>
                  <a:pt x="147796" y="14826"/>
                  <a:pt x="148357" y="18782"/>
                </a:cubicBezTo>
                <a:cubicBezTo>
                  <a:pt x="151814" y="42423"/>
                  <a:pt x="149790" y="77776"/>
                  <a:pt x="109640" y="101480"/>
                </a:cubicBezTo>
                <a:lnTo>
                  <a:pt x="109640" y="131070"/>
                </a:lnTo>
                <a:cubicBezTo>
                  <a:pt x="109640" y="136334"/>
                  <a:pt x="106899" y="141193"/>
                  <a:pt x="102383" y="143903"/>
                </a:cubicBezTo>
                <a:lnTo>
                  <a:pt x="74910" y="160380"/>
                </a:lnTo>
                <a:cubicBezTo>
                  <a:pt x="68276" y="164367"/>
                  <a:pt x="59804" y="159570"/>
                  <a:pt x="59804" y="151846"/>
                </a:cubicBezTo>
                <a:lnTo>
                  <a:pt x="59804" y="119608"/>
                </a:lnTo>
                <a:cubicBezTo>
                  <a:pt x="59804" y="108612"/>
                  <a:pt x="50864" y="99673"/>
                  <a:pt x="39869" y="99673"/>
                </a:cubicBezTo>
                <a:lnTo>
                  <a:pt x="39838" y="99673"/>
                </a:lnTo>
                <a:close/>
                <a:moveTo>
                  <a:pt x="124591" y="49836"/>
                </a:moveTo>
                <a:cubicBezTo>
                  <a:pt x="124591" y="41585"/>
                  <a:pt x="117892" y="34886"/>
                  <a:pt x="109640" y="34886"/>
                </a:cubicBezTo>
                <a:cubicBezTo>
                  <a:pt x="101389" y="34886"/>
                  <a:pt x="94689" y="41585"/>
                  <a:pt x="94689" y="49836"/>
                </a:cubicBezTo>
                <a:cubicBezTo>
                  <a:pt x="94689" y="58088"/>
                  <a:pt x="101389" y="64787"/>
                  <a:pt x="109640" y="64787"/>
                </a:cubicBezTo>
                <a:cubicBezTo>
                  <a:pt x="117892" y="64787"/>
                  <a:pt x="124591" y="58088"/>
                  <a:pt x="124591" y="49836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6" name="Text 44"/>
          <p:cNvSpPr/>
          <p:nvPr/>
        </p:nvSpPr>
        <p:spPr>
          <a:xfrm>
            <a:off x="685750" y="5584328"/>
            <a:ext cx="11099584" cy="22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6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L5：终极愿景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486404" y="5935177"/>
            <a:ext cx="3652018" cy="606012"/>
          </a:xfrm>
          <a:custGeom>
            <a:avLst/>
            <a:gdLst/>
            <a:ahLst/>
            <a:cxnLst/>
            <a:rect l="l" t="t" r="r" b="b"/>
            <a:pathLst>
              <a:path w="3652018" h="606012">
                <a:moveTo>
                  <a:pt x="63789" y="0"/>
                </a:moveTo>
                <a:lnTo>
                  <a:pt x="3588230" y="0"/>
                </a:lnTo>
                <a:cubicBezTo>
                  <a:pt x="3623459" y="0"/>
                  <a:pt x="3652018" y="28559"/>
                  <a:pt x="3652018" y="63789"/>
                </a:cubicBezTo>
                <a:lnTo>
                  <a:pt x="3652018" y="542223"/>
                </a:lnTo>
                <a:cubicBezTo>
                  <a:pt x="3652018" y="577453"/>
                  <a:pt x="3623459" y="606012"/>
                  <a:pt x="3588230" y="606012"/>
                </a:cubicBezTo>
                <a:lnTo>
                  <a:pt x="63789" y="606012"/>
                </a:lnTo>
                <a:cubicBezTo>
                  <a:pt x="28559" y="606012"/>
                  <a:pt x="0" y="577453"/>
                  <a:pt x="0" y="542223"/>
                </a:cubicBezTo>
                <a:lnTo>
                  <a:pt x="0" y="63789"/>
                </a:lnTo>
                <a:cubicBezTo>
                  <a:pt x="0" y="28559"/>
                  <a:pt x="28559" y="0"/>
                  <a:pt x="6378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8" name="Text 46"/>
          <p:cNvSpPr/>
          <p:nvPr/>
        </p:nvSpPr>
        <p:spPr>
          <a:xfrm>
            <a:off x="582090" y="6030863"/>
            <a:ext cx="3524437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新理论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82090" y="6286026"/>
            <a:ext cx="3516463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提出新的数据处理理论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4268309" y="5935177"/>
            <a:ext cx="3652018" cy="606012"/>
          </a:xfrm>
          <a:custGeom>
            <a:avLst/>
            <a:gdLst/>
            <a:ahLst/>
            <a:cxnLst/>
            <a:rect l="l" t="t" r="r" b="b"/>
            <a:pathLst>
              <a:path w="3652018" h="606012">
                <a:moveTo>
                  <a:pt x="63789" y="0"/>
                </a:moveTo>
                <a:lnTo>
                  <a:pt x="3588230" y="0"/>
                </a:lnTo>
                <a:cubicBezTo>
                  <a:pt x="3623459" y="0"/>
                  <a:pt x="3652018" y="28559"/>
                  <a:pt x="3652018" y="63789"/>
                </a:cubicBezTo>
                <a:lnTo>
                  <a:pt x="3652018" y="542223"/>
                </a:lnTo>
                <a:cubicBezTo>
                  <a:pt x="3652018" y="577453"/>
                  <a:pt x="3623459" y="606012"/>
                  <a:pt x="3588230" y="606012"/>
                </a:cubicBezTo>
                <a:lnTo>
                  <a:pt x="63789" y="606012"/>
                </a:lnTo>
                <a:cubicBezTo>
                  <a:pt x="28559" y="606012"/>
                  <a:pt x="0" y="577453"/>
                  <a:pt x="0" y="542223"/>
                </a:cubicBezTo>
                <a:lnTo>
                  <a:pt x="0" y="63789"/>
                </a:lnTo>
                <a:cubicBezTo>
                  <a:pt x="0" y="28559"/>
                  <a:pt x="28559" y="0"/>
                  <a:pt x="6378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1" name="Text 49"/>
          <p:cNvSpPr/>
          <p:nvPr/>
        </p:nvSpPr>
        <p:spPr>
          <a:xfrm>
            <a:off x="4363995" y="6030863"/>
            <a:ext cx="3524437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新算法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4363995" y="6286026"/>
            <a:ext cx="3516463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设计创新的算法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050276" y="5935177"/>
            <a:ext cx="3652018" cy="606012"/>
          </a:xfrm>
          <a:custGeom>
            <a:avLst/>
            <a:gdLst/>
            <a:ahLst/>
            <a:cxnLst/>
            <a:rect l="l" t="t" r="r" b="b"/>
            <a:pathLst>
              <a:path w="3652018" h="606012">
                <a:moveTo>
                  <a:pt x="63789" y="0"/>
                </a:moveTo>
                <a:lnTo>
                  <a:pt x="3588230" y="0"/>
                </a:lnTo>
                <a:cubicBezTo>
                  <a:pt x="3623459" y="0"/>
                  <a:pt x="3652018" y="28559"/>
                  <a:pt x="3652018" y="63789"/>
                </a:cubicBezTo>
                <a:lnTo>
                  <a:pt x="3652018" y="542223"/>
                </a:lnTo>
                <a:cubicBezTo>
                  <a:pt x="3652018" y="577453"/>
                  <a:pt x="3623459" y="606012"/>
                  <a:pt x="3588230" y="606012"/>
                </a:cubicBezTo>
                <a:lnTo>
                  <a:pt x="63789" y="606012"/>
                </a:lnTo>
                <a:cubicBezTo>
                  <a:pt x="28559" y="606012"/>
                  <a:pt x="0" y="577453"/>
                  <a:pt x="0" y="542223"/>
                </a:cubicBezTo>
                <a:lnTo>
                  <a:pt x="0" y="63789"/>
                </a:lnTo>
                <a:cubicBezTo>
                  <a:pt x="0" y="28559"/>
                  <a:pt x="28559" y="0"/>
                  <a:pt x="63789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4" name="Text 52"/>
          <p:cNvSpPr/>
          <p:nvPr/>
        </p:nvSpPr>
        <p:spPr>
          <a:xfrm>
            <a:off x="8145962" y="6030863"/>
            <a:ext cx="3524437" cy="1913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5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新范式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145962" y="6286026"/>
            <a:ext cx="3516463" cy="15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9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开创全新的方法论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385763" y="1849041"/>
            <a:ext cx="1352550" cy="390525"/>
          </a:xfrm>
          <a:custGeom>
            <a:avLst/>
            <a:gdLst/>
            <a:ahLst/>
            <a:cxnLst/>
            <a:rect l="l" t="t" r="r" b="b"/>
            <a:pathLst>
              <a:path w="1352550" h="390525">
                <a:moveTo>
                  <a:pt x="76199" y="0"/>
                </a:moveTo>
                <a:lnTo>
                  <a:pt x="1276351" y="0"/>
                </a:lnTo>
                <a:cubicBezTo>
                  <a:pt x="1318434" y="0"/>
                  <a:pt x="1352550" y="34116"/>
                  <a:pt x="1352550" y="76199"/>
                </a:cubicBezTo>
                <a:lnTo>
                  <a:pt x="1352550" y="314326"/>
                </a:lnTo>
                <a:cubicBezTo>
                  <a:pt x="1352550" y="356409"/>
                  <a:pt x="1318434" y="390525"/>
                  <a:pt x="1276351" y="390525"/>
                </a:cubicBezTo>
                <a:lnTo>
                  <a:pt x="76199" y="390525"/>
                </a:lnTo>
                <a:cubicBezTo>
                  <a:pt x="34144" y="390525"/>
                  <a:pt x="0" y="356381"/>
                  <a:pt x="0" y="314326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C9A86A">
              <a:alpha val="20000"/>
            </a:srgbClr>
          </a:solidFill>
          <a:ln w="12700">
            <a:solidFill>
              <a:srgbClr val="C9A86A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Text 2"/>
          <p:cNvSpPr/>
          <p:nvPr/>
        </p:nvSpPr>
        <p:spPr>
          <a:xfrm>
            <a:off x="542925" y="1930003"/>
            <a:ext cx="1114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kern="0" spc="60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08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472928"/>
            <a:ext cx="11772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结论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355877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8" name="Text 5"/>
          <p:cNvSpPr/>
          <p:nvPr/>
        </p:nvSpPr>
        <p:spPr>
          <a:xfrm>
            <a:off x="381000" y="3825478"/>
            <a:ext cx="74580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22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总结与展望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81000" y="4842272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38100" y="0"/>
                </a:lnTo>
                <a:cubicBezTo>
                  <a:pt x="59128" y="0"/>
                  <a:pt x="76200" y="17072"/>
                  <a:pt x="76200" y="38100"/>
                </a:cubicBezTo>
                <a:lnTo>
                  <a:pt x="76200" y="38100"/>
                </a:lnTo>
                <a:cubicBezTo>
                  <a:pt x="76200" y="59128"/>
                  <a:pt x="59128" y="76200"/>
                  <a:pt x="38100" y="76200"/>
                </a:cubicBezTo>
                <a:lnTo>
                  <a:pt x="38100" y="76200"/>
                </a:lnTo>
                <a:cubicBezTo>
                  <a:pt x="17072" y="76200"/>
                  <a:pt x="0" y="59128"/>
                  <a:pt x="0" y="381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0" name="Text 7"/>
          <p:cNvSpPr/>
          <p:nvPr/>
        </p:nvSpPr>
        <p:spPr>
          <a:xfrm>
            <a:off x="685800" y="4747022"/>
            <a:ext cx="1971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回顾核心贡献与未来方向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A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452" y="355452"/>
            <a:ext cx="11552187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0" b="1" kern="0" spc="56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CONCLUSION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55452" y="639813"/>
            <a:ext cx="11641050" cy="355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19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结论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5452" y="1101901"/>
            <a:ext cx="853085" cy="35545"/>
          </a:xfrm>
          <a:custGeom>
            <a:avLst/>
            <a:gdLst/>
            <a:ahLst/>
            <a:cxnLst/>
            <a:rect l="l" t="t" r="r" b="b"/>
            <a:pathLst>
              <a:path w="853085" h="35545">
                <a:moveTo>
                  <a:pt x="0" y="0"/>
                </a:moveTo>
                <a:lnTo>
                  <a:pt x="853085" y="0"/>
                </a:lnTo>
                <a:lnTo>
                  <a:pt x="853085" y="35545"/>
                </a:lnTo>
                <a:lnTo>
                  <a:pt x="0" y="35545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359895" y="1319615"/>
            <a:ext cx="5642799" cy="1181878"/>
          </a:xfrm>
          <a:custGeom>
            <a:avLst/>
            <a:gdLst/>
            <a:ahLst/>
            <a:cxnLst/>
            <a:rect l="l" t="t" r="r" b="b"/>
            <a:pathLst>
              <a:path w="5642799" h="1181878">
                <a:moveTo>
                  <a:pt x="71090" y="0"/>
                </a:moveTo>
                <a:lnTo>
                  <a:pt x="5571709" y="0"/>
                </a:lnTo>
                <a:cubicBezTo>
                  <a:pt x="5610971" y="0"/>
                  <a:pt x="5642799" y="31828"/>
                  <a:pt x="5642799" y="71090"/>
                </a:cubicBezTo>
                <a:lnTo>
                  <a:pt x="5642799" y="1110788"/>
                </a:lnTo>
                <a:cubicBezTo>
                  <a:pt x="5642799" y="1150050"/>
                  <a:pt x="5610971" y="1181878"/>
                  <a:pt x="5571709" y="1181878"/>
                </a:cubicBezTo>
                <a:lnTo>
                  <a:pt x="71090" y="1181878"/>
                </a:lnTo>
                <a:cubicBezTo>
                  <a:pt x="31828" y="1181878"/>
                  <a:pt x="0" y="1150050"/>
                  <a:pt x="0" y="1110788"/>
                </a:cubicBezTo>
                <a:lnTo>
                  <a:pt x="0" y="71090"/>
                </a:lnTo>
                <a:cubicBezTo>
                  <a:pt x="0" y="31828"/>
                  <a:pt x="31828" y="0"/>
                  <a:pt x="7109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564280" y="1537329"/>
            <a:ext cx="177726" cy="177726"/>
          </a:xfrm>
          <a:custGeom>
            <a:avLst/>
            <a:gdLst/>
            <a:ahLst/>
            <a:cxnLst/>
            <a:rect l="l" t="t" r="r" b="b"/>
            <a:pathLst>
              <a:path w="177726" h="177726">
                <a:moveTo>
                  <a:pt x="80706" y="1805"/>
                </a:moveTo>
                <a:cubicBezTo>
                  <a:pt x="85878" y="-590"/>
                  <a:pt x="91848" y="-590"/>
                  <a:pt x="97020" y="1805"/>
                </a:cubicBezTo>
                <a:lnTo>
                  <a:pt x="172901" y="36864"/>
                </a:lnTo>
                <a:cubicBezTo>
                  <a:pt x="175851" y="38218"/>
                  <a:pt x="177726" y="41169"/>
                  <a:pt x="177726" y="44431"/>
                </a:cubicBezTo>
                <a:cubicBezTo>
                  <a:pt x="177726" y="47694"/>
                  <a:pt x="175851" y="50645"/>
                  <a:pt x="172901" y="51999"/>
                </a:cubicBezTo>
                <a:lnTo>
                  <a:pt x="97020" y="87058"/>
                </a:lnTo>
                <a:cubicBezTo>
                  <a:pt x="91848" y="89453"/>
                  <a:pt x="85878" y="89453"/>
                  <a:pt x="80706" y="87058"/>
                </a:cubicBezTo>
                <a:lnTo>
                  <a:pt x="4825" y="51999"/>
                </a:lnTo>
                <a:cubicBezTo>
                  <a:pt x="1874" y="50610"/>
                  <a:pt x="0" y="47660"/>
                  <a:pt x="0" y="44431"/>
                </a:cubicBezTo>
                <a:cubicBezTo>
                  <a:pt x="0" y="41203"/>
                  <a:pt x="1874" y="38218"/>
                  <a:pt x="4825" y="36864"/>
                </a:cubicBezTo>
                <a:lnTo>
                  <a:pt x="80706" y="1805"/>
                </a:lnTo>
                <a:close/>
                <a:moveTo>
                  <a:pt x="16697" y="75811"/>
                </a:moveTo>
                <a:lnTo>
                  <a:pt x="73728" y="102158"/>
                </a:lnTo>
                <a:cubicBezTo>
                  <a:pt x="83344" y="106601"/>
                  <a:pt x="94417" y="106601"/>
                  <a:pt x="104032" y="102158"/>
                </a:cubicBezTo>
                <a:lnTo>
                  <a:pt x="161064" y="75811"/>
                </a:lnTo>
                <a:lnTo>
                  <a:pt x="172901" y="81296"/>
                </a:lnTo>
                <a:cubicBezTo>
                  <a:pt x="175851" y="82650"/>
                  <a:pt x="177726" y="85600"/>
                  <a:pt x="177726" y="88863"/>
                </a:cubicBezTo>
                <a:cubicBezTo>
                  <a:pt x="177726" y="92126"/>
                  <a:pt x="175851" y="95076"/>
                  <a:pt x="172901" y="96430"/>
                </a:cubicBezTo>
                <a:lnTo>
                  <a:pt x="97020" y="131489"/>
                </a:lnTo>
                <a:cubicBezTo>
                  <a:pt x="91848" y="133885"/>
                  <a:pt x="85878" y="133885"/>
                  <a:pt x="80706" y="131489"/>
                </a:cubicBezTo>
                <a:lnTo>
                  <a:pt x="4825" y="96430"/>
                </a:lnTo>
                <a:cubicBezTo>
                  <a:pt x="1874" y="95042"/>
                  <a:pt x="0" y="92091"/>
                  <a:pt x="0" y="88863"/>
                </a:cubicBezTo>
                <a:cubicBezTo>
                  <a:pt x="0" y="85635"/>
                  <a:pt x="1874" y="82650"/>
                  <a:pt x="4825" y="81296"/>
                </a:cubicBezTo>
                <a:lnTo>
                  <a:pt x="16662" y="75811"/>
                </a:lnTo>
                <a:close/>
                <a:moveTo>
                  <a:pt x="4825" y="125727"/>
                </a:moveTo>
                <a:lnTo>
                  <a:pt x="16662" y="120243"/>
                </a:lnTo>
                <a:lnTo>
                  <a:pt x="73694" y="146589"/>
                </a:lnTo>
                <a:cubicBezTo>
                  <a:pt x="83309" y="151032"/>
                  <a:pt x="94382" y="151032"/>
                  <a:pt x="103997" y="146589"/>
                </a:cubicBezTo>
                <a:lnTo>
                  <a:pt x="161029" y="120243"/>
                </a:lnTo>
                <a:lnTo>
                  <a:pt x="172866" y="125727"/>
                </a:lnTo>
                <a:cubicBezTo>
                  <a:pt x="175817" y="127081"/>
                  <a:pt x="177691" y="130032"/>
                  <a:pt x="177691" y="133294"/>
                </a:cubicBezTo>
                <a:cubicBezTo>
                  <a:pt x="177691" y="136557"/>
                  <a:pt x="175817" y="139508"/>
                  <a:pt x="172866" y="140862"/>
                </a:cubicBezTo>
                <a:lnTo>
                  <a:pt x="96986" y="175921"/>
                </a:lnTo>
                <a:cubicBezTo>
                  <a:pt x="91814" y="178316"/>
                  <a:pt x="85843" y="178316"/>
                  <a:pt x="80671" y="175921"/>
                </a:cubicBezTo>
                <a:lnTo>
                  <a:pt x="4825" y="140862"/>
                </a:lnTo>
                <a:cubicBezTo>
                  <a:pt x="1874" y="139473"/>
                  <a:pt x="0" y="136523"/>
                  <a:pt x="0" y="133294"/>
                </a:cubicBezTo>
                <a:cubicBezTo>
                  <a:pt x="0" y="130066"/>
                  <a:pt x="1874" y="127081"/>
                  <a:pt x="4825" y="125727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7" name="Text 5"/>
          <p:cNvSpPr/>
          <p:nvPr/>
        </p:nvSpPr>
        <p:spPr>
          <a:xfrm>
            <a:off x="764222" y="1501784"/>
            <a:ext cx="5145166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新型分层分类法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2064" y="1857236"/>
            <a:ext cx="5349551" cy="462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建立</a:t>
            </a:r>
            <a:r>
              <a:rPr lang="en-US" sz="112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首个系统性分层分类法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以解决术语歧义，为数据智能体领域提供统一的评估框架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59895" y="2652560"/>
            <a:ext cx="5642799" cy="1181878"/>
          </a:xfrm>
          <a:custGeom>
            <a:avLst/>
            <a:gdLst/>
            <a:ahLst/>
            <a:cxnLst/>
            <a:rect l="l" t="t" r="r" b="b"/>
            <a:pathLst>
              <a:path w="5642799" h="1181878">
                <a:moveTo>
                  <a:pt x="71090" y="0"/>
                </a:moveTo>
                <a:lnTo>
                  <a:pt x="5571709" y="0"/>
                </a:lnTo>
                <a:cubicBezTo>
                  <a:pt x="5610971" y="0"/>
                  <a:pt x="5642799" y="31828"/>
                  <a:pt x="5642799" y="71090"/>
                </a:cubicBezTo>
                <a:lnTo>
                  <a:pt x="5642799" y="1110788"/>
                </a:lnTo>
                <a:cubicBezTo>
                  <a:pt x="5642799" y="1150050"/>
                  <a:pt x="5610971" y="1181878"/>
                  <a:pt x="5571709" y="1181878"/>
                </a:cubicBezTo>
                <a:lnTo>
                  <a:pt x="71090" y="1181878"/>
                </a:lnTo>
                <a:cubicBezTo>
                  <a:pt x="31828" y="1181878"/>
                  <a:pt x="0" y="1150050"/>
                  <a:pt x="0" y="1110788"/>
                </a:cubicBezTo>
                <a:lnTo>
                  <a:pt x="0" y="71090"/>
                </a:lnTo>
                <a:cubicBezTo>
                  <a:pt x="0" y="31828"/>
                  <a:pt x="31828" y="0"/>
                  <a:pt x="7109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Shape 8"/>
          <p:cNvSpPr/>
          <p:nvPr/>
        </p:nvSpPr>
        <p:spPr>
          <a:xfrm>
            <a:off x="564280" y="2870274"/>
            <a:ext cx="177726" cy="177726"/>
          </a:xfrm>
          <a:custGeom>
            <a:avLst/>
            <a:gdLst/>
            <a:ahLst/>
            <a:cxnLst/>
            <a:rect l="l" t="t" r="r" b="b"/>
            <a:pathLst>
              <a:path w="177726" h="177726">
                <a:moveTo>
                  <a:pt x="22216" y="22216"/>
                </a:moveTo>
                <a:cubicBezTo>
                  <a:pt x="9962" y="22216"/>
                  <a:pt x="0" y="32178"/>
                  <a:pt x="0" y="44431"/>
                </a:cubicBezTo>
                <a:lnTo>
                  <a:pt x="0" y="133294"/>
                </a:lnTo>
                <a:cubicBezTo>
                  <a:pt x="0" y="145548"/>
                  <a:pt x="9962" y="155510"/>
                  <a:pt x="22216" y="155510"/>
                </a:cubicBezTo>
                <a:lnTo>
                  <a:pt x="155510" y="155510"/>
                </a:lnTo>
                <a:cubicBezTo>
                  <a:pt x="167764" y="155510"/>
                  <a:pt x="177726" y="145548"/>
                  <a:pt x="177726" y="133294"/>
                </a:cubicBezTo>
                <a:lnTo>
                  <a:pt x="177726" y="44431"/>
                </a:lnTo>
                <a:cubicBezTo>
                  <a:pt x="177726" y="32178"/>
                  <a:pt x="167764" y="22216"/>
                  <a:pt x="155510" y="22216"/>
                </a:cubicBezTo>
                <a:lnTo>
                  <a:pt x="22216" y="22216"/>
                </a:lnTo>
                <a:close/>
                <a:moveTo>
                  <a:pt x="55539" y="111079"/>
                </a:moveTo>
                <a:cubicBezTo>
                  <a:pt x="55539" y="117209"/>
                  <a:pt x="50562" y="122187"/>
                  <a:pt x="44431" y="122187"/>
                </a:cubicBezTo>
                <a:cubicBezTo>
                  <a:pt x="38301" y="122187"/>
                  <a:pt x="33324" y="117209"/>
                  <a:pt x="33324" y="111079"/>
                </a:cubicBezTo>
                <a:cubicBezTo>
                  <a:pt x="33324" y="104948"/>
                  <a:pt x="38301" y="99971"/>
                  <a:pt x="44431" y="99971"/>
                </a:cubicBezTo>
                <a:cubicBezTo>
                  <a:pt x="50562" y="99971"/>
                  <a:pt x="55539" y="104948"/>
                  <a:pt x="55539" y="111079"/>
                </a:cubicBezTo>
                <a:close/>
                <a:moveTo>
                  <a:pt x="44431" y="77755"/>
                </a:moveTo>
                <a:cubicBezTo>
                  <a:pt x="38301" y="77755"/>
                  <a:pt x="33324" y="72778"/>
                  <a:pt x="33324" y="66647"/>
                </a:cubicBezTo>
                <a:cubicBezTo>
                  <a:pt x="33324" y="60517"/>
                  <a:pt x="38301" y="55539"/>
                  <a:pt x="44431" y="55539"/>
                </a:cubicBezTo>
                <a:cubicBezTo>
                  <a:pt x="50562" y="55539"/>
                  <a:pt x="55539" y="60517"/>
                  <a:pt x="55539" y="66647"/>
                </a:cubicBezTo>
                <a:cubicBezTo>
                  <a:pt x="55539" y="72778"/>
                  <a:pt x="50562" y="77755"/>
                  <a:pt x="44431" y="77755"/>
                </a:cubicBezTo>
                <a:close/>
                <a:moveTo>
                  <a:pt x="86086" y="58316"/>
                </a:moveTo>
                <a:lnTo>
                  <a:pt x="136071" y="58316"/>
                </a:lnTo>
                <a:cubicBezTo>
                  <a:pt x="140688" y="58316"/>
                  <a:pt x="144402" y="62031"/>
                  <a:pt x="144402" y="66647"/>
                </a:cubicBezTo>
                <a:cubicBezTo>
                  <a:pt x="144402" y="71264"/>
                  <a:pt x="140688" y="74978"/>
                  <a:pt x="136071" y="74978"/>
                </a:cubicBezTo>
                <a:lnTo>
                  <a:pt x="86086" y="74978"/>
                </a:lnTo>
                <a:cubicBezTo>
                  <a:pt x="81469" y="74978"/>
                  <a:pt x="77755" y="71264"/>
                  <a:pt x="77755" y="66647"/>
                </a:cubicBezTo>
                <a:cubicBezTo>
                  <a:pt x="77755" y="62031"/>
                  <a:pt x="81469" y="58316"/>
                  <a:pt x="86086" y="58316"/>
                </a:cubicBezTo>
                <a:close/>
                <a:moveTo>
                  <a:pt x="86086" y="102748"/>
                </a:moveTo>
                <a:lnTo>
                  <a:pt x="136071" y="102748"/>
                </a:lnTo>
                <a:cubicBezTo>
                  <a:pt x="140688" y="102748"/>
                  <a:pt x="144402" y="106462"/>
                  <a:pt x="144402" y="111079"/>
                </a:cubicBezTo>
                <a:cubicBezTo>
                  <a:pt x="144402" y="115695"/>
                  <a:pt x="140688" y="119410"/>
                  <a:pt x="136071" y="119410"/>
                </a:cubicBezTo>
                <a:lnTo>
                  <a:pt x="86086" y="119410"/>
                </a:lnTo>
                <a:cubicBezTo>
                  <a:pt x="81469" y="119410"/>
                  <a:pt x="77755" y="115695"/>
                  <a:pt x="77755" y="111079"/>
                </a:cubicBezTo>
                <a:cubicBezTo>
                  <a:pt x="77755" y="106462"/>
                  <a:pt x="81469" y="102748"/>
                  <a:pt x="86086" y="10274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764222" y="2834729"/>
            <a:ext cx="5145166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结构化生命周期综述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42064" y="3190181"/>
            <a:ext cx="5349551" cy="462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对数据智能体的结构化综述，追溯数据相关任务中的</a:t>
            </a:r>
            <a:r>
              <a:rPr lang="en-US" sz="112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自主性进展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，映射最新技术，识别技术挑战和研究差距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191250" y="1319615"/>
            <a:ext cx="5642799" cy="950834"/>
          </a:xfrm>
          <a:custGeom>
            <a:avLst/>
            <a:gdLst/>
            <a:ahLst/>
            <a:cxnLst/>
            <a:rect l="l" t="t" r="r" b="b"/>
            <a:pathLst>
              <a:path w="5642799" h="950834">
                <a:moveTo>
                  <a:pt x="71094" y="0"/>
                </a:moveTo>
                <a:lnTo>
                  <a:pt x="5571705" y="0"/>
                </a:lnTo>
                <a:cubicBezTo>
                  <a:pt x="5610969" y="0"/>
                  <a:pt x="5642799" y="31830"/>
                  <a:pt x="5642799" y="71094"/>
                </a:cubicBezTo>
                <a:lnTo>
                  <a:pt x="5642799" y="879740"/>
                </a:lnTo>
                <a:cubicBezTo>
                  <a:pt x="5642799" y="919004"/>
                  <a:pt x="5610969" y="950834"/>
                  <a:pt x="5571705" y="950834"/>
                </a:cubicBezTo>
                <a:lnTo>
                  <a:pt x="71094" y="950834"/>
                </a:lnTo>
                <a:cubicBezTo>
                  <a:pt x="31830" y="950834"/>
                  <a:pt x="0" y="919004"/>
                  <a:pt x="0" y="879740"/>
                </a:cubicBezTo>
                <a:lnTo>
                  <a:pt x="0" y="71094"/>
                </a:lnTo>
                <a:cubicBezTo>
                  <a:pt x="0" y="31856"/>
                  <a:pt x="31856" y="0"/>
                  <a:pt x="7109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Shape 12"/>
          <p:cNvSpPr/>
          <p:nvPr/>
        </p:nvSpPr>
        <p:spPr>
          <a:xfrm>
            <a:off x="6395635" y="1537329"/>
            <a:ext cx="177726" cy="177726"/>
          </a:xfrm>
          <a:custGeom>
            <a:avLst/>
            <a:gdLst/>
            <a:ahLst/>
            <a:cxnLst/>
            <a:rect l="l" t="t" r="r" b="b"/>
            <a:pathLst>
              <a:path w="177726" h="177726">
                <a:moveTo>
                  <a:pt x="22216" y="22216"/>
                </a:moveTo>
                <a:cubicBezTo>
                  <a:pt x="22216" y="16072"/>
                  <a:pt x="17252" y="11108"/>
                  <a:pt x="11108" y="11108"/>
                </a:cubicBezTo>
                <a:cubicBezTo>
                  <a:pt x="4964" y="11108"/>
                  <a:pt x="0" y="16072"/>
                  <a:pt x="0" y="22216"/>
                </a:cubicBezTo>
                <a:lnTo>
                  <a:pt x="0" y="138848"/>
                </a:lnTo>
                <a:cubicBezTo>
                  <a:pt x="0" y="154191"/>
                  <a:pt x="12427" y="166618"/>
                  <a:pt x="27770" y="166618"/>
                </a:cubicBezTo>
                <a:lnTo>
                  <a:pt x="166618" y="166618"/>
                </a:lnTo>
                <a:cubicBezTo>
                  <a:pt x="172762" y="166618"/>
                  <a:pt x="177726" y="161654"/>
                  <a:pt x="177726" y="155510"/>
                </a:cubicBezTo>
                <a:cubicBezTo>
                  <a:pt x="177726" y="149366"/>
                  <a:pt x="172762" y="144402"/>
                  <a:pt x="166618" y="144402"/>
                </a:cubicBezTo>
                <a:lnTo>
                  <a:pt x="27770" y="144402"/>
                </a:lnTo>
                <a:cubicBezTo>
                  <a:pt x="24715" y="144402"/>
                  <a:pt x="22216" y="141903"/>
                  <a:pt x="22216" y="138848"/>
                </a:cubicBezTo>
                <a:lnTo>
                  <a:pt x="22216" y="22216"/>
                </a:lnTo>
                <a:close/>
                <a:moveTo>
                  <a:pt x="163355" y="52276"/>
                </a:moveTo>
                <a:cubicBezTo>
                  <a:pt x="167694" y="47937"/>
                  <a:pt x="167694" y="40891"/>
                  <a:pt x="163355" y="36552"/>
                </a:cubicBezTo>
                <a:cubicBezTo>
                  <a:pt x="159016" y="32213"/>
                  <a:pt x="151970" y="32213"/>
                  <a:pt x="147631" y="36552"/>
                </a:cubicBezTo>
                <a:lnTo>
                  <a:pt x="111079" y="73138"/>
                </a:lnTo>
                <a:lnTo>
                  <a:pt x="91154" y="53248"/>
                </a:lnTo>
                <a:cubicBezTo>
                  <a:pt x="86815" y="48909"/>
                  <a:pt x="79768" y="48909"/>
                  <a:pt x="75429" y="53248"/>
                </a:cubicBezTo>
                <a:lnTo>
                  <a:pt x="42106" y="86572"/>
                </a:lnTo>
                <a:cubicBezTo>
                  <a:pt x="37767" y="90911"/>
                  <a:pt x="37767" y="97958"/>
                  <a:pt x="42106" y="102297"/>
                </a:cubicBezTo>
                <a:cubicBezTo>
                  <a:pt x="46445" y="106636"/>
                  <a:pt x="53491" y="106636"/>
                  <a:pt x="57830" y="102297"/>
                </a:cubicBezTo>
                <a:lnTo>
                  <a:pt x="83309" y="76818"/>
                </a:lnTo>
                <a:lnTo>
                  <a:pt x="103234" y="96743"/>
                </a:lnTo>
                <a:cubicBezTo>
                  <a:pt x="107573" y="101082"/>
                  <a:pt x="114619" y="101082"/>
                  <a:pt x="118958" y="96743"/>
                </a:cubicBezTo>
                <a:lnTo>
                  <a:pt x="163390" y="52311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595577" y="1501784"/>
            <a:ext cx="5145166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演化飞跃分析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373419" y="1857236"/>
            <a:ext cx="5349551" cy="231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识别当前</a:t>
            </a:r>
            <a:r>
              <a:rPr lang="en-US" sz="112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L2数据智能体的局限性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，强调</a:t>
            </a:r>
            <a:r>
              <a:rPr lang="en-US" sz="112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L2到L3的关键转变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是主要研究前沿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191250" y="2421516"/>
            <a:ext cx="5642799" cy="950834"/>
          </a:xfrm>
          <a:custGeom>
            <a:avLst/>
            <a:gdLst/>
            <a:ahLst/>
            <a:cxnLst/>
            <a:rect l="l" t="t" r="r" b="b"/>
            <a:pathLst>
              <a:path w="5642799" h="950834">
                <a:moveTo>
                  <a:pt x="71094" y="0"/>
                </a:moveTo>
                <a:lnTo>
                  <a:pt x="5571705" y="0"/>
                </a:lnTo>
                <a:cubicBezTo>
                  <a:pt x="5610969" y="0"/>
                  <a:pt x="5642799" y="31830"/>
                  <a:pt x="5642799" y="71094"/>
                </a:cubicBezTo>
                <a:lnTo>
                  <a:pt x="5642799" y="879740"/>
                </a:lnTo>
                <a:cubicBezTo>
                  <a:pt x="5642799" y="919004"/>
                  <a:pt x="5610969" y="950834"/>
                  <a:pt x="5571705" y="950834"/>
                </a:cubicBezTo>
                <a:lnTo>
                  <a:pt x="71094" y="950834"/>
                </a:lnTo>
                <a:cubicBezTo>
                  <a:pt x="31830" y="950834"/>
                  <a:pt x="0" y="919004"/>
                  <a:pt x="0" y="879740"/>
                </a:cubicBezTo>
                <a:lnTo>
                  <a:pt x="0" y="71094"/>
                </a:lnTo>
                <a:cubicBezTo>
                  <a:pt x="0" y="31856"/>
                  <a:pt x="31856" y="0"/>
                  <a:pt x="7109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Shape 16"/>
          <p:cNvSpPr/>
          <p:nvPr/>
        </p:nvSpPr>
        <p:spPr>
          <a:xfrm>
            <a:off x="6395635" y="2639230"/>
            <a:ext cx="177726" cy="177726"/>
          </a:xfrm>
          <a:custGeom>
            <a:avLst/>
            <a:gdLst/>
            <a:ahLst/>
            <a:cxnLst/>
            <a:rect l="l" t="t" r="r" b="b"/>
            <a:pathLst>
              <a:path w="177726" h="177726">
                <a:moveTo>
                  <a:pt x="77720" y="11108"/>
                </a:moveTo>
                <a:lnTo>
                  <a:pt x="51270" y="11108"/>
                </a:lnTo>
                <a:cubicBezTo>
                  <a:pt x="41064" y="11108"/>
                  <a:pt x="32143" y="18085"/>
                  <a:pt x="29714" y="27978"/>
                </a:cubicBezTo>
                <a:lnTo>
                  <a:pt x="486" y="145964"/>
                </a:lnTo>
                <a:cubicBezTo>
                  <a:pt x="-2117" y="156447"/>
                  <a:pt x="5832" y="166618"/>
                  <a:pt x="16662" y="166618"/>
                </a:cubicBezTo>
                <a:lnTo>
                  <a:pt x="77720" y="166618"/>
                </a:lnTo>
                <a:lnTo>
                  <a:pt x="77720" y="144402"/>
                </a:lnTo>
                <a:cubicBezTo>
                  <a:pt x="77720" y="138258"/>
                  <a:pt x="82684" y="133294"/>
                  <a:pt x="88828" y="133294"/>
                </a:cubicBezTo>
                <a:cubicBezTo>
                  <a:pt x="94972" y="133294"/>
                  <a:pt x="99936" y="138258"/>
                  <a:pt x="99936" y="144402"/>
                </a:cubicBezTo>
                <a:lnTo>
                  <a:pt x="99936" y="166618"/>
                </a:lnTo>
                <a:lnTo>
                  <a:pt x="161064" y="166618"/>
                </a:lnTo>
                <a:cubicBezTo>
                  <a:pt x="171894" y="166618"/>
                  <a:pt x="179843" y="156447"/>
                  <a:pt x="177240" y="145964"/>
                </a:cubicBezTo>
                <a:lnTo>
                  <a:pt x="148047" y="27978"/>
                </a:lnTo>
                <a:cubicBezTo>
                  <a:pt x="145583" y="18085"/>
                  <a:pt x="136696" y="11108"/>
                  <a:pt x="126456" y="11108"/>
                </a:cubicBezTo>
                <a:lnTo>
                  <a:pt x="99936" y="11108"/>
                </a:lnTo>
                <a:lnTo>
                  <a:pt x="99936" y="33324"/>
                </a:lnTo>
                <a:cubicBezTo>
                  <a:pt x="99936" y="39468"/>
                  <a:pt x="94972" y="44431"/>
                  <a:pt x="88828" y="44431"/>
                </a:cubicBezTo>
                <a:cubicBezTo>
                  <a:pt x="82684" y="44431"/>
                  <a:pt x="77720" y="39468"/>
                  <a:pt x="77720" y="33324"/>
                </a:cubicBezTo>
                <a:lnTo>
                  <a:pt x="77720" y="11108"/>
                </a:lnTo>
                <a:close/>
                <a:moveTo>
                  <a:pt x="99936" y="77755"/>
                </a:moveTo>
                <a:lnTo>
                  <a:pt x="99936" y="99971"/>
                </a:lnTo>
                <a:cubicBezTo>
                  <a:pt x="99936" y="106115"/>
                  <a:pt x="94972" y="111079"/>
                  <a:pt x="88828" y="111079"/>
                </a:cubicBezTo>
                <a:cubicBezTo>
                  <a:pt x="82684" y="111079"/>
                  <a:pt x="77720" y="106115"/>
                  <a:pt x="77720" y="99971"/>
                </a:cubicBezTo>
                <a:lnTo>
                  <a:pt x="77720" y="77755"/>
                </a:lnTo>
                <a:cubicBezTo>
                  <a:pt x="77720" y="71611"/>
                  <a:pt x="82684" y="66647"/>
                  <a:pt x="88828" y="66647"/>
                </a:cubicBezTo>
                <a:cubicBezTo>
                  <a:pt x="94972" y="66647"/>
                  <a:pt x="99936" y="71611"/>
                  <a:pt x="99936" y="77755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595577" y="2603685"/>
            <a:ext cx="5145166" cy="248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99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前瞻性路线图和愿景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373419" y="2959137"/>
            <a:ext cx="5349551" cy="2310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详细说明向</a:t>
            </a:r>
            <a:r>
              <a:rPr lang="en-US" sz="112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主动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和最终</a:t>
            </a:r>
            <a:r>
              <a:rPr lang="en-US" sz="112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生成式、完全自主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数据智能体的有前景的未来方向和愿景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59895" y="3946619"/>
            <a:ext cx="11472210" cy="1892781"/>
          </a:xfrm>
          <a:custGeom>
            <a:avLst/>
            <a:gdLst/>
            <a:ahLst/>
            <a:cxnLst/>
            <a:rect l="l" t="t" r="r" b="b"/>
            <a:pathLst>
              <a:path w="11472210" h="1892781">
                <a:moveTo>
                  <a:pt x="71093" y="0"/>
                </a:moveTo>
                <a:lnTo>
                  <a:pt x="11401117" y="0"/>
                </a:lnTo>
                <a:cubicBezTo>
                  <a:pt x="11440381" y="0"/>
                  <a:pt x="11472210" y="31829"/>
                  <a:pt x="11472210" y="71093"/>
                </a:cubicBezTo>
                <a:lnTo>
                  <a:pt x="11472210" y="1821688"/>
                </a:lnTo>
                <a:cubicBezTo>
                  <a:pt x="11472210" y="1860952"/>
                  <a:pt x="11440381" y="1892781"/>
                  <a:pt x="11401117" y="1892781"/>
                </a:cubicBezTo>
                <a:lnTo>
                  <a:pt x="71093" y="1892781"/>
                </a:lnTo>
                <a:cubicBezTo>
                  <a:pt x="31829" y="1892781"/>
                  <a:pt x="0" y="1860952"/>
                  <a:pt x="0" y="1821688"/>
                </a:cubicBezTo>
                <a:lnTo>
                  <a:pt x="0" y="71093"/>
                </a:lnTo>
                <a:cubicBezTo>
                  <a:pt x="0" y="31829"/>
                  <a:pt x="31829" y="0"/>
                  <a:pt x="71093" y="0"/>
                </a:cubicBezTo>
                <a:close/>
              </a:path>
            </a:pathLst>
          </a:custGeom>
          <a:solidFill>
            <a:srgbClr val="C9A86A">
              <a:alpha val="10196"/>
            </a:srgbClr>
          </a:solidFill>
          <a:ln w="12700">
            <a:solidFill>
              <a:srgbClr val="C9A86A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Shape 20"/>
          <p:cNvSpPr/>
          <p:nvPr/>
        </p:nvSpPr>
        <p:spPr>
          <a:xfrm>
            <a:off x="568723" y="4164333"/>
            <a:ext cx="213271" cy="213271"/>
          </a:xfrm>
          <a:custGeom>
            <a:avLst/>
            <a:gdLst/>
            <a:ahLst/>
            <a:cxnLst/>
            <a:rect l="l" t="t" r="r" b="b"/>
            <a:pathLst>
              <a:path w="213271" h="213271">
                <a:moveTo>
                  <a:pt x="139959" y="146624"/>
                </a:moveTo>
                <a:cubicBezTo>
                  <a:pt x="180447" y="146624"/>
                  <a:pt x="213271" y="113800"/>
                  <a:pt x="213271" y="73312"/>
                </a:cubicBezTo>
                <a:cubicBezTo>
                  <a:pt x="213271" y="32824"/>
                  <a:pt x="180447" y="0"/>
                  <a:pt x="139959" y="0"/>
                </a:cubicBezTo>
                <a:cubicBezTo>
                  <a:pt x="99471" y="0"/>
                  <a:pt x="66647" y="32824"/>
                  <a:pt x="66647" y="73312"/>
                </a:cubicBezTo>
                <a:cubicBezTo>
                  <a:pt x="66647" y="81101"/>
                  <a:pt x="67855" y="88641"/>
                  <a:pt x="70105" y="95680"/>
                </a:cubicBezTo>
                <a:lnTo>
                  <a:pt x="2916" y="162869"/>
                </a:lnTo>
                <a:cubicBezTo>
                  <a:pt x="1041" y="164744"/>
                  <a:pt x="0" y="167285"/>
                  <a:pt x="0" y="169950"/>
                </a:cubicBezTo>
                <a:lnTo>
                  <a:pt x="0" y="203274"/>
                </a:lnTo>
                <a:cubicBezTo>
                  <a:pt x="0" y="208814"/>
                  <a:pt x="4457" y="213271"/>
                  <a:pt x="9997" y="213271"/>
                </a:cubicBezTo>
                <a:lnTo>
                  <a:pt x="43321" y="213271"/>
                </a:lnTo>
                <a:cubicBezTo>
                  <a:pt x="48861" y="213271"/>
                  <a:pt x="53318" y="208814"/>
                  <a:pt x="53318" y="203274"/>
                </a:cubicBezTo>
                <a:lnTo>
                  <a:pt x="53318" y="186612"/>
                </a:lnTo>
                <a:lnTo>
                  <a:pt x="69980" y="186612"/>
                </a:lnTo>
                <a:cubicBezTo>
                  <a:pt x="75520" y="186612"/>
                  <a:pt x="79977" y="182155"/>
                  <a:pt x="79977" y="176615"/>
                </a:cubicBezTo>
                <a:lnTo>
                  <a:pt x="79977" y="159953"/>
                </a:lnTo>
                <a:lnTo>
                  <a:pt x="96638" y="159953"/>
                </a:lnTo>
                <a:cubicBezTo>
                  <a:pt x="99304" y="159953"/>
                  <a:pt x="101845" y="158912"/>
                  <a:pt x="103720" y="157038"/>
                </a:cubicBezTo>
                <a:lnTo>
                  <a:pt x="117591" y="143167"/>
                </a:lnTo>
                <a:cubicBezTo>
                  <a:pt x="124630" y="145416"/>
                  <a:pt x="132170" y="146624"/>
                  <a:pt x="139959" y="146624"/>
                </a:cubicBezTo>
                <a:close/>
                <a:moveTo>
                  <a:pt x="156621" y="39988"/>
                </a:moveTo>
                <a:cubicBezTo>
                  <a:pt x="165817" y="39988"/>
                  <a:pt x="173283" y="47454"/>
                  <a:pt x="173283" y="56650"/>
                </a:cubicBezTo>
                <a:cubicBezTo>
                  <a:pt x="173283" y="65846"/>
                  <a:pt x="165817" y="73312"/>
                  <a:pt x="156621" y="73312"/>
                </a:cubicBezTo>
                <a:cubicBezTo>
                  <a:pt x="147425" y="73312"/>
                  <a:pt x="139959" y="65846"/>
                  <a:pt x="139959" y="56650"/>
                </a:cubicBezTo>
                <a:cubicBezTo>
                  <a:pt x="139959" y="47454"/>
                  <a:pt x="147425" y="39988"/>
                  <a:pt x="156621" y="39988"/>
                </a:cubicBez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808653" y="4128788"/>
            <a:ext cx="10947918" cy="284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679" b="1" dirty="0">
                <a:solidFill>
                  <a:srgbClr val="C9A86A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核心要点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42064" y="4555330"/>
            <a:ext cx="2674776" cy="1101901"/>
          </a:xfrm>
          <a:custGeom>
            <a:avLst/>
            <a:gdLst/>
            <a:ahLst/>
            <a:cxnLst/>
            <a:rect l="l" t="t" r="r" b="b"/>
            <a:pathLst>
              <a:path w="2674776" h="1101901">
                <a:moveTo>
                  <a:pt x="71095" y="0"/>
                </a:moveTo>
                <a:lnTo>
                  <a:pt x="2603681" y="0"/>
                </a:lnTo>
                <a:cubicBezTo>
                  <a:pt x="2642945" y="0"/>
                  <a:pt x="2674776" y="31830"/>
                  <a:pt x="2674776" y="71095"/>
                </a:cubicBezTo>
                <a:lnTo>
                  <a:pt x="2674776" y="1030806"/>
                </a:lnTo>
                <a:cubicBezTo>
                  <a:pt x="2674776" y="1070071"/>
                  <a:pt x="2642945" y="1101901"/>
                  <a:pt x="2603681" y="1101901"/>
                </a:cubicBezTo>
                <a:lnTo>
                  <a:pt x="71095" y="1101901"/>
                </a:lnTo>
                <a:cubicBezTo>
                  <a:pt x="31830" y="1101901"/>
                  <a:pt x="0" y="1070071"/>
                  <a:pt x="0" y="1030806"/>
                </a:cubicBezTo>
                <a:lnTo>
                  <a:pt x="0" y="71095"/>
                </a:lnTo>
                <a:cubicBezTo>
                  <a:pt x="0" y="31830"/>
                  <a:pt x="31830" y="0"/>
                  <a:pt x="710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5" name="Text 23"/>
          <p:cNvSpPr/>
          <p:nvPr/>
        </p:nvSpPr>
        <p:spPr>
          <a:xfrm>
            <a:off x="604268" y="4697511"/>
            <a:ext cx="2550367" cy="355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19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8700" y="5124053"/>
            <a:ext cx="2461504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自主性层级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53143" y="5337324"/>
            <a:ext cx="2452618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从L0到L5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355549" y="4555330"/>
            <a:ext cx="2674776" cy="1101901"/>
          </a:xfrm>
          <a:custGeom>
            <a:avLst/>
            <a:gdLst/>
            <a:ahLst/>
            <a:cxnLst/>
            <a:rect l="l" t="t" r="r" b="b"/>
            <a:pathLst>
              <a:path w="2674776" h="1101901">
                <a:moveTo>
                  <a:pt x="71095" y="0"/>
                </a:moveTo>
                <a:lnTo>
                  <a:pt x="2603681" y="0"/>
                </a:lnTo>
                <a:cubicBezTo>
                  <a:pt x="2642945" y="0"/>
                  <a:pt x="2674776" y="31830"/>
                  <a:pt x="2674776" y="71095"/>
                </a:cubicBezTo>
                <a:lnTo>
                  <a:pt x="2674776" y="1030806"/>
                </a:lnTo>
                <a:cubicBezTo>
                  <a:pt x="2674776" y="1070071"/>
                  <a:pt x="2642945" y="1101901"/>
                  <a:pt x="2603681" y="1101901"/>
                </a:cubicBezTo>
                <a:lnTo>
                  <a:pt x="71095" y="1101901"/>
                </a:lnTo>
                <a:cubicBezTo>
                  <a:pt x="31830" y="1101901"/>
                  <a:pt x="0" y="1070071"/>
                  <a:pt x="0" y="1030806"/>
                </a:cubicBezTo>
                <a:lnTo>
                  <a:pt x="0" y="71095"/>
                </a:lnTo>
                <a:cubicBezTo>
                  <a:pt x="0" y="31830"/>
                  <a:pt x="31830" y="0"/>
                  <a:pt x="710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29" name="Text 27"/>
          <p:cNvSpPr/>
          <p:nvPr/>
        </p:nvSpPr>
        <p:spPr>
          <a:xfrm>
            <a:off x="3417753" y="4697511"/>
            <a:ext cx="2550367" cy="355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19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3462185" y="5124053"/>
            <a:ext cx="2461504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核心领域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3466628" y="5337324"/>
            <a:ext cx="2452618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管理/准备/分析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169034" y="4555330"/>
            <a:ext cx="2674776" cy="1101901"/>
          </a:xfrm>
          <a:custGeom>
            <a:avLst/>
            <a:gdLst/>
            <a:ahLst/>
            <a:cxnLst/>
            <a:rect l="l" t="t" r="r" b="b"/>
            <a:pathLst>
              <a:path w="2674776" h="1101901">
                <a:moveTo>
                  <a:pt x="71095" y="0"/>
                </a:moveTo>
                <a:lnTo>
                  <a:pt x="2603681" y="0"/>
                </a:lnTo>
                <a:cubicBezTo>
                  <a:pt x="2642945" y="0"/>
                  <a:pt x="2674776" y="31830"/>
                  <a:pt x="2674776" y="71095"/>
                </a:cubicBezTo>
                <a:lnTo>
                  <a:pt x="2674776" y="1030806"/>
                </a:lnTo>
                <a:cubicBezTo>
                  <a:pt x="2674776" y="1070071"/>
                  <a:pt x="2642945" y="1101901"/>
                  <a:pt x="2603681" y="1101901"/>
                </a:cubicBezTo>
                <a:lnTo>
                  <a:pt x="71095" y="1101901"/>
                </a:lnTo>
                <a:cubicBezTo>
                  <a:pt x="31830" y="1101901"/>
                  <a:pt x="0" y="1070071"/>
                  <a:pt x="0" y="1030806"/>
                </a:cubicBezTo>
                <a:lnTo>
                  <a:pt x="0" y="71095"/>
                </a:lnTo>
                <a:cubicBezTo>
                  <a:pt x="0" y="31830"/>
                  <a:pt x="31830" y="0"/>
                  <a:pt x="710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3" name="Text 31"/>
          <p:cNvSpPr/>
          <p:nvPr/>
        </p:nvSpPr>
        <p:spPr>
          <a:xfrm>
            <a:off x="6231238" y="4697511"/>
            <a:ext cx="2550367" cy="355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19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L3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275670" y="5124053"/>
            <a:ext cx="2461504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关键跃迁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280113" y="5337324"/>
            <a:ext cx="2452618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条件自主性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982519" y="4555330"/>
            <a:ext cx="2674776" cy="1101901"/>
          </a:xfrm>
          <a:custGeom>
            <a:avLst/>
            <a:gdLst/>
            <a:ahLst/>
            <a:cxnLst/>
            <a:rect l="l" t="t" r="r" b="b"/>
            <a:pathLst>
              <a:path w="2674776" h="1101901">
                <a:moveTo>
                  <a:pt x="71095" y="0"/>
                </a:moveTo>
                <a:lnTo>
                  <a:pt x="2603681" y="0"/>
                </a:lnTo>
                <a:cubicBezTo>
                  <a:pt x="2642945" y="0"/>
                  <a:pt x="2674776" y="31830"/>
                  <a:pt x="2674776" y="71095"/>
                </a:cubicBezTo>
                <a:lnTo>
                  <a:pt x="2674776" y="1030806"/>
                </a:lnTo>
                <a:cubicBezTo>
                  <a:pt x="2674776" y="1070071"/>
                  <a:pt x="2642945" y="1101901"/>
                  <a:pt x="2603681" y="1101901"/>
                </a:cubicBezTo>
                <a:lnTo>
                  <a:pt x="71095" y="1101901"/>
                </a:lnTo>
                <a:cubicBezTo>
                  <a:pt x="31830" y="1101901"/>
                  <a:pt x="0" y="1070071"/>
                  <a:pt x="0" y="1030806"/>
                </a:cubicBezTo>
                <a:lnTo>
                  <a:pt x="0" y="71095"/>
                </a:lnTo>
                <a:cubicBezTo>
                  <a:pt x="0" y="31830"/>
                  <a:pt x="31830" y="0"/>
                  <a:pt x="710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37" name="Text 35"/>
          <p:cNvSpPr/>
          <p:nvPr/>
        </p:nvSpPr>
        <p:spPr>
          <a:xfrm>
            <a:off x="9044723" y="4697511"/>
            <a:ext cx="2550367" cy="3554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519" b="1" dirty="0">
                <a:solidFill>
                  <a:srgbClr val="C9A86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∞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9089155" y="5124053"/>
            <a:ext cx="2461504" cy="2132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未来可能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9093598" y="5337324"/>
            <a:ext cx="2452618" cy="1777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980" dirty="0">
                <a:solidFill>
                  <a:srgbClr val="8D99AE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完全自主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59895" y="5983480"/>
            <a:ext cx="11472210" cy="755335"/>
          </a:xfrm>
          <a:custGeom>
            <a:avLst/>
            <a:gdLst/>
            <a:ahLst/>
            <a:cxnLst/>
            <a:rect l="l" t="t" r="r" b="b"/>
            <a:pathLst>
              <a:path w="11472210" h="755335">
                <a:moveTo>
                  <a:pt x="71092" y="0"/>
                </a:moveTo>
                <a:lnTo>
                  <a:pt x="11401118" y="0"/>
                </a:lnTo>
                <a:cubicBezTo>
                  <a:pt x="11440381" y="0"/>
                  <a:pt x="11472210" y="31829"/>
                  <a:pt x="11472210" y="71092"/>
                </a:cubicBezTo>
                <a:lnTo>
                  <a:pt x="11472210" y="684243"/>
                </a:lnTo>
                <a:cubicBezTo>
                  <a:pt x="11472210" y="723506"/>
                  <a:pt x="11440381" y="755335"/>
                  <a:pt x="11401118" y="755335"/>
                </a:cubicBezTo>
                <a:lnTo>
                  <a:pt x="71092" y="755335"/>
                </a:lnTo>
                <a:cubicBezTo>
                  <a:pt x="31829" y="755335"/>
                  <a:pt x="0" y="723506"/>
                  <a:pt x="0" y="684243"/>
                </a:cubicBezTo>
                <a:lnTo>
                  <a:pt x="0" y="71092"/>
                </a:lnTo>
                <a:cubicBezTo>
                  <a:pt x="0" y="31829"/>
                  <a:pt x="31829" y="0"/>
                  <a:pt x="7109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2700">
            <a:solidFill>
              <a:srgbClr val="4A6C8C">
                <a:alpha val="30196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Shape 39"/>
          <p:cNvSpPr/>
          <p:nvPr/>
        </p:nvSpPr>
        <p:spPr>
          <a:xfrm>
            <a:off x="533178" y="6174536"/>
            <a:ext cx="124408" cy="142181"/>
          </a:xfrm>
          <a:custGeom>
            <a:avLst/>
            <a:gdLst/>
            <a:ahLst/>
            <a:cxnLst/>
            <a:rect l="l" t="t" r="r" b="b"/>
            <a:pathLst>
              <a:path w="124408" h="142181">
                <a:moveTo>
                  <a:pt x="0" y="59983"/>
                </a:moveTo>
                <a:cubicBezTo>
                  <a:pt x="0" y="41571"/>
                  <a:pt x="14912" y="26659"/>
                  <a:pt x="33324" y="26659"/>
                </a:cubicBezTo>
                <a:lnTo>
                  <a:pt x="35545" y="26659"/>
                </a:lnTo>
                <a:cubicBezTo>
                  <a:pt x="40460" y="26659"/>
                  <a:pt x="44431" y="30630"/>
                  <a:pt x="44431" y="35545"/>
                </a:cubicBezTo>
                <a:cubicBezTo>
                  <a:pt x="44431" y="40460"/>
                  <a:pt x="40460" y="44431"/>
                  <a:pt x="35545" y="44431"/>
                </a:cubicBezTo>
                <a:lnTo>
                  <a:pt x="33324" y="44431"/>
                </a:lnTo>
                <a:cubicBezTo>
                  <a:pt x="24743" y="44431"/>
                  <a:pt x="17773" y="51402"/>
                  <a:pt x="17773" y="59983"/>
                </a:cubicBezTo>
                <a:lnTo>
                  <a:pt x="17773" y="62204"/>
                </a:lnTo>
                <a:lnTo>
                  <a:pt x="35545" y="62204"/>
                </a:lnTo>
                <a:cubicBezTo>
                  <a:pt x="45348" y="62204"/>
                  <a:pt x="53318" y="70174"/>
                  <a:pt x="53318" y="79977"/>
                </a:cubicBezTo>
                <a:lnTo>
                  <a:pt x="53318" y="97749"/>
                </a:lnTo>
                <a:cubicBezTo>
                  <a:pt x="53318" y="107552"/>
                  <a:pt x="45348" y="115522"/>
                  <a:pt x="35545" y="115522"/>
                </a:cubicBezTo>
                <a:lnTo>
                  <a:pt x="17773" y="115522"/>
                </a:lnTo>
                <a:cubicBezTo>
                  <a:pt x="7970" y="115522"/>
                  <a:pt x="0" y="107552"/>
                  <a:pt x="0" y="97749"/>
                </a:cubicBezTo>
                <a:lnTo>
                  <a:pt x="0" y="59983"/>
                </a:lnTo>
                <a:close/>
                <a:moveTo>
                  <a:pt x="71090" y="59983"/>
                </a:moveTo>
                <a:cubicBezTo>
                  <a:pt x="71090" y="41571"/>
                  <a:pt x="86003" y="26659"/>
                  <a:pt x="104414" y="26659"/>
                </a:cubicBezTo>
                <a:lnTo>
                  <a:pt x="106636" y="26659"/>
                </a:lnTo>
                <a:cubicBezTo>
                  <a:pt x="111551" y="26659"/>
                  <a:pt x="115522" y="30630"/>
                  <a:pt x="115522" y="35545"/>
                </a:cubicBezTo>
                <a:cubicBezTo>
                  <a:pt x="115522" y="40460"/>
                  <a:pt x="111551" y="44431"/>
                  <a:pt x="106636" y="44431"/>
                </a:cubicBezTo>
                <a:lnTo>
                  <a:pt x="104414" y="44431"/>
                </a:lnTo>
                <a:cubicBezTo>
                  <a:pt x="95833" y="44431"/>
                  <a:pt x="88863" y="51402"/>
                  <a:pt x="88863" y="59983"/>
                </a:cubicBezTo>
                <a:lnTo>
                  <a:pt x="88863" y="62204"/>
                </a:lnTo>
                <a:lnTo>
                  <a:pt x="106636" y="62204"/>
                </a:lnTo>
                <a:cubicBezTo>
                  <a:pt x="116438" y="62204"/>
                  <a:pt x="124408" y="70174"/>
                  <a:pt x="124408" y="79977"/>
                </a:cubicBezTo>
                <a:lnTo>
                  <a:pt x="124408" y="97749"/>
                </a:lnTo>
                <a:cubicBezTo>
                  <a:pt x="124408" y="107552"/>
                  <a:pt x="116438" y="115522"/>
                  <a:pt x="106636" y="115522"/>
                </a:cubicBezTo>
                <a:lnTo>
                  <a:pt x="88863" y="115522"/>
                </a:lnTo>
                <a:cubicBezTo>
                  <a:pt x="79060" y="115522"/>
                  <a:pt x="71090" y="107552"/>
                  <a:pt x="71090" y="97749"/>
                </a:cubicBezTo>
                <a:lnTo>
                  <a:pt x="71090" y="59983"/>
                </a:lnTo>
                <a:close/>
              </a:path>
            </a:pathLst>
          </a:custGeom>
          <a:solidFill>
            <a:srgbClr val="C9A86A"/>
          </a:solidFill>
          <a:ln/>
        </p:spPr>
        <p:txBody>
          <a:bodyPr/>
          <a:lstStyle/>
          <a:p>
            <a:endParaRPr lang="zh-CN" altLang="en-US"/>
          </a:p>
        </p:txBody>
      </p:sp>
      <p:sp>
        <p:nvSpPr>
          <p:cNvPr id="42" name="Text 40"/>
          <p:cNvSpPr/>
          <p:nvPr/>
        </p:nvSpPr>
        <p:spPr>
          <a:xfrm>
            <a:off x="733987" y="6130104"/>
            <a:ext cx="11022584" cy="462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20" b="1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总结：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数据智能体正处于快速发展阶段，从L1的</a:t>
            </a:r>
            <a:r>
              <a:rPr lang="en-US" sz="1120" dirty="0">
                <a:solidFill>
                  <a:srgbClr val="8D99AE"/>
                </a:solidFill>
                <a:highlight>
                  <a:srgbClr val="8D99AE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初步辅助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到L2的</a:t>
            </a:r>
            <a:r>
              <a:rPr lang="en-US" sz="1120" dirty="0">
                <a:solidFill>
                  <a:srgbClr val="4A6C8C"/>
                </a:solidFill>
                <a:highlight>
                  <a:srgbClr val="4A6C8C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部分自主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，再到L3的</a:t>
            </a:r>
            <a:r>
              <a:rPr lang="en-US" sz="112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条件自主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，最终目标是实现L4-L5的</a:t>
            </a:r>
            <a:r>
              <a:rPr lang="en-US" sz="1120" dirty="0">
                <a:solidFill>
                  <a:srgbClr val="C9A86A"/>
                </a:solidFill>
                <a:highlight>
                  <a:srgbClr val="C9A86A">
                    <a:alpha val="30000"/>
                  </a:srgbClr>
                </a:highlight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高度/完全自主 </a:t>
            </a:r>
            <a:r>
              <a:rPr lang="en-US" sz="1120" dirty="0">
                <a:solidFill>
                  <a:srgbClr val="E8E8E8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。这一演进将彻底改变数据科学和分析领域的格局。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2190</Words>
  <Application>Microsoft Macintosh PowerPoint</Application>
  <PresentationFormat>宽屏</PresentationFormat>
  <Paragraphs>709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7" baseType="lpstr">
      <vt:lpstr>Arial</vt:lpstr>
      <vt:lpstr>MiSans</vt:lpstr>
      <vt:lpstr>Quattrocento Sans</vt:lpstr>
      <vt:lpstr>微软雅黑</vt:lpstr>
      <vt:lpstr>Noto Sans SC</vt:lpstr>
      <vt:lpstr>Custom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数据智能体综述：新兴范式还是过度炒作？</dc:title>
  <dc:subject>数据智能体综述：新兴范式还是过度炒作？</dc:subject>
  <dc:creator>Kimi</dc:creator>
  <cp:lastModifiedBy>王 天青</cp:lastModifiedBy>
  <cp:revision>11</cp:revision>
  <dcterms:created xsi:type="dcterms:W3CDTF">2026-04-07T03:40:35Z</dcterms:created>
  <dcterms:modified xsi:type="dcterms:W3CDTF">2026-04-07T04:02:15Z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数据智能体综述：新兴范式还是过度炒作？","ContentProducer":"001191110108MACG2KBH8F10000","ProduceID":"19d65f06-1062-8ab8-8000-0000ac86d2f8","ReservedCode1":"","ContentPropagator":"001191110108MACG2KBH8F20000","PropagateID":"19d65f06-1062-8ab8-8000-0000ac86d2f8","ReservedCode2":""}</vt:lpwstr>
  </property>
</Properties>
</file>